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6" r:id="rId2"/>
    <p:sldId id="371" r:id="rId3"/>
    <p:sldId id="660" r:id="rId4"/>
    <p:sldId id="556" r:id="rId5"/>
    <p:sldId id="661" r:id="rId6"/>
    <p:sldId id="662" r:id="rId7"/>
    <p:sldId id="663" r:id="rId8"/>
    <p:sldId id="664" r:id="rId9"/>
    <p:sldId id="554" r:id="rId10"/>
    <p:sldId id="665" r:id="rId11"/>
    <p:sldId id="667" r:id="rId12"/>
    <p:sldId id="666" r:id="rId13"/>
    <p:sldId id="621" r:id="rId14"/>
    <p:sldId id="668" r:id="rId15"/>
    <p:sldId id="671" r:id="rId16"/>
    <p:sldId id="672" r:id="rId17"/>
    <p:sldId id="673" r:id="rId18"/>
    <p:sldId id="674" r:id="rId19"/>
    <p:sldId id="669" r:id="rId20"/>
    <p:sldId id="670" r:id="rId21"/>
    <p:sldId id="675" r:id="rId22"/>
    <p:sldId id="625" r:id="rId23"/>
    <p:sldId id="679" r:id="rId24"/>
    <p:sldId id="677" r:id="rId25"/>
    <p:sldId id="680" r:id="rId26"/>
    <p:sldId id="681" r:id="rId27"/>
    <p:sldId id="682" r:id="rId28"/>
    <p:sldId id="683" r:id="rId29"/>
    <p:sldId id="628" r:id="rId30"/>
    <p:sldId id="684" r:id="rId31"/>
    <p:sldId id="629" r:id="rId32"/>
    <p:sldId id="473" r:id="rId33"/>
    <p:sldId id="630" r:id="rId34"/>
    <p:sldId id="686" r:id="rId35"/>
    <p:sldId id="687" r:id="rId36"/>
    <p:sldId id="676" r:id="rId37"/>
    <p:sldId id="631" r:id="rId38"/>
    <p:sldId id="659" r:id="rId39"/>
    <p:sldId id="427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>
        <p:scale>
          <a:sx n="168" d="100"/>
          <a:sy n="168" d="100"/>
        </p:scale>
        <p:origin x="3354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307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92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030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445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92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84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718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792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32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84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304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010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0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927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383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698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145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370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253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275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992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111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840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149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235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6173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9239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653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785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67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50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52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485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17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11.06.2024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Асинхронное программирование.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Функции обратного вызова.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Паттерн "Источник событий".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тут происходит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создаем асинхронную операцию запроса данных на удаленный сервер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Просим супервизор (браузер) усыпить наш основной поток и разбудить его когда придут данные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Пока поток «спит» никой другой код не будет исполнятся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сервер отвечает долго, то пользователь думает, что сайт «завис»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чем тут проблема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Усыпляя наш поток мы блокируем выполнение любого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Значит блокировать основной поток не самая лучшая идея для интерактивных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приложений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вот если создать отдельный поток (например,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WebWorker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сделать там так, то в принципе норм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есть несколько но…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Проблема с потоками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Работа с потоками есть не в каждом языке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однопоточный язык и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потоков ему может дать только его окружение, например, браузер (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web worker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Многопоточное исполнение программы требует язык четко формализовать его модель памяти и это есть далеко не везде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Язык может создавать лишь иллюзию многопоточности, например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GIL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Написание многопоточного кода как правило сложно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Потоки – это не бесплатная абстракция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WebWorker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можно создать не более 20 на домен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9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44084"/>
            <a:ext cx="6293927" cy="23698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выделить код, необходимый запустить по событию в функцию…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6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Мы выделяем код, который нужно выполнить, например, когда пришли данные от сервера в функцию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Каким то образом передаем эту функцию коду, который хочет сделать что-то асинхронно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Он инициализирует асинхронную задачу и немедленно возвращает управление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Остальной код может спокойно выполняться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Когда настанет время, супервизор (например, браузер) должен будет вызвать переданную функцию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Такие вот функции, которые задают обработчики называются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handler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2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Перепишем 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013AE-CC11-ADF8-0A3F-94661A0AABE8}"/>
              </a:ext>
            </a:extLst>
          </p:cNvPr>
          <p:cNvSpPr txBox="1"/>
          <p:nvPr/>
        </p:nvSpPr>
        <p:spPr>
          <a:xfrm>
            <a:off x="3048456" y="1806545"/>
            <a:ext cx="609691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(id,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cb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600" dirty="0">
                <a:solidFill>
                  <a:srgbClr val="248F8F"/>
                </a:solidFill>
                <a:effectLst/>
                <a:latin typeface="JetBrains Mono"/>
              </a:rPr>
              <a:t>request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XMLHttpRequest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open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'GET'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`/user/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${id}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`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onload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xhr.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readyState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xhr.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cb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response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send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'10'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663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Перепишем 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013AE-CC11-ADF8-0A3F-94661A0AABE8}"/>
              </a:ext>
            </a:extLst>
          </p:cNvPr>
          <p:cNvSpPr txBox="1"/>
          <p:nvPr/>
        </p:nvSpPr>
        <p:spPr>
          <a:xfrm>
            <a:off x="3048456" y="1806545"/>
            <a:ext cx="609691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(id,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cb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600" dirty="0">
                <a:solidFill>
                  <a:srgbClr val="248F8F"/>
                </a:solidFill>
                <a:effectLst/>
                <a:latin typeface="JetBrains Mono"/>
              </a:rPr>
              <a:t>request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XMLHttpRequest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open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'GET'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`/user/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${id}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`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onload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function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xhr.</a:t>
            </a:r>
            <a:r>
              <a:rPr lang="en-US" sz="1600" dirty="0" err="1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readyState</a:t>
            </a:r>
            <a:r>
              <a:rPr lang="en-US" sz="1600" dirty="0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=== </a:t>
            </a:r>
            <a:r>
              <a:rPr lang="en-US" sz="1600" dirty="0"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4 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&amp;&amp; </a:t>
            </a:r>
            <a:r>
              <a:rPr lang="en-US" sz="16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xhr.</a:t>
            </a:r>
            <a:r>
              <a:rPr lang="en-US" sz="1600" dirty="0" err="1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status</a:t>
            </a:r>
            <a:r>
              <a:rPr lang="en-US" sz="1600" dirty="0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=== </a:t>
            </a:r>
            <a:r>
              <a:rPr lang="en-US" sz="1600" dirty="0"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200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cb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US" sz="1600" dirty="0" err="1">
                <a:solidFill>
                  <a:srgbClr val="248F8F"/>
                </a:solidFill>
                <a:effectLst/>
                <a:highlight>
                  <a:srgbClr val="FFFF00"/>
                </a:highlight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response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}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send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'10'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983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Перепишем 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013AE-CC11-ADF8-0A3F-94661A0AABE8}"/>
              </a:ext>
            </a:extLst>
          </p:cNvPr>
          <p:cNvSpPr txBox="1"/>
          <p:nvPr/>
        </p:nvSpPr>
        <p:spPr>
          <a:xfrm>
            <a:off x="3048456" y="1806545"/>
            <a:ext cx="609691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(id, </a:t>
            </a:r>
            <a:r>
              <a:rPr lang="en-US" sz="16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cb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600" dirty="0">
                <a:solidFill>
                  <a:srgbClr val="248F8F"/>
                </a:solidFill>
                <a:effectLst/>
                <a:latin typeface="JetBrains Mono"/>
              </a:rPr>
              <a:t>request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XMLHttpRequest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open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'GET'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`/user/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${id}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`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onload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xhr.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readyState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xhr.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cb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US" sz="1600" dirty="0" err="1">
                <a:solidFill>
                  <a:srgbClr val="248F8F"/>
                </a:solidFill>
                <a:effectLst/>
                <a:highlight>
                  <a:srgbClr val="FFFF00"/>
                </a:highlight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response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send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'10'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149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Перепишем 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013AE-CC11-ADF8-0A3F-94661A0AABE8}"/>
              </a:ext>
            </a:extLst>
          </p:cNvPr>
          <p:cNvSpPr txBox="1"/>
          <p:nvPr/>
        </p:nvSpPr>
        <p:spPr>
          <a:xfrm>
            <a:off x="3048456" y="1806545"/>
            <a:ext cx="609691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(id,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cb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600" dirty="0">
                <a:solidFill>
                  <a:srgbClr val="248F8F"/>
                </a:solidFill>
                <a:effectLst/>
                <a:latin typeface="JetBrains Mono"/>
              </a:rPr>
              <a:t>request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XMLHttpRequest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open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'GET'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`/user/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${id}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`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onload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xhr.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readyState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xhr.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US" sz="16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cb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871094"/>
                </a:solidFill>
                <a:effectLst/>
                <a:latin typeface="JetBrains Mono"/>
              </a:rPr>
              <a:t>response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 err="1">
                <a:solidFill>
                  <a:srgbClr val="7A7A43"/>
                </a:solidFill>
                <a:effectLst/>
                <a:latin typeface="JetBrains Mono"/>
              </a:rPr>
              <a:t>send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'10'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600" dirty="0">
                <a:solidFill>
                  <a:srgbClr val="830091"/>
                </a:solidFill>
                <a:effectLst/>
                <a:highlight>
                  <a:srgbClr val="FFFF00"/>
                </a:highlight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highlight>
                  <a:srgbClr val="FFFF00"/>
                </a:highlight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47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479954"/>
            <a:ext cx="6293927" cy="18980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Получается мы перестали блокировать поток?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2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Обычный поток программы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Инструкции выполняются последовательно друг за другом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Просто прочитав код можно с уверенностью сказать о том что и в каком порядке произойдет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всегда ли такое возможно?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Именно!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Функция создающее асинхронное действие принимает контракт в виде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callback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Этот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заносится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супервизом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(например, браузером) в специальную очередь таких вод контрактов (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макротаски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После этого наша асинхронная функция считается выполненной и «продолжиться», только после определенных событий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А в этом время могут исполняться другие инструкции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Важно: супервизор знает о природе таких вот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макротасок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Супервизор знает когда решилась та или иная задача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Извлекает из очереди все необходимы функции и отдает их на исполнение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Параметры в эти функции передаются как обычные аргументы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нам дает браузер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 стандарте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нет ничего про установку таймеров, запросы в сеть и 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Весь этот функционал определяет окружение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Например, браузер предоставляет нам такие АПИ как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setTimeout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setInterval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requestAnimationFrame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requestIdleCallback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DOM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События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XMLHttpRequest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/fetch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 многое другое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Браузер «знает» про природу каждого из таких 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7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533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Работа супервизора можно описать в виде бесконечного цикла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диаграмма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E152296-AFB4-78CA-0075-0DAF9145FC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94" y="2496581"/>
            <a:ext cx="7653537" cy="371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84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Ок, зачем усложняешь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модель привычна для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разработчика и она успешно существует и применяется за пределами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Более того, это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позаимствовал её из других ЯП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надо понимать что у неё есть и очевидные минусы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Теперь мы не можем просто взглянув на код сказать выполнили он последовательно или нет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Такой код называется асинхронным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479954"/>
            <a:ext cx="6293927" cy="18980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Асинхронный значит параллельный?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850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Асинхронность ничего не говорит про параллельность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Некоторые действия могут выполняться параллельно, например, сетевые запросы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А некоторые не при каких обстоятельствах не могут работать параллельно, например, события пользователя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 общем асинхронность ничего не говорит про параллельность, как и параллельность про асинхронность (можно писать код в синхронном стили и запускать его в разных потоках)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Не путайте!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Про параллельность у нас будет лекция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479954"/>
            <a:ext cx="6293927" cy="18980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там за паттерн «Источник событий» в теме лекции?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6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чем проблема обычных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callback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-ов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передаем их как аргументы функции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ставим как свойство объекта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обоих случаях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получается не очень гибким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Нельзя передать несколько функций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Нет стандартизации подхода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Зато просто и иногда, даже, удобно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если код нужно выполнитель по какому то «событию»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Пользователь нажал на кнопку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отправили запрос на сервер и он прислал ответ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Выполните код, только если процессор бездействует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25558"/>
            <a:ext cx="6293927" cy="24068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бы стандартизировать подход и сделать его более гибким…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909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сформулируем контракт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 err="1">
                <a:latin typeface="Roboto" panose="02000000000000000000" pitchFamily="2" charset="0"/>
                <a:ea typeface="Roboto" panose="02000000000000000000" pitchFamily="2" charset="0"/>
              </a:rPr>
              <a:t>Колбеки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 добавляются через специальную функцию, например,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Функция принимает строку названия события и сам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callback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На одно событие можно добавлять много обработчиков!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Чтобы отменить обработчик мы будем использовать другую функцию, например,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off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Функция также принимает строку названия и ссылку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callback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, который отменяем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Запустить все обработчики по имени события можно через еще одну функцию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emit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Функция принимает строку названия события и аргументы для передачи в обработчики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Profit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Порефлексируем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описали работу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отдельным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 3-х методов (методов может быть больше, но эти основные)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описать этот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интерфейсом и получить стандартизацию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добавлять множество обработчиков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улучшать и дорабатывать множеством способов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Вот мы и познакомились с важнейшим паттерном, «Источник событий»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DOM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узлы – это источники событий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описан в суперклассе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EventTarget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классы узлов так или иначе наследуются от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EventTarget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обработчики принимают один аргумент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EventObject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Этот объект тоже имеет свой стандартный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отношение между событием узла и остальными узлами: всплытие и погружение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Всплытие и погружение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3AF1C98-C2FB-06C1-B01C-0C70CFC7E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597" y="1889029"/>
            <a:ext cx="5091648" cy="42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9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Делегирование событий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повесить один обработчик на родителя и слушать события детей на всплытие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нужно думать про добавление новых обработчиков при изменении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DOM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применять этот паттерн и за пределами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DOM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например, для компонентов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5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66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Сейчас поймите природу асинхронности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запомните паттерн «Источник событий»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Нюансы и прочие моменты будем разбирать отдельно в «Архитектуре»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два способа работы с асинхронными действиями: усыпление потока и многопоточность или подход 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callback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Оба варианта требуют наличие супервизора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используется подход 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callback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Минусом этого подхода является невозможность понять исполняется ли код синхронно или асинхронно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Паттерн «Источник событий» позволяет сделать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 callback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более стандартизированным и гибким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Важнейший паттерн, так что запомните его!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49087"/>
            <a:ext cx="6293927" cy="23598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Получается у нас есть события время срабатывания которых сложно предсказать…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Именно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событие предполагает «асинхронность», то получается мы не можем продолжить выполнять оставшийся код, пока оно не сработает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Получается мы должны «усыпить» весь поток исполнения до получения нужного события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Очевидно, что поток не может не сможет потом «проснуться» сам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необходим некоторый супервизор, который разбудит поток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выполнится этот код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3F401-3159-B771-BD95-DAC9D0C909A5}"/>
              </a:ext>
            </a:extLst>
          </p:cNvPr>
          <p:cNvSpPr txBox="1"/>
          <p:nvPr/>
        </p:nvSpPr>
        <p:spPr>
          <a:xfrm>
            <a:off x="3048456" y="2031083"/>
            <a:ext cx="43872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(id)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XMLHttpRequest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7A7A43"/>
                </a:solidFill>
                <a:effectLst/>
                <a:latin typeface="JetBrains Mono"/>
              </a:rPr>
              <a:t>open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'GET'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`/user/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${id}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7A7A43"/>
                </a:solidFill>
                <a:effectLst/>
                <a:latin typeface="JetBrains Mono"/>
              </a:rPr>
              <a:t>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'10'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286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выполнится этот код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3F401-3159-B771-BD95-DAC9D0C909A5}"/>
              </a:ext>
            </a:extLst>
          </p:cNvPr>
          <p:cNvSpPr txBox="1"/>
          <p:nvPr/>
        </p:nvSpPr>
        <p:spPr>
          <a:xfrm>
            <a:off x="3048456" y="2031083"/>
            <a:ext cx="43872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(id)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XMLHttpRequest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7A7A43"/>
                </a:solidFill>
                <a:effectLst/>
                <a:latin typeface="JetBrains Mono"/>
              </a:rPr>
              <a:t>open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'GET'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`/user/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${id}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7A7A43"/>
                </a:solidFill>
                <a:effectLst/>
                <a:latin typeface="JetBrains Mono"/>
              </a:rPr>
              <a:t>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highlight>
                  <a:srgbClr val="FFFF00"/>
                </a:highlight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highlight>
                  <a:srgbClr val="FFFF00"/>
                </a:highlight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getUserData</a:t>
            </a:r>
            <a:r>
              <a:rPr lang="en-US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'10'</a:t>
            </a:r>
            <a:r>
              <a:rPr lang="en-US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360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выполнится этот код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3F401-3159-B771-BD95-DAC9D0C909A5}"/>
              </a:ext>
            </a:extLst>
          </p:cNvPr>
          <p:cNvSpPr txBox="1"/>
          <p:nvPr/>
        </p:nvSpPr>
        <p:spPr>
          <a:xfrm>
            <a:off x="3048456" y="2031083"/>
            <a:ext cx="43872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(id)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request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XMLHttpRequest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7A7A43"/>
                </a:solidFill>
                <a:effectLst/>
                <a:latin typeface="JetBrains Mono"/>
              </a:rPr>
              <a:t>open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'GET'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`/user/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${id}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`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false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7A7A43"/>
                </a:solidFill>
                <a:effectLst/>
                <a:latin typeface="JetBrains Mono"/>
              </a:rPr>
              <a:t>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===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 err="1">
                <a:solidFill>
                  <a:srgbClr val="248F8F"/>
                </a:solidFill>
                <a:effectLst/>
                <a:latin typeface="JetBrains Mono"/>
              </a:rPr>
              <a:t>request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getUserData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'10'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0287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6627</TotalTime>
  <Words>1829</Words>
  <Application>Microsoft Office PowerPoint</Application>
  <PresentationFormat>Широкоэкранный</PresentationFormat>
  <Paragraphs>176</Paragraphs>
  <Slides>39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Обычный поток программы</vt:lpstr>
      <vt:lpstr>Что если код нужно выполнитель по какому то «событию» </vt:lpstr>
      <vt:lpstr>Получается у нас есть события время срабатывания которых сложно предсказать…</vt:lpstr>
      <vt:lpstr>Именно</vt:lpstr>
      <vt:lpstr>Как выполнится этот код?</vt:lpstr>
      <vt:lpstr>Как выполнится этот код?</vt:lpstr>
      <vt:lpstr>Как выполнится этот код?</vt:lpstr>
      <vt:lpstr>Презентация PowerPoint</vt:lpstr>
      <vt:lpstr>Что тут происходит</vt:lpstr>
      <vt:lpstr>В чем тут проблема</vt:lpstr>
      <vt:lpstr>Проблема с потоками</vt:lpstr>
      <vt:lpstr>А можно ли выделить код, необходимый запустить по событию в функцию…</vt:lpstr>
      <vt:lpstr>Можно</vt:lpstr>
      <vt:lpstr>Перепишем пример</vt:lpstr>
      <vt:lpstr>Перепишем пример</vt:lpstr>
      <vt:lpstr>Перепишем пример</vt:lpstr>
      <vt:lpstr>Перепишем пример</vt:lpstr>
      <vt:lpstr>Получается мы перестали блокировать поток?</vt:lpstr>
      <vt:lpstr>Именно!</vt:lpstr>
      <vt:lpstr>Что нам дает браузер</vt:lpstr>
      <vt:lpstr>Презентация PowerPoint</vt:lpstr>
      <vt:lpstr>Работа супервизора можно описать в виде бесконечного цикла</vt:lpstr>
      <vt:lpstr>Презентация PowerPoint</vt:lpstr>
      <vt:lpstr>Ок, зачем усложняешь</vt:lpstr>
      <vt:lpstr>Асинхронный значит параллельный?</vt:lpstr>
      <vt:lpstr>Нет</vt:lpstr>
      <vt:lpstr>А что там за паттерн «Источник событий» в теме лекции? </vt:lpstr>
      <vt:lpstr>В чем проблема обычных callback-ов</vt:lpstr>
      <vt:lpstr>А как бы стандартизировать подход и сделать его более гибким…</vt:lpstr>
      <vt:lpstr>Давайте сформулируем контракт</vt:lpstr>
      <vt:lpstr>Порефлексируем</vt:lpstr>
      <vt:lpstr>Все DOM узлы – это источники событий</vt:lpstr>
      <vt:lpstr>Всплытие и погружение</vt:lpstr>
      <vt:lpstr>Делегирование событий</vt:lpstr>
      <vt:lpstr>Презентация PowerPoint</vt:lpstr>
      <vt:lpstr>Выдыхаем</vt:lpstr>
      <vt:lpstr>Подведем 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1419</cp:revision>
  <dcterms:created xsi:type="dcterms:W3CDTF">2020-11-08T08:53:50Z</dcterms:created>
  <dcterms:modified xsi:type="dcterms:W3CDTF">2024-06-11T08:34:38Z</dcterms:modified>
</cp:coreProperties>
</file>