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66" r:id="rId2"/>
    <p:sldId id="404" r:id="rId3"/>
    <p:sldId id="371" r:id="rId4"/>
    <p:sldId id="444" r:id="rId5"/>
    <p:sldId id="409" r:id="rId6"/>
    <p:sldId id="408" r:id="rId7"/>
    <p:sldId id="445" r:id="rId8"/>
    <p:sldId id="446" r:id="rId9"/>
    <p:sldId id="450" r:id="rId10"/>
    <p:sldId id="447" r:id="rId11"/>
    <p:sldId id="448" r:id="rId12"/>
    <p:sldId id="449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60" r:id="rId22"/>
    <p:sldId id="459" r:id="rId23"/>
    <p:sldId id="473" r:id="rId24"/>
    <p:sldId id="472" r:id="rId25"/>
    <p:sldId id="471" r:id="rId26"/>
    <p:sldId id="466" r:id="rId27"/>
    <p:sldId id="475" r:id="rId28"/>
    <p:sldId id="461" r:id="rId29"/>
    <p:sldId id="462" r:id="rId30"/>
    <p:sldId id="463" r:id="rId31"/>
    <p:sldId id="464" r:id="rId32"/>
    <p:sldId id="476" r:id="rId33"/>
    <p:sldId id="482" r:id="rId34"/>
    <p:sldId id="483" r:id="rId35"/>
    <p:sldId id="465" r:id="rId36"/>
    <p:sldId id="478" r:id="rId37"/>
    <p:sldId id="479" r:id="rId38"/>
    <p:sldId id="480" r:id="rId39"/>
    <p:sldId id="484" r:id="rId40"/>
    <p:sldId id="481" r:id="rId41"/>
    <p:sldId id="488" r:id="rId42"/>
    <p:sldId id="477" r:id="rId43"/>
    <p:sldId id="402" r:id="rId44"/>
    <p:sldId id="407" r:id="rId45"/>
    <p:sldId id="410" r:id="rId46"/>
    <p:sldId id="485" r:id="rId47"/>
    <p:sldId id="486" r:id="rId48"/>
    <p:sldId id="487" r:id="rId49"/>
    <p:sldId id="489" r:id="rId50"/>
    <p:sldId id="490" r:id="rId51"/>
    <p:sldId id="492" r:id="rId52"/>
    <p:sldId id="493" r:id="rId53"/>
    <p:sldId id="494" r:id="rId54"/>
    <p:sldId id="495" r:id="rId55"/>
    <p:sldId id="491" r:id="rId56"/>
    <p:sldId id="496" r:id="rId57"/>
    <p:sldId id="497" r:id="rId58"/>
    <p:sldId id="500" r:id="rId59"/>
    <p:sldId id="499" r:id="rId60"/>
    <p:sldId id="498" r:id="rId61"/>
    <p:sldId id="501" r:id="rId62"/>
    <p:sldId id="502" r:id="rId63"/>
    <p:sldId id="503" r:id="rId64"/>
    <p:sldId id="504" r:id="rId65"/>
    <p:sldId id="505" r:id="rId66"/>
    <p:sldId id="506" r:id="rId67"/>
    <p:sldId id="427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53"/>
    <a:srgbClr val="FF0909"/>
    <a:srgbClr val="4472C4"/>
    <a:srgbClr val="030001"/>
    <a:srgbClr val="FECC00"/>
    <a:srgbClr val="000000"/>
    <a:srgbClr val="FFD300"/>
    <a:srgbClr val="F8A706"/>
    <a:srgbClr val="F9B003"/>
    <a:srgbClr val="F08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25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675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542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537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29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322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999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724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693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46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019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244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006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515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235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841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25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8425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576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00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8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539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91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4519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6790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416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6864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3119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216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280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86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128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28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363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979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7272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3042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23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740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7310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829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97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6536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0584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4583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7062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8167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5692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2670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4766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8619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5108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19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86565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3584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7894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8072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326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460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3752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61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33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33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31.03.2024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Абстрактные структуры данных.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Стек и очередь.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Замечания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Protobuf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MessagePack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реализовать стек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основе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основе связного списка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Стек на основе массива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C3448A-7680-AF2C-F23B-D1C61C0E0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103" y="3186050"/>
            <a:ext cx="7020798" cy="74872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F779608-DD8B-858E-F4F7-6297443FC502}"/>
              </a:ext>
            </a:extLst>
          </p:cNvPr>
          <p:cNvSpPr/>
          <p:nvPr/>
        </p:nvSpPr>
        <p:spPr>
          <a:xfrm>
            <a:off x="1722115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10A12E-84DB-9C54-1EB9-688B8239F324}"/>
              </a:ext>
            </a:extLst>
          </p:cNvPr>
          <p:cNvSpPr/>
          <p:nvPr/>
        </p:nvSpPr>
        <p:spPr>
          <a:xfrm>
            <a:off x="1910186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877D94-C53E-E8D2-1DB9-5078C2E532B5}"/>
              </a:ext>
            </a:extLst>
          </p:cNvPr>
          <p:cNvSpPr/>
          <p:nvPr/>
        </p:nvSpPr>
        <p:spPr>
          <a:xfrm>
            <a:off x="2093495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89600-BDFC-A3A6-A992-10AA36575367}"/>
              </a:ext>
            </a:extLst>
          </p:cNvPr>
          <p:cNvSpPr/>
          <p:nvPr/>
        </p:nvSpPr>
        <p:spPr>
          <a:xfrm>
            <a:off x="2276804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A87BE1-0211-9D0D-6F52-AF4FC40CCD56}"/>
              </a:ext>
            </a:extLst>
          </p:cNvPr>
          <p:cNvSpPr/>
          <p:nvPr/>
        </p:nvSpPr>
        <p:spPr>
          <a:xfrm>
            <a:off x="2460113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7B896F-9F45-1C45-FF0E-5FCC1993D8FC}"/>
              </a:ext>
            </a:extLst>
          </p:cNvPr>
          <p:cNvSpPr/>
          <p:nvPr/>
        </p:nvSpPr>
        <p:spPr>
          <a:xfrm>
            <a:off x="2648184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37DAE5-A1CE-C3C3-12FA-689DAD8520FA}"/>
              </a:ext>
            </a:extLst>
          </p:cNvPr>
          <p:cNvSpPr/>
          <p:nvPr/>
        </p:nvSpPr>
        <p:spPr>
          <a:xfrm>
            <a:off x="2831493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1405983-AE9D-30F0-DDB4-F774DF10C711}"/>
              </a:ext>
            </a:extLst>
          </p:cNvPr>
          <p:cNvSpPr/>
          <p:nvPr/>
        </p:nvSpPr>
        <p:spPr>
          <a:xfrm>
            <a:off x="3014802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865FEC-6AFA-79B7-85D9-6E5049F596C5}"/>
              </a:ext>
            </a:extLst>
          </p:cNvPr>
          <p:cNvSpPr/>
          <p:nvPr/>
        </p:nvSpPr>
        <p:spPr>
          <a:xfrm>
            <a:off x="3198111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A05EC70-9E5D-506F-BD66-192E00AB2C3B}"/>
              </a:ext>
            </a:extLst>
          </p:cNvPr>
          <p:cNvSpPr/>
          <p:nvPr/>
        </p:nvSpPr>
        <p:spPr>
          <a:xfrm>
            <a:off x="3386182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CAB137B-7EE9-61DA-CF37-C47228F76DA5}"/>
              </a:ext>
            </a:extLst>
          </p:cNvPr>
          <p:cNvSpPr/>
          <p:nvPr/>
        </p:nvSpPr>
        <p:spPr>
          <a:xfrm>
            <a:off x="3569491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627D104-4CE5-0A20-812A-66BEA0F16BA3}"/>
              </a:ext>
            </a:extLst>
          </p:cNvPr>
          <p:cNvSpPr/>
          <p:nvPr/>
        </p:nvSpPr>
        <p:spPr>
          <a:xfrm>
            <a:off x="3752800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F3990E0-EF2B-E8C3-0272-1059F8DE491D}"/>
              </a:ext>
            </a:extLst>
          </p:cNvPr>
          <p:cNvSpPr/>
          <p:nvPr/>
        </p:nvSpPr>
        <p:spPr>
          <a:xfrm>
            <a:off x="3947190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D61AEA-565A-DA27-BF01-4E873D28CE69}"/>
              </a:ext>
            </a:extLst>
          </p:cNvPr>
          <p:cNvSpPr/>
          <p:nvPr/>
        </p:nvSpPr>
        <p:spPr>
          <a:xfrm>
            <a:off x="4135261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91338CA-9CF5-BB9C-21D9-287F70C033E8}"/>
              </a:ext>
            </a:extLst>
          </p:cNvPr>
          <p:cNvSpPr/>
          <p:nvPr/>
        </p:nvSpPr>
        <p:spPr>
          <a:xfrm>
            <a:off x="4318570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ECECA4-E74C-1726-EAC9-DC9B6BF6FE5C}"/>
              </a:ext>
            </a:extLst>
          </p:cNvPr>
          <p:cNvSpPr/>
          <p:nvPr/>
        </p:nvSpPr>
        <p:spPr>
          <a:xfrm>
            <a:off x="4501879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15377BE-8989-F09F-0030-3C7E39B09EFE}"/>
              </a:ext>
            </a:extLst>
          </p:cNvPr>
          <p:cNvSpPr/>
          <p:nvPr/>
        </p:nvSpPr>
        <p:spPr>
          <a:xfrm>
            <a:off x="4685188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555C7D9-BBFD-22D1-8B37-C58511B81122}"/>
              </a:ext>
            </a:extLst>
          </p:cNvPr>
          <p:cNvSpPr/>
          <p:nvPr/>
        </p:nvSpPr>
        <p:spPr>
          <a:xfrm>
            <a:off x="4868497" y="3732883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815E913-2E45-9CCC-5E38-E4E08BB59892}"/>
              </a:ext>
            </a:extLst>
          </p:cNvPr>
          <p:cNvSpPr/>
          <p:nvPr/>
        </p:nvSpPr>
        <p:spPr>
          <a:xfrm>
            <a:off x="5056568" y="3732883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60EFE6B-FAA1-BA40-D02F-E976318FA0D4}"/>
              </a:ext>
            </a:extLst>
          </p:cNvPr>
          <p:cNvSpPr/>
          <p:nvPr/>
        </p:nvSpPr>
        <p:spPr>
          <a:xfrm>
            <a:off x="5239877" y="3732883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CEBCB11-9B5C-18ED-9154-AFEDBFBBB601}"/>
              </a:ext>
            </a:extLst>
          </p:cNvPr>
          <p:cNvCxnSpPr/>
          <p:nvPr/>
        </p:nvCxnSpPr>
        <p:spPr>
          <a:xfrm flipH="1">
            <a:off x="3465431" y="2856904"/>
            <a:ext cx="673100" cy="6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A6169D-55EB-89AA-9F74-4B1C4896153F}"/>
              </a:ext>
            </a:extLst>
          </p:cNvPr>
          <p:cNvSpPr txBox="1"/>
          <p:nvPr/>
        </p:nvSpPr>
        <p:spPr>
          <a:xfrm>
            <a:off x="4175981" y="2652145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и извлечение с конца массива – это константные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424988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Стек на основе массива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Работает эффективно 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Прекрасно кэшируется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требует доп.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произвольный доступ (можно подглядывать)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Можем упереться в размер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заменить массив на вектор (в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Стек на основе связного списка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37BDF5E-1676-20EE-F242-74F46740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617" y="2998052"/>
            <a:ext cx="6345776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1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Стек на основе связного списка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Работает эффективно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плохо кэшируется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Требует доп. память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указатели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Без проблем может расти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6657"/>
            <a:ext cx="4620584" cy="2324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если нужно сделать очередь…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93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Очередь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Еще одна важнейшая абстрактная структура данных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Описывает последовательность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Вводит контракт на 3 операции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push, pop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Push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добавляет новый элемент в конец последовательности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Pop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удаляет элемент из </a:t>
            </a:r>
            <a:r>
              <a:rPr lang="ru-RU" sz="2400" u="sng" dirty="0">
                <a:latin typeface="Roboto" panose="02000000000000000000" pitchFamily="2" charset="0"/>
                <a:ea typeface="Roboto" panose="02000000000000000000" pitchFamily="2" charset="0"/>
              </a:rPr>
              <a:t>начала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последовательности и возвращает его в качестве результат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Head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возвращает первый элемент последовательности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 descr="Изображение выглядит как текст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736A0CFA-4D07-AE7E-085F-654192827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Где используется очередь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замены рекурсии в алгоритмах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парсинга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самом деле огромное количество алгоритмов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Важнейшая структура данных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реализовать очередь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основе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основе двустороннего двунаправленного связного списка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905099"/>
            <a:ext cx="4620584" cy="3047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структуры данных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Очередь на основе массива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C3448A-7680-AF2C-F23B-D1C61C0E0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103" y="3186050"/>
            <a:ext cx="7020798" cy="74872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F779608-DD8B-858E-F4F7-6297443FC502}"/>
              </a:ext>
            </a:extLst>
          </p:cNvPr>
          <p:cNvSpPr/>
          <p:nvPr/>
        </p:nvSpPr>
        <p:spPr>
          <a:xfrm>
            <a:off x="1722115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10A12E-84DB-9C54-1EB9-688B8239F324}"/>
              </a:ext>
            </a:extLst>
          </p:cNvPr>
          <p:cNvSpPr/>
          <p:nvPr/>
        </p:nvSpPr>
        <p:spPr>
          <a:xfrm>
            <a:off x="1910186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877D94-C53E-E8D2-1DB9-5078C2E532B5}"/>
              </a:ext>
            </a:extLst>
          </p:cNvPr>
          <p:cNvSpPr/>
          <p:nvPr/>
        </p:nvSpPr>
        <p:spPr>
          <a:xfrm>
            <a:off x="2093495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89600-BDFC-A3A6-A992-10AA36575367}"/>
              </a:ext>
            </a:extLst>
          </p:cNvPr>
          <p:cNvSpPr/>
          <p:nvPr/>
        </p:nvSpPr>
        <p:spPr>
          <a:xfrm>
            <a:off x="2276804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A87BE1-0211-9D0D-6F52-AF4FC40CCD56}"/>
              </a:ext>
            </a:extLst>
          </p:cNvPr>
          <p:cNvSpPr/>
          <p:nvPr/>
        </p:nvSpPr>
        <p:spPr>
          <a:xfrm>
            <a:off x="2460113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7B896F-9F45-1C45-FF0E-5FCC1993D8FC}"/>
              </a:ext>
            </a:extLst>
          </p:cNvPr>
          <p:cNvSpPr/>
          <p:nvPr/>
        </p:nvSpPr>
        <p:spPr>
          <a:xfrm>
            <a:off x="2648184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37DAE5-A1CE-C3C3-12FA-689DAD8520FA}"/>
              </a:ext>
            </a:extLst>
          </p:cNvPr>
          <p:cNvSpPr/>
          <p:nvPr/>
        </p:nvSpPr>
        <p:spPr>
          <a:xfrm>
            <a:off x="2831493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1405983-AE9D-30F0-DDB4-F774DF10C711}"/>
              </a:ext>
            </a:extLst>
          </p:cNvPr>
          <p:cNvSpPr/>
          <p:nvPr/>
        </p:nvSpPr>
        <p:spPr>
          <a:xfrm>
            <a:off x="3014802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865FEC-6AFA-79B7-85D9-6E5049F596C5}"/>
              </a:ext>
            </a:extLst>
          </p:cNvPr>
          <p:cNvSpPr/>
          <p:nvPr/>
        </p:nvSpPr>
        <p:spPr>
          <a:xfrm>
            <a:off x="3198111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A05EC70-9E5D-506F-BD66-192E00AB2C3B}"/>
              </a:ext>
            </a:extLst>
          </p:cNvPr>
          <p:cNvSpPr/>
          <p:nvPr/>
        </p:nvSpPr>
        <p:spPr>
          <a:xfrm>
            <a:off x="3386182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CAB137B-7EE9-61DA-CF37-C47228F76DA5}"/>
              </a:ext>
            </a:extLst>
          </p:cNvPr>
          <p:cNvSpPr/>
          <p:nvPr/>
        </p:nvSpPr>
        <p:spPr>
          <a:xfrm>
            <a:off x="3569491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627D104-4CE5-0A20-812A-66BEA0F16BA3}"/>
              </a:ext>
            </a:extLst>
          </p:cNvPr>
          <p:cNvSpPr/>
          <p:nvPr/>
        </p:nvSpPr>
        <p:spPr>
          <a:xfrm>
            <a:off x="3752800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F3990E0-EF2B-E8C3-0272-1059F8DE491D}"/>
              </a:ext>
            </a:extLst>
          </p:cNvPr>
          <p:cNvSpPr/>
          <p:nvPr/>
        </p:nvSpPr>
        <p:spPr>
          <a:xfrm>
            <a:off x="3947190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D61AEA-565A-DA27-BF01-4E873D28CE69}"/>
              </a:ext>
            </a:extLst>
          </p:cNvPr>
          <p:cNvSpPr/>
          <p:nvPr/>
        </p:nvSpPr>
        <p:spPr>
          <a:xfrm>
            <a:off x="4135261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91338CA-9CF5-BB9C-21D9-287F70C033E8}"/>
              </a:ext>
            </a:extLst>
          </p:cNvPr>
          <p:cNvSpPr/>
          <p:nvPr/>
        </p:nvSpPr>
        <p:spPr>
          <a:xfrm>
            <a:off x="4318570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ECECA4-E74C-1726-EAC9-DC9B6BF6FE5C}"/>
              </a:ext>
            </a:extLst>
          </p:cNvPr>
          <p:cNvSpPr/>
          <p:nvPr/>
        </p:nvSpPr>
        <p:spPr>
          <a:xfrm>
            <a:off x="4501879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15377BE-8989-F09F-0030-3C7E39B09EFE}"/>
              </a:ext>
            </a:extLst>
          </p:cNvPr>
          <p:cNvSpPr/>
          <p:nvPr/>
        </p:nvSpPr>
        <p:spPr>
          <a:xfrm>
            <a:off x="4685188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555C7D9-BBFD-22D1-8B37-C58511B81122}"/>
              </a:ext>
            </a:extLst>
          </p:cNvPr>
          <p:cNvSpPr/>
          <p:nvPr/>
        </p:nvSpPr>
        <p:spPr>
          <a:xfrm>
            <a:off x="4868497" y="3732883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815E913-2E45-9CCC-5E38-E4E08BB59892}"/>
              </a:ext>
            </a:extLst>
          </p:cNvPr>
          <p:cNvSpPr/>
          <p:nvPr/>
        </p:nvSpPr>
        <p:spPr>
          <a:xfrm>
            <a:off x="5056568" y="3732883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60EFE6B-FAA1-BA40-D02F-E976318FA0D4}"/>
              </a:ext>
            </a:extLst>
          </p:cNvPr>
          <p:cNvSpPr/>
          <p:nvPr/>
        </p:nvSpPr>
        <p:spPr>
          <a:xfrm>
            <a:off x="5239877" y="3732883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CEBCB11-9B5C-18ED-9154-AFEDBFBBB601}"/>
              </a:ext>
            </a:extLst>
          </p:cNvPr>
          <p:cNvCxnSpPr/>
          <p:nvPr/>
        </p:nvCxnSpPr>
        <p:spPr>
          <a:xfrm flipH="1">
            <a:off x="3465431" y="2856904"/>
            <a:ext cx="673100" cy="6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A6169D-55EB-89AA-9F74-4B1C4896153F}"/>
              </a:ext>
            </a:extLst>
          </p:cNvPr>
          <p:cNvSpPr txBox="1"/>
          <p:nvPr/>
        </p:nvSpPr>
        <p:spPr>
          <a:xfrm>
            <a:off x="4175981" y="2652145"/>
            <a:ext cx="566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Извлечение с начала массива – это линейная 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78745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Очередь на основе массива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C3448A-7680-AF2C-F23B-D1C61C0E0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103" y="3186050"/>
            <a:ext cx="7020798" cy="74872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F779608-DD8B-858E-F4F7-6297443FC502}"/>
              </a:ext>
            </a:extLst>
          </p:cNvPr>
          <p:cNvSpPr/>
          <p:nvPr/>
        </p:nvSpPr>
        <p:spPr>
          <a:xfrm>
            <a:off x="1722115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10A12E-84DB-9C54-1EB9-688B8239F324}"/>
              </a:ext>
            </a:extLst>
          </p:cNvPr>
          <p:cNvSpPr/>
          <p:nvPr/>
        </p:nvSpPr>
        <p:spPr>
          <a:xfrm>
            <a:off x="1910186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877D94-C53E-E8D2-1DB9-5078C2E532B5}"/>
              </a:ext>
            </a:extLst>
          </p:cNvPr>
          <p:cNvSpPr/>
          <p:nvPr/>
        </p:nvSpPr>
        <p:spPr>
          <a:xfrm>
            <a:off x="2093495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89600-BDFC-A3A6-A992-10AA36575367}"/>
              </a:ext>
            </a:extLst>
          </p:cNvPr>
          <p:cNvSpPr/>
          <p:nvPr/>
        </p:nvSpPr>
        <p:spPr>
          <a:xfrm>
            <a:off x="2276804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A87BE1-0211-9D0D-6F52-AF4FC40CCD56}"/>
              </a:ext>
            </a:extLst>
          </p:cNvPr>
          <p:cNvSpPr/>
          <p:nvPr/>
        </p:nvSpPr>
        <p:spPr>
          <a:xfrm>
            <a:off x="2460113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7B896F-9F45-1C45-FF0E-5FCC1993D8FC}"/>
              </a:ext>
            </a:extLst>
          </p:cNvPr>
          <p:cNvSpPr/>
          <p:nvPr/>
        </p:nvSpPr>
        <p:spPr>
          <a:xfrm>
            <a:off x="2648184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37DAE5-A1CE-C3C3-12FA-689DAD8520FA}"/>
              </a:ext>
            </a:extLst>
          </p:cNvPr>
          <p:cNvSpPr/>
          <p:nvPr/>
        </p:nvSpPr>
        <p:spPr>
          <a:xfrm>
            <a:off x="2831493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1405983-AE9D-30F0-DDB4-F774DF10C711}"/>
              </a:ext>
            </a:extLst>
          </p:cNvPr>
          <p:cNvSpPr/>
          <p:nvPr/>
        </p:nvSpPr>
        <p:spPr>
          <a:xfrm>
            <a:off x="3014802" y="3734257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865FEC-6AFA-79B7-85D9-6E5049F596C5}"/>
              </a:ext>
            </a:extLst>
          </p:cNvPr>
          <p:cNvSpPr/>
          <p:nvPr/>
        </p:nvSpPr>
        <p:spPr>
          <a:xfrm>
            <a:off x="3198111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A05EC70-9E5D-506F-BD66-192E00AB2C3B}"/>
              </a:ext>
            </a:extLst>
          </p:cNvPr>
          <p:cNvSpPr/>
          <p:nvPr/>
        </p:nvSpPr>
        <p:spPr>
          <a:xfrm>
            <a:off x="3386182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CAB137B-7EE9-61DA-CF37-C47228F76DA5}"/>
              </a:ext>
            </a:extLst>
          </p:cNvPr>
          <p:cNvSpPr/>
          <p:nvPr/>
        </p:nvSpPr>
        <p:spPr>
          <a:xfrm>
            <a:off x="3569491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627D104-4CE5-0A20-812A-66BEA0F16BA3}"/>
              </a:ext>
            </a:extLst>
          </p:cNvPr>
          <p:cNvSpPr/>
          <p:nvPr/>
        </p:nvSpPr>
        <p:spPr>
          <a:xfrm>
            <a:off x="3752800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F3990E0-EF2B-E8C3-0272-1059F8DE491D}"/>
              </a:ext>
            </a:extLst>
          </p:cNvPr>
          <p:cNvSpPr/>
          <p:nvPr/>
        </p:nvSpPr>
        <p:spPr>
          <a:xfrm>
            <a:off x="3947190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D61AEA-565A-DA27-BF01-4E873D28CE69}"/>
              </a:ext>
            </a:extLst>
          </p:cNvPr>
          <p:cNvSpPr/>
          <p:nvPr/>
        </p:nvSpPr>
        <p:spPr>
          <a:xfrm>
            <a:off x="4135261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91338CA-9CF5-BB9C-21D9-287F70C033E8}"/>
              </a:ext>
            </a:extLst>
          </p:cNvPr>
          <p:cNvSpPr/>
          <p:nvPr/>
        </p:nvSpPr>
        <p:spPr>
          <a:xfrm>
            <a:off x="4318570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ECECA4-E74C-1726-EAC9-DC9B6BF6FE5C}"/>
              </a:ext>
            </a:extLst>
          </p:cNvPr>
          <p:cNvSpPr/>
          <p:nvPr/>
        </p:nvSpPr>
        <p:spPr>
          <a:xfrm>
            <a:off x="4501879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15377BE-8989-F09F-0030-3C7E39B09EFE}"/>
              </a:ext>
            </a:extLst>
          </p:cNvPr>
          <p:cNvSpPr/>
          <p:nvPr/>
        </p:nvSpPr>
        <p:spPr>
          <a:xfrm>
            <a:off x="4685188" y="3734257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555C7D9-BBFD-22D1-8B37-C58511B81122}"/>
              </a:ext>
            </a:extLst>
          </p:cNvPr>
          <p:cNvSpPr/>
          <p:nvPr/>
        </p:nvSpPr>
        <p:spPr>
          <a:xfrm>
            <a:off x="4868497" y="3732883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815E913-2E45-9CCC-5E38-E4E08BB59892}"/>
              </a:ext>
            </a:extLst>
          </p:cNvPr>
          <p:cNvSpPr/>
          <p:nvPr/>
        </p:nvSpPr>
        <p:spPr>
          <a:xfrm>
            <a:off x="5056568" y="3732883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60EFE6B-FAA1-BA40-D02F-E976318FA0D4}"/>
              </a:ext>
            </a:extLst>
          </p:cNvPr>
          <p:cNvSpPr/>
          <p:nvPr/>
        </p:nvSpPr>
        <p:spPr>
          <a:xfrm>
            <a:off x="5239877" y="3732883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CEBCB11-9B5C-18ED-9154-AFEDBFBBB601}"/>
              </a:ext>
            </a:extLst>
          </p:cNvPr>
          <p:cNvCxnSpPr/>
          <p:nvPr/>
        </p:nvCxnSpPr>
        <p:spPr>
          <a:xfrm flipH="1">
            <a:off x="1990906" y="3017738"/>
            <a:ext cx="673100" cy="6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A6169D-55EB-89AA-9F74-4B1C4896153F}"/>
              </a:ext>
            </a:extLst>
          </p:cNvPr>
          <p:cNvSpPr txBox="1"/>
          <p:nvPr/>
        </p:nvSpPr>
        <p:spPr>
          <a:xfrm>
            <a:off x="2711659" y="2816718"/>
            <a:ext cx="410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Надо сдвинуть все элементы на 1 влево</a:t>
            </a:r>
          </a:p>
        </p:txBody>
      </p:sp>
    </p:spTree>
    <p:extLst>
      <p:ext uri="{BB962C8B-B14F-4D97-AF65-F5344CB8AC3E}">
        <p14:creationId xmlns:p14="http://schemas.microsoft.com/office/powerpoint/2010/main" val="113428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Очередь на основе массива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Добавление в конец и чтение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head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Pop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больших очередей будет проблема, но если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влазит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 кэш, то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ок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требует доп.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произвольный доступ (можно подглядывать)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Можем упереться в размер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заменить массив на вектор (в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2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затюнить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Удалять элементы не обязательно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пометить их как удаленные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хранить ссылку на первый элемент очереди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емкость массива закончиться, то начнем добавлять в начало поверх удаленных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последний элемент очереди может быть начале, то надо хранить на него ссылку тоже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 это же Кольцевой буфер!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Кольцевой буфер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6AFBCA-C45E-82DA-3132-E86900181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873" y="2086010"/>
            <a:ext cx="6216805" cy="375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662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Какой тут профит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Теперь все операции можно делать 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Эффективное кеширование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если емкости массива не хватает, то придется создать новый буфер большего размера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заново скопировать туда все элементы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нам нужен вектор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Операция копирования 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0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F5CD6B1A-7A8E-11BE-164F-C998B12E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0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Запомните контракты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Стек – это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LIFO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Очередь – это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FIFO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Помните про свойства массива и кеширование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6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Очередь на основе связного списка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28" name="Рисунок 2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268AF1C-1FE6-134C-682F-4368C6DB8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63" y="2347091"/>
            <a:ext cx="5192779" cy="31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Очередь на основе связного списка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Работает эффективно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плохо кэшируется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Требует доп. 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Без проблем может расти 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Структуры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Позволяют выстраивать различные композиции на основе примитивных типов или других структур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Массив, связный список, структура, кортеж – это все структуры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каждой структуры есть свой набор свойств и допустимых операций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каждой структуры есть описание, как она устроена в памяти компьютера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 err="1">
                <a:latin typeface="Roboto" panose="02000000000000000000" pitchFamily="2" charset="0"/>
                <a:ea typeface="Roboto" panose="02000000000000000000" pitchFamily="2" charset="0"/>
              </a:rPr>
              <a:t>Очередь</a:t>
            </a:r>
            <a:r>
              <a:rPr lang="en-US" sz="37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latin typeface="Roboto" panose="02000000000000000000" pitchFamily="2" charset="0"/>
                <a:ea typeface="Roboto" panose="02000000000000000000" pitchFamily="2" charset="0"/>
              </a:rPr>
              <a:t>на</a:t>
            </a:r>
            <a:r>
              <a:rPr lang="en-US" sz="37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latin typeface="Roboto" panose="02000000000000000000" pitchFamily="2" charset="0"/>
                <a:ea typeface="Roboto" panose="02000000000000000000" pitchFamily="2" charset="0"/>
              </a:rPr>
              <a:t>основе</a:t>
            </a:r>
            <a:r>
              <a:rPr lang="en-US" sz="37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latin typeface="Roboto" panose="02000000000000000000" pitchFamily="2" charset="0"/>
                <a:ea typeface="Roboto" panose="02000000000000000000" pitchFamily="2" charset="0"/>
              </a:rPr>
              <a:t>связного</a:t>
            </a:r>
            <a:r>
              <a:rPr lang="en-US" sz="37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latin typeface="Roboto" panose="02000000000000000000" pitchFamily="2" charset="0"/>
                <a:ea typeface="Roboto" panose="02000000000000000000" pitchFamily="2" charset="0"/>
              </a:rPr>
              <a:t>списка</a:t>
            </a:r>
            <a:r>
              <a:rPr lang="en-US" sz="37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700" dirty="0" err="1">
                <a:latin typeface="Roboto" panose="02000000000000000000" pitchFamily="2" charset="0"/>
                <a:ea typeface="Roboto" panose="02000000000000000000" pitchFamily="2" charset="0"/>
              </a:rPr>
              <a:t>массивов</a:t>
            </a:r>
            <a:endParaRPr lang="en-US" sz="37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DCB294-5103-07E5-995E-29FC02CC2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85" r="5" b="14761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4587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это работает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7A9629A-DB50-35C1-943C-591CE95F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18" y="2219728"/>
            <a:ext cx="4246523" cy="333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91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чем тут профит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Работает эффективно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размер каждого массива полностью помещается в кэш, то отлично кешируется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Требует доп. 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Без проблем может расти 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еще улучшить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добавлять элементы с середины, а не начала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Тогда их не придется никогда «сдвигать»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4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Добавляем в середину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C3448A-7680-AF2C-F23B-D1C61C0E0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103" y="3186050"/>
            <a:ext cx="7020798" cy="74872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F779608-DD8B-858E-F4F7-6297443FC502}"/>
              </a:ext>
            </a:extLst>
          </p:cNvPr>
          <p:cNvSpPr/>
          <p:nvPr/>
        </p:nvSpPr>
        <p:spPr>
          <a:xfrm>
            <a:off x="1722115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10A12E-84DB-9C54-1EB9-688B8239F324}"/>
              </a:ext>
            </a:extLst>
          </p:cNvPr>
          <p:cNvSpPr/>
          <p:nvPr/>
        </p:nvSpPr>
        <p:spPr>
          <a:xfrm>
            <a:off x="1910186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C877D94-C53E-E8D2-1DB9-5078C2E532B5}"/>
              </a:ext>
            </a:extLst>
          </p:cNvPr>
          <p:cNvSpPr/>
          <p:nvPr/>
        </p:nvSpPr>
        <p:spPr>
          <a:xfrm>
            <a:off x="2093495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89600-BDFC-A3A6-A992-10AA36575367}"/>
              </a:ext>
            </a:extLst>
          </p:cNvPr>
          <p:cNvSpPr/>
          <p:nvPr/>
        </p:nvSpPr>
        <p:spPr>
          <a:xfrm>
            <a:off x="2276804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A87BE1-0211-9D0D-6F52-AF4FC40CCD56}"/>
              </a:ext>
            </a:extLst>
          </p:cNvPr>
          <p:cNvSpPr/>
          <p:nvPr/>
        </p:nvSpPr>
        <p:spPr>
          <a:xfrm>
            <a:off x="2460113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7B896F-9F45-1C45-FF0E-5FCC1993D8FC}"/>
              </a:ext>
            </a:extLst>
          </p:cNvPr>
          <p:cNvSpPr/>
          <p:nvPr/>
        </p:nvSpPr>
        <p:spPr>
          <a:xfrm>
            <a:off x="2648184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37DAE5-A1CE-C3C3-12FA-689DAD8520FA}"/>
              </a:ext>
            </a:extLst>
          </p:cNvPr>
          <p:cNvSpPr/>
          <p:nvPr/>
        </p:nvSpPr>
        <p:spPr>
          <a:xfrm>
            <a:off x="2831493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1405983-AE9D-30F0-DDB4-F774DF10C711}"/>
              </a:ext>
            </a:extLst>
          </p:cNvPr>
          <p:cNvSpPr/>
          <p:nvPr/>
        </p:nvSpPr>
        <p:spPr>
          <a:xfrm>
            <a:off x="3014802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8865FEC-6AFA-79B7-85D9-6E5049F596C5}"/>
              </a:ext>
            </a:extLst>
          </p:cNvPr>
          <p:cNvSpPr/>
          <p:nvPr/>
        </p:nvSpPr>
        <p:spPr>
          <a:xfrm>
            <a:off x="3198111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A05EC70-9E5D-506F-BD66-192E00AB2C3B}"/>
              </a:ext>
            </a:extLst>
          </p:cNvPr>
          <p:cNvSpPr/>
          <p:nvPr/>
        </p:nvSpPr>
        <p:spPr>
          <a:xfrm>
            <a:off x="3386182" y="3734257"/>
            <a:ext cx="161440" cy="1761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CAB137B-7EE9-61DA-CF37-C47228F76DA5}"/>
              </a:ext>
            </a:extLst>
          </p:cNvPr>
          <p:cNvSpPr/>
          <p:nvPr/>
        </p:nvSpPr>
        <p:spPr>
          <a:xfrm>
            <a:off x="3569491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627D104-4CE5-0A20-812A-66BEA0F16BA3}"/>
              </a:ext>
            </a:extLst>
          </p:cNvPr>
          <p:cNvSpPr/>
          <p:nvPr/>
        </p:nvSpPr>
        <p:spPr>
          <a:xfrm>
            <a:off x="3752800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F3990E0-EF2B-E8C3-0272-1059F8DE491D}"/>
              </a:ext>
            </a:extLst>
          </p:cNvPr>
          <p:cNvSpPr/>
          <p:nvPr/>
        </p:nvSpPr>
        <p:spPr>
          <a:xfrm>
            <a:off x="3947190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3D61AEA-565A-DA27-BF01-4E873D28CE69}"/>
              </a:ext>
            </a:extLst>
          </p:cNvPr>
          <p:cNvSpPr/>
          <p:nvPr/>
        </p:nvSpPr>
        <p:spPr>
          <a:xfrm>
            <a:off x="4135261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91338CA-9CF5-BB9C-21D9-287F70C033E8}"/>
              </a:ext>
            </a:extLst>
          </p:cNvPr>
          <p:cNvSpPr/>
          <p:nvPr/>
        </p:nvSpPr>
        <p:spPr>
          <a:xfrm>
            <a:off x="4318570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ECECA4-E74C-1726-EAC9-DC9B6BF6FE5C}"/>
              </a:ext>
            </a:extLst>
          </p:cNvPr>
          <p:cNvSpPr/>
          <p:nvPr/>
        </p:nvSpPr>
        <p:spPr>
          <a:xfrm>
            <a:off x="4501879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15377BE-8989-F09F-0030-3C7E39B09EFE}"/>
              </a:ext>
            </a:extLst>
          </p:cNvPr>
          <p:cNvSpPr/>
          <p:nvPr/>
        </p:nvSpPr>
        <p:spPr>
          <a:xfrm>
            <a:off x="4685188" y="3734257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555C7D9-BBFD-22D1-8B37-C58511B81122}"/>
              </a:ext>
            </a:extLst>
          </p:cNvPr>
          <p:cNvSpPr/>
          <p:nvPr/>
        </p:nvSpPr>
        <p:spPr>
          <a:xfrm>
            <a:off x="4868497" y="3732883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815E913-2E45-9CCC-5E38-E4E08BB59892}"/>
              </a:ext>
            </a:extLst>
          </p:cNvPr>
          <p:cNvSpPr/>
          <p:nvPr/>
        </p:nvSpPr>
        <p:spPr>
          <a:xfrm>
            <a:off x="5056568" y="3732883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60EFE6B-FAA1-BA40-D02F-E976318FA0D4}"/>
              </a:ext>
            </a:extLst>
          </p:cNvPr>
          <p:cNvSpPr/>
          <p:nvPr/>
        </p:nvSpPr>
        <p:spPr>
          <a:xfrm>
            <a:off x="5239877" y="3732883"/>
            <a:ext cx="161440" cy="1761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CEBCB11-9B5C-18ED-9154-AFEDBFBBB601}"/>
              </a:ext>
            </a:extLst>
          </p:cNvPr>
          <p:cNvCxnSpPr/>
          <p:nvPr/>
        </p:nvCxnSpPr>
        <p:spPr>
          <a:xfrm flipH="1">
            <a:off x="3435530" y="3024715"/>
            <a:ext cx="673100" cy="6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A6169D-55EB-89AA-9F74-4B1C4896153F}"/>
              </a:ext>
            </a:extLst>
          </p:cNvPr>
          <p:cNvSpPr txBox="1"/>
          <p:nvPr/>
        </p:nvSpPr>
        <p:spPr>
          <a:xfrm>
            <a:off x="4108630" y="2751852"/>
            <a:ext cx="323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Легко добавить слева и справа</a:t>
            </a:r>
          </a:p>
        </p:txBody>
      </p:sp>
    </p:spTree>
    <p:extLst>
      <p:ext uri="{BB962C8B-B14F-4D97-AF65-F5344CB8AC3E}">
        <p14:creationId xmlns:p14="http://schemas.microsoft.com/office/powerpoint/2010/main" val="389176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01780"/>
            <a:ext cx="4620584" cy="20544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нам нужен и стек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очечередь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554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Двустороння очередь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AKA Deque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Дек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операции по чтению первого и последнего элемента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Добавление/удаление первого и последнего элемента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Двустороння очередь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B55BC19-75DB-6D43-93BF-CA536DBED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705449"/>
            <a:ext cx="70675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975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реализовать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Массив/вектор с неэффективной операцией извлечения с начала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Кольцевой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буффер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Двусторонний двунаправленный связный список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Связный список массивов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F5CD6B1A-7A8E-11BE-164F-C998B12E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6657"/>
            <a:ext cx="4620584" cy="2324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что если нас волнуют только общие контракты…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46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Поймите суть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Сложные структуры данных состоят из более простых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Связный список в чистом виде используют редко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он очень часто используется как составная часть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оно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обычные массивы имеют интерфейс Дека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Типизированные массивы не имеют такого интерфейса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push/pop, unshift/shift, 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Но, т.к. это массив, то операция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shift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требует «сдвига» всех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может быть проблемой на больших массивах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Поэтому помним про это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7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6657"/>
            <a:ext cx="4620584" cy="2324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в очереди данные должны быть отсортированы…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7993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Очередь с приоритетом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Разновидность очереди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Элементы занимают позиции не относительно порядка вставки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относительно своего веса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все элементы отсортированы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0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402A39-4E7F-83F5-25D0-0E366F074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4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чем тут проблема?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пересортировывать все элементы каждый раз после вставки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 это чудовищно не эффективно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Нужна хитрая структура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самом деле их очень много и у них разные свойства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разберем «Бинарную кучу», но не сегодня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635133"/>
            <a:ext cx="4620584" cy="35877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Андрей, ты нам еще обещал рассказать про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бинарные форматы данных…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320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Да, 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помним, что все данные в компьютере представляются некоторым потоком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Текст не исключение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кодируем каждый символ некоторым набором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Тогда слово или предложение это просто множество таких символов идущих друг за другом в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Размер одного символа зависит от способа кодирования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Такую структуру данных называют строкой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67947"/>
            <a:ext cx="4620584" cy="1922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понять, что строка закончилась?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16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несколько вариантов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Храним отдельным полем длину строки или указатель на последний символ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ставим всегда в конце строки специальный символ означающий конец строки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Абстрактная структура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Вводит набор контрактов работы, допустимые операции и свойства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не говорит, как это должно работать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реализовать по разному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каждой реализации могут быть свои плюсы и минусы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любой момент можем поменять реализацию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Строки удобны для чтения человеком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Легко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дебажить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писать и читать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Они прекрасно подходят для исходного кода, конфигов и небольших объемов информации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Но, т.к. мы оперируем словами, то чем длиннее слово, тем больше памяти они занимает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Слово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HEADER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ASCII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занимает 6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Цвет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HEX RGB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например,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#FF00EE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занимает 7 байт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2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67947"/>
            <a:ext cx="4620584" cy="1922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ведь мы можем сжимать данные…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4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Существует множество алгоритмов сжатия текста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работают они весьма хорошо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на практике их обязательно используют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процедура сжатия/распаковки не бесплатная и нагружает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CPU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Чем выше степень сжатия, тем больше времени нужно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8249"/>
            <a:ext cx="4620584" cy="2321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мы же можем придумать свою схему кодирования…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21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Такие данные уже не прочитать как обычный текст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только мы не используем текстовые символы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Но, зато мы можем значительно уменьшить потребление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Тот же цвет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RGB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закодировать 3-мя байтами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Ключевым словам по типу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HEADER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дать константный набор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Внутри одного байта мы можем хранить несколько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мы знаем природу наших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 мы можем придумать наиболее эффективную схему кодирования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уже не текст, это чистые бинарные данные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И, даже поддержать сжатие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JPEG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уменьшить файл, если разрешить некоторые «ухудшения»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Такое сжатие называется «с потерями»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Сжатие, которое не искажает данные называется «без потерь»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Чтобы закодировать данные нам нужна схема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Схема может описывать кодирование конкретного набора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быть универсальной, т.е. определять единый алгоритм подходящий для всех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Вариант с конкретной схемой как правило работает эффективнее и позволяет не только кодировать данные, но и проверять их корректность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Вариант без схемы проще для программиста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для переноса между разными программами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009179"/>
            <a:ext cx="5238800" cy="839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как это сделать?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92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необходимые знания у вас есть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Придумывайте схему кодирования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Берете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DataView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Используйте побитовые операторы по необходимости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Таким способом можно закодировать любые данные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Текст, изображение, видео, звук и т.д.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3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66335"/>
            <a:ext cx="4620584" cy="2125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есть ли уже готовые решения?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3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2737234"/>
            <a:ext cx="3930003" cy="13835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Знакомьтесь</a:t>
            </a:r>
            <a:r>
              <a:rPr lang="en-US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стек</a:t>
            </a:r>
            <a:endParaRPr lang="en-US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D65D23F-DAF5-BE82-1EA3-14CC8EB22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808455"/>
            <a:ext cx="5708649" cy="32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037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Конечно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нужно понимать, что универсальность ограничивает гибкость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Нам важно понимать «природу» наших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мы хотим уйти от текста, для передачи и представления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То, есть множество хороших решений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Protobuf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MessagePack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Protobuf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Бинарный формат кодирования по схеме разработанный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Google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Схема описывается в виде текстового файла на специальном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DSL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основе этой схемы генерируются программы для кодирования и декодирования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для разных схем будут разные программы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Количество поддерживаемых языков велико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Но, чтобы декодировать данные на клиенте, нам придется загрузить декодер под каждую схему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клиенте это не бесплатно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1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BA8885-2A92-19BF-667A-97FF6E40E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034" y="1020337"/>
            <a:ext cx="6423101" cy="48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93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Плюсы и минусы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Protobuf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Данные в таком формате занимают мало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Очень быстрая кодирование/декодирование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схеме есть информация о типах, значит данные при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парсинге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также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валидируются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механизмы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версионирования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привязано к языку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Усложняется отладка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случае использования в браузере придется для каждой схемы загружать программы для кодирования/декодирования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Message pack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Универсальные формат кодирования данных без схемы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 сути, бинарный аналог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 счет бинарного представления данные занимают меньше памяти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Плюсы и минусы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MessagePack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Данные в таком формате занимают мало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Быстрое кодирование/декодирование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привязано к языку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Очень просто использовать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клиент не нужно грузить никакие программы для кодирования/декодирования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Нет поддержки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версионирования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валидации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Усложняется отладка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Абстрактная структура данных просто вводит контракты на поведение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не говорит «как это должно реализовываться»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Стек и очередь это одни из самых важных абстрактных структур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Стек вводит контракт 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LIFO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Очередь вводит контракт 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FIFO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множество разных реализаций этих структур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Стек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Важнейшая абстрактная структура данных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Описывает последовательность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Вводит контракт на 3 операции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push, pop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Push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добавляет новый элемент в конец последовательности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Pop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удаляет элемент из конца последовательности и возвращает его в качестве результат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Head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возвращает последний элемент из конца последовательности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E71F2F7-F9C2-00DE-7BEB-6864FB346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8" y="643467"/>
            <a:ext cx="8346164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Где используется стек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замены рекурсии в алгоритмах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парсинга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самом деле огромное количество алгоритмов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Важнейшая структура данных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4978</TotalTime>
  <Words>1656</Words>
  <Application>Microsoft Office PowerPoint</Application>
  <PresentationFormat>Широкоэкранный</PresentationFormat>
  <Paragraphs>308</Paragraphs>
  <Slides>67</Slides>
  <Notes>66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Давайте вспомним про структуры данных</vt:lpstr>
      <vt:lpstr>Структуры данных</vt:lpstr>
      <vt:lpstr>Но что если нас волнуют только общие контракты…</vt:lpstr>
      <vt:lpstr>Абстрактная структура данных</vt:lpstr>
      <vt:lpstr>Знакомьтесь, стек</vt:lpstr>
      <vt:lpstr>Стек</vt:lpstr>
      <vt:lpstr>Презентация PowerPoint</vt:lpstr>
      <vt:lpstr>Где используется стек?</vt:lpstr>
      <vt:lpstr>Как реализовать стек?</vt:lpstr>
      <vt:lpstr>Стек на основе массива</vt:lpstr>
      <vt:lpstr>Стек на основе массива</vt:lpstr>
      <vt:lpstr>Стек на основе связного списка</vt:lpstr>
      <vt:lpstr>Стек на основе связного списка</vt:lpstr>
      <vt:lpstr>А если нужно сделать очередь…</vt:lpstr>
      <vt:lpstr>Очередь</vt:lpstr>
      <vt:lpstr>Презентация PowerPoint</vt:lpstr>
      <vt:lpstr>Где используется очередь?</vt:lpstr>
      <vt:lpstr>Как реализовать очередь?</vt:lpstr>
      <vt:lpstr>Очередь на основе массива</vt:lpstr>
      <vt:lpstr>Очередь на основе массива</vt:lpstr>
      <vt:lpstr>Очередь на основе массива</vt:lpstr>
      <vt:lpstr>Можно затюнить</vt:lpstr>
      <vt:lpstr>Кольцевой буфер</vt:lpstr>
      <vt:lpstr>Какой тут профит</vt:lpstr>
      <vt:lpstr>Презентация PowerPoint</vt:lpstr>
      <vt:lpstr>Запомните контракты</vt:lpstr>
      <vt:lpstr>Очередь на основе связного списка</vt:lpstr>
      <vt:lpstr>Очередь на основе связного списка</vt:lpstr>
      <vt:lpstr>Очередь на основе связного списка массивов</vt:lpstr>
      <vt:lpstr>Как это работает</vt:lpstr>
      <vt:lpstr>В чем тут профит</vt:lpstr>
      <vt:lpstr>Можно еще улучшить</vt:lpstr>
      <vt:lpstr>Добавляем в середину</vt:lpstr>
      <vt:lpstr>А что если нам нужен и стек и очечередь?</vt:lpstr>
      <vt:lpstr>Двустороння очередь</vt:lpstr>
      <vt:lpstr>Двустороння очередь</vt:lpstr>
      <vt:lpstr>Как реализовать</vt:lpstr>
      <vt:lpstr>Презентация PowerPoint</vt:lpstr>
      <vt:lpstr>Поймите суть</vt:lpstr>
      <vt:lpstr>А как оно в JS</vt:lpstr>
      <vt:lpstr>А что если в очереди данные должны быть отсортированы…</vt:lpstr>
      <vt:lpstr>Очередь с приоритетом</vt:lpstr>
      <vt:lpstr>Презентация PowerPoint</vt:lpstr>
      <vt:lpstr>В чем тут проблема?</vt:lpstr>
      <vt:lpstr>Андрей, ты нам еще обещал рассказать про бинарные форматы данных…</vt:lpstr>
      <vt:lpstr>Да, да</vt:lpstr>
      <vt:lpstr>А как понять, что строка закончилась?</vt:lpstr>
      <vt:lpstr>Тут несколько вариантов</vt:lpstr>
      <vt:lpstr>Строки удобны для чтения человеком</vt:lpstr>
      <vt:lpstr>Но ведь мы можем сжимать данные…</vt:lpstr>
      <vt:lpstr>Да</vt:lpstr>
      <vt:lpstr>Но мы же можем придумать свою схему кодирования…</vt:lpstr>
      <vt:lpstr>Да</vt:lpstr>
      <vt:lpstr>Если мы знаем природу наших данных</vt:lpstr>
      <vt:lpstr>Чтобы закодировать данные нам нужна схема</vt:lpstr>
      <vt:lpstr>И как это сделать?</vt:lpstr>
      <vt:lpstr>Все необходимые знания у вас есть</vt:lpstr>
      <vt:lpstr>А есть ли уже готовые решения?</vt:lpstr>
      <vt:lpstr>Конечно</vt:lpstr>
      <vt:lpstr>Protobuf</vt:lpstr>
      <vt:lpstr>Презентация PowerPoint</vt:lpstr>
      <vt:lpstr>Плюсы и минусы Protobuf</vt:lpstr>
      <vt:lpstr>Message pack</vt:lpstr>
      <vt:lpstr>Плюсы и минусы MessagePack</vt:lpstr>
      <vt:lpstr>Подведем 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878</cp:revision>
  <dcterms:created xsi:type="dcterms:W3CDTF">2020-11-08T08:53:50Z</dcterms:created>
  <dcterms:modified xsi:type="dcterms:W3CDTF">2024-03-31T11:32:19Z</dcterms:modified>
</cp:coreProperties>
</file>