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1" r:id="rId4"/>
    <p:sldId id="258" r:id="rId5"/>
    <p:sldId id="270" r:id="rId6"/>
    <p:sldId id="269" r:id="rId7"/>
    <p:sldId id="264" r:id="rId8"/>
    <p:sldId id="265" r:id="rId9"/>
    <p:sldId id="267" r:id="rId10"/>
    <p:sldId id="259" r:id="rId11"/>
    <p:sldId id="26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3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fd7f7387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fd7f7387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d7f73878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d7f73878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d7f7387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d7f7387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fd7f7387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fd7f7387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067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55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59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77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d7f7387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d7f7387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21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program.ar/" TargetMode="External"/><Relationship Id="rId3" Type="http://schemas.openxmlformats.org/officeDocument/2006/relationships/image" Target="../media/image5.png"/><Relationship Id="rId7" Type="http://schemas.openxmlformats.org/officeDocument/2006/relationships/hyperlink" Target="https://www.bing.com/" TargetMode="Externa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hat.openai.com/" TargetMode="External"/><Relationship Id="rId11" Type="http://schemas.openxmlformats.org/officeDocument/2006/relationships/hyperlink" Target="https://sensoricx.com/robotica/aprender-robotica/" TargetMode="External"/><Relationship Id="rId5" Type="http://schemas.openxmlformats.org/officeDocument/2006/relationships/image" Target="../media/image7.png"/><Relationship Id="rId10" Type="http://schemas.openxmlformats.org/officeDocument/2006/relationships/hyperlink" Target="https://learn.adafruit.com/" TargetMode="External"/><Relationship Id="rId4" Type="http://schemas.openxmlformats.org/officeDocument/2006/relationships/image" Target="../media/image6.png"/><Relationship Id="rId9" Type="http://schemas.openxmlformats.org/officeDocument/2006/relationships/hyperlink" Target="https://cyberbotics.com/#webo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hyperlink" Target="https://cyberbotics.com/#webots" TargetMode="External"/><Relationship Id="rId3" Type="http://schemas.openxmlformats.org/officeDocument/2006/relationships/image" Target="../media/image9.png"/><Relationship Id="rId7" Type="http://schemas.openxmlformats.org/officeDocument/2006/relationships/hyperlink" Target="https://code.irobot.co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tinkercad.com/" TargetMode="External"/><Relationship Id="rId5" Type="http://schemas.openxmlformats.org/officeDocument/2006/relationships/image" Target="../media/image4.png"/><Relationship Id="rId10" Type="http://schemas.openxmlformats.org/officeDocument/2006/relationships/hyperlink" Target="https://www.instructables.com/Robotics-7/" TargetMode="External"/><Relationship Id="rId4" Type="http://schemas.openxmlformats.org/officeDocument/2006/relationships/image" Target="../media/image2.png"/><Relationship Id="rId9" Type="http://schemas.openxmlformats.org/officeDocument/2006/relationships/hyperlink" Target="https://www.openrobotics.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37000"/>
          </a:blip>
          <a:stretch>
            <a:fillRect/>
          </a:stretch>
        </p:blipFill>
        <p:spPr>
          <a:xfrm>
            <a:off x="0" y="0"/>
            <a:ext cx="9144003" cy="5143490"/>
          </a:xfrm>
          <a:prstGeom prst="rect">
            <a:avLst/>
          </a:prstGeom>
          <a:noFill/>
          <a:ln>
            <a:noFill/>
          </a:ln>
        </p:spPr>
      </p:pic>
      <p:pic>
        <p:nvPicPr>
          <p:cNvPr id="55" name="Google Shape;55;p13"/>
          <p:cNvPicPr preferRelativeResize="0"/>
          <p:nvPr/>
        </p:nvPicPr>
        <p:blipFill>
          <a:blip r:embed="rId4">
            <a:alphaModFix/>
          </a:blip>
          <a:stretch>
            <a:fillRect/>
          </a:stretch>
        </p:blipFill>
        <p:spPr>
          <a:xfrm>
            <a:off x="5520200" y="460040"/>
            <a:ext cx="3024399" cy="1854836"/>
          </a:xfrm>
          <a:prstGeom prst="rect">
            <a:avLst/>
          </a:prstGeom>
          <a:noFill/>
          <a:ln>
            <a:noFill/>
          </a:ln>
        </p:spPr>
      </p:pic>
      <p:pic>
        <p:nvPicPr>
          <p:cNvPr id="56" name="Google Shape;56;p13"/>
          <p:cNvPicPr preferRelativeResize="0"/>
          <p:nvPr/>
        </p:nvPicPr>
        <p:blipFill>
          <a:blip r:embed="rId5">
            <a:alphaModFix/>
          </a:blip>
          <a:stretch>
            <a:fillRect/>
          </a:stretch>
        </p:blipFill>
        <p:spPr>
          <a:xfrm>
            <a:off x="0" y="1435950"/>
            <a:ext cx="3733500" cy="3761501"/>
          </a:xfrm>
          <a:prstGeom prst="rect">
            <a:avLst/>
          </a:prstGeom>
          <a:noFill/>
          <a:ln>
            <a:noFill/>
          </a:ln>
        </p:spPr>
      </p:pic>
      <p:sp>
        <p:nvSpPr>
          <p:cNvPr id="57" name="Google Shape;57;p13"/>
          <p:cNvSpPr txBox="1"/>
          <p:nvPr/>
        </p:nvSpPr>
        <p:spPr>
          <a:xfrm>
            <a:off x="2780522" y="2522076"/>
            <a:ext cx="5836491"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s-ES" sz="2800" b="0" i="0" u="none" strike="noStrike" cap="none" dirty="0">
                <a:solidFill>
                  <a:srgbClr val="EE1D24"/>
                </a:solidFill>
                <a:latin typeface="Montserrat Black"/>
                <a:ea typeface="Montserrat Black"/>
                <a:cs typeface="Montserrat Black"/>
                <a:sym typeface="Montserrat Black"/>
              </a:rPr>
              <a:t>Sesión 3: Robótica y Tecnología Educativa</a:t>
            </a:r>
            <a:endParaRPr sz="2800" b="0" i="0" u="none" strike="noStrike" cap="none" dirty="0">
              <a:solidFill>
                <a:srgbClr val="EE1D24"/>
              </a:solidFill>
              <a:latin typeface="Montserrat Black"/>
              <a:ea typeface="Montserrat Black"/>
              <a:cs typeface="Montserrat Black"/>
              <a:sym typeface="Montserrat Black"/>
            </a:endParaRPr>
          </a:p>
        </p:txBody>
      </p:sp>
      <p:sp>
        <p:nvSpPr>
          <p:cNvPr id="58" name="Google Shape;58;p13"/>
          <p:cNvSpPr txBox="1"/>
          <p:nvPr/>
        </p:nvSpPr>
        <p:spPr>
          <a:xfrm>
            <a:off x="4633835" y="3542363"/>
            <a:ext cx="5206482" cy="46163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100"/>
              <a:buFont typeface="Arial"/>
              <a:buNone/>
            </a:pPr>
            <a:r>
              <a:rPr lang="es" sz="1800" b="0" i="0" u="none" strike="noStrike" cap="none" dirty="0">
                <a:solidFill>
                  <a:srgbClr val="03ADEF"/>
                </a:solidFill>
                <a:latin typeface="Montserrat Black"/>
                <a:ea typeface="Montserrat Black"/>
                <a:cs typeface="Montserrat Black"/>
                <a:sym typeface="Montserrat Black"/>
              </a:rPr>
              <a:t>Alejandro Rebolledo</a:t>
            </a:r>
            <a:endParaRPr sz="2400" b="0" i="0" u="none" strike="noStrike" cap="none" dirty="0">
              <a:solidFill>
                <a:srgbClr val="03ADEF"/>
              </a:solidFill>
              <a:latin typeface="Montserrat Black"/>
              <a:ea typeface="Montserrat Black"/>
              <a:cs typeface="Montserrat Black"/>
              <a:sym typeface="Montserrat Black"/>
            </a:endParaRPr>
          </a:p>
        </p:txBody>
      </p:sp>
      <p:pic>
        <p:nvPicPr>
          <p:cNvPr id="59" name="Google Shape;59;p13"/>
          <p:cNvPicPr preferRelativeResize="0"/>
          <p:nvPr/>
        </p:nvPicPr>
        <p:blipFill>
          <a:blip r:embed="rId6">
            <a:alphaModFix/>
          </a:blip>
          <a:stretch>
            <a:fillRect/>
          </a:stretch>
        </p:blipFill>
        <p:spPr>
          <a:xfrm>
            <a:off x="7237076" y="4282102"/>
            <a:ext cx="1307525" cy="45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0"/>
            <a:ext cx="9144018" cy="5143501"/>
          </a:xfrm>
          <a:prstGeom prst="rect">
            <a:avLst/>
          </a:prstGeom>
          <a:noFill/>
          <a:ln>
            <a:noFill/>
          </a:ln>
        </p:spPr>
      </p:pic>
      <p:sp>
        <p:nvSpPr>
          <p:cNvPr id="86" name="Google Shape;86;p16"/>
          <p:cNvSpPr txBox="1"/>
          <p:nvPr/>
        </p:nvSpPr>
        <p:spPr>
          <a:xfrm>
            <a:off x="5045635" y="2735395"/>
            <a:ext cx="3556800"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s-ES" i="0" u="none" strike="noStrike" cap="none" dirty="0">
                <a:solidFill>
                  <a:schemeClr val="lt1"/>
                </a:solidFill>
                <a:latin typeface="Montserrat"/>
                <a:ea typeface="Montserrat"/>
                <a:cs typeface="Montserrat"/>
                <a:sym typeface="Montserrat"/>
              </a:rPr>
              <a:t>Reflexión sobre la importancia de la robótica en la educación y cómo seleccionar la tecnología adecuada según el contexto.</a:t>
            </a:r>
          </a:p>
        </p:txBody>
      </p:sp>
      <p:sp>
        <p:nvSpPr>
          <p:cNvPr id="87" name="Google Shape;87;p16"/>
          <p:cNvSpPr txBox="1"/>
          <p:nvPr/>
        </p:nvSpPr>
        <p:spPr>
          <a:xfrm>
            <a:off x="4220538" y="1698776"/>
            <a:ext cx="4276800" cy="1138743"/>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3100"/>
              <a:buFont typeface="Arial"/>
              <a:buNone/>
            </a:pPr>
            <a:r>
              <a:rPr lang="es-CL" sz="3100" b="0" i="0" u="none" strike="noStrike" cap="none" dirty="0">
                <a:solidFill>
                  <a:schemeClr val="lt1"/>
                </a:solidFill>
                <a:latin typeface="Montserrat Black"/>
                <a:ea typeface="Montserrat Black"/>
                <a:cs typeface="Montserrat Black"/>
                <a:sym typeface="Montserrat Black"/>
              </a:rPr>
              <a:t>Conclusión y Reflexión</a:t>
            </a:r>
          </a:p>
        </p:txBody>
      </p:sp>
      <p:pic>
        <p:nvPicPr>
          <p:cNvPr id="88" name="Google Shape;88;p16"/>
          <p:cNvPicPr preferRelativeResize="0"/>
          <p:nvPr/>
        </p:nvPicPr>
        <p:blipFill>
          <a:blip r:embed="rId4">
            <a:alphaModFix/>
          </a:blip>
          <a:stretch>
            <a:fillRect/>
          </a:stretch>
        </p:blipFill>
        <p:spPr>
          <a:xfrm>
            <a:off x="0" y="2360576"/>
            <a:ext cx="2787000" cy="2782923"/>
          </a:xfrm>
          <a:prstGeom prst="rect">
            <a:avLst/>
          </a:prstGeom>
          <a:noFill/>
          <a:ln>
            <a:noFill/>
          </a:ln>
        </p:spPr>
      </p:pic>
      <p:pic>
        <p:nvPicPr>
          <p:cNvPr id="89" name="Google Shape;89;p16"/>
          <p:cNvPicPr preferRelativeResize="0"/>
          <p:nvPr/>
        </p:nvPicPr>
        <p:blipFill>
          <a:blip r:embed="rId5">
            <a:alphaModFix/>
          </a:blip>
          <a:stretch>
            <a:fillRect/>
          </a:stretch>
        </p:blipFill>
        <p:spPr>
          <a:xfrm>
            <a:off x="7967775" y="182500"/>
            <a:ext cx="891750" cy="541249"/>
          </a:xfrm>
          <a:prstGeom prst="rect">
            <a:avLst/>
          </a:prstGeom>
          <a:noFill/>
          <a:ln>
            <a:noFill/>
          </a:ln>
        </p:spPr>
      </p:pic>
      <p:pic>
        <p:nvPicPr>
          <p:cNvPr id="90" name="Google Shape;90;p16"/>
          <p:cNvPicPr preferRelativeResize="0"/>
          <p:nvPr/>
        </p:nvPicPr>
        <p:blipFill>
          <a:blip r:embed="rId6">
            <a:alphaModFix/>
          </a:blip>
          <a:stretch>
            <a:fillRect/>
          </a:stretch>
        </p:blipFill>
        <p:spPr>
          <a:xfrm>
            <a:off x="6323852" y="182502"/>
            <a:ext cx="1437425" cy="496926"/>
          </a:xfrm>
          <a:prstGeom prst="rect">
            <a:avLst/>
          </a:prstGeom>
          <a:noFill/>
          <a:ln>
            <a:noFill/>
          </a:ln>
        </p:spPr>
      </p:pic>
      <p:cxnSp>
        <p:nvCxnSpPr>
          <p:cNvPr id="91" name="Google Shape;91;p16"/>
          <p:cNvCxnSpPr/>
          <p:nvPr/>
        </p:nvCxnSpPr>
        <p:spPr>
          <a:xfrm>
            <a:off x="7802400" y="194175"/>
            <a:ext cx="0" cy="450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mt="31000"/>
          </a:blip>
          <a:stretch>
            <a:fillRect/>
          </a:stretch>
        </p:blipFill>
        <p:spPr>
          <a:xfrm>
            <a:off x="0" y="0"/>
            <a:ext cx="9144003" cy="5143490"/>
          </a:xfrm>
          <a:prstGeom prst="rect">
            <a:avLst/>
          </a:prstGeom>
          <a:noFill/>
          <a:ln>
            <a:noFill/>
          </a:ln>
        </p:spPr>
      </p:pic>
      <p:pic>
        <p:nvPicPr>
          <p:cNvPr id="97" name="Google Shape;97;p17"/>
          <p:cNvPicPr preferRelativeResize="0"/>
          <p:nvPr/>
        </p:nvPicPr>
        <p:blipFill>
          <a:blip r:embed="rId4">
            <a:alphaModFix/>
          </a:blip>
          <a:stretch>
            <a:fillRect/>
          </a:stretch>
        </p:blipFill>
        <p:spPr>
          <a:xfrm>
            <a:off x="931175" y="1601400"/>
            <a:ext cx="3164375" cy="1940699"/>
          </a:xfrm>
          <a:prstGeom prst="rect">
            <a:avLst/>
          </a:prstGeom>
          <a:noFill/>
          <a:ln>
            <a:noFill/>
          </a:ln>
        </p:spPr>
      </p:pic>
      <p:pic>
        <p:nvPicPr>
          <p:cNvPr id="98" name="Google Shape;98;p17"/>
          <p:cNvPicPr preferRelativeResize="0"/>
          <p:nvPr/>
        </p:nvPicPr>
        <p:blipFill rotWithShape="1">
          <a:blip r:embed="rId5">
            <a:alphaModFix/>
          </a:blip>
          <a:srcRect l="2677" r="2029"/>
          <a:stretch/>
        </p:blipFill>
        <p:spPr>
          <a:xfrm>
            <a:off x="7318174" y="302102"/>
            <a:ext cx="1533676" cy="556350"/>
          </a:xfrm>
          <a:prstGeom prst="rect">
            <a:avLst/>
          </a:prstGeom>
          <a:noFill/>
          <a:ln>
            <a:noFill/>
          </a:ln>
        </p:spPr>
      </p:pic>
      <p:pic>
        <p:nvPicPr>
          <p:cNvPr id="99" name="Google Shape;99;p17"/>
          <p:cNvPicPr preferRelativeResize="0"/>
          <p:nvPr/>
        </p:nvPicPr>
        <p:blipFill rotWithShape="1">
          <a:blip r:embed="rId6">
            <a:alphaModFix/>
          </a:blip>
          <a:srcRect b="35612"/>
          <a:stretch/>
        </p:blipFill>
        <p:spPr>
          <a:xfrm>
            <a:off x="4308588" y="1601400"/>
            <a:ext cx="4923662" cy="3542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0" y="0"/>
            <a:ext cx="9144018" cy="5143501"/>
          </a:xfrm>
          <a:prstGeom prst="rect">
            <a:avLst/>
          </a:prstGeom>
          <a:noFill/>
          <a:ln>
            <a:noFill/>
          </a:ln>
        </p:spPr>
      </p:pic>
      <p:pic>
        <p:nvPicPr>
          <p:cNvPr id="65" name="Google Shape;65;p14"/>
          <p:cNvPicPr preferRelativeResize="0"/>
          <p:nvPr/>
        </p:nvPicPr>
        <p:blipFill>
          <a:blip r:embed="rId4">
            <a:alphaModFix/>
          </a:blip>
          <a:stretch>
            <a:fillRect/>
          </a:stretch>
        </p:blipFill>
        <p:spPr>
          <a:xfrm>
            <a:off x="7967775" y="182500"/>
            <a:ext cx="891750" cy="541249"/>
          </a:xfrm>
          <a:prstGeom prst="rect">
            <a:avLst/>
          </a:prstGeom>
          <a:noFill/>
          <a:ln>
            <a:noFill/>
          </a:ln>
        </p:spPr>
      </p:pic>
      <p:pic>
        <p:nvPicPr>
          <p:cNvPr id="66" name="Google Shape;66;p14"/>
          <p:cNvPicPr preferRelativeResize="0"/>
          <p:nvPr/>
        </p:nvPicPr>
        <p:blipFill>
          <a:blip r:embed="rId5">
            <a:alphaModFix/>
          </a:blip>
          <a:stretch>
            <a:fillRect/>
          </a:stretch>
        </p:blipFill>
        <p:spPr>
          <a:xfrm flipH="1">
            <a:off x="5446477" y="1456325"/>
            <a:ext cx="3413048" cy="3404726"/>
          </a:xfrm>
          <a:prstGeom prst="rect">
            <a:avLst/>
          </a:prstGeom>
          <a:noFill/>
          <a:ln>
            <a:noFill/>
          </a:ln>
        </p:spPr>
      </p:pic>
      <p:sp>
        <p:nvSpPr>
          <p:cNvPr id="67" name="Google Shape;67;p14"/>
          <p:cNvSpPr txBox="1"/>
          <p:nvPr/>
        </p:nvSpPr>
        <p:spPr>
          <a:xfrm>
            <a:off x="524986" y="1558068"/>
            <a:ext cx="4636998" cy="289306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ES" sz="1600" i="0" u="none" strike="noStrike" cap="none" dirty="0">
                <a:solidFill>
                  <a:schemeClr val="lt1"/>
                </a:solidFill>
                <a:latin typeface="Montserrat"/>
                <a:ea typeface="Montserrat"/>
                <a:cs typeface="Montserrat"/>
                <a:sym typeface="Montserrat"/>
              </a:rPr>
              <a:t>Exploración de cómo la robótica puede ser integrada en el contexto educativo, mejorando el aprendizaje y la enseñanza.</a:t>
            </a:r>
          </a:p>
          <a:p>
            <a:pPr marL="0" marR="0" lvl="0" indent="0" algn="l" rtl="0">
              <a:lnSpc>
                <a:spcPct val="100000"/>
              </a:lnSpc>
              <a:spcBef>
                <a:spcPts val="0"/>
              </a:spcBef>
              <a:spcAft>
                <a:spcPts val="0"/>
              </a:spcAft>
              <a:buClr>
                <a:srgbClr val="000000"/>
              </a:buClr>
              <a:buSzPts val="1050"/>
              <a:buFont typeface="Arial"/>
              <a:buNone/>
            </a:pPr>
            <a:endParaRPr lang="es-ES" sz="1600" i="0" u="none" strike="noStrike" cap="none" dirty="0">
              <a:solidFill>
                <a:schemeClr val="lt1"/>
              </a:solidFill>
              <a:latin typeface="Montserrat"/>
              <a:ea typeface="Montserrat"/>
              <a:cs typeface="Montserrat"/>
              <a:sym typeface="Montserrat"/>
            </a:endParaRPr>
          </a:p>
          <a:p>
            <a:pPr marL="285750" marR="0" lvl="0" indent="-285750" algn="l" rtl="0">
              <a:lnSpc>
                <a:spcPct val="100000"/>
              </a:lnSpc>
              <a:spcBef>
                <a:spcPts val="0"/>
              </a:spcBef>
              <a:spcAft>
                <a:spcPts val="0"/>
              </a:spcAft>
              <a:buClr>
                <a:srgbClr val="000000"/>
              </a:buClr>
              <a:buSzPts val="1050"/>
              <a:buFont typeface="Courier New" panose="02070309020205020404" pitchFamily="49" charset="0"/>
              <a:buChar char="o"/>
            </a:pPr>
            <a:r>
              <a:rPr lang="es-ES" sz="1600" dirty="0">
                <a:solidFill>
                  <a:schemeClr val="lt1"/>
                </a:solidFill>
                <a:latin typeface="Montserrat"/>
                <a:ea typeface="Montserrat"/>
                <a:cs typeface="Montserrat"/>
                <a:sym typeface="Montserrat"/>
              </a:rPr>
              <a:t>Desarrollo del Pensamiento Computacional</a:t>
            </a:r>
          </a:p>
          <a:p>
            <a:pPr marL="285750" marR="0" lvl="0" indent="-285750" algn="l" rtl="0">
              <a:lnSpc>
                <a:spcPct val="100000"/>
              </a:lnSpc>
              <a:spcBef>
                <a:spcPts val="0"/>
              </a:spcBef>
              <a:spcAft>
                <a:spcPts val="0"/>
              </a:spcAft>
              <a:buClr>
                <a:srgbClr val="000000"/>
              </a:buClr>
              <a:buSzPts val="1050"/>
              <a:buFont typeface="Courier New" panose="02070309020205020404" pitchFamily="49" charset="0"/>
              <a:buChar char="o"/>
            </a:pPr>
            <a:r>
              <a:rPr lang="es-ES" sz="1600" dirty="0">
                <a:solidFill>
                  <a:schemeClr val="lt1"/>
                </a:solidFill>
                <a:latin typeface="Montserrat"/>
                <a:ea typeface="Montserrat"/>
                <a:cs typeface="Montserrat"/>
                <a:sym typeface="Montserrat"/>
              </a:rPr>
              <a:t>Fomento de la Colaboración y el Trabajo en Equipo</a:t>
            </a:r>
          </a:p>
          <a:p>
            <a:pPr marL="285750" marR="0" lvl="0" indent="-285750" algn="l" rtl="0">
              <a:lnSpc>
                <a:spcPct val="100000"/>
              </a:lnSpc>
              <a:spcBef>
                <a:spcPts val="0"/>
              </a:spcBef>
              <a:spcAft>
                <a:spcPts val="0"/>
              </a:spcAft>
              <a:buClr>
                <a:srgbClr val="000000"/>
              </a:buClr>
              <a:buSzPts val="1050"/>
              <a:buFont typeface="Courier New" panose="02070309020205020404" pitchFamily="49" charset="0"/>
              <a:buChar char="o"/>
            </a:pPr>
            <a:r>
              <a:rPr lang="es-ES" sz="1600" dirty="0">
                <a:solidFill>
                  <a:schemeClr val="lt1"/>
                </a:solidFill>
                <a:latin typeface="Montserrat"/>
                <a:ea typeface="Montserrat"/>
                <a:cs typeface="Montserrat"/>
                <a:sym typeface="Montserrat"/>
              </a:rPr>
              <a:t>Integración Interdisciplinaria</a:t>
            </a:r>
          </a:p>
          <a:p>
            <a:pPr marL="285750" marR="0" lvl="0" indent="-285750" algn="l" rtl="0">
              <a:lnSpc>
                <a:spcPct val="100000"/>
              </a:lnSpc>
              <a:spcBef>
                <a:spcPts val="0"/>
              </a:spcBef>
              <a:spcAft>
                <a:spcPts val="0"/>
              </a:spcAft>
              <a:buClr>
                <a:srgbClr val="000000"/>
              </a:buClr>
              <a:buSzPts val="1050"/>
              <a:buFont typeface="Courier New" panose="02070309020205020404" pitchFamily="49" charset="0"/>
              <a:buChar char="o"/>
            </a:pPr>
            <a:r>
              <a:rPr lang="es-ES" sz="1600" dirty="0">
                <a:solidFill>
                  <a:schemeClr val="lt1"/>
                </a:solidFill>
                <a:latin typeface="Montserrat"/>
                <a:ea typeface="Montserrat"/>
                <a:cs typeface="Montserrat"/>
                <a:sym typeface="Montserrat"/>
              </a:rPr>
              <a:t>Creatividad e Innovación</a:t>
            </a:r>
          </a:p>
          <a:p>
            <a:pPr marL="0" marR="0" lvl="0" indent="0" algn="l" rtl="0">
              <a:lnSpc>
                <a:spcPct val="100000"/>
              </a:lnSpc>
              <a:spcBef>
                <a:spcPts val="0"/>
              </a:spcBef>
              <a:spcAft>
                <a:spcPts val="0"/>
              </a:spcAft>
              <a:buClr>
                <a:srgbClr val="000000"/>
              </a:buClr>
              <a:buSzPts val="1050"/>
              <a:buFont typeface="Arial"/>
              <a:buNone/>
            </a:pPr>
            <a:endParaRPr lang="es-ES" sz="1600" i="0" u="none" strike="noStrike" cap="none" dirty="0">
              <a:solidFill>
                <a:schemeClr val="lt1"/>
              </a:solidFill>
              <a:latin typeface="Montserrat"/>
              <a:ea typeface="Montserrat"/>
              <a:cs typeface="Montserrat"/>
              <a:sym typeface="Montserrat"/>
            </a:endParaRPr>
          </a:p>
        </p:txBody>
      </p:sp>
      <p:sp>
        <p:nvSpPr>
          <p:cNvPr id="68" name="Google Shape;68;p14"/>
          <p:cNvSpPr txBox="1"/>
          <p:nvPr/>
        </p:nvSpPr>
        <p:spPr>
          <a:xfrm>
            <a:off x="524987" y="419325"/>
            <a:ext cx="6808873"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chemeClr val="lt1"/>
                </a:solidFill>
                <a:latin typeface="Montserrat Black"/>
                <a:ea typeface="Montserrat Black"/>
                <a:cs typeface="Montserrat Black"/>
                <a:sym typeface="Montserrat Black"/>
              </a:rPr>
              <a:t>Introducción a la Robótica Educativa</a:t>
            </a:r>
            <a:endParaRPr lang="es-CL" sz="3800" b="0" i="0" u="none" strike="noStrike" cap="none" dirty="0">
              <a:solidFill>
                <a:schemeClr val="lt1"/>
              </a:solidFill>
              <a:latin typeface="Montserrat Black"/>
              <a:ea typeface="Montserrat Black"/>
              <a:cs typeface="Montserrat Black"/>
              <a:sym typeface="Montserrat Black"/>
            </a:endParaRPr>
          </a:p>
        </p:txBody>
      </p:sp>
      <p:pic>
        <p:nvPicPr>
          <p:cNvPr id="69" name="Google Shape;69;p14"/>
          <p:cNvPicPr preferRelativeResize="0"/>
          <p:nvPr/>
        </p:nvPicPr>
        <p:blipFill>
          <a:blip r:embed="rId6">
            <a:alphaModFix/>
          </a:blip>
          <a:stretch>
            <a:fillRect/>
          </a:stretch>
        </p:blipFill>
        <p:spPr>
          <a:xfrm>
            <a:off x="6323852" y="182502"/>
            <a:ext cx="1437425" cy="496926"/>
          </a:xfrm>
          <a:prstGeom prst="rect">
            <a:avLst/>
          </a:prstGeom>
          <a:noFill/>
          <a:ln>
            <a:noFill/>
          </a:ln>
        </p:spPr>
      </p:pic>
      <p:cxnSp>
        <p:nvCxnSpPr>
          <p:cNvPr id="70" name="Google Shape;70;p14"/>
          <p:cNvCxnSpPr/>
          <p:nvPr/>
        </p:nvCxnSpPr>
        <p:spPr>
          <a:xfrm>
            <a:off x="7802400" y="194175"/>
            <a:ext cx="0" cy="4503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0" y="0"/>
            <a:ext cx="9144018" cy="5143501"/>
          </a:xfrm>
          <a:prstGeom prst="rect">
            <a:avLst/>
          </a:prstGeom>
          <a:noFill/>
          <a:ln>
            <a:noFill/>
          </a:ln>
        </p:spPr>
      </p:pic>
      <p:pic>
        <p:nvPicPr>
          <p:cNvPr id="65" name="Google Shape;65;p14"/>
          <p:cNvPicPr preferRelativeResize="0"/>
          <p:nvPr/>
        </p:nvPicPr>
        <p:blipFill>
          <a:blip r:embed="rId4">
            <a:alphaModFix/>
          </a:blip>
          <a:stretch>
            <a:fillRect/>
          </a:stretch>
        </p:blipFill>
        <p:spPr>
          <a:xfrm>
            <a:off x="7967775" y="182500"/>
            <a:ext cx="891750" cy="541249"/>
          </a:xfrm>
          <a:prstGeom prst="rect">
            <a:avLst/>
          </a:prstGeom>
          <a:noFill/>
          <a:ln>
            <a:noFill/>
          </a:ln>
        </p:spPr>
      </p:pic>
      <p:pic>
        <p:nvPicPr>
          <p:cNvPr id="66" name="Google Shape;66;p14"/>
          <p:cNvPicPr preferRelativeResize="0"/>
          <p:nvPr/>
        </p:nvPicPr>
        <p:blipFill>
          <a:blip r:embed="rId5">
            <a:alphaModFix/>
          </a:blip>
          <a:stretch>
            <a:fillRect/>
          </a:stretch>
        </p:blipFill>
        <p:spPr>
          <a:xfrm flipH="1">
            <a:off x="5446477" y="1456325"/>
            <a:ext cx="3413048" cy="3404726"/>
          </a:xfrm>
          <a:prstGeom prst="rect">
            <a:avLst/>
          </a:prstGeom>
          <a:noFill/>
          <a:ln>
            <a:noFill/>
          </a:ln>
        </p:spPr>
      </p:pic>
      <p:sp>
        <p:nvSpPr>
          <p:cNvPr id="67" name="Google Shape;67;p14"/>
          <p:cNvSpPr txBox="1"/>
          <p:nvPr/>
        </p:nvSpPr>
        <p:spPr>
          <a:xfrm>
            <a:off x="524986" y="1558068"/>
            <a:ext cx="4636998" cy="37240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ES" sz="1600" i="0" u="none" strike="noStrike" cap="none" dirty="0">
                <a:solidFill>
                  <a:schemeClr val="lt1"/>
                </a:solidFill>
                <a:latin typeface="Montserrat"/>
                <a:ea typeface="Montserrat"/>
                <a:cs typeface="Montserrat"/>
                <a:sym typeface="Montserrat"/>
              </a:rPr>
              <a:t>Revisión de diferentes plataformas como LEGO </a:t>
            </a:r>
            <a:r>
              <a:rPr lang="es-ES" sz="1600" i="0" u="none" strike="noStrike" cap="none" dirty="0" err="1">
                <a:solidFill>
                  <a:schemeClr val="lt1"/>
                </a:solidFill>
                <a:latin typeface="Montserrat"/>
                <a:ea typeface="Montserrat"/>
                <a:cs typeface="Montserrat"/>
                <a:sym typeface="Montserrat"/>
              </a:rPr>
              <a:t>Mindstorms</a:t>
            </a:r>
            <a:r>
              <a:rPr lang="es-ES" sz="1600" i="0" u="none" strike="noStrike" cap="none" dirty="0">
                <a:solidFill>
                  <a:schemeClr val="lt1"/>
                </a:solidFill>
                <a:latin typeface="Montserrat"/>
                <a:ea typeface="Montserrat"/>
                <a:cs typeface="Montserrat"/>
                <a:sym typeface="Montserrat"/>
              </a:rPr>
              <a:t>, Arduino y Raspberry Pi, destacando sus características y aplicaciones en la educación.</a:t>
            </a:r>
          </a:p>
          <a:p>
            <a:pPr marR="0" lvl="0" algn="l" rtl="0">
              <a:lnSpc>
                <a:spcPct val="150000"/>
              </a:lnSpc>
              <a:spcBef>
                <a:spcPts val="0"/>
              </a:spcBef>
              <a:spcAft>
                <a:spcPts val="0"/>
              </a:spcAft>
              <a:buClr>
                <a:srgbClr val="000000"/>
              </a:buClr>
              <a:buSzPts val="1050"/>
            </a:pPr>
            <a:r>
              <a:rPr lang="es-ES" sz="1600" i="0" strike="noStrike" cap="none" dirty="0">
                <a:solidFill>
                  <a:srgbClr val="1C4587"/>
                </a:solidFill>
                <a:latin typeface="Montserrat"/>
                <a:ea typeface="Montserrat"/>
                <a:cs typeface="Montserrat"/>
                <a:sym typeface="Montserrat"/>
                <a:hlinkClick r:id="rId6"/>
              </a:rPr>
              <a:t>https://chat.openai.com/</a:t>
            </a:r>
            <a:r>
              <a:rPr lang="es-ES" sz="1600" i="0" strike="noStrike" cap="none" dirty="0">
                <a:solidFill>
                  <a:srgbClr val="1C4587"/>
                </a:solidFill>
                <a:latin typeface="Montserrat"/>
                <a:ea typeface="Montserrat"/>
                <a:cs typeface="Montserrat"/>
                <a:sym typeface="Montserrat"/>
              </a:rPr>
              <a:t> </a:t>
            </a:r>
            <a:r>
              <a:rPr lang="es-CL" sz="2000" dirty="0">
                <a:hlinkClick r:id="rId7"/>
              </a:rPr>
              <a:t>Bing</a:t>
            </a:r>
            <a:endParaRPr lang="es-ES" sz="1600" i="0" strike="noStrike" cap="none" dirty="0">
              <a:solidFill>
                <a:srgbClr val="1C4587"/>
              </a:solidFill>
              <a:latin typeface="Montserrat"/>
              <a:ea typeface="Montserrat"/>
              <a:cs typeface="Montserrat"/>
              <a:sym typeface="Montserrat"/>
            </a:endParaRPr>
          </a:p>
          <a:p>
            <a:pPr marR="0" lvl="0" algn="l" rtl="0">
              <a:lnSpc>
                <a:spcPct val="150000"/>
              </a:lnSpc>
              <a:spcBef>
                <a:spcPts val="0"/>
              </a:spcBef>
              <a:spcAft>
                <a:spcPts val="0"/>
              </a:spcAft>
              <a:buClr>
                <a:srgbClr val="000000"/>
              </a:buClr>
              <a:buSzPts val="1050"/>
            </a:pPr>
            <a:r>
              <a:rPr lang="es-ES" sz="1600" i="0" strike="noStrike" cap="none" dirty="0">
                <a:solidFill>
                  <a:srgbClr val="1C4587"/>
                </a:solidFill>
                <a:latin typeface="Montserrat"/>
                <a:ea typeface="Montserrat"/>
                <a:cs typeface="Montserrat"/>
                <a:sym typeface="Montserrat"/>
                <a:hlinkClick r:id="rId8"/>
              </a:rPr>
              <a:t>https://program.ar/</a:t>
            </a:r>
            <a:endParaRPr lang="es-ES" sz="1600" i="0" strike="noStrike" cap="none" dirty="0">
              <a:solidFill>
                <a:srgbClr val="1C4587"/>
              </a:solidFill>
              <a:latin typeface="Montserrat"/>
              <a:ea typeface="Montserrat"/>
              <a:cs typeface="Montserrat"/>
              <a:sym typeface="Montserrat"/>
            </a:endParaRPr>
          </a:p>
          <a:p>
            <a:pPr marR="0" lvl="0" algn="l" rtl="0">
              <a:lnSpc>
                <a:spcPct val="150000"/>
              </a:lnSpc>
              <a:spcBef>
                <a:spcPts val="0"/>
              </a:spcBef>
              <a:spcAft>
                <a:spcPts val="0"/>
              </a:spcAft>
              <a:buClr>
                <a:srgbClr val="000000"/>
              </a:buClr>
              <a:buSzPts val="1050"/>
            </a:pPr>
            <a:r>
              <a:rPr lang="es-ES" sz="1600" i="0" strike="noStrike" cap="none" dirty="0">
                <a:solidFill>
                  <a:srgbClr val="1C4587"/>
                </a:solidFill>
                <a:latin typeface="Montserrat"/>
                <a:ea typeface="Montserrat"/>
                <a:cs typeface="Montserrat"/>
                <a:sym typeface="Montserrat"/>
                <a:hlinkClick r:id="rId9"/>
              </a:rPr>
              <a:t>https://cyberbotics.com/#webots</a:t>
            </a:r>
            <a:endParaRPr lang="es-ES" sz="1600" i="0" strike="noStrike" cap="none" dirty="0">
              <a:solidFill>
                <a:srgbClr val="1C4587"/>
              </a:solidFill>
              <a:latin typeface="Montserrat"/>
              <a:ea typeface="Montserrat"/>
              <a:cs typeface="Montserrat"/>
              <a:sym typeface="Montserrat"/>
            </a:endParaRPr>
          </a:p>
          <a:p>
            <a:pPr marR="0" lvl="0" algn="l" rtl="0">
              <a:lnSpc>
                <a:spcPct val="150000"/>
              </a:lnSpc>
              <a:spcBef>
                <a:spcPts val="0"/>
              </a:spcBef>
              <a:spcAft>
                <a:spcPts val="0"/>
              </a:spcAft>
              <a:buClr>
                <a:srgbClr val="000000"/>
              </a:buClr>
              <a:buSzPts val="1050"/>
            </a:pPr>
            <a:r>
              <a:rPr lang="es-ES" sz="1600" i="0" strike="noStrike" cap="none" dirty="0">
                <a:solidFill>
                  <a:srgbClr val="1C4587"/>
                </a:solidFill>
                <a:latin typeface="Montserrat"/>
                <a:ea typeface="Montserrat"/>
                <a:cs typeface="Montserrat"/>
                <a:sym typeface="Montserrat"/>
                <a:hlinkClick r:id="rId10"/>
              </a:rPr>
              <a:t>https://learn.adafruit.com/</a:t>
            </a:r>
            <a:endParaRPr lang="es-ES" sz="1600" i="0" strike="noStrike" cap="none" dirty="0">
              <a:solidFill>
                <a:srgbClr val="1C4587"/>
              </a:solidFill>
              <a:latin typeface="Montserrat"/>
              <a:ea typeface="Montserrat"/>
              <a:cs typeface="Montserrat"/>
              <a:sym typeface="Montserrat"/>
            </a:endParaRPr>
          </a:p>
          <a:p>
            <a:pPr marR="0" lvl="0" algn="l" rtl="0">
              <a:lnSpc>
                <a:spcPct val="150000"/>
              </a:lnSpc>
              <a:spcBef>
                <a:spcPts val="0"/>
              </a:spcBef>
              <a:spcAft>
                <a:spcPts val="0"/>
              </a:spcAft>
              <a:buClr>
                <a:srgbClr val="000000"/>
              </a:buClr>
              <a:buSzPts val="1050"/>
            </a:pPr>
            <a:r>
              <a:rPr lang="es-ES" sz="1600" i="0" strike="noStrike" cap="none" dirty="0">
                <a:solidFill>
                  <a:srgbClr val="1C4587"/>
                </a:solidFill>
                <a:latin typeface="Montserrat"/>
                <a:ea typeface="Montserrat"/>
                <a:cs typeface="Montserrat"/>
                <a:sym typeface="Montserrat"/>
                <a:hlinkClick r:id="rId11"/>
              </a:rPr>
              <a:t>https://sensoricx.com/robotica/aprender-robotica/</a:t>
            </a:r>
            <a:endParaRPr lang="es-ES" sz="1600" i="0" strike="noStrike" cap="none" dirty="0">
              <a:solidFill>
                <a:srgbClr val="1C4587"/>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50"/>
              <a:buFont typeface="Arial"/>
              <a:buNone/>
            </a:pPr>
            <a:endParaRPr lang="es-ES" sz="1600" i="0" u="none" strike="noStrike" cap="none" dirty="0">
              <a:solidFill>
                <a:schemeClr val="lt1"/>
              </a:solidFill>
              <a:latin typeface="Montserrat"/>
              <a:ea typeface="Montserrat"/>
              <a:cs typeface="Montserrat"/>
              <a:sym typeface="Montserrat"/>
            </a:endParaRPr>
          </a:p>
        </p:txBody>
      </p:sp>
      <p:sp>
        <p:nvSpPr>
          <p:cNvPr id="68" name="Google Shape;68;p14"/>
          <p:cNvSpPr txBox="1"/>
          <p:nvPr/>
        </p:nvSpPr>
        <p:spPr>
          <a:xfrm>
            <a:off x="524987" y="419325"/>
            <a:ext cx="6808873"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chemeClr val="lt1"/>
                </a:solidFill>
                <a:latin typeface="Montserrat Black"/>
                <a:ea typeface="Montserrat Black"/>
                <a:cs typeface="Montserrat Black"/>
                <a:sym typeface="Montserrat Black"/>
              </a:rPr>
              <a:t>Plataformas de Robótica Educativa</a:t>
            </a:r>
            <a:endParaRPr lang="es-CL" sz="3800" b="0" i="0" u="none" strike="noStrike" cap="none" dirty="0">
              <a:solidFill>
                <a:schemeClr val="lt1"/>
              </a:solidFill>
              <a:latin typeface="Montserrat Black"/>
              <a:ea typeface="Montserrat Black"/>
              <a:cs typeface="Montserrat Black"/>
              <a:sym typeface="Montserrat Black"/>
            </a:endParaRPr>
          </a:p>
        </p:txBody>
      </p:sp>
      <p:pic>
        <p:nvPicPr>
          <p:cNvPr id="69" name="Google Shape;69;p14"/>
          <p:cNvPicPr preferRelativeResize="0"/>
          <p:nvPr/>
        </p:nvPicPr>
        <p:blipFill>
          <a:blip r:embed="rId12">
            <a:alphaModFix/>
          </a:blip>
          <a:stretch>
            <a:fillRect/>
          </a:stretch>
        </p:blipFill>
        <p:spPr>
          <a:xfrm>
            <a:off x="6323852" y="182502"/>
            <a:ext cx="1437425" cy="496926"/>
          </a:xfrm>
          <a:prstGeom prst="rect">
            <a:avLst/>
          </a:prstGeom>
          <a:noFill/>
          <a:ln>
            <a:noFill/>
          </a:ln>
        </p:spPr>
      </p:pic>
      <p:cxnSp>
        <p:nvCxnSpPr>
          <p:cNvPr id="70" name="Google Shape;70;p14"/>
          <p:cNvCxnSpPr/>
          <p:nvPr/>
        </p:nvCxnSpPr>
        <p:spPr>
          <a:xfrm>
            <a:off x="7802400" y="194175"/>
            <a:ext cx="0" cy="45030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0106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7" name="Google Shape;77;p15"/>
          <p:cNvSpPr txBox="1"/>
          <p:nvPr/>
        </p:nvSpPr>
        <p:spPr>
          <a:xfrm>
            <a:off x="609391" y="1450803"/>
            <a:ext cx="4547557" cy="32085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ES" sz="1050" i="0" strike="noStrike" cap="none" dirty="0">
                <a:solidFill>
                  <a:srgbClr val="1C4587"/>
                </a:solidFill>
                <a:latin typeface="Montserrat"/>
                <a:ea typeface="Montserrat"/>
                <a:cs typeface="Montserrat"/>
                <a:sym typeface="Montserrat"/>
              </a:rPr>
              <a:t>Cómo adaptar y escalar proyectos de robótica según los recursos y necesidades de cada colegio.</a:t>
            </a:r>
          </a:p>
          <a:p>
            <a:pPr marL="0" marR="0" lvl="0" indent="0" algn="l" rtl="0">
              <a:lnSpc>
                <a:spcPct val="100000"/>
              </a:lnSpc>
              <a:spcBef>
                <a:spcPts val="0"/>
              </a:spcBef>
              <a:spcAft>
                <a:spcPts val="0"/>
              </a:spcAft>
              <a:buClr>
                <a:srgbClr val="000000"/>
              </a:buClr>
              <a:buSzPts val="1050"/>
              <a:buFont typeface="Arial"/>
              <a:buNone/>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Uso de tecnologías accesibles: Se pueden utilizar tecnologías de bajo costo como Arduino o Raspberry Pi para la construcción de robots. Esto permite que colegios con presupuestos limitados puedan acceder a la robótica.</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Proyectos modulares: Los proyectos de robótica pueden diseñarse de manera modular, permitiendo que los estudiantes comiencen con módulos básicos y agreguen complejidad a medida que avanzan sus habilidades y recursos disponibles.</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Software de simulación: En colegios con recursos limitados para la compra de hardware, se puede recurrir a software de simulación para enseñar principios de robótica y programación sin la necesidad de robots físicos.</a:t>
            </a:r>
          </a:p>
        </p:txBody>
      </p:sp>
      <p:sp>
        <p:nvSpPr>
          <p:cNvPr id="78" name="Google Shape;78;p15"/>
          <p:cNvSpPr txBox="1"/>
          <p:nvPr/>
        </p:nvSpPr>
        <p:spPr>
          <a:xfrm>
            <a:off x="683450" y="298691"/>
            <a:ext cx="4276800"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CL" sz="3100" b="0" i="0" u="none" strike="noStrike" cap="none" dirty="0">
                <a:solidFill>
                  <a:srgbClr val="EE1D24"/>
                </a:solidFill>
                <a:latin typeface="Montserrat Black"/>
                <a:ea typeface="Montserrat Black"/>
                <a:cs typeface="Montserrat Black"/>
                <a:sym typeface="Montserrat Black"/>
              </a:rPr>
              <a:t>Adaptabilidad y Escalabilidad</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7" name="Google Shape;77;p15"/>
          <p:cNvSpPr txBox="1"/>
          <p:nvPr/>
        </p:nvSpPr>
        <p:spPr>
          <a:xfrm>
            <a:off x="609391" y="1450803"/>
            <a:ext cx="4547557" cy="180046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ES" sz="1050" i="0" strike="noStrike" cap="none" dirty="0">
                <a:solidFill>
                  <a:srgbClr val="1C4587"/>
                </a:solidFill>
                <a:latin typeface="Montserrat"/>
                <a:ea typeface="Montserrat"/>
                <a:cs typeface="Montserrat"/>
                <a:sym typeface="Montserrat"/>
              </a:rPr>
              <a:t>Cómo adaptar y escalar proyectos de robótica según los recursos y necesidades de cada colegio.</a:t>
            </a:r>
          </a:p>
          <a:p>
            <a:pPr marL="0" marR="0" lvl="0" indent="0" algn="l" rtl="0">
              <a:lnSpc>
                <a:spcPct val="100000"/>
              </a:lnSpc>
              <a:spcBef>
                <a:spcPts val="0"/>
              </a:spcBef>
              <a:spcAft>
                <a:spcPts val="0"/>
              </a:spcAft>
              <a:buClr>
                <a:srgbClr val="000000"/>
              </a:buClr>
              <a:buSzPts val="1050"/>
              <a:buFont typeface="Arial"/>
              <a:buNone/>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Reciclaje y reutilización: Fomentar el reciclaje y la reutilización de materiales y componentes electrónicos para la construcción de prototipos de robots.</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Enfoque STEAM: Integrar la robótica en un enfoque STEAM (Ciencia, Tecnología, Ingeniería, Arte y Matemáticas) para fomentar la creatividad y el pensamiento crítico.</a:t>
            </a:r>
          </a:p>
        </p:txBody>
      </p:sp>
      <p:sp>
        <p:nvSpPr>
          <p:cNvPr id="78" name="Google Shape;78;p15"/>
          <p:cNvSpPr txBox="1"/>
          <p:nvPr/>
        </p:nvSpPr>
        <p:spPr>
          <a:xfrm>
            <a:off x="683450" y="298691"/>
            <a:ext cx="4276800"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CL" sz="3100" b="0" i="0" u="none" strike="noStrike" cap="none" dirty="0">
                <a:solidFill>
                  <a:srgbClr val="EE1D24"/>
                </a:solidFill>
                <a:latin typeface="Montserrat Black"/>
                <a:ea typeface="Montserrat Black"/>
                <a:cs typeface="Montserrat Black"/>
                <a:sym typeface="Montserrat Black"/>
              </a:rPr>
              <a:t>Adaptabilidad y Escalabilidad</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Tree>
    <p:extLst>
      <p:ext uri="{BB962C8B-B14F-4D97-AF65-F5344CB8AC3E}">
        <p14:creationId xmlns:p14="http://schemas.microsoft.com/office/powerpoint/2010/main" val="228616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7" name="Google Shape;77;p15"/>
          <p:cNvSpPr txBox="1"/>
          <p:nvPr/>
        </p:nvSpPr>
        <p:spPr>
          <a:xfrm>
            <a:off x="629561" y="2260272"/>
            <a:ext cx="3556800" cy="212362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ES" sz="1050" i="0" strike="noStrike" cap="none" dirty="0">
                <a:solidFill>
                  <a:srgbClr val="1C4587"/>
                </a:solidFill>
                <a:latin typeface="Montserrat"/>
                <a:ea typeface="Montserrat"/>
                <a:cs typeface="Montserrat"/>
                <a:sym typeface="Montserrat"/>
              </a:rPr>
              <a:t>Estrategias para integrar la robótica en el currículo escolar, promoviendo el aprendizaje interdisciplinario.</a:t>
            </a:r>
          </a:p>
          <a:p>
            <a:pPr marL="0" marR="0" lvl="0" indent="0" algn="l" rtl="0">
              <a:lnSpc>
                <a:spcPct val="100000"/>
              </a:lnSpc>
              <a:spcBef>
                <a:spcPts val="0"/>
              </a:spcBef>
              <a:spcAft>
                <a:spcPts val="0"/>
              </a:spcAft>
              <a:buClr>
                <a:srgbClr val="000000"/>
              </a:buClr>
              <a:buSzPts val="1050"/>
              <a:buFont typeface="Arial"/>
              <a:buNone/>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Proyectos Basados en Problemas Reales: Implementa proyectos de robótica que aborden problemas reales o hipotéticos que requieran conocimientos de diferentes disciplinas para su resolución. Esto anima a los estudiantes a aplicar lo aprendido en matemáticas, ciencia, y tecnología de manera integrada.</a:t>
            </a:r>
          </a:p>
        </p:txBody>
      </p:sp>
      <p:sp>
        <p:nvSpPr>
          <p:cNvPr id="78" name="Google Shape;78;p15"/>
          <p:cNvSpPr txBox="1"/>
          <p:nvPr/>
        </p:nvSpPr>
        <p:spPr>
          <a:xfrm>
            <a:off x="683450" y="644475"/>
            <a:ext cx="4276800" cy="16157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rgbClr val="EE1D24"/>
                </a:solidFill>
                <a:latin typeface="Montserrat Black"/>
                <a:ea typeface="Montserrat Black"/>
                <a:cs typeface="Montserrat Black"/>
                <a:sym typeface="Montserrat Black"/>
              </a:rPr>
              <a:t>Integración Curricular de la Robótica</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Tree>
    <p:extLst>
      <p:ext uri="{BB962C8B-B14F-4D97-AF65-F5344CB8AC3E}">
        <p14:creationId xmlns:p14="http://schemas.microsoft.com/office/powerpoint/2010/main" val="145877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7" name="Google Shape;77;p15"/>
          <p:cNvSpPr txBox="1"/>
          <p:nvPr/>
        </p:nvSpPr>
        <p:spPr>
          <a:xfrm>
            <a:off x="316007" y="1827309"/>
            <a:ext cx="4793876" cy="3093124"/>
          </a:xfrm>
          <a:prstGeom prst="rect">
            <a:avLst/>
          </a:prstGeom>
          <a:noFill/>
          <a:ln>
            <a:noFill/>
          </a:ln>
        </p:spPr>
        <p:txBody>
          <a:bodyPr spcFirstLastPara="1" wrap="square" lIns="91425" tIns="91425" rIns="91425" bIns="91425" anchor="t" anchorCtr="0">
            <a:sp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Colaboración entre Materias: Coordinar entre diferentes departamentos o profesores para desarrollar módulos interdisciplinarios que incluyan la robótica como herramienta de aprendizaje. Por ejemplo, un proyecto de robótica puede requerir el diseño (arte), cálculos matemáticos (matemáticas), comprensión de fuerzas (ciencias), y programación (informática).</a:t>
            </a:r>
          </a:p>
          <a:p>
            <a:pPr marR="0" lvl="0" algn="l" rtl="0">
              <a:lnSpc>
                <a:spcPct val="100000"/>
              </a:lnSpc>
              <a:spcBef>
                <a:spcPts val="0"/>
              </a:spcBef>
              <a:spcAft>
                <a:spcPts val="0"/>
              </a:spcAft>
              <a:buClr>
                <a:srgbClr val="000000"/>
              </a:buClr>
              <a:buSzPts val="1050"/>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Utilización de Kits de Robótica Educativa: Emplea kits de robótica diseñados para la educación que vienen con guías y lecciones integradas que pueden ser usadas en diferentes niveles educativos y materias.</a:t>
            </a:r>
          </a:p>
          <a:p>
            <a:pPr marR="0" lvl="0" algn="l" rtl="0">
              <a:lnSpc>
                <a:spcPct val="100000"/>
              </a:lnSpc>
              <a:spcBef>
                <a:spcPts val="0"/>
              </a:spcBef>
              <a:spcAft>
                <a:spcPts val="0"/>
              </a:spcAft>
              <a:buClr>
                <a:srgbClr val="000000"/>
              </a:buClr>
              <a:buSzPts val="1050"/>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Integración Curricular Progresiva: Comienza con conceptos básicos de robótica en los primeros años y aumenta la complejidad a medida que los estudiantes avanzan de grado, asegurándote de que los proyectos se vuelvan más desafiantes y abarquen más áreas temáticas.</a:t>
            </a:r>
          </a:p>
        </p:txBody>
      </p:sp>
      <p:sp>
        <p:nvSpPr>
          <p:cNvPr id="78" name="Google Shape;78;p15"/>
          <p:cNvSpPr txBox="1"/>
          <p:nvPr/>
        </p:nvSpPr>
        <p:spPr>
          <a:xfrm>
            <a:off x="683450" y="211512"/>
            <a:ext cx="4276800" cy="16157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rgbClr val="EE1D24"/>
                </a:solidFill>
                <a:latin typeface="Montserrat Black"/>
                <a:ea typeface="Montserrat Black"/>
                <a:cs typeface="Montserrat Black"/>
                <a:sym typeface="Montserrat Black"/>
              </a:rPr>
              <a:t>Integración Curricular de la Robótica</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Tree>
    <p:extLst>
      <p:ext uri="{BB962C8B-B14F-4D97-AF65-F5344CB8AC3E}">
        <p14:creationId xmlns:p14="http://schemas.microsoft.com/office/powerpoint/2010/main" val="396306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813300" y="417375"/>
            <a:ext cx="4330689" cy="4838698"/>
          </a:xfrm>
          <a:prstGeom prst="rect">
            <a:avLst/>
          </a:prstGeom>
          <a:noFill/>
          <a:ln>
            <a:noFill/>
          </a:ln>
        </p:spPr>
      </p:pic>
      <p:pic>
        <p:nvPicPr>
          <p:cNvPr id="76" name="Google Shape;76;p15"/>
          <p:cNvPicPr preferRelativeResize="0"/>
          <p:nvPr/>
        </p:nvPicPr>
        <p:blipFill>
          <a:blip r:embed="rId4">
            <a:alphaModFix/>
          </a:blip>
          <a:stretch>
            <a:fillRect/>
          </a:stretch>
        </p:blipFill>
        <p:spPr>
          <a:xfrm>
            <a:off x="7925975" y="192325"/>
            <a:ext cx="917873" cy="562923"/>
          </a:xfrm>
          <a:prstGeom prst="rect">
            <a:avLst/>
          </a:prstGeom>
          <a:noFill/>
          <a:ln>
            <a:noFill/>
          </a:ln>
        </p:spPr>
      </p:pic>
      <p:sp>
        <p:nvSpPr>
          <p:cNvPr id="78" name="Google Shape;78;p15"/>
          <p:cNvSpPr txBox="1"/>
          <p:nvPr/>
        </p:nvSpPr>
        <p:spPr>
          <a:xfrm>
            <a:off x="683450" y="301575"/>
            <a:ext cx="4276800"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rgbClr val="EE1D24"/>
                </a:solidFill>
                <a:latin typeface="Montserrat Black"/>
                <a:ea typeface="Montserrat Black"/>
                <a:cs typeface="Montserrat Black"/>
                <a:sym typeface="Montserrat Black"/>
              </a:rPr>
              <a:t>Demostración de Plataformas</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5">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
        <p:nvSpPr>
          <p:cNvPr id="3" name="Google Shape;77;p15">
            <a:extLst>
              <a:ext uri="{FF2B5EF4-FFF2-40B4-BE49-F238E27FC236}">
                <a16:creationId xmlns:a16="http://schemas.microsoft.com/office/drawing/2014/main" id="{63906291-5A5B-D198-B702-7C7EA4185987}"/>
              </a:ext>
            </a:extLst>
          </p:cNvPr>
          <p:cNvSpPr txBox="1"/>
          <p:nvPr/>
        </p:nvSpPr>
        <p:spPr>
          <a:xfrm>
            <a:off x="341427" y="1700256"/>
            <a:ext cx="5035245" cy="3093124"/>
          </a:xfrm>
          <a:prstGeom prst="rect">
            <a:avLst/>
          </a:prstGeom>
          <a:noFill/>
          <a:ln>
            <a:noFill/>
          </a:ln>
        </p:spPr>
        <p:txBody>
          <a:bodyPr spcFirstLastPara="1" wrap="square" lIns="91425" tIns="91425" rIns="91425" bIns="91425" anchor="t" anchorCtr="0">
            <a:spAutoFit/>
          </a:bodyPr>
          <a:lstStyle/>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r>
              <a:rPr lang="es-ES" sz="1800" i="0" strike="noStrike" cap="none" dirty="0" err="1">
                <a:solidFill>
                  <a:srgbClr val="1C4587"/>
                </a:solidFill>
                <a:latin typeface="Montserrat"/>
                <a:ea typeface="Montserrat"/>
                <a:cs typeface="Montserrat"/>
                <a:sym typeface="Montserrat"/>
                <a:hlinkClick r:id="rId6"/>
              </a:rPr>
              <a:t>Tinkercad</a:t>
            </a:r>
            <a:r>
              <a:rPr lang="es-ES" sz="1800" i="0" strike="noStrike" cap="none" dirty="0">
                <a:solidFill>
                  <a:srgbClr val="1C4587"/>
                </a:solidFill>
                <a:latin typeface="Montserrat"/>
                <a:ea typeface="Montserrat"/>
                <a:cs typeface="Montserrat"/>
                <a:sym typeface="Montserrat"/>
              </a:rPr>
              <a:t>.</a:t>
            </a:r>
          </a:p>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r>
              <a:rPr lang="es-ES" sz="1800" i="0" strike="noStrike" cap="none" dirty="0">
                <a:solidFill>
                  <a:srgbClr val="1C4587"/>
                </a:solidFill>
                <a:latin typeface="Montserrat"/>
                <a:ea typeface="Montserrat"/>
                <a:cs typeface="Montserrat"/>
                <a:sym typeface="Montserrat"/>
                <a:hlinkClick r:id="rId7"/>
              </a:rPr>
              <a:t>https://code.irobot.com/#/</a:t>
            </a:r>
            <a:endParaRPr lang="en-001" sz="1800" i="0" strike="noStrike" cap="none" dirty="0">
              <a:solidFill>
                <a:srgbClr val="1C4587"/>
              </a:solidFill>
              <a:latin typeface="Montserrat"/>
              <a:ea typeface="Montserrat"/>
              <a:cs typeface="Montserrat"/>
              <a:sym typeface="Montserrat"/>
            </a:endParaRPr>
          </a:p>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r>
              <a:rPr lang="es-ES" sz="1800" i="0" strike="noStrike" cap="none" dirty="0">
                <a:solidFill>
                  <a:srgbClr val="1C4587"/>
                </a:solidFill>
                <a:latin typeface="Montserrat"/>
                <a:ea typeface="Montserrat"/>
                <a:cs typeface="Montserrat"/>
                <a:sym typeface="Montserrat"/>
                <a:hlinkClick r:id="rId8"/>
              </a:rPr>
              <a:t>WEBOTS</a:t>
            </a:r>
            <a:r>
              <a:rPr lang="es-ES" sz="1800" i="0" strike="noStrike" cap="none" dirty="0">
                <a:solidFill>
                  <a:srgbClr val="1C4587"/>
                </a:solidFill>
                <a:latin typeface="Montserrat"/>
                <a:ea typeface="Montserrat"/>
                <a:cs typeface="Montserrat"/>
                <a:sym typeface="Montserrat"/>
              </a:rPr>
              <a:t>.</a:t>
            </a:r>
          </a:p>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r>
              <a:rPr lang="es-ES" sz="1800" i="0" strike="noStrike" cap="none" dirty="0">
                <a:solidFill>
                  <a:srgbClr val="1C4587"/>
                </a:solidFill>
                <a:latin typeface="Montserrat"/>
                <a:ea typeface="Montserrat"/>
                <a:cs typeface="Montserrat"/>
                <a:sym typeface="Montserrat"/>
                <a:hlinkClick r:id="rId9"/>
              </a:rPr>
              <a:t>https://www.openrobotics.org/.</a:t>
            </a:r>
            <a:endParaRPr lang="en-001" sz="1800" i="0" strike="noStrike" cap="none" dirty="0">
              <a:solidFill>
                <a:srgbClr val="1C4587"/>
              </a:solidFill>
              <a:latin typeface="Montserrat"/>
              <a:ea typeface="Montserrat"/>
              <a:cs typeface="Montserrat"/>
              <a:sym typeface="Montserrat"/>
            </a:endParaRPr>
          </a:p>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r>
              <a:rPr lang="es-ES" sz="1800" i="0" strike="noStrike" cap="none" dirty="0">
                <a:solidFill>
                  <a:srgbClr val="1C4587"/>
                </a:solidFill>
                <a:latin typeface="Montserrat"/>
                <a:ea typeface="Montserrat"/>
                <a:cs typeface="Montserrat"/>
                <a:sym typeface="Montserrat"/>
                <a:hlinkClick r:id="rId10"/>
              </a:rPr>
              <a:t>https://www.instructables.com/Robotics-7/</a:t>
            </a:r>
            <a:endParaRPr lang="en-001" sz="1800" i="0" strike="noStrike" cap="none" dirty="0">
              <a:solidFill>
                <a:srgbClr val="1C4587"/>
              </a:solidFill>
              <a:latin typeface="Montserrat"/>
              <a:ea typeface="Montserrat"/>
              <a:cs typeface="Montserrat"/>
              <a:sym typeface="Montserrat"/>
            </a:endParaRPr>
          </a:p>
          <a:p>
            <a:pPr marL="285750" marR="0" lvl="0" indent="-285750" algn="l" rtl="0">
              <a:lnSpc>
                <a:spcPct val="150000"/>
              </a:lnSpc>
              <a:spcBef>
                <a:spcPts val="0"/>
              </a:spcBef>
              <a:spcAft>
                <a:spcPts val="0"/>
              </a:spcAft>
              <a:buClr>
                <a:srgbClr val="000000"/>
              </a:buClr>
              <a:buSzPts val="1050"/>
              <a:buFont typeface="Arial" panose="020B0604020202020204" pitchFamily="34" charset="0"/>
              <a:buChar char="•"/>
            </a:pPr>
            <a:endParaRPr lang="es-ES" sz="1800" i="0" strike="noStrike" cap="none" dirty="0">
              <a:solidFill>
                <a:srgbClr val="1C4587"/>
              </a:solidFill>
              <a:latin typeface="Montserrat"/>
              <a:ea typeface="Montserrat"/>
              <a:cs typeface="Montserrat"/>
              <a:sym typeface="Montserrat"/>
            </a:endParaRPr>
          </a:p>
        </p:txBody>
      </p:sp>
    </p:spTree>
    <p:extLst>
      <p:ext uri="{BB962C8B-B14F-4D97-AF65-F5344CB8AC3E}">
        <p14:creationId xmlns:p14="http://schemas.microsoft.com/office/powerpoint/2010/main" val="84681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7925975" y="192325"/>
            <a:ext cx="917873" cy="562923"/>
          </a:xfrm>
          <a:prstGeom prst="rect">
            <a:avLst/>
          </a:prstGeom>
          <a:noFill/>
          <a:ln>
            <a:noFill/>
          </a:ln>
        </p:spPr>
      </p:pic>
      <p:sp>
        <p:nvSpPr>
          <p:cNvPr id="78" name="Google Shape;78;p15"/>
          <p:cNvSpPr txBox="1"/>
          <p:nvPr/>
        </p:nvSpPr>
        <p:spPr>
          <a:xfrm>
            <a:off x="454849" y="192325"/>
            <a:ext cx="5219809" cy="113874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s-ES" sz="3100" b="0" i="0" u="none" strike="noStrike" cap="none" dirty="0">
                <a:solidFill>
                  <a:srgbClr val="EE1D24"/>
                </a:solidFill>
                <a:latin typeface="Montserrat Black"/>
                <a:ea typeface="Montserrat Black"/>
                <a:cs typeface="Montserrat Black"/>
                <a:sym typeface="Montserrat Black"/>
              </a:rPr>
              <a:t>Planificación de Proyectos de Robótica</a:t>
            </a:r>
            <a:endParaRPr lang="es-CL" sz="3800" b="0" i="0" u="none" strike="noStrike" cap="none" dirty="0">
              <a:solidFill>
                <a:srgbClr val="EE1D24"/>
              </a:solidFill>
              <a:latin typeface="Montserrat Black"/>
              <a:ea typeface="Montserrat Black"/>
              <a:cs typeface="Montserrat Black"/>
              <a:sym typeface="Montserrat Black"/>
            </a:endParaRPr>
          </a:p>
        </p:txBody>
      </p:sp>
      <p:pic>
        <p:nvPicPr>
          <p:cNvPr id="79" name="Google Shape;79;p15"/>
          <p:cNvPicPr preferRelativeResize="0"/>
          <p:nvPr/>
        </p:nvPicPr>
        <p:blipFill>
          <a:blip r:embed="rId4">
            <a:alphaModFix/>
          </a:blip>
          <a:stretch>
            <a:fillRect/>
          </a:stretch>
        </p:blipFill>
        <p:spPr>
          <a:xfrm>
            <a:off x="6322151" y="192325"/>
            <a:ext cx="1384125" cy="478475"/>
          </a:xfrm>
          <a:prstGeom prst="rect">
            <a:avLst/>
          </a:prstGeom>
          <a:noFill/>
          <a:ln>
            <a:noFill/>
          </a:ln>
        </p:spPr>
      </p:pic>
      <p:cxnSp>
        <p:nvCxnSpPr>
          <p:cNvPr id="80" name="Google Shape;80;p15"/>
          <p:cNvCxnSpPr/>
          <p:nvPr/>
        </p:nvCxnSpPr>
        <p:spPr>
          <a:xfrm>
            <a:off x="7802400" y="194175"/>
            <a:ext cx="0" cy="450300"/>
          </a:xfrm>
          <a:prstGeom prst="straightConnector1">
            <a:avLst/>
          </a:prstGeom>
          <a:noFill/>
          <a:ln w="9525" cap="flat" cmpd="sng">
            <a:solidFill>
              <a:srgbClr val="1C4587"/>
            </a:solidFill>
            <a:prstDash val="solid"/>
            <a:round/>
            <a:headEnd type="none" w="med" len="med"/>
            <a:tailEnd type="none" w="med" len="med"/>
          </a:ln>
        </p:spPr>
      </p:cxnSp>
      <p:sp>
        <p:nvSpPr>
          <p:cNvPr id="2" name="Google Shape;77;p15">
            <a:extLst>
              <a:ext uri="{FF2B5EF4-FFF2-40B4-BE49-F238E27FC236}">
                <a16:creationId xmlns:a16="http://schemas.microsoft.com/office/drawing/2014/main" id="{9B0214EF-813D-B180-A3AE-90A4D0F0015B}"/>
              </a:ext>
            </a:extLst>
          </p:cNvPr>
          <p:cNvSpPr txBox="1"/>
          <p:nvPr/>
        </p:nvSpPr>
        <p:spPr>
          <a:xfrm>
            <a:off x="454849" y="1331068"/>
            <a:ext cx="6705710" cy="3093124"/>
          </a:xfrm>
          <a:prstGeom prst="rect">
            <a:avLst/>
          </a:prstGeom>
          <a:noFill/>
          <a:ln>
            <a:noFill/>
          </a:ln>
        </p:spPr>
        <p:txBody>
          <a:bodyPr spcFirstLastPara="1" wrap="square" lIns="91425" tIns="91425" rIns="91425" bIns="91425" anchor="t" anchorCtr="0">
            <a:spAutoFit/>
          </a:bodyPr>
          <a:lstStyle/>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Evaluación inicial: Realizar un diagnóstico de los recursos disponibles (tanto materiales como humanos y digitales) y las necesidades específicas del colegio. Esto incluye el nivel de conocimiento de los estudiantes y maestros, el currículo existente, y el acceso a tecnología.</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Definición de objetivos: Establecer metas claras y alcanzables para el proyecto, que puedan integrarse en el currículo educativo y que aporten al desarrollo de competencias en los estudiantes.</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Diseño curricular integrado: Crear o adaptar un currículo que incorpore la robótica y el pensamiento computacional, teniendo en cuenta los objetivos educativos generales y las competencias clave a desarrollar.</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Evaluación y ajuste: Establecer mecanismos de seguimiento y evaluación para medir el progreso y los resultados del proyecto, y hacer los ajustes necesarios.</a:t>
            </a: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endParaRPr lang="es-ES" sz="1050" i="0" strike="noStrike" cap="none" dirty="0">
              <a:solidFill>
                <a:srgbClr val="1C4587"/>
              </a:solidFill>
              <a:latin typeface="Montserrat"/>
              <a:ea typeface="Montserrat"/>
              <a:cs typeface="Montserrat"/>
              <a:sym typeface="Montserrat"/>
            </a:endParaRPr>
          </a:p>
          <a:p>
            <a:pPr marL="171450" marR="0" lvl="0" indent="-171450" algn="l" rtl="0">
              <a:lnSpc>
                <a:spcPct val="100000"/>
              </a:lnSpc>
              <a:spcBef>
                <a:spcPts val="0"/>
              </a:spcBef>
              <a:spcAft>
                <a:spcPts val="0"/>
              </a:spcAft>
              <a:buClr>
                <a:srgbClr val="000000"/>
              </a:buClr>
              <a:buSzPts val="1050"/>
              <a:buFont typeface="Arial" panose="020B0604020202020204" pitchFamily="34" charset="0"/>
              <a:buChar char="•"/>
            </a:pPr>
            <a:r>
              <a:rPr lang="es-ES" sz="1050" i="0" strike="noStrike" cap="none" dirty="0">
                <a:solidFill>
                  <a:srgbClr val="1C4587"/>
                </a:solidFill>
                <a:latin typeface="Montserrat"/>
                <a:ea typeface="Montserrat"/>
                <a:cs typeface="Montserrat"/>
                <a:sym typeface="Montserrat"/>
              </a:rPr>
              <a:t>Comunicación y colaboración: Fomentar la comunicación y colaboración entre estudiantes, maestros, y posibles socios externos para enriquecer el proyecto.</a:t>
            </a:r>
          </a:p>
        </p:txBody>
      </p:sp>
    </p:spTree>
    <p:extLst>
      <p:ext uri="{BB962C8B-B14F-4D97-AF65-F5344CB8AC3E}">
        <p14:creationId xmlns:p14="http://schemas.microsoft.com/office/powerpoint/2010/main" val="385983199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2244</TotalTime>
  <Words>734</Words>
  <Application>Microsoft Office PowerPoint</Application>
  <PresentationFormat>Presentación en pantalla (16:9)</PresentationFormat>
  <Paragraphs>58</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Courier New</vt:lpstr>
      <vt:lpstr>Montserrat</vt:lpstr>
      <vt:lpstr>Montserrat Black</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R.</cp:lastModifiedBy>
  <cp:revision>4</cp:revision>
  <dcterms:modified xsi:type="dcterms:W3CDTF">2023-12-21T13:14:23Z</dcterms:modified>
</cp:coreProperties>
</file>