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9" r:id="rId3"/>
    <p:sldId id="261" r:id="rId4"/>
    <p:sldId id="279" r:id="rId5"/>
    <p:sldId id="298" r:id="rId6"/>
    <p:sldId id="269" r:id="rId7"/>
    <p:sldId id="299" r:id="rId8"/>
    <p:sldId id="303" r:id="rId9"/>
    <p:sldId id="300" r:id="rId10"/>
    <p:sldId id="301" r:id="rId11"/>
    <p:sldId id="276" r:id="rId12"/>
    <p:sldId id="302" r:id="rId13"/>
    <p:sldId id="277"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9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3174F-BFEC-DE34-FCB9-2F19B48FA0B3}" v="22" dt="2022-03-01T21:15:34.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7030"/>
  </p:normalViewPr>
  <p:slideViewPr>
    <p:cSldViewPr snapToObjects="1">
      <p:cViewPr varScale="1">
        <p:scale>
          <a:sx n="138" d="100"/>
          <a:sy n="138" d="100"/>
        </p:scale>
        <p:origin x="176" y="560"/>
      </p:cViewPr>
      <p:guideLst>
        <p:guide orient="horz" pos="2160"/>
        <p:guide pos="3840"/>
        <p:guide orient="horz" pos="19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BAF1B-42EF-CC4F-AE9B-DF55FB4851BA}" type="datetimeFigureOut">
              <a:rPr lang="es-MX" smtClean="0"/>
              <a:t>01/03/2022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8011D-C729-2C40-BBB4-428F712F1DB5}" type="slidenum">
              <a:rPr lang="es-MX" smtClean="0"/>
              <a:t>‹Nº›</a:t>
            </a:fld>
            <a:endParaRPr lang="es-MX"/>
          </a:p>
        </p:txBody>
      </p:sp>
    </p:spTree>
    <p:extLst>
      <p:ext uri="{BB962C8B-B14F-4D97-AF65-F5344CB8AC3E}">
        <p14:creationId xmlns:p14="http://schemas.microsoft.com/office/powerpoint/2010/main" val="224015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Hola, para los que no me </a:t>
            </a:r>
            <a:r>
              <a:rPr lang="en-US" dirty="0" err="1"/>
              <a:t>conocen</a:t>
            </a:r>
            <a:r>
              <a:rPr lang="en-US" dirty="0"/>
              <a:t> mi </a:t>
            </a:r>
            <a:r>
              <a:rPr lang="en-US" dirty="0" err="1"/>
              <a:t>nombre</a:t>
            </a:r>
            <a:r>
              <a:rPr lang="en-US" dirty="0"/>
              <a:t> es Alejandro rivera.</a:t>
            </a:r>
          </a:p>
          <a:p>
            <a:endParaRPr lang="en-MX" dirty="0"/>
          </a:p>
        </p:txBody>
      </p:sp>
      <p:sp>
        <p:nvSpPr>
          <p:cNvPr id="4" name="Slide Number Placeholder 3"/>
          <p:cNvSpPr>
            <a:spLocks noGrp="1"/>
          </p:cNvSpPr>
          <p:nvPr>
            <p:ph type="sldNum" sz="quarter" idx="5"/>
          </p:nvPr>
        </p:nvSpPr>
        <p:spPr/>
        <p:txBody>
          <a:bodyPr/>
          <a:lstStyle/>
          <a:p>
            <a:fld id="{9AA8011D-C729-2C40-BBB4-428F712F1DB5}" type="slidenum">
              <a:rPr lang="es-MX" smtClean="0"/>
              <a:t>1</a:t>
            </a:fld>
            <a:endParaRPr lang="es-MX"/>
          </a:p>
        </p:txBody>
      </p:sp>
    </p:spTree>
    <p:extLst>
      <p:ext uri="{BB962C8B-B14F-4D97-AF65-F5344CB8AC3E}">
        <p14:creationId xmlns:p14="http://schemas.microsoft.com/office/powerpoint/2010/main" val="1227044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teoría, se han propuesto varios modelos sobre preferencias sobre la redistribución. </a:t>
            </a:r>
          </a:p>
          <a:p>
            <a:r>
              <a:rPr lang="es-MX" dirty="0">
                <a:cs typeface="Calibri"/>
              </a:rPr>
              <a:t>El modelo básico de </a:t>
            </a:r>
            <a:r>
              <a:rPr lang="es-MX" dirty="0" err="1">
                <a:cs typeface="Calibri"/>
              </a:rPr>
              <a:t>meltzer</a:t>
            </a:r>
            <a:r>
              <a:rPr lang="es-MX" dirty="0">
                <a:cs typeface="Calibri"/>
              </a:rPr>
              <a:t> y </a:t>
            </a:r>
            <a:r>
              <a:rPr lang="es-MX" dirty="0" err="1">
                <a:cs typeface="Calibri"/>
              </a:rPr>
              <a:t>richard</a:t>
            </a:r>
            <a:r>
              <a:rPr lang="es-MX" dirty="0">
                <a:cs typeface="Calibri"/>
              </a:rPr>
              <a:t>, uno que mete las expectativas de ingreso futuro y movilidad social, lo que hablamos sobre adversidad. </a:t>
            </a:r>
            <a:endParaRPr lang="es-MX" dirty="0"/>
          </a:p>
          <a:p>
            <a:r>
              <a:rPr lang="es-MX" dirty="0"/>
              <a:t>Otro modelo es meter la desigualdad en la función de utilidad. No es que me importe la desigualdad en sí, sino los efectos que tendría en mi consumo: externalidades en educación, crimen y derechos de propiedad y efectos en incentivos. </a:t>
            </a:r>
          </a:p>
          <a:p>
            <a:r>
              <a:rPr lang="es-MX" dirty="0">
                <a:cs typeface="Calibri"/>
              </a:rPr>
              <a:t>En el que me voy a basar es en este último que es una extensión del anterior. </a:t>
            </a:r>
          </a:p>
        </p:txBody>
      </p:sp>
      <p:sp>
        <p:nvSpPr>
          <p:cNvPr id="4" name="Marcador de número de diapositiva 3"/>
          <p:cNvSpPr>
            <a:spLocks noGrp="1"/>
          </p:cNvSpPr>
          <p:nvPr>
            <p:ph type="sldNum" sz="quarter" idx="5"/>
          </p:nvPr>
        </p:nvSpPr>
        <p:spPr/>
        <p:txBody>
          <a:bodyPr/>
          <a:lstStyle/>
          <a:p>
            <a:fld id="{9AA8011D-C729-2C40-BBB4-428F712F1DB5}" type="slidenum">
              <a:rPr lang="es-MX" smtClean="0"/>
              <a:t>10</a:t>
            </a:fld>
            <a:endParaRPr lang="es-MX"/>
          </a:p>
        </p:txBody>
      </p:sp>
    </p:spTree>
    <p:extLst>
      <p:ext uri="{BB962C8B-B14F-4D97-AF65-F5344CB8AC3E}">
        <p14:creationId xmlns:p14="http://schemas.microsoft.com/office/powerpoint/2010/main" val="2184258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cs typeface="Calibri"/>
              </a:rPr>
              <a:t>El modelo de desigualdad directamente en la función propone una función de utilidad como la siguiente. La primera parte es como el modelo anterior que la desigualdad puede afectar el consumo del individuo. Pero la segunda parte es la diferencia entre la desigualdad observada, Q, y el nivel ideal de </a:t>
            </a:r>
            <a:r>
              <a:rPr lang="es-MX" dirty="0" err="1">
                <a:cs typeface="Calibri"/>
              </a:rPr>
              <a:t>desiguladad</a:t>
            </a:r>
            <a:r>
              <a:rPr lang="es-MX" dirty="0">
                <a:cs typeface="Calibri"/>
              </a:rPr>
              <a:t> para el individuo i, </a:t>
            </a:r>
            <a:r>
              <a:rPr lang="es-MX" dirty="0" err="1">
                <a:cs typeface="Calibri"/>
              </a:rPr>
              <a:t>Q_i</a:t>
            </a:r>
            <a:r>
              <a:rPr lang="es-MX" dirty="0">
                <a:cs typeface="Calibri"/>
              </a:rPr>
              <a:t>*. </a:t>
            </a:r>
          </a:p>
          <a:p>
            <a:r>
              <a:rPr lang="es-MX" dirty="0">
                <a:cs typeface="Calibri"/>
              </a:rPr>
              <a:t>La delta es un factor de cuánto peso le da a la diferencia. </a:t>
            </a:r>
          </a:p>
          <a:p>
            <a:r>
              <a:rPr lang="es-MX" dirty="0">
                <a:cs typeface="Calibri"/>
              </a:rPr>
              <a:t>Entonces, el modelo representa la insatisfacción que tiene la desigualdad respecto a mis niveles ideales de desigualdad. Por ejemplo, un liberal extremo diría que su nivel de desigualdad ideal es el observado, por lo que no afectaría su nivel de utilidad. Pero un comunista diría que el nivel de desigualdad ideal es cero, por lo que le afecta al máximo.</a:t>
            </a:r>
          </a:p>
          <a:p>
            <a:r>
              <a:rPr lang="es-MX" dirty="0">
                <a:cs typeface="Calibri"/>
              </a:rPr>
              <a:t>La investigación empírica busca medir los niveles de </a:t>
            </a:r>
            <a:r>
              <a:rPr lang="es-MX" dirty="0" err="1">
                <a:cs typeface="Calibri"/>
              </a:rPr>
              <a:t>Qi</a:t>
            </a:r>
            <a:r>
              <a:rPr lang="es-MX" dirty="0">
                <a:cs typeface="Calibri"/>
              </a:rPr>
              <a:t>* y </a:t>
            </a:r>
            <a:r>
              <a:rPr lang="es-MX" dirty="0" err="1">
                <a:cs typeface="Calibri"/>
              </a:rPr>
              <a:t>deltai</a:t>
            </a:r>
            <a:r>
              <a:rPr lang="es-MX" dirty="0">
                <a:cs typeface="Calibri"/>
              </a:rPr>
              <a:t>* para los diferentes personas. La investigación que estoy haciendo lo quiere hacer para los tomadores de decisiones en México. </a:t>
            </a:r>
          </a:p>
        </p:txBody>
      </p:sp>
      <p:sp>
        <p:nvSpPr>
          <p:cNvPr id="4" name="Marcador de número de diapositiva 3"/>
          <p:cNvSpPr>
            <a:spLocks noGrp="1"/>
          </p:cNvSpPr>
          <p:nvPr>
            <p:ph type="sldNum" sz="quarter" idx="5"/>
          </p:nvPr>
        </p:nvSpPr>
        <p:spPr/>
        <p:txBody>
          <a:bodyPr/>
          <a:lstStyle/>
          <a:p>
            <a:fld id="{9AA8011D-C729-2C40-BBB4-428F712F1DB5}" type="slidenum">
              <a:rPr lang="es-MX" smtClean="0"/>
              <a:t>11</a:t>
            </a:fld>
            <a:endParaRPr lang="es-MX"/>
          </a:p>
        </p:txBody>
      </p:sp>
    </p:spTree>
    <p:extLst>
      <p:ext uri="{BB962C8B-B14F-4D97-AF65-F5344CB8AC3E}">
        <p14:creationId xmlns:p14="http://schemas.microsoft.com/office/powerpoint/2010/main" val="64133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cs typeface="Calibri"/>
              </a:rPr>
              <a:t>Ahora</a:t>
            </a:r>
            <a:r>
              <a:rPr lang="en-US" dirty="0">
                <a:cs typeface="Calibri"/>
              </a:rPr>
              <a:t> </a:t>
            </a:r>
            <a:r>
              <a:rPr lang="en-US" dirty="0" err="1">
                <a:cs typeface="Calibri"/>
              </a:rPr>
              <a:t>pasaremos</a:t>
            </a:r>
            <a:r>
              <a:rPr lang="en-US" dirty="0">
                <a:cs typeface="Calibri"/>
              </a:rPr>
              <a:t> a </a:t>
            </a:r>
            <a:r>
              <a:rPr lang="en-US" dirty="0" err="1">
                <a:cs typeface="Calibri"/>
              </a:rPr>
              <a:t>cómo</a:t>
            </a:r>
            <a:r>
              <a:rPr lang="en-US" dirty="0">
                <a:cs typeface="Calibri"/>
              </a:rPr>
              <a:t> lo </a:t>
            </a:r>
            <a:r>
              <a:rPr lang="en-US" dirty="0" err="1">
                <a:cs typeface="Calibri"/>
              </a:rPr>
              <a:t>pienso</a:t>
            </a:r>
            <a:r>
              <a:rPr lang="en-US" dirty="0">
                <a:cs typeface="Calibri"/>
              </a:rPr>
              <a:t> </a:t>
            </a:r>
            <a:r>
              <a:rPr lang="en-US" dirty="0" err="1">
                <a:cs typeface="Calibri"/>
              </a:rPr>
              <a:t>hacer</a:t>
            </a:r>
            <a:r>
              <a:rPr lang="en-US" dirty="0">
                <a:cs typeface="Calibri"/>
              </a:rPr>
              <a:t> y a </a:t>
            </a:r>
            <a:r>
              <a:rPr lang="en-US" dirty="0" err="1">
                <a:cs typeface="Calibri"/>
              </a:rPr>
              <a:t>quién</a:t>
            </a:r>
            <a:r>
              <a:rPr lang="en-US" dirty="0">
                <a:cs typeface="Calibri"/>
              </a:rPr>
              <a:t>. </a:t>
            </a:r>
          </a:p>
        </p:txBody>
      </p:sp>
      <p:sp>
        <p:nvSpPr>
          <p:cNvPr id="4" name="Marcador de número de diapositiva 3"/>
          <p:cNvSpPr>
            <a:spLocks noGrp="1"/>
          </p:cNvSpPr>
          <p:nvPr>
            <p:ph type="sldNum" sz="quarter" idx="5"/>
          </p:nvPr>
        </p:nvSpPr>
        <p:spPr/>
        <p:txBody>
          <a:bodyPr/>
          <a:lstStyle/>
          <a:p>
            <a:fld id="{9AA8011D-C729-2C40-BBB4-428F712F1DB5}" type="slidenum">
              <a:rPr lang="es-MX" smtClean="0"/>
              <a:t>12</a:t>
            </a:fld>
            <a:endParaRPr lang="es-MX"/>
          </a:p>
        </p:txBody>
      </p:sp>
    </p:spTree>
    <p:extLst>
      <p:ext uri="{BB962C8B-B14F-4D97-AF65-F5344CB8AC3E}">
        <p14:creationId xmlns:p14="http://schemas.microsoft.com/office/powerpoint/2010/main" val="1320129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cs typeface="Calibri"/>
              </a:rPr>
              <a:t>Lo que </a:t>
            </a:r>
            <a:r>
              <a:rPr lang="en-US" dirty="0" err="1">
                <a:cs typeface="Calibri"/>
              </a:rPr>
              <a:t>han</a:t>
            </a:r>
            <a:r>
              <a:rPr lang="en-US" dirty="0">
                <a:cs typeface="Calibri"/>
              </a:rPr>
              <a:t> </a:t>
            </a:r>
            <a:r>
              <a:rPr lang="en-US" dirty="0" err="1">
                <a:cs typeface="Calibri"/>
              </a:rPr>
              <a:t>utilizado</a:t>
            </a:r>
            <a:r>
              <a:rPr lang="en-US" dirty="0">
                <a:cs typeface="Calibri"/>
              </a:rPr>
              <a:t> para </a:t>
            </a:r>
            <a:r>
              <a:rPr lang="en-US" dirty="0" err="1">
                <a:cs typeface="Calibri"/>
              </a:rPr>
              <a:t>medir</a:t>
            </a:r>
            <a:r>
              <a:rPr lang="en-US" dirty="0">
                <a:cs typeface="Calibri"/>
              </a:rPr>
              <a:t> las </a:t>
            </a:r>
            <a:r>
              <a:rPr lang="en-US" dirty="0" err="1">
                <a:cs typeface="Calibri"/>
              </a:rPr>
              <a:t>preferencias</a:t>
            </a:r>
            <a:r>
              <a:rPr lang="en-US" dirty="0">
                <a:cs typeface="Calibri"/>
              </a:rPr>
              <a:t> </a:t>
            </a:r>
            <a:r>
              <a:rPr lang="en-US" dirty="0" err="1">
                <a:cs typeface="Calibri"/>
              </a:rPr>
              <a:t>sobre</a:t>
            </a:r>
            <a:r>
              <a:rPr lang="en-US" dirty="0">
                <a:cs typeface="Calibri"/>
              </a:rPr>
              <a:t> la </a:t>
            </a:r>
            <a:r>
              <a:rPr lang="en-US" dirty="0" err="1">
                <a:cs typeface="Calibri"/>
              </a:rPr>
              <a:t>redistribución</a:t>
            </a:r>
            <a:r>
              <a:rPr lang="en-US" dirty="0">
                <a:cs typeface="Calibri"/>
              </a:rPr>
              <a:t> son </a:t>
            </a:r>
            <a:r>
              <a:rPr lang="en-US" dirty="0" err="1">
                <a:cs typeface="Calibri"/>
              </a:rPr>
              <a:t>encuestas</a:t>
            </a:r>
            <a:r>
              <a:rPr lang="en-US" dirty="0">
                <a:cs typeface="Calibri"/>
              </a:rPr>
              <a:t> </a:t>
            </a:r>
            <a:r>
              <a:rPr lang="en-US" dirty="0" err="1">
                <a:cs typeface="Calibri"/>
              </a:rPr>
              <a:t>autoreportadas</a:t>
            </a:r>
            <a:r>
              <a:rPr lang="en-US" dirty="0">
                <a:cs typeface="Calibri"/>
              </a:rPr>
              <a:t> con preguntas similares a la que se </a:t>
            </a:r>
            <a:r>
              <a:rPr lang="en-US" dirty="0" err="1">
                <a:cs typeface="Calibri"/>
              </a:rPr>
              <a:t>presenta</a:t>
            </a:r>
            <a:r>
              <a:rPr lang="en-US" dirty="0">
                <a:cs typeface="Calibri"/>
              </a:rPr>
              <a:t> </a:t>
            </a:r>
            <a:r>
              <a:rPr lang="en-US" dirty="0" err="1">
                <a:cs typeface="Calibri"/>
              </a:rPr>
              <a:t>en</a:t>
            </a:r>
            <a:r>
              <a:rPr lang="en-US" dirty="0">
                <a:cs typeface="Calibri"/>
              </a:rPr>
              <a:t> la </a:t>
            </a:r>
            <a:r>
              <a:rPr lang="en-US" dirty="0" err="1">
                <a:cs typeface="Calibri"/>
              </a:rPr>
              <a:t>pantalla</a:t>
            </a:r>
            <a:r>
              <a:rPr lang="en-US" dirty="0">
                <a:cs typeface="Calibri"/>
              </a:rPr>
              <a:t>. </a:t>
            </a:r>
          </a:p>
          <a:p>
            <a:endParaRPr lang="en-US" dirty="0">
              <a:cs typeface="Calibri"/>
            </a:endParaRPr>
          </a:p>
          <a:p>
            <a:r>
              <a:rPr lang="en-US" dirty="0">
                <a:cs typeface="Calibri"/>
              </a:rPr>
              <a:t>Hay </a:t>
            </a:r>
            <a:r>
              <a:rPr lang="en-US" dirty="0" err="1">
                <a:cs typeface="Calibri"/>
              </a:rPr>
              <a:t>otras</a:t>
            </a:r>
            <a:r>
              <a:rPr lang="en-US" dirty="0">
                <a:cs typeface="Calibri"/>
              </a:rPr>
              <a:t> </a:t>
            </a:r>
            <a:r>
              <a:rPr lang="en-US" dirty="0" err="1">
                <a:cs typeface="Calibri"/>
              </a:rPr>
              <a:t>formas</a:t>
            </a:r>
            <a:r>
              <a:rPr lang="en-US" dirty="0">
                <a:cs typeface="Calibri"/>
              </a:rPr>
              <a:t> de </a:t>
            </a:r>
            <a:r>
              <a:rPr lang="en-US" dirty="0" err="1">
                <a:cs typeface="Calibri"/>
              </a:rPr>
              <a:t>medirlas</a:t>
            </a:r>
            <a:r>
              <a:rPr lang="en-US" dirty="0">
                <a:cs typeface="Calibri"/>
              </a:rPr>
              <a:t>, </a:t>
            </a:r>
            <a:r>
              <a:rPr lang="en-US" dirty="0" err="1">
                <a:cs typeface="Calibri"/>
              </a:rPr>
              <a:t>pero</a:t>
            </a:r>
            <a:r>
              <a:rPr lang="en-US" dirty="0">
                <a:cs typeface="Calibri"/>
              </a:rPr>
              <a:t> la </a:t>
            </a:r>
            <a:r>
              <a:rPr lang="en-US" dirty="0" err="1">
                <a:cs typeface="Calibri"/>
              </a:rPr>
              <a:t>investigación</a:t>
            </a:r>
            <a:r>
              <a:rPr lang="en-US" dirty="0">
                <a:cs typeface="Calibri"/>
              </a:rPr>
              <a:t> de Campos, </a:t>
            </a:r>
            <a:r>
              <a:rPr lang="en-US" dirty="0" err="1">
                <a:cs typeface="Calibri"/>
              </a:rPr>
              <a:t>Krozer</a:t>
            </a:r>
            <a:r>
              <a:rPr lang="en-US" dirty="0">
                <a:cs typeface="Calibri"/>
              </a:rPr>
              <a:t> y Ramírez que lo </a:t>
            </a:r>
            <a:r>
              <a:rPr lang="en-US" dirty="0" err="1">
                <a:cs typeface="Calibri"/>
              </a:rPr>
              <a:t>hicieron</a:t>
            </a:r>
            <a:r>
              <a:rPr lang="en-US" dirty="0">
                <a:cs typeface="Calibri"/>
              </a:rPr>
              <a:t> para México </a:t>
            </a:r>
            <a:r>
              <a:rPr lang="en-US" dirty="0" err="1">
                <a:cs typeface="Calibri"/>
              </a:rPr>
              <a:t>justifican</a:t>
            </a:r>
            <a:r>
              <a:rPr lang="en-US" dirty="0">
                <a:cs typeface="Calibri"/>
              </a:rPr>
              <a:t> </a:t>
            </a:r>
            <a:r>
              <a:rPr lang="en-US" dirty="0" err="1">
                <a:cs typeface="Calibri"/>
              </a:rPr>
              <a:t>su</a:t>
            </a:r>
            <a:r>
              <a:rPr lang="en-US" dirty="0">
                <a:cs typeface="Calibri"/>
              </a:rPr>
              <a:t> </a:t>
            </a:r>
            <a:r>
              <a:rPr lang="en-US" dirty="0" err="1">
                <a:cs typeface="Calibri"/>
              </a:rPr>
              <a:t>cuestionario</a:t>
            </a:r>
            <a:r>
              <a:rPr lang="en-US" dirty="0">
                <a:cs typeface="Calibri"/>
              </a:rPr>
              <a:t> y la </a:t>
            </a:r>
            <a:r>
              <a:rPr lang="en-US" dirty="0" err="1">
                <a:cs typeface="Calibri"/>
              </a:rPr>
              <a:t>intervención</a:t>
            </a:r>
            <a:r>
              <a:rPr lang="en-US" dirty="0">
                <a:cs typeface="Calibri"/>
              </a:rPr>
              <a:t>, </a:t>
            </a:r>
            <a:r>
              <a:rPr lang="en-US" dirty="0" err="1">
                <a:cs typeface="Calibri"/>
              </a:rPr>
              <a:t>el</a:t>
            </a:r>
            <a:r>
              <a:rPr lang="en-US" dirty="0">
                <a:cs typeface="Calibri"/>
              </a:rPr>
              <a:t> </a:t>
            </a:r>
            <a:r>
              <a:rPr lang="en-US" dirty="0" err="1">
                <a:cs typeface="Calibri"/>
              </a:rPr>
              <a:t>cual</a:t>
            </a:r>
            <a:r>
              <a:rPr lang="en-US" dirty="0">
                <a:cs typeface="Calibri"/>
              </a:rPr>
              <a:t> </a:t>
            </a:r>
            <a:r>
              <a:rPr lang="en-US" dirty="0" err="1">
                <a:cs typeface="Calibri"/>
              </a:rPr>
              <a:t>ya</a:t>
            </a:r>
            <a:r>
              <a:rPr lang="en-US" dirty="0">
                <a:cs typeface="Calibri"/>
              </a:rPr>
              <a:t> </a:t>
            </a:r>
            <a:r>
              <a:rPr lang="en-US" dirty="0" err="1">
                <a:cs typeface="Calibri"/>
              </a:rPr>
              <a:t>tengo</a:t>
            </a:r>
            <a:r>
              <a:rPr lang="en-US" dirty="0">
                <a:cs typeface="Calibri"/>
              </a:rPr>
              <a:t> y </a:t>
            </a:r>
            <a:r>
              <a:rPr lang="en-US" dirty="0" err="1">
                <a:cs typeface="Calibri"/>
              </a:rPr>
              <a:t>pienso</a:t>
            </a:r>
            <a:r>
              <a:rPr lang="en-US" dirty="0">
                <a:cs typeface="Calibri"/>
              </a:rPr>
              <a:t> </a:t>
            </a:r>
            <a:r>
              <a:rPr lang="en-US" dirty="0" err="1">
                <a:cs typeface="Calibri"/>
              </a:rPr>
              <a:t>hacer</a:t>
            </a:r>
            <a:r>
              <a:rPr lang="en-US" dirty="0">
                <a:cs typeface="Calibri"/>
              </a:rPr>
              <a:t> uno </a:t>
            </a:r>
            <a:r>
              <a:rPr lang="en-US" dirty="0" err="1">
                <a:cs typeface="Calibri"/>
              </a:rPr>
              <a:t>en</a:t>
            </a:r>
            <a:r>
              <a:rPr lang="en-US" dirty="0">
                <a:cs typeface="Calibri"/>
              </a:rPr>
              <a:t> la </a:t>
            </a:r>
            <a:r>
              <a:rPr lang="en-US" dirty="0" err="1">
                <a:cs typeface="Calibri"/>
              </a:rPr>
              <a:t>plataforma</a:t>
            </a:r>
            <a:r>
              <a:rPr lang="en-US" dirty="0">
                <a:cs typeface="Calibri"/>
              </a:rPr>
              <a:t> de </a:t>
            </a:r>
            <a:r>
              <a:rPr lang="en-US" dirty="0" err="1">
                <a:cs typeface="Calibri"/>
              </a:rPr>
              <a:t>qualtrics</a:t>
            </a:r>
            <a:r>
              <a:rPr lang="en-US" dirty="0">
                <a:cs typeface="Calibri"/>
              </a:rPr>
              <a:t> y </a:t>
            </a:r>
            <a:r>
              <a:rPr lang="en-US" dirty="0" err="1">
                <a:cs typeface="Calibri"/>
              </a:rPr>
              <a:t>hacer</a:t>
            </a:r>
            <a:r>
              <a:rPr lang="en-US" dirty="0">
                <a:cs typeface="Calibri"/>
              </a:rPr>
              <a:t> la </a:t>
            </a:r>
            <a:r>
              <a:rPr lang="en-US" dirty="0" err="1">
                <a:cs typeface="Calibri"/>
              </a:rPr>
              <a:t>intervención</a:t>
            </a:r>
            <a:r>
              <a:rPr lang="en-US" dirty="0">
                <a:cs typeface="Calibri"/>
              </a:rPr>
              <a:t>. </a:t>
            </a:r>
          </a:p>
          <a:p>
            <a:r>
              <a:rPr lang="en-US" dirty="0">
                <a:cs typeface="Calibri"/>
              </a:rPr>
              <a:t>El </a:t>
            </a:r>
            <a:r>
              <a:rPr lang="en-US" dirty="0" err="1">
                <a:cs typeface="Calibri"/>
              </a:rPr>
              <a:t>cuestionario</a:t>
            </a:r>
            <a:r>
              <a:rPr lang="en-US" dirty="0">
                <a:cs typeface="Calibri"/>
              </a:rPr>
              <a:t> </a:t>
            </a:r>
            <a:r>
              <a:rPr lang="en-US" dirty="0" err="1">
                <a:cs typeface="Calibri"/>
              </a:rPr>
              <a:t>ya</a:t>
            </a:r>
            <a:r>
              <a:rPr lang="en-US" dirty="0">
                <a:cs typeface="Calibri"/>
              </a:rPr>
              <a:t> lo </a:t>
            </a:r>
            <a:r>
              <a:rPr lang="en-US" dirty="0" err="1">
                <a:cs typeface="Calibri"/>
              </a:rPr>
              <a:t>tengo</a:t>
            </a:r>
            <a:r>
              <a:rPr lang="en-US" dirty="0">
                <a:cs typeface="Calibri"/>
              </a:rPr>
              <a:t> </a:t>
            </a:r>
            <a:r>
              <a:rPr lang="en-US" dirty="0" err="1">
                <a:cs typeface="Calibri"/>
              </a:rPr>
              <a:t>empezado</a:t>
            </a:r>
            <a:r>
              <a:rPr lang="en-US" dirty="0">
                <a:cs typeface="Calibri"/>
              </a:rPr>
              <a:t> y me lo </a:t>
            </a:r>
            <a:r>
              <a:rPr lang="en-US" dirty="0" err="1">
                <a:cs typeface="Calibri"/>
              </a:rPr>
              <a:t>va</a:t>
            </a:r>
            <a:r>
              <a:rPr lang="en-US" dirty="0">
                <a:cs typeface="Calibri"/>
              </a:rPr>
              <a:t> a </a:t>
            </a:r>
            <a:r>
              <a:rPr lang="en-US" dirty="0" err="1">
                <a:cs typeface="Calibri"/>
              </a:rPr>
              <a:t>revisar</a:t>
            </a:r>
            <a:r>
              <a:rPr lang="en-US" dirty="0">
                <a:cs typeface="Calibri"/>
              </a:rPr>
              <a:t> hoy mi </a:t>
            </a:r>
            <a:r>
              <a:rPr lang="en-US" dirty="0" err="1">
                <a:cs typeface="Calibri"/>
              </a:rPr>
              <a:t>asesor</a:t>
            </a:r>
            <a:r>
              <a:rPr lang="en-US" dirty="0">
                <a:cs typeface="Calibri"/>
              </a:rPr>
              <a:t> de </a:t>
            </a:r>
            <a:r>
              <a:rPr lang="en-US" dirty="0" err="1">
                <a:cs typeface="Calibri"/>
              </a:rPr>
              <a:t>tesis</a:t>
            </a:r>
            <a:r>
              <a:rPr lang="en-US" dirty="0">
                <a:cs typeface="Calibri"/>
              </a:rPr>
              <a:t>. </a:t>
            </a:r>
          </a:p>
          <a:p>
            <a:endParaRPr lang="en-US" dirty="0">
              <a:cs typeface="Calibri"/>
            </a:endParaRPr>
          </a:p>
        </p:txBody>
      </p:sp>
      <p:sp>
        <p:nvSpPr>
          <p:cNvPr id="4" name="Marcador de número de diapositiva 3"/>
          <p:cNvSpPr>
            <a:spLocks noGrp="1"/>
          </p:cNvSpPr>
          <p:nvPr>
            <p:ph type="sldNum" sz="quarter" idx="5"/>
          </p:nvPr>
        </p:nvSpPr>
        <p:spPr/>
        <p:txBody>
          <a:bodyPr/>
          <a:lstStyle/>
          <a:p>
            <a:fld id="{9AA8011D-C729-2C40-BBB4-428F712F1DB5}" type="slidenum">
              <a:rPr lang="es-MX" smtClean="0"/>
              <a:t>13</a:t>
            </a:fld>
            <a:endParaRPr lang="es-MX"/>
          </a:p>
        </p:txBody>
      </p:sp>
    </p:spTree>
    <p:extLst>
      <p:ext uri="{BB962C8B-B14F-4D97-AF65-F5344CB8AC3E}">
        <p14:creationId xmlns:p14="http://schemas.microsoft.com/office/powerpoint/2010/main" val="192909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cs typeface="Calibri"/>
              </a:rPr>
              <a:t>La población </a:t>
            </a:r>
            <a:r>
              <a:rPr lang="en-US" dirty="0" err="1">
                <a:cs typeface="Calibri"/>
              </a:rPr>
              <a:t>aún</a:t>
            </a:r>
            <a:r>
              <a:rPr lang="en-US" dirty="0">
                <a:cs typeface="Calibri"/>
              </a:rPr>
              <a:t> no </a:t>
            </a:r>
            <a:r>
              <a:rPr lang="en-US" dirty="0" err="1">
                <a:cs typeface="Calibri"/>
              </a:rPr>
              <a:t>está</a:t>
            </a:r>
            <a:r>
              <a:rPr lang="en-US" dirty="0">
                <a:cs typeface="Calibri"/>
              </a:rPr>
              <a:t> </a:t>
            </a:r>
            <a:r>
              <a:rPr lang="en-US" dirty="0" err="1">
                <a:cs typeface="Calibri"/>
              </a:rPr>
              <a:t>definida</a:t>
            </a:r>
            <a:r>
              <a:rPr lang="en-US" dirty="0">
                <a:cs typeface="Calibri"/>
              </a:rPr>
              <a:t>. El ideal </a:t>
            </a:r>
            <a:r>
              <a:rPr lang="en-US" dirty="0" err="1">
                <a:cs typeface="Calibri"/>
              </a:rPr>
              <a:t>sería</a:t>
            </a:r>
            <a:r>
              <a:rPr lang="en-US" dirty="0">
                <a:cs typeface="Calibri"/>
              </a:rPr>
              <a:t> </a:t>
            </a:r>
            <a:r>
              <a:rPr lang="en-US" dirty="0" err="1">
                <a:cs typeface="Calibri"/>
              </a:rPr>
              <a:t>hacerlo</a:t>
            </a:r>
            <a:r>
              <a:rPr lang="en-US" dirty="0">
                <a:cs typeface="Calibri"/>
              </a:rPr>
              <a:t> </a:t>
            </a:r>
            <a:r>
              <a:rPr lang="en-US" dirty="0" err="1">
                <a:cs typeface="Calibri"/>
              </a:rPr>
              <a:t>en</a:t>
            </a:r>
            <a:r>
              <a:rPr lang="en-US" dirty="0">
                <a:cs typeface="Calibri"/>
              </a:rPr>
              <a:t> la </a:t>
            </a:r>
            <a:r>
              <a:rPr lang="en-US" dirty="0" err="1">
                <a:cs typeface="Calibri"/>
              </a:rPr>
              <a:t>cámara</a:t>
            </a:r>
            <a:r>
              <a:rPr lang="en-US" dirty="0">
                <a:cs typeface="Calibri"/>
              </a:rPr>
              <a:t> de </a:t>
            </a:r>
            <a:r>
              <a:rPr lang="en-US" dirty="0" err="1">
                <a:cs typeface="Calibri"/>
              </a:rPr>
              <a:t>diputados</a:t>
            </a:r>
            <a:r>
              <a:rPr lang="en-US" dirty="0">
                <a:cs typeface="Calibri"/>
              </a:rPr>
              <a:t>, </a:t>
            </a:r>
            <a:r>
              <a:rPr lang="en-US" dirty="0" err="1">
                <a:cs typeface="Calibri"/>
              </a:rPr>
              <a:t>pero</a:t>
            </a:r>
            <a:r>
              <a:rPr lang="en-US" dirty="0">
                <a:cs typeface="Calibri"/>
              </a:rPr>
              <a:t> </a:t>
            </a:r>
            <a:r>
              <a:rPr lang="en-US" dirty="0" err="1">
                <a:cs typeface="Calibri"/>
              </a:rPr>
              <a:t>tengo</a:t>
            </a:r>
            <a:r>
              <a:rPr lang="en-US" dirty="0">
                <a:cs typeface="Calibri"/>
              </a:rPr>
              <a:t> que </a:t>
            </a:r>
            <a:r>
              <a:rPr lang="en-US" dirty="0" err="1">
                <a:cs typeface="Calibri"/>
              </a:rPr>
              <a:t>terminar</a:t>
            </a:r>
            <a:r>
              <a:rPr lang="en-US" dirty="0">
                <a:cs typeface="Calibri"/>
              </a:rPr>
              <a:t> </a:t>
            </a:r>
            <a:r>
              <a:rPr lang="en-US" dirty="0" err="1">
                <a:cs typeface="Calibri"/>
              </a:rPr>
              <a:t>el</a:t>
            </a:r>
            <a:r>
              <a:rPr lang="en-US" dirty="0">
                <a:cs typeface="Calibri"/>
              </a:rPr>
              <a:t> </a:t>
            </a:r>
            <a:r>
              <a:rPr lang="en-US" dirty="0" err="1">
                <a:cs typeface="Calibri"/>
              </a:rPr>
              <a:t>cuestionario</a:t>
            </a:r>
            <a:r>
              <a:rPr lang="en-US" dirty="0">
                <a:cs typeface="Calibri"/>
              </a:rPr>
              <a:t> y </a:t>
            </a:r>
            <a:r>
              <a:rPr lang="en-US" dirty="0" err="1">
                <a:cs typeface="Calibri"/>
              </a:rPr>
              <a:t>ver</a:t>
            </a:r>
            <a:r>
              <a:rPr lang="en-US" dirty="0">
                <a:cs typeface="Calibri"/>
              </a:rPr>
              <a:t> </a:t>
            </a:r>
            <a:r>
              <a:rPr lang="en-US" dirty="0" err="1">
                <a:cs typeface="Calibri"/>
              </a:rPr>
              <a:t>si</a:t>
            </a:r>
            <a:r>
              <a:rPr lang="en-US" dirty="0">
                <a:cs typeface="Calibri"/>
              </a:rPr>
              <a:t> </a:t>
            </a:r>
            <a:r>
              <a:rPr lang="en-US" dirty="0" err="1">
                <a:cs typeface="Calibri"/>
              </a:rPr>
              <a:t>sería</a:t>
            </a:r>
            <a:r>
              <a:rPr lang="en-US" dirty="0">
                <a:cs typeface="Calibri"/>
              </a:rPr>
              <a:t> </a:t>
            </a:r>
            <a:r>
              <a:rPr lang="en-US" dirty="0" err="1">
                <a:cs typeface="Calibri"/>
              </a:rPr>
              <a:t>posible</a:t>
            </a:r>
            <a:r>
              <a:rPr lang="en-US" dirty="0">
                <a:cs typeface="Calibri"/>
              </a:rPr>
              <a:t> </a:t>
            </a:r>
            <a:r>
              <a:rPr lang="en-US" dirty="0" err="1">
                <a:cs typeface="Calibri"/>
              </a:rPr>
              <a:t>presentarlo</a:t>
            </a:r>
            <a:r>
              <a:rPr lang="en-US" dirty="0">
                <a:cs typeface="Calibri"/>
              </a:rPr>
              <a:t>, </a:t>
            </a:r>
            <a:r>
              <a:rPr lang="en-US" dirty="0" err="1">
                <a:cs typeface="Calibri"/>
              </a:rPr>
              <a:t>ya</a:t>
            </a:r>
            <a:r>
              <a:rPr lang="en-US" dirty="0">
                <a:cs typeface="Calibri"/>
              </a:rPr>
              <a:t> que para </a:t>
            </a:r>
            <a:r>
              <a:rPr lang="en-US" dirty="0" err="1">
                <a:cs typeface="Calibri"/>
              </a:rPr>
              <a:t>hacerlo</a:t>
            </a:r>
            <a:r>
              <a:rPr lang="en-US" dirty="0">
                <a:cs typeface="Calibri"/>
              </a:rPr>
              <a:t> bien no </a:t>
            </a:r>
            <a:r>
              <a:rPr lang="en-US" dirty="0" err="1">
                <a:cs typeface="Calibri"/>
              </a:rPr>
              <a:t>tienen</a:t>
            </a:r>
            <a:r>
              <a:rPr lang="en-US" dirty="0">
                <a:cs typeface="Calibri"/>
              </a:rPr>
              <a:t> que saber de </a:t>
            </a:r>
            <a:r>
              <a:rPr lang="en-US" dirty="0" err="1">
                <a:cs typeface="Calibri"/>
              </a:rPr>
              <a:t>qué</a:t>
            </a:r>
            <a:r>
              <a:rPr lang="en-US" dirty="0">
                <a:cs typeface="Calibri"/>
              </a:rPr>
              <a:t> </a:t>
            </a:r>
            <a:r>
              <a:rPr lang="en-US" dirty="0" err="1">
                <a:cs typeface="Calibri"/>
              </a:rPr>
              <a:t>va</a:t>
            </a:r>
            <a:r>
              <a:rPr lang="en-US" dirty="0">
                <a:cs typeface="Calibri"/>
              </a:rPr>
              <a:t> la </a:t>
            </a:r>
            <a:r>
              <a:rPr lang="en-US" dirty="0" err="1">
                <a:cs typeface="Calibri"/>
              </a:rPr>
              <a:t>encuesta</a:t>
            </a:r>
            <a:r>
              <a:rPr lang="en-US" dirty="0">
                <a:cs typeface="Calibri"/>
              </a:rPr>
              <a:t> para no </a:t>
            </a:r>
            <a:r>
              <a:rPr lang="en-US" dirty="0" err="1">
                <a:cs typeface="Calibri"/>
              </a:rPr>
              <a:t>sesgarlos</a:t>
            </a:r>
            <a:r>
              <a:rPr lang="en-US" dirty="0">
                <a:cs typeface="Calibri"/>
              </a:rPr>
              <a:t>, que </a:t>
            </a:r>
            <a:r>
              <a:rPr lang="en-US" dirty="0" err="1">
                <a:cs typeface="Calibri"/>
              </a:rPr>
              <a:t>quieran</a:t>
            </a:r>
            <a:r>
              <a:rPr lang="en-US" dirty="0">
                <a:cs typeface="Calibri"/>
              </a:rPr>
              <a:t> </a:t>
            </a:r>
            <a:r>
              <a:rPr lang="en-US" dirty="0" err="1">
                <a:cs typeface="Calibri"/>
              </a:rPr>
              <a:t>presentarlos</a:t>
            </a:r>
            <a:r>
              <a:rPr lang="en-US" dirty="0">
                <a:cs typeface="Calibri"/>
              </a:rPr>
              <a:t> entre </a:t>
            </a:r>
            <a:r>
              <a:rPr lang="en-US" dirty="0" err="1">
                <a:cs typeface="Calibri"/>
              </a:rPr>
              <a:t>otros</a:t>
            </a:r>
            <a:r>
              <a:rPr lang="en-US" dirty="0">
                <a:cs typeface="Calibri"/>
              </a:rPr>
              <a:t>. </a:t>
            </a:r>
          </a:p>
          <a:p>
            <a:r>
              <a:rPr lang="en-US" dirty="0">
                <a:cs typeface="Calibri"/>
              </a:rPr>
              <a:t>Sino </a:t>
            </a:r>
            <a:r>
              <a:rPr lang="en-US" dirty="0" err="1">
                <a:cs typeface="Calibri"/>
              </a:rPr>
              <a:t>igual</a:t>
            </a:r>
            <a:r>
              <a:rPr lang="en-US" dirty="0">
                <a:cs typeface="Calibri"/>
              </a:rPr>
              <a:t> </a:t>
            </a:r>
            <a:r>
              <a:rPr lang="en-US" dirty="0" err="1">
                <a:cs typeface="Calibri"/>
              </a:rPr>
              <a:t>podría</a:t>
            </a:r>
            <a:r>
              <a:rPr lang="en-US" dirty="0">
                <a:cs typeface="Calibri"/>
              </a:rPr>
              <a:t> </a:t>
            </a:r>
            <a:r>
              <a:rPr lang="en-US" dirty="0" err="1">
                <a:cs typeface="Calibri"/>
              </a:rPr>
              <a:t>hacerse</a:t>
            </a:r>
            <a:r>
              <a:rPr lang="en-US" dirty="0">
                <a:cs typeface="Calibri"/>
              </a:rPr>
              <a:t> con </a:t>
            </a:r>
            <a:r>
              <a:rPr lang="en-US" dirty="0" err="1">
                <a:cs typeface="Calibri"/>
              </a:rPr>
              <a:t>algunos</a:t>
            </a:r>
            <a:r>
              <a:rPr lang="en-US" dirty="0">
                <a:cs typeface="Calibri"/>
              </a:rPr>
              <a:t> </a:t>
            </a:r>
            <a:r>
              <a:rPr lang="en-US" dirty="0" err="1">
                <a:cs typeface="Calibri"/>
              </a:rPr>
              <a:t>municipios</a:t>
            </a:r>
            <a:r>
              <a:rPr lang="en-US" dirty="0">
                <a:cs typeface="Calibri"/>
              </a:rPr>
              <a:t> del </a:t>
            </a:r>
            <a:r>
              <a:rPr lang="en-US" dirty="0" err="1">
                <a:cs typeface="Calibri"/>
              </a:rPr>
              <a:t>país</a:t>
            </a:r>
            <a:r>
              <a:rPr lang="en-US" dirty="0">
                <a:cs typeface="Calibri"/>
              </a:rPr>
              <a:t> con </a:t>
            </a:r>
            <a:r>
              <a:rPr lang="en-US" dirty="0" err="1">
                <a:cs typeface="Calibri"/>
              </a:rPr>
              <a:t>el</a:t>
            </a:r>
            <a:r>
              <a:rPr lang="en-US" dirty="0">
                <a:cs typeface="Calibri"/>
              </a:rPr>
              <a:t> </a:t>
            </a:r>
            <a:r>
              <a:rPr lang="en-US" dirty="0" err="1">
                <a:cs typeface="Calibri"/>
              </a:rPr>
              <a:t>alcade</a:t>
            </a:r>
            <a:r>
              <a:rPr lang="en-US" dirty="0">
                <a:cs typeface="Calibri"/>
              </a:rPr>
              <a:t> y </a:t>
            </a:r>
            <a:r>
              <a:rPr lang="en-US" dirty="0" err="1">
                <a:cs typeface="Calibri"/>
              </a:rPr>
              <a:t>los</a:t>
            </a:r>
            <a:r>
              <a:rPr lang="en-US" dirty="0">
                <a:cs typeface="Calibri"/>
              </a:rPr>
              <a:t> cabildos. </a:t>
            </a:r>
          </a:p>
          <a:p>
            <a:r>
              <a:rPr lang="en-US" dirty="0">
                <a:cs typeface="Calibri"/>
              </a:rPr>
              <a:t>Eso voy a </a:t>
            </a:r>
            <a:r>
              <a:rPr lang="en-US" dirty="0" err="1">
                <a:cs typeface="Calibri"/>
              </a:rPr>
              <a:t>hablar</a:t>
            </a:r>
            <a:r>
              <a:rPr lang="en-US" dirty="0">
                <a:cs typeface="Calibri"/>
              </a:rPr>
              <a:t> con mi </a:t>
            </a:r>
            <a:r>
              <a:rPr lang="en-US" dirty="0" err="1">
                <a:cs typeface="Calibri"/>
              </a:rPr>
              <a:t>asesor</a:t>
            </a:r>
            <a:r>
              <a:rPr lang="en-US" dirty="0">
                <a:cs typeface="Calibri"/>
              </a:rPr>
              <a:t> de </a:t>
            </a:r>
            <a:r>
              <a:rPr lang="en-US" dirty="0" err="1">
                <a:cs typeface="Calibri"/>
              </a:rPr>
              <a:t>tesis</a:t>
            </a:r>
            <a:r>
              <a:rPr lang="en-US" dirty="0">
                <a:cs typeface="Calibri"/>
              </a:rPr>
              <a:t> </a:t>
            </a:r>
            <a:r>
              <a:rPr lang="en-US" dirty="0" err="1">
                <a:cs typeface="Calibri"/>
              </a:rPr>
              <a:t>el</a:t>
            </a:r>
            <a:r>
              <a:rPr lang="en-US" dirty="0">
                <a:cs typeface="Calibri"/>
              </a:rPr>
              <a:t> día de hoy. </a:t>
            </a:r>
          </a:p>
        </p:txBody>
      </p:sp>
      <p:sp>
        <p:nvSpPr>
          <p:cNvPr id="4" name="Marcador de número de diapositiva 3"/>
          <p:cNvSpPr>
            <a:spLocks noGrp="1"/>
          </p:cNvSpPr>
          <p:nvPr>
            <p:ph type="sldNum" sz="quarter" idx="5"/>
          </p:nvPr>
        </p:nvSpPr>
        <p:spPr/>
        <p:txBody>
          <a:bodyPr/>
          <a:lstStyle/>
          <a:p>
            <a:fld id="{9AA8011D-C729-2C40-BBB4-428F712F1DB5}" type="slidenum">
              <a:rPr lang="es-MX" smtClean="0"/>
              <a:t>14</a:t>
            </a:fld>
            <a:endParaRPr lang="es-MX"/>
          </a:p>
        </p:txBody>
      </p:sp>
    </p:spTree>
    <p:extLst>
      <p:ext uri="{BB962C8B-B14F-4D97-AF65-F5344CB8AC3E}">
        <p14:creationId xmlns:p14="http://schemas.microsoft.com/office/powerpoint/2010/main" val="1632949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presentación</a:t>
            </a:r>
            <a:r>
              <a:rPr lang="en-US" dirty="0"/>
              <a:t> </a:t>
            </a:r>
            <a:r>
              <a:rPr lang="en-US" dirty="0" err="1"/>
              <a:t>tendrá</a:t>
            </a:r>
            <a:r>
              <a:rPr lang="en-US" dirty="0"/>
              <a:t> la </a:t>
            </a:r>
            <a:r>
              <a:rPr lang="en-US" dirty="0" err="1"/>
              <a:t>siguiente</a:t>
            </a:r>
            <a:r>
              <a:rPr lang="en-US" dirty="0"/>
              <a:t> </a:t>
            </a:r>
            <a:r>
              <a:rPr lang="en-US" dirty="0" err="1"/>
              <a:t>estructura</a:t>
            </a:r>
            <a:r>
              <a:rPr lang="en-US" dirty="0"/>
              <a:t>.</a:t>
            </a:r>
          </a:p>
          <a:p>
            <a:endParaRPr lang="en-US" dirty="0"/>
          </a:p>
          <a:p>
            <a:r>
              <a:rPr lang="en-US" dirty="0"/>
              <a:t>En primer </a:t>
            </a:r>
            <a:r>
              <a:rPr lang="en-US" dirty="0" err="1"/>
              <a:t>lugar</a:t>
            </a:r>
            <a:r>
              <a:rPr lang="en-US" dirty="0"/>
              <a:t> </a:t>
            </a:r>
            <a:r>
              <a:rPr lang="en-US" dirty="0" err="1"/>
              <a:t>voy</a:t>
            </a:r>
            <a:r>
              <a:rPr lang="en-US" dirty="0"/>
              <a:t> a </a:t>
            </a:r>
            <a:r>
              <a:rPr lang="en-US" dirty="0" err="1"/>
              <a:t>presentar</a:t>
            </a:r>
            <a:r>
              <a:rPr lang="en-US" dirty="0"/>
              <a:t> la </a:t>
            </a:r>
            <a:r>
              <a:rPr lang="en-US" dirty="0" err="1"/>
              <a:t>pregunta</a:t>
            </a:r>
            <a:r>
              <a:rPr lang="en-US" dirty="0"/>
              <a:t> de </a:t>
            </a:r>
            <a:r>
              <a:rPr lang="en-US" dirty="0" err="1"/>
              <a:t>investigación</a:t>
            </a:r>
            <a:r>
              <a:rPr lang="en-US" dirty="0"/>
              <a:t> y </a:t>
            </a:r>
            <a:r>
              <a:rPr lang="en-US" dirty="0" err="1"/>
              <a:t>voy</a:t>
            </a:r>
            <a:r>
              <a:rPr lang="en-US" dirty="0"/>
              <a:t> a </a:t>
            </a:r>
            <a:r>
              <a:rPr lang="en-US" dirty="0" err="1"/>
              <a:t>profundizar</a:t>
            </a:r>
            <a:r>
              <a:rPr lang="en-US" dirty="0"/>
              <a:t> en </a:t>
            </a:r>
            <a:r>
              <a:rPr lang="en-US" dirty="0" err="1"/>
              <a:t>ella</a:t>
            </a:r>
            <a:r>
              <a:rPr lang="en-US" dirty="0"/>
              <a:t> para </a:t>
            </a:r>
            <a:r>
              <a:rPr lang="en-US" dirty="0" err="1"/>
              <a:t>mencionar</a:t>
            </a:r>
            <a:r>
              <a:rPr lang="en-US" dirty="0"/>
              <a:t> los </a:t>
            </a:r>
            <a:r>
              <a:rPr lang="en-US" dirty="0" err="1"/>
              <a:t>objetivos</a:t>
            </a:r>
            <a:r>
              <a:rPr lang="en-US" dirty="0"/>
              <a:t> de la </a:t>
            </a:r>
            <a:r>
              <a:rPr lang="en-US" dirty="0" err="1"/>
              <a:t>investigación</a:t>
            </a:r>
            <a:r>
              <a:rPr lang="en-US" dirty="0"/>
              <a:t>. </a:t>
            </a:r>
          </a:p>
          <a:p>
            <a:endParaRPr lang="en-US" dirty="0"/>
          </a:p>
          <a:p>
            <a:r>
              <a:rPr lang="en-US" dirty="0" err="1"/>
              <a:t>Después</a:t>
            </a:r>
            <a:r>
              <a:rPr lang="en-US" dirty="0"/>
              <a:t> </a:t>
            </a:r>
            <a:r>
              <a:rPr lang="en-US" dirty="0" err="1"/>
              <a:t>mencionare</a:t>
            </a:r>
            <a:r>
              <a:rPr lang="en-US" dirty="0"/>
              <a:t> </a:t>
            </a:r>
            <a:r>
              <a:rPr lang="en-US" dirty="0" err="1"/>
              <a:t>brevemente</a:t>
            </a:r>
            <a:r>
              <a:rPr lang="en-US" dirty="0"/>
              <a:t> la </a:t>
            </a:r>
            <a:r>
              <a:rPr lang="en-US" dirty="0" err="1"/>
              <a:t>literatura</a:t>
            </a:r>
            <a:r>
              <a:rPr lang="en-US" dirty="0"/>
              <a:t> </a:t>
            </a:r>
            <a:r>
              <a:rPr lang="en-US" dirty="0" err="1"/>
              <a:t>sobre</a:t>
            </a:r>
            <a:r>
              <a:rPr lang="en-US" dirty="0"/>
              <a:t> las </a:t>
            </a:r>
            <a:r>
              <a:rPr lang="en-US" dirty="0" err="1"/>
              <a:t>preferencias</a:t>
            </a:r>
            <a:r>
              <a:rPr lang="en-US" dirty="0"/>
              <a:t> </a:t>
            </a:r>
            <a:r>
              <a:rPr lang="en-US" dirty="0" err="1"/>
              <a:t>sobre</a:t>
            </a:r>
            <a:r>
              <a:rPr lang="en-US" dirty="0"/>
              <a:t> la </a:t>
            </a:r>
            <a:r>
              <a:rPr lang="en-US" dirty="0" err="1"/>
              <a:t>redistribución</a:t>
            </a:r>
            <a:r>
              <a:rPr lang="en-US" dirty="0"/>
              <a:t> para </a:t>
            </a:r>
            <a:r>
              <a:rPr lang="en-US" dirty="0" err="1"/>
              <a:t>comentarles</a:t>
            </a:r>
            <a:r>
              <a:rPr lang="en-US" dirty="0"/>
              <a:t> el </a:t>
            </a:r>
            <a:r>
              <a:rPr lang="en-US" dirty="0" err="1"/>
              <a:t>modelo</a:t>
            </a:r>
            <a:r>
              <a:rPr lang="en-US" dirty="0"/>
              <a:t> que </a:t>
            </a:r>
            <a:r>
              <a:rPr lang="en-US" dirty="0" err="1"/>
              <a:t>voy</a:t>
            </a:r>
            <a:r>
              <a:rPr lang="en-US" dirty="0"/>
              <a:t> a </a:t>
            </a:r>
            <a:r>
              <a:rPr lang="en-US" dirty="0" err="1"/>
              <a:t>utilizar</a:t>
            </a:r>
            <a:r>
              <a:rPr lang="en-US" dirty="0"/>
              <a:t>. </a:t>
            </a:r>
          </a:p>
          <a:p>
            <a:endParaRPr lang="en-US" dirty="0"/>
          </a:p>
          <a:p>
            <a:r>
              <a:rPr lang="en-US" dirty="0"/>
              <a:t>Al final, </a:t>
            </a:r>
            <a:r>
              <a:rPr lang="en-US" dirty="0" err="1"/>
              <a:t>expondré</a:t>
            </a:r>
            <a:r>
              <a:rPr lang="en-US" dirty="0"/>
              <a:t> </a:t>
            </a:r>
            <a:r>
              <a:rPr lang="en-US" dirty="0" err="1"/>
              <a:t>como</a:t>
            </a:r>
            <a:r>
              <a:rPr lang="en-US" dirty="0"/>
              <a:t> la </a:t>
            </a:r>
            <a:r>
              <a:rPr lang="en-US" dirty="0" err="1"/>
              <a:t>pienso</a:t>
            </a:r>
            <a:r>
              <a:rPr lang="en-US" dirty="0"/>
              <a:t> </a:t>
            </a:r>
            <a:r>
              <a:rPr lang="en-US" dirty="0" err="1"/>
              <a:t>lograr</a:t>
            </a:r>
            <a:r>
              <a:rPr lang="en-US" dirty="0"/>
              <a:t> en los </a:t>
            </a:r>
            <a:r>
              <a:rPr lang="en-US" dirty="0" err="1"/>
              <a:t>métodos</a:t>
            </a:r>
            <a:r>
              <a:rPr lang="en-US" dirty="0"/>
              <a:t> y </a:t>
            </a:r>
            <a:r>
              <a:rPr lang="en-US" dirty="0" err="1"/>
              <a:t>procedimientos</a:t>
            </a:r>
            <a:r>
              <a:rPr lang="en-US" dirty="0"/>
              <a:t> </a:t>
            </a:r>
          </a:p>
        </p:txBody>
      </p:sp>
      <p:sp>
        <p:nvSpPr>
          <p:cNvPr id="4" name="Slide Number Placeholder 3"/>
          <p:cNvSpPr>
            <a:spLocks noGrp="1"/>
          </p:cNvSpPr>
          <p:nvPr>
            <p:ph type="sldNum" sz="quarter" idx="5"/>
          </p:nvPr>
        </p:nvSpPr>
        <p:spPr/>
        <p:txBody>
          <a:bodyPr/>
          <a:lstStyle/>
          <a:p>
            <a:fld id="{9AA8011D-C729-2C40-BBB4-428F712F1DB5}" type="slidenum">
              <a:rPr lang="es-MX" smtClean="0"/>
              <a:t>2</a:t>
            </a:fld>
            <a:endParaRPr lang="es-MX"/>
          </a:p>
        </p:txBody>
      </p:sp>
    </p:spTree>
    <p:extLst>
      <p:ext uri="{BB962C8B-B14F-4D97-AF65-F5344CB8AC3E}">
        <p14:creationId xmlns:p14="http://schemas.microsoft.com/office/powerpoint/2010/main" val="97219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Leer la </a:t>
            </a:r>
            <a:r>
              <a:rPr lang="en-US" dirty="0" err="1"/>
              <a:t>pregunta</a:t>
            </a:r>
            <a:r>
              <a:rPr lang="en-US" dirty="0"/>
              <a:t> </a:t>
            </a:r>
          </a:p>
          <a:p>
            <a:endParaRPr lang="en-US" dirty="0"/>
          </a:p>
          <a:p>
            <a:r>
              <a:rPr lang="en-US" dirty="0"/>
              <a:t>Les </a:t>
            </a:r>
            <a:r>
              <a:rPr lang="en-US" dirty="0" err="1"/>
              <a:t>contare</a:t>
            </a:r>
            <a:r>
              <a:rPr lang="en-US" dirty="0"/>
              <a:t> </a:t>
            </a:r>
            <a:r>
              <a:rPr lang="en-US" dirty="0" err="1"/>
              <a:t>como</a:t>
            </a:r>
            <a:r>
              <a:rPr lang="en-US" dirty="0"/>
              <a:t> </a:t>
            </a:r>
            <a:r>
              <a:rPr lang="en-US" dirty="0" err="1"/>
              <a:t>llegue</a:t>
            </a:r>
            <a:r>
              <a:rPr lang="en-US" dirty="0"/>
              <a:t> a </a:t>
            </a:r>
            <a:r>
              <a:rPr lang="en-US" dirty="0" err="1"/>
              <a:t>ella</a:t>
            </a:r>
            <a:r>
              <a:rPr lang="en-US" dirty="0"/>
              <a:t>. </a:t>
            </a:r>
          </a:p>
          <a:p>
            <a:endParaRPr lang="en-US" dirty="0"/>
          </a:p>
          <a:p>
            <a:r>
              <a:rPr lang="en-US" dirty="0"/>
              <a:t>En </a:t>
            </a:r>
            <a:r>
              <a:rPr lang="en-US" dirty="0" err="1"/>
              <a:t>una</a:t>
            </a:r>
            <a:r>
              <a:rPr lang="en-US" dirty="0"/>
              <a:t> </a:t>
            </a:r>
            <a:r>
              <a:rPr lang="en-US" dirty="0" err="1"/>
              <a:t>materia</a:t>
            </a:r>
            <a:r>
              <a:rPr lang="en-US" dirty="0"/>
              <a:t> me </a:t>
            </a:r>
            <a:r>
              <a:rPr lang="en-US" dirty="0" err="1"/>
              <a:t>hicieron</a:t>
            </a:r>
            <a:r>
              <a:rPr lang="en-US" dirty="0"/>
              <a:t> leer la </a:t>
            </a:r>
            <a:r>
              <a:rPr lang="en-US" dirty="0" err="1"/>
              <a:t>desigualdad</a:t>
            </a:r>
            <a:r>
              <a:rPr lang="en-US" dirty="0"/>
              <a:t> </a:t>
            </a:r>
            <a:r>
              <a:rPr lang="en-US" dirty="0" err="1"/>
              <a:t>mundial</a:t>
            </a:r>
            <a:r>
              <a:rPr lang="en-US" dirty="0"/>
              <a:t> de Milanovic y </a:t>
            </a:r>
            <a:r>
              <a:rPr lang="en-US" dirty="0" err="1"/>
              <a:t>desde</a:t>
            </a:r>
            <a:r>
              <a:rPr lang="en-US" dirty="0"/>
              <a:t> ahi me ha </a:t>
            </a:r>
            <a:r>
              <a:rPr lang="en-US" dirty="0" err="1"/>
              <a:t>interesado</a:t>
            </a:r>
            <a:r>
              <a:rPr lang="en-US" dirty="0"/>
              <a:t> mucho el </a:t>
            </a:r>
            <a:r>
              <a:rPr lang="en-US" dirty="0" err="1"/>
              <a:t>tema</a:t>
            </a:r>
            <a:r>
              <a:rPr lang="en-US" dirty="0"/>
              <a:t>. </a:t>
            </a:r>
          </a:p>
          <a:p>
            <a:endParaRPr lang="en-US" dirty="0">
              <a:cs typeface="Calibri"/>
            </a:endParaRPr>
          </a:p>
          <a:p>
            <a:r>
              <a:rPr lang="en-US" dirty="0"/>
              <a:t>Primero </a:t>
            </a:r>
            <a:r>
              <a:rPr lang="en-US" dirty="0" err="1"/>
              <a:t>porque</a:t>
            </a:r>
            <a:r>
              <a:rPr lang="en-US" dirty="0"/>
              <a:t> me </a:t>
            </a:r>
            <a:r>
              <a:rPr lang="en-US" dirty="0" err="1"/>
              <a:t>pesa</a:t>
            </a:r>
            <a:r>
              <a:rPr lang="en-US" dirty="0"/>
              <a:t> </a:t>
            </a:r>
            <a:r>
              <a:rPr lang="en-US" dirty="0" err="1"/>
              <a:t>personalmente</a:t>
            </a:r>
            <a:r>
              <a:rPr lang="en-US" dirty="0"/>
              <a:t> las </a:t>
            </a:r>
            <a:r>
              <a:rPr lang="en-US" dirty="0" err="1"/>
              <a:t>diferencias</a:t>
            </a:r>
            <a:r>
              <a:rPr lang="en-US" dirty="0"/>
              <a:t> de mi vida con la </a:t>
            </a:r>
            <a:r>
              <a:rPr lang="en-US" dirty="0" err="1"/>
              <a:t>mayoría</a:t>
            </a:r>
            <a:r>
              <a:rPr lang="en-US" dirty="0"/>
              <a:t> de las personas en Mexico, me </a:t>
            </a:r>
            <a:r>
              <a:rPr lang="en-US" dirty="0" err="1"/>
              <a:t>cuestiono</a:t>
            </a:r>
            <a:r>
              <a:rPr lang="en-US" dirty="0"/>
              <a:t> las </a:t>
            </a:r>
            <a:r>
              <a:rPr lang="en-US" dirty="0" err="1"/>
              <a:t>implicaciones</a:t>
            </a:r>
            <a:r>
              <a:rPr lang="en-US" dirty="0"/>
              <a:t> </a:t>
            </a:r>
            <a:r>
              <a:rPr lang="en-US" dirty="0" err="1"/>
              <a:t>éticas</a:t>
            </a:r>
            <a:r>
              <a:rPr lang="en-US" dirty="0"/>
              <a:t> y me </a:t>
            </a:r>
            <a:r>
              <a:rPr lang="en-US" dirty="0" err="1"/>
              <a:t>pregunto</a:t>
            </a:r>
            <a:r>
              <a:rPr lang="en-US" dirty="0"/>
              <a:t> </a:t>
            </a:r>
            <a:r>
              <a:rPr lang="en-US" dirty="0" err="1"/>
              <a:t>qué</a:t>
            </a:r>
            <a:r>
              <a:rPr lang="en-US" dirty="0"/>
              <a:t> se </a:t>
            </a:r>
            <a:r>
              <a:rPr lang="en-US" dirty="0" err="1"/>
              <a:t>tiene</a:t>
            </a:r>
            <a:r>
              <a:rPr lang="en-US" dirty="0"/>
              <a:t> que </a:t>
            </a:r>
            <a:r>
              <a:rPr lang="en-US" dirty="0" err="1"/>
              <a:t>hacer</a:t>
            </a:r>
            <a:r>
              <a:rPr lang="en-US" dirty="0"/>
              <a:t> para </a:t>
            </a:r>
            <a:r>
              <a:rPr lang="en-US" dirty="0" err="1"/>
              <a:t>reducirlas</a:t>
            </a:r>
            <a:r>
              <a:rPr lang="en-US" dirty="0"/>
              <a:t>. </a:t>
            </a:r>
          </a:p>
          <a:p>
            <a:endParaRPr lang="en-US" dirty="0"/>
          </a:p>
          <a:p>
            <a:r>
              <a:rPr lang="en-US" dirty="0" err="1"/>
              <a:t>Entonces</a:t>
            </a:r>
            <a:r>
              <a:rPr lang="en-US" dirty="0"/>
              <a:t> me </a:t>
            </a:r>
            <a:r>
              <a:rPr lang="en-US" dirty="0" err="1"/>
              <a:t>entro</a:t>
            </a:r>
            <a:r>
              <a:rPr lang="en-US" dirty="0"/>
              <a:t> la </a:t>
            </a:r>
            <a:r>
              <a:rPr lang="en-US" dirty="0" err="1"/>
              <a:t>duda</a:t>
            </a:r>
            <a:r>
              <a:rPr lang="en-US" dirty="0"/>
              <a:t> </a:t>
            </a:r>
            <a:r>
              <a:rPr lang="en-US" dirty="0" err="1"/>
              <a:t>sobre</a:t>
            </a:r>
            <a:r>
              <a:rPr lang="en-US" dirty="0"/>
              <a:t> que </a:t>
            </a:r>
            <a:r>
              <a:rPr lang="en-US" dirty="0" err="1"/>
              <a:t>piensan</a:t>
            </a:r>
            <a:r>
              <a:rPr lang="en-US" dirty="0"/>
              <a:t> </a:t>
            </a:r>
            <a:r>
              <a:rPr lang="en-US" dirty="0" err="1"/>
              <a:t>otras</a:t>
            </a:r>
            <a:r>
              <a:rPr lang="en-US" dirty="0"/>
              <a:t> personas </a:t>
            </a:r>
            <a:r>
              <a:rPr lang="en-US" dirty="0" err="1"/>
              <a:t>respecto</a:t>
            </a:r>
            <a:r>
              <a:rPr lang="en-US" dirty="0"/>
              <a:t> al </a:t>
            </a:r>
            <a:r>
              <a:rPr lang="en-US" dirty="0" err="1"/>
              <a:t>tema</a:t>
            </a:r>
            <a:r>
              <a:rPr lang="en-US" dirty="0"/>
              <a:t>. </a:t>
            </a:r>
            <a:r>
              <a:rPr lang="en-US" dirty="0" err="1"/>
              <a:t>Especialmente</a:t>
            </a:r>
            <a:r>
              <a:rPr lang="en-US" dirty="0"/>
              <a:t> a </a:t>
            </a:r>
            <a:r>
              <a:rPr lang="en-US" dirty="0" err="1"/>
              <a:t>los</a:t>
            </a:r>
            <a:r>
              <a:rPr lang="en-US" dirty="0"/>
              <a:t> mas </a:t>
            </a:r>
            <a:r>
              <a:rPr lang="en-US" dirty="0" err="1"/>
              <a:t>ricos</a:t>
            </a:r>
            <a:r>
              <a:rPr lang="en-US" dirty="0"/>
              <a:t> del </a:t>
            </a:r>
            <a:r>
              <a:rPr lang="en-US" dirty="0" err="1"/>
              <a:t>pais</a:t>
            </a:r>
            <a:r>
              <a:rPr lang="en-US" dirty="0"/>
              <a:t>. </a:t>
            </a:r>
            <a:r>
              <a:rPr lang="en-US" dirty="0" err="1"/>
              <a:t>Perooo</a:t>
            </a:r>
            <a:r>
              <a:rPr lang="en-US" dirty="0"/>
              <a:t> es </a:t>
            </a:r>
            <a:r>
              <a:rPr lang="en-US" dirty="0" err="1"/>
              <a:t>muy</a:t>
            </a:r>
            <a:r>
              <a:rPr lang="en-US" dirty="0"/>
              <a:t> </a:t>
            </a:r>
            <a:r>
              <a:rPr lang="en-US" dirty="0" err="1"/>
              <a:t>dificil</a:t>
            </a:r>
            <a:r>
              <a:rPr lang="en-US" dirty="0"/>
              <a:t> </a:t>
            </a:r>
            <a:r>
              <a:rPr lang="en-US" dirty="0" err="1"/>
              <a:t>medir</a:t>
            </a:r>
            <a:r>
              <a:rPr lang="en-US" dirty="0"/>
              <a:t> la </a:t>
            </a:r>
            <a:r>
              <a:rPr lang="en-US" dirty="0" err="1"/>
              <a:t>riqueza</a:t>
            </a:r>
            <a:r>
              <a:rPr lang="en-US" dirty="0"/>
              <a:t> y </a:t>
            </a:r>
            <a:r>
              <a:rPr lang="en-US" dirty="0" err="1"/>
              <a:t>tener</a:t>
            </a:r>
            <a:r>
              <a:rPr lang="en-US" dirty="0"/>
              <a:t> </a:t>
            </a:r>
            <a:r>
              <a:rPr lang="en-US" dirty="0" err="1"/>
              <a:t>datos</a:t>
            </a:r>
            <a:r>
              <a:rPr lang="en-US" dirty="0"/>
              <a:t> </a:t>
            </a:r>
            <a:r>
              <a:rPr lang="en-US" dirty="0" err="1"/>
              <a:t>algunos</a:t>
            </a:r>
            <a:r>
              <a:rPr lang="en-US" dirty="0"/>
              <a:t> </a:t>
            </a:r>
            <a:r>
              <a:rPr lang="en-US" dirty="0" err="1"/>
              <a:t>sobre</a:t>
            </a:r>
            <a:r>
              <a:rPr lang="en-US" dirty="0"/>
              <a:t> las personas mas </a:t>
            </a:r>
            <a:r>
              <a:rPr lang="en-US" dirty="0" err="1"/>
              <a:t>ricas</a:t>
            </a:r>
            <a:r>
              <a:rPr lang="en-US" dirty="0"/>
              <a:t>. Por lo que </a:t>
            </a:r>
            <a:r>
              <a:rPr lang="en-US" dirty="0" err="1"/>
              <a:t>cambie</a:t>
            </a:r>
            <a:r>
              <a:rPr lang="en-US" dirty="0"/>
              <a:t> mi </a:t>
            </a:r>
            <a:r>
              <a:rPr lang="en-US" dirty="0" err="1"/>
              <a:t>interés</a:t>
            </a:r>
            <a:r>
              <a:rPr lang="en-US" dirty="0"/>
              <a:t> a </a:t>
            </a:r>
            <a:r>
              <a:rPr lang="en-US" dirty="0" err="1"/>
              <a:t>los</a:t>
            </a:r>
            <a:r>
              <a:rPr lang="en-US" dirty="0"/>
              <a:t> </a:t>
            </a:r>
            <a:r>
              <a:rPr lang="en-US" dirty="0" err="1"/>
              <a:t>tomadores</a:t>
            </a:r>
            <a:r>
              <a:rPr lang="en-US" dirty="0"/>
              <a:t> de </a:t>
            </a:r>
            <a:r>
              <a:rPr lang="en-US" dirty="0" err="1"/>
              <a:t>decisiones</a:t>
            </a:r>
            <a:r>
              <a:rPr lang="en-US" dirty="0"/>
              <a:t>, que </a:t>
            </a:r>
            <a:r>
              <a:rPr lang="en-US" dirty="0" err="1"/>
              <a:t>están</a:t>
            </a:r>
            <a:r>
              <a:rPr lang="en-US" dirty="0"/>
              <a:t> </a:t>
            </a:r>
            <a:r>
              <a:rPr lang="en-US" dirty="0" err="1"/>
              <a:t>reunidos</a:t>
            </a:r>
            <a:r>
              <a:rPr lang="en-US" dirty="0"/>
              <a:t> y la población </a:t>
            </a:r>
            <a:r>
              <a:rPr lang="en-US" dirty="0" err="1"/>
              <a:t>está</a:t>
            </a:r>
            <a:r>
              <a:rPr lang="en-US" dirty="0"/>
              <a:t> </a:t>
            </a:r>
            <a:r>
              <a:rPr lang="en-US" dirty="0" err="1"/>
              <a:t>fácilmente</a:t>
            </a:r>
            <a:r>
              <a:rPr lang="en-US" dirty="0"/>
              <a:t> </a:t>
            </a:r>
            <a:r>
              <a:rPr lang="en-US" dirty="0" err="1"/>
              <a:t>limitada</a:t>
            </a:r>
            <a:r>
              <a:rPr lang="en-US" dirty="0"/>
              <a:t>. La </a:t>
            </a:r>
            <a:r>
              <a:rPr lang="en-US" dirty="0" err="1"/>
              <a:t>cual</a:t>
            </a:r>
            <a:r>
              <a:rPr lang="en-US" dirty="0"/>
              <a:t> </a:t>
            </a:r>
            <a:r>
              <a:rPr lang="en-US" dirty="0" err="1"/>
              <a:t>mencionaré</a:t>
            </a:r>
            <a:r>
              <a:rPr lang="en-US" dirty="0"/>
              <a:t> </a:t>
            </a:r>
            <a:r>
              <a:rPr lang="en-US" dirty="0" err="1"/>
              <a:t>en</a:t>
            </a:r>
            <a:r>
              <a:rPr lang="en-US" dirty="0"/>
              <a:t> </a:t>
            </a:r>
            <a:r>
              <a:rPr lang="en-US" dirty="0" err="1"/>
              <a:t>métodos</a:t>
            </a:r>
            <a:r>
              <a:rPr lang="en-US" dirty="0"/>
              <a:t> y </a:t>
            </a:r>
            <a:r>
              <a:rPr lang="en-US" dirty="0" err="1"/>
              <a:t>procedimientos</a:t>
            </a:r>
            <a:r>
              <a:rPr lang="en-US" dirty="0"/>
              <a:t> la población </a:t>
            </a:r>
            <a:r>
              <a:rPr lang="en-US" dirty="0" err="1"/>
              <a:t>objetivo</a:t>
            </a:r>
            <a:r>
              <a:rPr lang="en-US" dirty="0"/>
              <a:t>. </a:t>
            </a:r>
            <a:endParaRPr lang="en-US" dirty="0">
              <a:cs typeface="Calibri"/>
            </a:endParaRPr>
          </a:p>
          <a:p>
            <a:endParaRPr lang="en-US" dirty="0"/>
          </a:p>
          <a:p>
            <a:r>
              <a:rPr lang="en-US" dirty="0"/>
              <a:t>Por que </a:t>
            </a:r>
            <a:r>
              <a:rPr lang="en-US" dirty="0" err="1"/>
              <a:t>seria</a:t>
            </a:r>
            <a:r>
              <a:rPr lang="en-US" dirty="0"/>
              <a:t> </a:t>
            </a:r>
            <a:r>
              <a:rPr lang="en-US" dirty="0" err="1"/>
              <a:t>importante</a:t>
            </a:r>
            <a:r>
              <a:rPr lang="en-US" dirty="0"/>
              <a:t> saber las </a:t>
            </a:r>
            <a:r>
              <a:rPr lang="en-US" dirty="0" err="1"/>
              <a:t>preferencias</a:t>
            </a:r>
            <a:r>
              <a:rPr lang="en-US" dirty="0"/>
              <a:t> </a:t>
            </a:r>
            <a:r>
              <a:rPr lang="en-US" dirty="0" err="1"/>
              <a:t>sobre</a:t>
            </a:r>
            <a:r>
              <a:rPr lang="en-US" dirty="0"/>
              <a:t> la </a:t>
            </a:r>
            <a:r>
              <a:rPr lang="en-US" dirty="0" err="1"/>
              <a:t>redistribución</a:t>
            </a:r>
            <a:r>
              <a:rPr lang="en-US" dirty="0"/>
              <a:t> de los </a:t>
            </a:r>
            <a:r>
              <a:rPr lang="en-US" dirty="0" err="1"/>
              <a:t>tomadores</a:t>
            </a:r>
            <a:r>
              <a:rPr lang="en-US" dirty="0"/>
              <a:t> de </a:t>
            </a:r>
            <a:r>
              <a:rPr lang="en-US" dirty="0" err="1"/>
              <a:t>decisiones</a:t>
            </a:r>
            <a:r>
              <a:rPr lang="en-US" dirty="0"/>
              <a:t> </a:t>
            </a:r>
            <a:endParaRPr lang="en-MX" dirty="0"/>
          </a:p>
        </p:txBody>
      </p:sp>
      <p:sp>
        <p:nvSpPr>
          <p:cNvPr id="4" name="Slide Number Placeholder 3"/>
          <p:cNvSpPr>
            <a:spLocks noGrp="1"/>
          </p:cNvSpPr>
          <p:nvPr>
            <p:ph type="sldNum" sz="quarter" idx="5"/>
          </p:nvPr>
        </p:nvSpPr>
        <p:spPr/>
        <p:txBody>
          <a:bodyPr/>
          <a:lstStyle/>
          <a:p>
            <a:fld id="{9AA8011D-C729-2C40-BBB4-428F712F1DB5}" type="slidenum">
              <a:rPr lang="es-MX" smtClean="0"/>
              <a:t>3</a:t>
            </a:fld>
            <a:endParaRPr lang="es-MX"/>
          </a:p>
        </p:txBody>
      </p:sp>
    </p:spTree>
    <p:extLst>
      <p:ext uri="{BB962C8B-B14F-4D97-AF65-F5344CB8AC3E}">
        <p14:creationId xmlns:p14="http://schemas.microsoft.com/office/powerpoint/2010/main" val="85917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 primer </a:t>
            </a:r>
            <a:r>
              <a:rPr lang="en-US" dirty="0" err="1"/>
              <a:t>lugar</a:t>
            </a:r>
            <a:r>
              <a:rPr lang="en-US" dirty="0"/>
              <a:t>, </a:t>
            </a:r>
            <a:r>
              <a:rPr lang="en-US" dirty="0" err="1"/>
              <a:t>como</a:t>
            </a:r>
            <a:r>
              <a:rPr lang="en-US" dirty="0"/>
              <a:t> dice </a:t>
            </a:r>
            <a:r>
              <a:rPr lang="en-US" dirty="0" err="1"/>
              <a:t>Alesina</a:t>
            </a:r>
            <a:r>
              <a:rPr lang="en-US" dirty="0"/>
              <a:t> y Giuliano, la </a:t>
            </a:r>
            <a:r>
              <a:rPr lang="en-US" dirty="0" err="1"/>
              <a:t>pregunta</a:t>
            </a:r>
            <a:r>
              <a:rPr lang="en-US" dirty="0"/>
              <a:t> </a:t>
            </a:r>
            <a:r>
              <a:rPr lang="en-US" dirty="0" err="1"/>
              <a:t>sobre</a:t>
            </a:r>
            <a:r>
              <a:rPr lang="en-US" dirty="0"/>
              <a:t> </a:t>
            </a:r>
            <a:r>
              <a:rPr lang="en-US" dirty="0" err="1"/>
              <a:t>redistribuir</a:t>
            </a:r>
            <a:r>
              <a:rPr lang="en-US" dirty="0"/>
              <a:t> de </a:t>
            </a:r>
            <a:r>
              <a:rPr lang="en-US" dirty="0" err="1"/>
              <a:t>ricos</a:t>
            </a:r>
            <a:r>
              <a:rPr lang="en-US" dirty="0"/>
              <a:t> y </a:t>
            </a:r>
            <a:r>
              <a:rPr lang="en-US" dirty="0" err="1"/>
              <a:t>pobres</a:t>
            </a:r>
            <a:r>
              <a:rPr lang="en-US" dirty="0"/>
              <a:t> a </a:t>
            </a:r>
            <a:r>
              <a:rPr lang="en-US" dirty="0" err="1"/>
              <a:t>cuanto</a:t>
            </a:r>
            <a:r>
              <a:rPr lang="en-US" dirty="0"/>
              <a:t> es la </a:t>
            </a:r>
            <a:r>
              <a:rPr lang="en-US" dirty="0" err="1"/>
              <a:t>línea</a:t>
            </a:r>
            <a:r>
              <a:rPr lang="en-US" dirty="0"/>
              <a:t> </a:t>
            </a:r>
            <a:r>
              <a:rPr lang="en-US" dirty="0" err="1"/>
              <a:t>divisora</a:t>
            </a:r>
            <a:r>
              <a:rPr lang="en-US" dirty="0"/>
              <a:t> </a:t>
            </a:r>
            <a:r>
              <a:rPr lang="en-US" dirty="0" err="1"/>
              <a:t>mas</a:t>
            </a:r>
            <a:r>
              <a:rPr lang="en-US" dirty="0"/>
              <a:t> </a:t>
            </a:r>
            <a:r>
              <a:rPr lang="en-US" dirty="0" err="1"/>
              <a:t>importante</a:t>
            </a:r>
            <a:r>
              <a:rPr lang="en-US" dirty="0"/>
              <a:t> </a:t>
            </a:r>
            <a:r>
              <a:rPr lang="en-US" dirty="0" err="1"/>
              <a:t>entre</a:t>
            </a:r>
            <a:r>
              <a:rPr lang="en-US" dirty="0"/>
              <a:t> la </a:t>
            </a:r>
            <a:r>
              <a:rPr lang="en-US" dirty="0" err="1"/>
              <a:t>izquierda</a:t>
            </a:r>
            <a:r>
              <a:rPr lang="en-US" dirty="0"/>
              <a:t> y la </a:t>
            </a:r>
            <a:r>
              <a:rPr lang="en-US" dirty="0" err="1"/>
              <a:t>derecha</a:t>
            </a:r>
            <a:r>
              <a:rPr lang="en-US" dirty="0"/>
              <a:t>. </a:t>
            </a:r>
          </a:p>
          <a:p>
            <a:endParaRPr lang="en-US" dirty="0"/>
          </a:p>
          <a:p>
            <a:r>
              <a:rPr lang="en-US" dirty="0"/>
              <a:t>Al </a:t>
            </a:r>
            <a:r>
              <a:rPr lang="en-US" dirty="0" err="1"/>
              <a:t>conocer</a:t>
            </a:r>
            <a:r>
              <a:rPr lang="en-US" dirty="0"/>
              <a:t> las </a:t>
            </a:r>
            <a:r>
              <a:rPr lang="en-US" dirty="0" err="1"/>
              <a:t>preferencias</a:t>
            </a:r>
            <a:r>
              <a:rPr lang="en-US" dirty="0"/>
              <a:t> </a:t>
            </a:r>
            <a:r>
              <a:rPr lang="en-US" dirty="0" err="1"/>
              <a:t>sobre</a:t>
            </a:r>
            <a:r>
              <a:rPr lang="en-US" dirty="0"/>
              <a:t> la </a:t>
            </a:r>
            <a:r>
              <a:rPr lang="en-US" dirty="0" err="1"/>
              <a:t>redistribución</a:t>
            </a:r>
            <a:r>
              <a:rPr lang="en-US" dirty="0"/>
              <a:t> de los </a:t>
            </a:r>
            <a:r>
              <a:rPr lang="en-US" dirty="0" err="1"/>
              <a:t>tomadores</a:t>
            </a:r>
            <a:r>
              <a:rPr lang="en-US" dirty="0"/>
              <a:t> de </a:t>
            </a:r>
            <a:r>
              <a:rPr lang="en-US" dirty="0" err="1"/>
              <a:t>decisiones</a:t>
            </a:r>
            <a:r>
              <a:rPr lang="en-US" dirty="0"/>
              <a:t> </a:t>
            </a:r>
            <a:r>
              <a:rPr lang="en-US" dirty="0" err="1"/>
              <a:t>sabríamos</a:t>
            </a:r>
            <a:r>
              <a:rPr lang="en-US" dirty="0"/>
              <a:t> </a:t>
            </a:r>
            <a:r>
              <a:rPr lang="en-US" dirty="0" err="1"/>
              <a:t>si</a:t>
            </a:r>
            <a:r>
              <a:rPr lang="en-US" dirty="0"/>
              <a:t> </a:t>
            </a:r>
            <a:r>
              <a:rPr lang="en-US" dirty="0" err="1"/>
              <a:t>existe</a:t>
            </a:r>
            <a:r>
              <a:rPr lang="en-US" dirty="0"/>
              <a:t> </a:t>
            </a:r>
            <a:r>
              <a:rPr lang="en-US" dirty="0" err="1"/>
              <a:t>una</a:t>
            </a:r>
            <a:r>
              <a:rPr lang="en-US" dirty="0"/>
              <a:t> </a:t>
            </a:r>
            <a:r>
              <a:rPr lang="en-US" dirty="0" err="1"/>
              <a:t>línea</a:t>
            </a:r>
            <a:r>
              <a:rPr lang="en-US" dirty="0"/>
              <a:t> </a:t>
            </a:r>
            <a:r>
              <a:rPr lang="en-US" dirty="0" err="1"/>
              <a:t>clara</a:t>
            </a:r>
            <a:r>
              <a:rPr lang="en-US" dirty="0"/>
              <a:t> </a:t>
            </a:r>
            <a:r>
              <a:rPr lang="en-US" dirty="0" err="1"/>
              <a:t>entre</a:t>
            </a:r>
            <a:r>
              <a:rPr lang="en-US" dirty="0"/>
              <a:t> la </a:t>
            </a:r>
            <a:r>
              <a:rPr lang="en-US" dirty="0" err="1"/>
              <a:t>derecha</a:t>
            </a:r>
            <a:r>
              <a:rPr lang="en-US" dirty="0"/>
              <a:t> e </a:t>
            </a:r>
            <a:r>
              <a:rPr lang="en-US" dirty="0" err="1"/>
              <a:t>izquierda</a:t>
            </a:r>
            <a:r>
              <a:rPr lang="en-US" dirty="0"/>
              <a:t> en la </a:t>
            </a:r>
            <a:r>
              <a:rPr lang="en-US" dirty="0" err="1"/>
              <a:t>oferta</a:t>
            </a:r>
            <a:r>
              <a:rPr lang="en-US" dirty="0"/>
              <a:t> </a:t>
            </a:r>
            <a:r>
              <a:rPr lang="en-US" dirty="0" err="1"/>
              <a:t>politica</a:t>
            </a:r>
            <a:r>
              <a:rPr lang="en-US" dirty="0"/>
              <a:t> de Mexico. </a:t>
            </a:r>
          </a:p>
          <a:p>
            <a:endParaRPr lang="en-US" dirty="0"/>
          </a:p>
          <a:p>
            <a:r>
              <a:rPr lang="en-US" dirty="0"/>
              <a:t>Al </a:t>
            </a:r>
            <a:r>
              <a:rPr lang="en-US" dirty="0" err="1"/>
              <a:t>mismo</a:t>
            </a:r>
            <a:r>
              <a:rPr lang="en-US" dirty="0"/>
              <a:t> </a:t>
            </a:r>
            <a:r>
              <a:rPr lang="en-US" dirty="0" err="1"/>
              <a:t>tiempo</a:t>
            </a:r>
            <a:r>
              <a:rPr lang="en-US" dirty="0"/>
              <a:t>, </a:t>
            </a:r>
            <a:r>
              <a:rPr lang="en-US" dirty="0" err="1"/>
              <a:t>toca</a:t>
            </a:r>
            <a:r>
              <a:rPr lang="en-US" dirty="0"/>
              <a:t> los </a:t>
            </a:r>
            <a:r>
              <a:rPr lang="en-US" dirty="0" err="1"/>
              <a:t>temas</a:t>
            </a:r>
            <a:r>
              <a:rPr lang="en-US" dirty="0"/>
              <a:t> </a:t>
            </a:r>
            <a:r>
              <a:rPr lang="en-US" dirty="0" err="1"/>
              <a:t>sobre</a:t>
            </a:r>
            <a:r>
              <a:rPr lang="en-US" dirty="0"/>
              <a:t> los </a:t>
            </a:r>
            <a:r>
              <a:rPr lang="en-US" dirty="0" err="1"/>
              <a:t>niveles</a:t>
            </a:r>
            <a:r>
              <a:rPr lang="en-US" dirty="0"/>
              <a:t> </a:t>
            </a:r>
            <a:r>
              <a:rPr lang="en-US" dirty="0" err="1"/>
              <a:t>aceptables</a:t>
            </a:r>
            <a:r>
              <a:rPr lang="en-US" dirty="0"/>
              <a:t> de </a:t>
            </a:r>
            <a:r>
              <a:rPr lang="en-US" dirty="0" err="1"/>
              <a:t>desigualdad</a:t>
            </a:r>
            <a:r>
              <a:rPr lang="en-US" dirty="0"/>
              <a:t> y </a:t>
            </a:r>
            <a:r>
              <a:rPr lang="en-US" dirty="0" err="1"/>
              <a:t>pobreza</a:t>
            </a:r>
            <a:r>
              <a:rPr lang="en-US" dirty="0"/>
              <a:t>. En </a:t>
            </a:r>
            <a:r>
              <a:rPr lang="en-US" dirty="0" err="1"/>
              <a:t>otras</a:t>
            </a:r>
            <a:r>
              <a:rPr lang="en-US" dirty="0"/>
              <a:t> </a:t>
            </a:r>
            <a:r>
              <a:rPr lang="en-US" dirty="0" err="1"/>
              <a:t>palabras</a:t>
            </a:r>
            <a:r>
              <a:rPr lang="en-US" dirty="0"/>
              <a:t>, que </a:t>
            </a:r>
            <a:r>
              <a:rPr lang="en-US" dirty="0" err="1"/>
              <a:t>tipo</a:t>
            </a:r>
            <a:r>
              <a:rPr lang="en-US" dirty="0"/>
              <a:t> de </a:t>
            </a:r>
            <a:r>
              <a:rPr lang="en-US" dirty="0" err="1"/>
              <a:t>sociedad</a:t>
            </a:r>
            <a:r>
              <a:rPr lang="en-US" dirty="0"/>
              <a:t> </a:t>
            </a:r>
            <a:r>
              <a:rPr lang="en-US" dirty="0" err="1"/>
              <a:t>aspiramos</a:t>
            </a:r>
            <a:r>
              <a:rPr lang="en-US" dirty="0"/>
              <a:t> </a:t>
            </a:r>
            <a:r>
              <a:rPr lang="en-US" dirty="0" err="1"/>
              <a:t>tener</a:t>
            </a:r>
            <a:r>
              <a:rPr lang="en-US" dirty="0"/>
              <a:t> en </a:t>
            </a:r>
            <a:r>
              <a:rPr lang="en-US" dirty="0" err="1"/>
              <a:t>estos</a:t>
            </a:r>
            <a:r>
              <a:rPr lang="en-US" dirty="0"/>
              <a:t> </a:t>
            </a:r>
            <a:r>
              <a:rPr lang="en-US" dirty="0" err="1"/>
              <a:t>aspectos</a:t>
            </a:r>
            <a:r>
              <a:rPr lang="en-US" dirty="0"/>
              <a:t>. Que </a:t>
            </a:r>
            <a:r>
              <a:rPr lang="en-US" dirty="0" err="1"/>
              <a:t>tipo</a:t>
            </a:r>
            <a:r>
              <a:rPr lang="en-US" dirty="0"/>
              <a:t> de </a:t>
            </a:r>
            <a:r>
              <a:rPr lang="en-US" dirty="0" err="1"/>
              <a:t>sociedad</a:t>
            </a:r>
            <a:r>
              <a:rPr lang="en-US" dirty="0"/>
              <a:t> </a:t>
            </a:r>
            <a:r>
              <a:rPr lang="en-US" dirty="0" err="1"/>
              <a:t>aspiran</a:t>
            </a:r>
            <a:r>
              <a:rPr lang="en-US" dirty="0"/>
              <a:t> a </a:t>
            </a:r>
            <a:r>
              <a:rPr lang="en-US" dirty="0" err="1"/>
              <a:t>tener</a:t>
            </a:r>
            <a:r>
              <a:rPr lang="en-US" dirty="0"/>
              <a:t> los </a:t>
            </a:r>
            <a:r>
              <a:rPr lang="en-US" dirty="0" err="1"/>
              <a:t>tomadores</a:t>
            </a:r>
            <a:r>
              <a:rPr lang="en-US" dirty="0"/>
              <a:t> de </a:t>
            </a:r>
            <a:r>
              <a:rPr lang="en-US" dirty="0" err="1"/>
              <a:t>decisiones</a:t>
            </a:r>
            <a:r>
              <a:rPr lang="en-US" dirty="0"/>
              <a:t>, que </a:t>
            </a:r>
            <a:r>
              <a:rPr lang="en-US" dirty="0" err="1"/>
              <a:t>tienen</a:t>
            </a:r>
            <a:r>
              <a:rPr lang="en-US" dirty="0"/>
              <a:t> mayor </a:t>
            </a:r>
            <a:r>
              <a:rPr lang="en-US" dirty="0" err="1"/>
              <a:t>injerencia</a:t>
            </a:r>
            <a:r>
              <a:rPr lang="en-US" dirty="0"/>
              <a:t> en la vida </a:t>
            </a:r>
            <a:r>
              <a:rPr lang="en-US" dirty="0" err="1"/>
              <a:t>publica</a:t>
            </a:r>
            <a:r>
              <a:rPr lang="en-US" dirty="0"/>
              <a:t>. </a:t>
            </a:r>
          </a:p>
          <a:p>
            <a:endParaRPr lang="en-US" dirty="0"/>
          </a:p>
          <a:p>
            <a:endParaRPr lang="en-MX" dirty="0"/>
          </a:p>
        </p:txBody>
      </p:sp>
      <p:sp>
        <p:nvSpPr>
          <p:cNvPr id="4" name="Slide Number Placeholder 3"/>
          <p:cNvSpPr>
            <a:spLocks noGrp="1"/>
          </p:cNvSpPr>
          <p:nvPr>
            <p:ph type="sldNum" sz="quarter" idx="5"/>
          </p:nvPr>
        </p:nvSpPr>
        <p:spPr/>
        <p:txBody>
          <a:bodyPr/>
          <a:lstStyle/>
          <a:p>
            <a:fld id="{9AA8011D-C729-2C40-BBB4-428F712F1DB5}" type="slidenum">
              <a:rPr lang="es-MX" smtClean="0"/>
              <a:t>4</a:t>
            </a:fld>
            <a:endParaRPr lang="es-MX"/>
          </a:p>
        </p:txBody>
      </p:sp>
    </p:spTree>
    <p:extLst>
      <p:ext uri="{BB962C8B-B14F-4D97-AF65-F5344CB8AC3E}">
        <p14:creationId xmlns:p14="http://schemas.microsoft.com/office/powerpoint/2010/main" val="398292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 </a:t>
            </a:r>
            <a:r>
              <a:rPr lang="en-US" dirty="0" err="1"/>
              <a:t>teoría</a:t>
            </a:r>
            <a:r>
              <a:rPr lang="en-US" dirty="0"/>
              <a:t>, al </a:t>
            </a:r>
            <a:r>
              <a:rPr lang="en-US" dirty="0" err="1"/>
              <a:t>agregar</a:t>
            </a:r>
            <a:r>
              <a:rPr lang="en-US" dirty="0"/>
              <a:t> las </a:t>
            </a:r>
            <a:r>
              <a:rPr lang="en-US" dirty="0" err="1"/>
              <a:t>preferencias</a:t>
            </a:r>
            <a:r>
              <a:rPr lang="en-US" dirty="0"/>
              <a:t> </a:t>
            </a:r>
            <a:r>
              <a:rPr lang="en-US" dirty="0" err="1"/>
              <a:t>sobre</a:t>
            </a:r>
            <a:r>
              <a:rPr lang="en-US" dirty="0"/>
              <a:t> la </a:t>
            </a:r>
            <a:r>
              <a:rPr lang="en-US" dirty="0" err="1"/>
              <a:t>redistribución</a:t>
            </a:r>
            <a:r>
              <a:rPr lang="en-US" dirty="0"/>
              <a:t> de la </a:t>
            </a:r>
            <a:r>
              <a:rPr lang="en-US" dirty="0" err="1"/>
              <a:t>sociedad</a:t>
            </a:r>
            <a:r>
              <a:rPr lang="en-US" dirty="0"/>
              <a:t> se </a:t>
            </a:r>
            <a:r>
              <a:rPr lang="en-US" dirty="0" err="1"/>
              <a:t>transforman</a:t>
            </a:r>
            <a:r>
              <a:rPr lang="en-US" dirty="0"/>
              <a:t> en </a:t>
            </a:r>
            <a:r>
              <a:rPr lang="en-US" dirty="0" err="1"/>
              <a:t>políticas</a:t>
            </a:r>
            <a:r>
              <a:rPr lang="en-US" dirty="0"/>
              <a:t> </a:t>
            </a:r>
            <a:r>
              <a:rPr lang="en-US" dirty="0" err="1"/>
              <a:t>publicas</a:t>
            </a:r>
            <a:r>
              <a:rPr lang="en-US" dirty="0"/>
              <a:t>. </a:t>
            </a:r>
          </a:p>
          <a:p>
            <a:endParaRPr lang="en-US" dirty="0"/>
          </a:p>
          <a:p>
            <a:r>
              <a:rPr lang="en-US" dirty="0" err="1"/>
              <a:t>Por</a:t>
            </a:r>
            <a:r>
              <a:rPr lang="en-US" dirty="0"/>
              <a:t> lo que, se </a:t>
            </a:r>
            <a:r>
              <a:rPr lang="en-US" dirty="0" err="1"/>
              <a:t>podría</a:t>
            </a:r>
            <a:r>
              <a:rPr lang="en-US" dirty="0"/>
              <a:t> </a:t>
            </a:r>
            <a:r>
              <a:rPr lang="en-US" dirty="0" err="1"/>
              <a:t>argumentar</a:t>
            </a:r>
            <a:r>
              <a:rPr lang="en-US" dirty="0"/>
              <a:t> que </a:t>
            </a:r>
            <a:r>
              <a:rPr lang="en-US" dirty="0" err="1"/>
              <a:t>si</a:t>
            </a:r>
            <a:r>
              <a:rPr lang="en-US" dirty="0"/>
              <a:t> </a:t>
            </a:r>
            <a:r>
              <a:rPr lang="en-US" dirty="0" err="1"/>
              <a:t>conocemos</a:t>
            </a:r>
            <a:r>
              <a:rPr lang="en-US" dirty="0"/>
              <a:t> las </a:t>
            </a:r>
            <a:r>
              <a:rPr lang="en-US" dirty="0" err="1"/>
              <a:t>preferencias</a:t>
            </a:r>
            <a:r>
              <a:rPr lang="en-US" dirty="0"/>
              <a:t> </a:t>
            </a:r>
            <a:r>
              <a:rPr lang="en-US" dirty="0" err="1"/>
              <a:t>sobre</a:t>
            </a:r>
            <a:r>
              <a:rPr lang="en-US" dirty="0"/>
              <a:t> la </a:t>
            </a:r>
            <a:r>
              <a:rPr lang="en-US" dirty="0" err="1"/>
              <a:t>redistribución</a:t>
            </a:r>
            <a:r>
              <a:rPr lang="en-US" dirty="0"/>
              <a:t> de los </a:t>
            </a:r>
            <a:r>
              <a:rPr lang="en-US" dirty="0" err="1"/>
              <a:t>tomadores</a:t>
            </a:r>
            <a:r>
              <a:rPr lang="en-US" dirty="0"/>
              <a:t> de </a:t>
            </a:r>
            <a:r>
              <a:rPr lang="en-US" dirty="0" err="1"/>
              <a:t>decisiones</a:t>
            </a:r>
            <a:r>
              <a:rPr lang="en-US" dirty="0"/>
              <a:t>, </a:t>
            </a:r>
            <a:r>
              <a:rPr lang="en-US" dirty="0" err="1"/>
              <a:t>conocemos</a:t>
            </a:r>
            <a:r>
              <a:rPr lang="en-US" dirty="0"/>
              <a:t> las </a:t>
            </a:r>
            <a:r>
              <a:rPr lang="en-US" dirty="0" err="1"/>
              <a:t>preferencias</a:t>
            </a:r>
            <a:r>
              <a:rPr lang="en-US" dirty="0"/>
              <a:t> </a:t>
            </a:r>
            <a:r>
              <a:rPr lang="en-US" dirty="0" err="1"/>
              <a:t>agregadas</a:t>
            </a:r>
            <a:r>
              <a:rPr lang="en-US" dirty="0"/>
              <a:t>. </a:t>
            </a:r>
          </a:p>
          <a:p>
            <a:endParaRPr lang="en-US" dirty="0"/>
          </a:p>
          <a:p>
            <a:r>
              <a:rPr lang="en-US" dirty="0" err="1"/>
              <a:t>Por</a:t>
            </a:r>
            <a:r>
              <a:rPr lang="en-US" dirty="0"/>
              <a:t> </a:t>
            </a:r>
            <a:r>
              <a:rPr lang="en-US" dirty="0" err="1"/>
              <a:t>eso</a:t>
            </a:r>
            <a:r>
              <a:rPr lang="en-US" dirty="0"/>
              <a:t> es </a:t>
            </a:r>
            <a:r>
              <a:rPr lang="en-US" dirty="0" err="1"/>
              <a:t>importante</a:t>
            </a:r>
            <a:r>
              <a:rPr lang="en-US" dirty="0"/>
              <a:t> </a:t>
            </a:r>
            <a:r>
              <a:rPr lang="en-US" dirty="0" err="1"/>
              <a:t>conocer</a:t>
            </a:r>
            <a:r>
              <a:rPr lang="en-US" dirty="0"/>
              <a:t> las </a:t>
            </a:r>
            <a:r>
              <a:rPr lang="en-US" dirty="0" err="1"/>
              <a:t>preferencias</a:t>
            </a:r>
            <a:r>
              <a:rPr lang="en-US" dirty="0"/>
              <a:t> </a:t>
            </a:r>
            <a:r>
              <a:rPr lang="en-US" dirty="0" err="1"/>
              <a:t>sobre</a:t>
            </a:r>
            <a:r>
              <a:rPr lang="en-US" dirty="0"/>
              <a:t> la </a:t>
            </a:r>
            <a:r>
              <a:rPr lang="en-US" dirty="0" err="1"/>
              <a:t>redistribución</a:t>
            </a:r>
            <a:r>
              <a:rPr lang="en-US" dirty="0"/>
              <a:t> </a:t>
            </a:r>
          </a:p>
          <a:p>
            <a:endParaRPr lang="en-US" dirty="0"/>
          </a:p>
          <a:p>
            <a:pPr marL="228600" indent="-228600">
              <a:buAutoNum type="arabicParenR"/>
            </a:pPr>
            <a:r>
              <a:rPr lang="en-US" dirty="0"/>
              <a:t>Saber </a:t>
            </a:r>
            <a:r>
              <a:rPr lang="en-US" dirty="0" err="1"/>
              <a:t>si</a:t>
            </a:r>
            <a:r>
              <a:rPr lang="en-US" dirty="0"/>
              <a:t> hay </a:t>
            </a:r>
            <a:r>
              <a:rPr lang="en-US" dirty="0" err="1"/>
              <a:t>una</a:t>
            </a:r>
            <a:r>
              <a:rPr lang="en-US" dirty="0"/>
              <a:t> </a:t>
            </a:r>
            <a:r>
              <a:rPr lang="en-US" dirty="0" err="1"/>
              <a:t>izquierda</a:t>
            </a:r>
            <a:r>
              <a:rPr lang="en-US" dirty="0"/>
              <a:t> y </a:t>
            </a:r>
            <a:r>
              <a:rPr lang="en-US" dirty="0" err="1"/>
              <a:t>una</a:t>
            </a:r>
            <a:r>
              <a:rPr lang="en-US" dirty="0"/>
              <a:t> </a:t>
            </a:r>
            <a:r>
              <a:rPr lang="en-US" dirty="0" err="1"/>
              <a:t>derecha</a:t>
            </a:r>
            <a:r>
              <a:rPr lang="en-US" dirty="0"/>
              <a:t> </a:t>
            </a:r>
            <a:r>
              <a:rPr lang="en-US" dirty="0" err="1"/>
              <a:t>definida</a:t>
            </a:r>
            <a:r>
              <a:rPr lang="en-US" dirty="0"/>
              <a:t>. </a:t>
            </a:r>
          </a:p>
          <a:p>
            <a:pPr marL="228600" indent="-228600">
              <a:buAutoNum type="arabicParenR"/>
            </a:pPr>
            <a:r>
              <a:rPr lang="en-US" dirty="0" err="1"/>
              <a:t>Conocer</a:t>
            </a:r>
            <a:r>
              <a:rPr lang="en-US" dirty="0"/>
              <a:t> las </a:t>
            </a:r>
            <a:r>
              <a:rPr lang="en-US" dirty="0" err="1"/>
              <a:t>sociedades</a:t>
            </a:r>
            <a:r>
              <a:rPr lang="en-US" dirty="0"/>
              <a:t> que </a:t>
            </a:r>
            <a:r>
              <a:rPr lang="en-US" dirty="0" err="1"/>
              <a:t>aspiran</a:t>
            </a:r>
            <a:r>
              <a:rPr lang="en-US" dirty="0"/>
              <a:t> </a:t>
            </a:r>
            <a:r>
              <a:rPr lang="en-US" dirty="0" err="1"/>
              <a:t>tener</a:t>
            </a:r>
            <a:r>
              <a:rPr lang="en-US" dirty="0"/>
              <a:t> los </a:t>
            </a:r>
            <a:r>
              <a:rPr lang="en-US" dirty="0" err="1"/>
              <a:t>tomadores</a:t>
            </a:r>
            <a:r>
              <a:rPr lang="en-US" dirty="0"/>
              <a:t> de </a:t>
            </a:r>
            <a:r>
              <a:rPr lang="en-US" dirty="0" err="1"/>
              <a:t>decisiones</a:t>
            </a:r>
            <a:r>
              <a:rPr lang="en-US" dirty="0"/>
              <a:t>, las personas con mayor </a:t>
            </a:r>
            <a:r>
              <a:rPr lang="en-US" dirty="0" err="1"/>
              <a:t>influencia</a:t>
            </a:r>
            <a:r>
              <a:rPr lang="en-US" dirty="0"/>
              <a:t> para </a:t>
            </a:r>
            <a:r>
              <a:rPr lang="en-US" dirty="0" err="1"/>
              <a:t>cumplirlas</a:t>
            </a:r>
            <a:r>
              <a:rPr lang="en-US" dirty="0"/>
              <a:t>. </a:t>
            </a:r>
          </a:p>
          <a:p>
            <a:pPr marL="228600" indent="-228600">
              <a:buAutoNum type="arabicParenR"/>
            </a:pPr>
            <a:r>
              <a:rPr lang="en-US" dirty="0"/>
              <a:t>En </a:t>
            </a:r>
            <a:r>
              <a:rPr lang="en-US" dirty="0" err="1"/>
              <a:t>teoría</a:t>
            </a:r>
            <a:r>
              <a:rPr lang="en-US" dirty="0"/>
              <a:t> son las </a:t>
            </a:r>
            <a:r>
              <a:rPr lang="en-US" dirty="0" err="1"/>
              <a:t>preferencias</a:t>
            </a:r>
            <a:r>
              <a:rPr lang="en-US" dirty="0"/>
              <a:t> </a:t>
            </a:r>
            <a:r>
              <a:rPr lang="en-US" dirty="0" err="1"/>
              <a:t>agregadas</a:t>
            </a:r>
            <a:r>
              <a:rPr lang="en-US" dirty="0"/>
              <a:t>. </a:t>
            </a:r>
          </a:p>
          <a:p>
            <a:pPr marL="228600" indent="-228600">
              <a:buAutoNum type="arabicParenR"/>
            </a:pPr>
            <a:endParaRPr lang="en-MX" dirty="0"/>
          </a:p>
        </p:txBody>
      </p:sp>
      <p:sp>
        <p:nvSpPr>
          <p:cNvPr id="4" name="Slide Number Placeholder 3"/>
          <p:cNvSpPr>
            <a:spLocks noGrp="1"/>
          </p:cNvSpPr>
          <p:nvPr>
            <p:ph type="sldNum" sz="quarter" idx="5"/>
          </p:nvPr>
        </p:nvSpPr>
        <p:spPr/>
        <p:txBody>
          <a:bodyPr/>
          <a:lstStyle/>
          <a:p>
            <a:fld id="{9AA8011D-C729-2C40-BBB4-428F712F1DB5}" type="slidenum">
              <a:rPr lang="es-MX" smtClean="0"/>
              <a:t>5</a:t>
            </a:fld>
            <a:endParaRPr lang="es-MX"/>
          </a:p>
        </p:txBody>
      </p:sp>
    </p:spTree>
    <p:extLst>
      <p:ext uri="{BB962C8B-B14F-4D97-AF65-F5344CB8AC3E}">
        <p14:creationId xmlns:p14="http://schemas.microsoft.com/office/powerpoint/2010/main" val="3053035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Por</a:t>
            </a:r>
            <a:r>
              <a:rPr lang="en-US" dirty="0"/>
              <a:t> </a:t>
            </a:r>
            <a:r>
              <a:rPr lang="en-US" dirty="0" err="1"/>
              <a:t>ello</a:t>
            </a:r>
            <a:r>
              <a:rPr lang="en-US" dirty="0"/>
              <a:t> el </a:t>
            </a:r>
            <a:r>
              <a:rPr lang="en-US" dirty="0" err="1"/>
              <a:t>objetivo</a:t>
            </a:r>
            <a:r>
              <a:rPr lang="en-US" dirty="0"/>
              <a:t> principal de mi </a:t>
            </a:r>
            <a:r>
              <a:rPr lang="en-US" dirty="0" err="1"/>
              <a:t>investigación</a:t>
            </a:r>
            <a:r>
              <a:rPr lang="en-US" dirty="0"/>
              <a:t> es el </a:t>
            </a:r>
            <a:r>
              <a:rPr lang="en-US" dirty="0" err="1"/>
              <a:t>siguiente</a:t>
            </a:r>
            <a:r>
              <a:rPr lang="en-US" dirty="0"/>
              <a:t>:</a:t>
            </a:r>
          </a:p>
          <a:p>
            <a:endParaRPr lang="en-US" dirty="0"/>
          </a:p>
          <a:p>
            <a:r>
              <a:rPr lang="en-US" dirty="0" err="1"/>
              <a:t>Conocer</a:t>
            </a:r>
            <a:r>
              <a:rPr lang="en-US" dirty="0"/>
              <a:t> </a:t>
            </a:r>
            <a:r>
              <a:rPr lang="en-US" dirty="0" err="1"/>
              <a:t>cuales</a:t>
            </a:r>
            <a:r>
              <a:rPr lang="en-US" dirty="0"/>
              <a:t> son las </a:t>
            </a:r>
            <a:r>
              <a:rPr lang="en-US" dirty="0" err="1"/>
              <a:t>preferencias</a:t>
            </a:r>
            <a:r>
              <a:rPr lang="en-US" dirty="0"/>
              <a:t> </a:t>
            </a:r>
            <a:r>
              <a:rPr lang="en-US" dirty="0" err="1"/>
              <a:t>sobre</a:t>
            </a:r>
            <a:r>
              <a:rPr lang="en-US" dirty="0"/>
              <a:t> la </a:t>
            </a:r>
            <a:r>
              <a:rPr lang="en-US" dirty="0" err="1"/>
              <a:t>redistribución</a:t>
            </a:r>
            <a:r>
              <a:rPr lang="en-US" dirty="0"/>
              <a:t> de los </a:t>
            </a:r>
            <a:r>
              <a:rPr lang="en-US" dirty="0" err="1"/>
              <a:t>tomadores</a:t>
            </a:r>
            <a:r>
              <a:rPr lang="en-US" dirty="0"/>
              <a:t> de </a:t>
            </a:r>
            <a:r>
              <a:rPr lang="en-US" dirty="0" err="1"/>
              <a:t>decisiones</a:t>
            </a:r>
            <a:r>
              <a:rPr lang="en-US" dirty="0"/>
              <a:t> en Mexico y </a:t>
            </a:r>
            <a:r>
              <a:rPr lang="en-US" dirty="0" err="1"/>
              <a:t>si</a:t>
            </a:r>
            <a:r>
              <a:rPr lang="en-US" dirty="0"/>
              <a:t> </a:t>
            </a:r>
            <a:r>
              <a:rPr lang="en-US" dirty="0" err="1"/>
              <a:t>cambian</a:t>
            </a:r>
            <a:r>
              <a:rPr lang="en-US" dirty="0"/>
              <a:t> con su </a:t>
            </a:r>
            <a:r>
              <a:rPr lang="en-US" dirty="0" err="1"/>
              <a:t>partido</a:t>
            </a:r>
            <a:r>
              <a:rPr lang="en-US" dirty="0"/>
              <a:t> politico. </a:t>
            </a:r>
          </a:p>
          <a:p>
            <a:endParaRPr lang="en-US" dirty="0"/>
          </a:p>
          <a:p>
            <a:endParaRPr lang="en-US" dirty="0"/>
          </a:p>
          <a:p>
            <a:r>
              <a:rPr lang="en-US" dirty="0" err="1"/>
              <a:t>Pero</a:t>
            </a:r>
            <a:r>
              <a:rPr lang="en-US" dirty="0"/>
              <a:t> </a:t>
            </a:r>
            <a:r>
              <a:rPr lang="en-US" dirty="0" err="1"/>
              <a:t>tambien</a:t>
            </a:r>
            <a:r>
              <a:rPr lang="en-US" dirty="0"/>
              <a:t> la </a:t>
            </a:r>
            <a:r>
              <a:rPr lang="en-US" dirty="0" err="1"/>
              <a:t>investigación</a:t>
            </a:r>
            <a:r>
              <a:rPr lang="en-US" dirty="0"/>
              <a:t> </a:t>
            </a:r>
            <a:r>
              <a:rPr lang="en-US" dirty="0" err="1"/>
              <a:t>permite</a:t>
            </a:r>
            <a:r>
              <a:rPr lang="en-US" dirty="0"/>
              <a:t> </a:t>
            </a:r>
          </a:p>
          <a:p>
            <a:endParaRPr lang="en-US" dirty="0"/>
          </a:p>
          <a:p>
            <a:r>
              <a:rPr lang="en-US" dirty="0" err="1"/>
              <a:t>Comparar</a:t>
            </a:r>
            <a:r>
              <a:rPr lang="en-US" dirty="0"/>
              <a:t> las </a:t>
            </a:r>
            <a:r>
              <a:rPr lang="en-US" dirty="0" err="1"/>
              <a:t>preferencias</a:t>
            </a:r>
            <a:r>
              <a:rPr lang="en-US" dirty="0"/>
              <a:t> </a:t>
            </a:r>
            <a:r>
              <a:rPr lang="en-US" dirty="0" err="1"/>
              <a:t>sobre</a:t>
            </a:r>
            <a:r>
              <a:rPr lang="en-US" dirty="0"/>
              <a:t> la </a:t>
            </a:r>
            <a:r>
              <a:rPr lang="en-US" dirty="0" err="1"/>
              <a:t>redistribución</a:t>
            </a:r>
            <a:r>
              <a:rPr lang="en-US" dirty="0"/>
              <a:t> y las </a:t>
            </a:r>
            <a:r>
              <a:rPr lang="en-US" dirty="0" err="1"/>
              <a:t>políticas</a:t>
            </a:r>
            <a:r>
              <a:rPr lang="en-US" dirty="0"/>
              <a:t> </a:t>
            </a:r>
            <a:r>
              <a:rPr lang="en-US" dirty="0" err="1"/>
              <a:t>existentes</a:t>
            </a:r>
            <a:r>
              <a:rPr lang="en-US" dirty="0"/>
              <a:t>. </a:t>
            </a:r>
            <a:r>
              <a:rPr lang="en-US" dirty="0" err="1"/>
              <a:t>Si</a:t>
            </a:r>
            <a:r>
              <a:rPr lang="en-US" dirty="0"/>
              <a:t> no </a:t>
            </a:r>
            <a:r>
              <a:rPr lang="en-US" dirty="0" err="1"/>
              <a:t>están</a:t>
            </a:r>
            <a:r>
              <a:rPr lang="en-US" dirty="0"/>
              <a:t>, </a:t>
            </a:r>
            <a:r>
              <a:rPr lang="en-US" dirty="0" err="1"/>
              <a:t>por</a:t>
            </a:r>
            <a:r>
              <a:rPr lang="en-US" dirty="0"/>
              <a:t> que. </a:t>
            </a:r>
          </a:p>
          <a:p>
            <a:endParaRPr lang="en-US" dirty="0"/>
          </a:p>
          <a:p>
            <a:r>
              <a:rPr lang="en-US" dirty="0" err="1"/>
              <a:t>Analizar</a:t>
            </a:r>
            <a:r>
              <a:rPr lang="en-US" dirty="0"/>
              <a:t> </a:t>
            </a:r>
            <a:r>
              <a:rPr lang="en-US" dirty="0" err="1"/>
              <a:t>si</a:t>
            </a:r>
            <a:r>
              <a:rPr lang="en-US" dirty="0"/>
              <a:t> </a:t>
            </a:r>
            <a:r>
              <a:rPr lang="en-US" dirty="0" err="1"/>
              <a:t>una</a:t>
            </a:r>
            <a:r>
              <a:rPr lang="en-US" dirty="0"/>
              <a:t> </a:t>
            </a:r>
            <a:r>
              <a:rPr lang="en-US" dirty="0" err="1"/>
              <a:t>intervencion</a:t>
            </a:r>
            <a:r>
              <a:rPr lang="en-US" dirty="0"/>
              <a:t> </a:t>
            </a:r>
            <a:r>
              <a:rPr lang="en-US" dirty="0" err="1"/>
              <a:t>barata</a:t>
            </a:r>
            <a:r>
              <a:rPr lang="en-US" dirty="0"/>
              <a:t> </a:t>
            </a:r>
            <a:r>
              <a:rPr lang="en-US" dirty="0" err="1"/>
              <a:t>puede</a:t>
            </a:r>
            <a:r>
              <a:rPr lang="en-US" dirty="0"/>
              <a:t> </a:t>
            </a:r>
            <a:r>
              <a:rPr lang="en-US" dirty="0" err="1"/>
              <a:t>modificar</a:t>
            </a:r>
            <a:r>
              <a:rPr lang="en-US" dirty="0"/>
              <a:t> las </a:t>
            </a:r>
            <a:r>
              <a:rPr lang="en-US" dirty="0" err="1"/>
              <a:t>preferencias</a:t>
            </a:r>
            <a:r>
              <a:rPr lang="en-US" dirty="0"/>
              <a:t> </a:t>
            </a:r>
            <a:r>
              <a:rPr lang="en-US" dirty="0" err="1"/>
              <a:t>sobre</a:t>
            </a:r>
            <a:r>
              <a:rPr lang="en-US" dirty="0"/>
              <a:t> la </a:t>
            </a:r>
            <a:r>
              <a:rPr lang="en-US" dirty="0" err="1"/>
              <a:t>redistribución</a:t>
            </a:r>
            <a:r>
              <a:rPr lang="en-US" dirty="0"/>
              <a:t> de los </a:t>
            </a:r>
            <a:r>
              <a:rPr lang="en-US" dirty="0" err="1"/>
              <a:t>tomadores</a:t>
            </a:r>
            <a:r>
              <a:rPr lang="en-US" dirty="0"/>
              <a:t> de </a:t>
            </a:r>
            <a:r>
              <a:rPr lang="en-US" dirty="0" err="1"/>
              <a:t>decisiones</a:t>
            </a:r>
            <a:r>
              <a:rPr lang="en-US" dirty="0"/>
              <a:t>. </a:t>
            </a:r>
          </a:p>
        </p:txBody>
      </p:sp>
      <p:sp>
        <p:nvSpPr>
          <p:cNvPr id="4" name="Marcador de número de diapositiva 3"/>
          <p:cNvSpPr>
            <a:spLocks noGrp="1"/>
          </p:cNvSpPr>
          <p:nvPr>
            <p:ph type="sldNum" sz="quarter" idx="5"/>
          </p:nvPr>
        </p:nvSpPr>
        <p:spPr/>
        <p:txBody>
          <a:bodyPr/>
          <a:lstStyle/>
          <a:p>
            <a:fld id="{9AA8011D-C729-2C40-BBB4-428F712F1DB5}" type="slidenum">
              <a:rPr lang="es-MX" smtClean="0"/>
              <a:t>6</a:t>
            </a:fld>
            <a:endParaRPr lang="es-MX"/>
          </a:p>
        </p:txBody>
      </p:sp>
    </p:spTree>
    <p:extLst>
      <p:ext uri="{BB962C8B-B14F-4D97-AF65-F5344CB8AC3E}">
        <p14:creationId xmlns:p14="http://schemas.microsoft.com/office/powerpoint/2010/main" val="300575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Entonces</a:t>
            </a:r>
            <a:r>
              <a:rPr lang="en-US" dirty="0"/>
              <a:t>, </a:t>
            </a:r>
            <a:r>
              <a:rPr lang="en-US" dirty="0" err="1"/>
              <a:t>quiero</a:t>
            </a:r>
            <a:r>
              <a:rPr lang="en-US" dirty="0"/>
              <a:t> </a:t>
            </a:r>
            <a:r>
              <a:rPr lang="en-US" dirty="0" err="1"/>
              <a:t>medir</a:t>
            </a:r>
            <a:r>
              <a:rPr lang="en-US" dirty="0"/>
              <a:t> las </a:t>
            </a:r>
            <a:r>
              <a:rPr lang="en-US" dirty="0" err="1"/>
              <a:t>preferencias</a:t>
            </a:r>
            <a:r>
              <a:rPr lang="en-US" dirty="0"/>
              <a:t> </a:t>
            </a:r>
            <a:r>
              <a:rPr lang="en-US" dirty="0" err="1"/>
              <a:t>sobre</a:t>
            </a:r>
            <a:r>
              <a:rPr lang="en-US" dirty="0"/>
              <a:t> </a:t>
            </a:r>
            <a:r>
              <a:rPr lang="en-US" dirty="0" err="1"/>
              <a:t>redistribución</a:t>
            </a:r>
            <a:r>
              <a:rPr lang="en-US" dirty="0"/>
              <a:t> de </a:t>
            </a:r>
            <a:r>
              <a:rPr lang="en-US" dirty="0" err="1"/>
              <a:t>tomadores</a:t>
            </a:r>
            <a:r>
              <a:rPr lang="en-US" dirty="0"/>
              <a:t> de </a:t>
            </a:r>
            <a:r>
              <a:rPr lang="en-US" dirty="0" err="1"/>
              <a:t>decisiones</a:t>
            </a:r>
            <a:r>
              <a:rPr lang="en-US" dirty="0"/>
              <a:t> en Mexico para </a:t>
            </a:r>
            <a:r>
              <a:rPr lang="en-US" dirty="0" err="1"/>
              <a:t>probar</a:t>
            </a:r>
            <a:r>
              <a:rPr lang="en-US" dirty="0"/>
              <a:t> </a:t>
            </a:r>
            <a:r>
              <a:rPr lang="en-US" dirty="0" err="1"/>
              <a:t>si</a:t>
            </a:r>
            <a:r>
              <a:rPr lang="en-US" dirty="0"/>
              <a:t> hay </a:t>
            </a:r>
            <a:r>
              <a:rPr lang="en-US" dirty="0" err="1"/>
              <a:t>una</a:t>
            </a:r>
            <a:r>
              <a:rPr lang="en-US" dirty="0"/>
              <a:t> </a:t>
            </a:r>
            <a:r>
              <a:rPr lang="en-US" dirty="0" err="1"/>
              <a:t>diferencia</a:t>
            </a:r>
            <a:r>
              <a:rPr lang="en-US" dirty="0"/>
              <a:t> </a:t>
            </a:r>
            <a:r>
              <a:rPr lang="en-US" dirty="0" err="1"/>
              <a:t>significativa</a:t>
            </a:r>
            <a:r>
              <a:rPr lang="en-US" dirty="0"/>
              <a:t> </a:t>
            </a:r>
            <a:r>
              <a:rPr lang="en-US" dirty="0" err="1"/>
              <a:t>por</a:t>
            </a:r>
            <a:r>
              <a:rPr lang="en-US" dirty="0"/>
              <a:t> </a:t>
            </a:r>
            <a:r>
              <a:rPr lang="en-US" dirty="0" err="1"/>
              <a:t>partido</a:t>
            </a:r>
            <a:r>
              <a:rPr lang="en-US" dirty="0"/>
              <a:t> en este </a:t>
            </a:r>
            <a:r>
              <a:rPr lang="en-US" dirty="0" err="1"/>
              <a:t>tema</a:t>
            </a:r>
            <a:r>
              <a:rPr lang="en-US" dirty="0"/>
              <a:t>, </a:t>
            </a:r>
            <a:r>
              <a:rPr lang="en-US" dirty="0" err="1"/>
              <a:t>comparar</a:t>
            </a:r>
            <a:r>
              <a:rPr lang="en-US" dirty="0"/>
              <a:t> </a:t>
            </a:r>
            <a:r>
              <a:rPr lang="en-US" dirty="0" err="1"/>
              <a:t>sus</a:t>
            </a:r>
            <a:r>
              <a:rPr lang="en-US" dirty="0"/>
              <a:t> </a:t>
            </a:r>
            <a:r>
              <a:rPr lang="en-US" dirty="0" err="1"/>
              <a:t>preferencias</a:t>
            </a:r>
            <a:r>
              <a:rPr lang="en-US" dirty="0"/>
              <a:t> con </a:t>
            </a:r>
            <a:r>
              <a:rPr lang="en-US" dirty="0" err="1"/>
              <a:t>sus</a:t>
            </a:r>
            <a:r>
              <a:rPr lang="en-US" dirty="0"/>
              <a:t> </a:t>
            </a:r>
            <a:r>
              <a:rPr lang="en-US" dirty="0" err="1"/>
              <a:t>acciones</a:t>
            </a:r>
            <a:r>
              <a:rPr lang="en-US" dirty="0"/>
              <a:t> y </a:t>
            </a:r>
            <a:r>
              <a:rPr lang="en-US" dirty="0" err="1"/>
              <a:t>proponer</a:t>
            </a:r>
            <a:r>
              <a:rPr lang="en-US" dirty="0"/>
              <a:t> </a:t>
            </a:r>
            <a:r>
              <a:rPr lang="en-US" dirty="0" err="1"/>
              <a:t>una</a:t>
            </a:r>
            <a:r>
              <a:rPr lang="en-US" dirty="0"/>
              <a:t> </a:t>
            </a:r>
            <a:r>
              <a:rPr lang="en-US" dirty="0" err="1"/>
              <a:t>intervención</a:t>
            </a:r>
            <a:r>
              <a:rPr lang="en-US" dirty="0"/>
              <a:t> para ver </a:t>
            </a:r>
            <a:r>
              <a:rPr lang="en-US" dirty="0" err="1"/>
              <a:t>si</a:t>
            </a:r>
            <a:r>
              <a:rPr lang="en-US" dirty="0"/>
              <a:t> se </a:t>
            </a:r>
            <a:r>
              <a:rPr lang="en-US" dirty="0" err="1"/>
              <a:t>pueden</a:t>
            </a:r>
            <a:r>
              <a:rPr lang="en-US" dirty="0"/>
              <a:t> </a:t>
            </a:r>
            <a:r>
              <a:rPr lang="en-US" dirty="0" err="1"/>
              <a:t>cambiar</a:t>
            </a:r>
            <a:r>
              <a:rPr lang="en-US" dirty="0"/>
              <a:t>. </a:t>
            </a:r>
          </a:p>
          <a:p>
            <a:endParaRPr lang="en-US" dirty="0"/>
          </a:p>
          <a:p>
            <a:r>
              <a:rPr lang="en-US" dirty="0" err="1"/>
              <a:t>Ahora</a:t>
            </a:r>
            <a:r>
              <a:rPr lang="en-US" dirty="0"/>
              <a:t> </a:t>
            </a:r>
            <a:r>
              <a:rPr lang="en-US" dirty="0" err="1"/>
              <a:t>expondré</a:t>
            </a:r>
            <a:r>
              <a:rPr lang="en-US" dirty="0"/>
              <a:t> que se ha </a:t>
            </a:r>
            <a:r>
              <a:rPr lang="en-US" dirty="0" err="1"/>
              <a:t>investigado</a:t>
            </a:r>
            <a:r>
              <a:rPr lang="en-US" dirty="0"/>
              <a:t> </a:t>
            </a:r>
            <a:r>
              <a:rPr lang="en-US" dirty="0" err="1"/>
              <a:t>sobre</a:t>
            </a:r>
            <a:r>
              <a:rPr lang="en-US" dirty="0"/>
              <a:t> las </a:t>
            </a:r>
            <a:r>
              <a:rPr lang="en-US" dirty="0" err="1"/>
              <a:t>preferencias</a:t>
            </a:r>
            <a:r>
              <a:rPr lang="en-US" dirty="0"/>
              <a:t> </a:t>
            </a:r>
            <a:r>
              <a:rPr lang="en-US" dirty="0" err="1"/>
              <a:t>sobre</a:t>
            </a:r>
            <a:r>
              <a:rPr lang="en-US" dirty="0"/>
              <a:t> la </a:t>
            </a:r>
            <a:r>
              <a:rPr lang="en-US" dirty="0" err="1"/>
              <a:t>redistribución</a:t>
            </a:r>
            <a:r>
              <a:rPr lang="en-US" dirty="0"/>
              <a:t> y que </a:t>
            </a:r>
            <a:r>
              <a:rPr lang="en-US" dirty="0" err="1"/>
              <a:t>marco</a:t>
            </a:r>
            <a:r>
              <a:rPr lang="en-US" dirty="0"/>
              <a:t> </a:t>
            </a:r>
            <a:r>
              <a:rPr lang="en-US" dirty="0" err="1"/>
              <a:t>teórico</a:t>
            </a:r>
            <a:r>
              <a:rPr lang="en-US" dirty="0"/>
              <a:t> </a:t>
            </a:r>
            <a:r>
              <a:rPr lang="en-US" dirty="0" err="1"/>
              <a:t>voy</a:t>
            </a:r>
            <a:r>
              <a:rPr lang="en-US" dirty="0"/>
              <a:t> a </a:t>
            </a:r>
            <a:r>
              <a:rPr lang="en-US" dirty="0" err="1"/>
              <a:t>utilizar</a:t>
            </a:r>
            <a:r>
              <a:rPr lang="en-US" dirty="0"/>
              <a:t>. </a:t>
            </a:r>
            <a:endParaRPr lang="en-MX" dirty="0"/>
          </a:p>
        </p:txBody>
      </p:sp>
      <p:sp>
        <p:nvSpPr>
          <p:cNvPr id="4" name="Slide Number Placeholder 3"/>
          <p:cNvSpPr>
            <a:spLocks noGrp="1"/>
          </p:cNvSpPr>
          <p:nvPr>
            <p:ph type="sldNum" sz="quarter" idx="5"/>
          </p:nvPr>
        </p:nvSpPr>
        <p:spPr/>
        <p:txBody>
          <a:bodyPr/>
          <a:lstStyle/>
          <a:p>
            <a:fld id="{9AA8011D-C729-2C40-BBB4-428F712F1DB5}" type="slidenum">
              <a:rPr lang="es-MX" smtClean="0"/>
              <a:t>7</a:t>
            </a:fld>
            <a:endParaRPr lang="es-MX"/>
          </a:p>
        </p:txBody>
      </p:sp>
    </p:spTree>
    <p:extLst>
      <p:ext uri="{BB962C8B-B14F-4D97-AF65-F5344CB8AC3E}">
        <p14:creationId xmlns:p14="http://schemas.microsoft.com/office/powerpoint/2010/main" val="576229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Mucha de la </a:t>
            </a:r>
            <a:r>
              <a:rPr lang="en-US" dirty="0" err="1"/>
              <a:t>investigación</a:t>
            </a:r>
            <a:r>
              <a:rPr lang="en-US" dirty="0"/>
              <a:t> se ha </a:t>
            </a:r>
            <a:r>
              <a:rPr lang="en-US" dirty="0" err="1"/>
              <a:t>enfocado</a:t>
            </a:r>
            <a:r>
              <a:rPr lang="en-US" dirty="0"/>
              <a:t> de </a:t>
            </a:r>
            <a:r>
              <a:rPr lang="en-US" dirty="0" err="1"/>
              <a:t>donde</a:t>
            </a:r>
            <a:r>
              <a:rPr lang="en-US" dirty="0"/>
              <a:t> </a:t>
            </a:r>
            <a:r>
              <a:rPr lang="en-US" dirty="0" err="1"/>
              <a:t>vienen</a:t>
            </a:r>
            <a:r>
              <a:rPr lang="en-US" dirty="0"/>
              <a:t> las </a:t>
            </a:r>
            <a:r>
              <a:rPr lang="en-US" dirty="0" err="1"/>
              <a:t>preferencias</a:t>
            </a:r>
            <a:r>
              <a:rPr lang="en-US" dirty="0"/>
              <a:t> </a:t>
            </a:r>
            <a:r>
              <a:rPr lang="en-US" dirty="0" err="1"/>
              <a:t>sobre</a:t>
            </a:r>
            <a:r>
              <a:rPr lang="en-US" dirty="0"/>
              <a:t> la </a:t>
            </a:r>
            <a:r>
              <a:rPr lang="en-US" dirty="0" err="1"/>
              <a:t>redistribución</a:t>
            </a:r>
            <a:r>
              <a:rPr lang="en-US" dirty="0"/>
              <a:t>. </a:t>
            </a:r>
          </a:p>
          <a:p>
            <a:endParaRPr lang="en-US" dirty="0"/>
          </a:p>
          <a:p>
            <a:r>
              <a:rPr lang="en-US" dirty="0"/>
              <a:t>Historia personal, </a:t>
            </a:r>
            <a:r>
              <a:rPr lang="en-US" dirty="0" err="1"/>
              <a:t>choques</a:t>
            </a:r>
            <a:r>
              <a:rPr lang="en-US" dirty="0"/>
              <a:t> </a:t>
            </a:r>
            <a:r>
              <a:rPr lang="en-US" dirty="0" err="1"/>
              <a:t>negativos</a:t>
            </a:r>
            <a:r>
              <a:rPr lang="en-US" dirty="0"/>
              <a:t> </a:t>
            </a:r>
            <a:r>
              <a:rPr lang="en-US" dirty="0" err="1"/>
              <a:t>te</a:t>
            </a:r>
            <a:r>
              <a:rPr lang="en-US" dirty="0"/>
              <a:t> </a:t>
            </a:r>
            <a:r>
              <a:rPr lang="en-US" dirty="0" err="1"/>
              <a:t>vuelven</a:t>
            </a:r>
            <a:r>
              <a:rPr lang="en-US" dirty="0"/>
              <a:t> mas </a:t>
            </a:r>
            <a:r>
              <a:rPr lang="en-US" dirty="0" err="1"/>
              <a:t>adverso</a:t>
            </a:r>
            <a:r>
              <a:rPr lang="en-US" dirty="0"/>
              <a:t> </a:t>
            </a:r>
            <a:r>
              <a:rPr lang="en-US" dirty="0" err="1"/>
              <a:t>por</a:t>
            </a:r>
            <a:r>
              <a:rPr lang="en-US" dirty="0"/>
              <a:t> lo que </a:t>
            </a:r>
            <a:r>
              <a:rPr lang="en-US" dirty="0" err="1"/>
              <a:t>aumentas</a:t>
            </a:r>
            <a:r>
              <a:rPr lang="en-US" dirty="0"/>
              <a:t> </a:t>
            </a:r>
            <a:r>
              <a:rPr lang="en-US" dirty="0" err="1"/>
              <a:t>tus</a:t>
            </a:r>
            <a:r>
              <a:rPr lang="en-US" dirty="0"/>
              <a:t> </a:t>
            </a:r>
            <a:r>
              <a:rPr lang="en-US" dirty="0" err="1"/>
              <a:t>preferencias</a:t>
            </a:r>
            <a:r>
              <a:rPr lang="en-US" dirty="0"/>
              <a:t> </a:t>
            </a:r>
            <a:r>
              <a:rPr lang="en-US" dirty="0" err="1"/>
              <a:t>sobre</a:t>
            </a:r>
            <a:r>
              <a:rPr lang="en-US" dirty="0"/>
              <a:t> la </a:t>
            </a:r>
            <a:r>
              <a:rPr lang="en-US" dirty="0" err="1"/>
              <a:t>redistribución</a:t>
            </a:r>
            <a:r>
              <a:rPr lang="en-US" dirty="0"/>
              <a:t>. </a:t>
            </a:r>
          </a:p>
          <a:p>
            <a:endParaRPr lang="en-US" dirty="0"/>
          </a:p>
          <a:p>
            <a:r>
              <a:rPr lang="en-US" dirty="0" err="1"/>
              <a:t>Minorías</a:t>
            </a:r>
            <a:r>
              <a:rPr lang="en-US" dirty="0"/>
              <a:t> </a:t>
            </a:r>
            <a:r>
              <a:rPr lang="en-US" dirty="0" err="1"/>
              <a:t>sociales</a:t>
            </a:r>
            <a:r>
              <a:rPr lang="en-US" dirty="0"/>
              <a:t> </a:t>
            </a:r>
            <a:r>
              <a:rPr lang="en-US" dirty="0" err="1"/>
              <a:t>como</a:t>
            </a:r>
            <a:r>
              <a:rPr lang="en-US" dirty="0"/>
              <a:t> las </a:t>
            </a:r>
            <a:r>
              <a:rPr lang="en-US" dirty="0" err="1"/>
              <a:t>mujeres</a:t>
            </a:r>
            <a:r>
              <a:rPr lang="en-US" dirty="0"/>
              <a:t> o </a:t>
            </a:r>
            <a:r>
              <a:rPr lang="en-US" dirty="0" err="1"/>
              <a:t>los</a:t>
            </a:r>
            <a:r>
              <a:rPr lang="en-US" dirty="0"/>
              <a:t> </a:t>
            </a:r>
            <a:r>
              <a:rPr lang="en-US" dirty="0" err="1"/>
              <a:t>afroamericanos</a:t>
            </a:r>
            <a:r>
              <a:rPr lang="en-US" dirty="0"/>
              <a:t> </a:t>
            </a:r>
            <a:r>
              <a:rPr lang="en-US" dirty="0" err="1"/>
              <a:t>tienen</a:t>
            </a:r>
            <a:r>
              <a:rPr lang="en-US" dirty="0"/>
              <a:t> </a:t>
            </a:r>
            <a:r>
              <a:rPr lang="en-US" dirty="0" err="1"/>
              <a:t>mayores</a:t>
            </a:r>
            <a:r>
              <a:rPr lang="en-US" dirty="0"/>
              <a:t> </a:t>
            </a:r>
            <a:r>
              <a:rPr lang="en-US" dirty="0" err="1"/>
              <a:t>preferencias</a:t>
            </a:r>
            <a:r>
              <a:rPr lang="en-US" dirty="0"/>
              <a:t> que la población blanca en Estados Unidos. </a:t>
            </a:r>
          </a:p>
          <a:p>
            <a:endParaRPr lang="en-US" dirty="0"/>
          </a:p>
          <a:p>
            <a:r>
              <a:rPr lang="en-US" dirty="0" err="1"/>
              <a:t>Trabajos</a:t>
            </a:r>
            <a:r>
              <a:rPr lang="en-US" dirty="0"/>
              <a:t> </a:t>
            </a:r>
            <a:r>
              <a:rPr lang="en-US" dirty="0" err="1"/>
              <a:t>sobre</a:t>
            </a:r>
            <a:r>
              <a:rPr lang="en-US" dirty="0"/>
              <a:t> </a:t>
            </a:r>
            <a:r>
              <a:rPr lang="en-US" dirty="0" err="1"/>
              <a:t>cultura</a:t>
            </a:r>
            <a:r>
              <a:rPr lang="en-US" dirty="0"/>
              <a:t> de EUA y </a:t>
            </a:r>
            <a:r>
              <a:rPr lang="en-US" dirty="0" err="1"/>
              <a:t>paises</a:t>
            </a:r>
            <a:r>
              <a:rPr lang="en-US" dirty="0"/>
              <a:t> </a:t>
            </a:r>
            <a:r>
              <a:rPr lang="en-US" dirty="0" err="1"/>
              <a:t>europeos</a:t>
            </a:r>
            <a:r>
              <a:rPr lang="en-US" dirty="0"/>
              <a:t>. </a:t>
            </a:r>
          </a:p>
          <a:p>
            <a:r>
              <a:rPr lang="en-US" dirty="0" err="1"/>
              <a:t>Adoctrinamiento</a:t>
            </a:r>
            <a:r>
              <a:rPr lang="en-US" dirty="0"/>
              <a:t> en </a:t>
            </a:r>
            <a:r>
              <a:rPr lang="en-US" dirty="0" err="1"/>
              <a:t>paises</a:t>
            </a:r>
            <a:r>
              <a:rPr lang="en-US" dirty="0"/>
              <a:t> que </a:t>
            </a:r>
            <a:r>
              <a:rPr lang="en-US" dirty="0" err="1"/>
              <a:t>estuvieron</a:t>
            </a:r>
            <a:r>
              <a:rPr lang="en-US" dirty="0"/>
              <a:t> </a:t>
            </a:r>
            <a:r>
              <a:rPr lang="en-US" dirty="0" err="1"/>
              <a:t>dominados</a:t>
            </a:r>
            <a:r>
              <a:rPr lang="en-US" dirty="0"/>
              <a:t> </a:t>
            </a:r>
            <a:r>
              <a:rPr lang="en-US" dirty="0" err="1"/>
              <a:t>por</a:t>
            </a:r>
            <a:r>
              <a:rPr lang="en-US" dirty="0"/>
              <a:t> URSS</a:t>
            </a:r>
          </a:p>
          <a:p>
            <a:endParaRPr lang="en-US" dirty="0"/>
          </a:p>
          <a:p>
            <a:r>
              <a:rPr lang="en-US" dirty="0" err="1"/>
              <a:t>Visión</a:t>
            </a:r>
            <a:r>
              <a:rPr lang="en-US" dirty="0"/>
              <a:t> </a:t>
            </a:r>
            <a:r>
              <a:rPr lang="en-US" dirty="0" err="1"/>
              <a:t>distorsionada</a:t>
            </a:r>
            <a:r>
              <a:rPr lang="en-US" dirty="0"/>
              <a:t> de la </a:t>
            </a:r>
            <a:r>
              <a:rPr lang="en-US" dirty="0" err="1"/>
              <a:t>desigualdad</a:t>
            </a:r>
            <a:endParaRPr lang="en-US" dirty="0"/>
          </a:p>
          <a:p>
            <a:endParaRPr lang="en-US" dirty="0"/>
          </a:p>
          <a:p>
            <a:r>
              <a:rPr lang="en-US" dirty="0"/>
              <a:t>Y </a:t>
            </a:r>
            <a:r>
              <a:rPr lang="en-US" dirty="0" err="1"/>
              <a:t>percepción</a:t>
            </a:r>
            <a:r>
              <a:rPr lang="en-US" dirty="0"/>
              <a:t> de </a:t>
            </a:r>
            <a:r>
              <a:rPr lang="en-US" dirty="0" err="1"/>
              <a:t>justicia</a:t>
            </a:r>
            <a:r>
              <a:rPr lang="en-US" dirty="0"/>
              <a:t>: es la idea las personas </a:t>
            </a:r>
            <a:r>
              <a:rPr lang="en-US" dirty="0" err="1"/>
              <a:t>tienen</a:t>
            </a:r>
            <a:r>
              <a:rPr lang="en-US" dirty="0"/>
              <a:t> </a:t>
            </a:r>
            <a:r>
              <a:rPr lang="en-US" dirty="0" err="1"/>
              <a:t>sobre</a:t>
            </a:r>
            <a:r>
              <a:rPr lang="en-US" dirty="0"/>
              <a:t> </a:t>
            </a:r>
            <a:r>
              <a:rPr lang="en-US" dirty="0" err="1"/>
              <a:t>si</a:t>
            </a:r>
            <a:r>
              <a:rPr lang="en-US" dirty="0"/>
              <a:t> lo que </a:t>
            </a:r>
            <a:r>
              <a:rPr lang="en-US" dirty="0" err="1"/>
              <a:t>tienen</a:t>
            </a:r>
            <a:r>
              <a:rPr lang="en-US" dirty="0"/>
              <a:t> es </a:t>
            </a:r>
            <a:r>
              <a:rPr lang="en-US" dirty="0" err="1"/>
              <a:t>por</a:t>
            </a:r>
            <a:r>
              <a:rPr lang="en-US" dirty="0"/>
              <a:t> </a:t>
            </a:r>
            <a:r>
              <a:rPr lang="en-US" dirty="0" err="1"/>
              <a:t>esfuerzo</a:t>
            </a:r>
            <a:r>
              <a:rPr lang="en-US" dirty="0"/>
              <a:t> o </a:t>
            </a:r>
            <a:r>
              <a:rPr lang="en-US" dirty="0" err="1"/>
              <a:t>por</a:t>
            </a:r>
            <a:r>
              <a:rPr lang="en-US" dirty="0"/>
              <a:t> suerte Y </a:t>
            </a:r>
            <a:r>
              <a:rPr lang="en-US" dirty="0" err="1"/>
              <a:t>por</a:t>
            </a:r>
            <a:r>
              <a:rPr lang="en-US" dirty="0"/>
              <a:t> </a:t>
            </a:r>
            <a:r>
              <a:rPr lang="en-US" dirty="0" err="1"/>
              <a:t>último</a:t>
            </a:r>
            <a:r>
              <a:rPr lang="en-US" dirty="0"/>
              <a:t>, </a:t>
            </a:r>
            <a:r>
              <a:rPr lang="en-US" dirty="0" err="1"/>
              <a:t>una</a:t>
            </a:r>
            <a:r>
              <a:rPr lang="en-US" dirty="0"/>
              <a:t> </a:t>
            </a:r>
            <a:r>
              <a:rPr lang="en-US" dirty="0" err="1"/>
              <a:t>investigación</a:t>
            </a:r>
            <a:r>
              <a:rPr lang="en-US" dirty="0"/>
              <a:t> </a:t>
            </a:r>
            <a:r>
              <a:rPr lang="en-US" dirty="0" err="1"/>
              <a:t>reciente</a:t>
            </a:r>
            <a:r>
              <a:rPr lang="en-US" dirty="0"/>
              <a:t> </a:t>
            </a:r>
            <a:r>
              <a:rPr lang="en-US" dirty="0" err="1"/>
              <a:t>investigó</a:t>
            </a:r>
            <a:r>
              <a:rPr lang="en-US" dirty="0"/>
              <a:t> las </a:t>
            </a:r>
            <a:r>
              <a:rPr lang="en-US" dirty="0" err="1"/>
              <a:t>percepciones</a:t>
            </a:r>
            <a:r>
              <a:rPr lang="en-US" dirty="0"/>
              <a:t> de </a:t>
            </a:r>
            <a:r>
              <a:rPr lang="en-US" dirty="0" err="1"/>
              <a:t>desigualdad</a:t>
            </a:r>
            <a:r>
              <a:rPr lang="en-US" dirty="0"/>
              <a:t> y </a:t>
            </a:r>
            <a:r>
              <a:rPr lang="en-US" dirty="0" err="1"/>
              <a:t>movilidad</a:t>
            </a:r>
            <a:r>
              <a:rPr lang="en-US" dirty="0"/>
              <a:t> social </a:t>
            </a:r>
            <a:r>
              <a:rPr lang="en-US" dirty="0" err="1"/>
              <a:t>en</a:t>
            </a:r>
            <a:r>
              <a:rPr lang="en-US" dirty="0"/>
              <a:t> México para </a:t>
            </a:r>
            <a:r>
              <a:rPr lang="en-US" dirty="0" err="1"/>
              <a:t>centros</a:t>
            </a:r>
            <a:r>
              <a:rPr lang="en-US" dirty="0"/>
              <a:t> </a:t>
            </a:r>
            <a:r>
              <a:rPr lang="en-US" dirty="0" err="1"/>
              <a:t>urbanos</a:t>
            </a:r>
            <a:r>
              <a:rPr lang="en-US" dirty="0"/>
              <a:t>. </a:t>
            </a:r>
            <a:endParaRPr lang="en-MX" dirty="0"/>
          </a:p>
        </p:txBody>
      </p:sp>
      <p:sp>
        <p:nvSpPr>
          <p:cNvPr id="4" name="Slide Number Placeholder 3"/>
          <p:cNvSpPr>
            <a:spLocks noGrp="1"/>
          </p:cNvSpPr>
          <p:nvPr>
            <p:ph type="sldNum" sz="quarter" idx="5"/>
          </p:nvPr>
        </p:nvSpPr>
        <p:spPr/>
        <p:txBody>
          <a:bodyPr/>
          <a:lstStyle/>
          <a:p>
            <a:fld id="{9AA8011D-C729-2C40-BBB4-428F712F1DB5}" type="slidenum">
              <a:rPr lang="es-MX" smtClean="0"/>
              <a:t>8</a:t>
            </a:fld>
            <a:endParaRPr lang="es-MX"/>
          </a:p>
        </p:txBody>
      </p:sp>
    </p:spTree>
    <p:extLst>
      <p:ext uri="{BB962C8B-B14F-4D97-AF65-F5344CB8AC3E}">
        <p14:creationId xmlns:p14="http://schemas.microsoft.com/office/powerpoint/2010/main" val="21410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cs typeface="Calibri"/>
              </a:rPr>
              <a:t>Estos</a:t>
            </a:r>
            <a:r>
              <a:rPr lang="en-US" dirty="0">
                <a:cs typeface="Calibri"/>
              </a:rPr>
              <a:t> dos </a:t>
            </a:r>
            <a:r>
              <a:rPr lang="en-US" dirty="0" err="1">
                <a:cs typeface="Calibri"/>
              </a:rPr>
              <a:t>componentes</a:t>
            </a:r>
            <a:r>
              <a:rPr lang="en-US" dirty="0">
                <a:cs typeface="Calibri"/>
              </a:rPr>
              <a:t>, la </a:t>
            </a:r>
            <a:r>
              <a:rPr lang="en-US" dirty="0" err="1">
                <a:cs typeface="Calibri"/>
              </a:rPr>
              <a:t>percepción</a:t>
            </a:r>
            <a:r>
              <a:rPr lang="en-US" dirty="0">
                <a:cs typeface="Calibri"/>
              </a:rPr>
              <a:t> de justicia y las </a:t>
            </a:r>
            <a:r>
              <a:rPr lang="en-US" dirty="0" err="1">
                <a:cs typeface="Calibri"/>
              </a:rPr>
              <a:t>percepciones</a:t>
            </a:r>
            <a:r>
              <a:rPr lang="en-US" dirty="0">
                <a:cs typeface="Calibri"/>
              </a:rPr>
              <a:t> </a:t>
            </a:r>
            <a:r>
              <a:rPr lang="en-US" dirty="0" err="1">
                <a:cs typeface="Calibri"/>
              </a:rPr>
              <a:t>sobre</a:t>
            </a:r>
            <a:r>
              <a:rPr lang="en-US" dirty="0">
                <a:cs typeface="Calibri"/>
              </a:rPr>
              <a:t> la </a:t>
            </a:r>
            <a:r>
              <a:rPr lang="en-US" dirty="0" err="1">
                <a:cs typeface="Calibri"/>
              </a:rPr>
              <a:t>desigualdad</a:t>
            </a:r>
            <a:r>
              <a:rPr lang="en-US" dirty="0">
                <a:cs typeface="Calibri"/>
              </a:rPr>
              <a:t> son las que me </a:t>
            </a:r>
            <a:r>
              <a:rPr lang="en-US" dirty="0" err="1">
                <a:cs typeface="Calibri"/>
              </a:rPr>
              <a:t>pueden</a:t>
            </a:r>
            <a:r>
              <a:rPr lang="en-US" dirty="0">
                <a:cs typeface="Calibri"/>
              </a:rPr>
              <a:t> </a:t>
            </a:r>
            <a:r>
              <a:rPr lang="en-US" dirty="0" err="1">
                <a:cs typeface="Calibri"/>
              </a:rPr>
              <a:t>servir</a:t>
            </a:r>
            <a:r>
              <a:rPr lang="en-US" dirty="0">
                <a:cs typeface="Calibri"/>
              </a:rPr>
              <a:t> para </a:t>
            </a:r>
            <a:r>
              <a:rPr lang="en-US" dirty="0" err="1">
                <a:cs typeface="Calibri"/>
              </a:rPr>
              <a:t>crear</a:t>
            </a:r>
            <a:r>
              <a:rPr lang="en-US" dirty="0">
                <a:cs typeface="Calibri"/>
              </a:rPr>
              <a:t> </a:t>
            </a:r>
            <a:r>
              <a:rPr lang="en-US" dirty="0" err="1">
                <a:cs typeface="Calibri"/>
              </a:rPr>
              <a:t>una</a:t>
            </a:r>
            <a:r>
              <a:rPr lang="en-US" dirty="0">
                <a:cs typeface="Calibri"/>
              </a:rPr>
              <a:t> </a:t>
            </a:r>
            <a:r>
              <a:rPr lang="en-US" dirty="0" err="1">
                <a:cs typeface="Calibri"/>
              </a:rPr>
              <a:t>intervención</a:t>
            </a:r>
            <a:r>
              <a:rPr lang="en-US" dirty="0">
                <a:cs typeface="Calibri"/>
              </a:rPr>
              <a:t> y </a:t>
            </a:r>
            <a:r>
              <a:rPr lang="en-US" dirty="0" err="1">
                <a:cs typeface="Calibri"/>
              </a:rPr>
              <a:t>analizar</a:t>
            </a:r>
            <a:r>
              <a:rPr lang="en-US" dirty="0">
                <a:cs typeface="Calibri"/>
              </a:rPr>
              <a:t> </a:t>
            </a:r>
            <a:r>
              <a:rPr lang="en-US" dirty="0" err="1">
                <a:cs typeface="Calibri"/>
              </a:rPr>
              <a:t>si</a:t>
            </a:r>
            <a:r>
              <a:rPr lang="en-US" dirty="0">
                <a:cs typeface="Calibri"/>
              </a:rPr>
              <a:t> se </a:t>
            </a:r>
            <a:r>
              <a:rPr lang="en-US" dirty="0" err="1">
                <a:cs typeface="Calibri"/>
              </a:rPr>
              <a:t>modifican</a:t>
            </a:r>
            <a:r>
              <a:rPr lang="en-US" dirty="0">
                <a:cs typeface="Calibri"/>
              </a:rPr>
              <a:t> sus </a:t>
            </a:r>
            <a:r>
              <a:rPr lang="en-US" dirty="0" err="1">
                <a:cs typeface="Calibri"/>
              </a:rPr>
              <a:t>preferencias</a:t>
            </a:r>
            <a:r>
              <a:rPr lang="en-US" dirty="0">
                <a:cs typeface="Calibri"/>
              </a:rPr>
              <a:t> </a:t>
            </a:r>
            <a:r>
              <a:rPr lang="en-US" dirty="0" err="1">
                <a:cs typeface="Calibri"/>
              </a:rPr>
              <a:t>sobre</a:t>
            </a:r>
            <a:r>
              <a:rPr lang="en-US" dirty="0">
                <a:cs typeface="Calibri"/>
              </a:rPr>
              <a:t> la </a:t>
            </a:r>
            <a:r>
              <a:rPr lang="en-US" dirty="0" err="1">
                <a:cs typeface="Calibri"/>
              </a:rPr>
              <a:t>desigualdad</a:t>
            </a:r>
            <a:r>
              <a:rPr lang="en-US" dirty="0">
                <a:cs typeface="Calibri"/>
              </a:rPr>
              <a:t>. La </a:t>
            </a:r>
            <a:r>
              <a:rPr lang="en-US" dirty="0" err="1">
                <a:cs typeface="Calibri"/>
              </a:rPr>
              <a:t>última</a:t>
            </a:r>
            <a:r>
              <a:rPr lang="en-US" dirty="0">
                <a:cs typeface="Calibri"/>
              </a:rPr>
              <a:t> </a:t>
            </a:r>
            <a:r>
              <a:rPr lang="en-US" dirty="0" err="1">
                <a:cs typeface="Calibri"/>
              </a:rPr>
              <a:t>investigación</a:t>
            </a:r>
            <a:r>
              <a:rPr lang="en-US" dirty="0">
                <a:cs typeface="Calibri"/>
              </a:rPr>
              <a:t> </a:t>
            </a:r>
            <a:r>
              <a:rPr lang="en-US" dirty="0" err="1">
                <a:cs typeface="Calibri"/>
              </a:rPr>
              <a:t>hacen</a:t>
            </a:r>
            <a:r>
              <a:rPr lang="en-US" dirty="0">
                <a:cs typeface="Calibri"/>
              </a:rPr>
              <a:t> un </a:t>
            </a:r>
            <a:r>
              <a:rPr lang="en-US" dirty="0" err="1">
                <a:cs typeface="Calibri"/>
              </a:rPr>
              <a:t>experimente</a:t>
            </a:r>
            <a:r>
              <a:rPr lang="en-US" dirty="0">
                <a:cs typeface="Calibri"/>
              </a:rPr>
              <a:t> </a:t>
            </a:r>
            <a:r>
              <a:rPr lang="en-US" dirty="0" err="1">
                <a:cs typeface="Calibri"/>
              </a:rPr>
              <a:t>el</a:t>
            </a:r>
            <a:r>
              <a:rPr lang="en-US" dirty="0">
                <a:cs typeface="Calibri"/>
              </a:rPr>
              <a:t> </a:t>
            </a:r>
            <a:r>
              <a:rPr lang="en-US" dirty="0" err="1">
                <a:cs typeface="Calibri"/>
              </a:rPr>
              <a:t>cual</a:t>
            </a:r>
            <a:r>
              <a:rPr lang="en-US" dirty="0">
                <a:cs typeface="Calibri"/>
              </a:rPr>
              <a:t> </a:t>
            </a:r>
            <a:r>
              <a:rPr lang="en-US" dirty="0" err="1">
                <a:cs typeface="Calibri"/>
              </a:rPr>
              <a:t>podría</a:t>
            </a:r>
            <a:r>
              <a:rPr lang="en-US" dirty="0">
                <a:cs typeface="Calibri"/>
              </a:rPr>
              <a:t> </a:t>
            </a:r>
            <a:r>
              <a:rPr lang="en-US" dirty="0" err="1">
                <a:cs typeface="Calibri"/>
              </a:rPr>
              <a:t>replicar</a:t>
            </a:r>
            <a:r>
              <a:rPr lang="en-US" dirty="0">
                <a:cs typeface="Calibri"/>
              </a:rPr>
              <a:t> </a:t>
            </a:r>
            <a:r>
              <a:rPr lang="en-US" dirty="0" err="1">
                <a:cs typeface="Calibri"/>
              </a:rPr>
              <a:t>en</a:t>
            </a:r>
            <a:r>
              <a:rPr lang="en-US" dirty="0">
                <a:cs typeface="Calibri"/>
              </a:rPr>
              <a:t> </a:t>
            </a:r>
            <a:r>
              <a:rPr lang="en-US" dirty="0" err="1">
                <a:cs typeface="Calibri"/>
              </a:rPr>
              <a:t>el</a:t>
            </a:r>
            <a:r>
              <a:rPr lang="en-US" dirty="0">
                <a:cs typeface="Calibri"/>
              </a:rPr>
              <a:t> que a </a:t>
            </a:r>
            <a:r>
              <a:rPr lang="en-US" dirty="0" err="1">
                <a:cs typeface="Calibri"/>
              </a:rPr>
              <a:t>cierto</a:t>
            </a:r>
            <a:r>
              <a:rPr lang="en-US" dirty="0">
                <a:cs typeface="Calibri"/>
              </a:rPr>
              <a:t> </a:t>
            </a:r>
            <a:r>
              <a:rPr lang="en-US" dirty="0" err="1">
                <a:cs typeface="Calibri"/>
              </a:rPr>
              <a:t>grupo</a:t>
            </a:r>
            <a:r>
              <a:rPr lang="en-US" dirty="0">
                <a:cs typeface="Calibri"/>
              </a:rPr>
              <a:t> les </a:t>
            </a:r>
            <a:r>
              <a:rPr lang="en-US" dirty="0" err="1">
                <a:cs typeface="Calibri"/>
              </a:rPr>
              <a:t>presentan</a:t>
            </a:r>
            <a:r>
              <a:rPr lang="en-US" dirty="0">
                <a:cs typeface="Calibri"/>
              </a:rPr>
              <a:t> </a:t>
            </a:r>
            <a:r>
              <a:rPr lang="en-US" dirty="0" err="1">
                <a:cs typeface="Calibri"/>
              </a:rPr>
              <a:t>información</a:t>
            </a:r>
            <a:r>
              <a:rPr lang="en-US" dirty="0">
                <a:cs typeface="Calibri"/>
              </a:rPr>
              <a:t> real </a:t>
            </a:r>
            <a:r>
              <a:rPr lang="en-US" dirty="0" err="1">
                <a:cs typeface="Calibri"/>
              </a:rPr>
              <a:t>sobre</a:t>
            </a:r>
            <a:r>
              <a:rPr lang="en-US" dirty="0">
                <a:cs typeface="Calibri"/>
              </a:rPr>
              <a:t> la </a:t>
            </a:r>
            <a:r>
              <a:rPr lang="en-US" dirty="0" err="1">
                <a:cs typeface="Calibri"/>
              </a:rPr>
              <a:t>desigualdad</a:t>
            </a:r>
            <a:r>
              <a:rPr lang="en-US" dirty="0">
                <a:cs typeface="Calibri"/>
              </a:rPr>
              <a:t> a </a:t>
            </a:r>
            <a:r>
              <a:rPr lang="en-US" dirty="0" err="1">
                <a:cs typeface="Calibri"/>
              </a:rPr>
              <a:t>otro</a:t>
            </a:r>
            <a:r>
              <a:rPr lang="en-US" dirty="0">
                <a:cs typeface="Calibri"/>
              </a:rPr>
              <a:t> </a:t>
            </a:r>
            <a:r>
              <a:rPr lang="en-US" dirty="0" err="1">
                <a:cs typeface="Calibri"/>
              </a:rPr>
              <a:t>sobre</a:t>
            </a:r>
            <a:r>
              <a:rPr lang="en-US" dirty="0">
                <a:cs typeface="Calibri"/>
              </a:rPr>
              <a:t> </a:t>
            </a:r>
            <a:r>
              <a:rPr lang="en-US" dirty="0" err="1">
                <a:cs typeface="Calibri"/>
              </a:rPr>
              <a:t>movilidad</a:t>
            </a:r>
            <a:r>
              <a:rPr lang="en-US" dirty="0">
                <a:cs typeface="Calibri"/>
              </a:rPr>
              <a:t> social y </a:t>
            </a:r>
            <a:r>
              <a:rPr lang="en-US" dirty="0" err="1">
                <a:cs typeface="Calibri"/>
              </a:rPr>
              <a:t>el</a:t>
            </a:r>
            <a:r>
              <a:rPr lang="en-US" dirty="0">
                <a:cs typeface="Calibri"/>
              </a:rPr>
              <a:t> </a:t>
            </a:r>
            <a:r>
              <a:rPr lang="en-US" dirty="0" err="1">
                <a:cs typeface="Calibri"/>
              </a:rPr>
              <a:t>grupo</a:t>
            </a:r>
            <a:r>
              <a:rPr lang="en-US" dirty="0">
                <a:cs typeface="Calibri"/>
              </a:rPr>
              <a:t> de control nada. </a:t>
            </a:r>
          </a:p>
        </p:txBody>
      </p:sp>
      <p:sp>
        <p:nvSpPr>
          <p:cNvPr id="4" name="Marcador de número de diapositiva 3"/>
          <p:cNvSpPr>
            <a:spLocks noGrp="1"/>
          </p:cNvSpPr>
          <p:nvPr>
            <p:ph type="sldNum" sz="quarter" idx="5"/>
          </p:nvPr>
        </p:nvSpPr>
        <p:spPr/>
        <p:txBody>
          <a:bodyPr/>
          <a:lstStyle/>
          <a:p>
            <a:fld id="{9AA8011D-C729-2C40-BBB4-428F712F1DB5}" type="slidenum">
              <a:rPr lang="es-MX" smtClean="0"/>
              <a:t>9</a:t>
            </a:fld>
            <a:endParaRPr lang="es-MX"/>
          </a:p>
        </p:txBody>
      </p:sp>
    </p:spTree>
    <p:extLst>
      <p:ext uri="{BB962C8B-B14F-4D97-AF65-F5344CB8AC3E}">
        <p14:creationId xmlns:p14="http://schemas.microsoft.com/office/powerpoint/2010/main" val="3317462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it.co1.qualtrics.com/jfe/preview/SV_6zffOG44dmMAjTo?Q_CHL=preview&amp;Q_SurveyVersionID=curren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8AD7B-A596-A14B-9A31-975072AB0FB7}"/>
              </a:ext>
            </a:extLst>
          </p:cNvPr>
          <p:cNvSpPr>
            <a:spLocks noGrp="1"/>
          </p:cNvSpPr>
          <p:nvPr>
            <p:ph type="ctrTitle"/>
          </p:nvPr>
        </p:nvSpPr>
        <p:spPr/>
        <p:txBody>
          <a:bodyPr/>
          <a:lstStyle/>
          <a:p>
            <a:r>
              <a:rPr lang="es-MX" sz="4800" dirty="0"/>
              <a:t>Proyecto de investigación: prefrencias sobre la redistribución</a:t>
            </a:r>
          </a:p>
        </p:txBody>
      </p:sp>
      <p:sp>
        <p:nvSpPr>
          <p:cNvPr id="3" name="Subtítulo 2">
            <a:extLst>
              <a:ext uri="{FF2B5EF4-FFF2-40B4-BE49-F238E27FC236}">
                <a16:creationId xmlns:a16="http://schemas.microsoft.com/office/drawing/2014/main" id="{97435746-40B8-7940-A500-0A41EA9AE173}"/>
              </a:ext>
            </a:extLst>
          </p:cNvPr>
          <p:cNvSpPr>
            <a:spLocks noGrp="1"/>
          </p:cNvSpPr>
          <p:nvPr>
            <p:ph type="subTitle" idx="1"/>
          </p:nvPr>
        </p:nvSpPr>
        <p:spPr>
          <a:xfrm>
            <a:off x="2474260" y="3729319"/>
            <a:ext cx="7297270" cy="1290916"/>
          </a:xfrm>
        </p:spPr>
        <p:txBody>
          <a:bodyPr>
            <a:normAutofit/>
          </a:bodyPr>
          <a:lstStyle/>
          <a:p>
            <a:r>
              <a:rPr lang="es-MX" dirty="0"/>
              <a:t>Seminario de investigación</a:t>
            </a:r>
          </a:p>
          <a:p>
            <a:r>
              <a:rPr lang="es-MX" dirty="0"/>
              <a:t>Alejandro Rivera Ortiz </a:t>
            </a:r>
          </a:p>
          <a:p>
            <a:r>
              <a:rPr lang="es-MX" dirty="0"/>
              <a:t>ITAM</a:t>
            </a:r>
          </a:p>
        </p:txBody>
      </p:sp>
      <p:pic>
        <p:nvPicPr>
          <p:cNvPr id="5" name="Imagen 4">
            <a:extLst>
              <a:ext uri="{FF2B5EF4-FFF2-40B4-BE49-F238E27FC236}">
                <a16:creationId xmlns:a16="http://schemas.microsoft.com/office/drawing/2014/main" id="{A2F543DD-6E96-AB4E-B682-23AE779EC3B2}"/>
              </a:ext>
            </a:extLst>
          </p:cNvPr>
          <p:cNvPicPr>
            <a:picLocks noChangeAspect="1"/>
          </p:cNvPicPr>
          <p:nvPr/>
        </p:nvPicPr>
        <p:blipFill>
          <a:blip r:embed="rId3"/>
          <a:stretch>
            <a:fillRect/>
          </a:stretch>
        </p:blipFill>
        <p:spPr>
          <a:xfrm>
            <a:off x="5383923" y="5115468"/>
            <a:ext cx="1424153" cy="1424153"/>
          </a:xfrm>
          <a:prstGeom prst="rect">
            <a:avLst/>
          </a:prstGeom>
        </p:spPr>
      </p:pic>
    </p:spTree>
    <p:extLst>
      <p:ext uri="{BB962C8B-B14F-4D97-AF65-F5344CB8AC3E}">
        <p14:creationId xmlns:p14="http://schemas.microsoft.com/office/powerpoint/2010/main" val="328847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2830108" y="-3884234"/>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1954003"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3566196"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3997507" y="8819461"/>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4129885" y="9722037"/>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Desigualdad entre naciones</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745399" y="83389"/>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Marco conceptual</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3566196" y="11527189"/>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24" name="Marcador de contenido 2">
            <a:extLst>
              <a:ext uri="{FF2B5EF4-FFF2-40B4-BE49-F238E27FC236}">
                <a16:creationId xmlns:a16="http://schemas.microsoft.com/office/drawing/2014/main" id="{C19773BE-63FA-AF44-828A-63B8F8DE2103}"/>
              </a:ext>
            </a:extLst>
          </p:cNvPr>
          <p:cNvSpPr>
            <a:spLocks noGrp="1"/>
          </p:cNvSpPr>
          <p:nvPr>
            <p:ph idx="1"/>
          </p:nvPr>
        </p:nvSpPr>
        <p:spPr>
          <a:xfrm>
            <a:off x="1295400" y="1251853"/>
            <a:ext cx="10276490" cy="4547259"/>
          </a:xfrm>
        </p:spPr>
        <p:txBody>
          <a:bodyPr vert="horz" lIns="91440" tIns="45720" rIns="91440" bIns="45720" rtlCol="0" anchor="t">
            <a:normAutofit/>
          </a:bodyPr>
          <a:lstStyle/>
          <a:p>
            <a:pPr marL="383540" indent="-383540"/>
            <a:r>
              <a:rPr lang="es-MX" dirty="0"/>
              <a:t>Modelo básico (Meltzer &amp; Richard, 1981)</a:t>
            </a:r>
            <a:endParaRPr lang="es-ES"/>
          </a:p>
          <a:p>
            <a:pPr marL="383540" indent="-383540"/>
            <a:r>
              <a:rPr lang="es-MX" dirty="0"/>
              <a:t>Modelo de expectativas del ingreso futuro y movilidad social (Benabou &amp; Ok, 2001)</a:t>
            </a:r>
          </a:p>
          <a:p>
            <a:pPr marL="383540" indent="-383540"/>
            <a:r>
              <a:rPr lang="es-MX" dirty="0"/>
              <a:t>Modelo de desigualdad indirectamente en la función de utilidad </a:t>
            </a:r>
            <a:r>
              <a:rPr lang="es-ES" dirty="0"/>
              <a:t>(</a:t>
            </a:r>
            <a:r>
              <a:rPr lang="es-ES" dirty="0" err="1"/>
              <a:t>Alesina</a:t>
            </a:r>
            <a:r>
              <a:rPr lang="es-ES" dirty="0"/>
              <a:t> &amp; Giuliano, 2011)</a:t>
            </a:r>
            <a:r>
              <a:rPr lang="es-MX" dirty="0"/>
              <a:t> </a:t>
            </a:r>
          </a:p>
          <a:p>
            <a:pPr marL="383540" indent="-383540"/>
            <a:r>
              <a:rPr lang="es-MX" dirty="0"/>
              <a:t>Modelo de desigualdad directamente en la función de utilidad </a:t>
            </a:r>
            <a:r>
              <a:rPr lang="es-ES" dirty="0"/>
              <a:t>(</a:t>
            </a:r>
            <a:r>
              <a:rPr lang="es-ES" dirty="0" err="1"/>
              <a:t>Alesina</a:t>
            </a:r>
            <a:r>
              <a:rPr lang="es-ES" dirty="0"/>
              <a:t> &amp; Giuliano, 2011)</a:t>
            </a:r>
            <a:r>
              <a:rPr lang="es-MX" dirty="0"/>
              <a:t> </a:t>
            </a:r>
          </a:p>
          <a:p>
            <a:pPr marL="0" indent="0">
              <a:buNone/>
            </a:pPr>
            <a:endParaRPr lang="es-MX" dirty="0"/>
          </a:p>
          <a:p>
            <a:pPr marL="383540" indent="-383540"/>
            <a:endParaRPr lang="es-MX" dirty="0"/>
          </a:p>
        </p:txBody>
      </p:sp>
    </p:spTree>
    <p:extLst>
      <p:ext uri="{BB962C8B-B14F-4D97-AF65-F5344CB8AC3E}">
        <p14:creationId xmlns:p14="http://schemas.microsoft.com/office/powerpoint/2010/main" val="175758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2830108" y="-3884234"/>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1954003"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3566196"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3997507" y="8819461"/>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4129885" y="9722037"/>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Desigualdad entre naciones</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745399" y="83389"/>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Marco conceptual</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3566196" y="11527189"/>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mc:AlternateContent xmlns:mc="http://schemas.openxmlformats.org/markup-compatibility/2006" xmlns:a14="http://schemas.microsoft.com/office/drawing/2010/main">
        <mc:Choice Requires="a14">
          <p:sp>
            <p:nvSpPr>
              <p:cNvPr id="24" name="Marcador de contenido 2">
                <a:extLst>
                  <a:ext uri="{FF2B5EF4-FFF2-40B4-BE49-F238E27FC236}">
                    <a16:creationId xmlns:a16="http://schemas.microsoft.com/office/drawing/2014/main" id="{C19773BE-63FA-AF44-828A-63B8F8DE2103}"/>
                  </a:ext>
                </a:extLst>
              </p:cNvPr>
              <p:cNvSpPr>
                <a:spLocks noGrp="1"/>
              </p:cNvSpPr>
              <p:nvPr>
                <p:ph idx="1"/>
              </p:nvPr>
            </p:nvSpPr>
            <p:spPr>
              <a:xfrm>
                <a:off x="1295400" y="1251853"/>
                <a:ext cx="10276490" cy="4547259"/>
              </a:xfrm>
            </p:spPr>
            <p:txBody>
              <a:bodyPr>
                <a:normAutofit/>
              </a:bodyPr>
              <a:lstStyle/>
              <a:p>
                <a:r>
                  <a:rPr lang="es-MX" dirty="0"/>
                  <a:t>Modelo básico (Meltzer &amp; Richard, 1981)</a:t>
                </a:r>
              </a:p>
              <a:p>
                <a:r>
                  <a:rPr lang="es-MX" dirty="0"/>
                  <a:t>Modelo expectativas del ingreso futuro y movilidad social (Benabou &amp; Ok, 2001)</a:t>
                </a:r>
              </a:p>
              <a:p>
                <a:r>
                  <a:rPr lang="es-MX" dirty="0"/>
                  <a:t>Modelo de desigualdad indirectamente en la función de utilidad </a:t>
                </a:r>
                <a:r>
                  <a:rPr lang="es-ES" dirty="0"/>
                  <a:t>(</a:t>
                </a:r>
                <a:r>
                  <a:rPr lang="es-ES" dirty="0" err="1"/>
                  <a:t>Alesina</a:t>
                </a:r>
                <a:r>
                  <a:rPr lang="es-ES" dirty="0"/>
                  <a:t> &amp; Giuliano, 2011)</a:t>
                </a:r>
                <a:r>
                  <a:rPr lang="es-MX" dirty="0"/>
                  <a:t> </a:t>
                </a:r>
              </a:p>
              <a:p>
                <a:r>
                  <a:rPr lang="es-MX" dirty="0"/>
                  <a:t>Modelo de desigualdad directamente en la función de utilidad </a:t>
                </a:r>
                <a:r>
                  <a:rPr lang="es-ES" dirty="0"/>
                  <a:t>(</a:t>
                </a:r>
                <a:r>
                  <a:rPr lang="es-ES" dirty="0" err="1"/>
                  <a:t>Alesina</a:t>
                </a:r>
                <a:r>
                  <a:rPr lang="es-ES" dirty="0"/>
                  <a:t> &amp; Giuliano, 2011)</a:t>
                </a:r>
              </a:p>
              <a:p>
                <a:endParaRPr lang="es-ES" dirty="0"/>
              </a:p>
              <a:p>
                <a:pPr marL="0" indent="0">
                  <a:buNone/>
                </a:pPr>
                <a:endParaRPr lang="es-ES" dirty="0"/>
              </a:p>
              <a:p>
                <a:pPr marL="0" indent="0">
                  <a:buNone/>
                </a:pPr>
                <a:endParaRPr lang="es-ES" dirty="0"/>
              </a:p>
              <a:p>
                <a14:m>
                  <m:oMath xmlns:m="http://schemas.openxmlformats.org/officeDocument/2006/math">
                    <m:sSubSup>
                      <m:sSubSupPr>
                        <m:ctrlPr>
                          <a:rPr lang="es-MX" i="1" smtClean="0">
                            <a:latin typeface="Cambria Math" panose="02040503050406030204" pitchFamily="18" charset="0"/>
                          </a:rPr>
                        </m:ctrlPr>
                      </m:sSubSupPr>
                      <m:e>
                        <m:r>
                          <a:rPr lang="es-ES" b="0" i="1" smtClean="0">
                            <a:latin typeface="Cambria Math" panose="02040503050406030204" pitchFamily="18" charset="0"/>
                          </a:rPr>
                          <m:t>𝑄</m:t>
                        </m:r>
                      </m:e>
                      <m:sub>
                        <m:r>
                          <a:rPr lang="es-ES" b="0" i="1" smtClean="0">
                            <a:latin typeface="Cambria Math" panose="02040503050406030204" pitchFamily="18" charset="0"/>
                          </a:rPr>
                          <m:t>𝑖</m:t>
                        </m:r>
                      </m:sub>
                      <m:sup>
                        <m:r>
                          <a:rPr lang="es-ES" b="0" i="1" smtClean="0">
                            <a:latin typeface="Cambria Math" panose="02040503050406030204" pitchFamily="18" charset="0"/>
                          </a:rPr>
                          <m:t>∗</m:t>
                        </m:r>
                      </m:sup>
                    </m:sSubSup>
                    <m:r>
                      <a:rPr lang="es-ES" b="0" i="1" smtClean="0">
                        <a:latin typeface="Cambria Math" panose="02040503050406030204" pitchFamily="18" charset="0"/>
                      </a:rPr>
                      <m:t> </m:t>
                    </m:r>
                  </m:oMath>
                </a14:m>
                <a:r>
                  <a:rPr lang="es-MX" dirty="0"/>
                  <a:t>representa el nivel ideal de desigualdad para el individuo </a:t>
                </a:r>
                <a14:m>
                  <m:oMath xmlns:m="http://schemas.openxmlformats.org/officeDocument/2006/math">
                    <m:r>
                      <a:rPr lang="es-ES" b="0" i="1" smtClean="0">
                        <a:latin typeface="Cambria Math" panose="02040503050406030204" pitchFamily="18" charset="0"/>
                      </a:rPr>
                      <m:t>𝑖</m:t>
                    </m:r>
                  </m:oMath>
                </a14:m>
                <a:r>
                  <a:rPr lang="es-MX" dirty="0"/>
                  <a:t>.</a:t>
                </a:r>
              </a:p>
              <a:p>
                <a14:m>
                  <m:oMath xmlns:m="http://schemas.openxmlformats.org/officeDocument/2006/math">
                    <m:sSub>
                      <m:sSubPr>
                        <m:ctrlPr>
                          <a:rPr lang="es-MX" i="1" smtClean="0">
                            <a:latin typeface="Cambria Math" panose="02040503050406030204" pitchFamily="18" charset="0"/>
                          </a:rPr>
                        </m:ctrlPr>
                      </m:sSubPr>
                      <m:e>
                        <m:r>
                          <a:rPr lang="es-MX" i="1" smtClean="0">
                            <a:latin typeface="Cambria Math" panose="02040503050406030204" pitchFamily="18" charset="0"/>
                            <a:ea typeface="Cambria Math" panose="02040503050406030204" pitchFamily="18" charset="0"/>
                          </a:rPr>
                          <m:t>𝛿</m:t>
                        </m:r>
                      </m:e>
                      <m:sub>
                        <m:r>
                          <a:rPr lang="es-ES" b="0" i="1" smtClean="0">
                            <a:latin typeface="Cambria Math" panose="02040503050406030204" pitchFamily="18" charset="0"/>
                          </a:rPr>
                          <m:t>𝑖</m:t>
                        </m:r>
                      </m:sub>
                    </m:sSub>
                  </m:oMath>
                </a14:m>
                <a:r>
                  <a:rPr lang="es-MX" dirty="0"/>
                  <a:t> es el peso sobre la desviación. </a:t>
                </a:r>
              </a:p>
              <a:p>
                <a:pPr marL="0" indent="0">
                  <a:buNone/>
                </a:pPr>
                <a:endParaRPr lang="es-MX" dirty="0"/>
              </a:p>
              <a:p>
                <a:endParaRPr lang="es-MX" dirty="0"/>
              </a:p>
            </p:txBody>
          </p:sp>
        </mc:Choice>
        <mc:Fallback xmlns="">
          <p:sp>
            <p:nvSpPr>
              <p:cNvPr id="24" name="Marcador de contenido 2">
                <a:extLst>
                  <a:ext uri="{FF2B5EF4-FFF2-40B4-BE49-F238E27FC236}">
                    <a16:creationId xmlns:a16="http://schemas.microsoft.com/office/drawing/2014/main" id="{C19773BE-63FA-AF44-828A-63B8F8DE2103}"/>
                  </a:ext>
                </a:extLst>
              </p:cNvPr>
              <p:cNvSpPr>
                <a:spLocks noGrp="1" noRot="1" noChangeAspect="1" noMove="1" noResize="1" noEditPoints="1" noAdjustHandles="1" noChangeArrowheads="1" noChangeShapeType="1" noTextEdit="1"/>
              </p:cNvSpPr>
              <p:nvPr>
                <p:ph idx="1"/>
              </p:nvPr>
            </p:nvSpPr>
            <p:spPr>
              <a:xfrm>
                <a:off x="1295400" y="1251853"/>
                <a:ext cx="10276490" cy="4547259"/>
              </a:xfrm>
              <a:blipFill>
                <a:blip r:embed="rId3"/>
                <a:stretch>
                  <a:fillRect l="-534" t="-1072"/>
                </a:stretch>
              </a:blipFill>
            </p:spPr>
            <p:txBody>
              <a:bodyPr/>
              <a:lstStyle/>
              <a:p>
                <a:r>
                  <a:rPr lang="en-US">
                    <a:noFill/>
                  </a:rPr>
                  <a:t> </a:t>
                </a:r>
              </a:p>
            </p:txBody>
          </p:sp>
        </mc:Fallback>
      </mc:AlternateContent>
      <p:sp>
        <p:nvSpPr>
          <p:cNvPr id="30" name="Elipse 29">
            <a:extLst>
              <a:ext uri="{FF2B5EF4-FFF2-40B4-BE49-F238E27FC236}">
                <a16:creationId xmlns:a16="http://schemas.microsoft.com/office/drawing/2014/main" id="{F846D9E3-605C-ED45-90BB-571A03F7AC8C}"/>
              </a:ext>
            </a:extLst>
          </p:cNvPr>
          <p:cNvSpPr/>
          <p:nvPr/>
        </p:nvSpPr>
        <p:spPr>
          <a:xfrm>
            <a:off x="1243589" y="2841864"/>
            <a:ext cx="508393" cy="4423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DDC64EEF-6AFF-364E-92E3-07B65F961440}"/>
                  </a:ext>
                </a:extLst>
              </p:cNvPr>
              <p:cNvSpPr txBox="1"/>
              <p:nvPr/>
            </p:nvSpPr>
            <p:spPr>
              <a:xfrm>
                <a:off x="2711624" y="3550440"/>
                <a:ext cx="6595553" cy="8992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𝑈</m:t>
                          </m:r>
                        </m:e>
                        <m:sub>
                          <m:r>
                            <a:rPr lang="es-ES" sz="2000" b="0" i="1" smtClean="0">
                              <a:latin typeface="Cambria Math" panose="02040503050406030204" pitchFamily="18" charset="0"/>
                            </a:rPr>
                            <m:t>𝑖</m:t>
                          </m:r>
                        </m:sub>
                      </m:sSub>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𝑝</m:t>
                          </m:r>
                          <m:r>
                            <a:rPr lang="es-ES" sz="2000" b="0" i="1" smtClean="0">
                              <a:latin typeface="Cambria Math" panose="02040503050406030204" pitchFamily="18" charset="0"/>
                            </a:rPr>
                            <m:t>=</m:t>
                          </m:r>
                          <m:r>
                            <a:rPr lang="es-ES" sz="2000" b="0" i="1" smtClean="0">
                              <a:latin typeface="Cambria Math" panose="02040503050406030204" pitchFamily="18" charset="0"/>
                            </a:rPr>
                            <m:t>𝑡</m:t>
                          </m:r>
                        </m:sub>
                        <m:sup>
                          <m:r>
                            <a:rPr lang="es-ES" sz="2000" b="0" i="1" smtClean="0">
                              <a:latin typeface="Cambria Math" panose="02040503050406030204" pitchFamily="18" charset="0"/>
                            </a:rPr>
                            <m:t>𝑇</m:t>
                          </m:r>
                        </m:sup>
                        <m:e>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𝛽</m:t>
                              </m:r>
                            </m:e>
                            <m:sup>
                              <m:r>
                                <a:rPr lang="es-ES" sz="2000" b="0" i="1" smtClean="0">
                                  <a:latin typeface="Cambria Math" panose="02040503050406030204" pitchFamily="18" charset="0"/>
                                </a:rPr>
                                <m:t>𝑡</m:t>
                              </m:r>
                            </m:sup>
                          </m:sSup>
                          <m:r>
                            <a:rPr lang="es-ES" sz="2000" b="0" i="1" smtClean="0">
                              <a:latin typeface="Cambria Math" panose="02040503050406030204" pitchFamily="18" charset="0"/>
                            </a:rPr>
                            <m:t>(</m:t>
                          </m:r>
                          <m:r>
                            <a:rPr lang="es-ES" sz="2000" b="0" i="1" smtClean="0">
                              <a:latin typeface="Cambria Math" panose="02040503050406030204" pitchFamily="18" charset="0"/>
                            </a:rPr>
                            <m:t>𝑢</m:t>
                          </m:r>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𝑖𝑡</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𝑄</m:t>
                                      </m:r>
                                    </m:e>
                                    <m:sub>
                                      <m:r>
                                        <a:rPr lang="es-ES" sz="2000" b="0" i="1" smtClean="0">
                                          <a:latin typeface="Cambria Math" panose="02040503050406030204" pitchFamily="18" charset="0"/>
                                        </a:rPr>
                                        <m:t>𝑡</m:t>
                                      </m:r>
                                    </m:sub>
                                  </m:sSub>
                                </m:e>
                              </m:d>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𝛿</m:t>
                              </m:r>
                            </m:e>
                            <m:sub>
                              <m:r>
                                <a:rPr lang="es-ES" sz="2000" b="0" i="1" smtClean="0">
                                  <a:latin typeface="Cambria Math" panose="02040503050406030204" pitchFamily="18" charset="0"/>
                                </a:rPr>
                                <m:t>𝑖</m:t>
                              </m:r>
                            </m:sub>
                          </m:sSub>
                          <m:r>
                            <a:rPr lang="es-ES" sz="2000" b="0" i="1" smtClean="0">
                              <a:latin typeface="Cambria Math" panose="02040503050406030204" pitchFamily="18" charset="0"/>
                            </a:rPr>
                            <m:t>(</m:t>
                          </m:r>
                          <m:r>
                            <a:rPr lang="es-ES" sz="2000" b="0" i="1" smtClean="0">
                              <a:latin typeface="Cambria Math" panose="02040503050406030204" pitchFamily="18" charset="0"/>
                            </a:rPr>
                            <m:t>𝑄</m:t>
                          </m:r>
                          <m:r>
                            <a:rPr lang="es-ES" sz="2000" b="0" i="1" smtClean="0">
                              <a:latin typeface="Cambria Math" panose="02040503050406030204" pitchFamily="18" charset="0"/>
                            </a:rPr>
                            <m:t>−</m:t>
                          </m:r>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𝑄</m:t>
                              </m:r>
                            </m:e>
                            <m:sub>
                              <m:r>
                                <a:rPr lang="es-ES" sz="2000" b="0" i="1" smtClean="0">
                                  <a:latin typeface="Cambria Math" panose="02040503050406030204" pitchFamily="18" charset="0"/>
                                </a:rPr>
                                <m:t>𝑖</m:t>
                              </m:r>
                            </m:sub>
                            <m:sup>
                              <m:r>
                                <a:rPr lang="es-ES" sz="2000" b="0" i="1" smtClean="0">
                                  <a:latin typeface="Cambria Math" panose="02040503050406030204" pitchFamily="18" charset="0"/>
                                </a:rPr>
                                <m:t>∗</m:t>
                              </m:r>
                            </m:sup>
                          </m:sSubSup>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r>
                            <a:rPr lang="es-ES" sz="2000" b="0" i="1" smtClean="0">
                              <a:latin typeface="Cambria Math" panose="02040503050406030204" pitchFamily="18" charset="0"/>
                            </a:rPr>
                            <m:t>)</m:t>
                          </m:r>
                        </m:e>
                      </m:nary>
                    </m:oMath>
                  </m:oMathPara>
                </a14:m>
                <a:endParaRPr lang="es-MX" sz="2000" dirty="0"/>
              </a:p>
            </p:txBody>
          </p:sp>
        </mc:Choice>
        <mc:Fallback xmlns="">
          <p:sp>
            <p:nvSpPr>
              <p:cNvPr id="4" name="CuadroTexto 3">
                <a:extLst>
                  <a:ext uri="{FF2B5EF4-FFF2-40B4-BE49-F238E27FC236}">
                    <a16:creationId xmlns:a16="http://schemas.microsoft.com/office/drawing/2014/main" id="{DDC64EEF-6AFF-364E-92E3-07B65F961440}"/>
                  </a:ext>
                </a:extLst>
              </p:cNvPr>
              <p:cNvSpPr txBox="1">
                <a:spLocks noRot="1" noChangeAspect="1" noMove="1" noResize="1" noEditPoints="1" noAdjustHandles="1" noChangeArrowheads="1" noChangeShapeType="1" noTextEdit="1"/>
              </p:cNvSpPr>
              <p:nvPr/>
            </p:nvSpPr>
            <p:spPr>
              <a:xfrm>
                <a:off x="2711624" y="3550440"/>
                <a:ext cx="6595553" cy="89928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470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1304571" y="687766"/>
            <a:ext cx="9601200" cy="1485900"/>
          </a:xfrm>
        </p:spPr>
        <p:txBody>
          <a:bodyPr/>
          <a:lstStyle/>
          <a:p>
            <a:r>
              <a:rPr lang="es-MX"/>
              <a:t>Proyecto de investigación</a:t>
            </a:r>
            <a:endParaRPr lang="es-MX" dirty="0"/>
          </a:p>
        </p:txBody>
      </p:sp>
      <p:sp>
        <p:nvSpPr>
          <p:cNvPr id="7" name="Arco de bloque 6">
            <a:extLst>
              <a:ext uri="{FF2B5EF4-FFF2-40B4-BE49-F238E27FC236}">
                <a16:creationId xmlns:a16="http://schemas.microsoft.com/office/drawing/2014/main" id="{487B9105-E00F-6948-97D7-7E984719B1BA}"/>
              </a:ext>
            </a:extLst>
          </p:cNvPr>
          <p:cNvSpPr/>
          <p:nvPr/>
        </p:nvSpPr>
        <p:spPr>
          <a:xfrm>
            <a:off x="-3319485" y="867383"/>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200714" y="1926268"/>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Pregunta de investigación</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2632025" y="2828844"/>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Objetivos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2764403" y="3731420"/>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Revisión de literatura</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2632025" y="4633996"/>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Marco conceptual</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200714" y="5536572"/>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Métodos y procedimientos</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Tree>
    <p:extLst>
      <p:ext uri="{BB962C8B-B14F-4D97-AF65-F5344CB8AC3E}">
        <p14:creationId xmlns:p14="http://schemas.microsoft.com/office/powerpoint/2010/main" val="145269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351256" y="-2330960"/>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2931558"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588641"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3019952" y="8819461"/>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3152330" y="9722037"/>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Desigualdad entre naciones</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3019952" y="10624613"/>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El futuro de la desigualdad</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787550" y="207705"/>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Métodos y procedimientos</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30" name="Marcador de contenido 2">
            <a:extLst>
              <a:ext uri="{FF2B5EF4-FFF2-40B4-BE49-F238E27FC236}">
                <a16:creationId xmlns:a16="http://schemas.microsoft.com/office/drawing/2014/main" id="{49F56F73-3514-F547-9F6F-E4150CB69CAE}"/>
              </a:ext>
            </a:extLst>
          </p:cNvPr>
          <p:cNvSpPr>
            <a:spLocks noGrp="1"/>
          </p:cNvSpPr>
          <p:nvPr>
            <p:ph idx="1"/>
          </p:nvPr>
        </p:nvSpPr>
        <p:spPr>
          <a:xfrm>
            <a:off x="1295400" y="1471448"/>
            <a:ext cx="10417224" cy="4790764"/>
          </a:xfrm>
        </p:spPr>
        <p:txBody>
          <a:bodyPr vert="horz" lIns="91440" tIns="45720" rIns="91440" bIns="45720" rtlCol="0" anchor="t">
            <a:normAutofit/>
          </a:bodyPr>
          <a:lstStyle/>
          <a:p>
            <a:pPr marL="0" indent="0">
              <a:buNone/>
            </a:pPr>
            <a:r>
              <a:rPr lang="es-MX" b="1" dirty="0"/>
              <a:t>Las preferencias sobre la redistribución se miden con encuestas autoreportadas</a:t>
            </a:r>
          </a:p>
          <a:p>
            <a:pPr marL="383540" indent="-383540">
              <a:lnSpc>
                <a:spcPct val="150000"/>
              </a:lnSpc>
            </a:pPr>
            <a:r>
              <a:rPr lang="es-MX" dirty="0"/>
              <a:t>Pregunta de General Social Survey utilizada por Alesina y </a:t>
            </a:r>
            <a:r>
              <a:rPr lang="es-ES" dirty="0"/>
              <a:t>Giuliano </a:t>
            </a:r>
            <a:r>
              <a:rPr lang="es-MX" dirty="0"/>
              <a:t>: “Algunas personas piensan que el gobierno de Washington debería hacer todo para mejorar el estándar de vida de todos los estadounidenses pobres (1 de esta escala). Otras personas piensan que no es la responsabilidad del gobierno, que toda persona debe hacerse responsable de cada uno (5 de esta escala). ¿Dónde se posicionaría usted en esta escala?”</a:t>
            </a:r>
          </a:p>
          <a:p>
            <a:pPr marL="383540" indent="-383540">
              <a:lnSpc>
                <a:spcPct val="150000"/>
              </a:lnSpc>
            </a:pPr>
            <a:r>
              <a:rPr lang="es-MX" dirty="0"/>
              <a:t>Campos, </a:t>
            </a:r>
            <a:r>
              <a:rPr lang="es-MX" dirty="0" err="1"/>
              <a:t>Krozer</a:t>
            </a:r>
            <a:r>
              <a:rPr lang="es-MX" dirty="0"/>
              <a:t> y Ramírez hicieron un cuestionario para México. </a:t>
            </a:r>
          </a:p>
          <a:p>
            <a:pPr marL="383540" indent="-383540">
              <a:lnSpc>
                <a:spcPct val="150000"/>
              </a:lnSpc>
            </a:pPr>
            <a:r>
              <a:rPr lang="es-MX" dirty="0"/>
              <a:t>Utilizar la plataforma </a:t>
            </a:r>
            <a:r>
              <a:rPr lang="es-MX" dirty="0">
                <a:hlinkClick r:id="rId3"/>
              </a:rPr>
              <a:t>qualtrics</a:t>
            </a:r>
            <a:r>
              <a:rPr lang="es-MX" dirty="0"/>
              <a:t> para hacer la encuesta e intervención. </a:t>
            </a:r>
          </a:p>
          <a:p>
            <a:pPr marL="530225" lvl="1" indent="0">
              <a:buNone/>
            </a:pPr>
            <a:endParaRPr lang="es-MX" dirty="0"/>
          </a:p>
          <a:p>
            <a:pPr lvl="1" indent="-383540"/>
            <a:endParaRPr lang="es-MX" dirty="0"/>
          </a:p>
          <a:p>
            <a:pPr marL="383540" indent="-383540"/>
            <a:endParaRPr lang="es-MX" dirty="0"/>
          </a:p>
        </p:txBody>
      </p:sp>
    </p:spTree>
    <p:extLst>
      <p:ext uri="{BB962C8B-B14F-4D97-AF65-F5344CB8AC3E}">
        <p14:creationId xmlns:p14="http://schemas.microsoft.com/office/powerpoint/2010/main" val="96787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30328-1AC3-E344-A1A3-05C9AA80CAE7}"/>
              </a:ext>
            </a:extLst>
          </p:cNvPr>
          <p:cNvSpPr>
            <a:spLocks noGrp="1"/>
          </p:cNvSpPr>
          <p:nvPr>
            <p:ph type="title"/>
          </p:nvPr>
        </p:nvSpPr>
        <p:spPr/>
        <p:txBody>
          <a:bodyPr/>
          <a:lstStyle/>
          <a:p>
            <a:r>
              <a:rPr lang="es-MX" dirty="0"/>
              <a:t>La población de tomadores de decisiones aún no está definida</a:t>
            </a:r>
          </a:p>
        </p:txBody>
      </p:sp>
      <p:sp>
        <p:nvSpPr>
          <p:cNvPr id="3" name="Marcador de contenido 2">
            <a:extLst>
              <a:ext uri="{FF2B5EF4-FFF2-40B4-BE49-F238E27FC236}">
                <a16:creationId xmlns:a16="http://schemas.microsoft.com/office/drawing/2014/main" id="{61E92251-D824-F749-867F-8E112EB1972D}"/>
              </a:ext>
            </a:extLst>
          </p:cNvPr>
          <p:cNvSpPr>
            <a:spLocks noGrp="1"/>
          </p:cNvSpPr>
          <p:nvPr>
            <p:ph idx="1"/>
          </p:nvPr>
        </p:nvSpPr>
        <p:spPr/>
        <p:txBody>
          <a:bodyPr/>
          <a:lstStyle/>
          <a:p>
            <a:r>
              <a:rPr lang="es-MX" b="1" dirty="0"/>
              <a:t>Ideal</a:t>
            </a:r>
            <a:r>
              <a:rPr lang="es-MX" dirty="0"/>
              <a:t>: La mitad de la cámara de diputados y algún porcentaje de la de senadores. Más algunos congresos locales. </a:t>
            </a:r>
          </a:p>
          <a:p>
            <a:r>
              <a:rPr lang="es-MX" b="1" dirty="0"/>
              <a:t>Otras opciones</a:t>
            </a:r>
            <a:r>
              <a:rPr lang="es-MX" dirty="0"/>
              <a:t>:</a:t>
            </a:r>
          </a:p>
          <a:p>
            <a:pPr lvl="1"/>
            <a:r>
              <a:rPr lang="es-MX" dirty="0"/>
              <a:t>Algunos municipios del país (alcalde y cabildo).</a:t>
            </a:r>
          </a:p>
          <a:p>
            <a:endParaRPr lang="es-MX" dirty="0"/>
          </a:p>
        </p:txBody>
      </p:sp>
    </p:spTree>
    <p:extLst>
      <p:ext uri="{BB962C8B-B14F-4D97-AF65-F5344CB8AC3E}">
        <p14:creationId xmlns:p14="http://schemas.microsoft.com/office/powerpoint/2010/main" val="158742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1304571" y="687766"/>
            <a:ext cx="9601200" cy="1485900"/>
          </a:xfrm>
        </p:spPr>
        <p:txBody>
          <a:bodyPr/>
          <a:lstStyle/>
          <a:p>
            <a:r>
              <a:rPr lang="es-MX" dirty="0"/>
              <a:t>Proyecto de investigación</a:t>
            </a:r>
          </a:p>
        </p:txBody>
      </p:sp>
      <p:sp>
        <p:nvSpPr>
          <p:cNvPr id="7" name="Arco de bloque 6">
            <a:extLst>
              <a:ext uri="{FF2B5EF4-FFF2-40B4-BE49-F238E27FC236}">
                <a16:creationId xmlns:a16="http://schemas.microsoft.com/office/drawing/2014/main" id="{487B9105-E00F-6948-97D7-7E984719B1BA}"/>
              </a:ext>
            </a:extLst>
          </p:cNvPr>
          <p:cNvSpPr/>
          <p:nvPr/>
        </p:nvSpPr>
        <p:spPr>
          <a:xfrm>
            <a:off x="-3319485" y="867383"/>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200714" y="1926268"/>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Pregunta de investigación</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2632025" y="2828844"/>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Objetivos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2764403" y="3731420"/>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Revisión de literatura</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2632025" y="4633996"/>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Marco conceptual</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200714" y="5536572"/>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Métodos y procedimientos</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Tree>
    <p:extLst>
      <p:ext uri="{BB962C8B-B14F-4D97-AF65-F5344CB8AC3E}">
        <p14:creationId xmlns:p14="http://schemas.microsoft.com/office/powerpoint/2010/main" val="192499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1039995" y="-2181382"/>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2903162" y="6436255"/>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684735" y="212639"/>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Pregunta de investigación</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3008218" y="8096763"/>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3140596" y="8999339"/>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Desigualdad entre naciones</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3008218" y="9901915"/>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El futuro de la desigualdad</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576907" y="10804491"/>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24" name="Marcador de contenido 2">
            <a:extLst>
              <a:ext uri="{FF2B5EF4-FFF2-40B4-BE49-F238E27FC236}">
                <a16:creationId xmlns:a16="http://schemas.microsoft.com/office/drawing/2014/main" id="{37A48429-69F7-054F-A5AF-C6A50E326EBF}"/>
              </a:ext>
            </a:extLst>
          </p:cNvPr>
          <p:cNvSpPr>
            <a:spLocks noGrp="1"/>
          </p:cNvSpPr>
          <p:nvPr>
            <p:ph idx="1"/>
          </p:nvPr>
        </p:nvSpPr>
        <p:spPr>
          <a:xfrm>
            <a:off x="908438" y="1663137"/>
            <a:ext cx="10246659" cy="3720353"/>
          </a:xfrm>
        </p:spPr>
        <p:txBody>
          <a:bodyPr/>
          <a:lstStyle/>
          <a:p>
            <a:pPr marL="530352" lvl="1" indent="0">
              <a:lnSpc>
                <a:spcPct val="150000"/>
              </a:lnSpc>
              <a:buNone/>
            </a:pPr>
            <a:r>
              <a:rPr lang="es-ES" sz="2400" i="0" dirty="0"/>
              <a:t>Estoy trabajando en </a:t>
            </a:r>
            <a:r>
              <a:rPr lang="es-ES" sz="2400" b="1" i="0" u="sng" dirty="0"/>
              <a:t>preferencias sobre la redistribución</a:t>
            </a:r>
            <a:r>
              <a:rPr lang="es-ES" sz="2400" i="0" dirty="0"/>
              <a:t> porque quiero descubrir </a:t>
            </a:r>
            <a:r>
              <a:rPr lang="es-ES" sz="2400" b="1" i="0" u="sng" dirty="0"/>
              <a:t>cuáles son las preferencias sobre la redistribución de tomadores de decisiones en México</a:t>
            </a:r>
            <a:r>
              <a:rPr lang="es-ES" sz="2400" i="0" dirty="0"/>
              <a:t> de modo que podamos entender </a:t>
            </a:r>
            <a:r>
              <a:rPr lang="es-ES" sz="2400" b="1" i="0" u="sng" dirty="0"/>
              <a:t>si hay diferencias significativas en sus preferencias por partido. </a:t>
            </a:r>
            <a:endParaRPr lang="es-MX" sz="2400" i="0" dirty="0"/>
          </a:p>
          <a:p>
            <a:pPr marL="530352" lvl="1" indent="0">
              <a:buNone/>
            </a:pPr>
            <a:endParaRPr lang="es-MX" dirty="0"/>
          </a:p>
          <a:p>
            <a:pPr lvl="1"/>
            <a:endParaRPr lang="es-MX" dirty="0"/>
          </a:p>
        </p:txBody>
      </p:sp>
      <p:sp>
        <p:nvSpPr>
          <p:cNvPr id="3" name="CuadroTexto 2">
            <a:extLst>
              <a:ext uri="{FF2B5EF4-FFF2-40B4-BE49-F238E27FC236}">
                <a16:creationId xmlns:a16="http://schemas.microsoft.com/office/drawing/2014/main" id="{83DDC204-C777-9849-8CF8-F7245AC3CA84}"/>
              </a:ext>
            </a:extLst>
          </p:cNvPr>
          <p:cNvSpPr txBox="1"/>
          <p:nvPr/>
        </p:nvSpPr>
        <p:spPr>
          <a:xfrm>
            <a:off x="17325474" y="3777916"/>
            <a:ext cx="184731" cy="369332"/>
          </a:xfrm>
          <a:prstGeom prst="rect">
            <a:avLst/>
          </a:prstGeom>
          <a:noFill/>
        </p:spPr>
        <p:txBody>
          <a:bodyPr wrap="none" rtlCol="0">
            <a:spAutoFit/>
          </a:bodyPr>
          <a:lstStyle/>
          <a:p>
            <a:endParaRPr lang="es-MX" dirty="0"/>
          </a:p>
        </p:txBody>
      </p:sp>
      <p:sp>
        <p:nvSpPr>
          <p:cNvPr id="37" name="CuadroTexto 36">
            <a:extLst>
              <a:ext uri="{FF2B5EF4-FFF2-40B4-BE49-F238E27FC236}">
                <a16:creationId xmlns:a16="http://schemas.microsoft.com/office/drawing/2014/main" id="{601BF892-2DB1-694E-9A53-EAF85E9E04C2}"/>
              </a:ext>
            </a:extLst>
          </p:cNvPr>
          <p:cNvSpPr txBox="1"/>
          <p:nvPr/>
        </p:nvSpPr>
        <p:spPr>
          <a:xfrm>
            <a:off x="8044070" y="2769704"/>
            <a:ext cx="184731" cy="369332"/>
          </a:xfrm>
          <a:prstGeom prst="rect">
            <a:avLst/>
          </a:prstGeom>
          <a:noFill/>
        </p:spPr>
        <p:txBody>
          <a:bodyPr wrap="none" rtlCol="0">
            <a:spAutoFit/>
          </a:bodyPr>
          <a:lstStyle/>
          <a:p>
            <a:endParaRPr lang="es-MX" dirty="0"/>
          </a:p>
        </p:txBody>
      </p:sp>
    </p:spTree>
    <p:extLst>
      <p:ext uri="{BB962C8B-B14F-4D97-AF65-F5344CB8AC3E}">
        <p14:creationId xmlns:p14="http://schemas.microsoft.com/office/powerpoint/2010/main" val="267373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C995F-BB13-6049-87AF-FF120D9534B7}"/>
              </a:ext>
            </a:extLst>
          </p:cNvPr>
          <p:cNvSpPr>
            <a:spLocks noGrp="1"/>
          </p:cNvSpPr>
          <p:nvPr>
            <p:ph type="title"/>
          </p:nvPr>
        </p:nvSpPr>
        <p:spPr>
          <a:xfrm>
            <a:off x="1378058" y="281737"/>
            <a:ext cx="9601200" cy="1485900"/>
          </a:xfrm>
        </p:spPr>
        <p:txBody>
          <a:bodyPr/>
          <a:lstStyle/>
          <a:p>
            <a:r>
              <a:rPr lang="es-MX" dirty="0"/>
              <a:t>Las preferencias sobre la redistribución tienen varias implicaciones</a:t>
            </a:r>
          </a:p>
        </p:txBody>
      </p:sp>
      <p:sp>
        <p:nvSpPr>
          <p:cNvPr id="13" name="Marcador de contenido 12">
            <a:extLst>
              <a:ext uri="{FF2B5EF4-FFF2-40B4-BE49-F238E27FC236}">
                <a16:creationId xmlns:a16="http://schemas.microsoft.com/office/drawing/2014/main" id="{90BB35C7-63CA-514A-B8DC-7A7D2D2F9EB7}"/>
              </a:ext>
            </a:extLst>
          </p:cNvPr>
          <p:cNvSpPr>
            <a:spLocks noGrp="1"/>
          </p:cNvSpPr>
          <p:nvPr>
            <p:ph sz="quarter" idx="4"/>
          </p:nvPr>
        </p:nvSpPr>
        <p:spPr>
          <a:xfrm>
            <a:off x="1677496" y="1762814"/>
            <a:ext cx="9301762" cy="3178354"/>
          </a:xfrm>
        </p:spPr>
        <p:txBody>
          <a:bodyPr/>
          <a:lstStyle/>
          <a:p>
            <a:pPr>
              <a:lnSpc>
                <a:spcPct val="150000"/>
              </a:lnSpc>
            </a:pPr>
            <a:r>
              <a:rPr lang="es-ES" dirty="0"/>
              <a:t>La pregunta sobre si un gobierno debe o no redistribuir de los ricos a los pobres y cuánto es probablemente la línea divisora más importante entre la izquierda y derecha, al menos en temas económicos (</a:t>
            </a:r>
            <a:r>
              <a:rPr lang="es-ES" dirty="0" err="1"/>
              <a:t>Alesina</a:t>
            </a:r>
            <a:r>
              <a:rPr lang="es-ES" dirty="0"/>
              <a:t> &amp; Giuliano, 2011).</a:t>
            </a:r>
          </a:p>
          <a:p>
            <a:pPr>
              <a:lnSpc>
                <a:spcPct val="150000"/>
              </a:lnSpc>
            </a:pPr>
            <a:r>
              <a:rPr lang="es-ES" dirty="0"/>
              <a:t>Analiza las percepciones sobre los niveles aceptables de desigualdad y pobreza.</a:t>
            </a:r>
          </a:p>
          <a:p>
            <a:pPr>
              <a:lnSpc>
                <a:spcPct val="150000"/>
              </a:lnSpc>
            </a:pPr>
            <a:r>
              <a:rPr lang="es-ES" dirty="0"/>
              <a:t>Qué tipo de sociedad aspiramos tener. </a:t>
            </a:r>
          </a:p>
          <a:p>
            <a:pPr marL="0" indent="0">
              <a:lnSpc>
                <a:spcPct val="150000"/>
              </a:lnSpc>
              <a:buNone/>
            </a:pPr>
            <a:endParaRPr lang="es-ES" dirty="0"/>
          </a:p>
          <a:p>
            <a:pPr>
              <a:lnSpc>
                <a:spcPct val="150000"/>
              </a:lnSpc>
            </a:pPr>
            <a:endParaRPr lang="es-MX" dirty="0"/>
          </a:p>
          <a:p>
            <a:endParaRPr lang="es-MX" dirty="0"/>
          </a:p>
        </p:txBody>
      </p:sp>
      <p:pic>
        <p:nvPicPr>
          <p:cNvPr id="18" name="Imagen 17">
            <a:extLst>
              <a:ext uri="{FF2B5EF4-FFF2-40B4-BE49-F238E27FC236}">
                <a16:creationId xmlns:a16="http://schemas.microsoft.com/office/drawing/2014/main" id="{959D9519-C9AF-1C4D-B54E-2785CC44C6AA}"/>
              </a:ext>
            </a:extLst>
          </p:cNvPr>
          <p:cNvPicPr>
            <a:picLocks noChangeAspect="1"/>
          </p:cNvPicPr>
          <p:nvPr/>
        </p:nvPicPr>
        <p:blipFill>
          <a:blip r:embed="rId3"/>
          <a:stretch>
            <a:fillRect/>
          </a:stretch>
        </p:blipFill>
        <p:spPr>
          <a:xfrm>
            <a:off x="4698818" y="4725144"/>
            <a:ext cx="2794364" cy="2794364"/>
          </a:xfrm>
          <a:prstGeom prst="rect">
            <a:avLst/>
          </a:prstGeom>
        </p:spPr>
      </p:pic>
    </p:spTree>
    <p:extLst>
      <p:ext uri="{BB962C8B-B14F-4D97-AF65-F5344CB8AC3E}">
        <p14:creationId xmlns:p14="http://schemas.microsoft.com/office/powerpoint/2010/main" val="184985507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C995F-BB13-6049-87AF-FF120D9534B7}"/>
              </a:ext>
            </a:extLst>
          </p:cNvPr>
          <p:cNvSpPr>
            <a:spLocks noGrp="1"/>
          </p:cNvSpPr>
          <p:nvPr>
            <p:ph type="title"/>
          </p:nvPr>
        </p:nvSpPr>
        <p:spPr>
          <a:xfrm>
            <a:off x="1378058" y="281737"/>
            <a:ext cx="9601200" cy="1485900"/>
          </a:xfrm>
        </p:spPr>
        <p:txBody>
          <a:bodyPr>
            <a:normAutofit fontScale="90000"/>
          </a:bodyPr>
          <a:lstStyle/>
          <a:p>
            <a:r>
              <a:rPr lang="es-MX" dirty="0"/>
              <a:t>Es importante conocer las preferencias sobre la redistribución de los tomadores de decisiones</a:t>
            </a:r>
          </a:p>
        </p:txBody>
      </p:sp>
      <p:sp>
        <p:nvSpPr>
          <p:cNvPr id="13" name="Marcador de contenido 12">
            <a:extLst>
              <a:ext uri="{FF2B5EF4-FFF2-40B4-BE49-F238E27FC236}">
                <a16:creationId xmlns:a16="http://schemas.microsoft.com/office/drawing/2014/main" id="{90BB35C7-63CA-514A-B8DC-7A7D2D2F9EB7}"/>
              </a:ext>
            </a:extLst>
          </p:cNvPr>
          <p:cNvSpPr>
            <a:spLocks noGrp="1"/>
          </p:cNvSpPr>
          <p:nvPr>
            <p:ph sz="quarter" idx="4"/>
          </p:nvPr>
        </p:nvSpPr>
        <p:spPr>
          <a:xfrm>
            <a:off x="1677496" y="2132856"/>
            <a:ext cx="9301762" cy="3178354"/>
          </a:xfrm>
        </p:spPr>
        <p:txBody>
          <a:bodyPr/>
          <a:lstStyle/>
          <a:p>
            <a:pPr>
              <a:lnSpc>
                <a:spcPct val="150000"/>
              </a:lnSpc>
            </a:pPr>
            <a:r>
              <a:rPr lang="es-ES" dirty="0"/>
              <a:t>En el agregado, las preferencias sobre la redistribución se traducen en políticas públicas (</a:t>
            </a:r>
            <a:r>
              <a:rPr lang="es-ES" dirty="0" err="1"/>
              <a:t>Alesina</a:t>
            </a:r>
            <a:r>
              <a:rPr lang="es-ES" dirty="0"/>
              <a:t> &amp; Giuliano, 2011)</a:t>
            </a:r>
            <a:r>
              <a:rPr lang="es-MX" dirty="0"/>
              <a:t> </a:t>
            </a:r>
          </a:p>
          <a:p>
            <a:pPr>
              <a:lnSpc>
                <a:spcPct val="150000"/>
              </a:lnSpc>
            </a:pPr>
            <a:r>
              <a:rPr lang="es-MX" dirty="0"/>
              <a:t>Si conocemos las preferencias sobre la redistribución de los tomadores de decisiones, conocemos las preferencias agregadas. </a:t>
            </a:r>
            <a:endParaRPr lang="es-ES" dirty="0"/>
          </a:p>
          <a:p>
            <a:pPr>
              <a:lnSpc>
                <a:spcPct val="150000"/>
              </a:lnSpc>
            </a:pPr>
            <a:endParaRPr lang="es-MX" dirty="0"/>
          </a:p>
          <a:p>
            <a:endParaRPr lang="es-MX" dirty="0"/>
          </a:p>
        </p:txBody>
      </p:sp>
    </p:spTree>
    <p:extLst>
      <p:ext uri="{BB962C8B-B14F-4D97-AF65-F5344CB8AC3E}">
        <p14:creationId xmlns:p14="http://schemas.microsoft.com/office/powerpoint/2010/main" val="65726552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4128041" y="-2400238"/>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2532981"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987218"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793769" y="231318"/>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Objetivos </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3550907" y="9722037"/>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Desigualdad entre naciones</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3418529" y="10624613"/>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El futuro de la desigualdad</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987218" y="11527189"/>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24" name="Marcador de contenido 2">
            <a:extLst>
              <a:ext uri="{FF2B5EF4-FFF2-40B4-BE49-F238E27FC236}">
                <a16:creationId xmlns:a16="http://schemas.microsoft.com/office/drawing/2014/main" id="{103E9767-302F-E047-818C-9CBFD62052BE}"/>
              </a:ext>
            </a:extLst>
          </p:cNvPr>
          <p:cNvSpPr>
            <a:spLocks noGrp="1"/>
          </p:cNvSpPr>
          <p:nvPr>
            <p:ph idx="1"/>
          </p:nvPr>
        </p:nvSpPr>
        <p:spPr>
          <a:xfrm>
            <a:off x="793769" y="1127137"/>
            <a:ext cx="10246659" cy="3720353"/>
          </a:xfrm>
        </p:spPr>
        <p:txBody>
          <a:bodyPr/>
          <a:lstStyle/>
          <a:p>
            <a:r>
              <a:rPr lang="es-MX" sz="2800" b="1" dirty="0"/>
              <a:t>General: </a:t>
            </a:r>
            <a:r>
              <a:rPr lang="es-MX" sz="2800" dirty="0"/>
              <a:t>conocer cuáles son las preferencias sobre la redistribución de los tomadores de decisiones en México y si cambian con su partido político. </a:t>
            </a:r>
          </a:p>
          <a:p>
            <a:r>
              <a:rPr lang="es-MX" sz="2800" b="1" dirty="0"/>
              <a:t>Específicos:</a:t>
            </a:r>
          </a:p>
          <a:p>
            <a:pPr lvl="1"/>
            <a:r>
              <a:rPr lang="es-MX" sz="2800" i="0" dirty="0"/>
              <a:t>Comparar las preferencias sobre la restribución y las políticas públicas existentes.</a:t>
            </a:r>
          </a:p>
          <a:p>
            <a:pPr lvl="1"/>
            <a:r>
              <a:rPr lang="es-MX" sz="2800" i="0" dirty="0"/>
              <a:t>Analizar si con una intervención se pueden cambiar las preferencias sobre la redistribución.  </a:t>
            </a:r>
          </a:p>
          <a:p>
            <a:pPr lvl="1"/>
            <a:endParaRPr lang="es-MX" sz="2800" b="1" dirty="0"/>
          </a:p>
        </p:txBody>
      </p:sp>
      <p:sp>
        <p:nvSpPr>
          <p:cNvPr id="49" name="CuadroTexto 48">
            <a:extLst>
              <a:ext uri="{FF2B5EF4-FFF2-40B4-BE49-F238E27FC236}">
                <a16:creationId xmlns:a16="http://schemas.microsoft.com/office/drawing/2014/main" id="{F19AEB8A-F164-A94A-8AF8-85092315C0B2}"/>
              </a:ext>
            </a:extLst>
          </p:cNvPr>
          <p:cNvSpPr txBox="1"/>
          <p:nvPr/>
        </p:nvSpPr>
        <p:spPr>
          <a:xfrm>
            <a:off x="2724319" y="3058927"/>
            <a:ext cx="1691564" cy="526527"/>
          </a:xfrm>
          <a:prstGeom prst="rect">
            <a:avLst/>
          </a:prstGeom>
          <a:noFill/>
        </p:spPr>
        <p:txBody>
          <a:bodyPr wrap="square" rtlCol="0">
            <a:spAutoFit/>
          </a:bodyPr>
          <a:lstStyle/>
          <a:p>
            <a:endParaRPr lang="es-MX" dirty="0"/>
          </a:p>
        </p:txBody>
      </p:sp>
      <p:sp useBgFill="1">
        <p:nvSpPr>
          <p:cNvPr id="52" name="CuadroTexto 51">
            <a:extLst>
              <a:ext uri="{FF2B5EF4-FFF2-40B4-BE49-F238E27FC236}">
                <a16:creationId xmlns:a16="http://schemas.microsoft.com/office/drawing/2014/main" id="{05C8549B-47D3-8142-A087-847B206B89F5}"/>
              </a:ext>
            </a:extLst>
          </p:cNvPr>
          <p:cNvSpPr txBox="1"/>
          <p:nvPr/>
        </p:nvSpPr>
        <p:spPr>
          <a:xfrm>
            <a:off x="2685617" y="2965766"/>
            <a:ext cx="1691564" cy="156454"/>
          </a:xfrm>
          <a:prstGeom prst="rect">
            <a:avLst/>
          </a:prstGeom>
        </p:spPr>
        <p:txBody>
          <a:bodyPr wrap="square" rtlCol="0">
            <a:spAutoFit/>
          </a:bodyPr>
          <a:lstStyle/>
          <a:p>
            <a:endParaRPr lang="es-MX" dirty="0"/>
          </a:p>
        </p:txBody>
      </p:sp>
    </p:spTree>
    <p:extLst>
      <p:ext uri="{BB962C8B-B14F-4D97-AF65-F5344CB8AC3E}">
        <p14:creationId xmlns:p14="http://schemas.microsoft.com/office/powerpoint/2010/main" val="29063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1304571" y="687766"/>
            <a:ext cx="9601200" cy="1485900"/>
          </a:xfrm>
        </p:spPr>
        <p:txBody>
          <a:bodyPr/>
          <a:lstStyle/>
          <a:p>
            <a:r>
              <a:rPr lang="es-MX" dirty="0"/>
              <a:t>Proyecto de investigación</a:t>
            </a:r>
          </a:p>
        </p:txBody>
      </p:sp>
      <p:sp>
        <p:nvSpPr>
          <p:cNvPr id="7" name="Arco de bloque 6">
            <a:extLst>
              <a:ext uri="{FF2B5EF4-FFF2-40B4-BE49-F238E27FC236}">
                <a16:creationId xmlns:a16="http://schemas.microsoft.com/office/drawing/2014/main" id="{487B9105-E00F-6948-97D7-7E984719B1BA}"/>
              </a:ext>
            </a:extLst>
          </p:cNvPr>
          <p:cNvSpPr/>
          <p:nvPr/>
        </p:nvSpPr>
        <p:spPr>
          <a:xfrm>
            <a:off x="-3319485" y="867383"/>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200714" y="1926268"/>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Pregunta de investigación</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2632025" y="2828844"/>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Objetivos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2764403" y="3731420"/>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Revisión de literatura</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2632025" y="4633996"/>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Marco conceptual</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200714" y="5536572"/>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Métodos y procedimientos</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Tree>
    <p:extLst>
      <p:ext uri="{BB962C8B-B14F-4D97-AF65-F5344CB8AC3E}">
        <p14:creationId xmlns:p14="http://schemas.microsoft.com/office/powerpoint/2010/main" val="425316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2020371" y="-2333729"/>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2963673"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556526"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2987837" y="8819461"/>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856090" y="280174"/>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Revisión de literatura</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2987837" y="10624613"/>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El futuro de la desigualdad</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556526" y="11527189"/>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30" name="Marcador de contenido 2">
            <a:extLst>
              <a:ext uri="{FF2B5EF4-FFF2-40B4-BE49-F238E27FC236}">
                <a16:creationId xmlns:a16="http://schemas.microsoft.com/office/drawing/2014/main" id="{BF2E6FC3-9A26-CE47-A2D5-923808CE70C6}"/>
              </a:ext>
            </a:extLst>
          </p:cNvPr>
          <p:cNvSpPr>
            <a:spLocks noGrp="1"/>
          </p:cNvSpPr>
          <p:nvPr>
            <p:ph idx="1"/>
          </p:nvPr>
        </p:nvSpPr>
        <p:spPr>
          <a:xfrm>
            <a:off x="1247245" y="1533153"/>
            <a:ext cx="10209028" cy="3791694"/>
          </a:xfrm>
        </p:spPr>
        <p:txBody>
          <a:bodyPr vert="horz" lIns="91440" tIns="45720" rIns="91440" bIns="45720" rtlCol="0" anchor="t">
            <a:normAutofit/>
          </a:bodyPr>
          <a:lstStyle/>
          <a:p>
            <a:pPr marL="0" indent="0">
              <a:buNone/>
            </a:pPr>
            <a:r>
              <a:rPr lang="es-MX" b="1" dirty="0"/>
              <a:t>Las preferencias sobre la redistribución tienen diferentes componentes</a:t>
            </a:r>
          </a:p>
          <a:p>
            <a:pPr marL="383540" indent="-383540"/>
            <a:r>
              <a:rPr lang="es-MX" dirty="0"/>
              <a:t>Historia personal (Pikkety, 1995)</a:t>
            </a:r>
          </a:p>
          <a:p>
            <a:pPr marL="383540" indent="-383540"/>
            <a:r>
              <a:rPr lang="es-MX" dirty="0"/>
              <a:t>Sexo, raza, ideología, ingreso </a:t>
            </a:r>
            <a:r>
              <a:rPr lang="es-ES" dirty="0"/>
              <a:t>(</a:t>
            </a:r>
            <a:r>
              <a:rPr lang="es-ES" dirty="0" err="1"/>
              <a:t>Alesina</a:t>
            </a:r>
            <a:r>
              <a:rPr lang="es-ES" dirty="0"/>
              <a:t> &amp; Giuliano, 2011)</a:t>
            </a:r>
            <a:r>
              <a:rPr lang="es-MX" dirty="0"/>
              <a:t> </a:t>
            </a:r>
          </a:p>
          <a:p>
            <a:pPr marL="383540" indent="-383540"/>
            <a:r>
              <a:rPr lang="es-MX" dirty="0"/>
              <a:t>Cultura: equidad vs. individualismo (Alesina y Glaeser, 2004)</a:t>
            </a:r>
          </a:p>
          <a:p>
            <a:pPr marL="383540" indent="-383540"/>
            <a:r>
              <a:rPr lang="es-MX" dirty="0"/>
              <a:t>Adoctrinamiento (Alesina &amp; Fuchs-Shundeln, 2007)</a:t>
            </a:r>
          </a:p>
          <a:p>
            <a:pPr marL="383540" indent="-383540"/>
            <a:r>
              <a:rPr lang="es-MX" dirty="0"/>
              <a:t>Visión distorsionada de la desigualdad y movilidad (Benabou &amp; Tirole, 2006)</a:t>
            </a:r>
          </a:p>
          <a:p>
            <a:pPr marL="383540" indent="-383540"/>
            <a:r>
              <a:rPr lang="es-MX" dirty="0"/>
              <a:t>Percepción de justicia: esfuerzo vs. suerte (Alesina &amp; Angeletos, 2005)</a:t>
            </a:r>
          </a:p>
          <a:p>
            <a:pPr marL="383540" indent="-383540"/>
            <a:r>
              <a:rPr lang="es-MX" dirty="0"/>
              <a:t>Percepciones sobre la desigualdad y movilidad social en México, (Campos, </a:t>
            </a:r>
            <a:r>
              <a:rPr lang="es-MX" dirty="0" err="1"/>
              <a:t>Krozer</a:t>
            </a:r>
            <a:r>
              <a:rPr lang="es-MX" dirty="0"/>
              <a:t> &amp; Ramírez, 2021)</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65174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2813-6937-4B43-978A-073C7F234F7D}"/>
              </a:ext>
            </a:extLst>
          </p:cNvPr>
          <p:cNvSpPr>
            <a:spLocks noGrp="1"/>
          </p:cNvSpPr>
          <p:nvPr>
            <p:ph type="title"/>
          </p:nvPr>
        </p:nvSpPr>
        <p:spPr>
          <a:xfrm>
            <a:off x="-2020371" y="-2333729"/>
            <a:ext cx="9601200" cy="1485900"/>
          </a:xfrm>
        </p:spPr>
        <p:txBody>
          <a:bodyPr/>
          <a:lstStyle/>
          <a:p>
            <a:r>
              <a:rPr lang="es-MX" dirty="0"/>
              <a:t>Desigualdad mundial </a:t>
            </a:r>
          </a:p>
        </p:txBody>
      </p:sp>
      <p:sp>
        <p:nvSpPr>
          <p:cNvPr id="7" name="Arco de bloque 6">
            <a:extLst>
              <a:ext uri="{FF2B5EF4-FFF2-40B4-BE49-F238E27FC236}">
                <a16:creationId xmlns:a16="http://schemas.microsoft.com/office/drawing/2014/main" id="{487B9105-E00F-6948-97D7-7E984719B1BA}"/>
              </a:ext>
            </a:extLst>
          </p:cNvPr>
          <p:cNvSpPr/>
          <p:nvPr/>
        </p:nvSpPr>
        <p:spPr>
          <a:xfrm>
            <a:off x="-2963673" y="6858000"/>
            <a:ext cx="6480463" cy="6480463"/>
          </a:xfrm>
          <a:prstGeom prst="blockArc">
            <a:avLst>
              <a:gd name="adj1" fmla="val 18900000"/>
              <a:gd name="adj2" fmla="val 2700000"/>
              <a:gd name="adj3" fmla="val 3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5" name="Grupo 24">
            <a:extLst>
              <a:ext uri="{FF2B5EF4-FFF2-40B4-BE49-F238E27FC236}">
                <a16:creationId xmlns:a16="http://schemas.microsoft.com/office/drawing/2014/main" id="{7FE0BDCB-9DA8-4E4A-8767-9A106335410C}"/>
              </a:ext>
            </a:extLst>
          </p:cNvPr>
          <p:cNvGrpSpPr/>
          <p:nvPr/>
        </p:nvGrpSpPr>
        <p:grpSpPr>
          <a:xfrm>
            <a:off x="2556526" y="7916885"/>
            <a:ext cx="8705057" cy="752387"/>
            <a:chOff x="2200714" y="1926268"/>
            <a:chExt cx="8705057" cy="752387"/>
          </a:xfrm>
        </p:grpSpPr>
        <p:sp>
          <p:nvSpPr>
            <p:cNvPr id="8" name="Forma libre 7">
              <a:extLst>
                <a:ext uri="{FF2B5EF4-FFF2-40B4-BE49-F238E27FC236}">
                  <a16:creationId xmlns:a16="http://schemas.microsoft.com/office/drawing/2014/main" id="{24BD2FD4-0917-F040-8857-FF27B96E4E99}"/>
                </a:ext>
              </a:extLst>
            </p:cNvPr>
            <p:cNvSpPr/>
            <p:nvPr/>
          </p:nvSpPr>
          <p:spPr>
            <a:xfrm>
              <a:off x="2576908" y="2001507"/>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La gráfica del elefante</a:t>
              </a:r>
            </a:p>
          </p:txBody>
        </p:sp>
        <p:sp>
          <p:nvSpPr>
            <p:cNvPr id="9" name="Elipse 8">
              <a:extLst>
                <a:ext uri="{FF2B5EF4-FFF2-40B4-BE49-F238E27FC236}">
                  <a16:creationId xmlns:a16="http://schemas.microsoft.com/office/drawing/2014/main" id="{77417A42-C312-D74E-B8A9-08E6103EC806}"/>
                </a:ext>
              </a:extLst>
            </p:cNvPr>
            <p:cNvSpPr/>
            <p:nvPr/>
          </p:nvSpPr>
          <p:spPr>
            <a:xfrm>
              <a:off x="2200714" y="1926268"/>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CuadroTexto 17">
              <a:extLst>
                <a:ext uri="{FF2B5EF4-FFF2-40B4-BE49-F238E27FC236}">
                  <a16:creationId xmlns:a16="http://schemas.microsoft.com/office/drawing/2014/main" id="{61B7DC20-CB46-274E-9821-9350C80C4920}"/>
                </a:ext>
              </a:extLst>
            </p:cNvPr>
            <p:cNvSpPr txBox="1"/>
            <p:nvPr/>
          </p:nvSpPr>
          <p:spPr>
            <a:xfrm>
              <a:off x="2424417" y="2063477"/>
              <a:ext cx="152490" cy="461665"/>
            </a:xfrm>
            <a:prstGeom prst="rect">
              <a:avLst/>
            </a:prstGeom>
            <a:noFill/>
          </p:spPr>
          <p:txBody>
            <a:bodyPr wrap="square" rtlCol="0">
              <a:spAutoFit/>
            </a:bodyPr>
            <a:lstStyle/>
            <a:p>
              <a:r>
                <a:rPr lang="es-MX" sz="2400" b="1" dirty="0"/>
                <a:t>1</a:t>
              </a:r>
            </a:p>
          </p:txBody>
        </p:sp>
      </p:grpSp>
      <p:grpSp>
        <p:nvGrpSpPr>
          <p:cNvPr id="26" name="Grupo 25">
            <a:extLst>
              <a:ext uri="{FF2B5EF4-FFF2-40B4-BE49-F238E27FC236}">
                <a16:creationId xmlns:a16="http://schemas.microsoft.com/office/drawing/2014/main" id="{03ADC621-75DC-A441-B01E-F304E45F70EE}"/>
              </a:ext>
            </a:extLst>
          </p:cNvPr>
          <p:cNvGrpSpPr/>
          <p:nvPr/>
        </p:nvGrpSpPr>
        <p:grpSpPr>
          <a:xfrm>
            <a:off x="2987837" y="8819461"/>
            <a:ext cx="8273746" cy="752387"/>
            <a:chOff x="2632025" y="2828844"/>
            <a:chExt cx="8273746" cy="752387"/>
          </a:xfrm>
        </p:grpSpPr>
        <p:sp>
          <p:nvSpPr>
            <p:cNvPr id="10" name="Forma libre 9">
              <a:extLst>
                <a:ext uri="{FF2B5EF4-FFF2-40B4-BE49-F238E27FC236}">
                  <a16:creationId xmlns:a16="http://schemas.microsoft.com/office/drawing/2014/main" id="{051FE645-AC71-4E47-9DD8-ECA972B617D5}"/>
                </a:ext>
              </a:extLst>
            </p:cNvPr>
            <p:cNvSpPr/>
            <p:nvPr/>
          </p:nvSpPr>
          <p:spPr>
            <a:xfrm>
              <a:off x="3008219" y="2904083"/>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Ciclos de Kuznets</a:t>
              </a:r>
            </a:p>
          </p:txBody>
        </p:sp>
        <p:sp>
          <p:nvSpPr>
            <p:cNvPr id="11" name="Elipse 10">
              <a:extLst>
                <a:ext uri="{FF2B5EF4-FFF2-40B4-BE49-F238E27FC236}">
                  <a16:creationId xmlns:a16="http://schemas.microsoft.com/office/drawing/2014/main" id="{BD78687F-5CCE-4548-A149-239DF36F6E01}"/>
                </a:ext>
              </a:extLst>
            </p:cNvPr>
            <p:cNvSpPr/>
            <p:nvPr/>
          </p:nvSpPr>
          <p:spPr>
            <a:xfrm>
              <a:off x="2632025" y="2828844"/>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CuadroTexto 18">
              <a:extLst>
                <a:ext uri="{FF2B5EF4-FFF2-40B4-BE49-F238E27FC236}">
                  <a16:creationId xmlns:a16="http://schemas.microsoft.com/office/drawing/2014/main" id="{6102045B-7537-5945-83DD-807C6E6CEE41}"/>
                </a:ext>
              </a:extLst>
            </p:cNvPr>
            <p:cNvSpPr txBox="1"/>
            <p:nvPr/>
          </p:nvSpPr>
          <p:spPr>
            <a:xfrm>
              <a:off x="2855728" y="2976135"/>
              <a:ext cx="152490" cy="461665"/>
            </a:xfrm>
            <a:prstGeom prst="rect">
              <a:avLst/>
            </a:prstGeom>
            <a:noFill/>
          </p:spPr>
          <p:txBody>
            <a:bodyPr wrap="square" rtlCol="0">
              <a:spAutoFit/>
            </a:bodyPr>
            <a:lstStyle/>
            <a:p>
              <a:r>
                <a:rPr lang="es-MX" sz="2400" b="1" dirty="0"/>
                <a:t>2</a:t>
              </a:r>
            </a:p>
          </p:txBody>
        </p:sp>
      </p:grpSp>
      <p:grpSp>
        <p:nvGrpSpPr>
          <p:cNvPr id="27" name="Grupo 26">
            <a:extLst>
              <a:ext uri="{FF2B5EF4-FFF2-40B4-BE49-F238E27FC236}">
                <a16:creationId xmlns:a16="http://schemas.microsoft.com/office/drawing/2014/main" id="{F7C17918-FDA0-904B-8F98-C97E6B19E4C4}"/>
              </a:ext>
            </a:extLst>
          </p:cNvPr>
          <p:cNvGrpSpPr/>
          <p:nvPr/>
        </p:nvGrpSpPr>
        <p:grpSpPr>
          <a:xfrm>
            <a:off x="856090" y="280174"/>
            <a:ext cx="8141368" cy="752387"/>
            <a:chOff x="2764403" y="3731420"/>
            <a:chExt cx="8141368" cy="752387"/>
          </a:xfrm>
        </p:grpSpPr>
        <p:sp>
          <p:nvSpPr>
            <p:cNvPr id="12" name="Forma libre 11">
              <a:extLst>
                <a:ext uri="{FF2B5EF4-FFF2-40B4-BE49-F238E27FC236}">
                  <a16:creationId xmlns:a16="http://schemas.microsoft.com/office/drawing/2014/main" id="{CFA3A7FD-BBAF-D94D-9523-AFC370F678BD}"/>
                </a:ext>
              </a:extLst>
            </p:cNvPr>
            <p:cNvSpPr/>
            <p:nvPr/>
          </p:nvSpPr>
          <p:spPr>
            <a:xfrm>
              <a:off x="3140597" y="3806659"/>
              <a:ext cx="7765174" cy="601909"/>
            </a:xfrm>
            <a:custGeom>
              <a:avLst/>
              <a:gdLst>
                <a:gd name="connsiteX0" fmla="*/ 0 w 7765174"/>
                <a:gd name="connsiteY0" fmla="*/ 0 h 601909"/>
                <a:gd name="connsiteX1" fmla="*/ 7765174 w 7765174"/>
                <a:gd name="connsiteY1" fmla="*/ 0 h 601909"/>
                <a:gd name="connsiteX2" fmla="*/ 7765174 w 7765174"/>
                <a:gd name="connsiteY2" fmla="*/ 601909 h 601909"/>
                <a:gd name="connsiteX3" fmla="*/ 0 w 7765174"/>
                <a:gd name="connsiteY3" fmla="*/ 601909 h 601909"/>
                <a:gd name="connsiteX4" fmla="*/ 0 w 7765174"/>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174" h="601909">
                  <a:moveTo>
                    <a:pt x="0" y="0"/>
                  </a:moveTo>
                  <a:lnTo>
                    <a:pt x="7765174" y="0"/>
                  </a:lnTo>
                  <a:lnTo>
                    <a:pt x="7765174"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dirty="0"/>
                <a:t>Revisión de literatura</a:t>
              </a:r>
            </a:p>
          </p:txBody>
        </p:sp>
        <p:sp>
          <p:nvSpPr>
            <p:cNvPr id="13" name="Elipse 12">
              <a:extLst>
                <a:ext uri="{FF2B5EF4-FFF2-40B4-BE49-F238E27FC236}">
                  <a16:creationId xmlns:a16="http://schemas.microsoft.com/office/drawing/2014/main" id="{D97AAEFF-CFED-DC44-A058-AD6E61569BAC}"/>
                </a:ext>
              </a:extLst>
            </p:cNvPr>
            <p:cNvSpPr/>
            <p:nvPr/>
          </p:nvSpPr>
          <p:spPr>
            <a:xfrm>
              <a:off x="2764403" y="3731420"/>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CuadroTexto 19">
              <a:extLst>
                <a:ext uri="{FF2B5EF4-FFF2-40B4-BE49-F238E27FC236}">
                  <a16:creationId xmlns:a16="http://schemas.microsoft.com/office/drawing/2014/main" id="{8789151B-E8A1-F44E-BD2B-A93C7E432792}"/>
                </a:ext>
              </a:extLst>
            </p:cNvPr>
            <p:cNvSpPr txBox="1"/>
            <p:nvPr/>
          </p:nvSpPr>
          <p:spPr>
            <a:xfrm>
              <a:off x="2988106" y="3876783"/>
              <a:ext cx="152490" cy="461665"/>
            </a:xfrm>
            <a:prstGeom prst="rect">
              <a:avLst/>
            </a:prstGeom>
            <a:noFill/>
          </p:spPr>
          <p:txBody>
            <a:bodyPr wrap="square" rtlCol="0">
              <a:spAutoFit/>
            </a:bodyPr>
            <a:lstStyle/>
            <a:p>
              <a:r>
                <a:rPr lang="es-MX" sz="2400" b="1" dirty="0"/>
                <a:t>3</a:t>
              </a:r>
            </a:p>
          </p:txBody>
        </p:sp>
      </p:grpSp>
      <p:grpSp>
        <p:nvGrpSpPr>
          <p:cNvPr id="28" name="Grupo 27">
            <a:extLst>
              <a:ext uri="{FF2B5EF4-FFF2-40B4-BE49-F238E27FC236}">
                <a16:creationId xmlns:a16="http://schemas.microsoft.com/office/drawing/2014/main" id="{90BF8206-9994-ED4E-9D80-E88173A9FD24}"/>
              </a:ext>
            </a:extLst>
          </p:cNvPr>
          <p:cNvGrpSpPr/>
          <p:nvPr/>
        </p:nvGrpSpPr>
        <p:grpSpPr>
          <a:xfrm>
            <a:off x="2987837" y="10624613"/>
            <a:ext cx="8273746" cy="752387"/>
            <a:chOff x="2632025" y="4633996"/>
            <a:chExt cx="8273746" cy="752387"/>
          </a:xfrm>
        </p:grpSpPr>
        <p:sp>
          <p:nvSpPr>
            <p:cNvPr id="14" name="Forma libre 13">
              <a:extLst>
                <a:ext uri="{FF2B5EF4-FFF2-40B4-BE49-F238E27FC236}">
                  <a16:creationId xmlns:a16="http://schemas.microsoft.com/office/drawing/2014/main" id="{FFC5D99A-AA61-9043-86E7-D862793FCDB7}"/>
                </a:ext>
              </a:extLst>
            </p:cNvPr>
            <p:cNvSpPr/>
            <p:nvPr/>
          </p:nvSpPr>
          <p:spPr>
            <a:xfrm>
              <a:off x="3008219" y="4709234"/>
              <a:ext cx="7897552" cy="601909"/>
            </a:xfrm>
            <a:custGeom>
              <a:avLst/>
              <a:gdLst>
                <a:gd name="connsiteX0" fmla="*/ 0 w 7897552"/>
                <a:gd name="connsiteY0" fmla="*/ 0 h 601909"/>
                <a:gd name="connsiteX1" fmla="*/ 7897552 w 7897552"/>
                <a:gd name="connsiteY1" fmla="*/ 0 h 601909"/>
                <a:gd name="connsiteX2" fmla="*/ 7897552 w 7897552"/>
                <a:gd name="connsiteY2" fmla="*/ 601909 h 601909"/>
                <a:gd name="connsiteX3" fmla="*/ 0 w 7897552"/>
                <a:gd name="connsiteY3" fmla="*/ 601909 h 601909"/>
                <a:gd name="connsiteX4" fmla="*/ 0 w 7897552"/>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552" h="601909">
                  <a:moveTo>
                    <a:pt x="0" y="0"/>
                  </a:moveTo>
                  <a:lnTo>
                    <a:pt x="7897552" y="0"/>
                  </a:lnTo>
                  <a:lnTo>
                    <a:pt x="7897552"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El futuro de la desigualdad</a:t>
              </a:r>
            </a:p>
          </p:txBody>
        </p:sp>
        <p:sp>
          <p:nvSpPr>
            <p:cNvPr id="15" name="Elipse 14">
              <a:extLst>
                <a:ext uri="{FF2B5EF4-FFF2-40B4-BE49-F238E27FC236}">
                  <a16:creationId xmlns:a16="http://schemas.microsoft.com/office/drawing/2014/main" id="{A5D0AE67-1896-2F42-A219-A3E803B402A2}"/>
                </a:ext>
              </a:extLst>
            </p:cNvPr>
            <p:cNvSpPr/>
            <p:nvPr/>
          </p:nvSpPr>
          <p:spPr>
            <a:xfrm>
              <a:off x="2632025" y="4633996"/>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CuadroTexto 20">
              <a:extLst>
                <a:ext uri="{FF2B5EF4-FFF2-40B4-BE49-F238E27FC236}">
                  <a16:creationId xmlns:a16="http://schemas.microsoft.com/office/drawing/2014/main" id="{06CEFF2C-AEE6-D44B-A41B-E75C6190DDFD}"/>
                </a:ext>
              </a:extLst>
            </p:cNvPr>
            <p:cNvSpPr txBox="1"/>
            <p:nvPr/>
          </p:nvSpPr>
          <p:spPr>
            <a:xfrm>
              <a:off x="2855728" y="4766162"/>
              <a:ext cx="152490" cy="461665"/>
            </a:xfrm>
            <a:prstGeom prst="rect">
              <a:avLst/>
            </a:prstGeom>
            <a:noFill/>
          </p:spPr>
          <p:txBody>
            <a:bodyPr wrap="square" rtlCol="0">
              <a:spAutoFit/>
            </a:bodyPr>
            <a:lstStyle/>
            <a:p>
              <a:r>
                <a:rPr lang="es-MX" sz="2400" b="1" dirty="0"/>
                <a:t>4</a:t>
              </a:r>
            </a:p>
          </p:txBody>
        </p:sp>
      </p:grpSp>
      <p:grpSp>
        <p:nvGrpSpPr>
          <p:cNvPr id="29" name="Grupo 28">
            <a:extLst>
              <a:ext uri="{FF2B5EF4-FFF2-40B4-BE49-F238E27FC236}">
                <a16:creationId xmlns:a16="http://schemas.microsoft.com/office/drawing/2014/main" id="{9870C595-EA84-EC4C-9B9D-405E7BE2C4D7}"/>
              </a:ext>
            </a:extLst>
          </p:cNvPr>
          <p:cNvGrpSpPr/>
          <p:nvPr/>
        </p:nvGrpSpPr>
        <p:grpSpPr>
          <a:xfrm>
            <a:off x="2556526" y="11527189"/>
            <a:ext cx="8705057" cy="752387"/>
            <a:chOff x="2200714" y="5536572"/>
            <a:chExt cx="8705057" cy="752387"/>
          </a:xfrm>
        </p:grpSpPr>
        <p:sp>
          <p:nvSpPr>
            <p:cNvPr id="16" name="Forma libre 15">
              <a:extLst>
                <a:ext uri="{FF2B5EF4-FFF2-40B4-BE49-F238E27FC236}">
                  <a16:creationId xmlns:a16="http://schemas.microsoft.com/office/drawing/2014/main" id="{BE754491-8FD2-AF4F-82A2-FC3A142AAB6C}"/>
                </a:ext>
              </a:extLst>
            </p:cNvPr>
            <p:cNvSpPr/>
            <p:nvPr/>
          </p:nvSpPr>
          <p:spPr>
            <a:xfrm>
              <a:off x="2576908" y="5611810"/>
              <a:ext cx="8328863" cy="601909"/>
            </a:xfrm>
            <a:custGeom>
              <a:avLst/>
              <a:gdLst>
                <a:gd name="connsiteX0" fmla="*/ 0 w 8328863"/>
                <a:gd name="connsiteY0" fmla="*/ 0 h 601909"/>
                <a:gd name="connsiteX1" fmla="*/ 8328863 w 8328863"/>
                <a:gd name="connsiteY1" fmla="*/ 0 h 601909"/>
                <a:gd name="connsiteX2" fmla="*/ 8328863 w 8328863"/>
                <a:gd name="connsiteY2" fmla="*/ 601909 h 601909"/>
                <a:gd name="connsiteX3" fmla="*/ 0 w 8328863"/>
                <a:gd name="connsiteY3" fmla="*/ 601909 h 601909"/>
                <a:gd name="connsiteX4" fmla="*/ 0 w 8328863"/>
                <a:gd name="connsiteY4" fmla="*/ 0 h 601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8863" h="601909">
                  <a:moveTo>
                    <a:pt x="0" y="0"/>
                  </a:moveTo>
                  <a:lnTo>
                    <a:pt x="8328863" y="0"/>
                  </a:lnTo>
                  <a:lnTo>
                    <a:pt x="8328863" y="601909"/>
                  </a:lnTo>
                  <a:lnTo>
                    <a:pt x="0" y="601909"/>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7766" tIns="83820" rIns="83820" bIns="83820" numCol="1" spcCol="1270" anchor="ctr" anchorCtr="0">
              <a:noAutofit/>
            </a:bodyPr>
            <a:lstStyle/>
            <a:p>
              <a:pPr marL="0" lvl="0" indent="0" algn="l" defTabSz="1466850">
                <a:lnSpc>
                  <a:spcPct val="90000"/>
                </a:lnSpc>
                <a:spcBef>
                  <a:spcPct val="0"/>
                </a:spcBef>
                <a:spcAft>
                  <a:spcPct val="35000"/>
                </a:spcAft>
                <a:buNone/>
              </a:pPr>
              <a:r>
                <a:rPr lang="es-MX" sz="3300" kern="1200"/>
                <a:t>Impacto del COVID-19</a:t>
              </a:r>
            </a:p>
          </p:txBody>
        </p:sp>
        <p:sp>
          <p:nvSpPr>
            <p:cNvPr id="17" name="Elipse 16">
              <a:extLst>
                <a:ext uri="{FF2B5EF4-FFF2-40B4-BE49-F238E27FC236}">
                  <a16:creationId xmlns:a16="http://schemas.microsoft.com/office/drawing/2014/main" id="{7F5C0E8E-1250-6445-ADC9-1EAC84D24FD2}"/>
                </a:ext>
              </a:extLst>
            </p:cNvPr>
            <p:cNvSpPr/>
            <p:nvPr/>
          </p:nvSpPr>
          <p:spPr>
            <a:xfrm>
              <a:off x="2200714" y="5536572"/>
              <a:ext cx="752387" cy="752387"/>
            </a:xfrm>
            <a:prstGeom prst="ellipse">
              <a:avLst/>
            </a:prstGeom>
            <a:ln>
              <a:solidFill>
                <a:schemeClr val="accent1">
                  <a:lumMod val="50000"/>
                </a:schemeClr>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CuadroTexto 21">
              <a:extLst>
                <a:ext uri="{FF2B5EF4-FFF2-40B4-BE49-F238E27FC236}">
                  <a16:creationId xmlns:a16="http://schemas.microsoft.com/office/drawing/2014/main" id="{4EDEEF81-47A1-4747-82B4-B2DA7804C785}"/>
                </a:ext>
              </a:extLst>
            </p:cNvPr>
            <p:cNvSpPr txBox="1"/>
            <p:nvPr/>
          </p:nvSpPr>
          <p:spPr>
            <a:xfrm>
              <a:off x="2424417" y="5683862"/>
              <a:ext cx="152490" cy="461665"/>
            </a:xfrm>
            <a:prstGeom prst="rect">
              <a:avLst/>
            </a:prstGeom>
            <a:noFill/>
          </p:spPr>
          <p:txBody>
            <a:bodyPr wrap="square" rtlCol="0">
              <a:spAutoFit/>
            </a:bodyPr>
            <a:lstStyle/>
            <a:p>
              <a:r>
                <a:rPr lang="es-MX" sz="2400" b="1" dirty="0"/>
                <a:t>5</a:t>
              </a:r>
            </a:p>
          </p:txBody>
        </p:sp>
      </p:grpSp>
      <p:sp>
        <p:nvSpPr>
          <p:cNvPr id="30" name="Marcador de contenido 2">
            <a:extLst>
              <a:ext uri="{FF2B5EF4-FFF2-40B4-BE49-F238E27FC236}">
                <a16:creationId xmlns:a16="http://schemas.microsoft.com/office/drawing/2014/main" id="{BF2E6FC3-9A26-CE47-A2D5-923808CE70C6}"/>
              </a:ext>
            </a:extLst>
          </p:cNvPr>
          <p:cNvSpPr>
            <a:spLocks noGrp="1"/>
          </p:cNvSpPr>
          <p:nvPr>
            <p:ph idx="1"/>
          </p:nvPr>
        </p:nvSpPr>
        <p:spPr>
          <a:xfrm>
            <a:off x="1247245" y="1533153"/>
            <a:ext cx="10209028" cy="3791694"/>
          </a:xfrm>
        </p:spPr>
        <p:txBody>
          <a:bodyPr>
            <a:normAutofit/>
          </a:bodyPr>
          <a:lstStyle/>
          <a:p>
            <a:pPr marL="0" indent="0">
              <a:buNone/>
            </a:pPr>
            <a:r>
              <a:rPr lang="es-MX" b="1" dirty="0"/>
              <a:t>Las preferencias sobre la redistribución tienen diferentes componentes</a:t>
            </a:r>
          </a:p>
          <a:p>
            <a:r>
              <a:rPr lang="es-MX" dirty="0"/>
              <a:t>Historia personal (Pikkety, 1995)</a:t>
            </a:r>
          </a:p>
          <a:p>
            <a:r>
              <a:rPr lang="es-MX" dirty="0"/>
              <a:t>Sexo, raza, ideología, ingreso </a:t>
            </a:r>
            <a:r>
              <a:rPr lang="es-ES" dirty="0"/>
              <a:t>(</a:t>
            </a:r>
            <a:r>
              <a:rPr lang="es-ES" dirty="0" err="1"/>
              <a:t>Alesina</a:t>
            </a:r>
            <a:r>
              <a:rPr lang="es-ES" dirty="0"/>
              <a:t> &amp; Giuliano, 2011)</a:t>
            </a:r>
            <a:r>
              <a:rPr lang="es-MX" dirty="0"/>
              <a:t> </a:t>
            </a:r>
          </a:p>
          <a:p>
            <a:r>
              <a:rPr lang="es-MX" dirty="0"/>
              <a:t>Cultura: equidad vs. individualismo (Alesina y Glaeser, 2004)</a:t>
            </a:r>
          </a:p>
          <a:p>
            <a:r>
              <a:rPr lang="es-MX" dirty="0"/>
              <a:t>Adoctrinamiento (Alesina &amp; Fuchs-Shundeln, 2007)</a:t>
            </a:r>
          </a:p>
          <a:p>
            <a:r>
              <a:rPr lang="es-MX" dirty="0"/>
              <a:t>Visión distorsionada de la desigualdad y movilidad (Benabou &amp; Tirole, 2006)</a:t>
            </a:r>
          </a:p>
          <a:p>
            <a:r>
              <a:rPr lang="es-MX" dirty="0"/>
              <a:t>Percepción de justicia: esfuerzo vs. suerte (Alesina &amp; Angeletos, 2005)</a:t>
            </a:r>
          </a:p>
          <a:p>
            <a:r>
              <a:rPr lang="es-MX" dirty="0"/>
              <a:t>Percepciones sobre la desigualdad y movilidad social, (Campos, Krozer &amp; Ramírez, 2021)</a:t>
            </a:r>
          </a:p>
          <a:p>
            <a:pPr marL="0" indent="0">
              <a:buNone/>
            </a:pPr>
            <a:endParaRPr lang="es-MX" dirty="0"/>
          </a:p>
          <a:p>
            <a:pPr marL="0" indent="0">
              <a:buNone/>
            </a:pPr>
            <a:endParaRPr lang="es-MX" dirty="0"/>
          </a:p>
        </p:txBody>
      </p:sp>
      <p:sp>
        <p:nvSpPr>
          <p:cNvPr id="31" name="Elipse 30">
            <a:extLst>
              <a:ext uri="{FF2B5EF4-FFF2-40B4-BE49-F238E27FC236}">
                <a16:creationId xmlns:a16="http://schemas.microsoft.com/office/drawing/2014/main" id="{2D8BD2B7-EB93-1344-91ED-7C2C7B4EB13C}"/>
              </a:ext>
            </a:extLst>
          </p:cNvPr>
          <p:cNvSpPr/>
          <p:nvPr/>
        </p:nvSpPr>
        <p:spPr>
          <a:xfrm>
            <a:off x="1166624" y="4613696"/>
            <a:ext cx="508393" cy="442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31">
            <a:extLst>
              <a:ext uri="{FF2B5EF4-FFF2-40B4-BE49-F238E27FC236}">
                <a16:creationId xmlns:a16="http://schemas.microsoft.com/office/drawing/2014/main" id="{9AC8C7C4-3D1B-C840-A6E4-3923910BE704}"/>
              </a:ext>
            </a:extLst>
          </p:cNvPr>
          <p:cNvSpPr/>
          <p:nvPr/>
        </p:nvSpPr>
        <p:spPr>
          <a:xfrm>
            <a:off x="1157924" y="4171351"/>
            <a:ext cx="508393" cy="4423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40608987"/>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1036</Words>
  <Application>Microsoft Office PowerPoint</Application>
  <PresentationFormat>Panorámica</PresentationFormat>
  <Paragraphs>173</Paragraphs>
  <Slides>14</Slides>
  <Notes>14</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Recorte</vt:lpstr>
      <vt:lpstr>Proyecto de investigación: prefrencias sobre la redistribución</vt:lpstr>
      <vt:lpstr>Proyecto de investigación</vt:lpstr>
      <vt:lpstr>Desigualdad mundial </vt:lpstr>
      <vt:lpstr>Las preferencias sobre la redistribución tienen varias implicaciones</vt:lpstr>
      <vt:lpstr>Es importante conocer las preferencias sobre la redistribución de los tomadores de decisiones</vt:lpstr>
      <vt:lpstr>Desigualdad mundial </vt:lpstr>
      <vt:lpstr>Proyecto de investigación</vt:lpstr>
      <vt:lpstr>Desigualdad mundial </vt:lpstr>
      <vt:lpstr>Desigualdad mundial </vt:lpstr>
      <vt:lpstr>Desigualdad mundial </vt:lpstr>
      <vt:lpstr>Desigualdad mundial </vt:lpstr>
      <vt:lpstr>Proyecto de investigación</vt:lpstr>
      <vt:lpstr>Desigualdad mundial </vt:lpstr>
      <vt:lpstr>La población de tomadores de decisiones aún no está definida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Desigualdad mundial </dc:title>
  <dc:creator>alejandro rivera</dc:creator>
  <cp:lastModifiedBy>ALEJANDRO RIVERA ORTIZ</cp:lastModifiedBy>
  <cp:revision>1930</cp:revision>
  <dcterms:created xsi:type="dcterms:W3CDTF">2020-04-13T14:32:49Z</dcterms:created>
  <dcterms:modified xsi:type="dcterms:W3CDTF">2022-03-01T21:53:34Z</dcterms:modified>
</cp:coreProperties>
</file>