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Old Standard TT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b0048e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b0048e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b0048e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b0048e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b0048e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b0048e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b0048e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b0048e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Comunicazioni_ottiche_in_spazio_libero" TargetMode="External"/><Relationship Id="rId3" Type="http://schemas.openxmlformats.org/officeDocument/2006/relationships/hyperlink" Target="https://it.wikipedia.org/wiki/Host" TargetMode="External"/><Relationship Id="rId7" Type="http://schemas.openxmlformats.org/officeDocument/2006/relationships/hyperlink" Target="https://it.wikipedia.org/wiki/Onde_ra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t.wikipedia.org/wiki/Rete_satellitare" TargetMode="External"/><Relationship Id="rId5" Type="http://schemas.openxmlformats.org/officeDocument/2006/relationships/hyperlink" Target="https://it.wikipedia.org/wiki/Doppino_telefonico" TargetMode="External"/><Relationship Id="rId4" Type="http://schemas.openxmlformats.org/officeDocument/2006/relationships/hyperlink" Target="https://it.wikipedia.org/wiki/Connessione_(informatica)" TargetMode="Externa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ete_informatic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it.wikipedia.org/wiki/Comunicazio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Inter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Newsgroup" TargetMode="External"/><Relationship Id="rId3" Type="http://schemas.openxmlformats.org/officeDocument/2006/relationships/hyperlink" Target="https://it.wikipedia.org/wiki/Anni_1980" TargetMode="External"/><Relationship Id="rId7" Type="http://schemas.openxmlformats.org/officeDocument/2006/relationships/hyperlink" Target="https://it.wikipedia.org/wiki/Posta_elettronic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E-mail" TargetMode="External"/><Relationship Id="rId5" Type="http://schemas.openxmlformats.org/officeDocument/2006/relationships/hyperlink" Target="https://it.wikipedia.org/wiki/Comunit%C3%A0_scientifica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it.wikipedia.org/wiki/Computer" TargetMode="External"/><Relationship Id="rId9" Type="http://schemas.openxmlformats.org/officeDocument/2006/relationships/hyperlink" Target="https://it.wikipedia.org/wiki/Interne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198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it.wikipedia.org/wiki/19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.wikipedia.org/wiki/Pacchetto_(reti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it.wikipedia.org/wiki/Commutazione_di_pacchetto" TargetMode="External"/><Relationship Id="rId5" Type="http://schemas.openxmlformats.org/officeDocument/2006/relationships/hyperlink" Target="https://it.wikipedia.org/wiki/Tim_Berners-Lee" TargetMode="External"/><Relationship Id="rId4" Type="http://schemas.openxmlformats.org/officeDocument/2006/relationships/hyperlink" Target="https://it.wikipedia.org/wiki/Inter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5190500" y="1499575"/>
            <a:ext cx="3545100" cy="2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La sostanziale differenza con Internet è che quest'ultima si compone di migliaia di singole reti, ciascuna che raccoglie a sua volta un numero più o meno grande di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host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. Il sistema di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connessione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può essere vario: </a:t>
            </a:r>
            <a:r>
              <a:rPr lang="it-IT" sz="1350" u="sng" dirty="0">
                <a:highlight>
                  <a:srgbClr val="FFFFFF"/>
                </a:highlight>
              </a:rPr>
              <a:t>fibra ottica 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per le grandi distanze, </a:t>
            </a:r>
            <a:r>
              <a:rPr lang="it-IT" sz="1350" u="sng" dirty="0">
                <a:highlight>
                  <a:srgbClr val="FFFFFF"/>
                </a:highlight>
              </a:rPr>
              <a:t>cavo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e </a:t>
            </a:r>
            <a:r>
              <a:rPr lang="it" sz="1350" u="sng" dirty="0">
                <a:solidFill>
                  <a:schemeClr val="tx1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doppino telefonico</a:t>
            </a:r>
            <a:r>
              <a:rPr lang="it" sz="1350" u="sng" dirty="0">
                <a:highlight>
                  <a:srgbClr val="FFFFFF"/>
                </a:highlight>
              </a:rPr>
              <a:t>, </a:t>
            </a:r>
            <a:r>
              <a:rPr lang="it" sz="1350" u="sng" dirty="0">
                <a:solidFill>
                  <a:schemeClr val="tx1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satellite</a:t>
            </a:r>
            <a:r>
              <a:rPr lang="it" sz="1350" u="sng" dirty="0">
                <a:solidFill>
                  <a:schemeClr val="tx1"/>
                </a:solidFill>
                <a:highlight>
                  <a:srgbClr val="FFFFFF"/>
                </a:highlight>
              </a:rPr>
              <a:t>, </a:t>
            </a:r>
            <a:r>
              <a:rPr lang="it" sz="1350" u="sng" dirty="0">
                <a:solidFill>
                  <a:schemeClr val="tx1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onde radio</a:t>
            </a:r>
            <a:r>
              <a:rPr lang="it" sz="1350" u="sng" dirty="0">
                <a:solidFill>
                  <a:schemeClr val="tx1"/>
                </a:solidFill>
                <a:highlight>
                  <a:srgbClr val="FFFFFF"/>
                </a:highlight>
              </a:rPr>
              <a:t>, </a:t>
            </a:r>
            <a:r>
              <a:rPr lang="it" sz="1350" u="sng" dirty="0">
                <a:solidFill>
                  <a:schemeClr val="tx1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raggi infrarossi</a:t>
            </a:r>
            <a:r>
              <a:rPr lang="it" sz="1350" dirty="0">
                <a:solidFill>
                  <a:schemeClr val="tx1"/>
                </a:solidFill>
                <a:highlight>
                  <a:srgbClr val="FFFFFF"/>
                </a:highlight>
              </a:rPr>
              <a:t>. 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Si tratta di un mondo in continua trasformazione, ma nel suo insieme lo spazio Internet è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sempre disponibile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e la sua esistenza non dipende dall'iniziativa di una singola azienda oppure di un singolo governo</a:t>
            </a:r>
            <a:endParaRPr sz="17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575" y="850750"/>
            <a:ext cx="4838675" cy="276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0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protcollo IP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843600" y="266850"/>
            <a:ext cx="74568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Un </a:t>
            </a:r>
            <a:r>
              <a:rPr lang="it" sz="1250" b="1" dirty="0">
                <a:solidFill>
                  <a:srgbClr val="FF0000"/>
                </a:solidFill>
                <a:highlight>
                  <a:srgbClr val="FFFFFF"/>
                </a:highlight>
              </a:rPr>
              <a:t>protocollo di rete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, è un particolare tipo di </a:t>
            </a:r>
            <a:r>
              <a:rPr lang="it-IT" sz="12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protocollo di comunicazione </a:t>
            </a:r>
            <a:r>
              <a:rPr lang="it-IT" sz="1250" dirty="0">
                <a:solidFill>
                  <a:srgbClr val="202122"/>
                </a:solidFill>
                <a:highlight>
                  <a:srgbClr val="FFFFFF"/>
                </a:highlight>
              </a:rPr>
              <a:t>per il funzionamento di 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una </a:t>
            </a:r>
            <a:r>
              <a:rPr lang="it" sz="125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rete</a:t>
            </a:r>
            <a:r>
              <a:rPr lang="it" sz="12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informatica</a:t>
            </a:r>
            <a:r>
              <a:rPr lang="it" sz="12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,</a:t>
            </a:r>
            <a:r>
              <a:rPr lang="it" sz="125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ovvero </a:t>
            </a:r>
            <a:r>
              <a:rPr lang="it-IT" sz="1250" dirty="0">
                <a:solidFill>
                  <a:srgbClr val="202122"/>
                </a:solidFill>
                <a:highlight>
                  <a:srgbClr val="FFFFFF"/>
                </a:highlight>
              </a:rPr>
              <a:t>le </a:t>
            </a:r>
            <a:r>
              <a:rPr lang="it" sz="1250" dirty="0">
                <a:solidFill>
                  <a:srgbClr val="FF0000"/>
                </a:solidFill>
                <a:highlight>
                  <a:srgbClr val="FFFFFF"/>
                </a:highlight>
              </a:rPr>
              <a:t>regole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 di interazione che due o più apparecchiature elettroniche collegate tra loro devono </a:t>
            </a:r>
            <a:r>
              <a:rPr lang="it" sz="1250" dirty="0">
                <a:solidFill>
                  <a:srgbClr val="FF0000"/>
                </a:solidFill>
                <a:highlight>
                  <a:srgbClr val="FFFFFF"/>
                </a:highlight>
              </a:rPr>
              <a:t>rispettare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 per operare funzionalità di elaborazione necessarie </a:t>
            </a:r>
            <a:r>
              <a:rPr lang="it-IT" sz="1250" dirty="0">
                <a:solidFill>
                  <a:srgbClr val="202122"/>
                </a:solidFill>
                <a:highlight>
                  <a:srgbClr val="FFFFFF"/>
                </a:highlight>
              </a:rPr>
              <a:t>per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 un certo servizio di </a:t>
            </a:r>
            <a:r>
              <a:rPr lang="it" sz="12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rete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2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50" dirty="0">
                <a:solidFill>
                  <a:srgbClr val="202122"/>
                </a:solidFill>
                <a:highlight>
                  <a:srgbClr val="FFFFFF"/>
                </a:highlight>
              </a:rPr>
              <a:t>Un 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protocollo di comunicazione si può definire come un </a:t>
            </a:r>
            <a:r>
              <a:rPr lang="it" sz="1250" dirty="0">
                <a:solidFill>
                  <a:srgbClr val="FF0000"/>
                </a:solidFill>
                <a:highlight>
                  <a:srgbClr val="FFFFFF"/>
                </a:highlight>
              </a:rPr>
              <a:t>insieme di regole 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che vengono stabilite per instaurare una </a:t>
            </a:r>
            <a:r>
              <a:rPr lang="it" sz="12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comunicazione</a:t>
            </a:r>
            <a:r>
              <a:rPr lang="it" sz="1250" dirty="0">
                <a:solidFill>
                  <a:srgbClr val="202122"/>
                </a:solidFill>
                <a:highlight>
                  <a:srgbClr val="FFFFFF"/>
                </a:highlight>
              </a:rPr>
              <a:t> corretta: ad esempio due persone di differenti madrelingue potrebbero mettersi d'accordo nell'utilizzo della lingua inglese per comunicare.</a:t>
            </a:r>
            <a:endParaRPr sz="12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D97899-DB1C-4C4A-8D93-203A2B08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99" y="2201333"/>
            <a:ext cx="3752130" cy="29421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l protocollo TCP/IP e Internet - Marco Trabattoni">
            <a:extLst>
              <a:ext uri="{FF2B5EF4-FFF2-40B4-BE49-F238E27FC236}">
                <a16:creationId xmlns:a16="http://schemas.microsoft.com/office/drawing/2014/main" id="{1B7F6C5B-428B-4D1C-8B1E-C4E38E0F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9144001" cy="27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B762E9-91AD-49EB-BAF0-20C8B59D1616}"/>
              </a:ext>
            </a:extLst>
          </p:cNvPr>
          <p:cNvSpPr txBox="1"/>
          <p:nvPr/>
        </p:nvSpPr>
        <p:spPr>
          <a:xfrm>
            <a:off x="965200" y="2929803"/>
            <a:ext cx="749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diversi protocolli sono organizzati con un sistema detto "</a:t>
            </a:r>
            <a:r>
              <a:rPr lang="it-IT" dirty="0">
                <a:solidFill>
                  <a:srgbClr val="FF0000"/>
                </a:solidFill>
              </a:rPr>
              <a:t>a </a:t>
            </a:r>
            <a:r>
              <a:rPr lang="it-IT" b="1" dirty="0">
                <a:solidFill>
                  <a:srgbClr val="FF0000"/>
                </a:solidFill>
              </a:rPr>
              <a:t>livelli</a:t>
            </a:r>
            <a:r>
              <a:rPr lang="it-IT" dirty="0"/>
              <a:t>": a ciascun livello viene usato uno specifico protocollo. L'insieme di più livelli e protocolli definisce un’ architettura di rete a strati, che altro non è che l’insieme delle funzionalità logiche della rete stessa.</a:t>
            </a:r>
          </a:p>
          <a:p>
            <a:endParaRPr lang="it-IT" dirty="0"/>
          </a:p>
          <a:p>
            <a:r>
              <a:rPr lang="it-IT" dirty="0"/>
              <a:t>I vari livelli sono organizzati in </a:t>
            </a:r>
            <a:r>
              <a:rPr lang="it-IT" dirty="0">
                <a:solidFill>
                  <a:srgbClr val="FF0000"/>
                </a:solidFill>
              </a:rPr>
              <a:t>pile di protocolli</a:t>
            </a:r>
          </a:p>
          <a:p>
            <a:endParaRPr lang="it-IT" dirty="0"/>
          </a:p>
          <a:p>
            <a:r>
              <a:rPr lang="it-IT" dirty="0"/>
              <a:t> L’International Organization for </a:t>
            </a:r>
            <a:r>
              <a:rPr lang="it-IT" dirty="0" err="1"/>
              <a:t>Standardization</a:t>
            </a:r>
            <a:r>
              <a:rPr lang="it-IT" dirty="0"/>
              <a:t> (ISO) nel 1979 ha definito la pila di protocolli modello </a:t>
            </a:r>
            <a:r>
              <a:rPr lang="it-IT" dirty="0">
                <a:solidFill>
                  <a:srgbClr val="FF0000"/>
                </a:solidFill>
              </a:rPr>
              <a:t>OSI</a:t>
            </a:r>
            <a:r>
              <a:rPr lang="it-IT" dirty="0"/>
              <a:t>, con l'intenzione di creare uno standard per le telecomunicazioni da usare nelle reti di tutto il </a:t>
            </a:r>
            <a:r>
              <a:rPr lang="it-IT" dirty="0">
                <a:solidFill>
                  <a:srgbClr val="FF0000"/>
                </a:solidFill>
              </a:rPr>
              <a:t>mondo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41B7F5-35C1-49AC-B578-64ABB4F26113}"/>
              </a:ext>
            </a:extLst>
          </p:cNvPr>
          <p:cNvSpPr txBox="1"/>
          <p:nvPr/>
        </p:nvSpPr>
        <p:spPr>
          <a:xfrm>
            <a:off x="406399" y="371147"/>
            <a:ext cx="3564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totale sono presenti </a:t>
            </a:r>
            <a:r>
              <a:rPr lang="it-IT" dirty="0">
                <a:solidFill>
                  <a:srgbClr val="FF0000"/>
                </a:solidFill>
              </a:rPr>
              <a:t>7 LIVELLI</a:t>
            </a:r>
            <a:r>
              <a:rPr lang="it-IT" dirty="0"/>
              <a:t>. Il livello più basso (</a:t>
            </a:r>
            <a:r>
              <a:rPr lang="it-IT" u="sng" dirty="0"/>
              <a:t>livello 1</a:t>
            </a:r>
            <a:r>
              <a:rPr lang="it-IT" dirty="0"/>
              <a:t>) è detto "livello fisico" e si occupa di gestire la trasmissione dei segnali attraverso il mezzo di trasporto (cavo, fibra ottica…) Il livello più elevato (</a:t>
            </a:r>
            <a:r>
              <a:rPr lang="it-IT" u="sng" dirty="0"/>
              <a:t>livello 7</a:t>
            </a:r>
            <a:r>
              <a:rPr lang="it-IT" dirty="0"/>
              <a:t>) è chiamato "livello applicativo" ed è quello che permette all'utente di creare il messaggio da comunicare.</a:t>
            </a:r>
          </a:p>
          <a:p>
            <a:endParaRPr lang="it-IT" dirty="0"/>
          </a:p>
          <a:p>
            <a:r>
              <a:rPr lang="it-IT" b="1" dirty="0"/>
              <a:t>Livello</a:t>
            </a:r>
            <a:r>
              <a:rPr lang="it-IT" dirty="0"/>
              <a:t> 1: </a:t>
            </a:r>
            <a:r>
              <a:rPr lang="it-IT" dirty="0">
                <a:solidFill>
                  <a:srgbClr val="FF0000"/>
                </a:solidFill>
              </a:rPr>
              <a:t>fisico</a:t>
            </a:r>
            <a:r>
              <a:rPr lang="it-IT" dirty="0"/>
              <a:t>. Bluetooth. ...</a:t>
            </a:r>
          </a:p>
          <a:p>
            <a:r>
              <a:rPr lang="it-IT" b="1" dirty="0"/>
              <a:t>Livello</a:t>
            </a:r>
            <a:r>
              <a:rPr lang="it-IT" dirty="0"/>
              <a:t> 2: </a:t>
            </a:r>
            <a:r>
              <a:rPr lang="it-IT" dirty="0">
                <a:solidFill>
                  <a:srgbClr val="FF0000"/>
                </a:solidFill>
              </a:rPr>
              <a:t>datalink</a:t>
            </a:r>
            <a:r>
              <a:rPr lang="it-IT" dirty="0"/>
              <a:t>. Ethernet. ...</a:t>
            </a:r>
          </a:p>
          <a:p>
            <a:r>
              <a:rPr lang="it-IT" b="1" dirty="0"/>
              <a:t>Livello</a:t>
            </a:r>
            <a:r>
              <a:rPr lang="it-IT" dirty="0"/>
              <a:t> 3:</a:t>
            </a:r>
            <a:r>
              <a:rPr lang="it-IT" dirty="0">
                <a:solidFill>
                  <a:srgbClr val="FF0000"/>
                </a:solidFill>
              </a:rPr>
              <a:t> rete</a:t>
            </a:r>
            <a:r>
              <a:rPr lang="it-IT" dirty="0"/>
              <a:t>. </a:t>
            </a:r>
            <a:r>
              <a:rPr lang="it-IT" b="1" dirty="0"/>
              <a:t>IP</a:t>
            </a:r>
            <a:r>
              <a:rPr lang="it-IT" dirty="0"/>
              <a:t> Internet </a:t>
            </a:r>
            <a:r>
              <a:rPr lang="it-IT" dirty="0" err="1"/>
              <a:t>Protocol</a:t>
            </a:r>
            <a:r>
              <a:rPr lang="it-IT" dirty="0"/>
              <a:t>. ...</a:t>
            </a:r>
          </a:p>
          <a:p>
            <a:r>
              <a:rPr lang="it-IT" b="1" dirty="0"/>
              <a:t>Livello</a:t>
            </a:r>
            <a:r>
              <a:rPr lang="it-IT" dirty="0"/>
              <a:t> 4: </a:t>
            </a:r>
            <a:r>
              <a:rPr lang="it-IT" dirty="0">
                <a:solidFill>
                  <a:srgbClr val="FF0000"/>
                </a:solidFill>
              </a:rPr>
              <a:t>trasporto</a:t>
            </a:r>
            <a:r>
              <a:rPr lang="it-IT" dirty="0"/>
              <a:t>. TCP e UDP (usati su </a:t>
            </a:r>
            <a:r>
              <a:rPr lang="it-IT" b="1" dirty="0"/>
              <a:t>IP</a:t>
            </a:r>
            <a:r>
              <a:rPr lang="it-IT" dirty="0"/>
              <a:t>) ...</a:t>
            </a:r>
          </a:p>
          <a:p>
            <a:r>
              <a:rPr lang="it-IT" b="1" dirty="0"/>
              <a:t>Livello</a:t>
            </a:r>
            <a:r>
              <a:rPr lang="it-IT" dirty="0"/>
              <a:t> 5: </a:t>
            </a:r>
            <a:r>
              <a:rPr lang="it-IT" dirty="0">
                <a:solidFill>
                  <a:srgbClr val="FF0000"/>
                </a:solidFill>
              </a:rPr>
              <a:t>sessione</a:t>
            </a:r>
            <a:r>
              <a:rPr lang="it-IT" dirty="0"/>
              <a:t>. SMPP, Short Message Peer-to-Peer. ...</a:t>
            </a:r>
          </a:p>
          <a:p>
            <a:r>
              <a:rPr lang="it-IT" b="1" dirty="0"/>
              <a:t>Livello</a:t>
            </a:r>
            <a:r>
              <a:rPr lang="it-IT" dirty="0"/>
              <a:t> 6: </a:t>
            </a:r>
            <a:r>
              <a:rPr lang="it-IT" dirty="0">
                <a:solidFill>
                  <a:srgbClr val="FF0000"/>
                </a:solidFill>
              </a:rPr>
              <a:t>presentazione</a:t>
            </a:r>
            <a:r>
              <a:rPr lang="it-IT" dirty="0"/>
              <a:t>.</a:t>
            </a:r>
          </a:p>
          <a:p>
            <a:r>
              <a:rPr lang="it-IT" b="1" dirty="0"/>
              <a:t>Livello</a:t>
            </a:r>
            <a:r>
              <a:rPr lang="it-IT" dirty="0"/>
              <a:t> 7: </a:t>
            </a:r>
            <a:r>
              <a:rPr lang="it-IT" dirty="0">
                <a:solidFill>
                  <a:srgbClr val="FF0000"/>
                </a:solidFill>
              </a:rPr>
              <a:t>applicazione</a:t>
            </a:r>
            <a:r>
              <a:rPr lang="it-IT" dirty="0"/>
              <a:t>. </a:t>
            </a:r>
            <a:r>
              <a:rPr lang="it-IT" b="1" dirty="0"/>
              <a:t>Protocolli</a:t>
            </a:r>
            <a:r>
              <a:rPr lang="it-IT" dirty="0"/>
              <a:t> di servizio:</a:t>
            </a:r>
          </a:p>
          <a:p>
            <a:endParaRPr lang="it-IT" dirty="0"/>
          </a:p>
        </p:txBody>
      </p:sp>
      <p:pic>
        <p:nvPicPr>
          <p:cNvPr id="2050" name="Picture 2" descr="Modello OSI - Wikipedia">
            <a:extLst>
              <a:ext uri="{FF2B5EF4-FFF2-40B4-BE49-F238E27FC236}">
                <a16:creationId xmlns:a16="http://schemas.microsoft.com/office/drawing/2014/main" id="{52332034-E2FE-433B-BED1-C8728F62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57" y="371147"/>
            <a:ext cx="3564467" cy="41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ARPANET e la sua storia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133300" y="934200"/>
            <a:ext cx="7658700" cy="152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 b="1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it" sz="1650" b="1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RPANET</a:t>
            </a:r>
            <a:r>
              <a:rPr lang="it" sz="1650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(acronimo di "</a:t>
            </a:r>
            <a:r>
              <a:rPr lang="it" sz="1650" i="1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Advanced Research Projects Agency NETwork</a:t>
            </a:r>
            <a:r>
              <a:rPr lang="it" sz="1650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", in italiano "</a:t>
            </a:r>
            <a:r>
              <a:rPr lang="it" sz="1650" i="1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Rete dell'Agenzia per i progetti di ricerca avanzati</a:t>
            </a:r>
            <a:r>
              <a:rPr lang="it" sz="1650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"), anche scritto </a:t>
            </a:r>
            <a:r>
              <a:rPr lang="it" sz="1650" b="1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ARPAnet</a:t>
            </a:r>
            <a:r>
              <a:rPr lang="it" sz="1650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it" sz="1650" b="1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Arpanet</a:t>
            </a:r>
            <a:r>
              <a:rPr lang="it" sz="1650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fu una </a:t>
            </a:r>
            <a:r>
              <a:rPr lang="it" sz="165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rete</a:t>
            </a:r>
            <a:r>
              <a:rPr lang="it" sz="1650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di computer studiata e realizzata nel 1969 dal DARPA l'agenzia del Dipartimento della difesa degli Stati Uniti, responsabile dello sviluppo di nuove tecnologie ad uso militare.</a:t>
            </a:r>
            <a:endParaRPr sz="195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33300" y="3544975"/>
            <a:ext cx="6281400" cy="122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 dirty="0">
                <a:solidFill>
                  <a:schemeClr val="lt1"/>
                </a:solidFill>
                <a:highlight>
                  <a:srgbClr val="000000"/>
                </a:highlight>
              </a:rPr>
              <a:t>Si tratta della forma per così dire embrionale dalla quale poi nel 1983 nacque </a:t>
            </a:r>
            <a:r>
              <a:rPr lang="it" sz="1550" dirty="0">
                <a:solidFill>
                  <a:srgbClr val="FF0000"/>
                </a:solidFill>
                <a:highlight>
                  <a:srgbClr val="000000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it" sz="1550" dirty="0">
                <a:solidFill>
                  <a:schemeClr val="lt1"/>
                </a:solidFill>
                <a:highlight>
                  <a:srgbClr val="000000"/>
                </a:highlight>
              </a:rPr>
              <a:t>. Pensata per scopi militari statunitensi durante la </a:t>
            </a:r>
            <a:r>
              <a:rPr lang="it" sz="1550" dirty="0">
                <a:solidFill>
                  <a:srgbClr val="FF0000"/>
                </a:solidFill>
                <a:highlight>
                  <a:srgbClr val="000000"/>
                </a:highlight>
              </a:rPr>
              <a:t>guerra fredda</a:t>
            </a:r>
            <a:r>
              <a:rPr lang="it" sz="1550" dirty="0">
                <a:solidFill>
                  <a:schemeClr val="lt1"/>
                </a:solidFill>
                <a:highlight>
                  <a:srgbClr val="000000"/>
                </a:highlight>
              </a:rPr>
              <a:t>, paradossalmente ne nacque uno dei più grandi progetti civili, una rete globale che collega tutta la Terra.</a:t>
            </a:r>
            <a:endParaRPr sz="1900" dirty="0">
              <a:solidFill>
                <a:schemeClr val="lt1"/>
              </a:solidFill>
              <a:highlight>
                <a:srgbClr val="000000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00" y="1223963"/>
            <a:ext cx="42862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35950" y="733450"/>
            <a:ext cx="3300600" cy="29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 dirty="0">
                <a:solidFill>
                  <a:srgbClr val="202122"/>
                </a:solidFill>
                <a:highlight>
                  <a:srgbClr val="FFFFFF"/>
                </a:highlight>
              </a:rPr>
              <a:t>Il progetto venne sviluppato negli anni '60 in piena Guerra fredda con la collaborazione di varie </a:t>
            </a:r>
            <a:r>
              <a:rPr lang="it" sz="1550" dirty="0">
                <a:solidFill>
                  <a:srgbClr val="FF0000"/>
                </a:solidFill>
                <a:highlight>
                  <a:srgbClr val="FFFFFF"/>
                </a:highlight>
              </a:rPr>
              <a:t>università</a:t>
            </a:r>
            <a:r>
              <a:rPr lang="it" sz="1550" dirty="0">
                <a:solidFill>
                  <a:srgbClr val="202122"/>
                </a:solidFill>
                <a:highlight>
                  <a:srgbClr val="FFFFFF"/>
                </a:highlight>
              </a:rPr>
              <a:t> americane, e, secondo molte fonti, aveva lo scopo di costruire una rete di comunicazione militare in grado di resistere anche ad un </a:t>
            </a:r>
            <a:r>
              <a:rPr lang="it" sz="1550" dirty="0">
                <a:solidFill>
                  <a:srgbClr val="FF0000"/>
                </a:solidFill>
                <a:highlight>
                  <a:srgbClr val="FFFFFF"/>
                </a:highlight>
              </a:rPr>
              <a:t>attacco nucleare </a:t>
            </a:r>
            <a:r>
              <a:rPr lang="it" sz="1550" dirty="0">
                <a:solidFill>
                  <a:srgbClr val="202122"/>
                </a:solidFill>
                <a:highlight>
                  <a:srgbClr val="FFFFFF"/>
                </a:highlight>
              </a:rPr>
              <a:t>su vasta scala</a:t>
            </a:r>
            <a:r>
              <a:rPr lang="it" sz="1600" baseline="30000" dirty="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it" sz="1550" dirty="0">
                <a:solidFill>
                  <a:srgbClr val="202122"/>
                </a:solidFill>
                <a:highlight>
                  <a:srgbClr val="FFFFFF"/>
                </a:highlight>
              </a:rPr>
              <a:t>(questa idea deriva dagli studi che Paul Baran aveva iniziato nel 1959 alla RAND corporation sulle tecnologie di comunicazione sicura). Secondo altre fonti, invece, questa tesi è una leggenda alimentata da un articolo sul "Time" del 1993 di Philip Elmer-Dewitt.</a:t>
            </a:r>
            <a:endParaRPr sz="19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00" y="0"/>
            <a:ext cx="2971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651275" y="724050"/>
            <a:ext cx="2971500" cy="3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Alle origini ARPAnet era una rete militare finalizzata allo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scambio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di informazioni, un sistema che doveva essere veloce e sicuro.</a:t>
            </a:r>
            <a:endParaRPr sz="1350" baseline="30000" dirty="0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Nel 1969 fu pubblicata la prima RFC( informazioni o specifiche riguardanti nuove ricerche).</a:t>
            </a: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5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it" sz="1350" dirty="0">
                <a:solidFill>
                  <a:schemeClr val="dk1"/>
                </a:solidFill>
                <a:highlight>
                  <a:srgbClr val="FFFFFF"/>
                </a:highlight>
              </a:rPr>
              <a:t>Nel 1969 venne realizzato il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primo</a:t>
            </a:r>
            <a:r>
              <a:rPr lang="it" sz="1350" dirty="0">
                <a:solidFill>
                  <a:schemeClr val="dk1"/>
                </a:solidFill>
                <a:highlight>
                  <a:srgbClr val="FFFFFF"/>
                </a:highlight>
              </a:rPr>
              <a:t> collegamento tra i computer dell'Università della California Losa Angeles (Ucla) e lo Stanford Research Institute di Palo Alto.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Per tutti gli anni Settanta ARPAnet continuò a svilupparsi in ambito universitario e governativo</a:t>
            </a: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600" y="400050"/>
            <a:ext cx="20955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22250" y="714625"/>
            <a:ext cx="12975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50">
                <a:solidFill>
                  <a:srgbClr val="202122"/>
                </a:solidFill>
                <a:highlight>
                  <a:srgbClr val="F8F9FA"/>
                </a:highlight>
              </a:rPr>
              <a:t>Il primo router di Arpanet, il BBN Interface Message Processor (IMP), del 1969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062550" y="3037175"/>
            <a:ext cx="7814100" cy="19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</a:rPr>
              <a:t>È negli 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 ottanta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</a:rPr>
              <a:t>, grazie all'avvento dei </a:t>
            </a:r>
            <a:r>
              <a:rPr lang="it" sz="1450" dirty="0">
                <a:solidFill>
                  <a:srgbClr val="FF0000"/>
                </a:solidFill>
                <a:highlight>
                  <a:srgbClr val="000000"/>
                </a:highlight>
              </a:rPr>
              <a:t>personal </a:t>
            </a:r>
            <a:r>
              <a:rPr lang="it" sz="1450" dirty="0">
                <a:solidFill>
                  <a:srgbClr val="FF0000"/>
                </a:solidFill>
                <a:highlight>
                  <a:srgbClr val="000000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</a:rPr>
              <a:t>, che un boom alla diffusione della rete al di fuori degli ambiti istituzionali e accademici, rendendo collegabili centinaia di migliaia di utenti. Fu così che gli "utenti" istituzionali e militari cominciarono a rendere </a:t>
            </a:r>
            <a:r>
              <a:rPr lang="it" sz="1450" dirty="0">
                <a:solidFill>
                  <a:srgbClr val="FF0000"/>
                </a:solidFill>
                <a:highlight>
                  <a:srgbClr val="000000"/>
                </a:highlight>
              </a:rPr>
              <a:t>partecipi alla rete 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</a:rPr>
              <a:t>i membri della 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comunità scientifica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</a:rPr>
              <a:t>, che iniziarono così a scambiarsi informazioni e dati, ma anche messaggi estemporanei ed a coinvolgere, a loro volta, altri "utenti" comuni. Nacquero in questo modo, spontaneamente</a:t>
            </a:r>
            <a:r>
              <a:rPr lang="it" sz="1450" b="1" dirty="0">
                <a:solidFill>
                  <a:srgbClr val="FFFFFF"/>
                </a:solidFill>
                <a:highlight>
                  <a:srgbClr val="000000"/>
                </a:highlight>
              </a:rPr>
              <a:t>, l'</a:t>
            </a:r>
            <a:r>
              <a:rPr lang="it" sz="1450" b="1" dirty="0">
                <a:solidFill>
                  <a:srgbClr val="FFFFFF"/>
                </a:solidFill>
                <a:highlight>
                  <a:srgbClr val="000000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</a:t>
            </a:r>
            <a:r>
              <a:rPr lang="it" sz="1450" b="1" dirty="0">
                <a:solidFill>
                  <a:srgbClr val="FFFFFF"/>
                </a:solidFill>
                <a:highlight>
                  <a:srgbClr val="000000"/>
                </a:highlight>
              </a:rPr>
              <a:t> o </a:t>
            </a:r>
            <a:r>
              <a:rPr lang="it" sz="1450" b="1" dirty="0">
                <a:solidFill>
                  <a:srgbClr val="FFFFFF"/>
                </a:solidFill>
                <a:highlight>
                  <a:srgbClr val="000000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posta elettronica</a:t>
            </a:r>
            <a:r>
              <a:rPr lang="it" sz="1450" b="1" dirty="0">
                <a:solidFill>
                  <a:srgbClr val="FFFFFF"/>
                </a:solidFill>
                <a:highlight>
                  <a:srgbClr val="000000"/>
                </a:highlight>
              </a:rPr>
              <a:t>, i primi </a:t>
            </a:r>
            <a:r>
              <a:rPr lang="it" sz="1450" b="1" dirty="0">
                <a:solidFill>
                  <a:srgbClr val="FFFFFF"/>
                </a:solidFill>
                <a:highlight>
                  <a:srgbClr val="000000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newsgroup</a:t>
            </a:r>
            <a:r>
              <a:rPr lang="it" sz="1450" dirty="0">
                <a:solidFill>
                  <a:srgbClr val="FFFFFF"/>
                </a:solidFill>
                <a:highlight>
                  <a:srgbClr val="000000"/>
                </a:highlight>
              </a:rPr>
              <a:t> e di fatto </a:t>
            </a:r>
            <a:r>
              <a:rPr lang="it" sz="1450" b="1" i="1" dirty="0">
                <a:solidFill>
                  <a:srgbClr val="FF0000"/>
                </a:solidFill>
                <a:highlight>
                  <a:srgbClr val="000000"/>
                </a:highlight>
              </a:rPr>
              <a:t>una rete</a:t>
            </a:r>
            <a:r>
              <a:rPr lang="it" sz="1450" b="1" dirty="0">
                <a:solidFill>
                  <a:srgbClr val="FF0000"/>
                </a:solidFill>
                <a:highlight>
                  <a:srgbClr val="000000"/>
                </a:highlight>
              </a:rPr>
              <a:t>: </a:t>
            </a:r>
            <a:r>
              <a:rPr lang="it" sz="1450" b="1" dirty="0">
                <a:solidFill>
                  <a:srgbClr val="FF0000"/>
                </a:solidFill>
                <a:highlight>
                  <a:srgbClr val="000000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it" sz="1450" b="1" dirty="0">
                <a:solidFill>
                  <a:srgbClr val="FF0000"/>
                </a:solidFill>
                <a:highlight>
                  <a:srgbClr val="000000"/>
                </a:highlight>
              </a:rPr>
              <a:t>.</a:t>
            </a:r>
            <a:endParaRPr sz="1800" b="1" dirty="0">
              <a:solidFill>
                <a:srgbClr val="FF0000"/>
              </a:solidFill>
              <a:highlight>
                <a:srgbClr val="000000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4200" y="432700"/>
            <a:ext cx="3270350" cy="23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140225" y="686425"/>
            <a:ext cx="27363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Primo personal computer della storia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0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ARPANET a 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40675" y="453350"/>
            <a:ext cx="51789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Nel </a:t>
            </a:r>
            <a:r>
              <a:rPr lang="it" sz="1350" dirty="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983 ARPA esaurì il suo scopo: lo stato fornì più fondi pubblici, la sezione militare si isolò, per esigenze di segretezza assoluta a protezione delle proprie informazioni, e nacque perciò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MILNET</a:t>
            </a:r>
            <a:r>
              <a:rPr lang="it" sz="135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sz="135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Con il passare del tempo, l'esercito si disinteressò sempre più del progetto (fino ad abbandonarlo nel </a:t>
            </a:r>
            <a:r>
              <a:rPr lang="it" sz="1350" dirty="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990), che rimase sotto il pieno controllo delle università, diventando un utile strumento per scambiare le conoscenze scientifiche e per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comunicare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375" y="2782250"/>
            <a:ext cx="3776445" cy="21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011025" y="4342200"/>
            <a:ext cx="1767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Prime sedi con router per Internet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68DFDC8-DD15-4C73-A6F0-DADC0EFE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8" name="Google Shape;108;p21"/>
          <p:cNvSpPr txBox="1"/>
          <p:nvPr/>
        </p:nvSpPr>
        <p:spPr>
          <a:xfrm>
            <a:off x="914250" y="481937"/>
            <a:ext cx="76635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In seguito, nei primi anni novanta, con i primi tentativi di sfruttamento commerciale, grazie a una serie di servizi offerti da varie aziende, ebbe inizio il vero boom di Arpanet, nel frattempo rinominata </a:t>
            </a:r>
            <a:r>
              <a:rPr lang="it" sz="1350" u="sng" dirty="0">
                <a:solidFill>
                  <a:srgbClr val="FF0000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, e negli stessi anni nacque una nuova architettura capace di semplificare enormemente la navigazione: il World Wild Web, inventato da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 Berners-Lee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nel 1989.</a:t>
            </a: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914250" y="2150973"/>
            <a:ext cx="7315500" cy="2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ARPANET fu la prima rete a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commutazione di pacchetto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del mondo.</a:t>
            </a: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La commutazione di pacchetto, ora base dominante della tecnologia usata per il trasferimento di voce e dati in tutto il mondo, era un concetto nuovo e importante nelle telecomunicazioni. Mediante questa tecnica, i messaggi e le informazioni vengono suddivisi in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pacchetti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dati di lunghezza fissa, capace di viaggiare sulla rete in modo completamente 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autonomo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. Non è importante che tutti i pacchetti che compongono un determinato messaggio rimangano uniti durante il percorso o arrivino nella sequenza giusta. Le informazioni che essi convogliano al loro interno sono sufficienti per ricostruire l'</a:t>
            </a:r>
            <a:r>
              <a:rPr lang="it" sz="1350" dirty="0">
                <a:solidFill>
                  <a:srgbClr val="FF0000"/>
                </a:solidFill>
                <a:highlight>
                  <a:srgbClr val="FFFFFF"/>
                </a:highlight>
              </a:rPr>
              <a:t>esatto messaggio</a:t>
            </a:r>
            <a:r>
              <a:rPr lang="it" sz="1350" dirty="0">
                <a:solidFill>
                  <a:srgbClr val="202122"/>
                </a:solidFill>
                <a:highlight>
                  <a:srgbClr val="FFFFFF"/>
                </a:highlight>
              </a:rPr>
              <a:t> originale.</a:t>
            </a:r>
            <a:endParaRPr sz="13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5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1098</Words>
  <Application>Microsoft Office PowerPoint</Application>
  <PresentationFormat>Presentazione su schermo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Georgia</vt:lpstr>
      <vt:lpstr>Old Standard TT</vt:lpstr>
      <vt:lpstr>Paperback</vt:lpstr>
      <vt:lpstr>LA STORIA DEL WEB</vt:lpstr>
      <vt:lpstr>ARPANET e la sua storia</vt:lpstr>
      <vt:lpstr>ARPANET (acronimo di "Advanced Research Projects Agency NETwork", in italiano "Rete dell'Agenzia per i progetti di ricerca avanzati"), anche scritto ARPAnet o Arpanet, fu una rete di computer studiata e realizzata nel 1969 dal DARPA l'agenzia del Dipartimento della difesa degli Stati Uniti, responsabile dello sviluppo di nuove tecnologie ad uso militare.</vt:lpstr>
      <vt:lpstr>Presentazione standard di PowerPoint</vt:lpstr>
      <vt:lpstr>Presentazione standard di PowerPoint</vt:lpstr>
      <vt:lpstr>Presentazione standard di PowerPoint</vt:lpstr>
      <vt:lpstr>Da ARPANET a INTERNET</vt:lpstr>
      <vt:lpstr>Presentazione standard di PowerPoint</vt:lpstr>
      <vt:lpstr>Presentazione standard di PowerPoint</vt:lpstr>
      <vt:lpstr>Presentazione standard di PowerPoint</vt:lpstr>
      <vt:lpstr>La storia del protcollo IP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STORIA DEL WEB</dc:title>
  <dc:creator>user</dc:creator>
  <cp:lastModifiedBy>user</cp:lastModifiedBy>
  <cp:revision>5</cp:revision>
  <dcterms:modified xsi:type="dcterms:W3CDTF">2020-10-25T15:22:42Z</dcterms:modified>
</cp:coreProperties>
</file>