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8" r:id="rId1"/>
    <p:sldMasterId id="2147483669" r:id="rId2"/>
  </p:sldMasterIdLst>
  <p:notesMasterIdLst>
    <p:notesMasterId r:id="rId7"/>
  </p:notesMasterIdLst>
  <p:handoutMasterIdLst>
    <p:handoutMasterId r:id="rId8"/>
  </p:handoutMasterIdLst>
  <p:sldIdLst>
    <p:sldId id="256" r:id="rId3"/>
    <p:sldId id="285" r:id="rId4"/>
    <p:sldId id="290" r:id="rId5"/>
    <p:sldId id="287" r:id="rId6"/>
  </p:sldIdLst>
  <p:sldSz cx="12192000" cy="6858000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2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1B65589-7C81-42C8-86A4-C2EA1D484F57}">
  <a:tblStyle styleId="{31B65589-7C81-42C8-86A4-C2EA1D484F57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FF3E9"/>
          </a:solidFill>
        </a:fill>
      </a:tcStyle>
    </a:wholeTbl>
    <a:band1H>
      <a:tcTxStyle/>
      <a:tcStyle>
        <a:tcBdr/>
        <a:fill>
          <a:solidFill>
            <a:srgbClr val="DEE7D0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EE7D0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3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3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914" y="822"/>
      </p:cViewPr>
      <p:guideLst>
        <p:guide orient="horz" pos="2160"/>
        <p:guide pos="3840"/>
        <p:guide orient="horz" pos="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70B1A-BB42-4DC9-9A9C-95B3394E4A64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9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9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D8523C-8BC0-4ECA-8269-8C87B13E6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4567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1"/>
            <a:ext cx="3169920" cy="481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43588" y="1"/>
            <a:ext cx="3169920" cy="481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31521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19476"/>
            <a:ext cx="3169920" cy="481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43588" y="9119476"/>
            <a:ext cx="3169920" cy="481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1:notes"/>
          <p:cNvSpPr txBox="1">
            <a:spLocks noGrp="1"/>
          </p:cNvSpPr>
          <p:nvPr>
            <p:ph type="body" idx="1"/>
          </p:nvPr>
        </p:nvSpPr>
        <p:spPr>
          <a:xfrm>
            <a:off x="731521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:notes"/>
          <p:cNvSpPr txBox="1">
            <a:spLocks noGrp="1"/>
          </p:cNvSpPr>
          <p:nvPr>
            <p:ph type="sldNum" idx="12"/>
          </p:nvPr>
        </p:nvSpPr>
        <p:spPr>
          <a:xfrm>
            <a:off x="4143588" y="9119476"/>
            <a:ext cx="3169920" cy="481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page">
  <p:cSld name="Title pag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2639617" y="3200976"/>
            <a:ext cx="8731056" cy="876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2639618" y="4284874"/>
            <a:ext cx="8731055" cy="50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440"/>
              </a:spcBef>
              <a:spcAft>
                <a:spcPts val="0"/>
              </a:spcAft>
              <a:buSzPts val="2200"/>
              <a:buNone/>
              <a:defRPr sz="22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/>
          <p:nvPr/>
        </p:nvSpPr>
        <p:spPr>
          <a:xfrm rot="5400000">
            <a:off x="6570919" y="1243487"/>
            <a:ext cx="825685" cy="10416480"/>
          </a:xfrm>
          <a:prstGeom prst="flowChartProcess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/>
          <p:nvPr/>
        </p:nvSpPr>
        <p:spPr>
          <a:xfrm rot="-5400000">
            <a:off x="-2541239" y="2541239"/>
            <a:ext cx="6858000" cy="1775521"/>
          </a:xfrm>
          <a:prstGeom prst="flowChartProcess">
            <a:avLst/>
          </a:prstGeom>
          <a:solidFill>
            <a:srgbClr val="006992"/>
          </a:solidFill>
          <a:ln w="25400" cap="flat" cmpd="sng">
            <a:solidFill>
              <a:srgbClr val="0069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" name="Google Shape;18;p2"/>
          <p:cNvPicPr preferRelativeResize="0"/>
          <p:nvPr/>
        </p:nvPicPr>
        <p:blipFill rotWithShape="1">
          <a:blip r:embed="rId2">
            <a:alphaModFix/>
          </a:blip>
          <a:srcRect l="2777" r="2776"/>
          <a:stretch/>
        </p:blipFill>
        <p:spPr>
          <a:xfrm>
            <a:off x="5014390" y="836712"/>
            <a:ext cx="3981511" cy="1937186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2"/>
          <p:cNvSpPr txBox="1">
            <a:spLocks noGrp="1"/>
          </p:cNvSpPr>
          <p:nvPr>
            <p:ph type="body" idx="2"/>
          </p:nvPr>
        </p:nvSpPr>
        <p:spPr>
          <a:xfrm>
            <a:off x="2639736" y="5013176"/>
            <a:ext cx="8730819" cy="6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440"/>
              </a:spcBef>
              <a:spcAft>
                <a:spcPts val="0"/>
              </a:spcAft>
              <a:buSzPts val="2200"/>
              <a:buNone/>
              <a:defRPr sz="22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elfolie">
  <p:cSld name="2_Titelfolie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5" descr="Erstes Foto: ein Chemiker im Labor, der eine Schutzbrille trägt und ein Reagenzglas in der Hand hält. Zweites Foto: Mathetower, auf dem sich das grüne TU-Logo dreht. Drittes Foto: zwei Studentinnen und ein Student, die gemeinsam in ein Buch schauen.Viertes Foto: Hängebahn." title="Vier Bilder vom Campus der TU Dortmund"/>
          <p:cNvPicPr preferRelativeResize="0"/>
          <p:nvPr/>
        </p:nvPicPr>
        <p:blipFill rotWithShape="1">
          <a:blip r:embed="rId2">
            <a:alphaModFix/>
          </a:blip>
          <a:srcRect l="84921"/>
          <a:stretch/>
        </p:blipFill>
        <p:spPr>
          <a:xfrm>
            <a:off x="10325463" y="4082215"/>
            <a:ext cx="1824203" cy="2035084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5"/>
          <p:cNvSpPr>
            <a:spLocks noGrp="1"/>
          </p:cNvSpPr>
          <p:nvPr>
            <p:ph type="pic" idx="2"/>
          </p:nvPr>
        </p:nvSpPr>
        <p:spPr>
          <a:xfrm>
            <a:off x="239349" y="4389107"/>
            <a:ext cx="1473600" cy="1449176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</p:sp>
      <p:sp>
        <p:nvSpPr>
          <p:cNvPr id="103" name="Google Shape;103;p15"/>
          <p:cNvSpPr>
            <a:spLocks noGrp="1"/>
          </p:cNvSpPr>
          <p:nvPr>
            <p:ph type="pic" idx="3"/>
          </p:nvPr>
        </p:nvSpPr>
        <p:spPr>
          <a:xfrm>
            <a:off x="7044773" y="4389107"/>
            <a:ext cx="1473600" cy="1449176"/>
          </a:xfrm>
          <a:prstGeom prst="roundRect">
            <a:avLst>
              <a:gd name="adj" fmla="val 14330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15"/>
          <p:cNvSpPr/>
          <p:nvPr/>
        </p:nvSpPr>
        <p:spPr>
          <a:xfrm>
            <a:off x="1934101" y="4389107"/>
            <a:ext cx="1473600" cy="1449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33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5"/>
          <p:cNvSpPr/>
          <p:nvPr/>
        </p:nvSpPr>
        <p:spPr>
          <a:xfrm>
            <a:off x="5327915" y="4379667"/>
            <a:ext cx="1473600" cy="1449600"/>
          </a:xfrm>
          <a:prstGeom prst="roundRect">
            <a:avLst>
              <a:gd name="adj" fmla="val 16667"/>
            </a:avLst>
          </a:prstGeom>
          <a:solidFill>
            <a:srgbClr val="B2B2B2"/>
          </a:solidFill>
          <a:ln w="25400" cap="flat" cmpd="sng">
            <a:solidFill>
              <a:srgbClr val="B2B2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33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5"/>
          <p:cNvSpPr/>
          <p:nvPr/>
        </p:nvSpPr>
        <p:spPr>
          <a:xfrm>
            <a:off x="8737915" y="4379667"/>
            <a:ext cx="1473600" cy="1449600"/>
          </a:xfrm>
          <a:prstGeom prst="roundRect">
            <a:avLst>
              <a:gd name="adj" fmla="val 16667"/>
            </a:avLst>
          </a:prstGeom>
          <a:solidFill>
            <a:srgbClr val="E5E5E5"/>
          </a:solidFill>
          <a:ln w="25400" cap="flat" cmpd="sng">
            <a:solidFill>
              <a:srgbClr val="E5E5E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33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" name="Google Shape;107;p15" descr="Erstes Foto: ein Chemiker im Labor, der eine Schutzbrille trägt und ein Reagenzglas in der Hand hält. Zweites Foto: Mathetower, auf dem sich das grüne TU-Logo dreht. Drittes Foto: zwei Studentinnen und ein Student, die gemeinsam in ein Buch schauen.Viertes Foto: Hängebahn." title="Vier Bilder vom Campus der TU Dortmund"/>
          <p:cNvPicPr preferRelativeResize="0"/>
          <p:nvPr/>
        </p:nvPicPr>
        <p:blipFill rotWithShape="1">
          <a:blip r:embed="rId2">
            <a:alphaModFix/>
          </a:blip>
          <a:srcRect l="29058" r="57449"/>
          <a:stretch/>
        </p:blipFill>
        <p:spPr>
          <a:xfrm>
            <a:off x="3559811" y="4101075"/>
            <a:ext cx="1632181" cy="2035084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5"/>
          <p:cNvSpPr txBox="1">
            <a:spLocks noGrp="1"/>
          </p:cNvSpPr>
          <p:nvPr>
            <p:ph type="ctrTitle"/>
          </p:nvPr>
        </p:nvSpPr>
        <p:spPr>
          <a:xfrm>
            <a:off x="719402" y="2132856"/>
            <a:ext cx="10753195" cy="1109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9" name="Google Shape;109;p15"/>
          <p:cNvSpPr txBox="1">
            <a:spLocks noGrp="1"/>
          </p:cNvSpPr>
          <p:nvPr>
            <p:ph type="subTitle" idx="1"/>
          </p:nvPr>
        </p:nvSpPr>
        <p:spPr>
          <a:xfrm>
            <a:off x="1828799" y="3175315"/>
            <a:ext cx="8534400" cy="888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99CC00"/>
              </a:buClr>
              <a:buSzPts val="2340"/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86BA0C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folie" type="title">
  <p:cSld name="TITLE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>
            <a:spLocks noGrp="1"/>
          </p:cNvSpPr>
          <p:nvPr>
            <p:ph type="ctrTitle"/>
          </p:nvPr>
        </p:nvSpPr>
        <p:spPr>
          <a:xfrm>
            <a:off x="719403" y="4365105"/>
            <a:ext cx="10753195" cy="1109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" name="Google Shape;112;p16"/>
          <p:cNvSpPr txBox="1">
            <a:spLocks noGrp="1"/>
          </p:cNvSpPr>
          <p:nvPr>
            <p:ph type="subTitle" idx="1"/>
          </p:nvPr>
        </p:nvSpPr>
        <p:spPr>
          <a:xfrm>
            <a:off x="1828800" y="5407564"/>
            <a:ext cx="8534400" cy="888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99CC00"/>
              </a:buClr>
              <a:buSzPts val="2340"/>
              <a:buFont typeface="Noto Sans Symbols"/>
              <a:buNone/>
              <a:defRPr sz="1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86BA0C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" name="Google Shape;113;p16"/>
          <p:cNvSpPr txBox="1">
            <a:spLocks noGrp="1"/>
          </p:cNvSpPr>
          <p:nvPr>
            <p:ph type="sldNum" idx="12"/>
          </p:nvPr>
        </p:nvSpPr>
        <p:spPr>
          <a:xfrm>
            <a:off x="11260667" y="6346826"/>
            <a:ext cx="768351" cy="394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3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buNone/>
              <a:defRPr sz="13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buNone/>
              <a:defRPr sz="13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buNone/>
              <a:defRPr sz="13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buNone/>
              <a:defRPr sz="13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buNone/>
              <a:defRPr sz="13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buNone/>
              <a:defRPr sz="13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buNone/>
              <a:defRPr sz="13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buNone/>
              <a:defRPr sz="13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114" name="Google Shape;114;p16"/>
          <p:cNvPicPr preferRelativeResize="0"/>
          <p:nvPr/>
        </p:nvPicPr>
        <p:blipFill rotWithShape="1">
          <a:blip r:embed="rId2">
            <a:alphaModFix/>
          </a:blip>
          <a:srcRect l="1369" t="7224" r="30978" b="45022"/>
          <a:stretch/>
        </p:blipFill>
        <p:spPr>
          <a:xfrm>
            <a:off x="2310226" y="1099318"/>
            <a:ext cx="7533687" cy="3049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Überschrift + Text">
  <p:cSld name="1_Überschrift + 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title"/>
          </p:nvPr>
        </p:nvSpPr>
        <p:spPr>
          <a:xfrm>
            <a:off x="335360" y="1220755"/>
            <a:ext cx="11521280" cy="67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84B81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7" name="Google Shape;117;p17"/>
          <p:cNvSpPr txBox="1">
            <a:spLocks noGrp="1"/>
          </p:cNvSpPr>
          <p:nvPr>
            <p:ph type="body" idx="1"/>
          </p:nvPr>
        </p:nvSpPr>
        <p:spPr>
          <a:xfrm>
            <a:off x="335360" y="1988841"/>
            <a:ext cx="11521280" cy="38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26719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84B818"/>
              </a:buClr>
              <a:buSzPts val="3120"/>
              <a:buFont typeface="Noto Sans Symbols"/>
              <a:buChar char="▪"/>
              <a:defRPr sz="2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195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97954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2667"/>
              <a:buFont typeface="Arial"/>
              <a:buChar char="-"/>
              <a:defRPr sz="2667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86BA0C"/>
              </a:buClr>
              <a:buSzPts val="2400"/>
              <a:buFont typeface="Noto Sans Symbols"/>
              <a:buChar char="⮚"/>
              <a:defRPr sz="2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8" name="Google Shape;118;p17"/>
          <p:cNvSpPr txBox="1">
            <a:spLocks noGrp="1"/>
          </p:cNvSpPr>
          <p:nvPr>
            <p:ph type="sldNum" idx="12"/>
          </p:nvPr>
        </p:nvSpPr>
        <p:spPr>
          <a:xfrm>
            <a:off x="11122827" y="6309319"/>
            <a:ext cx="733813" cy="383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600" b="0">
                <a:solidFill>
                  <a:srgbClr val="84B81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ctr">
              <a:spcBef>
                <a:spcPts val="0"/>
              </a:spcBef>
              <a:buNone/>
              <a:defRPr sz="1600" b="0">
                <a:solidFill>
                  <a:srgbClr val="84B81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ctr">
              <a:spcBef>
                <a:spcPts val="0"/>
              </a:spcBef>
              <a:buNone/>
              <a:defRPr sz="1600" b="0">
                <a:solidFill>
                  <a:srgbClr val="84B81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ctr">
              <a:spcBef>
                <a:spcPts val="0"/>
              </a:spcBef>
              <a:buNone/>
              <a:defRPr sz="1600" b="0">
                <a:solidFill>
                  <a:srgbClr val="84B81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ctr">
              <a:spcBef>
                <a:spcPts val="0"/>
              </a:spcBef>
              <a:buNone/>
              <a:defRPr sz="1600" b="0">
                <a:solidFill>
                  <a:srgbClr val="84B81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ctr">
              <a:spcBef>
                <a:spcPts val="0"/>
              </a:spcBef>
              <a:buNone/>
              <a:defRPr sz="1600" b="0">
                <a:solidFill>
                  <a:srgbClr val="84B81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ctr">
              <a:spcBef>
                <a:spcPts val="0"/>
              </a:spcBef>
              <a:buNone/>
              <a:defRPr sz="1600" b="0">
                <a:solidFill>
                  <a:srgbClr val="84B81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ctr">
              <a:spcBef>
                <a:spcPts val="0"/>
              </a:spcBef>
              <a:buNone/>
              <a:defRPr sz="1600" b="0">
                <a:solidFill>
                  <a:srgbClr val="84B81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ctr">
              <a:spcBef>
                <a:spcPts val="0"/>
              </a:spcBef>
              <a:buNone/>
              <a:defRPr sz="1600" b="0">
                <a:solidFill>
                  <a:srgbClr val="84B81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cxnSp>
        <p:nvCxnSpPr>
          <p:cNvPr id="119" name="Google Shape;119;p17"/>
          <p:cNvCxnSpPr/>
          <p:nvPr/>
        </p:nvCxnSpPr>
        <p:spPr>
          <a:xfrm>
            <a:off x="0" y="6212841"/>
            <a:ext cx="12259584" cy="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0" name="Google Shape;120;p17"/>
          <p:cNvSpPr txBox="1">
            <a:spLocks noGrp="1"/>
          </p:cNvSpPr>
          <p:nvPr>
            <p:ph type="body" idx="2"/>
          </p:nvPr>
        </p:nvSpPr>
        <p:spPr>
          <a:xfrm>
            <a:off x="335360" y="5924853"/>
            <a:ext cx="11521280" cy="25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6000" rIns="91425" bIns="720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99CC00"/>
              </a:buClr>
              <a:buSzPts val="1733"/>
              <a:buFont typeface="Noto Sans Symbols"/>
              <a:buNone/>
              <a:defRPr sz="1333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-"/>
              <a:def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86BA0C"/>
              </a:buClr>
              <a:buSzPts val="1200"/>
              <a:buFont typeface="Noto Sans Symbols"/>
              <a:buChar char="⮚"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ormaleFolie">
  <p:cSld name="NormaleFolie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>
            <a:spLocks noGrp="1"/>
          </p:cNvSpPr>
          <p:nvPr>
            <p:ph type="sldNum" idx="12"/>
          </p:nvPr>
        </p:nvSpPr>
        <p:spPr>
          <a:xfrm>
            <a:off x="11260667" y="6346826"/>
            <a:ext cx="768351" cy="394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3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buNone/>
              <a:defRPr sz="13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buNone/>
              <a:defRPr sz="13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buNone/>
              <a:defRPr sz="13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buNone/>
              <a:defRPr sz="13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buNone/>
              <a:defRPr sz="13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buNone/>
              <a:defRPr sz="13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buNone/>
              <a:defRPr sz="13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buNone/>
              <a:defRPr sz="13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title"/>
          </p:nvPr>
        </p:nvSpPr>
        <p:spPr>
          <a:xfrm>
            <a:off x="573791" y="1052737"/>
            <a:ext cx="11054125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84B81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24" name="Google Shape;124;p18"/>
          <p:cNvCxnSpPr/>
          <p:nvPr/>
        </p:nvCxnSpPr>
        <p:spPr>
          <a:xfrm rot="10800000">
            <a:off x="11247324" y="6346826"/>
            <a:ext cx="0" cy="394545"/>
          </a:xfrm>
          <a:prstGeom prst="straightConnector1">
            <a:avLst/>
          </a:prstGeom>
          <a:solidFill>
            <a:schemeClr val="accent1"/>
          </a:solidFill>
          <a:ln w="12700" cap="flat" cmpd="sng">
            <a:solidFill>
              <a:srgbClr val="84B81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5" name="Google Shape;125;p18"/>
          <p:cNvCxnSpPr/>
          <p:nvPr/>
        </p:nvCxnSpPr>
        <p:spPr>
          <a:xfrm rot="10800000">
            <a:off x="11247324" y="6346826"/>
            <a:ext cx="0" cy="394545"/>
          </a:xfrm>
          <a:prstGeom prst="straightConnector1">
            <a:avLst/>
          </a:prstGeom>
          <a:solidFill>
            <a:schemeClr val="accent1"/>
          </a:solidFill>
          <a:ln w="12700" cap="flat" cmpd="sng">
            <a:solidFill>
              <a:srgbClr val="84B81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6" name="Google Shape;126;p18"/>
          <p:cNvSpPr txBox="1"/>
          <p:nvPr/>
        </p:nvSpPr>
        <p:spPr>
          <a:xfrm>
            <a:off x="432768" y="1658170"/>
            <a:ext cx="11330184" cy="4583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65113" marR="0" lvl="0" indent="-265113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9CC00"/>
              </a:buClr>
              <a:buSzPts val="2340"/>
              <a:buFont typeface="Noto Sans Symbols"/>
              <a:buChar char="▪"/>
            </a:pPr>
            <a:r>
              <a:rPr lang="de-DE" sz="1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Textmasterformate durch bearbeiten</a:t>
            </a:r>
            <a:endParaRPr sz="18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42925" marR="0" lvl="1" indent="-277813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buSzPts val="1600"/>
              <a:buFont typeface="Arial"/>
              <a:buChar char="•"/>
            </a:pPr>
            <a:r>
              <a:rPr lang="de-DE" sz="16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Zweite Ebene</a:t>
            </a:r>
            <a:endParaRPr/>
          </a:p>
          <a:p>
            <a:pPr marL="808038" marR="0" lvl="2" indent="-265113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buSzPts val="1400"/>
              <a:buFont typeface="Arial"/>
              <a:buChar char="-"/>
            </a:pPr>
            <a:r>
              <a:rPr lang="de-DE"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Dritte Ebene</a:t>
            </a:r>
            <a:endParaRPr/>
          </a:p>
          <a:p>
            <a:pPr marL="1073150" marR="0" lvl="3" indent="-265113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86BA0C"/>
              </a:buClr>
              <a:buSzPts val="1200"/>
              <a:buFont typeface="Noto Sans Symbols"/>
              <a:buChar char="⮚"/>
            </a:pPr>
            <a:r>
              <a:rPr lang="de-DE"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Vierte Ebene</a:t>
            </a:r>
            <a:endParaRPr/>
          </a:p>
          <a:p>
            <a:pPr marL="20574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»"/>
            </a:pPr>
            <a:r>
              <a:rPr lang="de-DE" sz="1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Fünfte Ebene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84B81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er" type="blank">
  <p:cSld name="BLANK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>
            <a:spLocks noGrp="1"/>
          </p:cNvSpPr>
          <p:nvPr>
            <p:ph type="sldNum" idx="12"/>
          </p:nvPr>
        </p:nvSpPr>
        <p:spPr>
          <a:xfrm>
            <a:off x="11260667" y="6346826"/>
            <a:ext cx="768351" cy="394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3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buNone/>
              <a:defRPr sz="13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buNone/>
              <a:defRPr sz="13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buNone/>
              <a:defRPr sz="13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buNone/>
              <a:defRPr sz="13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buNone/>
              <a:defRPr sz="13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buNone/>
              <a:defRPr sz="13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buNone/>
              <a:defRPr sz="13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buNone/>
              <a:defRPr sz="13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enutzerdefiniertes Layout">
  <p:cSld name="Benutzerdefiniertes Layou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>
            <a:spLocks noGrp="1"/>
          </p:cNvSpPr>
          <p:nvPr>
            <p:ph type="title"/>
          </p:nvPr>
        </p:nvSpPr>
        <p:spPr>
          <a:xfrm>
            <a:off x="514483" y="1052737"/>
            <a:ext cx="11054125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84B81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1" name="Google Shape;131;p20"/>
          <p:cNvSpPr txBox="1">
            <a:spLocks noGrp="1"/>
          </p:cNvSpPr>
          <p:nvPr>
            <p:ph type="sldNum" idx="12"/>
          </p:nvPr>
        </p:nvSpPr>
        <p:spPr>
          <a:xfrm>
            <a:off x="11260667" y="6346826"/>
            <a:ext cx="768351" cy="394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32" name="Google Shape;132;p20"/>
          <p:cNvSpPr txBox="1">
            <a:spLocks noGrp="1"/>
          </p:cNvSpPr>
          <p:nvPr>
            <p:ph type="body" idx="1"/>
          </p:nvPr>
        </p:nvSpPr>
        <p:spPr>
          <a:xfrm>
            <a:off x="527381" y="1628774"/>
            <a:ext cx="5529600" cy="23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7719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99CC00"/>
              </a:buClr>
              <a:buSzPts val="2340"/>
              <a:buFont typeface="Noto Sans Symbols"/>
              <a:buChar char="▪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libri"/>
              <a:buChar char="•"/>
              <a:defRPr sz="16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Char char="-"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86BA0C"/>
              </a:buClr>
              <a:buSzPts val="1200"/>
              <a:buFont typeface="Noto Sans Symbols"/>
              <a:buChar char="⮚"/>
              <a:defRPr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Calibri"/>
              <a:buChar char="»"/>
              <a:defRPr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" name="Google Shape;133;p20"/>
          <p:cNvSpPr txBox="1">
            <a:spLocks noGrp="1"/>
          </p:cNvSpPr>
          <p:nvPr>
            <p:ph type="body" idx="2"/>
          </p:nvPr>
        </p:nvSpPr>
        <p:spPr>
          <a:xfrm>
            <a:off x="6096000" y="1628800"/>
            <a:ext cx="5529600" cy="23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7719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99CC00"/>
              </a:buClr>
              <a:buSzPts val="2340"/>
              <a:buFont typeface="Noto Sans Symbols"/>
              <a:buChar char="▪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libri"/>
              <a:buChar char="•"/>
              <a:defRPr sz="16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Char char="-"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86BA0C"/>
              </a:buClr>
              <a:buSzPts val="1200"/>
              <a:buFont typeface="Noto Sans Symbols"/>
              <a:buChar char="⮚"/>
              <a:defRPr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Calibri"/>
              <a:buChar char="»"/>
              <a:defRPr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" name="Google Shape;134;p20"/>
          <p:cNvSpPr txBox="1">
            <a:spLocks noGrp="1"/>
          </p:cNvSpPr>
          <p:nvPr>
            <p:ph type="body" idx="3"/>
          </p:nvPr>
        </p:nvSpPr>
        <p:spPr>
          <a:xfrm>
            <a:off x="527381" y="3933056"/>
            <a:ext cx="5529600" cy="23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7719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99CC00"/>
              </a:buClr>
              <a:buSzPts val="2340"/>
              <a:buFont typeface="Noto Sans Symbols"/>
              <a:buChar char="▪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libri"/>
              <a:buChar char="•"/>
              <a:defRPr sz="16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Char char="-"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86BA0C"/>
              </a:buClr>
              <a:buSzPts val="1200"/>
              <a:buFont typeface="Noto Sans Symbols"/>
              <a:buChar char="⮚"/>
              <a:defRPr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Calibri"/>
              <a:buChar char="»"/>
              <a:defRPr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5" name="Google Shape;135;p20"/>
          <p:cNvSpPr txBox="1">
            <a:spLocks noGrp="1"/>
          </p:cNvSpPr>
          <p:nvPr>
            <p:ph type="body" idx="4"/>
          </p:nvPr>
        </p:nvSpPr>
        <p:spPr>
          <a:xfrm>
            <a:off x="6096000" y="3933056"/>
            <a:ext cx="5529600" cy="23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7719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99CC00"/>
              </a:buClr>
              <a:buSzPts val="2340"/>
              <a:buFont typeface="Noto Sans Symbols"/>
              <a:buChar char="▪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libri"/>
              <a:buChar char="•"/>
              <a:defRPr sz="16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Char char="-"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86BA0C"/>
              </a:buClr>
              <a:buSzPts val="1200"/>
              <a:buFont typeface="Noto Sans Symbols"/>
              <a:buChar char="⮚"/>
              <a:defRPr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Calibri"/>
              <a:buChar char="»"/>
              <a:defRPr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6" name="Google Shape;136;p20"/>
          <p:cNvSpPr/>
          <p:nvPr/>
        </p:nvSpPr>
        <p:spPr>
          <a:xfrm>
            <a:off x="4559829" y="6351132"/>
            <a:ext cx="3744416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Autor | Ort, TT.MM.JJ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enutzerdefiniertes Layout">
  <p:cSld name="1_Benutzerdefiniertes Layou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>
            <a:spLocks noGrp="1"/>
          </p:cNvSpPr>
          <p:nvPr>
            <p:ph type="title"/>
          </p:nvPr>
        </p:nvSpPr>
        <p:spPr>
          <a:xfrm>
            <a:off x="514483" y="1052737"/>
            <a:ext cx="11054125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84B81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9" name="Google Shape;139;p21"/>
          <p:cNvSpPr txBox="1">
            <a:spLocks noGrp="1"/>
          </p:cNvSpPr>
          <p:nvPr>
            <p:ph type="sldNum" idx="12"/>
          </p:nvPr>
        </p:nvSpPr>
        <p:spPr>
          <a:xfrm>
            <a:off x="11260667" y="6346826"/>
            <a:ext cx="768351" cy="394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40" name="Google Shape;140;p21"/>
          <p:cNvSpPr txBox="1">
            <a:spLocks noGrp="1"/>
          </p:cNvSpPr>
          <p:nvPr>
            <p:ph type="body" idx="1"/>
          </p:nvPr>
        </p:nvSpPr>
        <p:spPr>
          <a:xfrm>
            <a:off x="527381" y="1628774"/>
            <a:ext cx="5529600" cy="44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7719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99CC00"/>
              </a:buClr>
              <a:buSzPts val="2340"/>
              <a:buFont typeface="Noto Sans Symbols"/>
              <a:buChar char="▪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libri"/>
              <a:buChar char="•"/>
              <a:defRPr sz="16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Char char="-"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86BA0C"/>
              </a:buClr>
              <a:buSzPts val="1200"/>
              <a:buFont typeface="Noto Sans Symbols"/>
              <a:buChar char="⮚"/>
              <a:defRPr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alibri"/>
              <a:buChar char="»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" name="Google Shape;141;p21"/>
          <p:cNvSpPr txBox="1">
            <a:spLocks noGrp="1"/>
          </p:cNvSpPr>
          <p:nvPr>
            <p:ph type="body" idx="2"/>
          </p:nvPr>
        </p:nvSpPr>
        <p:spPr>
          <a:xfrm>
            <a:off x="6096000" y="1628800"/>
            <a:ext cx="5529600" cy="44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7719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99CC00"/>
              </a:buClr>
              <a:buSzPts val="2340"/>
              <a:buFont typeface="Noto Sans Symbols"/>
              <a:buChar char="▪"/>
              <a:defRPr sz="1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libri"/>
              <a:buChar char="•"/>
              <a:defRPr sz="16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Char char="-"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86BA0C"/>
              </a:buClr>
              <a:buSzPts val="1200"/>
              <a:buFont typeface="Noto Sans Symbols"/>
              <a:buChar char="⮚"/>
              <a:defRPr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Calibri"/>
              <a:buChar char="»"/>
              <a:defRPr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2" name="Google Shape;142;p21"/>
          <p:cNvSpPr/>
          <p:nvPr/>
        </p:nvSpPr>
        <p:spPr>
          <a:xfrm>
            <a:off x="4559829" y="6351132"/>
            <a:ext cx="3744416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Autor | Ort, TT.MM.JJ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chluss">
  <p:cSld name="Schluss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2" descr="Außenbereich der Mensa, im Hintergrund der Mathe-Tower, auf dem sich das grüne TU-Logo dreht." title="Campus der TU Dortmund"/>
          <p:cNvPicPr preferRelativeResize="0"/>
          <p:nvPr/>
        </p:nvPicPr>
        <p:blipFill rotWithShape="1">
          <a:blip r:embed="rId2">
            <a:alphaModFix/>
          </a:blip>
          <a:srcRect t="30790" b="7297"/>
          <a:stretch/>
        </p:blipFill>
        <p:spPr>
          <a:xfrm>
            <a:off x="1296459" y="1268873"/>
            <a:ext cx="9599083" cy="44582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2"/>
          <p:cNvPicPr preferRelativeResize="0"/>
          <p:nvPr/>
        </p:nvPicPr>
        <p:blipFill rotWithShape="1">
          <a:blip r:embed="rId3">
            <a:alphaModFix/>
          </a:blip>
          <a:srcRect r="90380"/>
          <a:stretch/>
        </p:blipFill>
        <p:spPr>
          <a:xfrm>
            <a:off x="1898015" y="5696221"/>
            <a:ext cx="788872" cy="5534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2"/>
          <p:cNvPicPr preferRelativeResize="0"/>
          <p:nvPr/>
        </p:nvPicPr>
        <p:blipFill rotWithShape="1">
          <a:blip r:embed="rId3">
            <a:alphaModFix/>
          </a:blip>
          <a:srcRect r="90380"/>
          <a:stretch/>
        </p:blipFill>
        <p:spPr>
          <a:xfrm rot="10800000">
            <a:off x="9525089" y="5755836"/>
            <a:ext cx="788872" cy="553483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2"/>
          <p:cNvSpPr txBox="1"/>
          <p:nvPr/>
        </p:nvSpPr>
        <p:spPr>
          <a:xfrm>
            <a:off x="0" y="5733256"/>
            <a:ext cx="12192000" cy="420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133" b="0">
                <a:solidFill>
                  <a:srgbClr val="565656"/>
                </a:solidFill>
                <a:latin typeface="Arial"/>
                <a:ea typeface="Arial"/>
                <a:cs typeface="Arial"/>
                <a:sym typeface="Arial"/>
              </a:rPr>
              <a:t>www.tu-dortmund.de 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original_Doppelt Inhalt">
  <p:cSld name="1_original_Doppelt Inhal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846000" y="180000"/>
            <a:ext cx="105012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1"/>
          </p:nvPr>
        </p:nvSpPr>
        <p:spPr>
          <a:xfrm>
            <a:off x="847885" y="1286165"/>
            <a:ext cx="10972800" cy="2142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rgbClr val="225982"/>
              </a:buClr>
              <a:buSzPts val="2800"/>
              <a:buFont typeface="Noto Sans Symbols"/>
              <a:buChar char="▪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SzPts val="2800"/>
              <a:buChar char="▪"/>
              <a:defRPr/>
            </a:lvl2pPr>
            <a:lvl3pPr marL="1371600" lvl="2" indent="-228600" algn="l">
              <a:spcBef>
                <a:spcPts val="48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28600" algn="l">
              <a:spcBef>
                <a:spcPts val="560"/>
              </a:spcBef>
              <a:spcAft>
                <a:spcPts val="0"/>
              </a:spcAft>
              <a:buClr>
                <a:srgbClr val="90C73E"/>
              </a:buClr>
              <a:buSzPts val="2800"/>
              <a:buNone/>
              <a:defRPr/>
            </a:lvl4pPr>
            <a:lvl5pPr marL="2286000" lvl="4" indent="-228600" algn="l">
              <a:spcBef>
                <a:spcPts val="560"/>
              </a:spcBef>
              <a:spcAft>
                <a:spcPts val="0"/>
              </a:spcAft>
              <a:buClr>
                <a:srgbClr val="90C73E"/>
              </a:buClr>
              <a:buSzPts val="28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/>
          <p:nvPr/>
        </p:nvSpPr>
        <p:spPr>
          <a:xfrm>
            <a:off x="0" y="1052736"/>
            <a:ext cx="12178800" cy="72008"/>
          </a:xfrm>
          <a:prstGeom prst="flowChartProcess">
            <a:avLst/>
          </a:prstGeom>
          <a:solidFill>
            <a:srgbClr val="90C73E"/>
          </a:solidFill>
          <a:ln w="25400" cap="flat" cmpd="sng">
            <a:solidFill>
              <a:srgbClr val="90C73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6"/>
          <p:cNvSpPr/>
          <p:nvPr/>
        </p:nvSpPr>
        <p:spPr>
          <a:xfrm>
            <a:off x="0" y="5877272"/>
            <a:ext cx="12178800" cy="72008"/>
          </a:xfrm>
          <a:prstGeom prst="flowChartProcess">
            <a:avLst/>
          </a:prstGeom>
          <a:solidFill>
            <a:srgbClr val="006992"/>
          </a:solidFill>
          <a:ln w="25400" cap="flat" cmpd="sng">
            <a:solidFill>
              <a:srgbClr val="0069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" name="Google Shape;44;p6" descr="Ein Bild, das Text enthält.&#10;&#10;Automatisch generierte Beschreibung"/>
          <p:cNvPicPr preferRelativeResize="0"/>
          <p:nvPr/>
        </p:nvPicPr>
        <p:blipFill rotWithShape="1">
          <a:blip r:embed="rId2">
            <a:alphaModFix/>
          </a:blip>
          <a:srcRect b="3534"/>
          <a:stretch/>
        </p:blipFill>
        <p:spPr>
          <a:xfrm>
            <a:off x="5709839" y="6110701"/>
            <a:ext cx="1719297" cy="747299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6"/>
          <p:cNvSpPr txBox="1">
            <a:spLocks noGrp="1"/>
          </p:cNvSpPr>
          <p:nvPr>
            <p:ph type="body" idx="2"/>
          </p:nvPr>
        </p:nvSpPr>
        <p:spPr>
          <a:xfrm>
            <a:off x="847885" y="3662719"/>
            <a:ext cx="10972800" cy="2142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rgbClr val="225982"/>
              </a:buClr>
              <a:buSzPts val="2800"/>
              <a:buFont typeface="Noto Sans Symbols"/>
              <a:buChar char="▪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SzPts val="2800"/>
              <a:buChar char="▪"/>
              <a:defRPr/>
            </a:lvl2pPr>
            <a:lvl3pPr marL="1371600" lvl="2" indent="-228600" algn="l">
              <a:spcBef>
                <a:spcPts val="48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28600" algn="l">
              <a:spcBef>
                <a:spcPts val="560"/>
              </a:spcBef>
              <a:spcAft>
                <a:spcPts val="0"/>
              </a:spcAft>
              <a:buClr>
                <a:srgbClr val="90C73E"/>
              </a:buClr>
              <a:buSzPts val="2800"/>
              <a:buNone/>
              <a:defRPr/>
            </a:lvl4pPr>
            <a:lvl5pPr marL="2286000" lvl="4" indent="-228600" algn="l">
              <a:spcBef>
                <a:spcPts val="560"/>
              </a:spcBef>
              <a:spcAft>
                <a:spcPts val="0"/>
              </a:spcAft>
              <a:buClr>
                <a:srgbClr val="90C73E"/>
              </a:buClr>
              <a:buSzPts val="28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/>
          <p:nvPr/>
        </p:nvSpPr>
        <p:spPr>
          <a:xfrm>
            <a:off x="609600" y="6315073"/>
            <a:ext cx="403244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600">
                <a:solidFill>
                  <a:srgbClr val="006992"/>
                </a:solidFill>
                <a:latin typeface="Calibri"/>
                <a:ea typeface="Calibri"/>
                <a:cs typeface="Calibri"/>
                <a:sym typeface="Calibri"/>
              </a:rPr>
              <a:t>http://www.nfdi4cat.org/</a:t>
            </a:r>
            <a:endParaRPr/>
          </a:p>
        </p:txBody>
      </p:sp>
    </p:spTree>
  </p:cSld>
  <p:clrMapOvr>
    <a:masterClrMapping/>
  </p:clrMapOvr>
  <p:transition spd="med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new_dopelt Inhalt">
  <p:cSld name="2_new_dopelt Inhal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838200" y="476752"/>
            <a:ext cx="921824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1"/>
          </p:nvPr>
        </p:nvSpPr>
        <p:spPr>
          <a:xfrm>
            <a:off x="838200" y="1286165"/>
            <a:ext cx="10514384" cy="2142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rgbClr val="225982"/>
              </a:buClr>
              <a:buSzPts val="2800"/>
              <a:buFont typeface="Noto Sans Symbols"/>
              <a:buChar char="▪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SzPts val="2800"/>
              <a:buChar char="▪"/>
              <a:defRPr/>
            </a:lvl2pPr>
            <a:lvl3pPr marL="1371600" lvl="2" indent="-406400" algn="l">
              <a:spcBef>
                <a:spcPts val="560"/>
              </a:spcBef>
              <a:spcAft>
                <a:spcPts val="0"/>
              </a:spcAft>
              <a:buClr>
                <a:srgbClr val="225982"/>
              </a:buClr>
              <a:buSzPts val="2800"/>
              <a:buFont typeface="Noto Sans Symbols"/>
              <a:buChar char="▪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406400" algn="l">
              <a:spcBef>
                <a:spcPts val="560"/>
              </a:spcBef>
              <a:spcAft>
                <a:spcPts val="0"/>
              </a:spcAft>
              <a:buClr>
                <a:srgbClr val="225982"/>
              </a:buClr>
              <a:buSzPts val="2800"/>
              <a:buFont typeface="Noto Sans Symbols"/>
              <a:buChar char="▪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406400" algn="l">
              <a:spcBef>
                <a:spcPts val="560"/>
              </a:spcBef>
              <a:spcAft>
                <a:spcPts val="0"/>
              </a:spcAft>
              <a:buClr>
                <a:srgbClr val="225982"/>
              </a:buClr>
              <a:buSzPts val="2800"/>
              <a:buFont typeface="Noto Sans Symbols"/>
              <a:buChar char="▪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/>
          <p:nvPr/>
        </p:nvSpPr>
        <p:spPr>
          <a:xfrm>
            <a:off x="0" y="6244176"/>
            <a:ext cx="12192000" cy="65144"/>
          </a:xfrm>
          <a:prstGeom prst="flowChartProcess">
            <a:avLst/>
          </a:prstGeom>
          <a:gradFill>
            <a:gsLst>
              <a:gs pos="0">
                <a:srgbClr val="90C73E"/>
              </a:gs>
              <a:gs pos="100000">
                <a:srgbClr val="00699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1" name="Google Shape;51;p7" descr="Ein Bild, das Text enthält.&#10;&#10;Automatisch generierte Beschreibung"/>
          <p:cNvPicPr preferRelativeResize="0"/>
          <p:nvPr/>
        </p:nvPicPr>
        <p:blipFill rotWithShape="1">
          <a:blip r:embed="rId2">
            <a:alphaModFix/>
          </a:blip>
          <a:srcRect b="3534"/>
          <a:stretch/>
        </p:blipFill>
        <p:spPr>
          <a:xfrm>
            <a:off x="10134461" y="116632"/>
            <a:ext cx="1719297" cy="747299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7"/>
          <p:cNvSpPr txBox="1">
            <a:spLocks noGrp="1"/>
          </p:cNvSpPr>
          <p:nvPr>
            <p:ph type="dt" idx="10"/>
          </p:nvPr>
        </p:nvSpPr>
        <p:spPr>
          <a:xfrm>
            <a:off x="838200" y="630932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90C73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2"/>
          </p:nvPr>
        </p:nvSpPr>
        <p:spPr>
          <a:xfrm>
            <a:off x="836313" y="3679107"/>
            <a:ext cx="10514385" cy="2142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rgbClr val="225982"/>
              </a:buClr>
              <a:buSzPts val="2800"/>
              <a:buFont typeface="Noto Sans Symbols"/>
              <a:buChar char="▪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SzPts val="2800"/>
              <a:buChar char="▪"/>
              <a:defRPr/>
            </a:lvl2pPr>
            <a:lvl3pPr marL="1371600" lvl="2" indent="-406400" algn="l">
              <a:spcBef>
                <a:spcPts val="560"/>
              </a:spcBef>
              <a:spcAft>
                <a:spcPts val="0"/>
              </a:spcAft>
              <a:buClr>
                <a:srgbClr val="225982"/>
              </a:buClr>
              <a:buSzPts val="2800"/>
              <a:buFont typeface="Noto Sans Symbols"/>
              <a:buChar char="▪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406400" algn="l">
              <a:spcBef>
                <a:spcPts val="560"/>
              </a:spcBef>
              <a:spcAft>
                <a:spcPts val="0"/>
              </a:spcAft>
              <a:buClr>
                <a:srgbClr val="225982"/>
              </a:buClr>
              <a:buSzPts val="2800"/>
              <a:buFont typeface="Noto Sans Symbols"/>
              <a:buChar char="▪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406400" algn="l">
              <a:spcBef>
                <a:spcPts val="560"/>
              </a:spcBef>
              <a:spcAft>
                <a:spcPts val="0"/>
              </a:spcAft>
              <a:buClr>
                <a:srgbClr val="225982"/>
              </a:buClr>
              <a:buSzPts val="2800"/>
              <a:buFont typeface="Noto Sans Symbols"/>
              <a:buChar char="▪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med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Übergang_Blue">
  <p:cSld name="1_Übergang_Blu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/>
          <p:nvPr/>
        </p:nvSpPr>
        <p:spPr>
          <a:xfrm rot="-5400000">
            <a:off x="2667002" y="-2667001"/>
            <a:ext cx="6858000" cy="12192001"/>
          </a:xfrm>
          <a:prstGeom prst="flowChartProcess">
            <a:avLst/>
          </a:prstGeom>
          <a:solidFill>
            <a:srgbClr val="006992"/>
          </a:solidFill>
          <a:ln w="25400" cap="flat" cmpd="sng">
            <a:solidFill>
              <a:srgbClr val="0069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8"/>
          <p:cNvSpPr txBox="1">
            <a:spLocks noGrp="1"/>
          </p:cNvSpPr>
          <p:nvPr>
            <p:ph type="body" idx="1"/>
          </p:nvPr>
        </p:nvSpPr>
        <p:spPr>
          <a:xfrm>
            <a:off x="845400" y="3878453"/>
            <a:ext cx="10501200" cy="2142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560"/>
              </a:spcBef>
              <a:spcAft>
                <a:spcPts val="0"/>
              </a:spcAft>
              <a:buClr>
                <a:srgbClr val="225982"/>
              </a:buClr>
              <a:buSzPts val="2800"/>
              <a:buFont typeface="Noto Sans Symbols"/>
              <a:buNone/>
              <a:defRPr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SzPts val="2800"/>
              <a:buChar char="▪"/>
              <a:defRPr/>
            </a:lvl2pPr>
            <a:lvl3pPr marL="1371600" lvl="2" indent="-228600" algn="l">
              <a:spcBef>
                <a:spcPts val="48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28600" algn="l">
              <a:spcBef>
                <a:spcPts val="560"/>
              </a:spcBef>
              <a:spcAft>
                <a:spcPts val="0"/>
              </a:spcAft>
              <a:buClr>
                <a:srgbClr val="90C73E"/>
              </a:buClr>
              <a:buSzPts val="2800"/>
              <a:buNone/>
              <a:defRPr/>
            </a:lvl4pPr>
            <a:lvl5pPr marL="2286000" lvl="4" indent="-228600" algn="l">
              <a:spcBef>
                <a:spcPts val="560"/>
              </a:spcBef>
              <a:spcAft>
                <a:spcPts val="0"/>
              </a:spcAft>
              <a:buClr>
                <a:srgbClr val="90C73E"/>
              </a:buClr>
              <a:buSzPts val="28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845400" y="2078333"/>
            <a:ext cx="105012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1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/>
          <p:nvPr/>
        </p:nvSpPr>
        <p:spPr>
          <a:xfrm>
            <a:off x="3935760" y="3406141"/>
            <a:ext cx="4320481" cy="45719"/>
          </a:xfrm>
          <a:prstGeom prst="flowChartProcess">
            <a:avLst/>
          </a:prstGeom>
          <a:solidFill>
            <a:srgbClr val="90C73E"/>
          </a:solidFill>
          <a:ln w="25400" cap="flat" cmpd="sng">
            <a:solidFill>
              <a:srgbClr val="90C73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Übergang_Green">
  <p:cSld name="2_Übergang_Gree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 rot="-5400000">
            <a:off x="2667002" y="-2667001"/>
            <a:ext cx="6858000" cy="12192001"/>
          </a:xfrm>
          <a:prstGeom prst="flowChartProcess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335360" y="548680"/>
            <a:ext cx="11233248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FC64A"/>
              </a:buClr>
              <a:buSzPts val="4400"/>
              <a:buFont typeface="Calibri"/>
              <a:buNone/>
              <a:defRPr b="1">
                <a:solidFill>
                  <a:srgbClr val="8FC64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Überschrift + Text">
  <p:cSld name="1_Überschrift + 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>
            <a:spLocks noGrp="1"/>
          </p:cNvSpPr>
          <p:nvPr>
            <p:ph type="title"/>
          </p:nvPr>
        </p:nvSpPr>
        <p:spPr>
          <a:xfrm>
            <a:off x="335360" y="1220755"/>
            <a:ext cx="11521280" cy="67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4B818"/>
              </a:buClr>
              <a:buSzPts val="3200"/>
              <a:buFont typeface="Arial"/>
              <a:buNone/>
              <a:defRPr sz="3200" b="1">
                <a:solidFill>
                  <a:srgbClr val="84B81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335360" y="1988841"/>
            <a:ext cx="11521280" cy="38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rgbClr val="84B818"/>
              </a:buClr>
              <a:buSzPts val="2400"/>
              <a:buFont typeface="Noto Sans Symbols"/>
              <a:buChar char="▪"/>
              <a:defRPr sz="2400">
                <a:solidFill>
                  <a:srgbClr val="4683D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61950" algn="l">
              <a:spcBef>
                <a:spcPts val="420"/>
              </a:spcBef>
              <a:spcAft>
                <a:spcPts val="0"/>
              </a:spcAft>
              <a:buSzPts val="2100"/>
              <a:buFont typeface="Arial"/>
              <a:buChar char="•"/>
              <a:defRPr sz="2100">
                <a:solidFill>
                  <a:srgbClr val="4683D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97954" algn="l">
              <a:spcBef>
                <a:spcPts val="533"/>
              </a:spcBef>
              <a:spcAft>
                <a:spcPts val="0"/>
              </a:spcAft>
              <a:buSzPts val="2667"/>
              <a:buChar char="▪"/>
              <a:defRPr sz="2667">
                <a:latin typeface="Arial"/>
                <a:ea typeface="Arial"/>
                <a:cs typeface="Arial"/>
                <a:sym typeface="Arial"/>
              </a:defRPr>
            </a:lvl3pPr>
            <a:lvl4pPr marL="1828800" lvl="3" indent="-3810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810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6pPr>
            <a:lvl7pPr marL="3200400" lvl="6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7pPr>
            <a:lvl8pPr marL="3657600" lvl="7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8pPr>
            <a:lvl9pPr marL="4114800" lvl="8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sldNum" idx="12"/>
          </p:nvPr>
        </p:nvSpPr>
        <p:spPr>
          <a:xfrm>
            <a:off x="11122827" y="6309319"/>
            <a:ext cx="733813" cy="383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600">
                <a:solidFill>
                  <a:srgbClr val="84B81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buNone/>
              <a:defRPr sz="1600">
                <a:solidFill>
                  <a:srgbClr val="84B81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buNone/>
              <a:defRPr sz="1600">
                <a:solidFill>
                  <a:srgbClr val="84B81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buNone/>
              <a:defRPr sz="1600">
                <a:solidFill>
                  <a:srgbClr val="84B81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buNone/>
              <a:defRPr sz="1600">
                <a:solidFill>
                  <a:srgbClr val="84B81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buNone/>
              <a:defRPr sz="1600">
                <a:solidFill>
                  <a:srgbClr val="84B81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buNone/>
              <a:defRPr sz="1600">
                <a:solidFill>
                  <a:srgbClr val="84B81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buNone/>
              <a:defRPr sz="1600">
                <a:solidFill>
                  <a:srgbClr val="84B81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buNone/>
              <a:defRPr sz="1600">
                <a:solidFill>
                  <a:srgbClr val="84B81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cxnSp>
        <p:nvCxnSpPr>
          <p:cNvPr id="66" name="Google Shape;66;p10"/>
          <p:cNvCxnSpPr/>
          <p:nvPr/>
        </p:nvCxnSpPr>
        <p:spPr>
          <a:xfrm>
            <a:off x="0" y="6212841"/>
            <a:ext cx="12259584" cy="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7" name="Google Shape;67;p10"/>
          <p:cNvSpPr txBox="1">
            <a:spLocks noGrp="1"/>
          </p:cNvSpPr>
          <p:nvPr>
            <p:ph type="body" idx="2"/>
          </p:nvPr>
        </p:nvSpPr>
        <p:spPr>
          <a:xfrm>
            <a:off x="335360" y="5924853"/>
            <a:ext cx="11521280" cy="25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6000" rIns="91425" bIns="72000" anchor="t" anchorCtr="0">
            <a:normAutofit/>
          </a:bodyPr>
          <a:lstStyle>
            <a:lvl1pPr marL="457200" lvl="0" indent="-228600" algn="l">
              <a:spcBef>
                <a:spcPts val="267"/>
              </a:spcBef>
              <a:spcAft>
                <a:spcPts val="0"/>
              </a:spcAft>
              <a:buSzPts val="1333"/>
              <a:buNone/>
              <a:defRPr sz="1333">
                <a:solidFill>
                  <a:schemeClr val="lt2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48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el und Inhalt">
  <p:cSld name="1_Titel und Inhal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body" idx="1"/>
          </p:nvPr>
        </p:nvSpPr>
        <p:spPr>
          <a:xfrm>
            <a:off x="1265768" y="1124744"/>
            <a:ext cx="10302841" cy="2591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title"/>
          </p:nvPr>
        </p:nvSpPr>
        <p:spPr>
          <a:xfrm>
            <a:off x="781196" y="-24977"/>
            <a:ext cx="10753195" cy="800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50" rIns="121900" bIns="6095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663915" y="6519202"/>
            <a:ext cx="1187243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50" rIns="121900" bIns="609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1851157" y="6519202"/>
            <a:ext cx="3860800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50" rIns="121900" bIns="609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9344" y="6508418"/>
            <a:ext cx="650179" cy="360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50" rIns="121900" bIns="6095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Überschrift + Text">
  <p:cSld name="Überschrift + 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>
            <a:spLocks noGrp="1"/>
          </p:cNvSpPr>
          <p:nvPr>
            <p:ph type="title"/>
          </p:nvPr>
        </p:nvSpPr>
        <p:spPr>
          <a:xfrm>
            <a:off x="335360" y="1220755"/>
            <a:ext cx="11521280" cy="67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4B818"/>
              </a:buClr>
              <a:buSzPts val="3733"/>
              <a:buFont typeface="Arial"/>
              <a:buNone/>
              <a:defRPr sz="3733" b="1">
                <a:solidFill>
                  <a:srgbClr val="84B81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body" idx="1"/>
          </p:nvPr>
        </p:nvSpPr>
        <p:spPr>
          <a:xfrm>
            <a:off x="335360" y="1988841"/>
            <a:ext cx="11521280" cy="42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14845" algn="l">
              <a:spcBef>
                <a:spcPts val="587"/>
              </a:spcBef>
              <a:spcAft>
                <a:spcPts val="0"/>
              </a:spcAft>
              <a:buClr>
                <a:srgbClr val="84B818"/>
              </a:buClr>
              <a:buSzPts val="2933"/>
              <a:buFont typeface="Noto Sans Symbols"/>
              <a:buChar char="▪"/>
              <a:defRPr sz="2933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97954" algn="l">
              <a:spcBef>
                <a:spcPts val="533"/>
              </a:spcBef>
              <a:spcAft>
                <a:spcPts val="0"/>
              </a:spcAft>
              <a:buSzPts val="2667"/>
              <a:buFont typeface="Arial"/>
              <a:buChar char="•"/>
              <a:defRPr sz="2667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97954" algn="l">
              <a:spcBef>
                <a:spcPts val="533"/>
              </a:spcBef>
              <a:spcAft>
                <a:spcPts val="0"/>
              </a:spcAft>
              <a:buSzPts val="2667"/>
              <a:buChar char="▪"/>
              <a:defRPr sz="2667">
                <a:latin typeface="Arial"/>
                <a:ea typeface="Arial"/>
                <a:cs typeface="Arial"/>
                <a:sym typeface="Arial"/>
              </a:defRPr>
            </a:lvl3pPr>
            <a:lvl4pPr marL="1828800" lvl="3" indent="-3810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810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6pPr>
            <a:lvl7pPr marL="3200400" lvl="6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7pPr>
            <a:lvl8pPr marL="3657600" lvl="7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8pPr>
            <a:lvl9pPr marL="4114800" lvl="8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ldNum" idx="12"/>
          </p:nvPr>
        </p:nvSpPr>
        <p:spPr>
          <a:xfrm>
            <a:off x="11122827" y="6309319"/>
            <a:ext cx="733813" cy="383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600">
                <a:solidFill>
                  <a:srgbClr val="84B81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buNone/>
              <a:defRPr sz="1600">
                <a:solidFill>
                  <a:srgbClr val="84B81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buNone/>
              <a:defRPr sz="1600">
                <a:solidFill>
                  <a:srgbClr val="84B81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buNone/>
              <a:defRPr sz="1600">
                <a:solidFill>
                  <a:srgbClr val="84B81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buNone/>
              <a:defRPr sz="1600">
                <a:solidFill>
                  <a:srgbClr val="84B81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buNone/>
              <a:defRPr sz="1600">
                <a:solidFill>
                  <a:srgbClr val="84B81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buNone/>
              <a:defRPr sz="1600">
                <a:solidFill>
                  <a:srgbClr val="84B81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buNone/>
              <a:defRPr sz="1600">
                <a:solidFill>
                  <a:srgbClr val="84B81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buNone/>
              <a:defRPr sz="1600">
                <a:solidFill>
                  <a:srgbClr val="84B81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cxnSp>
        <p:nvCxnSpPr>
          <p:cNvPr id="84" name="Google Shape;84;p13"/>
          <p:cNvCxnSpPr/>
          <p:nvPr/>
        </p:nvCxnSpPr>
        <p:spPr>
          <a:xfrm>
            <a:off x="0" y="6212841"/>
            <a:ext cx="12259584" cy="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5" name="Google Shape;85;p13"/>
          <p:cNvSpPr txBox="1">
            <a:spLocks noGrp="1"/>
          </p:cNvSpPr>
          <p:nvPr>
            <p:ph type="body" idx="2"/>
          </p:nvPr>
        </p:nvSpPr>
        <p:spPr>
          <a:xfrm>
            <a:off x="335360" y="5949905"/>
            <a:ext cx="11521280" cy="25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13"/>
              </a:spcBef>
              <a:spcAft>
                <a:spcPts val="0"/>
              </a:spcAft>
              <a:buSzPts val="1067"/>
              <a:buNone/>
              <a:defRPr sz="1067">
                <a:solidFill>
                  <a:srgbClr val="A5A5A5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86" name="Google Shape;86;p13"/>
          <p:cNvCxnSpPr/>
          <p:nvPr/>
        </p:nvCxnSpPr>
        <p:spPr>
          <a:xfrm rot="10800000">
            <a:off x="11122827" y="6309320"/>
            <a:ext cx="0" cy="394545"/>
          </a:xfrm>
          <a:prstGeom prst="straightConnector1">
            <a:avLst/>
          </a:prstGeom>
          <a:solidFill>
            <a:schemeClr val="accent1"/>
          </a:solidFill>
          <a:ln w="12700" cap="flat" cmpd="sng">
            <a:solidFill>
              <a:srgbClr val="84B818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image" Target="../media/image6.jpg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image" Target="../media/image5.png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14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13.xml"/><Relationship Id="rId9" Type="http://schemas.openxmlformats.org/officeDocument/2006/relationships/theme" Target="../theme/theme2.xml"/><Relationship Id="rId14" Type="http://schemas.openxmlformats.org/officeDocument/2006/relationships/image" Target="../media/image7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1127448" y="274638"/>
            <a:ext cx="1045495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1127448" y="1600201"/>
            <a:ext cx="10454952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rgbClr val="22598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rgbClr val="22598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06400" algn="l" rtl="0">
              <a:spcBef>
                <a:spcPts val="560"/>
              </a:spcBef>
              <a:spcAft>
                <a:spcPts val="0"/>
              </a:spcAft>
              <a:buClr>
                <a:srgbClr val="22598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06400" algn="l" rtl="0">
              <a:spcBef>
                <a:spcPts val="560"/>
              </a:spcBef>
              <a:spcAft>
                <a:spcPts val="0"/>
              </a:spcAft>
              <a:buClr>
                <a:srgbClr val="22598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06400" algn="l" rtl="0">
              <a:spcBef>
                <a:spcPts val="560"/>
              </a:spcBef>
              <a:spcAft>
                <a:spcPts val="0"/>
              </a:spcAft>
              <a:buClr>
                <a:srgbClr val="22598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/>
          <p:nvPr/>
        </p:nvSpPr>
        <p:spPr>
          <a:xfrm>
            <a:off x="8737600" y="630932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z="1600" b="0" i="0" u="none" strike="noStrike" cap="none">
                <a:solidFill>
                  <a:srgbClr val="00699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600" b="0" i="0" u="none" strike="noStrike" cap="none">
              <a:solidFill>
                <a:srgbClr val="00699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4" descr="W:\Publikationen\Folienmaster und Logos\Logos\AD_Logo_EN_300dpi.tif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9285484" y="6309370"/>
            <a:ext cx="1458884" cy="432262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4"/>
          <p:cNvSpPr txBox="1">
            <a:spLocks noGrp="1"/>
          </p:cNvSpPr>
          <p:nvPr>
            <p:ph type="sldNum" idx="12"/>
          </p:nvPr>
        </p:nvSpPr>
        <p:spPr>
          <a:xfrm>
            <a:off x="11260667" y="6346826"/>
            <a:ext cx="768351" cy="394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3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3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3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3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3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3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3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3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cxnSp>
        <p:nvCxnSpPr>
          <p:cNvPr id="90" name="Google Shape;90;p14"/>
          <p:cNvCxnSpPr/>
          <p:nvPr/>
        </p:nvCxnSpPr>
        <p:spPr>
          <a:xfrm rot="10800000">
            <a:off x="11247324" y="6346826"/>
            <a:ext cx="0" cy="394545"/>
          </a:xfrm>
          <a:prstGeom prst="straightConnector1">
            <a:avLst/>
          </a:prstGeom>
          <a:solidFill>
            <a:schemeClr val="accent1"/>
          </a:solidFill>
          <a:ln w="12700" cap="flat" cmpd="sng">
            <a:solidFill>
              <a:srgbClr val="84B818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91" name="Google Shape;91;p14" descr="W:\Publikationen\Folienmaster und Logos\Logos\Logo BCI\Logo_BCI_EN_300dpi.tif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527381" y="6309370"/>
            <a:ext cx="3000895" cy="432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4" descr="W:\Publikationen\Folienmaster und Logos\Logos\AD_Logo_EN_300dpi.tif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9285484" y="6309370"/>
            <a:ext cx="1458884" cy="43226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3" name="Google Shape;93;p14"/>
          <p:cNvCxnSpPr/>
          <p:nvPr/>
        </p:nvCxnSpPr>
        <p:spPr>
          <a:xfrm rot="10800000">
            <a:off x="11247324" y="6346826"/>
            <a:ext cx="0" cy="394545"/>
          </a:xfrm>
          <a:prstGeom prst="straightConnector1">
            <a:avLst/>
          </a:prstGeom>
          <a:solidFill>
            <a:schemeClr val="accent1"/>
          </a:solidFill>
          <a:ln w="12700" cap="flat" cmpd="sng">
            <a:solidFill>
              <a:srgbClr val="84B818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94" name="Google Shape;94;p14" descr="W:\Publikationen\Folienmaster und Logos\Logos\Logo BCI\Logo_BCI_EN_300dpi.tif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527381" y="6309370"/>
            <a:ext cx="3000895" cy="432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4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8946448" y="291430"/>
            <a:ext cx="678071" cy="580331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4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527381" y="189026"/>
            <a:ext cx="2843807" cy="782178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4"/>
          <p:cNvSpPr txBox="1"/>
          <p:nvPr/>
        </p:nvSpPr>
        <p:spPr>
          <a:xfrm>
            <a:off x="3423391" y="6397788"/>
            <a:ext cx="5346536" cy="255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Noto Sans Symbols"/>
              <a:buNone/>
            </a:pPr>
            <a:r>
              <a:rPr lang="de-DE" sz="14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A.S. Behr | Dortmund, 12.01.2022</a:t>
            </a:r>
            <a:endParaRPr/>
          </a:p>
        </p:txBody>
      </p:sp>
      <p:cxnSp>
        <p:nvCxnSpPr>
          <p:cNvPr id="98" name="Google Shape;98;p14"/>
          <p:cNvCxnSpPr/>
          <p:nvPr/>
        </p:nvCxnSpPr>
        <p:spPr>
          <a:xfrm>
            <a:off x="670984" y="972415"/>
            <a:ext cx="10870670" cy="0"/>
          </a:xfrm>
          <a:prstGeom prst="straightConnector1">
            <a:avLst/>
          </a:prstGeom>
          <a:noFill/>
          <a:ln w="19050" cap="flat" cmpd="sng">
            <a:solidFill>
              <a:srgbClr val="99C43B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99" name="Google Shape;99;p14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9880214" y="135733"/>
            <a:ext cx="1656000" cy="804229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>
            <a:spLocks noGrp="1"/>
          </p:cNvSpPr>
          <p:nvPr>
            <p:ph type="ctrTitle"/>
          </p:nvPr>
        </p:nvSpPr>
        <p:spPr>
          <a:xfrm>
            <a:off x="2639617" y="3086676"/>
            <a:ext cx="8731056" cy="1638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Alexander Behr</a:t>
            </a:r>
            <a:r>
              <a:rPr lang="de-DE" dirty="0"/>
              <a:t/>
            </a:r>
            <a:br>
              <a:rPr lang="de-DE" dirty="0"/>
            </a:br>
            <a:r>
              <a:rPr lang="de-DE" dirty="0" err="1" smtClean="0"/>
              <a:t>ReacOntology</a:t>
            </a:r>
            <a:endParaRPr dirty="0"/>
          </a:p>
        </p:txBody>
      </p:sp>
      <p:sp>
        <p:nvSpPr>
          <p:cNvPr id="154" name="Google Shape;154;p23"/>
          <p:cNvSpPr txBox="1">
            <a:spLocks noGrp="1"/>
          </p:cNvSpPr>
          <p:nvPr>
            <p:ph type="subTitle" idx="1"/>
          </p:nvPr>
        </p:nvSpPr>
        <p:spPr>
          <a:xfrm>
            <a:off x="2639618" y="4860938"/>
            <a:ext cx="8731055" cy="728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de-DE" dirty="0" smtClean="0"/>
              <a:t>TU Dortmund University</a:t>
            </a:r>
            <a:endParaRPr dirty="0"/>
          </a:p>
        </p:txBody>
      </p:sp>
      <p:sp>
        <p:nvSpPr>
          <p:cNvPr id="155" name="Google Shape;155;p23"/>
          <p:cNvSpPr txBox="1">
            <a:spLocks noGrp="1"/>
          </p:cNvSpPr>
          <p:nvPr>
            <p:ph type="body" idx="2"/>
          </p:nvPr>
        </p:nvSpPr>
        <p:spPr>
          <a:xfrm>
            <a:off x="2639736" y="5589240"/>
            <a:ext cx="8730819" cy="43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de-DE" dirty="0"/>
              <a:t>Aug - 2023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0931E-765B-4C00-A35E-D69283F4F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Working </a:t>
            </a:r>
            <a:r>
              <a:rPr lang="de-DE" dirty="0" err="1" smtClean="0"/>
              <a:t>Principle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Reac4Cat </a:t>
            </a:r>
            <a:r>
              <a:rPr lang="de-DE" dirty="0" err="1" smtClean="0"/>
              <a:t>Ontology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D4CF05-A8CD-457C-9738-F824127E12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de-DE" sz="2200" b="1" dirty="0" smtClean="0"/>
              <a:t>Just </a:t>
            </a:r>
            <a:r>
              <a:rPr lang="de-DE" sz="2200" b="1" dirty="0" err="1" smtClean="0"/>
              <a:t>once</a:t>
            </a:r>
            <a:r>
              <a:rPr lang="de-DE" sz="2200" b="1" dirty="0" smtClean="0"/>
              <a:t> </a:t>
            </a:r>
            <a:r>
              <a:rPr lang="de-DE" sz="2200" b="1" dirty="0" err="1" smtClean="0"/>
              <a:t>get</a:t>
            </a:r>
            <a:r>
              <a:rPr lang="de-DE" sz="2200" b="1" dirty="0" smtClean="0"/>
              <a:t> </a:t>
            </a:r>
            <a:r>
              <a:rPr lang="de-DE" sz="2200" b="1" dirty="0" err="1" smtClean="0"/>
              <a:t>information</a:t>
            </a:r>
            <a:r>
              <a:rPr lang="de-DE" sz="2200" b="1" dirty="0" smtClean="0"/>
              <a:t> on </a:t>
            </a:r>
            <a:r>
              <a:rPr lang="de-DE" sz="2200" b="1" dirty="0" err="1" smtClean="0"/>
              <a:t>necessary</a:t>
            </a:r>
            <a:r>
              <a:rPr lang="de-DE" sz="2200" b="1" dirty="0" smtClean="0"/>
              <a:t> </a:t>
            </a:r>
            <a:r>
              <a:rPr lang="de-DE" sz="2200" b="1" dirty="0" err="1" smtClean="0"/>
              <a:t>participants</a:t>
            </a:r>
            <a:r>
              <a:rPr lang="de-DE" sz="2200" b="1" dirty="0" smtClean="0"/>
              <a:t> in </a:t>
            </a:r>
            <a:r>
              <a:rPr lang="de-DE" sz="2200" b="1" dirty="0" err="1" smtClean="0"/>
              <a:t>reaction</a:t>
            </a:r>
            <a:r>
              <a:rPr lang="de-DE" sz="2200" b="1" dirty="0" smtClean="0"/>
              <a:t>:</a:t>
            </a:r>
          </a:p>
          <a:p>
            <a:pPr lvl="1"/>
            <a:r>
              <a:rPr lang="de-DE" sz="2200" dirty="0" smtClean="0"/>
              <a:t>Information </a:t>
            </a:r>
            <a:r>
              <a:rPr lang="de-DE" sz="2200" dirty="0" err="1" smtClean="0"/>
              <a:t>needed</a:t>
            </a:r>
            <a:r>
              <a:rPr lang="de-DE" sz="2200" dirty="0" smtClean="0"/>
              <a:t> like </a:t>
            </a:r>
            <a:r>
              <a:rPr lang="de-DE" sz="2200" dirty="0" err="1" smtClean="0"/>
              <a:t>this</a:t>
            </a:r>
            <a:r>
              <a:rPr lang="de-DE" sz="2200" dirty="0" smtClean="0"/>
              <a:t> ONCE:</a:t>
            </a:r>
            <a:br>
              <a:rPr lang="de-DE" sz="2200" dirty="0" smtClean="0"/>
            </a:br>
            <a:r>
              <a:rPr lang="de-DE" sz="2200" dirty="0" smtClean="0"/>
              <a:t>e.g.: Haber Bosch </a:t>
            </a:r>
            <a:r>
              <a:rPr lang="de-DE" sz="2200" dirty="0" err="1" smtClean="0"/>
              <a:t>reaction</a:t>
            </a:r>
            <a:r>
              <a:rPr lang="de-DE" sz="2200" dirty="0" smtClean="0"/>
              <a:t> </a:t>
            </a:r>
            <a:r>
              <a:rPr lang="de-DE" sz="2200" dirty="0" err="1" smtClean="0"/>
              <a:t>has</a:t>
            </a:r>
            <a:r>
              <a:rPr lang="de-DE" sz="2200" dirty="0" smtClean="0"/>
              <a:t> N</a:t>
            </a:r>
            <a:r>
              <a:rPr lang="de-DE" sz="2200" baseline="-25000" dirty="0" smtClean="0"/>
              <a:t>2</a:t>
            </a:r>
            <a:r>
              <a:rPr lang="de-DE" sz="2200" dirty="0" smtClean="0"/>
              <a:t> </a:t>
            </a:r>
            <a:r>
              <a:rPr lang="de-DE" sz="2200" dirty="0" err="1" smtClean="0"/>
              <a:t>and</a:t>
            </a:r>
            <a:r>
              <a:rPr lang="de-DE" sz="2200" dirty="0" smtClean="0"/>
              <a:t> H</a:t>
            </a:r>
            <a:r>
              <a:rPr lang="de-DE" sz="2200" baseline="-25000" dirty="0" smtClean="0"/>
              <a:t>2</a:t>
            </a:r>
            <a:r>
              <a:rPr lang="de-DE" sz="2200" dirty="0" smtClean="0"/>
              <a:t> </a:t>
            </a:r>
            <a:r>
              <a:rPr lang="de-DE" sz="2200" dirty="0" err="1" smtClean="0"/>
              <a:t>as</a:t>
            </a:r>
            <a:r>
              <a:rPr lang="de-DE" sz="2200" dirty="0" smtClean="0"/>
              <a:t> </a:t>
            </a:r>
            <a:br>
              <a:rPr lang="de-DE" sz="2200" dirty="0" smtClean="0"/>
            </a:br>
            <a:r>
              <a:rPr lang="de-DE" sz="2200" dirty="0" err="1" smtClean="0"/>
              <a:t>Educts</a:t>
            </a:r>
            <a:r>
              <a:rPr lang="de-DE" sz="2200" dirty="0" smtClean="0"/>
              <a:t>, </a:t>
            </a:r>
            <a:r>
              <a:rPr lang="de-DE" sz="2200" dirty="0" err="1" smtClean="0"/>
              <a:t>produces</a:t>
            </a:r>
            <a:r>
              <a:rPr lang="de-DE" sz="2200" dirty="0" smtClean="0"/>
              <a:t> NH</a:t>
            </a:r>
            <a:r>
              <a:rPr lang="de-DE" sz="2200" baseline="-25000" dirty="0" smtClean="0"/>
              <a:t>3</a:t>
            </a:r>
            <a:r>
              <a:rPr lang="de-DE" sz="2200" dirty="0" smtClean="0"/>
              <a:t> </a:t>
            </a:r>
            <a:r>
              <a:rPr lang="de-DE" sz="2200" dirty="0" err="1" smtClean="0"/>
              <a:t>and</a:t>
            </a:r>
            <a:r>
              <a:rPr lang="de-DE" sz="2200" dirty="0" smtClean="0"/>
              <a:t> </a:t>
            </a:r>
            <a:r>
              <a:rPr lang="de-DE" sz="2200" dirty="0" err="1" smtClean="0"/>
              <a:t>uses</a:t>
            </a:r>
            <a:r>
              <a:rPr lang="de-DE" sz="2200" dirty="0" smtClean="0"/>
              <a:t> Iron </a:t>
            </a:r>
            <a:r>
              <a:rPr lang="de-DE" sz="2200" dirty="0" err="1" smtClean="0"/>
              <a:t>or</a:t>
            </a:r>
            <a:r>
              <a:rPr lang="de-DE" sz="2200" dirty="0" smtClean="0"/>
              <a:t> Nickel </a:t>
            </a:r>
            <a:br>
              <a:rPr lang="de-DE" sz="2200" dirty="0" smtClean="0"/>
            </a:br>
            <a:r>
              <a:rPr lang="de-DE" sz="2200" dirty="0" err="1" smtClean="0"/>
              <a:t>as</a:t>
            </a:r>
            <a:r>
              <a:rPr lang="de-DE" sz="2200" dirty="0" smtClean="0"/>
              <a:t> </a:t>
            </a:r>
            <a:r>
              <a:rPr lang="de-DE" sz="2200" dirty="0" err="1" smtClean="0"/>
              <a:t>catalyst</a:t>
            </a:r>
            <a:endParaRPr lang="de-DE" sz="2200" dirty="0" smtClean="0"/>
          </a:p>
          <a:p>
            <a:pPr lvl="1"/>
            <a:endParaRPr lang="de-DE" sz="2200" dirty="0" smtClean="0"/>
          </a:p>
          <a:p>
            <a:endParaRPr lang="de-DE" sz="2200" b="1" dirty="0" smtClean="0"/>
          </a:p>
        </p:txBody>
      </p:sp>
      <p:sp>
        <p:nvSpPr>
          <p:cNvPr id="5" name="Rectangle 4"/>
          <p:cNvSpPr/>
          <p:nvPr/>
        </p:nvSpPr>
        <p:spPr>
          <a:xfrm>
            <a:off x="7781925" y="1828562"/>
            <a:ext cx="4219575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smtClean="0"/>
              <a:t>{</a:t>
            </a:r>
            <a:r>
              <a:rPr lang="de-DE" dirty="0" err="1"/>
              <a:t>HaberBosch</a:t>
            </a:r>
            <a:r>
              <a:rPr lang="de-DE" dirty="0"/>
              <a:t>:{</a:t>
            </a:r>
            <a:r>
              <a:rPr lang="de-DE" dirty="0" err="1"/>
              <a:t>Educts</a:t>
            </a:r>
            <a:r>
              <a:rPr lang="de-DE" dirty="0"/>
              <a:t>:[</a:t>
            </a:r>
            <a:r>
              <a:rPr lang="de-DE" dirty="0" err="1"/>
              <a:t>Dinitrogen</a:t>
            </a:r>
            <a:r>
              <a:rPr lang="de-DE" dirty="0"/>
              <a:t>, Hydrogen],</a:t>
            </a:r>
          </a:p>
          <a:p>
            <a:r>
              <a:rPr lang="de-DE" dirty="0"/>
              <a:t>	     Products:[</a:t>
            </a:r>
            <a:r>
              <a:rPr lang="de-DE" dirty="0" err="1"/>
              <a:t>Ammonia</a:t>
            </a:r>
            <a:r>
              <a:rPr lang="de-DE" dirty="0"/>
              <a:t>],</a:t>
            </a:r>
          </a:p>
          <a:p>
            <a:r>
              <a:rPr lang="de-DE" dirty="0"/>
              <a:t>	     </a:t>
            </a:r>
            <a:r>
              <a:rPr lang="de-DE" dirty="0" err="1"/>
              <a:t>Catalyst</a:t>
            </a:r>
            <a:r>
              <a:rPr lang="de-DE" dirty="0"/>
              <a:t>:[Iron, Nickel]},</a:t>
            </a:r>
          </a:p>
          <a:p>
            <a:r>
              <a:rPr lang="de-DE" dirty="0" err="1"/>
              <a:t>Methanation</a:t>
            </a:r>
            <a:r>
              <a:rPr lang="de-DE" dirty="0"/>
              <a:t>:{</a:t>
            </a:r>
            <a:r>
              <a:rPr lang="de-DE" dirty="0" err="1"/>
              <a:t>Educts</a:t>
            </a:r>
            <a:r>
              <a:rPr lang="de-DE" dirty="0"/>
              <a:t>:[Carbon Dioxide, Hydrogen],</a:t>
            </a:r>
          </a:p>
          <a:p>
            <a:r>
              <a:rPr lang="de-DE" dirty="0"/>
              <a:t>	     Products:[</a:t>
            </a:r>
            <a:r>
              <a:rPr lang="de-DE" dirty="0" err="1"/>
              <a:t>Methane</a:t>
            </a:r>
            <a:r>
              <a:rPr lang="de-DE" dirty="0"/>
              <a:t>],</a:t>
            </a:r>
          </a:p>
          <a:p>
            <a:r>
              <a:rPr lang="de-DE" dirty="0"/>
              <a:t>	     </a:t>
            </a:r>
            <a:r>
              <a:rPr lang="de-DE" dirty="0" err="1"/>
              <a:t>Catalyst</a:t>
            </a:r>
            <a:r>
              <a:rPr lang="de-DE" dirty="0"/>
              <a:t>:[Platinum]},</a:t>
            </a:r>
          </a:p>
          <a:p>
            <a:r>
              <a:rPr lang="de-DE" dirty="0"/>
              <a:t>...}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429000"/>
            <a:ext cx="11696700" cy="2529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853508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0931E-765B-4C00-A35E-D69283F4F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Working </a:t>
            </a:r>
            <a:r>
              <a:rPr lang="de-DE" dirty="0" err="1" smtClean="0"/>
              <a:t>Principle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Reac4Cat </a:t>
            </a:r>
            <a:r>
              <a:rPr lang="de-DE" dirty="0" err="1" smtClean="0"/>
              <a:t>Ontology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D4CF05-A8CD-457C-9738-F824127E12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de-DE" sz="2200" b="1" dirty="0" smtClean="0"/>
              <a:t>Just </a:t>
            </a:r>
            <a:r>
              <a:rPr lang="de-DE" sz="2200" b="1" dirty="0" err="1" smtClean="0"/>
              <a:t>once</a:t>
            </a:r>
            <a:r>
              <a:rPr lang="de-DE" sz="2200" b="1" dirty="0" smtClean="0"/>
              <a:t> </a:t>
            </a:r>
            <a:r>
              <a:rPr lang="de-DE" sz="2200" b="1" dirty="0" err="1" smtClean="0"/>
              <a:t>get</a:t>
            </a:r>
            <a:r>
              <a:rPr lang="de-DE" sz="2200" b="1" dirty="0" smtClean="0"/>
              <a:t> </a:t>
            </a:r>
            <a:r>
              <a:rPr lang="de-DE" sz="2200" b="1" dirty="0" err="1" smtClean="0"/>
              <a:t>information</a:t>
            </a:r>
            <a:r>
              <a:rPr lang="de-DE" sz="2200" b="1" dirty="0" smtClean="0"/>
              <a:t> on </a:t>
            </a:r>
            <a:r>
              <a:rPr lang="de-DE" sz="2200" b="1" dirty="0" err="1" smtClean="0"/>
              <a:t>necessary</a:t>
            </a:r>
            <a:r>
              <a:rPr lang="de-DE" sz="2200" b="1" dirty="0" smtClean="0"/>
              <a:t> </a:t>
            </a:r>
            <a:r>
              <a:rPr lang="de-DE" sz="2200" b="1" dirty="0" err="1" smtClean="0"/>
              <a:t>participants</a:t>
            </a:r>
            <a:r>
              <a:rPr lang="de-DE" sz="2200" b="1" dirty="0" smtClean="0"/>
              <a:t> in </a:t>
            </a:r>
            <a:r>
              <a:rPr lang="de-DE" sz="2200" b="1" dirty="0" err="1" smtClean="0"/>
              <a:t>reaction</a:t>
            </a:r>
            <a:r>
              <a:rPr lang="de-DE" sz="2200" b="1" dirty="0" smtClean="0"/>
              <a:t>:</a:t>
            </a:r>
          </a:p>
          <a:p>
            <a:pPr lvl="1"/>
            <a:r>
              <a:rPr lang="de-DE" sz="2200" dirty="0" smtClean="0"/>
              <a:t>Information </a:t>
            </a:r>
            <a:r>
              <a:rPr lang="de-DE" sz="2200" dirty="0" err="1" smtClean="0"/>
              <a:t>needed</a:t>
            </a:r>
            <a:r>
              <a:rPr lang="de-DE" sz="2200" dirty="0" smtClean="0"/>
              <a:t> like </a:t>
            </a:r>
            <a:r>
              <a:rPr lang="de-DE" sz="2200" dirty="0" err="1" smtClean="0"/>
              <a:t>this</a:t>
            </a:r>
            <a:r>
              <a:rPr lang="de-DE" sz="2200" dirty="0" smtClean="0"/>
              <a:t> ONCE:</a:t>
            </a:r>
            <a:br>
              <a:rPr lang="de-DE" sz="2200" dirty="0" smtClean="0"/>
            </a:br>
            <a:r>
              <a:rPr lang="de-DE" sz="2200" dirty="0" smtClean="0"/>
              <a:t>e.g.: Haber Bosch </a:t>
            </a:r>
            <a:r>
              <a:rPr lang="de-DE" sz="2200" dirty="0" err="1" smtClean="0"/>
              <a:t>reaction</a:t>
            </a:r>
            <a:r>
              <a:rPr lang="de-DE" sz="2200" dirty="0" smtClean="0"/>
              <a:t> </a:t>
            </a:r>
            <a:r>
              <a:rPr lang="de-DE" sz="2200" dirty="0" err="1" smtClean="0"/>
              <a:t>has</a:t>
            </a:r>
            <a:r>
              <a:rPr lang="de-DE" sz="2200" dirty="0" smtClean="0"/>
              <a:t> N</a:t>
            </a:r>
            <a:r>
              <a:rPr lang="de-DE" sz="2200" baseline="-25000" dirty="0" smtClean="0"/>
              <a:t>2</a:t>
            </a:r>
            <a:r>
              <a:rPr lang="de-DE" sz="2200" dirty="0" smtClean="0"/>
              <a:t> </a:t>
            </a:r>
            <a:r>
              <a:rPr lang="de-DE" sz="2200" dirty="0" err="1" smtClean="0"/>
              <a:t>and</a:t>
            </a:r>
            <a:r>
              <a:rPr lang="de-DE" sz="2200" dirty="0" smtClean="0"/>
              <a:t> H</a:t>
            </a:r>
            <a:r>
              <a:rPr lang="de-DE" sz="2200" baseline="-25000" dirty="0" smtClean="0"/>
              <a:t>2</a:t>
            </a:r>
            <a:r>
              <a:rPr lang="de-DE" sz="2200" dirty="0" smtClean="0"/>
              <a:t> </a:t>
            </a:r>
            <a:r>
              <a:rPr lang="de-DE" sz="2200" dirty="0" err="1" smtClean="0"/>
              <a:t>as</a:t>
            </a:r>
            <a:r>
              <a:rPr lang="de-DE" sz="2200" dirty="0" smtClean="0"/>
              <a:t> </a:t>
            </a:r>
            <a:br>
              <a:rPr lang="de-DE" sz="2200" dirty="0" smtClean="0"/>
            </a:br>
            <a:r>
              <a:rPr lang="de-DE" sz="2200" dirty="0" err="1" smtClean="0"/>
              <a:t>Educts</a:t>
            </a:r>
            <a:r>
              <a:rPr lang="de-DE" sz="2200" dirty="0" smtClean="0"/>
              <a:t>, </a:t>
            </a:r>
            <a:r>
              <a:rPr lang="de-DE" sz="2200" dirty="0" err="1" smtClean="0"/>
              <a:t>produces</a:t>
            </a:r>
            <a:r>
              <a:rPr lang="de-DE" sz="2200" dirty="0" smtClean="0"/>
              <a:t> NH</a:t>
            </a:r>
            <a:r>
              <a:rPr lang="de-DE" sz="2200" baseline="-25000" dirty="0" smtClean="0"/>
              <a:t>3</a:t>
            </a:r>
            <a:r>
              <a:rPr lang="de-DE" sz="2200" dirty="0" smtClean="0"/>
              <a:t> </a:t>
            </a:r>
            <a:r>
              <a:rPr lang="de-DE" sz="2200" dirty="0" err="1" smtClean="0"/>
              <a:t>and</a:t>
            </a:r>
            <a:r>
              <a:rPr lang="de-DE" sz="2200" dirty="0" smtClean="0"/>
              <a:t> </a:t>
            </a:r>
            <a:r>
              <a:rPr lang="de-DE" sz="2200" dirty="0" err="1" smtClean="0"/>
              <a:t>uses</a:t>
            </a:r>
            <a:r>
              <a:rPr lang="de-DE" sz="2200" dirty="0" smtClean="0"/>
              <a:t> Iron </a:t>
            </a:r>
            <a:r>
              <a:rPr lang="de-DE" sz="2200" dirty="0" err="1" smtClean="0"/>
              <a:t>or</a:t>
            </a:r>
            <a:r>
              <a:rPr lang="de-DE" sz="2200" dirty="0" smtClean="0"/>
              <a:t> Nickel </a:t>
            </a:r>
            <a:br>
              <a:rPr lang="de-DE" sz="2200" dirty="0" smtClean="0"/>
            </a:br>
            <a:r>
              <a:rPr lang="de-DE" sz="2200" dirty="0" err="1" smtClean="0"/>
              <a:t>as</a:t>
            </a:r>
            <a:r>
              <a:rPr lang="de-DE" sz="2200" dirty="0" smtClean="0"/>
              <a:t> </a:t>
            </a:r>
            <a:r>
              <a:rPr lang="de-DE" sz="2200" dirty="0" err="1" smtClean="0"/>
              <a:t>catalyst</a:t>
            </a:r>
            <a:endParaRPr lang="de-DE" sz="2200" dirty="0" smtClean="0"/>
          </a:p>
          <a:p>
            <a:pPr lvl="1"/>
            <a:endParaRPr lang="de-DE" sz="2200" dirty="0" smtClean="0"/>
          </a:p>
          <a:p>
            <a:endParaRPr lang="de-DE" sz="2200" b="1" dirty="0" smtClean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3DD06F-6C17-4451-87BA-E8DF74C1EA1D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847885" y="3367136"/>
            <a:ext cx="10972800" cy="2142835"/>
          </a:xfrm>
        </p:spPr>
        <p:txBody>
          <a:bodyPr>
            <a:normAutofit/>
          </a:bodyPr>
          <a:lstStyle/>
          <a:p>
            <a:r>
              <a:rPr lang="de-DE" b="1" dirty="0" err="1"/>
              <a:t>Neccessary</a:t>
            </a:r>
            <a:r>
              <a:rPr lang="de-DE" b="1" dirty="0"/>
              <a:t> </a:t>
            </a:r>
            <a:r>
              <a:rPr lang="de-DE" b="1" dirty="0" err="1"/>
              <a:t>input</a:t>
            </a:r>
            <a:r>
              <a:rPr lang="de-DE" b="1" dirty="0"/>
              <a:t> </a:t>
            </a:r>
            <a:r>
              <a:rPr lang="de-DE" b="1" dirty="0" err="1"/>
              <a:t>from</a:t>
            </a:r>
            <a:r>
              <a:rPr lang="de-DE" b="1" dirty="0"/>
              <a:t> </a:t>
            </a:r>
            <a:r>
              <a:rPr lang="de-DE" b="1" dirty="0" err="1" smtClean="0"/>
              <a:t>researcher</a:t>
            </a:r>
            <a:r>
              <a:rPr lang="de-DE" b="1" dirty="0" smtClean="0"/>
              <a:t> </a:t>
            </a:r>
            <a:r>
              <a:rPr lang="de-DE" b="1" dirty="0" err="1" smtClean="0"/>
              <a:t>to</a:t>
            </a:r>
            <a:r>
              <a:rPr lang="de-DE" b="1" dirty="0" smtClean="0"/>
              <a:t> </a:t>
            </a:r>
            <a:r>
              <a:rPr lang="de-DE" b="1" dirty="0" err="1" smtClean="0"/>
              <a:t>make</a:t>
            </a:r>
            <a:r>
              <a:rPr lang="de-DE" b="1" dirty="0" smtClean="0"/>
              <a:t> </a:t>
            </a:r>
            <a:r>
              <a:rPr lang="de-DE" b="1" dirty="0" err="1" smtClean="0"/>
              <a:t>use</a:t>
            </a:r>
            <a:r>
              <a:rPr lang="de-DE" b="1" dirty="0" smtClean="0"/>
              <a:t> </a:t>
            </a:r>
            <a:r>
              <a:rPr lang="de-DE" b="1" dirty="0" err="1" smtClean="0"/>
              <a:t>of</a:t>
            </a:r>
            <a:r>
              <a:rPr lang="de-DE" b="1" dirty="0" smtClean="0"/>
              <a:t> Reac4Cat </a:t>
            </a:r>
            <a:r>
              <a:rPr lang="de-DE" b="1" dirty="0" err="1" smtClean="0"/>
              <a:t>Ontology</a:t>
            </a:r>
            <a:r>
              <a:rPr lang="de-DE" b="1" dirty="0" smtClean="0"/>
              <a:t>:</a:t>
            </a:r>
          </a:p>
          <a:p>
            <a:pPr lvl="1"/>
            <a:r>
              <a:rPr lang="de-DE" dirty="0" smtClean="0"/>
              <a:t>„I </a:t>
            </a:r>
            <a:r>
              <a:rPr lang="de-DE" dirty="0" err="1" smtClean="0"/>
              <a:t>put</a:t>
            </a:r>
            <a:r>
              <a:rPr lang="de-DE" dirty="0" smtClean="0"/>
              <a:t> in a </a:t>
            </a:r>
            <a:r>
              <a:rPr lang="de-DE" dirty="0" err="1" smtClean="0"/>
              <a:t>reactor</a:t>
            </a:r>
            <a:r>
              <a:rPr lang="de-DE" dirty="0" smtClean="0"/>
              <a:t> a </a:t>
            </a:r>
            <a:r>
              <a:rPr lang="de-DE" dirty="0" err="1" smtClean="0"/>
              <a:t>mixture</a:t>
            </a:r>
            <a:r>
              <a:rPr lang="de-DE" dirty="0" smtClean="0"/>
              <a:t> </a:t>
            </a:r>
            <a:r>
              <a:rPr lang="de-DE" dirty="0" err="1" smtClean="0"/>
              <a:t>containing</a:t>
            </a:r>
            <a:r>
              <a:rPr lang="de-DE" dirty="0" smtClean="0"/>
              <a:t> - </a:t>
            </a:r>
            <a:r>
              <a:rPr lang="de-DE" dirty="0" err="1" smtClean="0"/>
              <a:t>among</a:t>
            </a:r>
            <a:r>
              <a:rPr lang="de-DE" dirty="0" smtClean="0"/>
              <a:t> </a:t>
            </a:r>
            <a:r>
              <a:rPr lang="de-DE" dirty="0" err="1" smtClean="0"/>
              <a:t>others</a:t>
            </a:r>
            <a:r>
              <a:rPr lang="de-DE" dirty="0" smtClean="0"/>
              <a:t> – Iron, N2, H2, CO2,… and </a:t>
            </a:r>
            <a:r>
              <a:rPr lang="de-DE" dirty="0" err="1" smtClean="0"/>
              <a:t>have</a:t>
            </a:r>
            <a:r>
              <a:rPr lang="de-DE" dirty="0" smtClean="0"/>
              <a:t> in </a:t>
            </a:r>
            <a:r>
              <a:rPr lang="de-DE" dirty="0" err="1" smtClean="0"/>
              <a:t>my</a:t>
            </a:r>
            <a:r>
              <a:rPr lang="de-DE" dirty="0" smtClean="0"/>
              <a:t> outlet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Reactor</a:t>
            </a:r>
            <a:r>
              <a:rPr lang="de-DE" dirty="0" smtClean="0"/>
              <a:t> </a:t>
            </a:r>
            <a:r>
              <a:rPr lang="de-DE" dirty="0" err="1" smtClean="0"/>
              <a:t>some</a:t>
            </a:r>
            <a:r>
              <a:rPr lang="de-DE" dirty="0" smtClean="0"/>
              <a:t> NH3</a:t>
            </a:r>
            <a:r>
              <a:rPr lang="de-DE" dirty="0" smtClean="0"/>
              <a:t>. </a:t>
            </a:r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reactions</a:t>
            </a:r>
            <a:r>
              <a:rPr lang="de-DE" dirty="0" smtClean="0"/>
              <a:t> </a:t>
            </a:r>
            <a:r>
              <a:rPr lang="de-DE" dirty="0" err="1" smtClean="0"/>
              <a:t>could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caused</a:t>
            </a:r>
            <a:r>
              <a:rPr lang="de-DE" dirty="0" smtClean="0"/>
              <a:t> </a:t>
            </a:r>
            <a:r>
              <a:rPr lang="de-DE" dirty="0" err="1" smtClean="0"/>
              <a:t>this</a:t>
            </a:r>
            <a:r>
              <a:rPr lang="de-DE" dirty="0" smtClean="0"/>
              <a:t>?“</a:t>
            </a:r>
            <a:endParaRPr lang="de-DE" dirty="0" smtClean="0"/>
          </a:p>
        </p:txBody>
      </p:sp>
      <p:sp>
        <p:nvSpPr>
          <p:cNvPr id="5" name="Rectangle 4"/>
          <p:cNvSpPr/>
          <p:nvPr/>
        </p:nvSpPr>
        <p:spPr>
          <a:xfrm>
            <a:off x="7781925" y="1828562"/>
            <a:ext cx="4219575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smtClean="0"/>
              <a:t>{</a:t>
            </a:r>
            <a:r>
              <a:rPr lang="de-DE" dirty="0" err="1"/>
              <a:t>HaberBosch</a:t>
            </a:r>
            <a:r>
              <a:rPr lang="de-DE" dirty="0"/>
              <a:t>:{</a:t>
            </a:r>
            <a:r>
              <a:rPr lang="de-DE" dirty="0" err="1"/>
              <a:t>Educts</a:t>
            </a:r>
            <a:r>
              <a:rPr lang="de-DE" dirty="0"/>
              <a:t>:[</a:t>
            </a:r>
            <a:r>
              <a:rPr lang="de-DE" dirty="0" err="1"/>
              <a:t>Dinitrogen</a:t>
            </a:r>
            <a:r>
              <a:rPr lang="de-DE" dirty="0"/>
              <a:t>, Hydrogen],</a:t>
            </a:r>
          </a:p>
          <a:p>
            <a:r>
              <a:rPr lang="de-DE" dirty="0"/>
              <a:t>	     Products:[</a:t>
            </a:r>
            <a:r>
              <a:rPr lang="de-DE" dirty="0" err="1"/>
              <a:t>Ammonia</a:t>
            </a:r>
            <a:r>
              <a:rPr lang="de-DE" dirty="0"/>
              <a:t>],</a:t>
            </a:r>
          </a:p>
          <a:p>
            <a:r>
              <a:rPr lang="de-DE" dirty="0"/>
              <a:t>	     </a:t>
            </a:r>
            <a:r>
              <a:rPr lang="de-DE" dirty="0" err="1"/>
              <a:t>Catalyst</a:t>
            </a:r>
            <a:r>
              <a:rPr lang="de-DE" dirty="0"/>
              <a:t>:[Iron, Nickel]},</a:t>
            </a:r>
          </a:p>
          <a:p>
            <a:r>
              <a:rPr lang="de-DE" dirty="0" err="1"/>
              <a:t>Methanation</a:t>
            </a:r>
            <a:r>
              <a:rPr lang="de-DE" dirty="0"/>
              <a:t>:{</a:t>
            </a:r>
            <a:r>
              <a:rPr lang="de-DE" dirty="0" err="1"/>
              <a:t>Educts</a:t>
            </a:r>
            <a:r>
              <a:rPr lang="de-DE" dirty="0"/>
              <a:t>:[Carbon Dioxide, Hydrogen],</a:t>
            </a:r>
          </a:p>
          <a:p>
            <a:r>
              <a:rPr lang="de-DE" dirty="0"/>
              <a:t>	     Products:[</a:t>
            </a:r>
            <a:r>
              <a:rPr lang="de-DE" dirty="0" err="1"/>
              <a:t>Methane</a:t>
            </a:r>
            <a:r>
              <a:rPr lang="de-DE" dirty="0"/>
              <a:t>],</a:t>
            </a:r>
          </a:p>
          <a:p>
            <a:r>
              <a:rPr lang="de-DE" dirty="0"/>
              <a:t>	     </a:t>
            </a:r>
            <a:r>
              <a:rPr lang="de-DE" dirty="0" err="1"/>
              <a:t>Catalyst</a:t>
            </a:r>
            <a:r>
              <a:rPr lang="de-DE" dirty="0"/>
              <a:t>:[Platinum]},</a:t>
            </a:r>
          </a:p>
          <a:p>
            <a:r>
              <a:rPr lang="de-DE" dirty="0"/>
              <a:t>...}</a:t>
            </a:r>
          </a:p>
        </p:txBody>
      </p:sp>
      <p:sp>
        <p:nvSpPr>
          <p:cNvPr id="6" name="Rectangle 5"/>
          <p:cNvSpPr/>
          <p:nvPr/>
        </p:nvSpPr>
        <p:spPr>
          <a:xfrm>
            <a:off x="6969285" y="5248361"/>
            <a:ext cx="4851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/>
              <a:t>{</a:t>
            </a:r>
            <a:r>
              <a:rPr lang="de-DE" dirty="0" err="1"/>
              <a:t>Reaction_reactorXYZ</a:t>
            </a:r>
            <a:r>
              <a:rPr lang="de-DE" dirty="0"/>
              <a:t>:{</a:t>
            </a:r>
            <a:r>
              <a:rPr lang="de-DE" dirty="0" err="1"/>
              <a:t>Educt</a:t>
            </a:r>
            <a:r>
              <a:rPr lang="de-DE" dirty="0"/>
              <a:t> </a:t>
            </a:r>
            <a:r>
              <a:rPr lang="de-DE" dirty="0" err="1"/>
              <a:t>mixture</a:t>
            </a:r>
            <a:r>
              <a:rPr lang="de-DE" dirty="0" smtClean="0"/>
              <a:t>:[N2</a:t>
            </a:r>
            <a:r>
              <a:rPr lang="de-DE" dirty="0"/>
              <a:t>, H2, </a:t>
            </a:r>
            <a:r>
              <a:rPr lang="de-DE" dirty="0" smtClean="0"/>
              <a:t>CO2, </a:t>
            </a:r>
            <a:r>
              <a:rPr lang="de-DE" dirty="0" err="1"/>
              <a:t>Fe</a:t>
            </a:r>
            <a:r>
              <a:rPr lang="de-DE" dirty="0"/>
              <a:t>],</a:t>
            </a:r>
          </a:p>
          <a:p>
            <a:r>
              <a:rPr lang="de-DE" dirty="0"/>
              <a:t>		      </a:t>
            </a:r>
            <a:r>
              <a:rPr lang="de-DE" dirty="0" err="1"/>
              <a:t>Product</a:t>
            </a:r>
            <a:r>
              <a:rPr lang="de-DE" dirty="0"/>
              <a:t> </a:t>
            </a:r>
            <a:r>
              <a:rPr lang="de-DE" dirty="0" err="1"/>
              <a:t>mixture</a:t>
            </a:r>
            <a:r>
              <a:rPr lang="de-DE" dirty="0" smtClean="0"/>
              <a:t>:[NH3, H2O]}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3898767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6529987" y="559392"/>
            <a:ext cx="5642963" cy="3293341"/>
            <a:chOff x="7095964" y="1238250"/>
            <a:chExt cx="5096036" cy="2974144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/>
            <a:srcRect t="8958"/>
            <a:stretch/>
          </p:blipFill>
          <p:spPr>
            <a:xfrm>
              <a:off x="7095964" y="1238250"/>
              <a:ext cx="5096036" cy="297414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271199" y="3081184"/>
              <a:ext cx="920801" cy="112066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help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7885" y="1286165"/>
            <a:ext cx="6653915" cy="2142835"/>
          </a:xfrm>
        </p:spPr>
        <p:txBody>
          <a:bodyPr/>
          <a:lstStyle/>
          <a:p>
            <a:r>
              <a:rPr lang="de-DE" dirty="0" err="1"/>
              <a:t>Ontology</a:t>
            </a:r>
            <a:r>
              <a:rPr lang="de-DE" dirty="0"/>
              <a:t> </a:t>
            </a:r>
            <a:r>
              <a:rPr lang="de-DE" dirty="0" err="1"/>
              <a:t>classifies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Reaction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HaberBosch</a:t>
            </a:r>
            <a:r>
              <a:rPr lang="de-DE" dirty="0"/>
              <a:t> </a:t>
            </a:r>
            <a:r>
              <a:rPr lang="de-DE" dirty="0" err="1"/>
              <a:t>reaction</a:t>
            </a:r>
            <a:r>
              <a:rPr lang="de-DE" dirty="0"/>
              <a:t>, also </a:t>
            </a:r>
            <a:r>
              <a:rPr lang="de-DE" dirty="0" err="1"/>
              <a:t>allowing</a:t>
            </a:r>
            <a:r>
              <a:rPr lang="de-DE" dirty="0"/>
              <a:t> 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/>
              <a:t>further</a:t>
            </a:r>
            <a:r>
              <a:rPr lang="de-DE" dirty="0"/>
              <a:t> </a:t>
            </a:r>
            <a:r>
              <a:rPr lang="de-DE" dirty="0" err="1"/>
              <a:t>investigations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similar</a:t>
            </a:r>
            <a:r>
              <a:rPr lang="de-DE" dirty="0" smtClean="0"/>
              <a:t> </a:t>
            </a:r>
            <a:r>
              <a:rPr lang="de-DE" dirty="0" err="1" smtClean="0"/>
              <a:t>reactions</a:t>
            </a:r>
            <a:endParaRPr lang="de-D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847885" y="3119794"/>
            <a:ext cx="10972800" cy="2142835"/>
          </a:xfrm>
        </p:spPr>
        <p:txBody>
          <a:bodyPr/>
          <a:lstStyle/>
          <a:p>
            <a:r>
              <a:rPr lang="de-DE" dirty="0" smtClean="0"/>
              <a:t>Reasoning </a:t>
            </a:r>
            <a:r>
              <a:rPr lang="de-DE" dirty="0" err="1" smtClean="0"/>
              <a:t>yields</a:t>
            </a:r>
            <a:r>
              <a:rPr lang="de-DE" dirty="0" smtClean="0"/>
              <a:t>:</a:t>
            </a:r>
            <a:endParaRPr lang="de-DE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794096"/>
            <a:ext cx="8523778" cy="236809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6418" y="5157784"/>
            <a:ext cx="7297168" cy="165758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05790915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80222_Design_MS">
  <a:themeElements>
    <a:clrScheme name="Masterarbeit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88BD17"/>
      </a:accent1>
      <a:accent2>
        <a:srgbClr val="435E0B"/>
      </a:accent2>
      <a:accent3>
        <a:srgbClr val="002060"/>
      </a:accent3>
      <a:accent4>
        <a:srgbClr val="3399FF"/>
      </a:accent4>
      <a:accent5>
        <a:srgbClr val="BF0000"/>
      </a:accent5>
      <a:accent6>
        <a:srgbClr val="FFC000"/>
      </a:accent6>
      <a:hlink>
        <a:srgbClr val="A5A5A5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292</Words>
  <Application>Microsoft Office PowerPoint</Application>
  <PresentationFormat>Widescreen</PresentationFormat>
  <Paragraphs>31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Noto Sans Symbols</vt:lpstr>
      <vt:lpstr>Larissa-Design</vt:lpstr>
      <vt:lpstr>180222_Design_MS</vt:lpstr>
      <vt:lpstr> Alexander Behr ReacOntology</vt:lpstr>
      <vt:lpstr>Working Principle of Reac4Cat Ontology</vt:lpstr>
      <vt:lpstr>Working Principle of Reac4Cat Ontology</vt:lpstr>
      <vt:lpstr>How can this help?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closing the bridge between databases and ontologies in NFDI4Cat</dc:title>
  <dc:creator>m_khatamirad</dc:creator>
  <cp:lastModifiedBy>Behr, Alexander</cp:lastModifiedBy>
  <cp:revision>23</cp:revision>
  <cp:lastPrinted>2023-08-07T09:29:52Z</cp:lastPrinted>
  <dcterms:modified xsi:type="dcterms:W3CDTF">2023-08-07T09:30:08Z</dcterms:modified>
</cp:coreProperties>
</file>