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E7E2"/>
    <a:srgbClr val="FDC6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>
        <p:scale>
          <a:sx n="89" d="100"/>
          <a:sy n="89" d="100"/>
        </p:scale>
        <p:origin x="389" y="-15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CB125-2F04-85CC-B9E4-859AD27DD3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8CF164-6A92-3964-A2E5-CD439A60E8D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66AE8-A5E4-529C-376D-A7F21A81D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13/07/2023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1255B-22D2-BFD0-6E2B-2CB909435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SOLELY FOR PURPOSES OF FORAGE WORK EXPERIENCE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AC3F9-8084-22E7-D885-8B98F38D0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‹Nº›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4687BFD-2914-5915-09E8-574865A5731A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8963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F7736-4A28-81E7-C82E-E08B91242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BF6A39-8901-64F9-CB89-5DEDADC71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CAC13-CEF5-615F-7188-2FF616782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13/07/2023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0B23E-BB41-954A-D844-68F59222D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B89A1-9BF9-CB79-4981-4A057B60A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234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33CEA5-A5BC-42F6-9417-DE058EAF38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B20003-77E7-76F4-127A-9FAD2038E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2C76B-2410-6DF5-E769-3F1375B9F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13/07/2023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A810E-232E-6F62-BDC3-DA16DA4EE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9F2B8-DDB4-2806-89D5-BFB2856E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925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96570-1523-0FD3-BC20-287B4073C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B1C4E-5C84-9734-9EE1-BF86FB5C5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56992-9D89-2C0C-4C2C-BAE80A944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13/07/2023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FFCB4-8863-0CCB-49C4-B6B7CD564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F401C-D4D3-3500-4073-E532BD9F1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‹Nº›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44B232F-D5B6-DEFE-8440-A43739EF1CB4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441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9419F-3AA8-7780-4AB2-0778AAAFC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10246-D5F0-A37C-2B2C-D6A6D3CB3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2C001-3FCB-0E6B-9E1F-20622B91C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13/07/2023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F9F14-D78E-F738-AB9A-82903D418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85AB1-BB89-8FEB-4B9B-6D47D0A3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108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D90D2-E4BE-3BAB-80D6-46034DFB3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216A8-1C74-E2BB-5D51-9570321347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82CC0D-CA4E-02C7-076E-55D511571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DE4EC-111C-93BE-1438-6CDC2E8FC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13/07/2023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E612E8-024B-A8EE-5D52-CE4D6B315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8136DD-9F31-209F-5224-7E8DA5ED8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065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CAF4E-854C-2F13-E1E3-1FCD814C3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20CA3-8962-ED78-5627-E2AFD1FA8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DFED54-B3EB-EDCE-24C1-E05D0B1AA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B824DE-EEE0-3583-344D-DEB814DF9A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C3C5AD-D28A-542C-CF9F-7650793A38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CFE2E4-8192-9EA2-4489-80F4A15EF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13/07/2023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24C7DB-3AF1-24E1-DCBE-207B96CA5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FA5518-D3AE-F720-2BE0-3F9DB2DFA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295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B8F10-4EB4-0C0F-03BF-F531D235A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CEF92-A5CC-B946-CAFC-8C36EB5A1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13/07/2023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B0AED2-981A-D1A1-3051-5903B7A77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C34D5F-9056-9555-8436-92D63EF82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160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30EC6A-6AD6-AA45-F17C-03F69F0BC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13/07/2023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E86569-C17C-085A-6CBC-D1C4A1862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D85FA6-E886-1316-E77C-F547D639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50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7938B-5BC3-3F7E-C07B-69D210458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5A36E-54F8-095F-63F4-D35F0CEA4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133D28-5C98-8AD3-E53B-B46BC56EF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D2A4C-20E2-A896-97ED-F88A7A238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13/07/2023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56FC89-B6CF-07FC-4053-C9A2B6E43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4ECD2-23D6-A678-D6E6-CC8E80A41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068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D62C0-B9AF-01E3-3121-5E4CEC456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1E6429-9B79-A736-0B9D-B13183DAC6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8859E1-EE15-4687-0846-74724C476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76135-5B72-1EEF-F390-24A30E0C2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13/07/2023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886E81-CAA3-CA1B-34FD-D779E0A78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CACC89-7C0E-4493-8D29-3D8652C25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116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2A5E74-E7EA-A582-FEFF-7E8B6526E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F34B22-10EC-C970-0CA4-B2EEE5D44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68B27-F4D1-8804-8F24-49F4B5CF64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13/07/2023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3C49D-7C0D-DBB2-ECF5-D83556B865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B63AB-DEAA-1B23-7F83-4CF51358DA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736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inkedin.com/in/alejandro-thompson-oporto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BCD4D-82A1-5AD0-053C-2CF73DA5B6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5756" y="1201246"/>
            <a:ext cx="9144000" cy="2308717"/>
          </a:xfrm>
          <a:prstGeom prst="roundRect">
            <a:avLst/>
          </a:prstGeom>
          <a:solidFill>
            <a:schemeClr val="bg1">
              <a:alpha val="49804"/>
            </a:schemeClr>
          </a:solidFill>
          <a:ln w="1905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91440" tIns="45720" rIns="91440" bIns="45720" rtlCol="0">
            <a:spAutoFit/>
          </a:bodyPr>
          <a:lstStyle/>
          <a:p>
            <a:pPr>
              <a:spcBef>
                <a:spcPts val="1000"/>
              </a:spcBef>
              <a:buFont typeface="Arial" panose="020B0604020202020204" pitchFamily="34" charset="0"/>
            </a:pPr>
            <a:r>
              <a:rPr lang="en-US" sz="4800" dirty="0" smtClean="0">
                <a:solidFill>
                  <a:schemeClr val="tx2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/>
            </a:r>
            <a:br>
              <a:rPr lang="en-US" sz="4800" dirty="0" smtClean="0">
                <a:solidFill>
                  <a:schemeClr val="tx2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</a:br>
            <a:r>
              <a:rPr lang="en-US" sz="4800" dirty="0" smtClean="0">
                <a:solidFill>
                  <a:schemeClr val="tx2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Web Scraping to gain company Insights</a:t>
            </a:r>
            <a:endParaRPr lang="en-US" sz="4800" dirty="0">
              <a:solidFill>
                <a:schemeClr val="tx2"/>
              </a:solidFill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30DC87-B7BC-1B7B-AB86-8B0F1FACBC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75756" y="3602037"/>
            <a:ext cx="9144000" cy="1642435"/>
          </a:xfrm>
          <a:prstGeom prst="roundRect">
            <a:avLst/>
          </a:prstGeom>
          <a:solidFill>
            <a:schemeClr val="bg1">
              <a:alpha val="49804"/>
            </a:schemeClr>
          </a:solidFill>
          <a:ln w="19050"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tx2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By</a:t>
            </a:r>
            <a:r>
              <a:rPr lang="en-US" sz="2800" smtClean="0">
                <a:solidFill>
                  <a:schemeClr val="tx2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: </a:t>
            </a:r>
            <a:r>
              <a:rPr lang="en-US" sz="2800" smtClean="0">
                <a:solidFill>
                  <a:schemeClr val="tx2"/>
                </a:solidFill>
                <a:latin typeface="Leelawadee" panose="020B0502040204020203" pitchFamily="34" charset="-34"/>
                <a:cs typeface="Leelawadee" panose="020B0502040204020203" pitchFamily="34" charset="-34"/>
                <a:hlinkClick r:id="rId2" tooltip="ttps://www.linkedin.com/in/alejandro-thompson-oporto/"/>
              </a:rPr>
              <a:t>Alejandro Thompson Oporto</a:t>
            </a:r>
            <a:endParaRPr lang="en-US" sz="2800" dirty="0" smtClean="0">
              <a:solidFill>
                <a:schemeClr val="tx2"/>
              </a:solidFill>
              <a:latin typeface="Leelawadee" panose="020B0502040204020203" pitchFamily="34" charset="-34"/>
              <a:cs typeface="Leelawadee" panose="020B0502040204020203" pitchFamily="34" charset="-34"/>
            </a:endParaRPr>
          </a:p>
          <a:p>
            <a:r>
              <a:rPr lang="en-US" sz="1800" dirty="0" smtClean="0">
                <a:solidFill>
                  <a:schemeClr val="tx2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This analysis was performed using data provided by the British Airways Data Science virtual experience program provided by Forage.</a:t>
            </a:r>
          </a:p>
          <a:p>
            <a:r>
              <a:rPr lang="en-US" sz="1800" dirty="0" smtClean="0">
                <a:solidFill>
                  <a:schemeClr val="tx2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Task: Scrape and analyze customer review data to uncover findings for British Airways</a:t>
            </a:r>
            <a:endParaRPr lang="en-US" sz="1800" dirty="0">
              <a:solidFill>
                <a:schemeClr val="tx2"/>
              </a:solidFill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9162" y="4737909"/>
            <a:ext cx="5301749" cy="1480184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3"/>
          <a:srcRect l="1662" t="7207" r="843" b="5314"/>
          <a:stretch/>
        </p:blipFill>
        <p:spPr>
          <a:xfrm>
            <a:off x="256032" y="4345929"/>
            <a:ext cx="6260223" cy="2264144"/>
          </a:xfrm>
          <a:prstGeom prst="rect">
            <a:avLst/>
          </a:prstGeom>
        </p:spPr>
      </p:pic>
      <p:sp>
        <p:nvSpPr>
          <p:cNvPr id="10" name="CuadroTexto 9"/>
          <p:cNvSpPr txBox="1"/>
          <p:nvPr/>
        </p:nvSpPr>
        <p:spPr>
          <a:xfrm>
            <a:off x="342293" y="324551"/>
            <a:ext cx="5129784" cy="306467"/>
          </a:xfrm>
          <a:prstGeom prst="roundRect">
            <a:avLst/>
          </a:prstGeom>
          <a:solidFill>
            <a:srgbClr val="FDC6BB">
              <a:alpha val="49804"/>
            </a:srgbClr>
          </a:solidFill>
          <a:ln w="19050"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600">
                <a:solidFill>
                  <a:schemeClr val="tx2"/>
                </a:solidFill>
                <a:latin typeface="Leelawadee" panose="020B0502040204020203" pitchFamily="34" charset="-34"/>
                <a:cs typeface="Leelawadee" panose="020B0502040204020203" pitchFamily="34" charset="-34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1200" dirty="0"/>
              <a:t>What </a:t>
            </a:r>
            <a:r>
              <a:rPr lang="en-US" sz="1200" dirty="0"/>
              <a:t>are the words that appear most frequently by type of traveler</a:t>
            </a:r>
            <a:r>
              <a:rPr lang="en-US" sz="1200" dirty="0"/>
              <a:t>?</a:t>
            </a:r>
            <a:endParaRPr lang="en-US" sz="1200" dirty="0"/>
          </a:p>
        </p:txBody>
      </p:sp>
      <p:sp>
        <p:nvSpPr>
          <p:cNvPr id="11" name="CuadroTexto 10"/>
          <p:cNvSpPr txBox="1"/>
          <p:nvPr/>
        </p:nvSpPr>
        <p:spPr>
          <a:xfrm>
            <a:off x="6397566" y="640001"/>
            <a:ext cx="5092469" cy="340519"/>
          </a:xfrm>
          <a:prstGeom prst="roundRect">
            <a:avLst/>
          </a:prstGeom>
          <a:solidFill>
            <a:srgbClr val="FDC6BB">
              <a:alpha val="49804"/>
            </a:srgbClr>
          </a:solidFill>
          <a:ln w="19050"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How have the reviews evolved over the last few years?</a:t>
            </a:r>
          </a:p>
        </p:txBody>
      </p:sp>
      <p:sp>
        <p:nvSpPr>
          <p:cNvPr id="12" name="CuadroTexto 11"/>
          <p:cNvSpPr txBox="1"/>
          <p:nvPr/>
        </p:nvSpPr>
        <p:spPr>
          <a:xfrm>
            <a:off x="6938493" y="3899924"/>
            <a:ext cx="4843086" cy="578882"/>
          </a:xfrm>
          <a:prstGeom prst="roundRect">
            <a:avLst/>
          </a:prstGeom>
          <a:solidFill>
            <a:srgbClr val="FEE7E2">
              <a:alpha val="49804"/>
            </a:srgbClr>
          </a:solidFill>
          <a:ln w="19050"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600">
                <a:solidFill>
                  <a:schemeClr val="tx2"/>
                </a:solidFill>
                <a:latin typeface="Leelawadee" panose="020B0502040204020203" pitchFamily="34" charset="-34"/>
                <a:cs typeface="Leelawadee" panose="020B0502040204020203" pitchFamily="34" charset="-34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1400" dirty="0"/>
              <a:t>What are the most frequent words by type of recommendation</a:t>
            </a:r>
            <a:r>
              <a:rPr lang="en-US" sz="1400" dirty="0"/>
              <a:t>?</a:t>
            </a:r>
            <a:endParaRPr lang="en-US" sz="1400" dirty="0"/>
          </a:p>
        </p:txBody>
      </p:sp>
      <p:sp>
        <p:nvSpPr>
          <p:cNvPr id="13" name="CuadroTexto 12"/>
          <p:cNvSpPr txBox="1"/>
          <p:nvPr/>
        </p:nvSpPr>
        <p:spPr>
          <a:xfrm>
            <a:off x="256033" y="3678587"/>
            <a:ext cx="6260222" cy="510778"/>
          </a:xfrm>
          <a:prstGeom prst="roundRect">
            <a:avLst/>
          </a:prstGeom>
          <a:solidFill>
            <a:srgbClr val="FEE7E2">
              <a:alpha val="49804"/>
            </a:srgbClr>
          </a:solidFill>
          <a:ln w="19050"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600">
                <a:solidFill>
                  <a:schemeClr val="tx2"/>
                </a:solidFill>
                <a:latin typeface="Leelawadee" panose="020B0502040204020203" pitchFamily="34" charset="-34"/>
                <a:cs typeface="Leelawadee" panose="020B0502040204020203" pitchFamily="34" charset="-34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1200" dirty="0"/>
              <a:t>What are the types of seats that have positive and negative travel reviews?</a:t>
            </a:r>
          </a:p>
          <a:p>
            <a:r>
              <a:rPr lang="en-US" sz="1200" dirty="0"/>
              <a:t>Do they recommend the service</a:t>
            </a:r>
            <a:r>
              <a:rPr lang="en-US" sz="1200" dirty="0" smtClean="0"/>
              <a:t>?</a:t>
            </a:r>
            <a:endParaRPr lang="en-US" sz="1200" dirty="0"/>
          </a:p>
        </p:txBody>
      </p:sp>
      <p:pic>
        <p:nvPicPr>
          <p:cNvPr id="14" name="Imagen 13"/>
          <p:cNvPicPr>
            <a:picLocks noChangeAspect="1"/>
          </p:cNvPicPr>
          <p:nvPr/>
        </p:nvPicPr>
        <p:blipFill rotWithShape="1">
          <a:blip r:embed="rId4"/>
          <a:srcRect l="726" t="9329" r="5372" b="5480"/>
          <a:stretch/>
        </p:blipFill>
        <p:spPr>
          <a:xfrm>
            <a:off x="5607170" y="1151712"/>
            <a:ext cx="6403741" cy="2341772"/>
          </a:xfrm>
          <a:prstGeom prst="rect">
            <a:avLst/>
          </a:prstGeom>
        </p:spPr>
      </p:pic>
      <p:grpSp>
        <p:nvGrpSpPr>
          <p:cNvPr id="17" name="Grupo 16"/>
          <p:cNvGrpSpPr/>
          <p:nvPr/>
        </p:nvGrpSpPr>
        <p:grpSpPr>
          <a:xfrm>
            <a:off x="338515" y="639353"/>
            <a:ext cx="5129784" cy="2821460"/>
            <a:chOff x="338515" y="639353"/>
            <a:chExt cx="5129784" cy="2821460"/>
          </a:xfrm>
        </p:grpSpPr>
        <p:pic>
          <p:nvPicPr>
            <p:cNvPr id="5" name="Imagen 4"/>
            <p:cNvPicPr>
              <a:picLocks noChangeAspect="1"/>
            </p:cNvPicPr>
            <p:nvPr/>
          </p:nvPicPr>
          <p:blipFill rotWithShape="1">
            <a:blip r:embed="rId5"/>
            <a:srcRect r="200" b="52739"/>
            <a:stretch/>
          </p:blipFill>
          <p:spPr>
            <a:xfrm>
              <a:off x="348396" y="639353"/>
              <a:ext cx="5119531" cy="1466538"/>
            </a:xfrm>
            <a:prstGeom prst="rect">
              <a:avLst/>
            </a:prstGeom>
          </p:spPr>
        </p:pic>
        <p:pic>
          <p:nvPicPr>
            <p:cNvPr id="16" name="Imagen 15"/>
            <p:cNvPicPr>
              <a:picLocks noChangeAspect="1"/>
            </p:cNvPicPr>
            <p:nvPr/>
          </p:nvPicPr>
          <p:blipFill rotWithShape="1">
            <a:blip r:embed="rId5"/>
            <a:srcRect t="54691"/>
            <a:stretch/>
          </p:blipFill>
          <p:spPr>
            <a:xfrm>
              <a:off x="338515" y="2054865"/>
              <a:ext cx="5129784" cy="140594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110817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2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8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9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0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2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4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5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6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7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8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9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0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1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2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3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4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5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6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7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8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9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0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1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2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3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4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5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6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7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8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9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0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1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2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7" row="4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8A54E747-FCDA-4753-AB9C-B783FD954351}">
  <we:reference id="wa104038830" version="1.0.0.3" store="es-ES" storeType="OMEX"/>
  <we:alternateReferences>
    <we:reference id="WA104038830" version="1.0.0.3" store="WA104038830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94</Words>
  <Application>Microsoft Office PowerPoint</Application>
  <PresentationFormat>Panorámica</PresentationFormat>
  <Paragraphs>9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Leelawadee</vt:lpstr>
      <vt:lpstr>Office Theme</vt:lpstr>
      <vt:lpstr> Web Scraping to gain company Insights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Robinson;alejsndrothompson@gmail.com</dc:creator>
  <cp:lastModifiedBy>Alejandro Thompson Oporto</cp:lastModifiedBy>
  <cp:revision>11</cp:revision>
  <dcterms:created xsi:type="dcterms:W3CDTF">2022-12-06T11:13:27Z</dcterms:created>
  <dcterms:modified xsi:type="dcterms:W3CDTF">2023-07-13T21:26:31Z</dcterms:modified>
</cp:coreProperties>
</file>