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21"/>
  </p:notesMasterIdLst>
  <p:sldIdLst>
    <p:sldId id="256" r:id="rId5"/>
    <p:sldId id="262" r:id="rId6"/>
    <p:sldId id="257" r:id="rId7"/>
    <p:sldId id="304" r:id="rId8"/>
    <p:sldId id="306" r:id="rId9"/>
    <p:sldId id="300" r:id="rId10"/>
    <p:sldId id="307" r:id="rId11"/>
    <p:sldId id="310" r:id="rId12"/>
    <p:sldId id="268" r:id="rId13"/>
    <p:sldId id="301" r:id="rId14"/>
    <p:sldId id="302" r:id="rId15"/>
    <p:sldId id="303" r:id="rId16"/>
    <p:sldId id="266" r:id="rId17"/>
    <p:sldId id="311" r:id="rId18"/>
    <p:sldId id="308" r:id="rId19"/>
    <p:sldId id="309" r:id="rId20"/>
  </p:sldIdLst>
  <p:sldSz cx="9144000" cy="5143500" type="screen16x9"/>
  <p:notesSz cx="6858000" cy="9144000"/>
  <p:embeddedFontLst>
    <p:embeddedFont>
      <p:font typeface="Cabin" panose="020B0604020202020204" charset="0"/>
      <p:regular r:id="rId22"/>
      <p:bold r:id="rId23"/>
      <p:italic r:id="rId24"/>
      <p:boldItalic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1BD64D-2456-4D80-8043-74AF8FBD5E8F}">
  <a:tblStyle styleId="{7B1BD64D-2456-4D80-8043-74AF8FBD5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50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92753623188403E-2"/>
          <c:y val="0.10822233628592649"/>
          <c:w val="0.95950724637681162"/>
          <c:h val="0.80460643913929408"/>
        </c:manualLayout>
      </c:layout>
      <c:ofPieChart>
        <c:ofPieType val="bar"/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31D-4243-9D61-092FF7B34700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D-4243-9D61-092FF7B34700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31D-4243-9D61-092FF7B34700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D-4243-9D61-092FF7B347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-0.14080434782608695"/>
                  <c:y val="1.27462844066950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it-IT" sz="1400" dirty="0"/>
                      <a:t>Task</a:t>
                    </a:r>
                    <a:r>
                      <a:rPr lang="it-IT" sz="1400" baseline="0" dirty="0"/>
                      <a:t> T1</a:t>
                    </a:r>
                    <a:r>
                      <a:rPr lang="it-IT" baseline="0" dirty="0"/>
                      <a:t>:</a:t>
                    </a:r>
                  </a:p>
                  <a:p>
                    <a:pPr>
                      <a:defRPr/>
                    </a:pPr>
                    <a:r>
                      <a:rPr lang="it-IT" baseline="0" dirty="0"/>
                      <a:t>-Creazione della classe </a:t>
                    </a:r>
                    <a:r>
                      <a:rPr lang="it-IT" b="1" i="1" baseline="0" dirty="0"/>
                      <a:t>CLASSE</a:t>
                    </a:r>
                    <a:r>
                      <a:rPr lang="it-IT" baseline="0" dirty="0"/>
                      <a:t> e relative funzionalità</a:t>
                    </a:r>
                  </a:p>
                  <a:p>
                    <a:pPr>
                      <a:defRPr/>
                    </a:pPr>
                    <a:endParaRPr lang="it-IT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6159420289856"/>
                      <c:h val="0.3705849460762244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731D-4243-9D61-092FF7B34700}"/>
                </c:ext>
              </c:extLst>
            </c:dLbl>
            <c:dLbl>
              <c:idx val="3"/>
              <c:layout>
                <c:manualLayout>
                  <c:x val="-0.13252166666666668"/>
                  <c:y val="-7.283652536467727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it-IT" sz="1400" dirty="0"/>
                      <a:t>Task</a:t>
                    </a:r>
                    <a:r>
                      <a:rPr lang="it-IT" sz="1400" baseline="0" dirty="0"/>
                      <a:t> 2-3:</a:t>
                    </a:r>
                  </a:p>
                  <a:p>
                    <a:pPr>
                      <a:defRPr/>
                    </a:pPr>
                    <a:r>
                      <a:rPr lang="it-IT" sz="1100" baseline="0" dirty="0"/>
                      <a:t>-Label univoca identificativa </a:t>
                    </a:r>
                  </a:p>
                  <a:p>
                    <a:pPr>
                      <a:defRPr/>
                    </a:pPr>
                    <a:r>
                      <a:rPr lang="it-IT" sz="1100" baseline="0" dirty="0"/>
                      <a:t>della classe di appartenenza </a:t>
                    </a:r>
                  </a:p>
                  <a:p>
                    <a:pPr>
                      <a:defRPr/>
                    </a:pPr>
                    <a:r>
                      <a:rPr lang="it-IT" sz="1100" baseline="0" dirty="0"/>
                      <a:t>dello studente</a:t>
                    </a:r>
                    <a:endParaRPr lang="it-IT" sz="11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627028985507242"/>
                      <c:h val="0.3013916090533444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731D-4243-9D61-092FF7B347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Task T1.</c:v>
                </c:pt>
                <c:pt idx="2">
                  <c:v>1,4</c:v>
                </c:pt>
                <c:pt idx="3">
                  <c:v>Task T2-T3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70</c:v>
                </c:pt>
                <c:pt idx="2">
                  <c:v>1.4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D-4243-9D61-092FF7B34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25690550724637679"/>
          <c:y val="0.9226623233247212"/>
          <c:w val="0.29108753623188405"/>
          <c:h val="7.0054167514975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EFC8D483-8987-F534-BC1F-7448A12FE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>
            <a:extLst>
              <a:ext uri="{FF2B5EF4-FFF2-40B4-BE49-F238E27FC236}">
                <a16:creationId xmlns:a16="http://schemas.microsoft.com/office/drawing/2014/main" id="{B4AAD9F9-611E-1442-D889-D22D0ABC4C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>
            <a:extLst>
              <a:ext uri="{FF2B5EF4-FFF2-40B4-BE49-F238E27FC236}">
                <a16:creationId xmlns:a16="http://schemas.microsoft.com/office/drawing/2014/main" id="{00F53B73-9EDB-D0BF-33F0-EF692633E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49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57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4c2555d3a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4c2555d3a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4c2555d3ae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4c2555d3ae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B9CA26D0-C167-3D06-EB5B-CFF64576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>
            <a:extLst>
              <a:ext uri="{FF2B5EF4-FFF2-40B4-BE49-F238E27FC236}">
                <a16:creationId xmlns:a16="http://schemas.microsoft.com/office/drawing/2014/main" id="{EA34EA7B-B61A-B75A-A03B-A9CA72DEF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>
            <a:extLst>
              <a:ext uri="{FF2B5EF4-FFF2-40B4-BE49-F238E27FC236}">
                <a16:creationId xmlns:a16="http://schemas.microsoft.com/office/drawing/2014/main" id="{3FFDEA29-982F-667B-BA95-5F70FA7E8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30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E812AF0C-C088-5F55-CECB-69CD91442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>
            <a:extLst>
              <a:ext uri="{FF2B5EF4-FFF2-40B4-BE49-F238E27FC236}">
                <a16:creationId xmlns:a16="http://schemas.microsoft.com/office/drawing/2014/main" id="{F147C96D-340C-EA55-089F-3FF4B435B5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>
            <a:extLst>
              <a:ext uri="{FF2B5EF4-FFF2-40B4-BE49-F238E27FC236}">
                <a16:creationId xmlns:a16="http://schemas.microsoft.com/office/drawing/2014/main" id="{BDADC29C-443D-562A-0793-0FB61DAB1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4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3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4" name="Google Shape;234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/>
          <p:nvPr/>
        </p:nvSpPr>
        <p:spPr>
          <a:xfrm rot="423713">
            <a:off x="494816" y="3568421"/>
            <a:ext cx="440976" cy="441097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 rot="-3237051" flipH="1">
            <a:off x="-70552" y="3201499"/>
            <a:ext cx="1457989" cy="1186350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3" r:id="rId5"/>
    <p:sldLayoutId id="2147483670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850"/>
            <a:ext cx="5060578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R5:  Features Amministratore</a:t>
            </a:r>
            <a:endParaRPr dirty="0"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it-IT" dirty="0">
                <a:solidFill>
                  <a:schemeClr val="dk2"/>
                </a:solidFill>
              </a:rPr>
            </a:br>
            <a:r>
              <a:rPr lang="it-IT" dirty="0">
                <a:solidFill>
                  <a:schemeClr val="dk2"/>
                </a:solidFill>
              </a:rPr>
              <a:t>#1 REVIEW</a:t>
            </a:r>
            <a:br>
              <a:rPr lang="it-IT" dirty="0">
                <a:solidFill>
                  <a:schemeClr val="dk2"/>
                </a:solidFill>
              </a:rPr>
            </a:br>
            <a:r>
              <a:rPr lang="it-IT" dirty="0">
                <a:solidFill>
                  <a:schemeClr val="dk2"/>
                </a:solidFill>
              </a:rPr>
              <a:t>SAD PROJECT</a:t>
            </a:r>
            <a:br>
              <a:rPr lang="it-IT" dirty="0">
                <a:solidFill>
                  <a:schemeClr val="dk2"/>
                </a:solidFill>
              </a:rPr>
            </a:br>
            <a:r>
              <a:rPr lang="it-IT" sz="1800" dirty="0">
                <a:solidFill>
                  <a:schemeClr val="dk2"/>
                </a:solidFill>
              </a:rPr>
              <a:t>Bellotti Carmine e Castaldo Giuseppe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32E4B-A61F-990E-255B-EBA1DCB8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732">
            <a:off x="2457449" y="1096721"/>
            <a:ext cx="4229100" cy="604500"/>
          </a:xfrm>
        </p:spPr>
        <p:txBody>
          <a:bodyPr/>
          <a:lstStyle/>
          <a:p>
            <a:r>
              <a:rPr lang="it-IT" sz="2000" dirty="0"/>
              <a:t>Mockup pagina Classi</a:t>
            </a:r>
          </a:p>
        </p:txBody>
      </p:sp>
      <p:pic>
        <p:nvPicPr>
          <p:cNvPr id="5" name="Immagine 4" descr="Immagine che contiene testo, Biglietto Post-it, Carattere, giallo&#10;&#10;Descrizione generata automaticamente">
            <a:extLst>
              <a:ext uri="{FF2B5EF4-FFF2-40B4-BE49-F238E27FC236}">
                <a16:creationId xmlns:a16="http://schemas.microsoft.com/office/drawing/2014/main" id="{5336E40F-B1A6-3C32-D999-A9FD4D47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59" y="1827598"/>
            <a:ext cx="4993882" cy="22453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Google Shape;809;p46">
            <a:extLst>
              <a:ext uri="{FF2B5EF4-FFF2-40B4-BE49-F238E27FC236}">
                <a16:creationId xmlns:a16="http://schemas.microsoft.com/office/drawing/2014/main" id="{F061C0DA-08B0-01D1-166E-6092D126A80E}"/>
              </a:ext>
            </a:extLst>
          </p:cNvPr>
          <p:cNvSpPr/>
          <p:nvPr/>
        </p:nvSpPr>
        <p:spPr>
          <a:xfrm>
            <a:off x="630111" y="4051139"/>
            <a:ext cx="492380" cy="49245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10;p46">
            <a:extLst>
              <a:ext uri="{FF2B5EF4-FFF2-40B4-BE49-F238E27FC236}">
                <a16:creationId xmlns:a16="http://schemas.microsoft.com/office/drawing/2014/main" id="{3CBCFD21-13F6-74A9-089D-C1110EA9A632}"/>
              </a:ext>
            </a:extLst>
          </p:cNvPr>
          <p:cNvSpPr/>
          <p:nvPr/>
        </p:nvSpPr>
        <p:spPr>
          <a:xfrm>
            <a:off x="1492113" y="4683972"/>
            <a:ext cx="247928" cy="2479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04;p46">
            <a:extLst>
              <a:ext uri="{FF2B5EF4-FFF2-40B4-BE49-F238E27FC236}">
                <a16:creationId xmlns:a16="http://schemas.microsoft.com/office/drawing/2014/main" id="{393297F7-B08C-4F9B-9472-434CF6B4135B}"/>
              </a:ext>
            </a:extLst>
          </p:cNvPr>
          <p:cNvSpPr/>
          <p:nvPr/>
        </p:nvSpPr>
        <p:spPr>
          <a:xfrm>
            <a:off x="1945126" y="4198902"/>
            <a:ext cx="809044" cy="80920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3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F635C-570D-9057-5FA2-7C5D25D8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732">
            <a:off x="2457449" y="1144654"/>
            <a:ext cx="4229100" cy="604500"/>
          </a:xfrm>
        </p:spPr>
        <p:txBody>
          <a:bodyPr/>
          <a:lstStyle/>
          <a:p>
            <a:r>
              <a:rPr lang="it-IT" sz="2000" dirty="0"/>
              <a:t>Mockup Pagina Classe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6BB2F40-C54A-AF60-1B7C-5527FA55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38" y="1841045"/>
            <a:ext cx="4774324" cy="232533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627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1C16-7FA5-E675-A1F2-6FF0BCD9C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3D0F-082F-3276-E8E3-546013C6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732">
            <a:off x="2457449" y="1144654"/>
            <a:ext cx="4229100" cy="604500"/>
          </a:xfrm>
        </p:spPr>
        <p:txBody>
          <a:bodyPr/>
          <a:lstStyle/>
          <a:p>
            <a:r>
              <a:rPr lang="it-IT" sz="2000" dirty="0"/>
              <a:t>Mockup Pagina Assignments</a:t>
            </a:r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4FCE860-E27D-4008-5A5F-0CFE7E46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91" y="1749605"/>
            <a:ext cx="5206218" cy="25380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2769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0000"/>
                    <a:lumOff val="10000"/>
                  </a:schemeClr>
                </a:solidFill>
              </a:rPr>
              <a:t>Qual è l’impatto?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931725" y="4266925"/>
            <a:ext cx="7257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9191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BE5B2F4-A254-13A1-8B77-1093DE895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44268"/>
              </p:ext>
            </p:extLst>
          </p:nvPr>
        </p:nvGraphicFramePr>
        <p:xfrm>
          <a:off x="1524000" y="1116419"/>
          <a:ext cx="6900000" cy="348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6EC89-60EC-5A01-4176-73A153DA02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-732">
            <a:off x="2457450" y="838444"/>
            <a:ext cx="4229100" cy="604838"/>
          </a:xfrm>
        </p:spPr>
        <p:txBody>
          <a:bodyPr/>
          <a:lstStyle/>
          <a:p>
            <a:pPr algn="ctr"/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Considerazioni:</a:t>
            </a:r>
            <a:br>
              <a:rPr lang="it-IT" dirty="0">
                <a:solidFill>
                  <a:srgbClr val="FF0000"/>
                </a:solidFill>
              </a:rPr>
            </a:br>
            <a:endParaRPr lang="it-IT" dirty="0">
              <a:solidFill>
                <a:srgbClr val="FF0000"/>
              </a:solidFill>
            </a:endParaRPr>
          </a:p>
        </p:txBody>
      </p:sp>
      <p:grpSp>
        <p:nvGrpSpPr>
          <p:cNvPr id="5" name="Google Shape;652;p40">
            <a:extLst>
              <a:ext uri="{FF2B5EF4-FFF2-40B4-BE49-F238E27FC236}">
                <a16:creationId xmlns:a16="http://schemas.microsoft.com/office/drawing/2014/main" id="{9B7306E5-B617-F007-4AD5-A140B7737568}"/>
              </a:ext>
            </a:extLst>
          </p:cNvPr>
          <p:cNvGrpSpPr/>
          <p:nvPr/>
        </p:nvGrpSpPr>
        <p:grpSpPr>
          <a:xfrm>
            <a:off x="719999" y="1327638"/>
            <a:ext cx="3405943" cy="2977869"/>
            <a:chOff x="3403819" y="1976409"/>
            <a:chExt cx="2192915" cy="1894627"/>
          </a:xfrm>
        </p:grpSpPr>
        <p:sp>
          <p:nvSpPr>
            <p:cNvPr id="6" name="Google Shape;654;p40">
              <a:extLst>
                <a:ext uri="{FF2B5EF4-FFF2-40B4-BE49-F238E27FC236}">
                  <a16:creationId xmlns:a16="http://schemas.microsoft.com/office/drawing/2014/main" id="{30FA7D44-26CF-C226-ECCD-53787968A52C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5;p40">
              <a:extLst>
                <a:ext uri="{FF2B5EF4-FFF2-40B4-BE49-F238E27FC236}">
                  <a16:creationId xmlns:a16="http://schemas.microsoft.com/office/drawing/2014/main" id="{2DCEF2D8-F506-DF0A-9194-69A0946522CC}"/>
                </a:ext>
              </a:extLst>
            </p:cNvPr>
            <p:cNvSpPr/>
            <p:nvPr/>
          </p:nvSpPr>
          <p:spPr>
            <a:xfrm>
              <a:off x="3491886" y="2277668"/>
              <a:ext cx="2104848" cy="1521548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b="1" dirty="0" err="1">
                  <a:solidFill>
                    <a:schemeClr val="tx1"/>
                  </a:solidFill>
                  <a:latin typeface="Epilogue" panose="020B0604020202020204" charset="0"/>
                </a:rPr>
                <a:t>Assigment</a:t>
              </a:r>
              <a:r>
                <a:rPr lang="it-IT" sz="1100" b="1" dirty="0">
                  <a:solidFill>
                    <a:schemeClr val="tx1"/>
                  </a:solidFill>
                  <a:latin typeface="Epilogue" panose="020B0604020202020204" charset="0"/>
                </a:rPr>
                <a:t>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dirty="0">
                  <a:solidFill>
                    <a:schemeClr val="tx1"/>
                  </a:solidFill>
                  <a:latin typeface="Epilogue" panose="020B0604020202020204" charset="0"/>
                </a:rPr>
                <a:t>Per quanto riguarda l’</a:t>
              </a:r>
              <a:r>
                <a:rPr lang="it-IT" sz="1100" dirty="0" err="1">
                  <a:solidFill>
                    <a:schemeClr val="tx1"/>
                  </a:solidFill>
                  <a:latin typeface="Epilogue" panose="020B0604020202020204" charset="0"/>
                </a:rPr>
                <a:t>assigment</a:t>
              </a:r>
              <a:r>
                <a:rPr lang="it-IT" sz="1100" dirty="0">
                  <a:solidFill>
                    <a:schemeClr val="tx1"/>
                  </a:solidFill>
                  <a:latin typeface="Epilogue" panose="020B0604020202020204" charset="0"/>
                </a:rPr>
                <a:t> si era pensato di creare una sezione apposita nella </a:t>
              </a:r>
              <a:r>
                <a:rPr lang="it-IT" sz="1100" dirty="0">
                  <a:solidFill>
                    <a:schemeClr val="accent4">
                      <a:lumMod val="75000"/>
                    </a:schemeClr>
                  </a:solidFill>
                  <a:latin typeface="Epilogue" panose="020B0604020202020204" charset="0"/>
                </a:rPr>
                <a:t>schermata utente </a:t>
              </a:r>
              <a:r>
                <a:rPr lang="it-IT" sz="1100" dirty="0">
                  <a:solidFill>
                    <a:schemeClr val="tx1"/>
                  </a:solidFill>
                  <a:latin typeface="Epilogue" panose="020B0604020202020204" charset="0"/>
                </a:rPr>
                <a:t>dove venivano visualizzati tutti gli </a:t>
              </a:r>
              <a:r>
                <a:rPr lang="it-IT" sz="1100" dirty="0" err="1">
                  <a:solidFill>
                    <a:schemeClr val="tx1"/>
                  </a:solidFill>
                  <a:latin typeface="Epilogue" panose="020B0604020202020204" charset="0"/>
                </a:rPr>
                <a:t>assigment</a:t>
              </a:r>
              <a:r>
                <a:rPr lang="it-IT" sz="1100" dirty="0">
                  <a:solidFill>
                    <a:schemeClr val="tx1"/>
                  </a:solidFill>
                  <a:latin typeface="Epilogue" panose="020B0604020202020204" charset="0"/>
                </a:rPr>
                <a:t>, inseriti dall’amministratore. Nella </a:t>
              </a:r>
              <a:r>
                <a:rPr lang="it-IT" sz="1100" dirty="0">
                  <a:solidFill>
                    <a:schemeClr val="tx2">
                      <a:lumMod val="75000"/>
                    </a:schemeClr>
                  </a:solidFill>
                  <a:latin typeface="Epilogue" panose="020B0604020202020204" charset="0"/>
                </a:rPr>
                <a:t>schermata admin </a:t>
              </a:r>
              <a:r>
                <a:rPr lang="it-IT" sz="1100" dirty="0">
                  <a:solidFill>
                    <a:schemeClr val="tx1"/>
                  </a:solidFill>
                  <a:latin typeface="Epilogue" panose="020B0604020202020204" charset="0"/>
                </a:rPr>
                <a:t>viene realizzato un </a:t>
              </a:r>
              <a:r>
                <a:rPr lang="it-IT" sz="1100" dirty="0" err="1">
                  <a:solidFill>
                    <a:schemeClr val="tx1"/>
                  </a:solidFill>
                  <a:latin typeface="Epilogue" panose="020B0604020202020204" charset="0"/>
                </a:rPr>
                <a:t>button</a:t>
              </a:r>
              <a:r>
                <a:rPr lang="it-IT" sz="1100" dirty="0">
                  <a:solidFill>
                    <a:schemeClr val="tx1"/>
                  </a:solidFill>
                  <a:latin typeface="Epilogue" panose="020B0604020202020204" charset="0"/>
                </a:rPr>
                <a:t> apposito di inserimento </a:t>
              </a:r>
              <a:r>
                <a:rPr lang="it-IT" sz="1100" dirty="0" err="1">
                  <a:solidFill>
                    <a:schemeClr val="tx1"/>
                  </a:solidFill>
                  <a:latin typeface="Epilogue" panose="020B0604020202020204" charset="0"/>
                </a:rPr>
                <a:t>assigment</a:t>
              </a:r>
              <a:r>
                <a:rPr lang="it-IT" sz="1100" dirty="0">
                  <a:solidFill>
                    <a:schemeClr val="tx1"/>
                  </a:solidFill>
                  <a:latin typeface="Epilogue" panose="020B0604020202020204" charset="0"/>
                </a:rPr>
                <a:t>, il quale viene associato ad una determinata classe di studenti.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rgbClr val="FF0000"/>
                  </a:solidFill>
                  <a:latin typeface="Epilogue" panose="020B0604020202020204" charset="0"/>
                </a:rPr>
                <a:t>NB: </a:t>
              </a:r>
              <a:r>
                <a:rPr lang="it-IT" sz="1100" dirty="0">
                  <a:solidFill>
                    <a:srgbClr val="FF0000"/>
                  </a:solidFill>
                  <a:latin typeface="Epilogue" panose="020B0604020202020204" charset="0"/>
                </a:rPr>
                <a:t>bisogna capire se l’</a:t>
              </a:r>
              <a:r>
                <a:rPr lang="it-IT" sz="1100" dirty="0" err="1">
                  <a:solidFill>
                    <a:srgbClr val="FF0000"/>
                  </a:solidFill>
                  <a:latin typeface="Epilogue" panose="020B0604020202020204" charset="0"/>
                </a:rPr>
                <a:t>assigment</a:t>
              </a:r>
              <a:r>
                <a:rPr lang="it-IT" sz="1100" dirty="0">
                  <a:solidFill>
                    <a:srgbClr val="FF0000"/>
                  </a:solidFill>
                  <a:latin typeface="Epilogue" panose="020B0604020202020204" charset="0"/>
                </a:rPr>
                <a:t> è una nuova modalità di gioco o meno.</a:t>
              </a:r>
              <a:endParaRPr lang="it-IT" dirty="0">
                <a:solidFill>
                  <a:srgbClr val="FF0000"/>
                </a:solidFill>
                <a:latin typeface="Epilogue" panose="020B060402020202020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100" dirty="0">
                <a:solidFill>
                  <a:srgbClr val="FF0000"/>
                </a:solidFill>
                <a:latin typeface="Epilogue" panose="020B060402020202020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8" name="Google Shape;656;p40">
              <a:extLst>
                <a:ext uri="{FF2B5EF4-FFF2-40B4-BE49-F238E27FC236}">
                  <a16:creationId xmlns:a16="http://schemas.microsoft.com/office/drawing/2014/main" id="{DFD7D270-7E01-B762-B556-C8682B29F4E8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52;p40">
            <a:extLst>
              <a:ext uri="{FF2B5EF4-FFF2-40B4-BE49-F238E27FC236}">
                <a16:creationId xmlns:a16="http://schemas.microsoft.com/office/drawing/2014/main" id="{BDA57E05-6733-AF6D-1850-3CF8D4A3369B}"/>
              </a:ext>
            </a:extLst>
          </p:cNvPr>
          <p:cNvGrpSpPr/>
          <p:nvPr/>
        </p:nvGrpSpPr>
        <p:grpSpPr>
          <a:xfrm>
            <a:off x="4912551" y="1546118"/>
            <a:ext cx="2877433" cy="2689552"/>
            <a:chOff x="4053786" y="1932408"/>
            <a:chExt cx="2192915" cy="1894627"/>
          </a:xfrm>
        </p:grpSpPr>
        <p:sp>
          <p:nvSpPr>
            <p:cNvPr id="10" name="Google Shape;654;p40">
              <a:extLst>
                <a:ext uri="{FF2B5EF4-FFF2-40B4-BE49-F238E27FC236}">
                  <a16:creationId xmlns:a16="http://schemas.microsoft.com/office/drawing/2014/main" id="{1D2EB9DB-4865-97FE-5322-470ED41960A4}"/>
                </a:ext>
              </a:extLst>
            </p:cNvPr>
            <p:cNvSpPr/>
            <p:nvPr/>
          </p:nvSpPr>
          <p:spPr>
            <a:xfrm>
              <a:off x="4720530" y="1952425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5;p40">
              <a:extLst>
                <a:ext uri="{FF2B5EF4-FFF2-40B4-BE49-F238E27FC236}">
                  <a16:creationId xmlns:a16="http://schemas.microsoft.com/office/drawing/2014/main" id="{98262816-ADBC-B149-8954-415467707663}"/>
                </a:ext>
              </a:extLst>
            </p:cNvPr>
            <p:cNvSpPr/>
            <p:nvPr/>
          </p:nvSpPr>
          <p:spPr>
            <a:xfrm>
              <a:off x="4064379" y="2084322"/>
              <a:ext cx="2022649" cy="1521773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b="1" dirty="0">
                  <a:solidFill>
                    <a:schemeClr val="tx1"/>
                  </a:solidFill>
                  <a:latin typeface="Epilogue" panose="020B0604020202020204" charset="0"/>
                </a:rPr>
                <a:t>Notifiche</a:t>
              </a:r>
              <a:r>
                <a:rPr lang="it-IT" sz="1800" b="1" dirty="0">
                  <a:solidFill>
                    <a:schemeClr val="tx1"/>
                  </a:solidFill>
                  <a:latin typeface="Epilogue" panose="020B0604020202020204" charset="0"/>
                </a:rPr>
                <a:t>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In base alla considerazione precedente, si è deciso di </a:t>
              </a:r>
              <a:r>
                <a:rPr lang="it-IT" sz="1200" i="1" dirty="0">
                  <a:solidFill>
                    <a:schemeClr val="tx1"/>
                  </a:solidFill>
                  <a:latin typeface="Epilogue" panose="020B0604020202020204" charset="0"/>
                </a:rPr>
                <a:t>notificare l’inserimento di un </a:t>
              </a:r>
              <a:r>
                <a:rPr lang="it-IT" sz="1200" i="1" dirty="0" err="1">
                  <a:solidFill>
                    <a:schemeClr val="tx1"/>
                  </a:solidFill>
                  <a:latin typeface="Epilogue" panose="020B0604020202020204" charset="0"/>
                </a:rPr>
                <a:t>assignment</a:t>
              </a:r>
              <a:r>
                <a:rPr lang="it-IT" sz="1200" i="1" dirty="0">
                  <a:solidFill>
                    <a:schemeClr val="tx1"/>
                  </a:solidFill>
                  <a:latin typeface="Epilogue" panose="020B0604020202020204" charset="0"/>
                </a:rPr>
                <a:t> </a:t>
              </a: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a tutti gli studenti di una determinata classe. La notifica sarà visibile nel Centro Notifiche associato all’utente</a:t>
              </a:r>
              <a:r>
                <a:rPr lang="it-IT" sz="1400" dirty="0"/>
                <a:t>.</a:t>
              </a: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12" name="Google Shape;656;p40">
              <a:extLst>
                <a:ext uri="{FF2B5EF4-FFF2-40B4-BE49-F238E27FC236}">
                  <a16:creationId xmlns:a16="http://schemas.microsoft.com/office/drawing/2014/main" id="{EFC6C2E5-9BDB-4BA6-2AAC-8D3F337E0AF5}"/>
                </a:ext>
              </a:extLst>
            </p:cNvPr>
            <p:cNvSpPr/>
            <p:nvPr/>
          </p:nvSpPr>
          <p:spPr>
            <a:xfrm>
              <a:off x="4053786" y="1932408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9589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>
          <a:extLst>
            <a:ext uri="{FF2B5EF4-FFF2-40B4-BE49-F238E27FC236}">
              <a16:creationId xmlns:a16="http://schemas.microsoft.com/office/drawing/2014/main" id="{C126CD6A-E103-C157-580C-1536F4D5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Google Shape;532;p35">
            <a:extLst>
              <a:ext uri="{FF2B5EF4-FFF2-40B4-BE49-F238E27FC236}">
                <a16:creationId xmlns:a16="http://schemas.microsoft.com/office/drawing/2014/main" id="{28F851FF-267D-5842-4BF4-ACDA0F3B2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303186"/>
              </p:ext>
            </p:extLst>
          </p:nvPr>
        </p:nvGraphicFramePr>
        <p:xfrm>
          <a:off x="659808" y="1423621"/>
          <a:ext cx="7764192" cy="2941140"/>
        </p:xfrm>
        <a:graphic>
          <a:graphicData uri="http://schemas.openxmlformats.org/drawingml/2006/table">
            <a:tbl>
              <a:tblPr>
                <a:noFill/>
                <a:tableStyleId>{7B1BD64D-2456-4D80-8043-74AF8FBD5E8F}</a:tableStyleId>
              </a:tblPr>
              <a:tblGrid>
                <a:gridCol w="648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844">
                  <a:extLst>
                    <a:ext uri="{9D8B030D-6E8A-4147-A177-3AD203B41FA5}">
                      <a16:colId xmlns:a16="http://schemas.microsoft.com/office/drawing/2014/main" val="1727196660"/>
                    </a:ext>
                  </a:extLst>
                </a:gridCol>
              </a:tblGrid>
              <a:tr h="308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5292725" algn="l"/>
                        </a:tabLst>
                      </a:pPr>
                      <a:r>
                        <a:rPr lang="it-IT" sz="11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Storia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Stima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Priorità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89325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COME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 Amministratore-Professore, </a:t>
                      </a:r>
                      <a:r>
                        <a:rPr lang="it-IT" sz="1100" b="1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DESIDERO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 accedere alla mia dashboard dedicata, </a:t>
                      </a:r>
                      <a:r>
                        <a:rPr lang="it-IT" sz="1100" b="1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IN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 </a:t>
                      </a:r>
                      <a:r>
                        <a:rPr lang="it-IT" sz="1100" b="1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MODO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 </a:t>
                      </a:r>
                      <a:r>
                        <a:rPr lang="it-IT" sz="1100" b="1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CHE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latin typeface="Epilogue" panose="020B0604020202020204" charset="0"/>
                        </a:rPr>
                        <a:t> possa gestire tutte le funzionalità disponibili.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Epilogue" panose="020B0604020202020204" charset="0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HIGH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COME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 Amministratore-Professore, </a:t>
                      </a:r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DESIDERO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 creare una nuova classe di studenti, </a:t>
                      </a:r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IN MODO CHE 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possa organizzare gli studenti in gruppi distinti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HIGH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COME Amministratore-Professore, DESIDERO aggiungere studenti a una classe, IN MODO CHE possa gestire i membri di ciascun gruppo.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Medium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COME Amministratore-Professore, DESIDERO rimuovere studenti da una classe, IN MODO CHE possa aggiornare la composizione delle classi.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Medium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COME Amministratore-Professore, DESIDERO modificare i dati degli studenti, IN MODO CHE possa aggiornare le loro informazioni personali o accademiche.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Medium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B3BACA31-BA90-FFC6-4C74-6290D542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59321"/>
            <a:ext cx="7704000" cy="564300"/>
          </a:xfrm>
        </p:spPr>
        <p:txBody>
          <a:bodyPr/>
          <a:lstStyle/>
          <a:p>
            <a:pPr algn="ctr"/>
            <a:r>
              <a:rPr lang="it-IT" sz="2400" dirty="0"/>
              <a:t>To-Do List</a:t>
            </a:r>
          </a:p>
        </p:txBody>
      </p:sp>
    </p:spTree>
    <p:extLst>
      <p:ext uri="{BB962C8B-B14F-4D97-AF65-F5344CB8AC3E}">
        <p14:creationId xmlns:p14="http://schemas.microsoft.com/office/powerpoint/2010/main" val="99028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>
          <a:extLst>
            <a:ext uri="{FF2B5EF4-FFF2-40B4-BE49-F238E27FC236}">
              <a16:creationId xmlns:a16="http://schemas.microsoft.com/office/drawing/2014/main" id="{8B3281A9-E644-43F9-5E12-36877967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Google Shape;532;p35">
            <a:extLst>
              <a:ext uri="{FF2B5EF4-FFF2-40B4-BE49-F238E27FC236}">
                <a16:creationId xmlns:a16="http://schemas.microsoft.com/office/drawing/2014/main" id="{8FA1DBF2-23BC-BB13-8BA1-18BC86F31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956490"/>
              </p:ext>
            </p:extLst>
          </p:nvPr>
        </p:nvGraphicFramePr>
        <p:xfrm>
          <a:off x="659808" y="1724246"/>
          <a:ext cx="7764192" cy="2423010"/>
        </p:xfrm>
        <a:graphic>
          <a:graphicData uri="http://schemas.openxmlformats.org/drawingml/2006/table">
            <a:tbl>
              <a:tblPr>
                <a:noFill/>
                <a:tableStyleId>{7B1BD64D-2456-4D80-8043-74AF8FBD5E8F}</a:tableStyleId>
              </a:tblPr>
              <a:tblGrid>
                <a:gridCol w="648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844">
                  <a:extLst>
                    <a:ext uri="{9D8B030D-6E8A-4147-A177-3AD203B41FA5}">
                      <a16:colId xmlns:a16="http://schemas.microsoft.com/office/drawing/2014/main" val="1727196660"/>
                    </a:ext>
                  </a:extLst>
                </a:gridCol>
              </a:tblGrid>
              <a:tr h="308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5292725" algn="l"/>
                        </a:tabLst>
                      </a:pPr>
                      <a:r>
                        <a:rPr lang="it-IT" sz="11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Storia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Stima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Priorità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89325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COME Amministratore-Professore, DESIDERO creare un nuovo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</a:rPr>
                        <a:t>assignment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, IN MODO CHE possa fornire attività agli studenti.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Epilogue" panose="020B0604020202020204" charset="0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HIGH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COME Amministratore-Professore, DESIDERO assegnare un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</a:rPr>
                        <a:t>assignment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 a una classe, IN MODO CHE gli studenti abbiano compiti specifici da completare.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HIGH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COME Amministratore-Professore, DESIDERO accedere ai risultati di un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</a:rPr>
                        <a:t>assignment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, IN MODO CHE possa analizzare le prestazioni complessive della classe.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Medium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COME Amministratore-Professore, DESIDERO accedere ai risultati dei singoli studenti, IN MODO CHE possa monitorare i progressi di ogni studente individualmente.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Medium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3BFD1C8-95B9-7CA3-2046-E6176EFA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59321"/>
            <a:ext cx="7704000" cy="564300"/>
          </a:xfrm>
        </p:spPr>
        <p:txBody>
          <a:bodyPr/>
          <a:lstStyle/>
          <a:p>
            <a:pPr algn="ctr"/>
            <a:r>
              <a:rPr lang="it-IT" sz="2400" dirty="0"/>
              <a:t>To-Do List</a:t>
            </a:r>
          </a:p>
        </p:txBody>
      </p:sp>
    </p:spTree>
    <p:extLst>
      <p:ext uri="{BB962C8B-B14F-4D97-AF65-F5344CB8AC3E}">
        <p14:creationId xmlns:p14="http://schemas.microsoft.com/office/powerpoint/2010/main" val="43456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/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017909" y="1775921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User Stories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920403" y="1956646"/>
            <a:ext cx="1958700" cy="204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/>
              <a:t>COME</a:t>
            </a:r>
            <a:r>
              <a:rPr lang="it-IT" sz="1200" dirty="0"/>
              <a:t> Professore,</a:t>
            </a:r>
            <a:br>
              <a:rPr lang="it-IT" sz="1200" dirty="0"/>
            </a:br>
            <a:br>
              <a:rPr lang="it-IT" sz="1200" dirty="0"/>
            </a:br>
            <a:r>
              <a:rPr lang="it-IT" sz="1200" b="1" dirty="0"/>
              <a:t>DESIDERO</a:t>
            </a:r>
            <a:r>
              <a:rPr lang="it-IT" sz="1200" dirty="0"/>
              <a:t> </a:t>
            </a:r>
            <a:br>
              <a:rPr lang="it-IT" sz="1200" dirty="0"/>
            </a:br>
            <a:r>
              <a:rPr lang="it-IT" sz="1200" dirty="0"/>
              <a:t>accedere alla mia dashboard dedicata,</a:t>
            </a:r>
            <a:br>
              <a:rPr lang="it-IT" sz="1200" dirty="0"/>
            </a:br>
            <a:endParaRPr lang="it-IT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/>
              <a:t>IN MODO CHE</a:t>
            </a:r>
            <a:r>
              <a:rPr lang="it-IT" sz="1200" dirty="0"/>
              <a:t> possa gestire facilmente le attività amministrative e didattiche.</a:t>
            </a:r>
            <a:endParaRPr sz="1200" dirty="0"/>
          </a:p>
        </p:txBody>
      </p:sp>
      <p:sp>
        <p:nvSpPr>
          <p:cNvPr id="671" name="Google Shape;671;p40"/>
          <p:cNvSpPr txBox="1">
            <a:spLocks noGrp="1"/>
          </p:cNvSpPr>
          <p:nvPr>
            <p:ph type="subTitle" idx="4"/>
          </p:nvPr>
        </p:nvSpPr>
        <p:spPr>
          <a:xfrm>
            <a:off x="3526675" y="2055104"/>
            <a:ext cx="1956900" cy="1846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/>
              <a:t>COME </a:t>
            </a:r>
            <a:r>
              <a:rPr lang="it-IT" sz="1200" dirty="0"/>
              <a:t>Professore,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 </a:t>
            </a:r>
            <a:r>
              <a:rPr lang="it-IT" sz="1200" b="1" dirty="0"/>
              <a:t>DESIDERO</a:t>
            </a:r>
            <a:r>
              <a:rPr lang="it-IT" sz="1200" dirty="0"/>
              <a:t> </a:t>
            </a:r>
            <a:br>
              <a:rPr lang="it-IT" sz="1200" dirty="0"/>
            </a:br>
            <a:r>
              <a:rPr lang="it-IT" sz="1200" dirty="0"/>
              <a:t>creare una nuova classe di studenti, </a:t>
            </a:r>
            <a:br>
              <a:rPr lang="it-IT" sz="1200" dirty="0"/>
            </a:br>
            <a:br>
              <a:rPr lang="it-IT" sz="1200" dirty="0"/>
            </a:br>
            <a:r>
              <a:rPr lang="it-IT" sz="1200" b="1" dirty="0"/>
              <a:t>IN MODO CHE</a:t>
            </a:r>
            <a:r>
              <a:rPr lang="it-IT" sz="1200" dirty="0"/>
              <a:t> possa organizzare gli studenti in gruppi gestibili.</a:t>
            </a:r>
            <a:endParaRPr sz="1200" dirty="0"/>
          </a:p>
        </p:txBody>
      </p:sp>
      <p:sp>
        <p:nvSpPr>
          <p:cNvPr id="5" name="Google Shape;671;p40">
            <a:extLst>
              <a:ext uri="{FF2B5EF4-FFF2-40B4-BE49-F238E27FC236}">
                <a16:creationId xmlns:a16="http://schemas.microsoft.com/office/drawing/2014/main" id="{0B61A498-7642-46AC-D0D2-086938983C1A}"/>
              </a:ext>
            </a:extLst>
          </p:cNvPr>
          <p:cNvSpPr txBox="1">
            <a:spLocks/>
          </p:cNvSpPr>
          <p:nvPr/>
        </p:nvSpPr>
        <p:spPr>
          <a:xfrm>
            <a:off x="6115599" y="2055104"/>
            <a:ext cx="1956900" cy="184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it-IT" sz="1200" b="1" dirty="0"/>
              <a:t>COME</a:t>
            </a:r>
            <a:r>
              <a:rPr lang="it-IT" sz="1200" dirty="0"/>
              <a:t> Professore,</a:t>
            </a:r>
          </a:p>
          <a:p>
            <a:pPr marL="0" indent="0"/>
            <a:endParaRPr lang="it-IT" sz="1200" dirty="0"/>
          </a:p>
          <a:p>
            <a:pPr marL="0" indent="0"/>
            <a:r>
              <a:rPr lang="it-IT" sz="1200" dirty="0"/>
              <a:t> </a:t>
            </a:r>
            <a:r>
              <a:rPr lang="it-IT" sz="1200" b="1" dirty="0"/>
              <a:t>DESIDERO</a:t>
            </a:r>
            <a:r>
              <a:rPr lang="it-IT" sz="1200" dirty="0"/>
              <a:t> creare un nuovo </a:t>
            </a:r>
            <a:r>
              <a:rPr lang="it-IT" sz="1200" dirty="0" err="1"/>
              <a:t>assignment</a:t>
            </a:r>
            <a:r>
              <a:rPr lang="it-IT" sz="1200" dirty="0"/>
              <a:t>, </a:t>
            </a:r>
          </a:p>
          <a:p>
            <a:pPr marL="0" indent="0"/>
            <a:endParaRPr lang="it-IT" sz="1200" b="1" dirty="0"/>
          </a:p>
          <a:p>
            <a:pPr marL="0" indent="0"/>
            <a:r>
              <a:rPr lang="it-IT" sz="1200" b="1" dirty="0"/>
              <a:t>IN MODO CHE</a:t>
            </a:r>
            <a:r>
              <a:rPr lang="it-IT" sz="1200" dirty="0"/>
              <a:t> possa pianificare esercitazioni o compiti per gli studenti.</a:t>
            </a:r>
            <a:endParaRPr lang="it-IT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dk2"/>
                </a:solidFill>
              </a:rPr>
              <a:t>Analisi dei Requisiti</a:t>
            </a:r>
            <a:endParaRPr sz="2800" dirty="0">
              <a:solidFill>
                <a:schemeClr val="dk2"/>
              </a:solidFill>
            </a:endParaRPr>
          </a:p>
        </p:txBody>
      </p:sp>
      <p:graphicFrame>
        <p:nvGraphicFramePr>
          <p:cNvPr id="532" name="Google Shape;532;p35"/>
          <p:cNvGraphicFramePr/>
          <p:nvPr>
            <p:extLst>
              <p:ext uri="{D42A27DB-BD31-4B8C-83A1-F6EECF244321}">
                <p14:modId xmlns:p14="http://schemas.microsoft.com/office/powerpoint/2010/main" val="3063492207"/>
              </p:ext>
            </p:extLst>
          </p:nvPr>
        </p:nvGraphicFramePr>
        <p:xfrm>
          <a:off x="720000" y="1877925"/>
          <a:ext cx="7709913" cy="2008640"/>
        </p:xfrm>
        <a:graphic>
          <a:graphicData uri="http://schemas.openxmlformats.org/drawingml/2006/table">
            <a:tbl>
              <a:tblPr>
                <a:noFill/>
                <a:tableStyleId>{7B1BD64D-2456-4D80-8043-74AF8FBD5E8F}</a:tableStyleId>
              </a:tblPr>
              <a:tblGrid>
                <a:gridCol w="30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L’Amministratore-Professore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deve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poter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accedere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alla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propria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dashboard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dedicata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  <a:endParaRPr lang="en-US"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L’Amministratore-Professore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deve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poter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creare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nuova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classe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di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L’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Amministratore-Professore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deve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poter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aggiungere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ad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classe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di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4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L’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Amministratore-Professore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deve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poter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rimuovere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da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classe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di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L’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Amministratore-Professore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deve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poter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modificare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dati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degli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8B91-F012-7497-7154-8CA1649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Criteri di Accettazione 1</a:t>
            </a:r>
          </a:p>
        </p:txBody>
      </p:sp>
      <p:grpSp>
        <p:nvGrpSpPr>
          <p:cNvPr id="3" name="Google Shape;652;p40">
            <a:extLst>
              <a:ext uri="{FF2B5EF4-FFF2-40B4-BE49-F238E27FC236}">
                <a16:creationId xmlns:a16="http://schemas.microsoft.com/office/drawing/2014/main" id="{9826264E-3046-A41F-49FA-29CB23898ED9}"/>
              </a:ext>
            </a:extLst>
          </p:cNvPr>
          <p:cNvGrpSpPr/>
          <p:nvPr/>
        </p:nvGrpSpPr>
        <p:grpSpPr>
          <a:xfrm>
            <a:off x="720000" y="1539239"/>
            <a:ext cx="2442300" cy="2261225"/>
            <a:chOff x="3403819" y="1976409"/>
            <a:chExt cx="2192915" cy="1894627"/>
          </a:xfrm>
        </p:grpSpPr>
        <p:sp>
          <p:nvSpPr>
            <p:cNvPr id="5" name="Google Shape;654;p40">
              <a:extLst>
                <a:ext uri="{FF2B5EF4-FFF2-40B4-BE49-F238E27FC236}">
                  <a16:creationId xmlns:a16="http://schemas.microsoft.com/office/drawing/2014/main" id="{8CF76AB8-1A9E-785E-6B75-0E979E5E6EE6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55;p40">
              <a:extLst>
                <a:ext uri="{FF2B5EF4-FFF2-40B4-BE49-F238E27FC236}">
                  <a16:creationId xmlns:a16="http://schemas.microsoft.com/office/drawing/2014/main" id="{37D85707-84AC-8CFE-8633-958705F7AE37}"/>
                </a:ext>
              </a:extLst>
            </p:cNvPr>
            <p:cNvSpPr/>
            <p:nvPr/>
          </p:nvSpPr>
          <p:spPr>
            <a:xfrm>
              <a:off x="3491886" y="2269058"/>
              <a:ext cx="2104848" cy="1521548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7" name="Google Shape;656;p40">
              <a:extLst>
                <a:ext uri="{FF2B5EF4-FFF2-40B4-BE49-F238E27FC236}">
                  <a16:creationId xmlns:a16="http://schemas.microsoft.com/office/drawing/2014/main" id="{4766BA87-D68D-C5CA-FB6F-46B9672BD883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B78DC2-87E3-0029-1D15-4930EFD8BBCD}"/>
              </a:ext>
            </a:extLst>
          </p:cNvPr>
          <p:cNvSpPr txBox="1"/>
          <p:nvPr/>
        </p:nvSpPr>
        <p:spPr>
          <a:xfrm>
            <a:off x="769041" y="1849006"/>
            <a:ext cx="23442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GIVEN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Professore autenticato,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WHEN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Professore accede al sistema,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THEN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il sistema mostra la dashboard con tutte le funzionalità disponibili.</a:t>
            </a:r>
          </a:p>
        </p:txBody>
      </p:sp>
      <p:grpSp>
        <p:nvGrpSpPr>
          <p:cNvPr id="25" name="Google Shape;652;p40">
            <a:extLst>
              <a:ext uri="{FF2B5EF4-FFF2-40B4-BE49-F238E27FC236}">
                <a16:creationId xmlns:a16="http://schemas.microsoft.com/office/drawing/2014/main" id="{F1164CA6-CC09-442E-F4C8-C29914D4966D}"/>
              </a:ext>
            </a:extLst>
          </p:cNvPr>
          <p:cNvGrpSpPr/>
          <p:nvPr/>
        </p:nvGrpSpPr>
        <p:grpSpPr>
          <a:xfrm>
            <a:off x="5932659" y="1572774"/>
            <a:ext cx="2442300" cy="2364844"/>
            <a:chOff x="3403819" y="1976409"/>
            <a:chExt cx="2192915" cy="1894627"/>
          </a:xfrm>
        </p:grpSpPr>
        <p:sp>
          <p:nvSpPr>
            <p:cNvPr id="26" name="Google Shape;654;p40">
              <a:extLst>
                <a:ext uri="{FF2B5EF4-FFF2-40B4-BE49-F238E27FC236}">
                  <a16:creationId xmlns:a16="http://schemas.microsoft.com/office/drawing/2014/main" id="{CC01747D-AA6B-A53C-6652-E8997DB6B136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5;p40">
              <a:extLst>
                <a:ext uri="{FF2B5EF4-FFF2-40B4-BE49-F238E27FC236}">
                  <a16:creationId xmlns:a16="http://schemas.microsoft.com/office/drawing/2014/main" id="{167482DF-C26C-1D27-C9F4-866C1AE9F5D4}"/>
                </a:ext>
              </a:extLst>
            </p:cNvPr>
            <p:cNvSpPr/>
            <p:nvPr/>
          </p:nvSpPr>
          <p:spPr>
            <a:xfrm>
              <a:off x="3491886" y="2269058"/>
              <a:ext cx="2104848" cy="1521548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28" name="Google Shape;656;p40">
              <a:extLst>
                <a:ext uri="{FF2B5EF4-FFF2-40B4-BE49-F238E27FC236}">
                  <a16:creationId xmlns:a16="http://schemas.microsoft.com/office/drawing/2014/main" id="{B9D74A60-F80E-558D-355E-C0885B82A7E7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52;p40">
            <a:extLst>
              <a:ext uri="{FF2B5EF4-FFF2-40B4-BE49-F238E27FC236}">
                <a16:creationId xmlns:a16="http://schemas.microsoft.com/office/drawing/2014/main" id="{BC89A518-547C-0A6A-C966-FF6E3A6E5D6F}"/>
              </a:ext>
            </a:extLst>
          </p:cNvPr>
          <p:cNvGrpSpPr/>
          <p:nvPr/>
        </p:nvGrpSpPr>
        <p:grpSpPr>
          <a:xfrm>
            <a:off x="3326329" y="1546800"/>
            <a:ext cx="2442300" cy="2390817"/>
            <a:chOff x="3403819" y="1976409"/>
            <a:chExt cx="2192915" cy="1894627"/>
          </a:xfrm>
        </p:grpSpPr>
        <p:sp>
          <p:nvSpPr>
            <p:cNvPr id="34" name="Google Shape;654;p40">
              <a:extLst>
                <a:ext uri="{FF2B5EF4-FFF2-40B4-BE49-F238E27FC236}">
                  <a16:creationId xmlns:a16="http://schemas.microsoft.com/office/drawing/2014/main" id="{06E8E753-BFDA-DC61-21B2-B3BE8F86193A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5;p40">
              <a:extLst>
                <a:ext uri="{FF2B5EF4-FFF2-40B4-BE49-F238E27FC236}">
                  <a16:creationId xmlns:a16="http://schemas.microsoft.com/office/drawing/2014/main" id="{6349B038-A6B9-F366-5F2A-84D9582CE248}"/>
                </a:ext>
              </a:extLst>
            </p:cNvPr>
            <p:cNvSpPr/>
            <p:nvPr/>
          </p:nvSpPr>
          <p:spPr>
            <a:xfrm>
              <a:off x="3491886" y="2269058"/>
              <a:ext cx="2104848" cy="1521548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36" name="Google Shape;656;p40">
              <a:extLst>
                <a:ext uri="{FF2B5EF4-FFF2-40B4-BE49-F238E27FC236}">
                  <a16:creationId xmlns:a16="http://schemas.microsoft.com/office/drawing/2014/main" id="{248D12B6-D271-ED24-589C-2C602E76ECA2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C5F95EB-EBFB-3E4D-B54E-CA9308B00EAA}"/>
              </a:ext>
            </a:extLst>
          </p:cNvPr>
          <p:cNvSpPr txBox="1"/>
          <p:nvPr/>
        </p:nvSpPr>
        <p:spPr>
          <a:xfrm>
            <a:off x="5981700" y="1813960"/>
            <a:ext cx="23442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GIVEN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una classe esistente e uno o più studenti registrati,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WHEN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Professore seleziona la classe e aggiunge gli studenti,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THEN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il sistema registra gli studenti nella classe e aggiorna l'elenco degli studenti appartenenti.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930A266-3E2D-9C77-DDF1-2C186751D181}"/>
              </a:ext>
            </a:extLst>
          </p:cNvPr>
          <p:cNvSpPr txBox="1"/>
          <p:nvPr/>
        </p:nvSpPr>
        <p:spPr>
          <a:xfrm>
            <a:off x="3378292" y="1853853"/>
            <a:ext cx="23442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GIVEN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un Professore autenticato che vuole creare una nuova classe,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WHEN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Professore fornisce un nome e salva la classe,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THEN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il sistema registra la nuova classe e la rende visibile nella dashboard.</a:t>
            </a:r>
            <a:endParaRPr lang="it-IT" sz="1050" dirty="0">
              <a:solidFill>
                <a:schemeClr val="tx1"/>
              </a:solidFill>
              <a:latin typeface="Epilog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6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71197-BA86-CACD-BB7F-8D107177E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A6A58-3E4D-D4D5-1ACA-62D6EF3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Criteri di Accettazione 2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D9F441-8208-62C5-FCBC-10CA34B3C71B}"/>
              </a:ext>
            </a:extLst>
          </p:cNvPr>
          <p:cNvGrpSpPr/>
          <p:nvPr/>
        </p:nvGrpSpPr>
        <p:grpSpPr>
          <a:xfrm>
            <a:off x="1699960" y="1533525"/>
            <a:ext cx="2442300" cy="2398324"/>
            <a:chOff x="720000" y="1539239"/>
            <a:chExt cx="2442300" cy="2261225"/>
          </a:xfrm>
        </p:grpSpPr>
        <p:grpSp>
          <p:nvGrpSpPr>
            <p:cNvPr id="3" name="Google Shape;652;p40">
              <a:extLst>
                <a:ext uri="{FF2B5EF4-FFF2-40B4-BE49-F238E27FC236}">
                  <a16:creationId xmlns:a16="http://schemas.microsoft.com/office/drawing/2014/main" id="{0C14644D-3DCF-3A99-267D-871B7189A68C}"/>
                </a:ext>
              </a:extLst>
            </p:cNvPr>
            <p:cNvGrpSpPr/>
            <p:nvPr/>
          </p:nvGrpSpPr>
          <p:grpSpPr>
            <a:xfrm>
              <a:off x="720000" y="1539239"/>
              <a:ext cx="2442300" cy="2261225"/>
              <a:chOff x="3403819" y="1976409"/>
              <a:chExt cx="2192915" cy="1894627"/>
            </a:xfrm>
          </p:grpSpPr>
          <p:sp>
            <p:nvSpPr>
              <p:cNvPr id="5" name="Google Shape;654;p40">
                <a:extLst>
                  <a:ext uri="{FF2B5EF4-FFF2-40B4-BE49-F238E27FC236}">
                    <a16:creationId xmlns:a16="http://schemas.microsoft.com/office/drawing/2014/main" id="{CFB76BF8-1386-EBB6-C866-E9B58C50181F}"/>
                  </a:ext>
                </a:extLst>
              </p:cNvPr>
              <p:cNvSpPr/>
              <p:nvPr/>
            </p:nvSpPr>
            <p:spPr>
              <a:xfrm>
                <a:off x="4122743" y="1983441"/>
                <a:ext cx="710349" cy="222407"/>
              </a:xfrm>
              <a:custGeom>
                <a:avLst/>
                <a:gdLst/>
                <a:ahLst/>
                <a:cxnLst/>
                <a:rect l="l" t="t" r="r" b="b"/>
                <a:pathLst>
                  <a:path w="8290" h="3258" extrusionOk="0">
                    <a:moveTo>
                      <a:pt x="311" y="1"/>
                    </a:moveTo>
                    <a:lnTo>
                      <a:pt x="7979" y="1"/>
                    </a:lnTo>
                    <a:cubicBezTo>
                      <a:pt x="8149" y="1"/>
                      <a:pt x="8289" y="138"/>
                      <a:pt x="8289" y="311"/>
                    </a:cubicBezTo>
                    <a:lnTo>
                      <a:pt x="8289" y="2945"/>
                    </a:lnTo>
                    <a:cubicBezTo>
                      <a:pt x="8289" y="3118"/>
                      <a:pt x="8149" y="3258"/>
                      <a:pt x="7979" y="3258"/>
                    </a:cubicBezTo>
                    <a:lnTo>
                      <a:pt x="311" y="3258"/>
                    </a:lnTo>
                    <a:cubicBezTo>
                      <a:pt x="138" y="3258"/>
                      <a:pt x="0" y="3118"/>
                      <a:pt x="0" y="2945"/>
                    </a:cubicBezTo>
                    <a:lnTo>
                      <a:pt x="0" y="311"/>
                    </a:lnTo>
                    <a:cubicBezTo>
                      <a:pt x="0" y="138"/>
                      <a:pt x="138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655;p40">
                <a:extLst>
                  <a:ext uri="{FF2B5EF4-FFF2-40B4-BE49-F238E27FC236}">
                    <a16:creationId xmlns:a16="http://schemas.microsoft.com/office/drawing/2014/main" id="{B57052F4-4E9A-5D91-4676-B2A50309145C}"/>
                  </a:ext>
                </a:extLst>
              </p:cNvPr>
              <p:cNvSpPr/>
              <p:nvPr/>
            </p:nvSpPr>
            <p:spPr>
              <a:xfrm>
                <a:off x="3491886" y="2269058"/>
                <a:ext cx="2104848" cy="1521548"/>
              </a:xfrm>
              <a:custGeom>
                <a:avLst/>
                <a:gdLst/>
                <a:ahLst/>
                <a:cxnLst/>
                <a:rect l="l" t="t" r="r" b="b"/>
                <a:pathLst>
                  <a:path w="25346" h="27506" extrusionOk="0">
                    <a:moveTo>
                      <a:pt x="8292" y="1688"/>
                    </a:moveTo>
                    <a:lnTo>
                      <a:pt x="25061" y="1688"/>
                    </a:lnTo>
                    <a:cubicBezTo>
                      <a:pt x="25215" y="1688"/>
                      <a:pt x="25345" y="1816"/>
                      <a:pt x="25345" y="1972"/>
                    </a:cubicBezTo>
                    <a:lnTo>
                      <a:pt x="25345" y="27224"/>
                    </a:lnTo>
                    <a:cubicBezTo>
                      <a:pt x="25345" y="27378"/>
                      <a:pt x="25220" y="27506"/>
                      <a:pt x="25061" y="27506"/>
                    </a:cubicBezTo>
                    <a:lnTo>
                      <a:pt x="282" y="27506"/>
                    </a:lnTo>
                    <a:cubicBezTo>
                      <a:pt x="128" y="27506"/>
                      <a:pt x="1" y="27380"/>
                      <a:pt x="1" y="27224"/>
                    </a:cubicBezTo>
                    <a:lnTo>
                      <a:pt x="1" y="2947"/>
                    </a:lnTo>
                    <a:lnTo>
                      <a:pt x="1" y="1970"/>
                    </a:lnTo>
                    <a:lnTo>
                      <a:pt x="1" y="311"/>
                    </a:lnTo>
                    <a:cubicBezTo>
                      <a:pt x="1" y="140"/>
                      <a:pt x="138" y="0"/>
                      <a:pt x="311" y="0"/>
                    </a:cubicBezTo>
                    <a:lnTo>
                      <a:pt x="7979" y="0"/>
                    </a:lnTo>
                    <a:cubicBezTo>
                      <a:pt x="8152" y="0"/>
                      <a:pt x="8290" y="138"/>
                      <a:pt x="8290" y="311"/>
                    </a:cubicBezTo>
                    <a:close/>
                  </a:path>
                </a:pathLst>
              </a:custGeom>
              <a:solidFill>
                <a:srgbClr val="1B22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tx1"/>
                  </a:solidFill>
                  <a:latin typeface="Epilogue" panose="020B0604020202020204" charset="0"/>
                </a:endParaRPr>
              </a:p>
            </p:txBody>
          </p:sp>
          <p:sp>
            <p:nvSpPr>
              <p:cNvPr id="7" name="Google Shape;656;p40">
                <a:extLst>
                  <a:ext uri="{FF2B5EF4-FFF2-40B4-BE49-F238E27FC236}">
                    <a16:creationId xmlns:a16="http://schemas.microsoft.com/office/drawing/2014/main" id="{CA14B63B-0940-BC23-F989-3FFA27E60F52}"/>
                  </a:ext>
                </a:extLst>
              </p:cNvPr>
              <p:cNvSpPr/>
              <p:nvPr/>
            </p:nvSpPr>
            <p:spPr>
              <a:xfrm>
                <a:off x="3403819" y="1976409"/>
                <a:ext cx="2192915" cy="1894627"/>
              </a:xfrm>
              <a:custGeom>
                <a:avLst/>
                <a:gdLst/>
                <a:ahLst/>
                <a:cxnLst/>
                <a:rect l="l" t="t" r="r" b="b"/>
                <a:pathLst>
                  <a:path w="25592" h="27754" extrusionOk="0">
                    <a:moveTo>
                      <a:pt x="8538" y="1689"/>
                    </a:moveTo>
                    <a:lnTo>
                      <a:pt x="25184" y="1689"/>
                    </a:lnTo>
                    <a:cubicBezTo>
                      <a:pt x="25295" y="1689"/>
                      <a:pt x="25398" y="1736"/>
                      <a:pt x="25472" y="1808"/>
                    </a:cubicBezTo>
                    <a:cubicBezTo>
                      <a:pt x="25548" y="1882"/>
                      <a:pt x="25591" y="1983"/>
                      <a:pt x="25591" y="2096"/>
                    </a:cubicBezTo>
                    <a:lnTo>
                      <a:pt x="25591" y="27348"/>
                    </a:lnTo>
                    <a:cubicBezTo>
                      <a:pt x="25591" y="27457"/>
                      <a:pt x="25544" y="27560"/>
                      <a:pt x="25472" y="27636"/>
                    </a:cubicBezTo>
                    <a:cubicBezTo>
                      <a:pt x="25400" y="27710"/>
                      <a:pt x="25297" y="27753"/>
                      <a:pt x="25184" y="27753"/>
                    </a:cubicBezTo>
                    <a:lnTo>
                      <a:pt x="405" y="27753"/>
                    </a:lnTo>
                    <a:cubicBezTo>
                      <a:pt x="296" y="27753"/>
                      <a:pt x="194" y="27708"/>
                      <a:pt x="117" y="27636"/>
                    </a:cubicBezTo>
                    <a:cubicBezTo>
                      <a:pt x="43" y="27560"/>
                      <a:pt x="0" y="27459"/>
                      <a:pt x="0" y="27348"/>
                    </a:cubicBezTo>
                    <a:lnTo>
                      <a:pt x="0" y="437"/>
                    </a:lnTo>
                    <a:cubicBezTo>
                      <a:pt x="0" y="320"/>
                      <a:pt x="50" y="208"/>
                      <a:pt x="128" y="128"/>
                    </a:cubicBezTo>
                    <a:cubicBezTo>
                      <a:pt x="208" y="50"/>
                      <a:pt x="317" y="1"/>
                      <a:pt x="436" y="1"/>
                    </a:cubicBezTo>
                    <a:lnTo>
                      <a:pt x="8104" y="1"/>
                    </a:lnTo>
                    <a:cubicBezTo>
                      <a:pt x="8224" y="1"/>
                      <a:pt x="8333" y="50"/>
                      <a:pt x="8411" y="128"/>
                    </a:cubicBezTo>
                    <a:lnTo>
                      <a:pt x="8411" y="128"/>
                    </a:lnTo>
                    <a:cubicBezTo>
                      <a:pt x="8491" y="208"/>
                      <a:pt x="8538" y="317"/>
                      <a:pt x="8538" y="435"/>
                    </a:cubicBezTo>
                    <a:close/>
                    <a:moveTo>
                      <a:pt x="25184" y="1938"/>
                    </a:moveTo>
                    <a:lnTo>
                      <a:pt x="8289" y="1938"/>
                    </a:lnTo>
                    <a:lnTo>
                      <a:pt x="8289" y="437"/>
                    </a:lnTo>
                    <a:cubicBezTo>
                      <a:pt x="8289" y="385"/>
                      <a:pt x="8269" y="340"/>
                      <a:pt x="8236" y="307"/>
                    </a:cubicBezTo>
                    <a:cubicBezTo>
                      <a:pt x="8201" y="272"/>
                      <a:pt x="8156" y="252"/>
                      <a:pt x="8104" y="252"/>
                    </a:cubicBezTo>
                    <a:lnTo>
                      <a:pt x="436" y="252"/>
                    </a:lnTo>
                    <a:cubicBezTo>
                      <a:pt x="385" y="252"/>
                      <a:pt x="340" y="272"/>
                      <a:pt x="307" y="307"/>
                    </a:cubicBezTo>
                    <a:cubicBezTo>
                      <a:pt x="272" y="340"/>
                      <a:pt x="251" y="385"/>
                      <a:pt x="251" y="437"/>
                    </a:cubicBezTo>
                    <a:lnTo>
                      <a:pt x="251" y="27348"/>
                    </a:lnTo>
                    <a:cubicBezTo>
                      <a:pt x="251" y="27391"/>
                      <a:pt x="270" y="27430"/>
                      <a:pt x="298" y="27457"/>
                    </a:cubicBezTo>
                    <a:cubicBezTo>
                      <a:pt x="327" y="27486"/>
                      <a:pt x="364" y="27504"/>
                      <a:pt x="409" y="27504"/>
                    </a:cubicBezTo>
                    <a:lnTo>
                      <a:pt x="25188" y="27504"/>
                    </a:lnTo>
                    <a:cubicBezTo>
                      <a:pt x="25232" y="27504"/>
                      <a:pt x="25271" y="27486"/>
                      <a:pt x="25297" y="27457"/>
                    </a:cubicBezTo>
                    <a:cubicBezTo>
                      <a:pt x="25326" y="27430"/>
                      <a:pt x="25345" y="27389"/>
                      <a:pt x="25345" y="27348"/>
                    </a:cubicBezTo>
                    <a:lnTo>
                      <a:pt x="25345" y="2096"/>
                    </a:lnTo>
                    <a:cubicBezTo>
                      <a:pt x="25345" y="2051"/>
                      <a:pt x="25326" y="2014"/>
                      <a:pt x="25297" y="1985"/>
                    </a:cubicBezTo>
                    <a:cubicBezTo>
                      <a:pt x="25266" y="1956"/>
                      <a:pt x="25229" y="1938"/>
                      <a:pt x="25184" y="19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CB4D549-CC4A-C2AA-C0B3-6CC994EF66D7}"/>
                </a:ext>
              </a:extLst>
            </p:cNvPr>
            <p:cNvSpPr txBox="1"/>
            <p:nvPr/>
          </p:nvSpPr>
          <p:spPr>
            <a:xfrm>
              <a:off x="769041" y="1849006"/>
              <a:ext cx="2344218" cy="18281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b="1" dirty="0">
                  <a:solidFill>
                    <a:schemeClr val="tx1"/>
                  </a:solidFill>
                  <a:latin typeface="Epilogue" panose="020B0604020202020204" charset="0"/>
                </a:rPr>
                <a:t>GIVEN</a:t>
              </a: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 una classe con uno o più studenti registrati,</a:t>
              </a: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r>
                <a:rPr lang="it-IT" sz="1200" b="1" dirty="0">
                  <a:solidFill>
                    <a:schemeClr val="tx1"/>
                  </a:solidFill>
                  <a:latin typeface="Epilogue" panose="020B0604020202020204" charset="0"/>
                </a:rPr>
                <a:t>WHEN</a:t>
              </a: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 Professore seleziona uno studente e lo rimuove,</a:t>
              </a: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r>
                <a:rPr lang="it-IT" sz="1200" b="1" dirty="0">
                  <a:solidFill>
                    <a:schemeClr val="tx1"/>
                  </a:solidFill>
                  <a:latin typeface="Epilogue" panose="020B0604020202020204" charset="0"/>
                </a:rPr>
                <a:t>THEN</a:t>
              </a: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 il sistema aggiorna l'elenco della classe, escludendo lo studente rimosso.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3B2AC78-C65B-7A04-4467-E158DAB6FB39}"/>
              </a:ext>
            </a:extLst>
          </p:cNvPr>
          <p:cNvGrpSpPr/>
          <p:nvPr/>
        </p:nvGrpSpPr>
        <p:grpSpPr>
          <a:xfrm>
            <a:off x="4952699" y="1541918"/>
            <a:ext cx="2442300" cy="2390817"/>
            <a:chOff x="3326329" y="1546800"/>
            <a:chExt cx="2442300" cy="2390817"/>
          </a:xfrm>
        </p:grpSpPr>
        <p:grpSp>
          <p:nvGrpSpPr>
            <p:cNvPr id="33" name="Google Shape;652;p40">
              <a:extLst>
                <a:ext uri="{FF2B5EF4-FFF2-40B4-BE49-F238E27FC236}">
                  <a16:creationId xmlns:a16="http://schemas.microsoft.com/office/drawing/2014/main" id="{8F642B80-1D88-8A49-6C2F-FD317AD2F2C5}"/>
                </a:ext>
              </a:extLst>
            </p:cNvPr>
            <p:cNvGrpSpPr/>
            <p:nvPr/>
          </p:nvGrpSpPr>
          <p:grpSpPr>
            <a:xfrm>
              <a:off x="3326329" y="1546800"/>
              <a:ext cx="2442300" cy="2390817"/>
              <a:chOff x="3403819" y="1976409"/>
              <a:chExt cx="2192915" cy="1894627"/>
            </a:xfrm>
          </p:grpSpPr>
          <p:sp>
            <p:nvSpPr>
              <p:cNvPr id="34" name="Google Shape;654;p40">
                <a:extLst>
                  <a:ext uri="{FF2B5EF4-FFF2-40B4-BE49-F238E27FC236}">
                    <a16:creationId xmlns:a16="http://schemas.microsoft.com/office/drawing/2014/main" id="{EDC56313-4DBF-79AB-B94D-A776C7962BC2}"/>
                  </a:ext>
                </a:extLst>
              </p:cNvPr>
              <p:cNvSpPr/>
              <p:nvPr/>
            </p:nvSpPr>
            <p:spPr>
              <a:xfrm>
                <a:off x="4122743" y="1983441"/>
                <a:ext cx="710349" cy="222407"/>
              </a:xfrm>
              <a:custGeom>
                <a:avLst/>
                <a:gdLst/>
                <a:ahLst/>
                <a:cxnLst/>
                <a:rect l="l" t="t" r="r" b="b"/>
                <a:pathLst>
                  <a:path w="8290" h="3258" extrusionOk="0">
                    <a:moveTo>
                      <a:pt x="311" y="1"/>
                    </a:moveTo>
                    <a:lnTo>
                      <a:pt x="7979" y="1"/>
                    </a:lnTo>
                    <a:cubicBezTo>
                      <a:pt x="8149" y="1"/>
                      <a:pt x="8289" y="138"/>
                      <a:pt x="8289" y="311"/>
                    </a:cubicBezTo>
                    <a:lnTo>
                      <a:pt x="8289" y="2945"/>
                    </a:lnTo>
                    <a:cubicBezTo>
                      <a:pt x="8289" y="3118"/>
                      <a:pt x="8149" y="3258"/>
                      <a:pt x="7979" y="3258"/>
                    </a:cubicBezTo>
                    <a:lnTo>
                      <a:pt x="311" y="3258"/>
                    </a:lnTo>
                    <a:cubicBezTo>
                      <a:pt x="138" y="3258"/>
                      <a:pt x="0" y="3118"/>
                      <a:pt x="0" y="2945"/>
                    </a:cubicBezTo>
                    <a:lnTo>
                      <a:pt x="0" y="311"/>
                    </a:lnTo>
                    <a:cubicBezTo>
                      <a:pt x="0" y="138"/>
                      <a:pt x="138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55;p40">
                <a:extLst>
                  <a:ext uri="{FF2B5EF4-FFF2-40B4-BE49-F238E27FC236}">
                    <a16:creationId xmlns:a16="http://schemas.microsoft.com/office/drawing/2014/main" id="{6A1E88F3-57D8-2058-5662-F0D7D95F243E}"/>
                  </a:ext>
                </a:extLst>
              </p:cNvPr>
              <p:cNvSpPr/>
              <p:nvPr/>
            </p:nvSpPr>
            <p:spPr>
              <a:xfrm>
                <a:off x="3491886" y="2269058"/>
                <a:ext cx="2104848" cy="1521548"/>
              </a:xfrm>
              <a:custGeom>
                <a:avLst/>
                <a:gdLst/>
                <a:ahLst/>
                <a:cxnLst/>
                <a:rect l="l" t="t" r="r" b="b"/>
                <a:pathLst>
                  <a:path w="25346" h="27506" extrusionOk="0">
                    <a:moveTo>
                      <a:pt x="8292" y="1688"/>
                    </a:moveTo>
                    <a:lnTo>
                      <a:pt x="25061" y="1688"/>
                    </a:lnTo>
                    <a:cubicBezTo>
                      <a:pt x="25215" y="1688"/>
                      <a:pt x="25345" y="1816"/>
                      <a:pt x="25345" y="1972"/>
                    </a:cubicBezTo>
                    <a:lnTo>
                      <a:pt x="25345" y="27224"/>
                    </a:lnTo>
                    <a:cubicBezTo>
                      <a:pt x="25345" y="27378"/>
                      <a:pt x="25220" y="27506"/>
                      <a:pt x="25061" y="27506"/>
                    </a:cubicBezTo>
                    <a:lnTo>
                      <a:pt x="282" y="27506"/>
                    </a:lnTo>
                    <a:cubicBezTo>
                      <a:pt x="128" y="27506"/>
                      <a:pt x="1" y="27380"/>
                      <a:pt x="1" y="27224"/>
                    </a:cubicBezTo>
                    <a:lnTo>
                      <a:pt x="1" y="2947"/>
                    </a:lnTo>
                    <a:lnTo>
                      <a:pt x="1" y="1970"/>
                    </a:lnTo>
                    <a:lnTo>
                      <a:pt x="1" y="311"/>
                    </a:lnTo>
                    <a:cubicBezTo>
                      <a:pt x="1" y="140"/>
                      <a:pt x="138" y="0"/>
                      <a:pt x="311" y="0"/>
                    </a:cubicBezTo>
                    <a:lnTo>
                      <a:pt x="7979" y="0"/>
                    </a:lnTo>
                    <a:cubicBezTo>
                      <a:pt x="8152" y="0"/>
                      <a:pt x="8290" y="138"/>
                      <a:pt x="8290" y="311"/>
                    </a:cubicBezTo>
                    <a:close/>
                  </a:path>
                </a:pathLst>
              </a:custGeom>
              <a:solidFill>
                <a:srgbClr val="1B22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tx1"/>
                  </a:solidFill>
                  <a:latin typeface="Epilogue" panose="020B0604020202020204" charset="0"/>
                </a:endParaRPr>
              </a:p>
            </p:txBody>
          </p:sp>
          <p:sp>
            <p:nvSpPr>
              <p:cNvPr id="36" name="Google Shape;656;p40">
                <a:extLst>
                  <a:ext uri="{FF2B5EF4-FFF2-40B4-BE49-F238E27FC236}">
                    <a16:creationId xmlns:a16="http://schemas.microsoft.com/office/drawing/2014/main" id="{9F19F852-F7F9-FE58-B4A2-490E2949E56B}"/>
                  </a:ext>
                </a:extLst>
              </p:cNvPr>
              <p:cNvSpPr/>
              <p:nvPr/>
            </p:nvSpPr>
            <p:spPr>
              <a:xfrm>
                <a:off x="3403819" y="1976409"/>
                <a:ext cx="2192915" cy="1894627"/>
              </a:xfrm>
              <a:custGeom>
                <a:avLst/>
                <a:gdLst/>
                <a:ahLst/>
                <a:cxnLst/>
                <a:rect l="l" t="t" r="r" b="b"/>
                <a:pathLst>
                  <a:path w="25592" h="27754" extrusionOk="0">
                    <a:moveTo>
                      <a:pt x="8538" y="1689"/>
                    </a:moveTo>
                    <a:lnTo>
                      <a:pt x="25184" y="1689"/>
                    </a:lnTo>
                    <a:cubicBezTo>
                      <a:pt x="25295" y="1689"/>
                      <a:pt x="25398" y="1736"/>
                      <a:pt x="25472" y="1808"/>
                    </a:cubicBezTo>
                    <a:cubicBezTo>
                      <a:pt x="25548" y="1882"/>
                      <a:pt x="25591" y="1983"/>
                      <a:pt x="25591" y="2096"/>
                    </a:cubicBezTo>
                    <a:lnTo>
                      <a:pt x="25591" y="27348"/>
                    </a:lnTo>
                    <a:cubicBezTo>
                      <a:pt x="25591" y="27457"/>
                      <a:pt x="25544" y="27560"/>
                      <a:pt x="25472" y="27636"/>
                    </a:cubicBezTo>
                    <a:cubicBezTo>
                      <a:pt x="25400" y="27710"/>
                      <a:pt x="25297" y="27753"/>
                      <a:pt x="25184" y="27753"/>
                    </a:cubicBezTo>
                    <a:lnTo>
                      <a:pt x="405" y="27753"/>
                    </a:lnTo>
                    <a:cubicBezTo>
                      <a:pt x="296" y="27753"/>
                      <a:pt x="194" y="27708"/>
                      <a:pt x="117" y="27636"/>
                    </a:cubicBezTo>
                    <a:cubicBezTo>
                      <a:pt x="43" y="27560"/>
                      <a:pt x="0" y="27459"/>
                      <a:pt x="0" y="27348"/>
                    </a:cubicBezTo>
                    <a:lnTo>
                      <a:pt x="0" y="437"/>
                    </a:lnTo>
                    <a:cubicBezTo>
                      <a:pt x="0" y="320"/>
                      <a:pt x="50" y="208"/>
                      <a:pt x="128" y="128"/>
                    </a:cubicBezTo>
                    <a:cubicBezTo>
                      <a:pt x="208" y="50"/>
                      <a:pt x="317" y="1"/>
                      <a:pt x="436" y="1"/>
                    </a:cubicBezTo>
                    <a:lnTo>
                      <a:pt x="8104" y="1"/>
                    </a:lnTo>
                    <a:cubicBezTo>
                      <a:pt x="8224" y="1"/>
                      <a:pt x="8333" y="50"/>
                      <a:pt x="8411" y="128"/>
                    </a:cubicBezTo>
                    <a:lnTo>
                      <a:pt x="8411" y="128"/>
                    </a:lnTo>
                    <a:cubicBezTo>
                      <a:pt x="8491" y="208"/>
                      <a:pt x="8538" y="317"/>
                      <a:pt x="8538" y="435"/>
                    </a:cubicBezTo>
                    <a:close/>
                    <a:moveTo>
                      <a:pt x="25184" y="1938"/>
                    </a:moveTo>
                    <a:lnTo>
                      <a:pt x="8289" y="1938"/>
                    </a:lnTo>
                    <a:lnTo>
                      <a:pt x="8289" y="437"/>
                    </a:lnTo>
                    <a:cubicBezTo>
                      <a:pt x="8289" y="385"/>
                      <a:pt x="8269" y="340"/>
                      <a:pt x="8236" y="307"/>
                    </a:cubicBezTo>
                    <a:cubicBezTo>
                      <a:pt x="8201" y="272"/>
                      <a:pt x="8156" y="252"/>
                      <a:pt x="8104" y="252"/>
                    </a:cubicBezTo>
                    <a:lnTo>
                      <a:pt x="436" y="252"/>
                    </a:lnTo>
                    <a:cubicBezTo>
                      <a:pt x="385" y="252"/>
                      <a:pt x="340" y="272"/>
                      <a:pt x="307" y="307"/>
                    </a:cubicBezTo>
                    <a:cubicBezTo>
                      <a:pt x="272" y="340"/>
                      <a:pt x="251" y="385"/>
                      <a:pt x="251" y="437"/>
                    </a:cubicBezTo>
                    <a:lnTo>
                      <a:pt x="251" y="27348"/>
                    </a:lnTo>
                    <a:cubicBezTo>
                      <a:pt x="251" y="27391"/>
                      <a:pt x="270" y="27430"/>
                      <a:pt x="298" y="27457"/>
                    </a:cubicBezTo>
                    <a:cubicBezTo>
                      <a:pt x="327" y="27486"/>
                      <a:pt x="364" y="27504"/>
                      <a:pt x="409" y="27504"/>
                    </a:cubicBezTo>
                    <a:lnTo>
                      <a:pt x="25188" y="27504"/>
                    </a:lnTo>
                    <a:cubicBezTo>
                      <a:pt x="25232" y="27504"/>
                      <a:pt x="25271" y="27486"/>
                      <a:pt x="25297" y="27457"/>
                    </a:cubicBezTo>
                    <a:cubicBezTo>
                      <a:pt x="25326" y="27430"/>
                      <a:pt x="25345" y="27389"/>
                      <a:pt x="25345" y="27348"/>
                    </a:cubicBezTo>
                    <a:lnTo>
                      <a:pt x="25345" y="2096"/>
                    </a:lnTo>
                    <a:cubicBezTo>
                      <a:pt x="25345" y="2051"/>
                      <a:pt x="25326" y="2014"/>
                      <a:pt x="25297" y="1985"/>
                    </a:cubicBezTo>
                    <a:cubicBezTo>
                      <a:pt x="25266" y="1956"/>
                      <a:pt x="25229" y="1938"/>
                      <a:pt x="25184" y="19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643B2C9-4953-DC34-176E-85501976C38B}"/>
                </a:ext>
              </a:extLst>
            </p:cNvPr>
            <p:cNvSpPr txBox="1"/>
            <p:nvPr/>
          </p:nvSpPr>
          <p:spPr>
            <a:xfrm>
              <a:off x="3375370" y="1813073"/>
              <a:ext cx="2344218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b="1" dirty="0">
                  <a:solidFill>
                    <a:schemeClr val="tx1"/>
                  </a:solidFill>
                  <a:latin typeface="Epilogue" panose="020B0604020202020204" charset="0"/>
                </a:rPr>
                <a:t>GIVEN</a:t>
              </a: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 uno studente registrato e inserito in una classe,</a:t>
              </a: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r>
                <a:rPr lang="it-IT" sz="1200" b="1" dirty="0">
                  <a:solidFill>
                    <a:schemeClr val="tx1"/>
                  </a:solidFill>
                  <a:latin typeface="Epilogue" panose="020B0604020202020204" charset="0"/>
                </a:rPr>
                <a:t>WHEN</a:t>
              </a: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 Professore aggiorna i dati di quello studente (es. nome, email),</a:t>
              </a: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b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</a:br>
              <a:r>
                <a:rPr lang="it-IT" sz="1200" b="1" dirty="0">
                  <a:solidFill>
                    <a:schemeClr val="tx1"/>
                  </a:solidFill>
                  <a:latin typeface="Epilogue" panose="020B0604020202020204" charset="0"/>
                </a:rPr>
                <a:t>THEN</a:t>
              </a:r>
              <a:r>
                <a:rPr lang="it-IT" sz="1200" dirty="0">
                  <a:solidFill>
                    <a:schemeClr val="tx1"/>
                  </a:solidFill>
                  <a:latin typeface="Epilogue" panose="020B0604020202020204" charset="0"/>
                </a:rPr>
                <a:t> il sistema salva le modifiche e mostra i dati aggiornati.</a:t>
              </a:r>
              <a:endParaRPr lang="it-IT" sz="105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02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1A29D37C-5DED-FB5D-6896-62371D56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>
            <a:extLst>
              <a:ext uri="{FF2B5EF4-FFF2-40B4-BE49-F238E27FC236}">
                <a16:creationId xmlns:a16="http://schemas.microsoft.com/office/drawing/2014/main" id="{F18BFA83-05AA-3D4A-662B-A229A71D1B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dk2"/>
                </a:solidFill>
              </a:rPr>
              <a:t>Analisi dei Requisiti e Glossario</a:t>
            </a:r>
            <a:endParaRPr sz="2800" dirty="0">
              <a:solidFill>
                <a:schemeClr val="dk2"/>
              </a:solidFill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9410778-4990-09C0-4C14-26C1B18B6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93438"/>
              </p:ext>
            </p:extLst>
          </p:nvPr>
        </p:nvGraphicFramePr>
        <p:xfrm>
          <a:off x="720000" y="1637474"/>
          <a:ext cx="3759403" cy="2161540"/>
        </p:xfrm>
        <a:graphic>
          <a:graphicData uri="http://schemas.openxmlformats.org/drawingml/2006/table">
            <a:tbl>
              <a:tblPr>
                <a:tableStyleId>{7B1BD64D-2456-4D80-8043-74AF8FBD5E8F}</a:tableStyleId>
              </a:tblPr>
              <a:tblGrid>
                <a:gridCol w="214370">
                  <a:extLst>
                    <a:ext uri="{9D8B030D-6E8A-4147-A177-3AD203B41FA5}">
                      <a16:colId xmlns:a16="http://schemas.microsoft.com/office/drawing/2014/main" val="4247212488"/>
                    </a:ext>
                  </a:extLst>
                </a:gridCol>
                <a:gridCol w="3545033">
                  <a:extLst>
                    <a:ext uri="{9D8B030D-6E8A-4147-A177-3AD203B41FA5}">
                      <a16:colId xmlns:a16="http://schemas.microsoft.com/office/drawing/2014/main" val="2063268587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6</a:t>
                      </a:r>
                      <a:endParaRPr lang="it-IT" sz="1000" kern="10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L’ Amministratore-Professore deve poter creare un nuovo </a:t>
                      </a:r>
                      <a:r>
                        <a:rPr lang="it-IT" sz="1000" b="1" kern="100" dirty="0" err="1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assignment</a:t>
                      </a: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.</a:t>
                      </a:r>
                      <a:endParaRPr lang="it-IT" sz="1000" kern="100" dirty="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95842152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7</a:t>
                      </a:r>
                      <a:endParaRPr lang="it-IT" sz="1000" kern="10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L’Amministratore-Professore deve poter assegnare un nuovo </a:t>
                      </a:r>
                      <a:r>
                        <a:rPr lang="it-IT" sz="1000" b="1" kern="100" dirty="0" err="1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assignment</a:t>
                      </a: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.</a:t>
                      </a:r>
                      <a:endParaRPr lang="it-IT" sz="1000" kern="100" dirty="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56823847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8</a:t>
                      </a:r>
                      <a:endParaRPr lang="it-IT" sz="1000" kern="10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L’Amministratore-Professore deve poter accedere, mediante la propria </a:t>
                      </a:r>
                      <a:r>
                        <a:rPr lang="it-IT" sz="1000" b="1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dashboard</a:t>
                      </a: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, ai risultati relativi ad un </a:t>
                      </a:r>
                      <a:r>
                        <a:rPr lang="it-IT" sz="1000" b="1" kern="100" dirty="0" err="1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assignment</a:t>
                      </a: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 assegnato ad una classe di studenti.</a:t>
                      </a:r>
                      <a:endParaRPr lang="it-IT" sz="1000" kern="100" dirty="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611683577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9</a:t>
                      </a:r>
                      <a:endParaRPr lang="it-IT" sz="1000" kern="10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solidFill>
                            <a:schemeClr val="tx1"/>
                          </a:solidFill>
                          <a:effectLst/>
                          <a:latin typeface="Cabin" panose="020B0604020202020204" charset="0"/>
                        </a:rPr>
                        <a:t>L’amministratore deve poter accedere ai risultati dei singoli studenti.</a:t>
                      </a:r>
                      <a:endParaRPr lang="it-IT" sz="1000" kern="100" dirty="0">
                        <a:solidFill>
                          <a:schemeClr val="tx1"/>
                        </a:solidFill>
                        <a:effectLst/>
                        <a:latin typeface="Cabin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30613282"/>
                  </a:ext>
                </a:extLst>
              </a:tr>
            </a:tbl>
          </a:graphicData>
        </a:graphic>
      </p:graphicFrame>
      <p:graphicFrame>
        <p:nvGraphicFramePr>
          <p:cNvPr id="9" name="Google Shape;836;p48">
            <a:extLst>
              <a:ext uri="{FF2B5EF4-FFF2-40B4-BE49-F238E27FC236}">
                <a16:creationId xmlns:a16="http://schemas.microsoft.com/office/drawing/2014/main" id="{AFDCA5DE-9B73-86E1-37CB-53A3AB4BC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835418"/>
              </p:ext>
            </p:extLst>
          </p:nvPr>
        </p:nvGraphicFramePr>
        <p:xfrm>
          <a:off x="4564380" y="1885777"/>
          <a:ext cx="3859620" cy="1664933"/>
        </p:xfrm>
        <a:graphic>
          <a:graphicData uri="http://schemas.openxmlformats.org/drawingml/2006/table">
            <a:tbl>
              <a:tblPr>
                <a:noFill/>
                <a:tableStyleId>{7B1BD64D-2456-4D80-8043-74AF8FBD5E8F}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 dirty="0">
                          <a:solidFill>
                            <a:schemeClr val="dk1"/>
                          </a:solidFill>
                          <a:latin typeface="Cabin" panose="020B0604020202020204" charset="0"/>
                          <a:ea typeface="Epilogue"/>
                          <a:cs typeface="Epilogue"/>
                          <a:sym typeface="Epilogue"/>
                        </a:rPr>
                        <a:t>Dashboard </a:t>
                      </a:r>
                      <a:endParaRPr sz="1000" b="1" dirty="0">
                        <a:solidFill>
                          <a:schemeClr val="dk1"/>
                        </a:solidFill>
                        <a:latin typeface="Cabin" panose="020B0604020202020204" charset="0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 panose="020B0604020202020204" charset="0"/>
                          <a:sym typeface="Cabin"/>
                        </a:rPr>
                        <a:t>Una vista dedicata al professore dove visualizzare le proprie classi di studenti e poter creare e assegnare un </a:t>
                      </a:r>
                      <a:r>
                        <a:rPr lang="it-IT" sz="1000" b="1" dirty="0" err="1">
                          <a:solidFill>
                            <a:schemeClr val="dk1"/>
                          </a:solidFill>
                          <a:latin typeface="Cabin" panose="020B0604020202020204" charset="0"/>
                          <a:sym typeface="Cabin"/>
                        </a:rPr>
                        <a:t>assignment</a:t>
                      </a:r>
                      <a:r>
                        <a:rPr lang="it-IT" sz="1000" b="0" dirty="0">
                          <a:solidFill>
                            <a:schemeClr val="dk1"/>
                          </a:solidFill>
                          <a:latin typeface="Cabin" panose="020B0604020202020204" charset="0"/>
                          <a:sym typeface="Cabin"/>
                        </a:rPr>
                        <a:t>.</a:t>
                      </a: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 panose="020B0604020202020204" charset="0"/>
                          <a:sym typeface="Cabin"/>
                        </a:rPr>
                        <a:t> </a:t>
                      </a:r>
                      <a:endParaRPr sz="1000" dirty="0">
                        <a:solidFill>
                          <a:schemeClr val="dk1"/>
                        </a:solidFill>
                        <a:latin typeface="Cabin" panose="020B0604020202020204" charset="0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Cabin" panose="020B0604020202020204" charset="0"/>
                          <a:ea typeface="Epilogue"/>
                          <a:cs typeface="Epilogue"/>
                          <a:sym typeface="Epilogue"/>
                        </a:rPr>
                        <a:t>Assignment </a:t>
                      </a:r>
                      <a:endParaRPr sz="1000" b="1" dirty="0">
                        <a:solidFill>
                          <a:schemeClr val="dk1"/>
                        </a:solidFill>
                        <a:latin typeface="Cabin" panose="020B0604020202020204" charset="0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 panose="020B0604020202020204" charset="0"/>
                          <a:sym typeface="Cabin"/>
                        </a:rPr>
                        <a:t>Classe di test da sottoporre ad una classe di studenti.</a:t>
                      </a:r>
                      <a:endParaRPr sz="1000" dirty="0">
                        <a:solidFill>
                          <a:schemeClr val="dk1"/>
                        </a:solidFill>
                        <a:latin typeface="Cabin" panose="020B0604020202020204" charset="0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 dirty="0">
                          <a:solidFill>
                            <a:schemeClr val="dk1"/>
                          </a:solidFill>
                          <a:latin typeface="Cabin" panose="020B0604020202020204" charset="0"/>
                          <a:ea typeface="Epilogue"/>
                          <a:cs typeface="Epilogue"/>
                          <a:sym typeface="Epilogue"/>
                        </a:rPr>
                        <a:t>Classe di studenti</a:t>
                      </a:r>
                      <a:endParaRPr sz="1000" b="1" dirty="0">
                        <a:solidFill>
                          <a:schemeClr val="dk1"/>
                        </a:solidFill>
                        <a:latin typeface="Cabin" panose="020B0604020202020204" charset="0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 panose="020B0604020202020204" charset="0"/>
                          <a:sym typeface="Cabin"/>
                        </a:rPr>
                        <a:t>Insieme di utenti registrati come studenti.</a:t>
                      </a:r>
                      <a:endParaRPr sz="1000" dirty="0">
                        <a:solidFill>
                          <a:schemeClr val="dk1"/>
                        </a:solidFill>
                        <a:latin typeface="Cabin" panose="020B0604020202020204" charset="0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9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D53FD-E3AC-C44E-0392-D8BFE8D2C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9611E-FE15-1492-E8E7-ED7D4DDE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Criteri di Accettazione 3</a:t>
            </a:r>
          </a:p>
        </p:txBody>
      </p:sp>
      <p:grpSp>
        <p:nvGrpSpPr>
          <p:cNvPr id="3" name="Google Shape;652;p40">
            <a:extLst>
              <a:ext uri="{FF2B5EF4-FFF2-40B4-BE49-F238E27FC236}">
                <a16:creationId xmlns:a16="http://schemas.microsoft.com/office/drawing/2014/main" id="{B812A6A4-7533-2DD3-F5B5-F5338031E87D}"/>
              </a:ext>
            </a:extLst>
          </p:cNvPr>
          <p:cNvGrpSpPr/>
          <p:nvPr/>
        </p:nvGrpSpPr>
        <p:grpSpPr>
          <a:xfrm>
            <a:off x="720000" y="1539239"/>
            <a:ext cx="2442300" cy="2398378"/>
            <a:chOff x="3403819" y="1976409"/>
            <a:chExt cx="2192915" cy="1894627"/>
          </a:xfrm>
        </p:grpSpPr>
        <p:sp>
          <p:nvSpPr>
            <p:cNvPr id="5" name="Google Shape;654;p40">
              <a:extLst>
                <a:ext uri="{FF2B5EF4-FFF2-40B4-BE49-F238E27FC236}">
                  <a16:creationId xmlns:a16="http://schemas.microsoft.com/office/drawing/2014/main" id="{C9407378-8B61-E86D-E807-CB1BA8D7749F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55;p40">
              <a:extLst>
                <a:ext uri="{FF2B5EF4-FFF2-40B4-BE49-F238E27FC236}">
                  <a16:creationId xmlns:a16="http://schemas.microsoft.com/office/drawing/2014/main" id="{6EFA8549-DA36-E71C-5332-672A6EAA9A7C}"/>
                </a:ext>
              </a:extLst>
            </p:cNvPr>
            <p:cNvSpPr/>
            <p:nvPr/>
          </p:nvSpPr>
          <p:spPr>
            <a:xfrm>
              <a:off x="3491886" y="2269058"/>
              <a:ext cx="2104848" cy="1521548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7" name="Google Shape;656;p40">
              <a:extLst>
                <a:ext uri="{FF2B5EF4-FFF2-40B4-BE49-F238E27FC236}">
                  <a16:creationId xmlns:a16="http://schemas.microsoft.com/office/drawing/2014/main" id="{997D6242-1882-7075-081D-3E57D3F81295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AD28E0-1233-77FC-DEC2-F7FD1F50E4A7}"/>
              </a:ext>
            </a:extLst>
          </p:cNvPr>
          <p:cNvSpPr txBox="1"/>
          <p:nvPr/>
        </p:nvSpPr>
        <p:spPr>
          <a:xfrm>
            <a:off x="769041" y="1822861"/>
            <a:ext cx="23442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GIVEN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un Professore autenticato,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WHEN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Professore fornisce i dettagli di un nuovo </a:t>
            </a:r>
            <a:r>
              <a:rPr lang="it-IT" sz="1200" dirty="0" err="1">
                <a:solidFill>
                  <a:schemeClr val="tx1"/>
                </a:solidFill>
                <a:latin typeface="Epilogue" panose="020B0604020202020204" charset="0"/>
              </a:rPr>
              <a:t>assignment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e lo salva,</a:t>
            </a: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b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</a:br>
            <a:r>
              <a:rPr lang="it-IT" sz="1200" b="1" dirty="0">
                <a:solidFill>
                  <a:schemeClr val="tx1"/>
                </a:solidFill>
                <a:latin typeface="Epilogue" panose="020B0604020202020204" charset="0"/>
              </a:rPr>
              <a:t>THEN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il sistema registra l’</a:t>
            </a:r>
            <a:r>
              <a:rPr lang="it-IT" sz="1200" dirty="0" err="1">
                <a:solidFill>
                  <a:schemeClr val="tx1"/>
                </a:solidFill>
                <a:latin typeface="Epilogue" panose="020B0604020202020204" charset="0"/>
              </a:rPr>
              <a:t>assignment</a:t>
            </a:r>
            <a:r>
              <a:rPr lang="it-IT" sz="1200" dirty="0">
                <a:solidFill>
                  <a:schemeClr val="tx1"/>
                </a:solidFill>
                <a:latin typeface="Epilogue" panose="020B0604020202020204" charset="0"/>
              </a:rPr>
              <a:t> e lo rende disponibile per l’assegnazione.</a:t>
            </a:r>
          </a:p>
        </p:txBody>
      </p:sp>
      <p:grpSp>
        <p:nvGrpSpPr>
          <p:cNvPr id="25" name="Google Shape;652;p40">
            <a:extLst>
              <a:ext uri="{FF2B5EF4-FFF2-40B4-BE49-F238E27FC236}">
                <a16:creationId xmlns:a16="http://schemas.microsoft.com/office/drawing/2014/main" id="{5E3D4769-69BA-29CD-8A08-0FDDC12A95C9}"/>
              </a:ext>
            </a:extLst>
          </p:cNvPr>
          <p:cNvGrpSpPr/>
          <p:nvPr/>
        </p:nvGrpSpPr>
        <p:grpSpPr>
          <a:xfrm>
            <a:off x="5932659" y="1572774"/>
            <a:ext cx="2442300" cy="2364844"/>
            <a:chOff x="3403819" y="1976409"/>
            <a:chExt cx="2192915" cy="1894627"/>
          </a:xfrm>
        </p:grpSpPr>
        <p:sp>
          <p:nvSpPr>
            <p:cNvPr id="26" name="Google Shape;654;p40">
              <a:extLst>
                <a:ext uri="{FF2B5EF4-FFF2-40B4-BE49-F238E27FC236}">
                  <a16:creationId xmlns:a16="http://schemas.microsoft.com/office/drawing/2014/main" id="{ABF238A4-FF9A-A4DA-6A56-FD28377D511C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5;p40">
              <a:extLst>
                <a:ext uri="{FF2B5EF4-FFF2-40B4-BE49-F238E27FC236}">
                  <a16:creationId xmlns:a16="http://schemas.microsoft.com/office/drawing/2014/main" id="{11578CEA-BA22-64C1-2531-12B8DBCFEFEE}"/>
                </a:ext>
              </a:extLst>
            </p:cNvPr>
            <p:cNvSpPr/>
            <p:nvPr/>
          </p:nvSpPr>
          <p:spPr>
            <a:xfrm>
              <a:off x="3491886" y="2269058"/>
              <a:ext cx="2104848" cy="1521548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28" name="Google Shape;656;p40">
              <a:extLst>
                <a:ext uri="{FF2B5EF4-FFF2-40B4-BE49-F238E27FC236}">
                  <a16:creationId xmlns:a16="http://schemas.microsoft.com/office/drawing/2014/main" id="{AD9BE1A8-7D36-4D3B-A15B-BC23E8D8D1A0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52;p40">
            <a:extLst>
              <a:ext uri="{FF2B5EF4-FFF2-40B4-BE49-F238E27FC236}">
                <a16:creationId xmlns:a16="http://schemas.microsoft.com/office/drawing/2014/main" id="{B8DCAD8D-9413-8702-925E-2DECF3BE80D4}"/>
              </a:ext>
            </a:extLst>
          </p:cNvPr>
          <p:cNvGrpSpPr/>
          <p:nvPr/>
        </p:nvGrpSpPr>
        <p:grpSpPr>
          <a:xfrm>
            <a:off x="3326329" y="1546800"/>
            <a:ext cx="2442300" cy="2390817"/>
            <a:chOff x="3403819" y="1976409"/>
            <a:chExt cx="2192915" cy="1894627"/>
          </a:xfrm>
        </p:grpSpPr>
        <p:sp>
          <p:nvSpPr>
            <p:cNvPr id="34" name="Google Shape;654;p40">
              <a:extLst>
                <a:ext uri="{FF2B5EF4-FFF2-40B4-BE49-F238E27FC236}">
                  <a16:creationId xmlns:a16="http://schemas.microsoft.com/office/drawing/2014/main" id="{4C001D7E-4EF2-BCB7-A92E-B640CA232EEB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5;p40">
              <a:extLst>
                <a:ext uri="{FF2B5EF4-FFF2-40B4-BE49-F238E27FC236}">
                  <a16:creationId xmlns:a16="http://schemas.microsoft.com/office/drawing/2014/main" id="{1B82CC5F-729B-F827-615E-A0035B803F90}"/>
                </a:ext>
              </a:extLst>
            </p:cNvPr>
            <p:cNvSpPr/>
            <p:nvPr/>
          </p:nvSpPr>
          <p:spPr>
            <a:xfrm>
              <a:off x="3491886" y="2269058"/>
              <a:ext cx="2104848" cy="1521548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tx1"/>
                </a:solidFill>
                <a:latin typeface="Epilogue" panose="020B0604020202020204" charset="0"/>
              </a:endParaRPr>
            </a:p>
          </p:txBody>
        </p:sp>
        <p:sp>
          <p:nvSpPr>
            <p:cNvPr id="36" name="Google Shape;656;p40">
              <a:extLst>
                <a:ext uri="{FF2B5EF4-FFF2-40B4-BE49-F238E27FC236}">
                  <a16:creationId xmlns:a16="http://schemas.microsoft.com/office/drawing/2014/main" id="{DF6C77EF-F2A8-9E48-CF2C-BBE049C2E71D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48C2F99-2004-ECD0-8604-B9BBECCBD641}"/>
              </a:ext>
            </a:extLst>
          </p:cNvPr>
          <p:cNvSpPr txBox="1"/>
          <p:nvPr/>
        </p:nvSpPr>
        <p:spPr>
          <a:xfrm>
            <a:off x="5981700" y="1813960"/>
            <a:ext cx="23442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chemeClr val="tx1"/>
                </a:solidFill>
              </a:rPr>
              <a:t>GIVEN</a:t>
            </a:r>
            <a:r>
              <a:rPr lang="it-IT" sz="1200" dirty="0">
                <a:solidFill>
                  <a:schemeClr val="tx1"/>
                </a:solidFill>
              </a:rPr>
              <a:t> una Classe di studenti e un </a:t>
            </a:r>
            <a:r>
              <a:rPr lang="it-IT" sz="1200" dirty="0" err="1">
                <a:solidFill>
                  <a:schemeClr val="tx1"/>
                </a:solidFill>
              </a:rPr>
              <a:t>assignment</a:t>
            </a:r>
            <a:r>
              <a:rPr lang="it-IT" sz="1200" dirty="0">
                <a:solidFill>
                  <a:schemeClr val="tx1"/>
                </a:solidFill>
              </a:rPr>
              <a:t> assegnato</a:t>
            </a:r>
            <a:br>
              <a:rPr lang="it-IT" sz="1200" dirty="0">
                <a:solidFill>
                  <a:schemeClr val="tx1"/>
                </a:solidFill>
              </a:rPr>
            </a:br>
            <a:br>
              <a:rPr lang="it-IT" sz="1200" dirty="0">
                <a:solidFill>
                  <a:schemeClr val="tx1"/>
                </a:solidFill>
              </a:rPr>
            </a:br>
            <a:r>
              <a:rPr lang="it-IT" sz="1200" b="1" dirty="0">
                <a:solidFill>
                  <a:schemeClr val="tx1"/>
                </a:solidFill>
              </a:rPr>
              <a:t>WHEN</a:t>
            </a:r>
            <a:r>
              <a:rPr lang="it-IT" sz="1200" dirty="0">
                <a:solidFill>
                  <a:schemeClr val="tx1"/>
                </a:solidFill>
              </a:rPr>
              <a:t> Professore seleziona un singolo studente,</a:t>
            </a:r>
            <a:br>
              <a:rPr lang="it-IT" sz="1200" dirty="0">
                <a:solidFill>
                  <a:schemeClr val="tx1"/>
                </a:solidFill>
              </a:rPr>
            </a:br>
            <a:br>
              <a:rPr lang="it-IT" sz="1200" dirty="0">
                <a:solidFill>
                  <a:schemeClr val="tx1"/>
                </a:solidFill>
              </a:rPr>
            </a:br>
            <a:r>
              <a:rPr lang="it-IT" sz="1200" b="1" dirty="0">
                <a:solidFill>
                  <a:schemeClr val="tx1"/>
                </a:solidFill>
              </a:rPr>
              <a:t>THEN</a:t>
            </a:r>
            <a:r>
              <a:rPr lang="it-IT" sz="1200" dirty="0">
                <a:solidFill>
                  <a:schemeClr val="tx1"/>
                </a:solidFill>
              </a:rPr>
              <a:t> il sistema mostra i risultati dettagliati di quello studente per l’</a:t>
            </a:r>
            <a:r>
              <a:rPr lang="it-IT" sz="1200" dirty="0" err="1">
                <a:solidFill>
                  <a:schemeClr val="tx1"/>
                </a:solidFill>
              </a:rPr>
              <a:t>assignment</a:t>
            </a:r>
            <a:r>
              <a:rPr lang="it-IT" sz="1200" dirty="0">
                <a:solidFill>
                  <a:schemeClr val="tx1"/>
                </a:solidFill>
              </a:rPr>
              <a:t>.</a:t>
            </a:r>
            <a:endParaRPr lang="it-IT" sz="1050" dirty="0">
              <a:solidFill>
                <a:schemeClr val="tx1"/>
              </a:solidFill>
              <a:latin typeface="Epilogue" panose="020B060402020202020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28BF065-12EF-E6AB-EF3E-CAFA9F0FCBBA}"/>
              </a:ext>
            </a:extLst>
          </p:cNvPr>
          <p:cNvSpPr txBox="1"/>
          <p:nvPr/>
        </p:nvSpPr>
        <p:spPr>
          <a:xfrm>
            <a:off x="3376741" y="1915194"/>
            <a:ext cx="23442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chemeClr val="tx1"/>
                </a:solidFill>
              </a:rPr>
              <a:t>GIVEN</a:t>
            </a:r>
            <a:r>
              <a:rPr lang="it-IT" sz="1200" dirty="0">
                <a:solidFill>
                  <a:schemeClr val="tx1"/>
                </a:solidFill>
              </a:rPr>
              <a:t> una Classe di studenti,</a:t>
            </a:r>
            <a:br>
              <a:rPr lang="it-IT" sz="1200" dirty="0">
                <a:solidFill>
                  <a:schemeClr val="tx1"/>
                </a:solidFill>
              </a:rPr>
            </a:br>
            <a:br>
              <a:rPr lang="it-IT" sz="1200" dirty="0">
                <a:solidFill>
                  <a:schemeClr val="tx1"/>
                </a:solidFill>
              </a:rPr>
            </a:br>
            <a:r>
              <a:rPr lang="it-IT" sz="1200" b="1" dirty="0">
                <a:solidFill>
                  <a:schemeClr val="tx1"/>
                </a:solidFill>
              </a:rPr>
              <a:t>WHEN</a:t>
            </a:r>
            <a:r>
              <a:rPr lang="it-IT" sz="1200" dirty="0">
                <a:solidFill>
                  <a:schemeClr val="tx1"/>
                </a:solidFill>
              </a:rPr>
              <a:t> l’Amministratore-Professore seleziona l’</a:t>
            </a:r>
            <a:r>
              <a:rPr lang="it-IT" sz="1200" dirty="0" err="1">
                <a:solidFill>
                  <a:schemeClr val="tx1"/>
                </a:solidFill>
              </a:rPr>
              <a:t>assignment</a:t>
            </a:r>
            <a:r>
              <a:rPr lang="it-IT" sz="1200" dirty="0">
                <a:solidFill>
                  <a:schemeClr val="tx1"/>
                </a:solidFill>
              </a:rPr>
              <a:t> nella dashboard,</a:t>
            </a:r>
            <a:br>
              <a:rPr lang="it-IT" sz="1200" dirty="0">
                <a:solidFill>
                  <a:schemeClr val="tx1"/>
                </a:solidFill>
              </a:rPr>
            </a:br>
            <a:br>
              <a:rPr lang="it-IT" sz="1200" dirty="0">
                <a:solidFill>
                  <a:schemeClr val="tx1"/>
                </a:solidFill>
              </a:rPr>
            </a:br>
            <a:r>
              <a:rPr lang="it-IT" sz="1200" b="1" dirty="0">
                <a:solidFill>
                  <a:schemeClr val="tx1"/>
                </a:solidFill>
              </a:rPr>
              <a:t>THEN</a:t>
            </a:r>
            <a:r>
              <a:rPr lang="it-IT" sz="1200" dirty="0">
                <a:solidFill>
                  <a:schemeClr val="tx1"/>
                </a:solidFill>
              </a:rPr>
              <a:t> il sistema mostra i risultati della classe relativi all’</a:t>
            </a:r>
            <a:r>
              <a:rPr lang="it-IT" sz="1200" dirty="0" err="1">
                <a:solidFill>
                  <a:schemeClr val="tx1"/>
                </a:solidFill>
              </a:rPr>
              <a:t>assignment</a:t>
            </a:r>
            <a:r>
              <a:rPr lang="it-IT" sz="1200" dirty="0">
                <a:solidFill>
                  <a:schemeClr val="tx1"/>
                </a:solidFill>
              </a:rPr>
              <a:t>.</a:t>
            </a:r>
            <a:endParaRPr lang="it-IT" sz="1050" dirty="0">
              <a:solidFill>
                <a:schemeClr val="tx1"/>
              </a:solidFill>
              <a:latin typeface="Epilog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9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8817A-EF67-2881-3E13-C03487DC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Diagram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2F3341-E785-255F-CF89-9EDCA69E68F6}"/>
              </a:ext>
            </a:extLst>
          </p:cNvPr>
          <p:cNvSpPr txBox="1"/>
          <p:nvPr/>
        </p:nvSpPr>
        <p:spPr>
          <a:xfrm>
            <a:off x="720000" y="2478641"/>
            <a:ext cx="301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Epilogue" panose="020B0604020202020204" charset="0"/>
              </a:rPr>
              <a:t>N.B: è da definire meglio la gestione</a:t>
            </a:r>
          </a:p>
          <a:p>
            <a:r>
              <a:rPr lang="it-IT" sz="1200" dirty="0">
                <a:solidFill>
                  <a:srgbClr val="FF0000"/>
                </a:solidFill>
                <a:latin typeface="Epilogue" panose="020B0604020202020204" charset="0"/>
              </a:rPr>
              <a:t>della nuova entità software </a:t>
            </a:r>
            <a:r>
              <a:rPr lang="it-IT" sz="1200" b="1" dirty="0">
                <a:solidFill>
                  <a:srgbClr val="FF0000"/>
                </a:solidFill>
                <a:latin typeface="Epilogue" panose="020B0604020202020204" charset="0"/>
              </a:rPr>
              <a:t>Classe </a:t>
            </a:r>
            <a:r>
              <a:rPr lang="it-IT" sz="1200" dirty="0">
                <a:solidFill>
                  <a:srgbClr val="FF0000"/>
                </a:solidFill>
                <a:latin typeface="Epilogue" panose="020B0604020202020204" charset="0"/>
              </a:rPr>
              <a:t>e l’invio della </a:t>
            </a:r>
            <a:r>
              <a:rPr lang="it-IT" sz="1200" b="1" dirty="0">
                <a:solidFill>
                  <a:srgbClr val="FF0000"/>
                </a:solidFill>
                <a:latin typeface="Epilogue" panose="020B0604020202020204" charset="0"/>
              </a:rPr>
              <a:t>notifica</a:t>
            </a:r>
            <a:r>
              <a:rPr lang="it-IT" sz="1200" dirty="0">
                <a:solidFill>
                  <a:srgbClr val="FF0000"/>
                </a:solidFill>
                <a:latin typeface="Epilogue" panose="020B0604020202020204" charset="0"/>
              </a:rPr>
              <a:t> ad una classe di studenti, all’atto dell’assegnazione di un nuovo </a:t>
            </a:r>
            <a:r>
              <a:rPr lang="it-IT" sz="1200" b="1" dirty="0" err="1">
                <a:solidFill>
                  <a:srgbClr val="FF0000"/>
                </a:solidFill>
                <a:latin typeface="Epilogue" panose="020B0604020202020204" charset="0"/>
              </a:rPr>
              <a:t>assignment</a:t>
            </a:r>
            <a:r>
              <a:rPr lang="it-IT" sz="1200" dirty="0">
                <a:solidFill>
                  <a:srgbClr val="FF0000"/>
                </a:solidFill>
                <a:latin typeface="Epilogue" panose="020B0604020202020204" charset="0"/>
              </a:rPr>
              <a:t>. </a:t>
            </a:r>
          </a:p>
        </p:txBody>
      </p:sp>
      <p:pic>
        <p:nvPicPr>
          <p:cNvPr id="9" name="Immagine 8" descr="Immagine che contiene testo, diagramma, disegno, schermata&#10;&#10;Descrizione generata automaticamente">
            <a:extLst>
              <a:ext uri="{FF2B5EF4-FFF2-40B4-BE49-F238E27FC236}">
                <a16:creationId xmlns:a16="http://schemas.microsoft.com/office/drawing/2014/main" id="{017819CB-0230-ECA2-F2BD-D3BCAE47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62" y="1533525"/>
            <a:ext cx="4406038" cy="3036366"/>
          </a:xfrm>
          <a:prstGeom prst="round2DiagRect">
            <a:avLst>
              <a:gd name="adj1" fmla="val 135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35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>
            <a:spLocks noGrp="1"/>
          </p:cNvSpPr>
          <p:nvPr>
            <p:ph type="title"/>
          </p:nvPr>
        </p:nvSpPr>
        <p:spPr>
          <a:xfrm rot="-732">
            <a:off x="2100469" y="1137933"/>
            <a:ext cx="494306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Mockup Dashboard Admin</a:t>
            </a:r>
            <a:endParaRPr sz="2000" dirty="0"/>
          </a:p>
        </p:txBody>
      </p:sp>
      <p:sp>
        <p:nvSpPr>
          <p:cNvPr id="804" name="Google Shape;804;p46"/>
          <p:cNvSpPr/>
          <p:nvPr/>
        </p:nvSpPr>
        <p:spPr>
          <a:xfrm>
            <a:off x="1945126" y="4198902"/>
            <a:ext cx="809044" cy="80920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6"/>
          <p:cNvSpPr/>
          <p:nvPr/>
        </p:nvSpPr>
        <p:spPr>
          <a:xfrm>
            <a:off x="6003950" y="4183125"/>
            <a:ext cx="147271" cy="360475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7952084" y="4183125"/>
            <a:ext cx="147690" cy="360475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630111" y="4051139"/>
            <a:ext cx="492380" cy="49245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6"/>
          <p:cNvSpPr/>
          <p:nvPr/>
        </p:nvSpPr>
        <p:spPr>
          <a:xfrm>
            <a:off x="1492113" y="4683972"/>
            <a:ext cx="247928" cy="2479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magine 2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6A5F8C61-172C-4C8D-12C5-15817C89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4" t="565"/>
          <a:stretch/>
        </p:blipFill>
        <p:spPr>
          <a:xfrm>
            <a:off x="2278629" y="1790623"/>
            <a:ext cx="4586740" cy="2223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e21d2f7-a16f-41e4-9089-f9143d4167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771B67F932144CB529D5C9D2263754" ma:contentTypeVersion="5" ma:contentTypeDescription="Creare un nuovo documento." ma:contentTypeScope="" ma:versionID="308f579c339df6ba12bb60fef2e33566">
  <xsd:schema xmlns:xsd="http://www.w3.org/2001/XMLSchema" xmlns:xs="http://www.w3.org/2001/XMLSchema" xmlns:p="http://schemas.microsoft.com/office/2006/metadata/properties" xmlns:ns2="9e21d2f7-a16f-41e4-9089-f9143d416703" targetNamespace="http://schemas.microsoft.com/office/2006/metadata/properties" ma:root="true" ma:fieldsID="22e5758f3c274e6dc3a12301983255ce" ns2:_="">
    <xsd:import namespace="9e21d2f7-a16f-41e4-9089-f9143d41670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1d2f7-a16f-41e4-9089-f9143d41670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EE4E2B-DFA2-481C-B850-9BDCCCEC77B4}">
  <ds:schemaRefs>
    <ds:schemaRef ds:uri="http://schemas.microsoft.com/office/2006/metadata/properties"/>
    <ds:schemaRef ds:uri="http://schemas.microsoft.com/office/infopath/2007/PartnerControls"/>
    <ds:schemaRef ds:uri="9e21d2f7-a16f-41e4-9089-f9143d416703"/>
  </ds:schemaRefs>
</ds:datastoreItem>
</file>

<file path=customXml/itemProps2.xml><?xml version="1.0" encoding="utf-8"?>
<ds:datastoreItem xmlns:ds="http://schemas.openxmlformats.org/officeDocument/2006/customXml" ds:itemID="{9DB87001-EC10-4190-AD13-67E8188DB8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87295-64EE-4E21-A4E3-E0816D1C2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1d2f7-a16f-41e4-9089-f9143d416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Presentazione su schermo (16:9)</PresentationFormat>
  <Paragraphs>105</Paragraphs>
  <Slides>16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Epilogue</vt:lpstr>
      <vt:lpstr>Cabin</vt:lpstr>
      <vt:lpstr>Software Development Agency by Slidesgo</vt:lpstr>
      <vt:lpstr> #1 REVIEW SAD PROJECT Bellotti Carmine e Castaldo Giuseppe</vt:lpstr>
      <vt:lpstr>User Stories</vt:lpstr>
      <vt:lpstr>Analisi dei Requisiti</vt:lpstr>
      <vt:lpstr>Criteri di Accettazione 1</vt:lpstr>
      <vt:lpstr>Criteri di Accettazione 2</vt:lpstr>
      <vt:lpstr>Analisi dei Requisiti e Glossario</vt:lpstr>
      <vt:lpstr>Criteri di Accettazione 3</vt:lpstr>
      <vt:lpstr>Use Case Diagram</vt:lpstr>
      <vt:lpstr>Mockup Dashboard Admin</vt:lpstr>
      <vt:lpstr>Mockup pagina Classi</vt:lpstr>
      <vt:lpstr>Mockup Pagina Classe</vt:lpstr>
      <vt:lpstr>Mockup Pagina Assignments</vt:lpstr>
      <vt:lpstr>Qual è l’impatto?</vt:lpstr>
      <vt:lpstr> Considerazioni: </vt:lpstr>
      <vt:lpstr>To-Do List</vt:lpstr>
      <vt:lpstr>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CARMINE BELLOTTI</cp:lastModifiedBy>
  <cp:revision>5</cp:revision>
  <dcterms:modified xsi:type="dcterms:W3CDTF">2024-11-26T16:54:19Z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0x010100D0771B67F932144CB529D5C9D2263754</vt:lpwstr>
  </property>
</Properties>
</file>