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4630400" cy="8229600"/>
  <p:notesSz cx="8229600" cy="14630400"/>
  <p:embeddedFontLst>
    <p:embeddedFont>
      <p:font typeface="Barlow"/>
      <p:regular r:id="rId14"/>
    </p:embeddedFont>
    <p:embeddedFont>
      <p:font typeface="Barlow"/>
      <p:regular r:id="rId15"/>
    </p:embeddedFont>
    <p:embeddedFont>
      <p:font typeface="Barlow"/>
      <p:regular r:id="rId16"/>
    </p:embeddedFont>
    <p:embeddedFont>
      <p:font typeface="Barlow"/>
      <p:regular r:id="rId17"/>
    </p:embeddedFont>
    <p:embeddedFont>
      <p:font typeface="Montserrat"/>
      <p:regular r:id="rId18"/>
    </p:embeddedFont>
    <p:embeddedFont>
      <p:font typeface="Montserrat"/>
      <p:regular r:id="rId19"/>
    </p:embeddedFont>
    <p:embeddedFont>
      <p:font typeface="Montserrat"/>
      <p:regular r:id="rId20"/>
    </p:embeddedFont>
    <p:embeddedFont>
      <p:font typeface="Montserrat"/>
      <p:regular r:id="rId21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openxmlformats.org/officeDocument/2006/relationships/font" Target="fonts/font1.fntdata"/><Relationship Id="rId15" Type="http://schemas.openxmlformats.org/officeDocument/2006/relationships/font" Target="fonts/font2.fntdata"/><Relationship Id="rId16" Type="http://schemas.openxmlformats.org/officeDocument/2006/relationships/font" Target="fonts/font3.fntdata"/><Relationship Id="rId17" Type="http://schemas.openxmlformats.org/officeDocument/2006/relationships/font" Target="fonts/font4.fntdata"/><Relationship Id="rId18" Type="http://schemas.openxmlformats.org/officeDocument/2006/relationships/font" Target="fonts/font5.fntdata"/><Relationship Id="rId19" Type="http://schemas.openxmlformats.org/officeDocument/2006/relationships/font" Target="fonts/font6.fntdata"/><Relationship Id="rId20" Type="http://schemas.openxmlformats.org/officeDocument/2006/relationships/font" Target="fonts/font7.fntdata"/><Relationship Id="rId2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slideLayout" Target="../slideLayouts/slideLayout6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3066217"/>
            <a:ext cx="7524393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Terza Iterazione:  </a:t>
            </a:r>
            <a:pPr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
</a:t>
            </a:r>
            <a:pPr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Software Architecture Design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58309" y="4816554"/>
            <a:ext cx="76273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Carmine Bellotti e Castaldo Giuseppe</a:t>
            </a:r>
            <a:endParaRPr lang="en-US" sz="1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707356"/>
            <a:ext cx="131137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Dashboard Amministrativa: Un'Interfaccia Migliorata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3674269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Interfaccia Utente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8309" y="4247078"/>
            <a:ext cx="6292572" cy="1733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L'interfaccia della dashboard è stata riprogettata per una maggiore semplicità e intuitività, rendendo più facile per gli amministratori gestire team, studenti e assignment. Sono stati introdotti elementi visivi moderni, come grafici e tabelle, per fornire informazioni chiare e concise.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587139" y="3674269"/>
            <a:ext cx="4058960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Miglioramento della Funzionalità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87139" y="4247078"/>
            <a:ext cx="6292572" cy="20802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La dashboard è stata arricchita con funzionalità avanzate, come la possibilità di cercare studenti tramite email e visualizzare dettagli specifici di un team, compresi gli assignment assegnati e i risultati degli studenti. La gestione dei team è stata migliorata per semplificare l'aggiunta, la rimozione e la modifica dei membri.</a:t>
            </a:r>
            <a:endParaRPr 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265158"/>
            <a:ext cx="9697522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Gestione dei Team: Nuove Funzionalità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58309" y="2654856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3340" dist="26670" dir="13500000">
              <a:srgbClr val="ffffff">
                <a:alpha val="10000"/>
              </a:srgbClr>
            </a:outerShdw>
          </a:effectLst>
        </p:spPr>
      </p:sp>
      <p:sp>
        <p:nvSpPr>
          <p:cNvPr id="4" name="Text 2"/>
          <p:cNvSpPr/>
          <p:nvPr/>
        </p:nvSpPr>
        <p:spPr>
          <a:xfrm>
            <a:off x="941427" y="2727484"/>
            <a:ext cx="121087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462326" y="2654856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Creazione di Team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462326" y="3140988"/>
            <a:ext cx="3522821" cy="3467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La creazione di un nuovo team è semplificata grazie a un processo intuitivo che include la scelta di un nome univoco e l'aggiunta di studenti tramite email. La logica del sistema garantisce che ogni team sia associato al suo amministratore, assicurando una gestione efficiente.</a:t>
            </a:r>
            <a:endParaRPr lang="en-US" sz="1700" dirty="0"/>
          </a:p>
        </p:txBody>
      </p:sp>
      <p:sp>
        <p:nvSpPr>
          <p:cNvPr id="7" name="Shape 5"/>
          <p:cNvSpPr/>
          <p:nvPr/>
        </p:nvSpPr>
        <p:spPr>
          <a:xfrm>
            <a:off x="5201722" y="2654856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3340" dist="26670" dir="13500000">
              <a:srgbClr val="ffffff">
                <a:alpha val="10000"/>
              </a:srgbClr>
            </a:outerShdw>
          </a:effectLst>
        </p:spPr>
      </p:sp>
      <p:sp>
        <p:nvSpPr>
          <p:cNvPr id="8" name="Text 6"/>
          <p:cNvSpPr/>
          <p:nvPr/>
        </p:nvSpPr>
        <p:spPr>
          <a:xfrm>
            <a:off x="5349597" y="2727484"/>
            <a:ext cx="191572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5905738" y="2654856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Gestione dei Membri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905738" y="3140988"/>
            <a:ext cx="3522821" cy="3467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La funzionalità di aggiunta e rimozione di studenti è stata implementata per rendere più flessibile la gestione dei team. È possibile aggiungere o rimuovere studenti individualmente o in gruppi, garantendo una maggiore efficienza nella gestione delle classi.</a:t>
            </a:r>
            <a:endParaRPr lang="en-US" sz="1700" dirty="0"/>
          </a:p>
        </p:txBody>
      </p:sp>
      <p:sp>
        <p:nvSpPr>
          <p:cNvPr id="11" name="Shape 9"/>
          <p:cNvSpPr/>
          <p:nvPr/>
        </p:nvSpPr>
        <p:spPr>
          <a:xfrm>
            <a:off x="9645134" y="2654856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3340" dist="26670" dir="13500000">
              <a:srgbClr val="ffffff">
                <a:alpha val="10000"/>
              </a:srgbClr>
            </a:outerShdw>
          </a:effectLst>
        </p:spPr>
      </p:sp>
      <p:sp>
        <p:nvSpPr>
          <p:cNvPr id="12" name="Text 10"/>
          <p:cNvSpPr/>
          <p:nvPr/>
        </p:nvSpPr>
        <p:spPr>
          <a:xfrm>
            <a:off x="9796463" y="2727484"/>
            <a:ext cx="184666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0349151" y="2654856"/>
            <a:ext cx="3522821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Visualizzazione delle Informazioni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349151" y="3497223"/>
            <a:ext cx="3522821" cy="3467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La dashboard offre una panoramica dettagliata di ogni team, mostrando il nome, l'amministratore, l'elenco degli studenti e gli assignment assegnati. Questa informazione è facilmente accessibile e consente agli amministratori di avere una visione completa dello stato del team.</a:t>
            </a:r>
            <a:endParaRPr lang="en-US"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4498" y="585907"/>
            <a:ext cx="6885623" cy="699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Assignment: Assegnazione 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744498" y="4507111"/>
            <a:ext cx="13141404" cy="22860"/>
          </a:xfrm>
          <a:prstGeom prst="roundRect">
            <a:avLst>
              <a:gd name="adj" fmla="val 837492"/>
            </a:avLst>
          </a:prstGeom>
          <a:solidFill>
            <a:srgbClr val="60646A"/>
          </a:solidFill>
          <a:ln/>
        </p:spPr>
      </p:sp>
      <p:sp>
        <p:nvSpPr>
          <p:cNvPr id="4" name="Shape 2"/>
          <p:cNvSpPr/>
          <p:nvPr/>
        </p:nvSpPr>
        <p:spPr>
          <a:xfrm>
            <a:off x="5077897" y="3762673"/>
            <a:ext cx="22860" cy="744498"/>
          </a:xfrm>
          <a:prstGeom prst="roundRect">
            <a:avLst>
              <a:gd name="adj" fmla="val 837492"/>
            </a:avLst>
          </a:prstGeom>
          <a:solidFill>
            <a:srgbClr val="60646A"/>
          </a:solidFill>
          <a:ln/>
        </p:spPr>
      </p:sp>
      <p:sp>
        <p:nvSpPr>
          <p:cNvPr id="5" name="Shape 3"/>
          <p:cNvSpPr/>
          <p:nvPr/>
        </p:nvSpPr>
        <p:spPr>
          <a:xfrm>
            <a:off x="4850130" y="4267855"/>
            <a:ext cx="478512" cy="478512"/>
          </a:xfrm>
          <a:prstGeom prst="roundRect">
            <a:avLst>
              <a:gd name="adj" fmla="val 40010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2070" dist="25400" dir="13500000">
              <a:srgbClr val="ffffff">
                <a:alpha val="10000"/>
              </a:srgbClr>
            </a:outerShdw>
          </a:effectLst>
        </p:spPr>
      </p:sp>
      <p:sp>
        <p:nvSpPr>
          <p:cNvPr id="6" name="Text 4"/>
          <p:cNvSpPr/>
          <p:nvPr/>
        </p:nvSpPr>
        <p:spPr>
          <a:xfrm>
            <a:off x="5029914" y="4339173"/>
            <a:ext cx="118943" cy="3358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00"/>
              </a:lnSpc>
              <a:buNone/>
            </a:pPr>
            <a:r>
              <a:rPr lang="en-US" sz="26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1</a:t>
            </a:r>
            <a:endParaRPr lang="en-US" sz="2600" dirty="0"/>
          </a:p>
        </p:txBody>
      </p:sp>
      <p:sp>
        <p:nvSpPr>
          <p:cNvPr id="7" name="Text 5"/>
          <p:cNvSpPr/>
          <p:nvPr/>
        </p:nvSpPr>
        <p:spPr>
          <a:xfrm>
            <a:off x="3556040" y="1711047"/>
            <a:ext cx="3066931" cy="3498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Creazione di Assignment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57143" y="2188369"/>
            <a:ext cx="8264723" cy="13615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La creazione di un nuovo assignment è un processo semplice, che richiede la selezione di un team, la definizione di un titolo e l'inserimento di eventuali informazioni aggiuntive. Gli assignment possono essere assegnati a uno o più team, garantendo una gestione flessibile.</a:t>
            </a:r>
            <a:endParaRPr lang="en-US" sz="1650" dirty="0"/>
          </a:p>
        </p:txBody>
      </p:sp>
      <p:sp>
        <p:nvSpPr>
          <p:cNvPr id="9" name="Shape 7"/>
          <p:cNvSpPr/>
          <p:nvPr/>
        </p:nvSpPr>
        <p:spPr>
          <a:xfrm>
            <a:off x="9529286" y="4507051"/>
            <a:ext cx="22860" cy="744498"/>
          </a:xfrm>
          <a:prstGeom prst="roundRect">
            <a:avLst>
              <a:gd name="adj" fmla="val 837492"/>
            </a:avLst>
          </a:prstGeom>
          <a:solidFill>
            <a:srgbClr val="60646A"/>
          </a:solidFill>
          <a:ln/>
        </p:spPr>
      </p:sp>
      <p:sp>
        <p:nvSpPr>
          <p:cNvPr id="10" name="Shape 8"/>
          <p:cNvSpPr/>
          <p:nvPr/>
        </p:nvSpPr>
        <p:spPr>
          <a:xfrm>
            <a:off x="9301520" y="4267855"/>
            <a:ext cx="478512" cy="478512"/>
          </a:xfrm>
          <a:prstGeom prst="roundRect">
            <a:avLst>
              <a:gd name="adj" fmla="val 40010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2070" dist="25400" dir="13500000">
              <a:srgbClr val="ffffff">
                <a:alpha val="10000"/>
              </a:srgbClr>
            </a:outerShdw>
          </a:effectLst>
        </p:spPr>
      </p:sp>
      <p:sp>
        <p:nvSpPr>
          <p:cNvPr id="11" name="Text 9"/>
          <p:cNvSpPr/>
          <p:nvPr/>
        </p:nvSpPr>
        <p:spPr>
          <a:xfrm>
            <a:off x="9446657" y="4339173"/>
            <a:ext cx="188119" cy="3358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00"/>
              </a:lnSpc>
              <a:buNone/>
            </a:pPr>
            <a:r>
              <a:rPr lang="en-US" sz="26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2</a:t>
            </a:r>
            <a:endParaRPr lang="en-US" sz="2600" dirty="0"/>
          </a:p>
        </p:txBody>
      </p:sp>
      <p:sp>
        <p:nvSpPr>
          <p:cNvPr id="12" name="Text 10"/>
          <p:cNvSpPr/>
          <p:nvPr/>
        </p:nvSpPr>
        <p:spPr>
          <a:xfrm>
            <a:off x="7489984" y="5464254"/>
            <a:ext cx="4101584" cy="3498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Visualizzazione degli Assignment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5408414" y="5941576"/>
            <a:ext cx="8264843" cy="17019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La dashboard offre diverse opzioni per la visualizzazione degli assignment, consentendo di visualizzare tutti gli assignment, gli assignment assegnati a un team specifico o gli assignment completati. Le informazioni relative agli assignment sono visualizzate in modo chiaro e conciso, semplificando la gestione.</a:t>
            </a:r>
            <a:endParaRPr lang="en-US" sz="16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359456"/>
            <a:ext cx="12988528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Gestione delle RestAPI: Ottimizzazione e Modularità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8309" y="2505432"/>
            <a:ext cx="541615" cy="54161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58309" y="3263622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TeamController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58309" y="3749754"/>
            <a:ext cx="4154567" cy="31203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Il TeamController è stato implementato per gestire tutte le operazioni relative ai team, come la creazione, l'eliminazione, la modifica del nome e l'aggiunta/rimozione di studenti. Questo controller collabora con il TeamService per garantire la corretta gestione dei dati e la sicurezza delle operazioni.</a:t>
            </a:r>
            <a:endParaRPr lang="en-US" sz="170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798" y="2505432"/>
            <a:ext cx="541615" cy="54161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37798" y="3263622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AssignmentController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5237798" y="3749754"/>
            <a:ext cx="4154686" cy="27736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L'AssignmentController è responsabile della gestione degli assignment, inclusi la creazione, l'eliminazione e la visualizzazione degli assignment. Collabora con l'AssignmentService per gestire la logica applicativa e garantire un'interazione fluida con il database.</a:t>
            </a:r>
            <a:endParaRPr lang="en-US" sz="170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7405" y="2505432"/>
            <a:ext cx="541615" cy="54161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717405" y="3263622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ClassUTController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9717405" y="3749754"/>
            <a:ext cx="4154567" cy="27736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Il ClassUTController gestisce le operazioni relative alle classi UT, come la ricerca e la visualizzazione delle informazioni sulle classi. Questo controller collabora con il ClassUTService per garantire una gestione efficiente e accurata delle classi UT.</a:t>
            </a:r>
            <a:endParaRPr lang="en-US" sz="1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607582"/>
            <a:ext cx="1024937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Logica di Business: Service e Repository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58309" y="2753558"/>
            <a:ext cx="2185511" cy="789384"/>
          </a:xfrm>
          <a:prstGeom prst="roundRect">
            <a:avLst>
              <a:gd name="adj" fmla="val 24702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3340" dist="26670" dir="13500000">
              <a:srgbClr val="ffffff">
                <a:alpha val="10000"/>
              </a:srgbClr>
            </a:outerShdw>
          </a:effectLst>
        </p:spPr>
      </p:sp>
      <p:sp>
        <p:nvSpPr>
          <p:cNvPr id="4" name="Text 2"/>
          <p:cNvSpPr/>
          <p:nvPr/>
        </p:nvSpPr>
        <p:spPr>
          <a:xfrm>
            <a:off x="974884" y="2931557"/>
            <a:ext cx="95845" cy="4333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400"/>
              </a:lnSpc>
              <a:buNone/>
            </a:pPr>
            <a:r>
              <a:rPr lang="en-US" sz="21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1</a:t>
            </a:r>
            <a:endParaRPr lang="en-US" sz="2100" dirty="0"/>
          </a:p>
        </p:txBody>
      </p:sp>
      <p:sp>
        <p:nvSpPr>
          <p:cNvPr id="5" name="Text 3"/>
          <p:cNvSpPr/>
          <p:nvPr/>
        </p:nvSpPr>
        <p:spPr>
          <a:xfrm>
            <a:off x="3160395" y="2970133"/>
            <a:ext cx="1264206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Controller</a:t>
            </a:r>
            <a:endParaRPr lang="en-US" sz="2200" dirty="0"/>
          </a:p>
        </p:txBody>
      </p:sp>
      <p:sp>
        <p:nvSpPr>
          <p:cNvPr id="6" name="Shape 4"/>
          <p:cNvSpPr/>
          <p:nvPr/>
        </p:nvSpPr>
        <p:spPr>
          <a:xfrm>
            <a:off x="3052048" y="3527703"/>
            <a:ext cx="10711815" cy="15240"/>
          </a:xfrm>
          <a:prstGeom prst="roundRect">
            <a:avLst>
              <a:gd name="adj" fmla="val 1279500"/>
            </a:avLst>
          </a:prstGeom>
          <a:solidFill>
            <a:srgbClr val="60646A"/>
          </a:solidFill>
          <a:ln/>
        </p:spPr>
      </p:sp>
      <p:sp>
        <p:nvSpPr>
          <p:cNvPr id="7" name="Shape 5"/>
          <p:cNvSpPr/>
          <p:nvPr/>
        </p:nvSpPr>
        <p:spPr>
          <a:xfrm>
            <a:off x="758309" y="3651171"/>
            <a:ext cx="4371142" cy="789384"/>
          </a:xfrm>
          <a:prstGeom prst="roundRect">
            <a:avLst>
              <a:gd name="adj" fmla="val 24702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3340" dist="26670" dir="13500000">
              <a:srgbClr val="ffffff">
                <a:alpha val="10000"/>
              </a:srgbClr>
            </a:outerShdw>
          </a:effectLst>
        </p:spPr>
      </p:sp>
      <p:sp>
        <p:nvSpPr>
          <p:cNvPr id="8" name="Text 6"/>
          <p:cNvSpPr/>
          <p:nvPr/>
        </p:nvSpPr>
        <p:spPr>
          <a:xfrm>
            <a:off x="974884" y="3829169"/>
            <a:ext cx="151686" cy="4333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400"/>
              </a:lnSpc>
              <a:buNone/>
            </a:pPr>
            <a:r>
              <a:rPr lang="en-US" sz="21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2</a:t>
            </a:r>
            <a:endParaRPr lang="en-US" sz="2100" dirty="0"/>
          </a:p>
        </p:txBody>
      </p:sp>
      <p:sp>
        <p:nvSpPr>
          <p:cNvPr id="9" name="Text 7"/>
          <p:cNvSpPr/>
          <p:nvPr/>
        </p:nvSpPr>
        <p:spPr>
          <a:xfrm>
            <a:off x="5346025" y="3867745"/>
            <a:ext cx="965478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Service</a:t>
            </a:r>
            <a:endParaRPr lang="en-US" sz="2200" dirty="0"/>
          </a:p>
        </p:txBody>
      </p:sp>
      <p:sp>
        <p:nvSpPr>
          <p:cNvPr id="10" name="Shape 8"/>
          <p:cNvSpPr/>
          <p:nvPr/>
        </p:nvSpPr>
        <p:spPr>
          <a:xfrm>
            <a:off x="5237678" y="4425315"/>
            <a:ext cx="8526185" cy="15240"/>
          </a:xfrm>
          <a:prstGeom prst="roundRect">
            <a:avLst>
              <a:gd name="adj" fmla="val 1279500"/>
            </a:avLst>
          </a:prstGeom>
          <a:solidFill>
            <a:srgbClr val="60646A"/>
          </a:solidFill>
          <a:ln/>
        </p:spPr>
      </p:sp>
      <p:sp>
        <p:nvSpPr>
          <p:cNvPr id="11" name="Shape 9"/>
          <p:cNvSpPr/>
          <p:nvPr/>
        </p:nvSpPr>
        <p:spPr>
          <a:xfrm>
            <a:off x="758309" y="4548783"/>
            <a:ext cx="6556891" cy="789384"/>
          </a:xfrm>
          <a:prstGeom prst="roundRect">
            <a:avLst>
              <a:gd name="adj" fmla="val 24702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3340" dist="26670" dir="13500000">
              <a:srgbClr val="ffffff">
                <a:alpha val="10000"/>
              </a:srgbClr>
            </a:outerShdw>
          </a:effectLst>
        </p:spPr>
      </p:sp>
      <p:sp>
        <p:nvSpPr>
          <p:cNvPr id="12" name="Text 10"/>
          <p:cNvSpPr/>
          <p:nvPr/>
        </p:nvSpPr>
        <p:spPr>
          <a:xfrm>
            <a:off x="974884" y="4726781"/>
            <a:ext cx="146209" cy="4333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400"/>
              </a:lnSpc>
              <a:buNone/>
            </a:pPr>
            <a:r>
              <a:rPr lang="en-US" sz="21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3</a:t>
            </a:r>
            <a:endParaRPr lang="en-US" sz="2100" dirty="0"/>
          </a:p>
        </p:txBody>
      </p:sp>
      <p:sp>
        <p:nvSpPr>
          <p:cNvPr id="13" name="Text 11"/>
          <p:cNvSpPr/>
          <p:nvPr/>
        </p:nvSpPr>
        <p:spPr>
          <a:xfrm>
            <a:off x="7531775" y="4765358"/>
            <a:ext cx="1385292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Repository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758309" y="5581888"/>
            <a:ext cx="13113782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La logica di business è stata centralizzata nel package Service, che gestisce le operazioni relative ai team, agli assignment e alle classi UT. I repository, che interagiscono direttamente con il database, vengono utilizzati per accedere ai dati, garantendo un'organizzazione chiara delle responsabilità e un sistema più scalabile.</a:t>
            </a:r>
            <a:endParaRPr lang="en-US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70819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4083248"/>
            <a:ext cx="7113389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Conclusioni e Sviluppi Futuri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58309" y="5120878"/>
            <a:ext cx="13113782" cy="1733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La terza iterazione ha portato a un'evoluzione significativa del sistema, implementando funzionalità avanzate per la gestione dei team e degli assignment. Sono stati affrontati con successo problemi di modularità e sicurezza, garantendo un'esperienza utente più fluida e intuitiva. I risultati raggiunti mostrano un sistema più efficiente e flessibile, con un'architettura solida e ben definita. In futuro, l'obiettivo è continuare a migliorare la funzionalità del sistema, implementando nuove feature come la possibilità di inviare notifiche agli studenti e l'analisi dei risultati in tempo reale. </a:t>
            </a:r>
            <a:endParaRPr lang="en-US" sz="1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2024-12-12T10:19:22Z</dcterms:created>
  <dcterms:modified xsi:type="dcterms:W3CDTF">2024-12-12T10:19:22Z</dcterms:modified>
</cp:coreProperties>
</file>