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9"/>
  </p:notesMasterIdLst>
  <p:sldIdLst>
    <p:sldId id="256" r:id="rId3"/>
    <p:sldId id="257" r:id="rId4"/>
    <p:sldId id="258" r:id="rId5"/>
    <p:sldId id="259" r:id="rId6"/>
    <p:sldId id="324" r:id="rId7"/>
    <p:sldId id="561" r:id="rId8"/>
    <p:sldId id="562" r:id="rId9"/>
    <p:sldId id="563" r:id="rId10"/>
    <p:sldId id="564" r:id="rId11"/>
    <p:sldId id="565" r:id="rId12"/>
    <p:sldId id="566" r:id="rId13"/>
    <p:sldId id="567" r:id="rId14"/>
    <p:sldId id="568" r:id="rId15"/>
    <p:sldId id="569" r:id="rId16"/>
    <p:sldId id="570" r:id="rId17"/>
    <p:sldId id="571" r:id="rId18"/>
    <p:sldId id="572" r:id="rId19"/>
    <p:sldId id="553" r:id="rId20"/>
    <p:sldId id="554" r:id="rId21"/>
    <p:sldId id="523" r:id="rId22"/>
    <p:sldId id="305" r:id="rId23"/>
    <p:sldId id="322" r:id="rId24"/>
    <p:sldId id="325" r:id="rId25"/>
    <p:sldId id="487" r:id="rId26"/>
    <p:sldId id="319" r:id="rId27"/>
    <p:sldId id="560" r:id="rId28"/>
    <p:sldId id="819" r:id="rId29"/>
    <p:sldId id="833" r:id="rId30"/>
    <p:sldId id="818" r:id="rId31"/>
    <p:sldId id="549" r:id="rId32"/>
    <p:sldId id="538" r:id="rId33"/>
    <p:sldId id="539" r:id="rId34"/>
    <p:sldId id="834" r:id="rId35"/>
    <p:sldId id="536" r:id="rId36"/>
    <p:sldId id="484" r:id="rId37"/>
    <p:sldId id="314" r:id="rId38"/>
    <p:sldId id="485" r:id="rId39"/>
    <p:sldId id="559" r:id="rId40"/>
    <p:sldId id="540" r:id="rId41"/>
    <p:sldId id="541" r:id="rId42"/>
    <p:sldId id="542" r:id="rId43"/>
    <p:sldId id="543" r:id="rId44"/>
    <p:sldId id="545" r:id="rId45"/>
    <p:sldId id="546" r:id="rId46"/>
    <p:sldId id="835" r:id="rId47"/>
    <p:sldId id="583" r:id="rId48"/>
    <p:sldId id="584" r:id="rId49"/>
    <p:sldId id="585" r:id="rId50"/>
    <p:sldId id="586" r:id="rId51"/>
    <p:sldId id="587" r:id="rId52"/>
    <p:sldId id="588" r:id="rId53"/>
    <p:sldId id="589" r:id="rId54"/>
    <p:sldId id="590" r:id="rId55"/>
    <p:sldId id="591" r:id="rId56"/>
    <p:sldId id="592" r:id="rId57"/>
    <p:sldId id="594" r:id="rId58"/>
    <p:sldId id="595" r:id="rId59"/>
    <p:sldId id="596" r:id="rId60"/>
    <p:sldId id="603" r:id="rId61"/>
    <p:sldId id="820" r:id="rId62"/>
    <p:sldId id="607" r:id="rId63"/>
    <p:sldId id="608" r:id="rId64"/>
    <p:sldId id="609" r:id="rId65"/>
    <p:sldId id="612" r:id="rId66"/>
    <p:sldId id="613" r:id="rId67"/>
    <p:sldId id="61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9" autoAdjust="0"/>
    <p:restoredTop sz="94660"/>
  </p:normalViewPr>
  <p:slideViewPr>
    <p:cSldViewPr snapToGrid="0">
      <p:cViewPr varScale="1">
        <p:scale>
          <a:sx n="45" d="100"/>
          <a:sy n="45" d="100"/>
        </p:scale>
        <p:origin x="38"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1CE20-0DED-4F67-B142-DBE5ACA52975}" type="datetimeFigureOut">
              <a:rPr lang="en-US" smtClean="0"/>
              <a:t>8/12/2021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C212B-E254-4325-8E28-09B0A6635C7D}" type="slidenum">
              <a:rPr lang="en-US" smtClean="0"/>
              <a:t>‹#›</a:t>
            </a:fld>
            <a:endParaRPr lang="en-US"/>
          </a:p>
        </p:txBody>
      </p:sp>
    </p:spTree>
    <p:extLst>
      <p:ext uri="{BB962C8B-B14F-4D97-AF65-F5344CB8AC3E}">
        <p14:creationId xmlns:p14="http://schemas.microsoft.com/office/powerpoint/2010/main" val="666960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gimond.github.io/ES218/Week02a.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gimond.github.io/ES218/Week02a.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955B39-7025-465C-8D04-7485E2797B37}" type="slidenum">
              <a:rPr lang="en-US" smtClean="0"/>
              <a:t>3</a:t>
            </a:fld>
            <a:endParaRPr lang="en-US"/>
          </a:p>
        </p:txBody>
      </p:sp>
    </p:spTree>
    <p:extLst>
      <p:ext uri="{BB962C8B-B14F-4D97-AF65-F5344CB8AC3E}">
        <p14:creationId xmlns:p14="http://schemas.microsoft.com/office/powerpoint/2010/main" val="3931066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this, but it doesn’t always work the way you want or only works for certain file types.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770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 = one-dimensional collection of data, can be a row OR column.</a:t>
            </a:r>
          </a:p>
          <a:p>
            <a:r>
              <a:rPr lang="en-US" dirty="0"/>
              <a:t>Matrix = combination of columns and rows. At least 1 of each. </a:t>
            </a:r>
          </a:p>
          <a:p>
            <a:r>
              <a:rPr lang="en-US" dirty="0"/>
              <a:t>Data Frame = a type of matrix. Think of it like an excel file. </a:t>
            </a:r>
          </a:p>
          <a:p>
            <a:r>
              <a:rPr lang="en-US" dirty="0"/>
              <a:t>Columns of a data frame are variables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9427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more in Week 3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762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3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995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vector, a, is a literally the letters “M”, “F”, and “U” stored as text. Can not do math with character data types. </a:t>
            </a:r>
          </a:p>
          <a:p>
            <a:endParaRPr lang="en-US" dirty="0"/>
          </a:p>
          <a:p>
            <a:r>
              <a:rPr lang="en-US" dirty="0"/>
              <a:t>When the vector is turned into a factor using the </a:t>
            </a:r>
            <a:r>
              <a:rPr lang="en-US" dirty="0" err="1"/>
              <a:t>as.factor</a:t>
            </a:r>
            <a:r>
              <a:rPr lang="en-US" dirty="0"/>
              <a:t>() command, the data type changes to an integer. Factors have multiple attributes which store information, but are hidden from the visible data frame. To view all the attributes of an object, use the attributes() command.</a:t>
            </a:r>
          </a:p>
          <a:p>
            <a:r>
              <a:rPr lang="en-US" dirty="0" err="1"/>
              <a:t>a.fact</a:t>
            </a:r>
            <a:r>
              <a:rPr lang="en-US" dirty="0"/>
              <a:t> has two attributes: levels and class.</a:t>
            </a:r>
          </a:p>
          <a:p>
            <a:endParaRPr lang="en-US" dirty="0"/>
          </a:p>
          <a:p>
            <a:r>
              <a:rPr lang="en-US" dirty="0"/>
              <a:t>$levels stores the integer version, 1, 2, and 3 which is linked with the letters F, M, and U. </a:t>
            </a:r>
          </a:p>
          <a:p>
            <a:r>
              <a:rPr lang="en-US" dirty="0"/>
              <a:t>$class tells you that the object is a factor</a:t>
            </a:r>
          </a:p>
          <a:p>
            <a:endParaRPr lang="en-US" dirty="0"/>
          </a:p>
          <a:p>
            <a:r>
              <a:rPr lang="en-US" dirty="0">
                <a:hlinkClick r:id="rId3"/>
              </a:rPr>
              <a:t>https://mgimond.github.io/ES218/Week02a.html</a:t>
            </a:r>
            <a:r>
              <a:rPr lang="en-US" dirty="0"/>
              <a:t> for an even more detail explanation with examples.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859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 users do not need the .</a:t>
            </a:r>
            <a:r>
              <a:rPr lang="en-US" dirty="0" err="1"/>
              <a:t>dta</a:t>
            </a:r>
            <a:r>
              <a:rPr lang="en-US" dirty="0"/>
              <a:t> extension at the end of the file name !! </a:t>
            </a:r>
          </a:p>
        </p:txBody>
      </p:sp>
      <p:sp>
        <p:nvSpPr>
          <p:cNvPr id="4" name="Slide Number Placeholder 3"/>
          <p:cNvSpPr>
            <a:spLocks noGrp="1"/>
          </p:cNvSpPr>
          <p:nvPr>
            <p:ph type="sldNum" sz="quarter" idx="5"/>
          </p:nvPr>
        </p:nvSpPr>
        <p:spPr/>
        <p:txBody>
          <a:bodyPr/>
          <a:lstStyle/>
          <a:p>
            <a:fld id="{6E955B39-7025-465C-8D04-7485E2797B37}" type="slidenum">
              <a:rPr lang="en-US" smtClean="0"/>
              <a:t>18</a:t>
            </a:fld>
            <a:endParaRPr lang="en-US"/>
          </a:p>
        </p:txBody>
      </p:sp>
    </p:spTree>
    <p:extLst>
      <p:ext uri="{BB962C8B-B14F-4D97-AF65-F5344CB8AC3E}">
        <p14:creationId xmlns:p14="http://schemas.microsoft.com/office/powerpoint/2010/main" val="186574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&gt; Import &gt; From Stata&gt; Browse for file you want</a:t>
            </a:r>
          </a:p>
          <a:p>
            <a:endParaRPr lang="en-US" dirty="0"/>
          </a:p>
          <a:p>
            <a:r>
              <a:rPr lang="en-US" dirty="0"/>
              <a:t>You can rename it in this interface too in the “Import Options” area. I did not do that in this image. </a:t>
            </a:r>
          </a:p>
        </p:txBody>
      </p:sp>
      <p:sp>
        <p:nvSpPr>
          <p:cNvPr id="4" name="Slide Number Placeholder 3"/>
          <p:cNvSpPr>
            <a:spLocks noGrp="1"/>
          </p:cNvSpPr>
          <p:nvPr>
            <p:ph type="sldNum" sz="quarter" idx="5"/>
          </p:nvPr>
        </p:nvSpPr>
        <p:spPr/>
        <p:txBody>
          <a:bodyPr/>
          <a:lstStyle/>
          <a:p>
            <a:fld id="{6E955B39-7025-465C-8D04-7485E2797B37}" type="slidenum">
              <a:rPr lang="en-US" smtClean="0"/>
              <a:t>19</a:t>
            </a:fld>
            <a:endParaRPr lang="en-US"/>
          </a:p>
        </p:txBody>
      </p:sp>
    </p:spTree>
    <p:extLst>
      <p:ext uri="{BB962C8B-B14F-4D97-AF65-F5344CB8AC3E}">
        <p14:creationId xmlns:p14="http://schemas.microsoft.com/office/powerpoint/2010/main" val="2723972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Fogarty </a:t>
            </a:r>
            <a:r>
              <a:rPr lang="en-US" dirty="0" err="1"/>
              <a:t>pg</a:t>
            </a:r>
            <a:r>
              <a:rPr lang="en-US" dirty="0"/>
              <a:t> 17</a:t>
            </a:r>
          </a:p>
        </p:txBody>
      </p:sp>
      <p:sp>
        <p:nvSpPr>
          <p:cNvPr id="4" name="Slide Number Placeholder 3"/>
          <p:cNvSpPr>
            <a:spLocks noGrp="1"/>
          </p:cNvSpPr>
          <p:nvPr>
            <p:ph type="sldNum" sz="quarter" idx="5"/>
          </p:nvPr>
        </p:nvSpPr>
        <p:spPr/>
        <p:txBody>
          <a:bodyPr/>
          <a:lstStyle/>
          <a:p>
            <a:fld id="{6E955B39-7025-465C-8D04-7485E2797B37}" type="slidenum">
              <a:rPr lang="en-US" smtClean="0"/>
              <a:t>20</a:t>
            </a:fld>
            <a:endParaRPr lang="en-US"/>
          </a:p>
        </p:txBody>
      </p:sp>
    </p:spTree>
    <p:extLst>
      <p:ext uri="{BB962C8B-B14F-4D97-AF65-F5344CB8AC3E}">
        <p14:creationId xmlns:p14="http://schemas.microsoft.com/office/powerpoint/2010/main" val="1098225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this, but it doesn’t always work the way you want or only works for certain file types.</a:t>
            </a:r>
          </a:p>
        </p:txBody>
      </p:sp>
      <p:sp>
        <p:nvSpPr>
          <p:cNvPr id="4" name="Slide Number Placeholder 3"/>
          <p:cNvSpPr>
            <a:spLocks noGrp="1"/>
          </p:cNvSpPr>
          <p:nvPr>
            <p:ph type="sldNum" sz="quarter" idx="5"/>
          </p:nvPr>
        </p:nvSpPr>
        <p:spPr/>
        <p:txBody>
          <a:bodyPr/>
          <a:lstStyle/>
          <a:p>
            <a:fld id="{6E955B39-7025-465C-8D04-7485E2797B37}" type="slidenum">
              <a:rPr lang="en-US" smtClean="0"/>
              <a:t>21</a:t>
            </a:fld>
            <a:endParaRPr lang="en-US"/>
          </a:p>
        </p:txBody>
      </p:sp>
    </p:spTree>
    <p:extLst>
      <p:ext uri="{BB962C8B-B14F-4D97-AF65-F5344CB8AC3E}">
        <p14:creationId xmlns:p14="http://schemas.microsoft.com/office/powerpoint/2010/main" val="1517700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 = one-dimensional collection of data, can be a row OR column.</a:t>
            </a:r>
          </a:p>
          <a:p>
            <a:r>
              <a:rPr lang="en-US" dirty="0"/>
              <a:t>Matrix = combination of columns and rows. At least 1 of each. </a:t>
            </a:r>
          </a:p>
          <a:p>
            <a:r>
              <a:rPr lang="en-US" dirty="0"/>
              <a:t>Data Frame = a type of matrix. Think of it like an excel file. </a:t>
            </a:r>
          </a:p>
          <a:p>
            <a:r>
              <a:rPr lang="en-US" dirty="0"/>
              <a:t>Columns of a data frame are variables</a:t>
            </a:r>
          </a:p>
        </p:txBody>
      </p:sp>
      <p:sp>
        <p:nvSpPr>
          <p:cNvPr id="4" name="Slide Number Placeholder 3"/>
          <p:cNvSpPr>
            <a:spLocks noGrp="1"/>
          </p:cNvSpPr>
          <p:nvPr>
            <p:ph type="sldNum" sz="quarter" idx="5"/>
          </p:nvPr>
        </p:nvSpPr>
        <p:spPr/>
        <p:txBody>
          <a:bodyPr/>
          <a:lstStyle/>
          <a:p>
            <a:fld id="{6E955B39-7025-465C-8D04-7485E2797B37}" type="slidenum">
              <a:rPr lang="en-US" smtClean="0"/>
              <a:t>22</a:t>
            </a:fld>
            <a:endParaRPr lang="en-US"/>
          </a:p>
        </p:txBody>
      </p:sp>
    </p:spTree>
    <p:extLst>
      <p:ext uri="{BB962C8B-B14F-4D97-AF65-F5344CB8AC3E}">
        <p14:creationId xmlns:p14="http://schemas.microsoft.com/office/powerpoint/2010/main" val="81942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955B39-7025-465C-8D04-7485E2797B37}" type="slidenum">
              <a:rPr lang="en-US" smtClean="0"/>
              <a:t>4</a:t>
            </a:fld>
            <a:endParaRPr lang="en-US"/>
          </a:p>
        </p:txBody>
      </p:sp>
    </p:spTree>
    <p:extLst>
      <p:ext uri="{BB962C8B-B14F-4D97-AF65-F5344CB8AC3E}">
        <p14:creationId xmlns:p14="http://schemas.microsoft.com/office/powerpoint/2010/main" val="4614688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more in Week 3 </a:t>
            </a:r>
          </a:p>
        </p:txBody>
      </p:sp>
      <p:sp>
        <p:nvSpPr>
          <p:cNvPr id="4" name="Slide Number Placeholder 3"/>
          <p:cNvSpPr>
            <a:spLocks noGrp="1"/>
          </p:cNvSpPr>
          <p:nvPr>
            <p:ph type="sldNum" sz="quarter" idx="5"/>
          </p:nvPr>
        </p:nvSpPr>
        <p:spPr/>
        <p:txBody>
          <a:bodyPr/>
          <a:lstStyle/>
          <a:p>
            <a:fld id="{6E955B39-7025-465C-8D04-7485E2797B37}" type="slidenum">
              <a:rPr lang="en-US" smtClean="0"/>
              <a:t>23</a:t>
            </a:fld>
            <a:endParaRPr lang="en-US"/>
          </a:p>
        </p:txBody>
      </p:sp>
    </p:spTree>
    <p:extLst>
      <p:ext uri="{BB962C8B-B14F-4D97-AF65-F5344CB8AC3E}">
        <p14:creationId xmlns:p14="http://schemas.microsoft.com/office/powerpoint/2010/main" val="4081762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Week 3 </a:t>
            </a:r>
          </a:p>
        </p:txBody>
      </p:sp>
      <p:sp>
        <p:nvSpPr>
          <p:cNvPr id="4" name="Slide Number Placeholder 3"/>
          <p:cNvSpPr>
            <a:spLocks noGrp="1"/>
          </p:cNvSpPr>
          <p:nvPr>
            <p:ph type="sldNum" sz="quarter" idx="5"/>
          </p:nvPr>
        </p:nvSpPr>
        <p:spPr/>
        <p:txBody>
          <a:bodyPr/>
          <a:lstStyle/>
          <a:p>
            <a:fld id="{6E955B39-7025-465C-8D04-7485E2797B37}" type="slidenum">
              <a:rPr lang="en-US" smtClean="0"/>
              <a:t>24</a:t>
            </a:fld>
            <a:endParaRPr lang="en-US"/>
          </a:p>
        </p:txBody>
      </p:sp>
    </p:spTree>
    <p:extLst>
      <p:ext uri="{BB962C8B-B14F-4D97-AF65-F5344CB8AC3E}">
        <p14:creationId xmlns:p14="http://schemas.microsoft.com/office/powerpoint/2010/main" val="1136995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vector, a, is a literally the letters “M”, “F”, and “U” stored as text. Can not do math with character data types. </a:t>
            </a:r>
          </a:p>
          <a:p>
            <a:endParaRPr lang="en-US" dirty="0"/>
          </a:p>
          <a:p>
            <a:r>
              <a:rPr lang="en-US" dirty="0"/>
              <a:t>When the vector is turned into a factor using the </a:t>
            </a:r>
            <a:r>
              <a:rPr lang="en-US" dirty="0" err="1"/>
              <a:t>as.factor</a:t>
            </a:r>
            <a:r>
              <a:rPr lang="en-US" dirty="0"/>
              <a:t>() command, the data type changes to an integer. Factors have multiple attributes which store information, but are hidden from the visible data frame. To view all the attributes of an object, use the attributes() command.</a:t>
            </a:r>
          </a:p>
          <a:p>
            <a:r>
              <a:rPr lang="en-US" dirty="0" err="1"/>
              <a:t>a.fact</a:t>
            </a:r>
            <a:r>
              <a:rPr lang="en-US" dirty="0"/>
              <a:t> has two attributes: levels and class.</a:t>
            </a:r>
          </a:p>
          <a:p>
            <a:endParaRPr lang="en-US" dirty="0"/>
          </a:p>
          <a:p>
            <a:r>
              <a:rPr lang="en-US" dirty="0"/>
              <a:t>$levels stores the integer version, 1, 2, and 3 which is linked with the letters F, M, and U. </a:t>
            </a:r>
          </a:p>
          <a:p>
            <a:r>
              <a:rPr lang="en-US" dirty="0"/>
              <a:t>$class tells you that the object is a factor</a:t>
            </a:r>
          </a:p>
          <a:p>
            <a:endParaRPr lang="en-US" dirty="0"/>
          </a:p>
          <a:p>
            <a:r>
              <a:rPr lang="en-US" dirty="0">
                <a:hlinkClick r:id="rId3"/>
              </a:rPr>
              <a:t>https://mgimond.github.io/ES218/Week02a.html</a:t>
            </a:r>
            <a:r>
              <a:rPr lang="en-US" dirty="0"/>
              <a:t> for an even more detail explanation with examples. </a:t>
            </a:r>
          </a:p>
        </p:txBody>
      </p:sp>
      <p:sp>
        <p:nvSpPr>
          <p:cNvPr id="4" name="Slide Number Placeholder 3"/>
          <p:cNvSpPr>
            <a:spLocks noGrp="1"/>
          </p:cNvSpPr>
          <p:nvPr>
            <p:ph type="sldNum" sz="quarter" idx="5"/>
          </p:nvPr>
        </p:nvSpPr>
        <p:spPr/>
        <p:txBody>
          <a:bodyPr/>
          <a:lstStyle/>
          <a:p>
            <a:fld id="{6E955B39-7025-465C-8D04-7485E2797B37}" type="slidenum">
              <a:rPr lang="en-US" smtClean="0"/>
              <a:t>26</a:t>
            </a:fld>
            <a:endParaRPr lang="en-US"/>
          </a:p>
        </p:txBody>
      </p:sp>
    </p:spTree>
    <p:extLst>
      <p:ext uri="{BB962C8B-B14F-4D97-AF65-F5344CB8AC3E}">
        <p14:creationId xmlns:p14="http://schemas.microsoft.com/office/powerpoint/2010/main" val="955859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last week’s lab, you learned to:</a:t>
            </a:r>
          </a:p>
          <a:p>
            <a:pPr lvl="1"/>
            <a:r>
              <a:rPr lang="en-US" dirty="0"/>
              <a:t>Open R, RStudio and data file.</a:t>
            </a:r>
          </a:p>
          <a:p>
            <a:pPr lvl="1"/>
            <a:r>
              <a:rPr lang="en-US" dirty="0"/>
              <a:t>Structure of R, </a:t>
            </a:r>
            <a:r>
              <a:rPr lang="en-US" dirty="0" err="1"/>
              <a:t>Rstudio</a:t>
            </a:r>
            <a:endParaRPr lang="en-US" dirty="0"/>
          </a:p>
          <a:p>
            <a:pPr lvl="1"/>
            <a:r>
              <a:rPr lang="en-US" dirty="0"/>
              <a:t>Install packages.</a:t>
            </a:r>
          </a:p>
          <a:p>
            <a:r>
              <a:rPr lang="en-US" dirty="0"/>
              <a:t>This week, you will learn how to recode variables into new variables:</a:t>
            </a:r>
          </a:p>
          <a:p>
            <a:pPr lvl="1"/>
            <a:r>
              <a:rPr lang="en-US" dirty="0"/>
              <a:t>Recode missing values when needed.</a:t>
            </a:r>
          </a:p>
          <a:p>
            <a:pPr lvl="1"/>
            <a:r>
              <a:rPr lang="en-US" dirty="0"/>
              <a:t>Run frequencies of variables</a:t>
            </a:r>
          </a:p>
          <a:p>
            <a:endParaRPr lang="en-US" dirty="0"/>
          </a:p>
        </p:txBody>
      </p:sp>
    </p:spTree>
    <p:extLst>
      <p:ext uri="{BB962C8B-B14F-4D97-AF65-F5344CB8AC3E}">
        <p14:creationId xmlns:p14="http://schemas.microsoft.com/office/powerpoint/2010/main" val="617771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have 570 variables left</a:t>
            </a:r>
          </a:p>
          <a:p>
            <a:endParaRPr lang="en-US" dirty="0"/>
          </a:p>
          <a:p>
            <a:r>
              <a:rPr lang="en-US" dirty="0"/>
              <a:t>Change to select () in </a:t>
            </a:r>
            <a:r>
              <a:rPr lang="en-US" dirty="0" err="1"/>
              <a:t>tidyverse</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4863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Categorical variable: You either are something or you are not something. Mathematical averages do not make sense. Frequently coded as dummy variables.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4515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last week’s lab, you learned to:</a:t>
            </a:r>
          </a:p>
          <a:p>
            <a:pPr lvl="1"/>
            <a:r>
              <a:rPr lang="en-US" dirty="0"/>
              <a:t>Open R, RStudio and data file.</a:t>
            </a:r>
          </a:p>
          <a:p>
            <a:pPr lvl="1"/>
            <a:r>
              <a:rPr lang="en-US" dirty="0"/>
              <a:t>Structure of R, </a:t>
            </a:r>
            <a:r>
              <a:rPr lang="en-US" dirty="0" err="1"/>
              <a:t>Rstudio</a:t>
            </a:r>
            <a:endParaRPr lang="en-US" dirty="0"/>
          </a:p>
          <a:p>
            <a:pPr lvl="1"/>
            <a:r>
              <a:rPr lang="en-US" dirty="0"/>
              <a:t>Install packages.</a:t>
            </a:r>
          </a:p>
          <a:p>
            <a:r>
              <a:rPr lang="en-US" dirty="0"/>
              <a:t>This week, you will learn how to recode variables into new variables:</a:t>
            </a:r>
          </a:p>
          <a:p>
            <a:pPr lvl="1"/>
            <a:r>
              <a:rPr lang="en-US" dirty="0"/>
              <a:t>Recode missing values when needed.</a:t>
            </a:r>
          </a:p>
          <a:p>
            <a:pPr lvl="1"/>
            <a:r>
              <a:rPr lang="en-US" dirty="0"/>
              <a:t>Run frequencies of variables</a:t>
            </a:r>
          </a:p>
          <a:p>
            <a:endParaRPr lang="en-US" dirty="0"/>
          </a:p>
        </p:txBody>
      </p:sp>
    </p:spTree>
    <p:extLst>
      <p:ext uri="{BB962C8B-B14F-4D97-AF65-F5344CB8AC3E}">
        <p14:creationId xmlns:p14="http://schemas.microsoft.com/office/powerpoint/2010/main" val="25283059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other statistics programs, R can use multiple datasets in one analysis. However you need to tell it which dataset to use when you are working with variables. When referencing a variable, you must use the format of </a:t>
            </a:r>
            <a:r>
              <a:rPr lang="en-US" dirty="0" err="1"/>
              <a:t>dataframe$variable</a:t>
            </a:r>
            <a:r>
              <a:rPr lang="en-US" dirty="0"/>
              <a:t> so that R knows what you want. This is another reason to label your variable with short, but useful names. </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1009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168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attributes: $value (with just numbers), $label (character data type that describes what the question was), $class (tells you how information is bundled together for the variable and what you can do with the variable)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0033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t>Each time R is opened, a new “Session” starts. You can change the color scheme and layout in Tools &gt; Global Options &gt; Appearance or </a:t>
            </a:r>
            <a:r>
              <a:rPr lang="en-US" dirty="0"/>
              <a:t>View &gt; Pane Layout &gt; Arrange the way you want. </a:t>
            </a:r>
          </a:p>
          <a:p>
            <a:pPr marL="0" indent="0" eaLnBrk="0" fontAlgn="base" hangingPunct="0">
              <a:lnSpc>
                <a:spcPct val="100000"/>
              </a:lnSpc>
              <a:spcBef>
                <a:spcPct val="0"/>
              </a:spcBef>
              <a:spcAft>
                <a:spcPct val="0"/>
              </a:spcAft>
              <a:buClrTx/>
              <a:buSzTx/>
              <a:buNone/>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file viewer. Here you can write your code in a script file for safekeeping and reuse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or</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look at your data in spreadsheet format. When you want to look at more than one file at a time, you can view them in a separate window.</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console. This is where you enter code and see the output. You can either type out your code here or highlight code in the file viewer and use a keyboard shortcut to have it automatically entered.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environment viewer. This just shows you a list of all the objects that are currently in R’s environment..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Files/Plots/Packages/Help. Does a wide range of things and it is customizable. </a:t>
            </a:r>
          </a:p>
          <a:p>
            <a:endParaRPr lang="en-US" dirty="0"/>
          </a:p>
        </p:txBody>
      </p:sp>
      <p:sp>
        <p:nvSpPr>
          <p:cNvPr id="4" name="Slide Number Placeholder 3"/>
          <p:cNvSpPr>
            <a:spLocks noGrp="1"/>
          </p:cNvSpPr>
          <p:nvPr>
            <p:ph type="sldNum" sz="quarter" idx="5"/>
          </p:nvPr>
        </p:nvSpPr>
        <p:spPr/>
        <p:txBody>
          <a:bodyPr/>
          <a:lstStyle/>
          <a:p>
            <a:fld id="{6E955B39-7025-465C-8D04-7485E2797B37}" type="slidenum">
              <a:rPr lang="en-US" smtClean="0"/>
              <a:t>5</a:t>
            </a:fld>
            <a:endParaRPr lang="en-US"/>
          </a:p>
        </p:txBody>
      </p:sp>
    </p:spTree>
    <p:extLst>
      <p:ext uri="{BB962C8B-B14F-4D97-AF65-F5344CB8AC3E}">
        <p14:creationId xmlns:p14="http://schemas.microsoft.com/office/powerpoint/2010/main" val="1539973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other statistics programs, R can use multiple datasets in one analysis. However you need to tell it which dataset to use when you are working with variables. When referencing a variable, you must use the format of </a:t>
            </a:r>
            <a:r>
              <a:rPr lang="en-US" dirty="0" err="1"/>
              <a:t>dataframe$variable</a:t>
            </a:r>
            <a:r>
              <a:rPr lang="en-US" dirty="0"/>
              <a:t> so that R knows what you want. This is another reason to label your variable with short, but useful names. </a:t>
            </a:r>
          </a:p>
          <a:p>
            <a:endParaRPr lang="en-US" dirty="0"/>
          </a:p>
          <a:p>
            <a:r>
              <a:rPr lang="en-US" dirty="0"/>
              <a:t>Has attributes: value (with just numbers), label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5727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ways to deal with missing values. If in doubt, Google it out.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6730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don’t have perfectly cleaned data designed to be used in R and you need to know if R recognizes that there is data coded as missing. </a:t>
            </a:r>
          </a:p>
          <a:p>
            <a:endParaRPr lang="en-US" dirty="0"/>
          </a:p>
          <a:p>
            <a:r>
              <a:rPr lang="en-US" dirty="0"/>
              <a:t>V161115 has -9 for refused answers.</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3430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Healthy &lt;- (5-V161115)/5</a:t>
            </a:r>
          </a:p>
          <a:p>
            <a:endParaRPr lang="en-US" dirty="0"/>
          </a:p>
          <a:p>
            <a:r>
              <a:rPr lang="en-US" sz="1200" b="0" i="0" kern="1200" dirty="0">
                <a:solidFill>
                  <a:schemeClr val="tx1"/>
                </a:solidFill>
                <a:effectLst/>
                <a:latin typeface="+mn-lt"/>
                <a:ea typeface="+mn-ea"/>
                <a:cs typeface="+mn-cs"/>
              </a:rPr>
              <a:t>You can use </a:t>
            </a:r>
            <a:r>
              <a:rPr lang="en-US" dirty="0"/>
              <a:t>recode()</a:t>
            </a:r>
            <a:r>
              <a:rPr lang="en-US" sz="1200" b="0" i="0" kern="1200" dirty="0">
                <a:solidFill>
                  <a:schemeClr val="tx1"/>
                </a:solidFill>
                <a:effectLst/>
                <a:latin typeface="+mn-lt"/>
                <a:ea typeface="+mn-ea"/>
                <a:cs typeface="+mn-cs"/>
              </a:rPr>
              <a:t> directly with factors; it will preserve the existing order of levels while changing the values.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577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q"/>
            </a:pPr>
            <a:r>
              <a:rPr lang="en-US" sz="2800" dirty="0"/>
              <a:t> It has “refused” coded as -9</a:t>
            </a:r>
          </a:p>
          <a:p>
            <a:pPr lvl="1">
              <a:buFont typeface="Wingdings" panose="05000000000000000000" pitchFamily="2" charset="2"/>
              <a:buChar char="q"/>
            </a:pPr>
            <a:r>
              <a:rPr lang="en-US" sz="2400" dirty="0"/>
              <a:t>-9 </a:t>
            </a:r>
            <a:r>
              <a:rPr lang="en-US" sz="2400" dirty="0">
                <a:sym typeface="Wingdings" panose="05000000000000000000" pitchFamily="2" charset="2"/>
              </a:rPr>
              <a:t> NA</a:t>
            </a:r>
            <a:endParaRPr lang="en-US" sz="2400" dirty="0"/>
          </a:p>
          <a:p>
            <a:pPr>
              <a:buFont typeface="Wingdings" panose="05000000000000000000" pitchFamily="2" charset="2"/>
              <a:buChar char="q"/>
            </a:pPr>
            <a:r>
              <a:rPr lang="en-US" sz="2800" dirty="0"/>
              <a:t> Responses are 1- 5</a:t>
            </a:r>
          </a:p>
          <a:p>
            <a:pPr lvl="1">
              <a:buFont typeface="Wingdings" panose="05000000000000000000" pitchFamily="2" charset="2"/>
              <a:buChar char="q"/>
            </a:pPr>
            <a:r>
              <a:rPr lang="en-US" sz="2400" dirty="0"/>
              <a:t>Want 0-1 for analysis</a:t>
            </a:r>
          </a:p>
          <a:p>
            <a:pPr>
              <a:buFont typeface="Wingdings" panose="05000000000000000000" pitchFamily="2" charset="2"/>
              <a:buChar char="q"/>
            </a:pPr>
            <a:r>
              <a:rPr lang="en-US" sz="2800" dirty="0"/>
              <a:t> Want scores to be from “low” to “high”</a:t>
            </a:r>
          </a:p>
          <a:p>
            <a:pPr lvl="1">
              <a:buFont typeface="Wingdings" panose="05000000000000000000" pitchFamily="2" charset="2"/>
              <a:buChar char="q"/>
            </a:pPr>
            <a:r>
              <a:rPr lang="en-US" sz="2400" dirty="0"/>
              <a:t>Flip order of responses</a:t>
            </a:r>
          </a:p>
          <a:p>
            <a:pPr lvl="0">
              <a:buFont typeface="Wingdings" panose="05000000000000000000" pitchFamily="2" charset="2"/>
              <a:buNone/>
            </a:pPr>
            <a:endParaRPr lang="en-US" sz="2800" b="1" dirty="0"/>
          </a:p>
          <a:p>
            <a:pPr lvl="0">
              <a:buFont typeface="Wingdings" panose="05000000000000000000" pitchFamily="2" charset="2"/>
              <a:buNone/>
            </a:pPr>
            <a:r>
              <a:rPr lang="en-US" sz="2800" b="1" dirty="0"/>
              <a:t>Should end up with a scale of Poor (0) to Excellent (1)</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180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804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Usage</a:t>
            </a:r>
          </a:p>
          <a:p>
            <a:r>
              <a:rPr lang="en-US" dirty="0" err="1"/>
              <a:t>na_if</a:t>
            </a:r>
            <a:r>
              <a:rPr lang="en-US" dirty="0"/>
              <a:t>(x, y) </a:t>
            </a:r>
          </a:p>
          <a:p>
            <a:r>
              <a:rPr lang="en-US" sz="1200" b="1" i="0" kern="1200" dirty="0">
                <a:solidFill>
                  <a:schemeClr val="tx1"/>
                </a:solidFill>
                <a:effectLst/>
                <a:latin typeface="+mn-lt"/>
                <a:ea typeface="+mn-ea"/>
                <a:cs typeface="+mn-cs"/>
              </a:rPr>
              <a:t>Arguments</a:t>
            </a:r>
          </a:p>
          <a:p>
            <a:r>
              <a:rPr lang="en-US" sz="1200" kern="1200" dirty="0">
                <a:solidFill>
                  <a:schemeClr val="tx1"/>
                </a:solidFill>
                <a:effectLst/>
                <a:latin typeface="+mn-lt"/>
                <a:ea typeface="+mn-ea"/>
                <a:cs typeface="+mn-cs"/>
              </a:rPr>
              <a:t>X  Vector to modify</a:t>
            </a:r>
          </a:p>
          <a:p>
            <a:r>
              <a:rPr lang="en-US" sz="1200" kern="1200" dirty="0">
                <a:solidFill>
                  <a:schemeClr val="tx1"/>
                </a:solidFill>
                <a:effectLst/>
                <a:latin typeface="+mn-lt"/>
                <a:ea typeface="+mn-ea"/>
                <a:cs typeface="+mn-cs"/>
              </a:rPr>
              <a:t>Y   Value to replace with NA</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6710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last week’s lab, you learned to:</a:t>
            </a:r>
          </a:p>
          <a:p>
            <a:pPr lvl="1"/>
            <a:r>
              <a:rPr lang="en-US" dirty="0"/>
              <a:t>Open R, RStudio and data file.</a:t>
            </a:r>
          </a:p>
          <a:p>
            <a:pPr lvl="1"/>
            <a:r>
              <a:rPr lang="en-US" dirty="0"/>
              <a:t>Structure of R, </a:t>
            </a:r>
            <a:r>
              <a:rPr lang="en-US" dirty="0" err="1"/>
              <a:t>Rstudio</a:t>
            </a:r>
            <a:endParaRPr lang="en-US" dirty="0"/>
          </a:p>
          <a:p>
            <a:pPr lvl="1"/>
            <a:r>
              <a:rPr lang="en-US" dirty="0"/>
              <a:t>Install packages.</a:t>
            </a:r>
          </a:p>
          <a:p>
            <a:pPr lvl="1"/>
            <a:r>
              <a:rPr lang="en-US" dirty="0"/>
              <a:t>Recode missing values when needed.</a:t>
            </a:r>
          </a:p>
          <a:p>
            <a:pPr lvl="1"/>
            <a:r>
              <a:rPr lang="en-US" dirty="0"/>
              <a:t>Run frequencies of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week, you will learn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Creat</a:t>
            </a:r>
            <a:r>
              <a:rPr lang="en-US" dirty="0"/>
              <a:t> a multi-item scale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Recode them to the same scale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 alpha coefficient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Combine into an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Validity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Reliability</a:t>
            </a:r>
          </a:p>
          <a:p>
            <a:endParaRPr lang="en-US" dirty="0"/>
          </a:p>
        </p:txBody>
      </p:sp>
    </p:spTree>
    <p:extLst>
      <p:ext uri="{BB962C8B-B14F-4D97-AF65-F5344CB8AC3E}">
        <p14:creationId xmlns:p14="http://schemas.microsoft.com/office/powerpoint/2010/main" val="3256722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3828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you’d get a mathematical answer, but any interpretation would not be valid because you have two variables going from least racist -&gt; most racist and two variables going from most racist -&gt; least racist.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V162211 and V162214 need to be flipped in order to make an index of racial resentment!</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6400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10663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4578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need to label everything when making an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You do need to know the direction of coding and its meaning for each variable. Some go high-&gt;low, some go low-&gt; high.</a:t>
            </a:r>
          </a:p>
          <a:p>
            <a:endParaRPr lang="en-US" dirty="0"/>
          </a:p>
          <a:p>
            <a:endParaRPr lang="en-US" dirty="0"/>
          </a:p>
          <a:p>
            <a:r>
              <a:rPr lang="en-US" dirty="0"/>
              <a:t>### **** Racial Resentment Correlation and Index Creation  ****  ###</a:t>
            </a:r>
          </a:p>
          <a:p>
            <a:r>
              <a:rPr lang="en-US" dirty="0"/>
              <a:t>table(ANES$V162211)</a:t>
            </a:r>
          </a:p>
          <a:p>
            <a:r>
              <a:rPr lang="en-US" dirty="0"/>
              <a:t># You do need to know the direction of coding and its meaning for each variable. Some go high-&gt;low, some go low-&gt; high.</a:t>
            </a:r>
          </a:p>
          <a:p>
            <a:r>
              <a:rPr lang="en-US" dirty="0"/>
              <a:t>ANES$resent1 &lt;- recode(</a:t>
            </a:r>
            <a:r>
              <a:rPr lang="en-US" dirty="0" err="1"/>
              <a:t>as.numeric</a:t>
            </a:r>
            <a:r>
              <a:rPr lang="en-US" dirty="0"/>
              <a:t>(ANES$V162211), "5=1; 4=2;3=3;2=4;1=5") </a:t>
            </a:r>
          </a:p>
          <a:p>
            <a:r>
              <a:rPr lang="en-US" dirty="0"/>
              <a:t>#Think of the format this way:  What you have = what you want.</a:t>
            </a:r>
          </a:p>
          <a:p>
            <a:r>
              <a:rPr lang="en-US" dirty="0"/>
              <a:t>table(ANES$resent1)</a:t>
            </a:r>
          </a:p>
          <a:p>
            <a:r>
              <a:rPr lang="en-US" dirty="0"/>
              <a:t>table(ANES$V162212)</a:t>
            </a:r>
          </a:p>
          <a:p>
            <a:r>
              <a:rPr lang="en-US" dirty="0"/>
              <a:t>ANES$resent2 &lt;- ANES$V162212</a:t>
            </a:r>
          </a:p>
          <a:p>
            <a:r>
              <a:rPr lang="en-US" dirty="0"/>
              <a:t>ANES$resent3 &lt;- ANES$V162213</a:t>
            </a:r>
          </a:p>
          <a:p>
            <a:r>
              <a:rPr lang="en-US" dirty="0"/>
              <a:t>ANES$resent4 &lt;- recode(</a:t>
            </a:r>
            <a:r>
              <a:rPr lang="en-US" dirty="0" err="1"/>
              <a:t>as.numeric</a:t>
            </a:r>
            <a:r>
              <a:rPr lang="en-US" dirty="0"/>
              <a:t>(ANES$V162214),"5=1; 4=2;3=3;2=4;1=5")</a:t>
            </a:r>
          </a:p>
          <a:p>
            <a:r>
              <a:rPr lang="en-US" dirty="0"/>
              <a:t>table(ANES$resent4)</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30266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1812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table(ANES$V162212)			</a:t>
            </a:r>
          </a:p>
          <a:p>
            <a:pPr marL="0" indent="0">
              <a:buNone/>
            </a:pPr>
            <a:r>
              <a:rPr lang="en-US" dirty="0"/>
              <a:t># Note that missing values are taken care of already in table() </a:t>
            </a:r>
          </a:p>
          <a:p>
            <a:pPr marL="0" indent="0">
              <a:buNone/>
            </a:pPr>
            <a:r>
              <a:rPr lang="en-US" dirty="0"/>
              <a:t>ANES$resent2 &lt;- ANES$V162212  		</a:t>
            </a:r>
          </a:p>
          <a:p>
            <a:pPr marL="0" indent="0">
              <a:buNone/>
            </a:pPr>
            <a:r>
              <a:rPr lang="en-US" dirty="0"/>
              <a:t># yes, it is that easy.</a:t>
            </a:r>
          </a:p>
          <a:p>
            <a:pPr marL="0" indent="0">
              <a:buNone/>
            </a:pPr>
            <a:r>
              <a:rPr lang="en-US" dirty="0"/>
              <a:t>table(ANES$resent2)</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5598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than one way to label things!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30664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49093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What do the summary statistics mean?</a:t>
            </a:r>
          </a:p>
          <a:p>
            <a:r>
              <a:rPr lang="en-US" sz="1200" b="0" i="0" kern="1200" dirty="0" err="1">
                <a:solidFill>
                  <a:schemeClr val="tx1"/>
                </a:solidFill>
                <a:effectLst/>
                <a:latin typeface="+mn-lt"/>
                <a:ea typeface="+mn-ea"/>
                <a:cs typeface="+mn-cs"/>
              </a:rPr>
              <a:t>raw_alpha</a:t>
            </a:r>
            <a:r>
              <a:rPr lang="en-US" sz="1200" b="0" i="0" kern="1200" dirty="0">
                <a:solidFill>
                  <a:schemeClr val="tx1"/>
                </a:solidFill>
                <a:effectLst/>
                <a:latin typeface="+mn-lt"/>
                <a:ea typeface="+mn-ea"/>
                <a:cs typeface="+mn-cs"/>
              </a:rPr>
              <a:t>: Cronbach’s α (values ≥ .7 or .8 indicate good reliability; Kline (1999))</a:t>
            </a:r>
          </a:p>
          <a:p>
            <a:r>
              <a:rPr lang="en-US" sz="1200" b="0" i="0" kern="1200" dirty="0" err="1">
                <a:solidFill>
                  <a:schemeClr val="tx1"/>
                </a:solidFill>
                <a:effectLst/>
                <a:latin typeface="+mn-lt"/>
                <a:ea typeface="+mn-ea"/>
                <a:cs typeface="+mn-cs"/>
              </a:rPr>
              <a:t>std.alpha</a:t>
            </a:r>
            <a:r>
              <a:rPr lang="en-US" sz="1200" b="0" i="0" kern="1200" dirty="0">
                <a:solidFill>
                  <a:schemeClr val="tx1"/>
                </a:solidFill>
                <a:effectLst/>
                <a:latin typeface="+mn-lt"/>
                <a:ea typeface="+mn-ea"/>
                <a:cs typeface="+mn-cs"/>
              </a:rPr>
              <a:t>: this should be similar to </a:t>
            </a:r>
            <a:r>
              <a:rPr lang="en-US" sz="1200" b="0" i="0" kern="1200" dirty="0" err="1">
                <a:solidFill>
                  <a:schemeClr val="tx1"/>
                </a:solidFill>
                <a:effectLst/>
                <a:latin typeface="+mn-lt"/>
                <a:ea typeface="+mn-ea"/>
                <a:cs typeface="+mn-cs"/>
              </a:rPr>
              <a:t>raw_alpha</a:t>
            </a:r>
            <a:r>
              <a:rPr lang="en-US" sz="1200" b="0" i="0" kern="1200" dirty="0">
                <a:solidFill>
                  <a:schemeClr val="tx1"/>
                </a:solidFill>
                <a:effectLst/>
                <a:latin typeface="+mn-lt"/>
                <a:ea typeface="+mn-ea"/>
                <a:cs typeface="+mn-cs"/>
              </a:rPr>
              <a:t> (we only need the raw alpha though)</a:t>
            </a:r>
          </a:p>
          <a:p>
            <a:r>
              <a:rPr lang="en-US" sz="1200" b="0" i="0" kern="1200" dirty="0">
                <a:solidFill>
                  <a:schemeClr val="tx1"/>
                </a:solidFill>
                <a:effectLst/>
                <a:latin typeface="+mn-lt"/>
                <a:ea typeface="+mn-ea"/>
                <a:cs typeface="+mn-cs"/>
              </a:rPr>
              <a:t>G6: Guttman’s lambda 6 (calculated from the squared multiple correlation or ‘</a:t>
            </a:r>
            <a:r>
              <a:rPr lang="en-US" sz="1200" b="0" i="0" kern="1200" dirty="0" err="1">
                <a:solidFill>
                  <a:schemeClr val="tx1"/>
                </a:solidFill>
                <a:effectLst/>
                <a:latin typeface="+mn-lt"/>
                <a:ea typeface="+mn-ea"/>
                <a:cs typeface="+mn-cs"/>
              </a:rPr>
              <a:t>smc</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average_r</a:t>
            </a:r>
            <a:r>
              <a:rPr lang="en-US" sz="1200" b="0" i="0" kern="1200" dirty="0">
                <a:solidFill>
                  <a:schemeClr val="tx1"/>
                </a:solidFill>
                <a:effectLst/>
                <a:latin typeface="+mn-lt"/>
                <a:ea typeface="+mn-ea"/>
                <a:cs typeface="+mn-cs"/>
              </a:rPr>
              <a:t>: average inter-item correlation (this is used to calculate </a:t>
            </a:r>
            <a:r>
              <a:rPr lang="en-US" sz="1200" b="0" i="0" kern="1200" dirty="0" err="1">
                <a:solidFill>
                  <a:schemeClr val="tx1"/>
                </a:solidFill>
                <a:effectLst/>
                <a:latin typeface="+mn-lt"/>
                <a:ea typeface="+mn-ea"/>
                <a:cs typeface="+mn-cs"/>
              </a:rPr>
              <a:t>std.alpha</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mean: scale mean (the mean of the means of all individuals)</a:t>
            </a:r>
          </a:p>
          <a:p>
            <a:r>
              <a:rPr lang="en-US" sz="1200" b="0" i="0" kern="1200" dirty="0" err="1">
                <a:solidFill>
                  <a:schemeClr val="tx1"/>
                </a:solidFill>
                <a:effectLst/>
                <a:latin typeface="+mn-lt"/>
                <a:ea typeface="+mn-ea"/>
                <a:cs typeface="+mn-cs"/>
              </a:rPr>
              <a:t>sd</a:t>
            </a:r>
            <a:r>
              <a:rPr lang="en-US" sz="1200" b="0" i="0" kern="1200" dirty="0">
                <a:solidFill>
                  <a:schemeClr val="tx1"/>
                </a:solidFill>
                <a:effectLst/>
                <a:latin typeface="+mn-lt"/>
                <a:ea typeface="+mn-ea"/>
                <a:cs typeface="+mn-cs"/>
              </a:rPr>
              <a:t>: scale </a:t>
            </a:r>
            <a:r>
              <a:rPr lang="en-US" sz="1200" b="0" i="0" kern="1200" dirty="0" err="1">
                <a:solidFill>
                  <a:schemeClr val="tx1"/>
                </a:solidFill>
                <a:effectLst/>
                <a:latin typeface="+mn-lt"/>
                <a:ea typeface="+mn-ea"/>
                <a:cs typeface="+mn-cs"/>
              </a:rPr>
              <a:t>sd</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to interpret ‘Reliability if an item is dropped’?</a:t>
            </a:r>
          </a:p>
          <a:p>
            <a:r>
              <a:rPr lang="en-US" sz="1200" b="0" i="0" kern="1200" dirty="0">
                <a:solidFill>
                  <a:schemeClr val="tx1"/>
                </a:solidFill>
                <a:effectLst/>
                <a:latin typeface="+mn-lt"/>
                <a:ea typeface="+mn-ea"/>
                <a:cs typeface="+mn-cs"/>
              </a:rPr>
              <a:t>The overall α (</a:t>
            </a:r>
            <a:r>
              <a:rPr lang="en-US" sz="1200" b="0" i="0" kern="1200" dirty="0" err="1">
                <a:solidFill>
                  <a:schemeClr val="tx1"/>
                </a:solidFill>
                <a:effectLst/>
                <a:latin typeface="+mn-lt"/>
                <a:ea typeface="+mn-ea"/>
                <a:cs typeface="+mn-cs"/>
              </a:rPr>
              <a:t>raw_alpha</a:t>
            </a:r>
            <a:r>
              <a:rPr lang="en-US" sz="1200" b="0" i="0" kern="1200" dirty="0">
                <a:solidFill>
                  <a:schemeClr val="tx1"/>
                </a:solidFill>
                <a:effectLst/>
                <a:latin typeface="+mn-lt"/>
                <a:ea typeface="+mn-ea"/>
                <a:cs typeface="+mn-cs"/>
              </a:rPr>
              <a:t>) is .85. Each row refers to each item and has a raw alpha associated—this refers to the overall α when that particular item has been dropped/deleted. For example, the first row refers to resent1, and if it is dropped, the overall α becomes .80, which reflects worse reliability, so we want to keep resent1.</a:t>
            </a:r>
          </a:p>
          <a:p>
            <a:r>
              <a:rPr lang="en-US" sz="1200" b="0" i="0" kern="1200" dirty="0">
                <a:solidFill>
                  <a:schemeClr val="tx1"/>
                </a:solidFill>
                <a:effectLst/>
                <a:latin typeface="+mn-lt"/>
                <a:ea typeface="+mn-ea"/>
                <a:cs typeface="+mn-cs"/>
              </a:rPr>
              <a:t>We are checking whether any of these raw alpha values are greater than the overall α of .85; if yes, this means that dropping that particular item will increase the overall α of the scale.</a:t>
            </a:r>
          </a:p>
          <a:p>
            <a:r>
              <a:rPr lang="en-US" sz="1200" b="0" i="0" kern="1200" dirty="0">
                <a:solidFill>
                  <a:schemeClr val="tx1"/>
                </a:solidFill>
                <a:effectLst/>
                <a:latin typeface="+mn-lt"/>
                <a:ea typeface="+mn-ea"/>
                <a:cs typeface="+mn-cs"/>
              </a:rPr>
              <a:t>The other columns of this table refer to how the other statistics will change if that particular item has been dropped/deleted.</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to interpret ‘Item statistics’?</a:t>
            </a:r>
          </a:p>
          <a:p>
            <a:r>
              <a:rPr lang="en-US" sz="1200" b="0" i="0" kern="1200" dirty="0" err="1">
                <a:solidFill>
                  <a:schemeClr val="tx1"/>
                </a:solidFill>
                <a:effectLst/>
                <a:latin typeface="+mn-lt"/>
                <a:ea typeface="+mn-ea"/>
                <a:cs typeface="+mn-cs"/>
              </a:rPr>
              <a:t>raw.r</a:t>
            </a:r>
            <a:r>
              <a:rPr lang="en-US" sz="1200" b="0" i="0" kern="1200" dirty="0">
                <a:solidFill>
                  <a:schemeClr val="tx1"/>
                </a:solidFill>
                <a:effectLst/>
                <a:latin typeface="+mn-lt"/>
                <a:ea typeface="+mn-ea"/>
                <a:cs typeface="+mn-cs"/>
              </a:rPr>
              <a:t>: correlation between the item and the total score from the scale (i.e., item-total correlations); there is a problem with </a:t>
            </a:r>
            <a:r>
              <a:rPr lang="en-US" sz="1200" b="0" i="0" kern="1200" dirty="0" err="1">
                <a:solidFill>
                  <a:schemeClr val="tx1"/>
                </a:solidFill>
                <a:effectLst/>
                <a:latin typeface="+mn-lt"/>
                <a:ea typeface="+mn-ea"/>
                <a:cs typeface="+mn-cs"/>
              </a:rPr>
              <a:t>raw.r</a:t>
            </a:r>
            <a:r>
              <a:rPr lang="en-US" sz="1200" b="0" i="0" kern="1200" dirty="0">
                <a:solidFill>
                  <a:schemeClr val="tx1"/>
                </a:solidFill>
                <a:effectLst/>
                <a:latin typeface="+mn-lt"/>
                <a:ea typeface="+mn-ea"/>
                <a:cs typeface="+mn-cs"/>
              </a:rPr>
              <a:t>:, the item itself is included in the total—this means we’re correlating the item with itself, so of course it will correlate (</a:t>
            </a:r>
            <a:r>
              <a:rPr lang="en-US" sz="1200" b="0" i="0" kern="1200" dirty="0" err="1">
                <a:solidFill>
                  <a:schemeClr val="tx1"/>
                </a:solidFill>
                <a:effectLst/>
                <a:latin typeface="+mn-lt"/>
                <a:ea typeface="+mn-ea"/>
                <a:cs typeface="+mn-cs"/>
              </a:rPr>
              <a:t>r.cor</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r.drop</a:t>
            </a:r>
            <a:r>
              <a:rPr lang="en-US" sz="1200" b="0" i="0" kern="1200" dirty="0">
                <a:solidFill>
                  <a:schemeClr val="tx1"/>
                </a:solidFill>
                <a:effectLst/>
                <a:latin typeface="+mn-lt"/>
                <a:ea typeface="+mn-ea"/>
                <a:cs typeface="+mn-cs"/>
              </a:rPr>
              <a:t> solve this problem)</a:t>
            </a:r>
          </a:p>
          <a:p>
            <a:r>
              <a:rPr lang="en-US" sz="1200" b="0" i="0" kern="1200" dirty="0" err="1">
                <a:solidFill>
                  <a:schemeClr val="tx1"/>
                </a:solidFill>
                <a:effectLst/>
                <a:latin typeface="+mn-lt"/>
                <a:ea typeface="+mn-ea"/>
                <a:cs typeface="+mn-cs"/>
              </a:rPr>
              <a:t>r.drop</a:t>
            </a:r>
            <a:r>
              <a:rPr lang="en-US" sz="1200" b="0" i="0" kern="1200" dirty="0">
                <a:solidFill>
                  <a:schemeClr val="tx1"/>
                </a:solidFill>
                <a:effectLst/>
                <a:latin typeface="+mn-lt"/>
                <a:ea typeface="+mn-ea"/>
                <a:cs typeface="+mn-cs"/>
              </a:rPr>
              <a:t>: item-total correlation without that item itself (i.e., item-rest correlation or corrected item-total correlation); low item-total correlations indicate that that item doesn’t correlate well with the scale overall</a:t>
            </a:r>
          </a:p>
          <a:p>
            <a:r>
              <a:rPr lang="en-US" sz="1200" b="0" i="0" kern="1200" dirty="0" err="1">
                <a:solidFill>
                  <a:schemeClr val="tx1"/>
                </a:solidFill>
                <a:effectLst/>
                <a:latin typeface="+mn-lt"/>
                <a:ea typeface="+mn-ea"/>
                <a:cs typeface="+mn-cs"/>
              </a:rPr>
              <a:t>r.cor</a:t>
            </a:r>
            <a:r>
              <a:rPr lang="en-US" sz="1200" b="0" i="0" kern="1200" dirty="0">
                <a:solidFill>
                  <a:schemeClr val="tx1"/>
                </a:solidFill>
                <a:effectLst/>
                <a:latin typeface="+mn-lt"/>
                <a:ea typeface="+mn-ea"/>
                <a:cs typeface="+mn-cs"/>
              </a:rPr>
              <a:t>: item-total correlation corrected for item overlap and scale reliability</a:t>
            </a:r>
          </a:p>
          <a:p>
            <a:r>
              <a:rPr lang="en-US" sz="1200" b="0" i="0" kern="1200" dirty="0">
                <a:solidFill>
                  <a:schemeClr val="tx1"/>
                </a:solidFill>
                <a:effectLst/>
                <a:latin typeface="+mn-lt"/>
                <a:ea typeface="+mn-ea"/>
                <a:cs typeface="+mn-cs"/>
              </a:rPr>
              <a:t>mean and </a:t>
            </a:r>
            <a:r>
              <a:rPr lang="en-US" sz="1200" b="0" i="0" kern="1200" dirty="0" err="1">
                <a:solidFill>
                  <a:schemeClr val="tx1"/>
                </a:solidFill>
                <a:effectLst/>
                <a:latin typeface="+mn-lt"/>
                <a:ea typeface="+mn-ea"/>
                <a:cs typeface="+mn-cs"/>
              </a:rPr>
              <a:t>sd</a:t>
            </a:r>
            <a:r>
              <a:rPr lang="en-US" sz="1200" b="0" i="0" kern="1200" dirty="0">
                <a:solidFill>
                  <a:schemeClr val="tx1"/>
                </a:solidFill>
                <a:effectLst/>
                <a:latin typeface="+mn-lt"/>
                <a:ea typeface="+mn-ea"/>
                <a:cs typeface="+mn-cs"/>
              </a:rPr>
              <a:t>: mean and </a:t>
            </a:r>
            <a:r>
              <a:rPr lang="en-US" sz="1200" b="0" i="0" kern="1200" dirty="0" err="1">
                <a:solidFill>
                  <a:schemeClr val="tx1"/>
                </a:solidFill>
                <a:effectLst/>
                <a:latin typeface="+mn-lt"/>
                <a:ea typeface="+mn-ea"/>
                <a:cs typeface="+mn-cs"/>
              </a:rPr>
              <a:t>sd</a:t>
            </a:r>
            <a:r>
              <a:rPr lang="en-US" sz="1200" b="0" i="0" kern="1200" dirty="0">
                <a:solidFill>
                  <a:schemeClr val="tx1"/>
                </a:solidFill>
                <a:effectLst/>
                <a:latin typeface="+mn-lt"/>
                <a:ea typeface="+mn-ea"/>
                <a:cs typeface="+mn-cs"/>
              </a:rPr>
              <a:t> of the scale if that item is dropped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All items should correlate with the total score, so we’re looking for items that don’t correlate with the overall score from the scale. If </a:t>
            </a:r>
            <a:r>
              <a:rPr lang="en-US" sz="1200" b="0" i="0" kern="1200" dirty="0" err="1">
                <a:solidFill>
                  <a:schemeClr val="tx1"/>
                </a:solidFill>
                <a:effectLst/>
                <a:latin typeface="+mn-lt"/>
                <a:ea typeface="+mn-ea"/>
                <a:cs typeface="+mn-cs"/>
              </a:rPr>
              <a:t>r.drop</a:t>
            </a:r>
            <a:r>
              <a:rPr lang="en-US" sz="1200" b="0" i="0" kern="1200" dirty="0">
                <a:solidFill>
                  <a:schemeClr val="tx1"/>
                </a:solidFill>
                <a:effectLst/>
                <a:latin typeface="+mn-lt"/>
                <a:ea typeface="+mn-ea"/>
                <a:cs typeface="+mn-cs"/>
              </a:rPr>
              <a:t> values are less than about .3, it means that particular item doesn’t correlate very well with the scale overall.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to interpret the final frequency table?</a:t>
            </a:r>
          </a:p>
          <a:p>
            <a:r>
              <a:rPr lang="en-US" sz="1200" b="0" i="0" kern="1200" dirty="0">
                <a:solidFill>
                  <a:schemeClr val="tx1"/>
                </a:solidFill>
                <a:effectLst/>
                <a:latin typeface="+mn-lt"/>
                <a:ea typeface="+mn-ea"/>
                <a:cs typeface="+mn-cs"/>
              </a:rPr>
              <a:t>This table tells us what percentage of people gave each response to each of the items (i.e., if you have a 5-point scale, then it tells you how many percent of responses were 1, 2, 3, 4, or 5).</a:t>
            </a:r>
          </a:p>
          <a:p>
            <a:r>
              <a:rPr lang="en-US" sz="1200" b="0" i="0" kern="1200" dirty="0">
                <a:solidFill>
                  <a:schemeClr val="tx1"/>
                </a:solidFill>
                <a:effectLst/>
                <a:latin typeface="+mn-lt"/>
                <a:ea typeface="+mn-ea"/>
                <a:cs typeface="+mn-cs"/>
              </a:rPr>
              <a:t>This helps you check the distribution of responses and whether everyone is giving the same responses (which will lead to low reliability).</a:t>
            </a:r>
          </a:p>
          <a:p>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47662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955B39-7025-465C-8D04-7485E2797B37}" type="slidenum">
              <a:rPr lang="en-US" smtClean="0"/>
              <a:t>55</a:t>
            </a:fld>
            <a:endParaRPr lang="en-US"/>
          </a:p>
        </p:txBody>
      </p:sp>
    </p:spTree>
    <p:extLst>
      <p:ext uri="{BB962C8B-B14F-4D97-AF65-F5344CB8AC3E}">
        <p14:creationId xmlns:p14="http://schemas.microsoft.com/office/powerpoint/2010/main" val="9065535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Slide shows what happens if a variable that doesn’t fit into the construct is added into the index. Perceptions of health do not logically tap into the same construct as racist beliefs.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How to interpret ‘Reliability if an item is dropped’?</a:t>
            </a:r>
          </a:p>
          <a:p>
            <a:r>
              <a:rPr lang="en-US" sz="1200" b="0" i="0" kern="1200" dirty="0">
                <a:solidFill>
                  <a:schemeClr val="tx1"/>
                </a:solidFill>
                <a:effectLst/>
                <a:latin typeface="+mn-lt"/>
                <a:ea typeface="+mn-ea"/>
                <a:cs typeface="+mn-cs"/>
              </a:rPr>
              <a:t>The overall α (</a:t>
            </a:r>
            <a:r>
              <a:rPr lang="en-US" sz="1200" b="0" i="0" kern="1200" dirty="0" err="1">
                <a:solidFill>
                  <a:schemeClr val="tx1"/>
                </a:solidFill>
                <a:effectLst/>
                <a:latin typeface="+mn-lt"/>
                <a:ea typeface="+mn-ea"/>
                <a:cs typeface="+mn-cs"/>
              </a:rPr>
              <a:t>raw_alpha</a:t>
            </a:r>
            <a:r>
              <a:rPr lang="en-US" sz="1200" b="0" i="0" kern="1200" dirty="0">
                <a:solidFill>
                  <a:schemeClr val="tx1"/>
                </a:solidFill>
                <a:effectLst/>
                <a:latin typeface="+mn-lt"/>
                <a:ea typeface="+mn-ea"/>
                <a:cs typeface="+mn-cs"/>
              </a:rPr>
              <a:t>) is .77 for the “resent” variables with the healthy variable. Each row refers to each item and has a raw alpha associated—this refers to the overall α when that particular item has been dropped/deleted. For example, the first row refers to resent1, and if it is dropped, the overall α becomes .68, which reflects worse reliability, so we want to keep resent1.</a:t>
            </a:r>
          </a:p>
          <a:p>
            <a:r>
              <a:rPr lang="en-US" sz="1200" b="0" i="0" kern="1200" dirty="0">
                <a:solidFill>
                  <a:schemeClr val="tx1"/>
                </a:solidFill>
                <a:effectLst/>
                <a:latin typeface="+mn-lt"/>
                <a:ea typeface="+mn-ea"/>
                <a:cs typeface="+mn-cs"/>
              </a:rPr>
              <a:t>We are checking whether any of these raw alpha values are greater than the overall α of .77; if yes, this means that dropping that particular item will increase the overall α of the scale.</a:t>
            </a:r>
          </a:p>
          <a:p>
            <a:r>
              <a:rPr lang="en-US" sz="1200" b="0" i="0" kern="1200" dirty="0">
                <a:solidFill>
                  <a:schemeClr val="tx1"/>
                </a:solidFill>
                <a:effectLst/>
                <a:latin typeface="+mn-lt"/>
                <a:ea typeface="+mn-ea"/>
                <a:cs typeface="+mn-cs"/>
              </a:rPr>
              <a:t>The other columns of this table refer to how the other statistics will change if that particular item has been dropped/deleted.</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E955B39-7025-465C-8D04-7485E2797B37}" type="slidenum">
              <a:rPr lang="en-US" smtClean="0"/>
              <a:t>56</a:t>
            </a:fld>
            <a:endParaRPr lang="en-US"/>
          </a:p>
        </p:txBody>
      </p:sp>
    </p:spTree>
    <p:extLst>
      <p:ext uri="{BB962C8B-B14F-4D97-AF65-F5344CB8AC3E}">
        <p14:creationId xmlns:p14="http://schemas.microsoft.com/office/powerpoint/2010/main" val="39747662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Think about why it is possible to still have a low construct validity even if you find a large alpha coefficient.</a:t>
            </a:r>
          </a:p>
          <a:p>
            <a:endParaRPr lang="en-US" sz="1200" dirty="0"/>
          </a:p>
          <a:p>
            <a:r>
              <a:rPr lang="en-US" sz="1200" dirty="0"/>
              <a:t>Hint to find variables quickly in codebook:</a:t>
            </a:r>
          </a:p>
          <a:p>
            <a:r>
              <a:rPr lang="en-US" sz="1200" dirty="0"/>
              <a:t>CTRL+F for variable name</a:t>
            </a:r>
          </a:p>
          <a:p>
            <a:endParaRPr lang="en-US" sz="1200" dirty="0"/>
          </a:p>
        </p:txBody>
      </p:sp>
      <p:sp>
        <p:nvSpPr>
          <p:cNvPr id="4" name="Slide Number Placeholder 3"/>
          <p:cNvSpPr>
            <a:spLocks noGrp="1"/>
          </p:cNvSpPr>
          <p:nvPr>
            <p:ph type="sldNum" sz="quarter" idx="5"/>
          </p:nvPr>
        </p:nvSpPr>
        <p:spPr/>
        <p:txBody>
          <a:bodyPr/>
          <a:lstStyle/>
          <a:p>
            <a:fld id="{6E955B39-7025-465C-8D04-7485E2797B37}" type="slidenum">
              <a:rPr lang="en-US" smtClean="0"/>
              <a:t>57</a:t>
            </a:fld>
            <a:endParaRPr lang="en-US"/>
          </a:p>
        </p:txBody>
      </p:sp>
    </p:spTree>
    <p:extLst>
      <p:ext uri="{BB962C8B-B14F-4D97-AF65-F5344CB8AC3E}">
        <p14:creationId xmlns:p14="http://schemas.microsoft.com/office/powerpoint/2010/main" val="1460769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1468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Low Levels of Trust -&gt; High levels of trust.</a:t>
            </a:r>
          </a:p>
          <a:p>
            <a:endParaRPr lang="en-US" dirty="0"/>
          </a:p>
          <a:p>
            <a:r>
              <a:rPr lang="en-US" dirty="0"/>
              <a:t>Do any variables need to be reverse coded? </a:t>
            </a:r>
          </a:p>
          <a:p>
            <a:endParaRPr lang="en-US" dirty="0"/>
          </a:p>
        </p:txBody>
      </p:sp>
      <p:sp>
        <p:nvSpPr>
          <p:cNvPr id="4" name="Slide Number Placeholder 3"/>
          <p:cNvSpPr>
            <a:spLocks noGrp="1"/>
          </p:cNvSpPr>
          <p:nvPr>
            <p:ph type="sldNum" sz="quarter" idx="5"/>
          </p:nvPr>
        </p:nvSpPr>
        <p:spPr/>
        <p:txBody>
          <a:bodyPr/>
          <a:lstStyle/>
          <a:p>
            <a:fld id="{6E955B39-7025-465C-8D04-7485E2797B37}" type="slidenum">
              <a:rPr lang="en-US" smtClean="0"/>
              <a:t>58</a:t>
            </a:fld>
            <a:endParaRPr lang="en-US"/>
          </a:p>
        </p:txBody>
      </p:sp>
    </p:spTree>
    <p:extLst>
      <p:ext uri="{BB962C8B-B14F-4D97-AF65-F5344CB8AC3E}">
        <p14:creationId xmlns:p14="http://schemas.microsoft.com/office/powerpoint/2010/main" val="3034369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x	</a:t>
            </a:r>
          </a:p>
          <a:p>
            <a:r>
              <a:rPr lang="en-US" dirty="0"/>
              <a:t>A data frame or matrix</a:t>
            </a:r>
          </a:p>
          <a:p>
            <a:endParaRPr lang="en-US" dirty="0"/>
          </a:p>
          <a:p>
            <a:r>
              <a:rPr lang="en-US" dirty="0"/>
              <a:t>na.rm	</a:t>
            </a:r>
          </a:p>
          <a:p>
            <a:r>
              <a:rPr lang="en-US" dirty="0"/>
              <a:t>The default is to delete missing data. na.rm=FALSE will delete the case.</a:t>
            </a:r>
          </a:p>
          <a:p>
            <a:endParaRPr lang="en-US" dirty="0"/>
          </a:p>
          <a:p>
            <a:r>
              <a:rPr lang="en-US" dirty="0" err="1"/>
              <a:t>interp</a:t>
            </a:r>
            <a:r>
              <a:rPr lang="en-US" dirty="0"/>
              <a:t>	</a:t>
            </a:r>
          </a:p>
          <a:p>
            <a:r>
              <a:rPr lang="en-US" dirty="0"/>
              <a:t>Should the median be standard or interpolated</a:t>
            </a:r>
          </a:p>
          <a:p>
            <a:endParaRPr lang="en-US" dirty="0"/>
          </a:p>
          <a:p>
            <a:r>
              <a:rPr lang="en-US" dirty="0"/>
              <a:t>skew	</a:t>
            </a:r>
          </a:p>
          <a:p>
            <a:r>
              <a:rPr lang="en-US" dirty="0"/>
              <a:t>Should the skew and kurtosis be calculated?</a:t>
            </a:r>
          </a:p>
          <a:p>
            <a:endParaRPr lang="en-US" dirty="0"/>
          </a:p>
          <a:p>
            <a:r>
              <a:rPr lang="en-US" dirty="0"/>
              <a:t>ranges	</a:t>
            </a:r>
          </a:p>
          <a:p>
            <a:r>
              <a:rPr lang="en-US" dirty="0"/>
              <a:t>Should the range be calculated?</a:t>
            </a:r>
          </a:p>
          <a:p>
            <a:endParaRPr lang="en-US" dirty="0"/>
          </a:p>
          <a:p>
            <a:r>
              <a:rPr lang="en-US" dirty="0"/>
              <a:t>trim	</a:t>
            </a:r>
          </a:p>
          <a:p>
            <a:r>
              <a:rPr lang="en-US" dirty="0"/>
              <a:t>trim=.1 – trim means by dropping the top and bottom trim fraction</a:t>
            </a:r>
          </a:p>
          <a:p>
            <a:endParaRPr lang="en-US" dirty="0"/>
          </a:p>
          <a:p>
            <a:r>
              <a:rPr lang="en-US" dirty="0"/>
              <a:t>type	</a:t>
            </a:r>
          </a:p>
          <a:p>
            <a:r>
              <a:rPr lang="en-US" dirty="0"/>
              <a:t>Which estimate of skew and kurtosis should be used? (See details.)</a:t>
            </a:r>
          </a:p>
          <a:p>
            <a:endParaRPr lang="en-US" dirty="0"/>
          </a:p>
          <a:p>
            <a:r>
              <a:rPr lang="en-US" dirty="0"/>
              <a:t>check	</a:t>
            </a:r>
          </a:p>
          <a:p>
            <a:r>
              <a:rPr lang="en-US" dirty="0"/>
              <a:t>Should we check for non-numeric variables? Slower but helpful.</a:t>
            </a:r>
          </a:p>
          <a:p>
            <a:endParaRPr lang="en-US" dirty="0"/>
          </a:p>
          <a:p>
            <a:r>
              <a:rPr lang="en-US" dirty="0"/>
              <a:t>fast	</a:t>
            </a:r>
          </a:p>
          <a:p>
            <a:r>
              <a:rPr lang="en-US" dirty="0"/>
              <a:t>if TRUE, will do n, means, </a:t>
            </a:r>
            <a:r>
              <a:rPr lang="en-US" dirty="0" err="1"/>
              <a:t>sds</a:t>
            </a:r>
            <a:r>
              <a:rPr lang="en-US" dirty="0"/>
              <a:t>, min, max, ranges for an improvement in speed. If NULL, will switch to fast mode for large (</a:t>
            </a:r>
            <a:r>
              <a:rPr lang="en-US" dirty="0" err="1"/>
              <a:t>ncol</a:t>
            </a:r>
            <a:r>
              <a:rPr lang="en-US" dirty="0"/>
              <a:t> * </a:t>
            </a:r>
            <a:r>
              <a:rPr lang="en-US" dirty="0" err="1"/>
              <a:t>nrow</a:t>
            </a:r>
            <a:r>
              <a:rPr lang="en-US" dirty="0"/>
              <a:t> &gt; 10^7) problems, otherwise defaults to fast = FALSE</a:t>
            </a:r>
          </a:p>
          <a:p>
            <a:endParaRPr lang="en-US" dirty="0"/>
          </a:p>
          <a:p>
            <a:r>
              <a:rPr lang="en-US" dirty="0"/>
              <a:t>quant	</a:t>
            </a:r>
          </a:p>
          <a:p>
            <a:r>
              <a:rPr lang="en-US" dirty="0"/>
              <a:t>if not NULL, will find the specified quantiles (e.g. quant=c(.25,.75) will find the 25th and 75th percentiles)</a:t>
            </a:r>
          </a:p>
          <a:p>
            <a:endParaRPr lang="en-US" dirty="0"/>
          </a:p>
          <a:p>
            <a:r>
              <a:rPr lang="en-US" dirty="0"/>
              <a:t>IQR	</a:t>
            </a:r>
          </a:p>
          <a:p>
            <a:r>
              <a:rPr lang="en-US" dirty="0"/>
              <a:t>If TRUE, show the interquartile range</a:t>
            </a:r>
          </a:p>
          <a:p>
            <a:endParaRPr lang="en-US" dirty="0"/>
          </a:p>
          <a:p>
            <a:r>
              <a:rPr lang="en-US" dirty="0"/>
              <a:t>omit	</a:t>
            </a:r>
          </a:p>
          <a:p>
            <a:r>
              <a:rPr lang="en-US" dirty="0"/>
              <a:t>Do not convert non-numerical variables to numeric, omit them instead</a:t>
            </a:r>
          </a:p>
          <a:p>
            <a:endParaRPr lang="en-US" dirty="0"/>
          </a:p>
          <a:p>
            <a:r>
              <a:rPr lang="en-US" dirty="0"/>
              <a:t>head	</a:t>
            </a:r>
          </a:p>
          <a:p>
            <a:r>
              <a:rPr lang="en-US" dirty="0"/>
              <a:t>show the first 1:head cases for each variable in </a:t>
            </a:r>
            <a:r>
              <a:rPr lang="en-US" dirty="0" err="1"/>
              <a:t>describeData</a:t>
            </a:r>
            <a:endParaRPr lang="en-US" dirty="0"/>
          </a:p>
          <a:p>
            <a:endParaRPr lang="en-US" dirty="0"/>
          </a:p>
          <a:p>
            <a:r>
              <a:rPr lang="en-US" dirty="0"/>
              <a:t>tail	</a:t>
            </a:r>
          </a:p>
          <a:p>
            <a:r>
              <a:rPr lang="en-US" dirty="0"/>
              <a:t>Show the last nobs-tail cases for each variable in </a:t>
            </a:r>
            <a:r>
              <a:rPr lang="en-US" dirty="0" err="1"/>
              <a:t>describeData</a:t>
            </a:r>
            <a:endParaRPr lang="en-US" dirty="0"/>
          </a:p>
        </p:txBody>
      </p:sp>
      <p:sp>
        <p:nvSpPr>
          <p:cNvPr id="4" name="Slide Number Placeholder 3"/>
          <p:cNvSpPr>
            <a:spLocks noGrp="1"/>
          </p:cNvSpPr>
          <p:nvPr>
            <p:ph type="sldNum" sz="quarter" idx="5"/>
          </p:nvPr>
        </p:nvSpPr>
        <p:spPr/>
        <p:txBody>
          <a:bodyPr/>
          <a:lstStyle/>
          <a:p>
            <a:fld id="{09AD1C8E-7C3B-4DB6-B6FC-95A47E96A57B}" type="slidenum">
              <a:rPr lang="en-US" smtClean="0"/>
              <a:t>59</a:t>
            </a:fld>
            <a:endParaRPr lang="en-US"/>
          </a:p>
        </p:txBody>
      </p:sp>
    </p:spTree>
    <p:extLst>
      <p:ext uri="{BB962C8B-B14F-4D97-AF65-F5344CB8AC3E}">
        <p14:creationId xmlns:p14="http://schemas.microsoft.com/office/powerpoint/2010/main" val="3058287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6311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Always create a new variable – do not overwrite old variables (lost data – in your case backup on BB, but not always true).</a:t>
            </a:r>
          </a:p>
          <a:p>
            <a:r>
              <a:rPr lang="en-US" dirty="0">
                <a:sym typeface="Wingdings" panose="05000000000000000000" pitchFamily="2" charset="2"/>
              </a:rPr>
              <a:t>Will create a new column in your data file – data view (and new row in variable view).</a:t>
            </a:r>
          </a:p>
          <a:p>
            <a:r>
              <a:rPr lang="en-US" dirty="0">
                <a:sym typeface="Wingdings" panose="05000000000000000000" pitchFamily="2" charset="2"/>
              </a:rPr>
              <a:t>Always keep syntax so you know how you created new variables.</a:t>
            </a:r>
            <a:endParaRPr lang="en-US" dirty="0"/>
          </a:p>
          <a:p>
            <a:endParaRPr lang="en-US" dirty="0"/>
          </a:p>
        </p:txBody>
      </p:sp>
      <p:sp>
        <p:nvSpPr>
          <p:cNvPr id="4" name="Slide Number Placeholder 3"/>
          <p:cNvSpPr>
            <a:spLocks noGrp="1"/>
          </p:cNvSpPr>
          <p:nvPr>
            <p:ph type="sldNum" sz="quarter" idx="5"/>
          </p:nvPr>
        </p:nvSpPr>
        <p:spPr/>
        <p:txBody>
          <a:bodyPr/>
          <a:lstStyle/>
          <a:p>
            <a:fld id="{6E955B39-7025-465C-8D04-7485E2797B37}" type="slidenum">
              <a:rPr lang="en-US" smtClean="0"/>
              <a:t>63</a:t>
            </a:fld>
            <a:endParaRPr lang="en-US"/>
          </a:p>
        </p:txBody>
      </p:sp>
    </p:spTree>
    <p:extLst>
      <p:ext uri="{BB962C8B-B14F-4D97-AF65-F5344CB8AC3E}">
        <p14:creationId xmlns:p14="http://schemas.microsoft.com/office/powerpoint/2010/main" val="15460122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Pg</a:t>
            </a:r>
            <a:r>
              <a:rPr lang="en-US" dirty="0"/>
              <a:t> 174</a:t>
            </a:r>
          </a:p>
        </p:txBody>
      </p:sp>
      <p:sp>
        <p:nvSpPr>
          <p:cNvPr id="4" name="Slide Number Placeholder 3"/>
          <p:cNvSpPr>
            <a:spLocks noGrp="1"/>
          </p:cNvSpPr>
          <p:nvPr>
            <p:ph type="sldNum" sz="quarter" idx="5"/>
          </p:nvPr>
        </p:nvSpPr>
        <p:spPr/>
        <p:txBody>
          <a:bodyPr/>
          <a:lstStyle/>
          <a:p>
            <a:fld id="{09AD1C8E-7C3B-4DB6-B6FC-95A47E96A57B}" type="slidenum">
              <a:rPr lang="en-US" smtClean="0"/>
              <a:t>65</a:t>
            </a:fld>
            <a:endParaRPr lang="en-US"/>
          </a:p>
        </p:txBody>
      </p:sp>
    </p:spTree>
    <p:extLst>
      <p:ext uri="{BB962C8B-B14F-4D97-AF65-F5344CB8AC3E}">
        <p14:creationId xmlns:p14="http://schemas.microsoft.com/office/powerpoint/2010/main" val="38706148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Pg</a:t>
            </a:r>
            <a:r>
              <a:rPr lang="en-US" dirty="0"/>
              <a:t> 174</a:t>
            </a:r>
          </a:p>
        </p:txBody>
      </p:sp>
      <p:sp>
        <p:nvSpPr>
          <p:cNvPr id="4" name="Slide Number Placeholder 3"/>
          <p:cNvSpPr>
            <a:spLocks noGrp="1"/>
          </p:cNvSpPr>
          <p:nvPr>
            <p:ph type="sldNum" sz="quarter" idx="5"/>
          </p:nvPr>
        </p:nvSpPr>
        <p:spPr/>
        <p:txBody>
          <a:bodyPr/>
          <a:lstStyle/>
          <a:p>
            <a:fld id="{09AD1C8E-7C3B-4DB6-B6FC-95A47E96A57B}" type="slidenum">
              <a:rPr lang="en-US" smtClean="0"/>
              <a:t>66</a:t>
            </a:fld>
            <a:endParaRPr lang="en-US"/>
          </a:p>
        </p:txBody>
      </p:sp>
    </p:spTree>
    <p:extLst>
      <p:ext uri="{BB962C8B-B14F-4D97-AF65-F5344CB8AC3E}">
        <p14:creationId xmlns:p14="http://schemas.microsoft.com/office/powerpoint/2010/main" val="2668167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t>Each time R is opened, a new “Session” starts. You can change the color scheme and layout in Tools &gt; Global Options &gt; Appearance or </a:t>
            </a:r>
            <a:r>
              <a:rPr lang="en-US" dirty="0"/>
              <a:t>View &gt; Pane Layout &gt; Arrange the way you want. </a:t>
            </a:r>
          </a:p>
          <a:p>
            <a:pPr marL="0" indent="0" eaLnBrk="0" fontAlgn="base" hangingPunct="0">
              <a:lnSpc>
                <a:spcPct val="100000"/>
              </a:lnSpc>
              <a:spcBef>
                <a:spcPct val="0"/>
              </a:spcBef>
              <a:spcAft>
                <a:spcPct val="0"/>
              </a:spcAft>
              <a:buClrTx/>
              <a:buSzTx/>
              <a:buNone/>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file viewer. Here you can write your code in a script file for safekeeping and reuse </a:t>
            </a: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or</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look at your data in spreadsheet format. When you want to look at more than one file at a time, you can view them in a separate window.</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console. This is where you enter code and see the output. You can either type out your code here or highlight code in the file viewer and use a keyboard shortcut to have it automatically entered.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environment viewer. This just shows you a list of all the objects that are currently in R’s environment..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Files/Plots/Packages/Help. Does a wide range of things and it is customizable. </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997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 users do not need the .</a:t>
            </a:r>
            <a:r>
              <a:rPr lang="en-US" dirty="0" err="1"/>
              <a:t>dta</a:t>
            </a:r>
            <a:r>
              <a:rPr lang="en-US" dirty="0"/>
              <a:t> extension at the end of the file name !!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5743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&gt; Import &gt; From Stata&gt; Browse for file you want</a:t>
            </a:r>
          </a:p>
          <a:p>
            <a:endParaRPr lang="en-US" dirty="0"/>
          </a:p>
          <a:p>
            <a:r>
              <a:rPr lang="en-US" dirty="0"/>
              <a:t>You can rename it in this interface too in the “Import Options” area. I did not do that in this image.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3972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Fogarty </a:t>
            </a:r>
            <a:r>
              <a:rPr lang="en-US" dirty="0" err="1"/>
              <a:t>pg</a:t>
            </a:r>
            <a:r>
              <a:rPr lang="en-US" dirty="0"/>
              <a:t> 17</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E955B39-7025-465C-8D04-7485E2797B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22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6D9E-1C38-4869-BF43-8F22EA3C4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E071DB-B302-4CB4-9B4B-0F36BFC5F2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F1E560-605C-4415-AB91-7A417D395C66}"/>
              </a:ext>
            </a:extLst>
          </p:cNvPr>
          <p:cNvSpPr>
            <a:spLocks noGrp="1"/>
          </p:cNvSpPr>
          <p:nvPr>
            <p:ph type="dt" sz="half" idx="10"/>
          </p:nvPr>
        </p:nvSpPr>
        <p:spPr/>
        <p:txBody>
          <a:bodyPr/>
          <a:lstStyle/>
          <a:p>
            <a:fld id="{6FA61A75-AE84-41A5-9B2A-1B32036A8F0F}" type="datetimeFigureOut">
              <a:rPr lang="en-US" smtClean="0"/>
              <a:t>8/12/2021</a:t>
            </a:fld>
            <a:endParaRPr lang="en-US"/>
          </a:p>
        </p:txBody>
      </p:sp>
      <p:sp>
        <p:nvSpPr>
          <p:cNvPr id="5" name="Footer Placeholder 4">
            <a:extLst>
              <a:ext uri="{FF2B5EF4-FFF2-40B4-BE49-F238E27FC236}">
                <a16:creationId xmlns:a16="http://schemas.microsoft.com/office/drawing/2014/main" id="{0351B3B9-B718-4664-8BC5-30CEE59F1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E0649-CAA8-4C7E-80DB-0843408AA147}"/>
              </a:ext>
            </a:extLst>
          </p:cNvPr>
          <p:cNvSpPr>
            <a:spLocks noGrp="1"/>
          </p:cNvSpPr>
          <p:nvPr>
            <p:ph type="sldNum" sz="quarter" idx="12"/>
          </p:nvPr>
        </p:nvSpPr>
        <p:spPr/>
        <p:txBody>
          <a:bodyPr/>
          <a:lstStyle/>
          <a:p>
            <a:fld id="{5BA20EE7-D0B6-4641-85E7-3255E1EFF3C5}" type="slidenum">
              <a:rPr lang="en-US" smtClean="0"/>
              <a:t>‹#›</a:t>
            </a:fld>
            <a:endParaRPr lang="en-US"/>
          </a:p>
        </p:txBody>
      </p:sp>
    </p:spTree>
    <p:extLst>
      <p:ext uri="{BB962C8B-B14F-4D97-AF65-F5344CB8AC3E}">
        <p14:creationId xmlns:p14="http://schemas.microsoft.com/office/powerpoint/2010/main" val="81701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1B8F-D5D1-49F7-8C18-09DAFF23C7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EE5391-99F6-4721-84B1-F5111C06DD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C5D2EC-7DA2-42DE-9B0C-A5352B5E4184}"/>
              </a:ext>
            </a:extLst>
          </p:cNvPr>
          <p:cNvSpPr>
            <a:spLocks noGrp="1"/>
          </p:cNvSpPr>
          <p:nvPr>
            <p:ph type="dt" sz="half" idx="10"/>
          </p:nvPr>
        </p:nvSpPr>
        <p:spPr/>
        <p:txBody>
          <a:bodyPr/>
          <a:lstStyle/>
          <a:p>
            <a:fld id="{6FA61A75-AE84-41A5-9B2A-1B32036A8F0F}" type="datetimeFigureOut">
              <a:rPr lang="en-US" smtClean="0"/>
              <a:t>8/12/2021</a:t>
            </a:fld>
            <a:endParaRPr lang="en-US"/>
          </a:p>
        </p:txBody>
      </p:sp>
      <p:sp>
        <p:nvSpPr>
          <p:cNvPr id="5" name="Footer Placeholder 4">
            <a:extLst>
              <a:ext uri="{FF2B5EF4-FFF2-40B4-BE49-F238E27FC236}">
                <a16:creationId xmlns:a16="http://schemas.microsoft.com/office/drawing/2014/main" id="{8A980BC6-0FCF-4A8C-AF15-A759D056A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076C1-9455-4EF4-B9CA-299A02D844EC}"/>
              </a:ext>
            </a:extLst>
          </p:cNvPr>
          <p:cNvSpPr>
            <a:spLocks noGrp="1"/>
          </p:cNvSpPr>
          <p:nvPr>
            <p:ph type="sldNum" sz="quarter" idx="12"/>
          </p:nvPr>
        </p:nvSpPr>
        <p:spPr/>
        <p:txBody>
          <a:bodyPr/>
          <a:lstStyle/>
          <a:p>
            <a:fld id="{5BA20EE7-D0B6-4641-85E7-3255E1EFF3C5}" type="slidenum">
              <a:rPr lang="en-US" smtClean="0"/>
              <a:t>‹#›</a:t>
            </a:fld>
            <a:endParaRPr lang="en-US"/>
          </a:p>
        </p:txBody>
      </p:sp>
    </p:spTree>
    <p:extLst>
      <p:ext uri="{BB962C8B-B14F-4D97-AF65-F5344CB8AC3E}">
        <p14:creationId xmlns:p14="http://schemas.microsoft.com/office/powerpoint/2010/main" val="47669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F2806-935C-47FF-AC44-71C2AA2FE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B38C4B-0709-4ACC-A3FE-013D92569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8A202-86E4-4667-AA43-050CB4A4C2E9}"/>
              </a:ext>
            </a:extLst>
          </p:cNvPr>
          <p:cNvSpPr>
            <a:spLocks noGrp="1"/>
          </p:cNvSpPr>
          <p:nvPr>
            <p:ph type="dt" sz="half" idx="10"/>
          </p:nvPr>
        </p:nvSpPr>
        <p:spPr/>
        <p:txBody>
          <a:bodyPr/>
          <a:lstStyle/>
          <a:p>
            <a:fld id="{6FA61A75-AE84-41A5-9B2A-1B32036A8F0F}" type="datetimeFigureOut">
              <a:rPr lang="en-US" smtClean="0"/>
              <a:t>8/12/2021</a:t>
            </a:fld>
            <a:endParaRPr lang="en-US"/>
          </a:p>
        </p:txBody>
      </p:sp>
      <p:sp>
        <p:nvSpPr>
          <p:cNvPr id="5" name="Footer Placeholder 4">
            <a:extLst>
              <a:ext uri="{FF2B5EF4-FFF2-40B4-BE49-F238E27FC236}">
                <a16:creationId xmlns:a16="http://schemas.microsoft.com/office/drawing/2014/main" id="{BDEB74E5-D43F-4D3A-A39D-FD9137BBC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E2C26-02D3-40AF-982F-37777036181D}"/>
              </a:ext>
            </a:extLst>
          </p:cNvPr>
          <p:cNvSpPr>
            <a:spLocks noGrp="1"/>
          </p:cNvSpPr>
          <p:nvPr>
            <p:ph type="sldNum" sz="quarter" idx="12"/>
          </p:nvPr>
        </p:nvSpPr>
        <p:spPr/>
        <p:txBody>
          <a:bodyPr/>
          <a:lstStyle/>
          <a:p>
            <a:fld id="{5BA20EE7-D0B6-4641-85E7-3255E1EFF3C5}" type="slidenum">
              <a:rPr lang="en-US" smtClean="0"/>
              <a:t>‹#›</a:t>
            </a:fld>
            <a:endParaRPr lang="en-US"/>
          </a:p>
        </p:txBody>
      </p:sp>
    </p:spTree>
    <p:extLst>
      <p:ext uri="{BB962C8B-B14F-4D97-AF65-F5344CB8AC3E}">
        <p14:creationId xmlns:p14="http://schemas.microsoft.com/office/powerpoint/2010/main" val="3241045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F47FF6-7292-442D-B671-357E26EE0D8A}"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0F381-579C-4336-9FEF-17301B2D2A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962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F47FF6-7292-442D-B671-357E26EE0D8A}"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0F381-579C-4336-9FEF-17301B2D2A59}" type="slidenum">
              <a:rPr lang="en-US" smtClean="0"/>
              <a:t>‹#›</a:t>
            </a:fld>
            <a:endParaRPr lang="en-US"/>
          </a:p>
        </p:txBody>
      </p:sp>
    </p:spTree>
    <p:extLst>
      <p:ext uri="{BB962C8B-B14F-4D97-AF65-F5344CB8AC3E}">
        <p14:creationId xmlns:p14="http://schemas.microsoft.com/office/powerpoint/2010/main" val="372595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F47FF6-7292-442D-B671-357E26EE0D8A}"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0F381-579C-4336-9FEF-17301B2D2A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550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F47FF6-7292-442D-B671-357E26EE0D8A}"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0F381-579C-4336-9FEF-17301B2D2A59}" type="slidenum">
              <a:rPr lang="en-US" smtClean="0"/>
              <a:t>‹#›</a:t>
            </a:fld>
            <a:endParaRPr lang="en-US"/>
          </a:p>
        </p:txBody>
      </p:sp>
    </p:spTree>
    <p:extLst>
      <p:ext uri="{BB962C8B-B14F-4D97-AF65-F5344CB8AC3E}">
        <p14:creationId xmlns:p14="http://schemas.microsoft.com/office/powerpoint/2010/main" val="3287396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F47FF6-7292-442D-B671-357E26EE0D8A}" type="datetimeFigureOut">
              <a:rPr lang="en-US" smtClean="0"/>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40F381-579C-4336-9FEF-17301B2D2A59}" type="slidenum">
              <a:rPr lang="en-US" smtClean="0"/>
              <a:t>‹#›</a:t>
            </a:fld>
            <a:endParaRPr lang="en-US"/>
          </a:p>
        </p:txBody>
      </p:sp>
    </p:spTree>
    <p:extLst>
      <p:ext uri="{BB962C8B-B14F-4D97-AF65-F5344CB8AC3E}">
        <p14:creationId xmlns:p14="http://schemas.microsoft.com/office/powerpoint/2010/main" val="1271631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F47FF6-7292-442D-B671-357E26EE0D8A}" type="datetimeFigureOut">
              <a:rPr lang="en-US" smtClean="0"/>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0F381-579C-4336-9FEF-17301B2D2A59}" type="slidenum">
              <a:rPr lang="en-US" smtClean="0"/>
              <a:t>‹#›</a:t>
            </a:fld>
            <a:endParaRPr lang="en-US"/>
          </a:p>
        </p:txBody>
      </p:sp>
    </p:spTree>
    <p:extLst>
      <p:ext uri="{BB962C8B-B14F-4D97-AF65-F5344CB8AC3E}">
        <p14:creationId xmlns:p14="http://schemas.microsoft.com/office/powerpoint/2010/main" val="2443027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F47FF6-7292-442D-B671-357E26EE0D8A}" type="datetimeFigureOut">
              <a:rPr lang="en-US" smtClean="0"/>
              <a:t>8/12/2021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440F381-579C-4336-9FEF-17301B2D2A59}" type="slidenum">
              <a:rPr lang="en-US" smtClean="0"/>
              <a:t>‹#›</a:t>
            </a:fld>
            <a:endParaRPr lang="en-US"/>
          </a:p>
        </p:txBody>
      </p:sp>
    </p:spTree>
    <p:extLst>
      <p:ext uri="{BB962C8B-B14F-4D97-AF65-F5344CB8AC3E}">
        <p14:creationId xmlns:p14="http://schemas.microsoft.com/office/powerpoint/2010/main" val="2117311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F47FF6-7292-442D-B671-357E26EE0D8A}" type="datetimeFigureOut">
              <a:rPr lang="en-US" smtClean="0"/>
              <a:t>8/12/2021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440F381-579C-4336-9FEF-17301B2D2A59}" type="slidenum">
              <a:rPr lang="en-US" smtClean="0"/>
              <a:t>‹#›</a:t>
            </a:fld>
            <a:endParaRPr lang="en-US"/>
          </a:p>
        </p:txBody>
      </p:sp>
    </p:spTree>
    <p:extLst>
      <p:ext uri="{BB962C8B-B14F-4D97-AF65-F5344CB8AC3E}">
        <p14:creationId xmlns:p14="http://schemas.microsoft.com/office/powerpoint/2010/main" val="350313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A527-F052-4BF4-A295-322F7AE20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E4B8A7-F81A-44FE-B8D5-131AA3D4C6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B151B-432F-4FA6-870D-0CAADBD164D5}"/>
              </a:ext>
            </a:extLst>
          </p:cNvPr>
          <p:cNvSpPr>
            <a:spLocks noGrp="1"/>
          </p:cNvSpPr>
          <p:nvPr>
            <p:ph type="dt" sz="half" idx="10"/>
          </p:nvPr>
        </p:nvSpPr>
        <p:spPr/>
        <p:txBody>
          <a:bodyPr/>
          <a:lstStyle/>
          <a:p>
            <a:fld id="{6FA61A75-AE84-41A5-9B2A-1B32036A8F0F}" type="datetimeFigureOut">
              <a:rPr lang="en-US" smtClean="0"/>
              <a:t>8/12/2021</a:t>
            </a:fld>
            <a:endParaRPr lang="en-US"/>
          </a:p>
        </p:txBody>
      </p:sp>
      <p:sp>
        <p:nvSpPr>
          <p:cNvPr id="5" name="Footer Placeholder 4">
            <a:extLst>
              <a:ext uri="{FF2B5EF4-FFF2-40B4-BE49-F238E27FC236}">
                <a16:creationId xmlns:a16="http://schemas.microsoft.com/office/drawing/2014/main" id="{A932BB74-359D-4CAA-941A-2E43069F2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435CF-DAB1-4F85-B0B8-4C0F40842BC3}"/>
              </a:ext>
            </a:extLst>
          </p:cNvPr>
          <p:cNvSpPr>
            <a:spLocks noGrp="1"/>
          </p:cNvSpPr>
          <p:nvPr>
            <p:ph type="sldNum" sz="quarter" idx="12"/>
          </p:nvPr>
        </p:nvSpPr>
        <p:spPr/>
        <p:txBody>
          <a:bodyPr/>
          <a:lstStyle/>
          <a:p>
            <a:fld id="{5BA20EE7-D0B6-4641-85E7-3255E1EFF3C5}" type="slidenum">
              <a:rPr lang="en-US" smtClean="0"/>
              <a:t>‹#›</a:t>
            </a:fld>
            <a:endParaRPr lang="en-US"/>
          </a:p>
        </p:txBody>
      </p:sp>
    </p:spTree>
    <p:extLst>
      <p:ext uri="{BB962C8B-B14F-4D97-AF65-F5344CB8AC3E}">
        <p14:creationId xmlns:p14="http://schemas.microsoft.com/office/powerpoint/2010/main" val="3417641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F47FF6-7292-442D-B671-357E26EE0D8A}" type="datetimeFigureOut">
              <a:rPr lang="en-US" smtClean="0"/>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0F381-579C-4336-9FEF-17301B2D2A59}" type="slidenum">
              <a:rPr lang="en-US" smtClean="0"/>
              <a:t>‹#›</a:t>
            </a:fld>
            <a:endParaRPr lang="en-US"/>
          </a:p>
        </p:txBody>
      </p:sp>
    </p:spTree>
    <p:extLst>
      <p:ext uri="{BB962C8B-B14F-4D97-AF65-F5344CB8AC3E}">
        <p14:creationId xmlns:p14="http://schemas.microsoft.com/office/powerpoint/2010/main" val="2624443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F47FF6-7292-442D-B671-357E26EE0D8A}"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0F381-579C-4336-9FEF-17301B2D2A59}" type="slidenum">
              <a:rPr lang="en-US" smtClean="0"/>
              <a:t>‹#›</a:t>
            </a:fld>
            <a:endParaRPr lang="en-US"/>
          </a:p>
        </p:txBody>
      </p:sp>
    </p:spTree>
    <p:extLst>
      <p:ext uri="{BB962C8B-B14F-4D97-AF65-F5344CB8AC3E}">
        <p14:creationId xmlns:p14="http://schemas.microsoft.com/office/powerpoint/2010/main" val="481492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F47FF6-7292-442D-B671-357E26EE0D8A}" type="datetimeFigureOut">
              <a:rPr lang="en-US" smtClean="0"/>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0F381-579C-4336-9FEF-17301B2D2A59}" type="slidenum">
              <a:rPr lang="en-US" smtClean="0"/>
              <a:t>‹#›</a:t>
            </a:fld>
            <a:endParaRPr lang="en-US"/>
          </a:p>
        </p:txBody>
      </p:sp>
    </p:spTree>
    <p:extLst>
      <p:ext uri="{BB962C8B-B14F-4D97-AF65-F5344CB8AC3E}">
        <p14:creationId xmlns:p14="http://schemas.microsoft.com/office/powerpoint/2010/main" val="2688985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3F64-342C-40AD-9B38-72A4AF946F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B73EF1-B047-46D2-9EFB-6BA0DB573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2200A0-62AD-4E00-92A8-AECAED348B08}"/>
              </a:ext>
            </a:extLst>
          </p:cNvPr>
          <p:cNvSpPr>
            <a:spLocks noGrp="1"/>
          </p:cNvSpPr>
          <p:nvPr>
            <p:ph type="dt" sz="half" idx="10"/>
          </p:nvPr>
        </p:nvSpPr>
        <p:spPr/>
        <p:txBody>
          <a:bodyPr/>
          <a:lstStyle/>
          <a:p>
            <a:fld id="{6FA61A75-AE84-41A5-9B2A-1B32036A8F0F}" type="datetimeFigureOut">
              <a:rPr lang="en-US" smtClean="0"/>
              <a:t>8/12/2021</a:t>
            </a:fld>
            <a:endParaRPr lang="en-US"/>
          </a:p>
        </p:txBody>
      </p:sp>
      <p:sp>
        <p:nvSpPr>
          <p:cNvPr id="5" name="Footer Placeholder 4">
            <a:extLst>
              <a:ext uri="{FF2B5EF4-FFF2-40B4-BE49-F238E27FC236}">
                <a16:creationId xmlns:a16="http://schemas.microsoft.com/office/drawing/2014/main" id="{74CF66C8-3728-4DBD-BF1B-5D50B57CA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07036-007E-46B3-A071-CBFE2C474511}"/>
              </a:ext>
            </a:extLst>
          </p:cNvPr>
          <p:cNvSpPr>
            <a:spLocks noGrp="1"/>
          </p:cNvSpPr>
          <p:nvPr>
            <p:ph type="sldNum" sz="quarter" idx="12"/>
          </p:nvPr>
        </p:nvSpPr>
        <p:spPr/>
        <p:txBody>
          <a:bodyPr/>
          <a:lstStyle/>
          <a:p>
            <a:fld id="{5BA20EE7-D0B6-4641-85E7-3255E1EFF3C5}" type="slidenum">
              <a:rPr lang="en-US" smtClean="0"/>
              <a:t>‹#›</a:t>
            </a:fld>
            <a:endParaRPr lang="en-US"/>
          </a:p>
        </p:txBody>
      </p:sp>
    </p:spTree>
    <p:extLst>
      <p:ext uri="{BB962C8B-B14F-4D97-AF65-F5344CB8AC3E}">
        <p14:creationId xmlns:p14="http://schemas.microsoft.com/office/powerpoint/2010/main" val="329081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AC03-BF85-430C-B809-C03893C5F5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E4EFE2-F397-4731-92F4-3761556B74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D4FF5-3B86-4E03-86C2-8035EEE4B9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4A6C6E-F4FE-4B9C-811A-8BC74A8B20DB}"/>
              </a:ext>
            </a:extLst>
          </p:cNvPr>
          <p:cNvSpPr>
            <a:spLocks noGrp="1"/>
          </p:cNvSpPr>
          <p:nvPr>
            <p:ph type="dt" sz="half" idx="10"/>
          </p:nvPr>
        </p:nvSpPr>
        <p:spPr/>
        <p:txBody>
          <a:bodyPr/>
          <a:lstStyle/>
          <a:p>
            <a:fld id="{6FA61A75-AE84-41A5-9B2A-1B32036A8F0F}" type="datetimeFigureOut">
              <a:rPr lang="en-US" smtClean="0"/>
              <a:t>8/12/2021</a:t>
            </a:fld>
            <a:endParaRPr lang="en-US"/>
          </a:p>
        </p:txBody>
      </p:sp>
      <p:sp>
        <p:nvSpPr>
          <p:cNvPr id="6" name="Footer Placeholder 5">
            <a:extLst>
              <a:ext uri="{FF2B5EF4-FFF2-40B4-BE49-F238E27FC236}">
                <a16:creationId xmlns:a16="http://schemas.microsoft.com/office/drawing/2014/main" id="{2D670B45-115E-4CA3-B761-B85C03BBF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2AEE36-2ACC-4AB3-89C5-06B804016A68}"/>
              </a:ext>
            </a:extLst>
          </p:cNvPr>
          <p:cNvSpPr>
            <a:spLocks noGrp="1"/>
          </p:cNvSpPr>
          <p:nvPr>
            <p:ph type="sldNum" sz="quarter" idx="12"/>
          </p:nvPr>
        </p:nvSpPr>
        <p:spPr/>
        <p:txBody>
          <a:bodyPr/>
          <a:lstStyle/>
          <a:p>
            <a:fld id="{5BA20EE7-D0B6-4641-85E7-3255E1EFF3C5}" type="slidenum">
              <a:rPr lang="en-US" smtClean="0"/>
              <a:t>‹#›</a:t>
            </a:fld>
            <a:endParaRPr lang="en-US"/>
          </a:p>
        </p:txBody>
      </p:sp>
    </p:spTree>
    <p:extLst>
      <p:ext uri="{BB962C8B-B14F-4D97-AF65-F5344CB8AC3E}">
        <p14:creationId xmlns:p14="http://schemas.microsoft.com/office/powerpoint/2010/main" val="287691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39CB4-FAD4-42B6-97C8-3A99F01BB8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228474-2E9E-4BF1-B81A-FF93D21E2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526734-5B08-41A5-A8B0-4256CA0645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10490-1111-42CF-92C2-BB9FEA410F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D6A61E-7345-4CB4-AE2C-4275F728ED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92EFDE-8ED1-445A-8961-0607BFCEB706}"/>
              </a:ext>
            </a:extLst>
          </p:cNvPr>
          <p:cNvSpPr>
            <a:spLocks noGrp="1"/>
          </p:cNvSpPr>
          <p:nvPr>
            <p:ph type="dt" sz="half" idx="10"/>
          </p:nvPr>
        </p:nvSpPr>
        <p:spPr/>
        <p:txBody>
          <a:bodyPr/>
          <a:lstStyle/>
          <a:p>
            <a:fld id="{6FA61A75-AE84-41A5-9B2A-1B32036A8F0F}" type="datetimeFigureOut">
              <a:rPr lang="en-US" smtClean="0"/>
              <a:t>8/12/2021</a:t>
            </a:fld>
            <a:endParaRPr lang="en-US"/>
          </a:p>
        </p:txBody>
      </p:sp>
      <p:sp>
        <p:nvSpPr>
          <p:cNvPr id="8" name="Footer Placeholder 7">
            <a:extLst>
              <a:ext uri="{FF2B5EF4-FFF2-40B4-BE49-F238E27FC236}">
                <a16:creationId xmlns:a16="http://schemas.microsoft.com/office/drawing/2014/main" id="{0BAF128D-3AC1-43A4-8F4A-3143EAA69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BCA2B8-6FF0-4109-BC4F-2CDBCF075E90}"/>
              </a:ext>
            </a:extLst>
          </p:cNvPr>
          <p:cNvSpPr>
            <a:spLocks noGrp="1"/>
          </p:cNvSpPr>
          <p:nvPr>
            <p:ph type="sldNum" sz="quarter" idx="12"/>
          </p:nvPr>
        </p:nvSpPr>
        <p:spPr/>
        <p:txBody>
          <a:bodyPr/>
          <a:lstStyle/>
          <a:p>
            <a:fld id="{5BA20EE7-D0B6-4641-85E7-3255E1EFF3C5}" type="slidenum">
              <a:rPr lang="en-US" smtClean="0"/>
              <a:t>‹#›</a:t>
            </a:fld>
            <a:endParaRPr lang="en-US"/>
          </a:p>
        </p:txBody>
      </p:sp>
    </p:spTree>
    <p:extLst>
      <p:ext uri="{BB962C8B-B14F-4D97-AF65-F5344CB8AC3E}">
        <p14:creationId xmlns:p14="http://schemas.microsoft.com/office/powerpoint/2010/main" val="153847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8DEA-C254-4A9E-9C53-055BEE3892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457C9B-150F-4499-99F6-CEE3CC1B379E}"/>
              </a:ext>
            </a:extLst>
          </p:cNvPr>
          <p:cNvSpPr>
            <a:spLocks noGrp="1"/>
          </p:cNvSpPr>
          <p:nvPr>
            <p:ph type="dt" sz="half" idx="10"/>
          </p:nvPr>
        </p:nvSpPr>
        <p:spPr/>
        <p:txBody>
          <a:bodyPr/>
          <a:lstStyle/>
          <a:p>
            <a:fld id="{6FA61A75-AE84-41A5-9B2A-1B32036A8F0F}" type="datetimeFigureOut">
              <a:rPr lang="en-US" smtClean="0"/>
              <a:t>8/12/2021</a:t>
            </a:fld>
            <a:endParaRPr lang="en-US"/>
          </a:p>
        </p:txBody>
      </p:sp>
      <p:sp>
        <p:nvSpPr>
          <p:cNvPr id="4" name="Footer Placeholder 3">
            <a:extLst>
              <a:ext uri="{FF2B5EF4-FFF2-40B4-BE49-F238E27FC236}">
                <a16:creationId xmlns:a16="http://schemas.microsoft.com/office/drawing/2014/main" id="{CDCE9C18-2B7F-4688-A92D-44EDA00133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29F5AF-EA04-462A-BDBA-2F39BD10F713}"/>
              </a:ext>
            </a:extLst>
          </p:cNvPr>
          <p:cNvSpPr>
            <a:spLocks noGrp="1"/>
          </p:cNvSpPr>
          <p:nvPr>
            <p:ph type="sldNum" sz="quarter" idx="12"/>
          </p:nvPr>
        </p:nvSpPr>
        <p:spPr/>
        <p:txBody>
          <a:bodyPr/>
          <a:lstStyle/>
          <a:p>
            <a:fld id="{5BA20EE7-D0B6-4641-85E7-3255E1EFF3C5}" type="slidenum">
              <a:rPr lang="en-US" smtClean="0"/>
              <a:t>‹#›</a:t>
            </a:fld>
            <a:endParaRPr lang="en-US"/>
          </a:p>
        </p:txBody>
      </p:sp>
    </p:spTree>
    <p:extLst>
      <p:ext uri="{BB962C8B-B14F-4D97-AF65-F5344CB8AC3E}">
        <p14:creationId xmlns:p14="http://schemas.microsoft.com/office/powerpoint/2010/main" val="314713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CA9A6D-E66D-4023-9AC2-318E108C7F3E}"/>
              </a:ext>
            </a:extLst>
          </p:cNvPr>
          <p:cNvSpPr>
            <a:spLocks noGrp="1"/>
          </p:cNvSpPr>
          <p:nvPr>
            <p:ph type="dt" sz="half" idx="10"/>
          </p:nvPr>
        </p:nvSpPr>
        <p:spPr/>
        <p:txBody>
          <a:bodyPr/>
          <a:lstStyle/>
          <a:p>
            <a:fld id="{6FA61A75-AE84-41A5-9B2A-1B32036A8F0F}" type="datetimeFigureOut">
              <a:rPr lang="en-US" smtClean="0"/>
              <a:t>8/12/2021</a:t>
            </a:fld>
            <a:endParaRPr lang="en-US"/>
          </a:p>
        </p:txBody>
      </p:sp>
      <p:sp>
        <p:nvSpPr>
          <p:cNvPr id="3" name="Footer Placeholder 2">
            <a:extLst>
              <a:ext uri="{FF2B5EF4-FFF2-40B4-BE49-F238E27FC236}">
                <a16:creationId xmlns:a16="http://schemas.microsoft.com/office/drawing/2014/main" id="{A386A8EE-938A-49E8-ADDB-270630852C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AA44FB-E7AF-4FBC-9C7D-021BA46B43FB}"/>
              </a:ext>
            </a:extLst>
          </p:cNvPr>
          <p:cNvSpPr>
            <a:spLocks noGrp="1"/>
          </p:cNvSpPr>
          <p:nvPr>
            <p:ph type="sldNum" sz="quarter" idx="12"/>
          </p:nvPr>
        </p:nvSpPr>
        <p:spPr/>
        <p:txBody>
          <a:bodyPr/>
          <a:lstStyle/>
          <a:p>
            <a:fld id="{5BA20EE7-D0B6-4641-85E7-3255E1EFF3C5}" type="slidenum">
              <a:rPr lang="en-US" smtClean="0"/>
              <a:t>‹#›</a:t>
            </a:fld>
            <a:endParaRPr lang="en-US"/>
          </a:p>
        </p:txBody>
      </p:sp>
    </p:spTree>
    <p:extLst>
      <p:ext uri="{BB962C8B-B14F-4D97-AF65-F5344CB8AC3E}">
        <p14:creationId xmlns:p14="http://schemas.microsoft.com/office/powerpoint/2010/main" val="1577368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C7D5-B5CC-4852-AB6E-3B875EDAA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A9F68-BD1E-4FD8-A33E-94B51D0915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CE4A1-520B-41CB-A88B-531599A5C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701029-BC06-45C1-B16D-F904CBBE338B}"/>
              </a:ext>
            </a:extLst>
          </p:cNvPr>
          <p:cNvSpPr>
            <a:spLocks noGrp="1"/>
          </p:cNvSpPr>
          <p:nvPr>
            <p:ph type="dt" sz="half" idx="10"/>
          </p:nvPr>
        </p:nvSpPr>
        <p:spPr/>
        <p:txBody>
          <a:bodyPr/>
          <a:lstStyle/>
          <a:p>
            <a:fld id="{6FA61A75-AE84-41A5-9B2A-1B32036A8F0F}" type="datetimeFigureOut">
              <a:rPr lang="en-US" smtClean="0"/>
              <a:t>8/12/2021</a:t>
            </a:fld>
            <a:endParaRPr lang="en-US"/>
          </a:p>
        </p:txBody>
      </p:sp>
      <p:sp>
        <p:nvSpPr>
          <p:cNvPr id="6" name="Footer Placeholder 5">
            <a:extLst>
              <a:ext uri="{FF2B5EF4-FFF2-40B4-BE49-F238E27FC236}">
                <a16:creationId xmlns:a16="http://schemas.microsoft.com/office/drawing/2014/main" id="{930DB909-CFC0-4CF1-A8F1-B3A2A39AC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BFC23-6F60-4E2F-B0E1-976B14C76AC1}"/>
              </a:ext>
            </a:extLst>
          </p:cNvPr>
          <p:cNvSpPr>
            <a:spLocks noGrp="1"/>
          </p:cNvSpPr>
          <p:nvPr>
            <p:ph type="sldNum" sz="quarter" idx="12"/>
          </p:nvPr>
        </p:nvSpPr>
        <p:spPr/>
        <p:txBody>
          <a:bodyPr/>
          <a:lstStyle/>
          <a:p>
            <a:fld id="{5BA20EE7-D0B6-4641-85E7-3255E1EFF3C5}" type="slidenum">
              <a:rPr lang="en-US" smtClean="0"/>
              <a:t>‹#›</a:t>
            </a:fld>
            <a:endParaRPr lang="en-US"/>
          </a:p>
        </p:txBody>
      </p:sp>
    </p:spTree>
    <p:extLst>
      <p:ext uri="{BB962C8B-B14F-4D97-AF65-F5344CB8AC3E}">
        <p14:creationId xmlns:p14="http://schemas.microsoft.com/office/powerpoint/2010/main" val="183685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FED2-72B3-4A12-873F-A69CFDA5F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FAD83A-E4C3-4C7A-96B6-8274E6EBD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81F56D-F0FF-4B4D-8CDA-A93FE9E38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04F11A-AED0-4413-B4CF-12F22641BA87}"/>
              </a:ext>
            </a:extLst>
          </p:cNvPr>
          <p:cNvSpPr>
            <a:spLocks noGrp="1"/>
          </p:cNvSpPr>
          <p:nvPr>
            <p:ph type="dt" sz="half" idx="10"/>
          </p:nvPr>
        </p:nvSpPr>
        <p:spPr/>
        <p:txBody>
          <a:bodyPr/>
          <a:lstStyle/>
          <a:p>
            <a:fld id="{6FA61A75-AE84-41A5-9B2A-1B32036A8F0F}" type="datetimeFigureOut">
              <a:rPr lang="en-US" smtClean="0"/>
              <a:t>8/12/2021</a:t>
            </a:fld>
            <a:endParaRPr lang="en-US"/>
          </a:p>
        </p:txBody>
      </p:sp>
      <p:sp>
        <p:nvSpPr>
          <p:cNvPr id="6" name="Footer Placeholder 5">
            <a:extLst>
              <a:ext uri="{FF2B5EF4-FFF2-40B4-BE49-F238E27FC236}">
                <a16:creationId xmlns:a16="http://schemas.microsoft.com/office/drawing/2014/main" id="{F7F9BE41-FCA5-4911-A17A-1FDA1794C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4417A-C649-4291-B71E-F4E979314A5C}"/>
              </a:ext>
            </a:extLst>
          </p:cNvPr>
          <p:cNvSpPr>
            <a:spLocks noGrp="1"/>
          </p:cNvSpPr>
          <p:nvPr>
            <p:ph type="sldNum" sz="quarter" idx="12"/>
          </p:nvPr>
        </p:nvSpPr>
        <p:spPr/>
        <p:txBody>
          <a:bodyPr/>
          <a:lstStyle/>
          <a:p>
            <a:fld id="{5BA20EE7-D0B6-4641-85E7-3255E1EFF3C5}" type="slidenum">
              <a:rPr lang="en-US" smtClean="0"/>
              <a:t>‹#›</a:t>
            </a:fld>
            <a:endParaRPr lang="en-US"/>
          </a:p>
        </p:txBody>
      </p:sp>
    </p:spTree>
    <p:extLst>
      <p:ext uri="{BB962C8B-B14F-4D97-AF65-F5344CB8AC3E}">
        <p14:creationId xmlns:p14="http://schemas.microsoft.com/office/powerpoint/2010/main" val="369054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1B20C5-2807-4752-B749-57647C23D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A7A936-DEC5-4AC9-9D32-2BCEAC7FE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575C37-F07B-49D3-A591-30D7FC842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61A75-AE84-41A5-9B2A-1B32036A8F0F}" type="datetimeFigureOut">
              <a:rPr lang="en-US" smtClean="0"/>
              <a:t>8/12/2021</a:t>
            </a:fld>
            <a:endParaRPr lang="en-US"/>
          </a:p>
        </p:txBody>
      </p:sp>
      <p:sp>
        <p:nvSpPr>
          <p:cNvPr id="5" name="Footer Placeholder 4">
            <a:extLst>
              <a:ext uri="{FF2B5EF4-FFF2-40B4-BE49-F238E27FC236}">
                <a16:creationId xmlns:a16="http://schemas.microsoft.com/office/drawing/2014/main" id="{C6D27303-F5D2-45B2-B37F-B24F3A54D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D6BBD0-4F8F-4A24-B4E1-A76503AA8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20EE7-D0B6-4641-85E7-3255E1EFF3C5}" type="slidenum">
              <a:rPr lang="en-US" smtClean="0"/>
              <a:t>‹#›</a:t>
            </a:fld>
            <a:endParaRPr lang="en-US"/>
          </a:p>
        </p:txBody>
      </p:sp>
    </p:spTree>
    <p:extLst>
      <p:ext uri="{BB962C8B-B14F-4D97-AF65-F5344CB8AC3E}">
        <p14:creationId xmlns:p14="http://schemas.microsoft.com/office/powerpoint/2010/main" val="1856758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D36701-D5F0-4616-9638-15B06FA032BF}" type="datetimeFigureOut">
              <a:rPr lang="en-US" smtClean="0"/>
              <a:t>8/12/2021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8867E36-0E90-49E2-BA41-F5E9B5D8EBA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036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s://mgimond.github.io/ES218/Week02a.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mgimond.github.io/ES218/Week02a.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4.png"/><Relationship Id="rId4"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hyperlink" Target="http://www.rstudio.com/download" TargetMode="Externa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hyperlink" Target="http://www.cran.r-project.org/" TargetMode="Externa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32.xml"/><Relationship Id="rId4"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18.png"/><Relationship Id="rId4"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8.png"/><Relationship Id="rId5" Type="http://schemas.openxmlformats.org/officeDocument/2006/relationships/notesSlide" Target="../notesSlides/notesSlide51.xml"/><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17.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hyperlink" Target="http://www.rstudio.com/download" TargetMode="Externa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www.cran.r-project.org/" TargetMode="External"/><Relationship Id="rId5" Type="http://schemas.openxmlformats.org/officeDocument/2006/relationships/notesSlide" Target="../notesSlides/notesSlide5.xml"/><Relationship Id="rId4"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D747-F8EA-447C-B3A8-A124A45F5070}"/>
              </a:ext>
            </a:extLst>
          </p:cNvPr>
          <p:cNvSpPr>
            <a:spLocks noGrp="1"/>
          </p:cNvSpPr>
          <p:nvPr>
            <p:ph type="ctrTitle"/>
          </p:nvPr>
        </p:nvSpPr>
        <p:spPr/>
        <p:txBody>
          <a:bodyPr>
            <a:normAutofit fontScale="90000"/>
          </a:bodyPr>
          <a:lstStyle/>
          <a:p>
            <a:r>
              <a:rPr lang="en-US" dirty="0"/>
              <a:t>Intro to R, Descriptive Statistics, and Data Visualization</a:t>
            </a:r>
          </a:p>
        </p:txBody>
      </p:sp>
      <p:sp>
        <p:nvSpPr>
          <p:cNvPr id="3" name="Subtitle 2">
            <a:extLst>
              <a:ext uri="{FF2B5EF4-FFF2-40B4-BE49-F238E27FC236}">
                <a16:creationId xmlns:a16="http://schemas.microsoft.com/office/drawing/2014/main" id="{4A386D3B-F41F-4421-B67D-227C9422FD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045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068B-FAAC-4887-8E33-933B39E7B3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5D7391-F024-413D-B562-1047B6BBAB7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64795F4-52A2-4221-93CC-A95DE844AD97}"/>
              </a:ext>
            </a:extLst>
          </p:cNvPr>
          <p:cNvPicPr>
            <a:picLocks noChangeAspect="1"/>
          </p:cNvPicPr>
          <p:nvPr/>
        </p:nvPicPr>
        <p:blipFill>
          <a:blip r:embed="rId3"/>
          <a:stretch>
            <a:fillRect/>
          </a:stretch>
        </p:blipFill>
        <p:spPr>
          <a:xfrm>
            <a:off x="0" y="195262"/>
            <a:ext cx="12192000" cy="6467475"/>
          </a:xfrm>
          <a:prstGeom prst="rect">
            <a:avLst/>
          </a:prstGeom>
        </p:spPr>
      </p:pic>
    </p:spTree>
    <p:extLst>
      <p:ext uri="{BB962C8B-B14F-4D97-AF65-F5344CB8AC3E}">
        <p14:creationId xmlns:p14="http://schemas.microsoft.com/office/powerpoint/2010/main" val="398850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B039-DA9C-4E8E-8DB8-0BC09B7C52FB}"/>
              </a:ext>
            </a:extLst>
          </p:cNvPr>
          <p:cNvSpPr>
            <a:spLocks noGrp="1"/>
          </p:cNvSpPr>
          <p:nvPr>
            <p:ph type="title"/>
          </p:nvPr>
        </p:nvSpPr>
        <p:spPr/>
        <p:txBody>
          <a:bodyPr/>
          <a:lstStyle/>
          <a:p>
            <a:r>
              <a:rPr lang="en-US" dirty="0"/>
              <a:t>Making RStudio Work: Install Packages</a:t>
            </a:r>
          </a:p>
        </p:txBody>
      </p:sp>
      <p:sp>
        <p:nvSpPr>
          <p:cNvPr id="3" name="Content Placeholder 2">
            <a:extLst>
              <a:ext uri="{FF2B5EF4-FFF2-40B4-BE49-F238E27FC236}">
                <a16:creationId xmlns:a16="http://schemas.microsoft.com/office/drawing/2014/main" id="{038F67D6-57D9-4B1C-A1F7-918E7A1E90E7}"/>
              </a:ext>
            </a:extLst>
          </p:cNvPr>
          <p:cNvSpPr>
            <a:spLocks noGrp="1"/>
          </p:cNvSpPr>
          <p:nvPr>
            <p:ph idx="1"/>
          </p:nvPr>
        </p:nvSpPr>
        <p:spPr>
          <a:xfrm>
            <a:off x="254643" y="1737360"/>
            <a:ext cx="11736461" cy="4681295"/>
          </a:xfrm>
        </p:spPr>
        <p:txBody>
          <a:bodyPr>
            <a:normAutofit/>
          </a:bodyPr>
          <a:lstStyle/>
          <a:p>
            <a:endParaRPr lang="en-US" sz="2400" b="1" dirty="0"/>
          </a:p>
          <a:p>
            <a:r>
              <a:rPr lang="en-US" sz="2400" dirty="0" err="1"/>
              <a:t>install.packages</a:t>
            </a:r>
            <a:r>
              <a:rPr lang="en-US" sz="2400" dirty="0"/>
              <a:t>(“</a:t>
            </a:r>
            <a:r>
              <a:rPr lang="en-US" sz="2400" dirty="0" err="1"/>
              <a:t>packagename</a:t>
            </a:r>
            <a:r>
              <a:rPr lang="en-US" sz="2400" dirty="0"/>
              <a:t>”) 		 #installs on computer- only need to do this once</a:t>
            </a:r>
          </a:p>
          <a:p>
            <a:r>
              <a:rPr lang="en-US" sz="2400" dirty="0"/>
              <a:t>library(“</a:t>
            </a:r>
            <a:r>
              <a:rPr lang="en-US" sz="2400" dirty="0" err="1"/>
              <a:t>packagename</a:t>
            </a:r>
            <a:r>
              <a:rPr lang="en-US" sz="2400" dirty="0"/>
              <a:t>”)			 # loads the package into your workspace</a:t>
            </a:r>
          </a:p>
          <a:p>
            <a:endParaRPr lang="en-US" sz="2400" dirty="0"/>
          </a:p>
          <a:p>
            <a:r>
              <a:rPr lang="en-US" sz="2400" dirty="0" err="1"/>
              <a:t>install.packages</a:t>
            </a:r>
            <a:r>
              <a:rPr lang="en-US" sz="2400" dirty="0"/>
              <a:t>(“</a:t>
            </a:r>
            <a:r>
              <a:rPr lang="en-US" sz="2400" dirty="0" err="1"/>
              <a:t>tidyverse</a:t>
            </a:r>
            <a:r>
              <a:rPr lang="en-US" sz="2400" dirty="0"/>
              <a:t>”) 		#contains </a:t>
            </a:r>
            <a:r>
              <a:rPr lang="en-US" sz="2400" dirty="0" err="1"/>
              <a:t>dplyr</a:t>
            </a:r>
            <a:r>
              <a:rPr lang="en-US" sz="2400" dirty="0"/>
              <a:t>, </a:t>
            </a:r>
            <a:r>
              <a:rPr lang="en-US" sz="2400" dirty="0" err="1"/>
              <a:t>ggplot</a:t>
            </a:r>
            <a:r>
              <a:rPr lang="en-US" sz="2400" dirty="0"/>
              <a:t>, </a:t>
            </a:r>
            <a:r>
              <a:rPr lang="en-US" sz="2400" dirty="0" err="1"/>
              <a:t>tibble</a:t>
            </a:r>
            <a:r>
              <a:rPr lang="en-US" sz="2400" dirty="0"/>
              <a:t>, </a:t>
            </a:r>
            <a:r>
              <a:rPr lang="en-US" sz="2400" dirty="0" err="1"/>
              <a:t>readr</a:t>
            </a:r>
            <a:r>
              <a:rPr lang="en-US" sz="2400" dirty="0"/>
              <a:t>, </a:t>
            </a:r>
            <a:r>
              <a:rPr lang="en-US" sz="2400" dirty="0" err="1"/>
              <a:t>tidyr</a:t>
            </a:r>
            <a:r>
              <a:rPr lang="en-US" sz="2400" dirty="0"/>
              <a:t>, purr</a:t>
            </a:r>
          </a:p>
          <a:p>
            <a:r>
              <a:rPr lang="en-US" sz="2400" dirty="0" err="1"/>
              <a:t>install.packages</a:t>
            </a:r>
            <a:r>
              <a:rPr lang="en-US" sz="2400" dirty="0"/>
              <a:t>(“haven”) 			#can read SPSS and Stata files. </a:t>
            </a:r>
          </a:p>
          <a:p>
            <a:r>
              <a:rPr lang="en-US" sz="2400" dirty="0"/>
              <a:t>library(“</a:t>
            </a:r>
            <a:r>
              <a:rPr lang="en-US" sz="2400" dirty="0" err="1"/>
              <a:t>tidyverse</a:t>
            </a:r>
            <a:r>
              <a:rPr lang="en-US" sz="2400" dirty="0"/>
              <a:t>”)</a:t>
            </a:r>
          </a:p>
          <a:p>
            <a:r>
              <a:rPr lang="en-US" sz="2400" dirty="0"/>
              <a:t>library(“haven”)</a:t>
            </a:r>
          </a:p>
        </p:txBody>
      </p:sp>
    </p:spTree>
    <p:extLst>
      <p:ext uri="{BB962C8B-B14F-4D97-AF65-F5344CB8AC3E}">
        <p14:creationId xmlns:p14="http://schemas.microsoft.com/office/powerpoint/2010/main" val="4058259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1559-DBFA-44A1-B3E7-E709024E4FF1}"/>
              </a:ext>
            </a:extLst>
          </p:cNvPr>
          <p:cNvSpPr>
            <a:spLocks noGrp="1"/>
          </p:cNvSpPr>
          <p:nvPr>
            <p:ph type="title"/>
          </p:nvPr>
        </p:nvSpPr>
        <p:spPr>
          <a:xfrm>
            <a:off x="194933" y="46263"/>
            <a:ext cx="12282575" cy="930767"/>
          </a:xfrm>
        </p:spPr>
        <p:txBody>
          <a:bodyPr>
            <a:normAutofit/>
          </a:bodyPr>
          <a:lstStyle/>
          <a:p>
            <a:r>
              <a:rPr lang="en-US" dirty="0"/>
              <a:t>You can also use menus to important data files:</a:t>
            </a:r>
          </a:p>
        </p:txBody>
      </p:sp>
      <p:sp>
        <p:nvSpPr>
          <p:cNvPr id="4" name="Content Placeholder 3">
            <a:extLst>
              <a:ext uri="{FF2B5EF4-FFF2-40B4-BE49-F238E27FC236}">
                <a16:creationId xmlns:a16="http://schemas.microsoft.com/office/drawing/2014/main" id="{D6D9CD25-B9EC-474D-B7B2-5CB9B97AB5C6}"/>
              </a:ext>
            </a:extLst>
          </p:cNvPr>
          <p:cNvSpPr>
            <a:spLocks noGrp="1"/>
          </p:cNvSpPr>
          <p:nvPr>
            <p:ph idx="1"/>
          </p:nvPr>
        </p:nvSpPr>
        <p:spPr>
          <a:xfrm>
            <a:off x="251301" y="2029064"/>
            <a:ext cx="3619241" cy="3880773"/>
          </a:xfrm>
        </p:spPr>
        <p:txBody>
          <a:bodyPr>
            <a:normAutofit/>
          </a:bodyPr>
          <a:lstStyle/>
          <a:p>
            <a:r>
              <a:rPr lang="en-US" sz="2000" dirty="0"/>
              <a:t>Can import multiple file types</a:t>
            </a:r>
          </a:p>
          <a:p>
            <a:pPr lvl="1"/>
            <a:r>
              <a:rPr lang="en-US" sz="1800" dirty="0"/>
              <a:t>.csv or .xlsx</a:t>
            </a:r>
          </a:p>
          <a:p>
            <a:pPr lvl="1"/>
            <a:r>
              <a:rPr lang="en-US" sz="1800" dirty="0"/>
              <a:t>.</a:t>
            </a:r>
            <a:r>
              <a:rPr lang="en-US" sz="1800" dirty="0" err="1"/>
              <a:t>sas</a:t>
            </a:r>
            <a:endParaRPr lang="en-US" sz="1800" dirty="0"/>
          </a:p>
          <a:p>
            <a:pPr lvl="1"/>
            <a:r>
              <a:rPr lang="en-US" sz="1800" dirty="0"/>
              <a:t>.sav</a:t>
            </a:r>
          </a:p>
          <a:p>
            <a:pPr lvl="1"/>
            <a:r>
              <a:rPr lang="en-US" sz="1800" dirty="0"/>
              <a:t>Text</a:t>
            </a:r>
          </a:p>
          <a:p>
            <a:pPr lvl="1"/>
            <a:endParaRPr lang="en-US" dirty="0"/>
          </a:p>
          <a:p>
            <a:pPr lvl="1"/>
            <a:r>
              <a:rPr lang="en-US" sz="1800" dirty="0"/>
              <a:t>Or Open File </a:t>
            </a:r>
            <a:r>
              <a:rPr lang="en-US" sz="1800" dirty="0">
                <a:sym typeface="Wingdings" panose="05000000000000000000" pitchFamily="2" charset="2"/>
              </a:rPr>
              <a:t> the file you want to use</a:t>
            </a:r>
          </a:p>
          <a:p>
            <a:pPr marL="201168" lvl="1" indent="0">
              <a:buNone/>
            </a:pPr>
            <a:endParaRPr lang="en-US" dirty="0">
              <a:sym typeface="Wingdings" panose="05000000000000000000" pitchFamily="2" charset="2"/>
            </a:endParaRPr>
          </a:p>
        </p:txBody>
      </p:sp>
      <p:pic>
        <p:nvPicPr>
          <p:cNvPr id="7" name="Picture 6">
            <a:extLst>
              <a:ext uri="{FF2B5EF4-FFF2-40B4-BE49-F238E27FC236}">
                <a16:creationId xmlns:a16="http://schemas.microsoft.com/office/drawing/2014/main" id="{DD77BF95-F632-4C75-ADB6-FFA12AE1CC33}"/>
              </a:ext>
            </a:extLst>
          </p:cNvPr>
          <p:cNvPicPr>
            <a:picLocks noChangeAspect="1"/>
          </p:cNvPicPr>
          <p:nvPr/>
        </p:nvPicPr>
        <p:blipFill>
          <a:blip r:embed="rId3"/>
          <a:stretch>
            <a:fillRect/>
          </a:stretch>
        </p:blipFill>
        <p:spPr>
          <a:xfrm>
            <a:off x="4033476" y="847233"/>
            <a:ext cx="7963590" cy="5467824"/>
          </a:xfrm>
          <a:prstGeom prst="rect">
            <a:avLst/>
          </a:prstGeom>
        </p:spPr>
      </p:pic>
    </p:spTree>
    <p:extLst>
      <p:ext uri="{BB962C8B-B14F-4D97-AF65-F5344CB8AC3E}">
        <p14:creationId xmlns:p14="http://schemas.microsoft.com/office/powerpoint/2010/main" val="2509117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3A01-D73E-469D-91E3-0199A7FDF18E}"/>
              </a:ext>
            </a:extLst>
          </p:cNvPr>
          <p:cNvSpPr>
            <a:spLocks noGrp="1"/>
          </p:cNvSpPr>
          <p:nvPr>
            <p:ph type="title"/>
          </p:nvPr>
        </p:nvSpPr>
        <p:spPr>
          <a:xfrm>
            <a:off x="228929" y="352387"/>
            <a:ext cx="11610646" cy="834364"/>
          </a:xfrm>
        </p:spPr>
        <p:txBody>
          <a:bodyPr>
            <a:normAutofit fontScale="90000"/>
          </a:bodyPr>
          <a:lstStyle/>
          <a:p>
            <a:r>
              <a:rPr lang="en-US" dirty="0"/>
              <a:t>Types of Objects: Vectors, Matrices, and Data Frames</a:t>
            </a:r>
          </a:p>
        </p:txBody>
      </p:sp>
      <p:pic>
        <p:nvPicPr>
          <p:cNvPr id="3074" name="Picture 2" descr="Data Object Type and Structure">
            <a:extLst>
              <a:ext uri="{FF2B5EF4-FFF2-40B4-BE49-F238E27FC236}">
                <a16:creationId xmlns:a16="http://schemas.microsoft.com/office/drawing/2014/main" id="{3A5F8851-A3D1-4C6B-8AA3-F816A933098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bwMode="auto">
          <a:xfrm>
            <a:off x="3979752" y="2679640"/>
            <a:ext cx="4292821" cy="235597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2A6CD78-2C08-443F-8A61-2C069798D7C0}"/>
              </a:ext>
            </a:extLst>
          </p:cNvPr>
          <p:cNvSpPr txBox="1">
            <a:spLocks/>
          </p:cNvSpPr>
          <p:nvPr/>
        </p:nvSpPr>
        <p:spPr>
          <a:xfrm>
            <a:off x="224554" y="1793107"/>
            <a:ext cx="4538693" cy="4440766"/>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4A66AC"/>
              </a:buClr>
              <a:buSzPct val="100000"/>
              <a:buFont typeface="Calibri" panose="020F0502020204030204" pitchFamily="34" charset="0"/>
              <a:buChar char=" "/>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Vector = one-dimensional collection of data, can be a row OR column.</a:t>
            </a:r>
          </a:p>
          <a:p>
            <a:pPr marL="91440" marR="0" lvl="0" indent="-91440" algn="l" defTabSz="914400" rtl="0" eaLnBrk="1" fontAlgn="auto" latinLnBrk="0" hangingPunct="1">
              <a:lnSpc>
                <a:spcPct val="90000"/>
              </a:lnSpc>
              <a:spcBef>
                <a:spcPts val="1200"/>
              </a:spcBef>
              <a:spcAft>
                <a:spcPts val="200"/>
              </a:spcAft>
              <a:buClr>
                <a:srgbClr val="4A66AC"/>
              </a:buClr>
              <a:buSzPct val="100000"/>
              <a:buFont typeface="Calibri" panose="020F0502020204030204" pitchFamily="34" charset="0"/>
              <a:buChar char=" "/>
              <a:tabLst/>
              <a:defRPr/>
            </a:pPr>
            <a:endParaRPr kumimoji="0" lang="en-US" sz="2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91440" marR="0" lvl="0" indent="-91440" algn="l" defTabSz="914400" rtl="0" eaLnBrk="1" fontAlgn="auto" latinLnBrk="0" hangingPunct="1">
              <a:lnSpc>
                <a:spcPct val="90000"/>
              </a:lnSpc>
              <a:spcBef>
                <a:spcPts val="1200"/>
              </a:spcBef>
              <a:spcAft>
                <a:spcPts val="200"/>
              </a:spcAft>
              <a:buClr>
                <a:srgbClr val="4A66AC"/>
              </a:buClr>
              <a:buSzPct val="100000"/>
              <a:buFont typeface="Calibri" panose="020F0502020204030204" pitchFamily="34" charset="0"/>
              <a:buChar char=" "/>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Data Frame = a type of matrix. Think of it like an excel file. </a:t>
            </a:r>
          </a:p>
          <a:p>
            <a:pPr marL="91440" marR="0" lvl="0" indent="-91440" algn="l" defTabSz="914400" rtl="0" eaLnBrk="1" fontAlgn="auto" latinLnBrk="0" hangingPunct="1">
              <a:lnSpc>
                <a:spcPct val="90000"/>
              </a:lnSpc>
              <a:spcBef>
                <a:spcPts val="1200"/>
              </a:spcBef>
              <a:spcAft>
                <a:spcPts val="200"/>
              </a:spcAft>
              <a:buClr>
                <a:srgbClr val="4A66AC"/>
              </a:buClr>
              <a:buSzPct val="100000"/>
              <a:buFont typeface="Calibri" panose="020F0502020204030204" pitchFamily="34" charset="0"/>
              <a:buChar char=" "/>
              <a:tabLst/>
              <a:defRPr/>
            </a:pPr>
            <a:endParaRPr kumimoji="0" lang="en-US" sz="2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91440" marR="0" lvl="0" indent="-91440" algn="l" defTabSz="914400" rtl="0" eaLnBrk="1" fontAlgn="auto" latinLnBrk="0" hangingPunct="1">
              <a:lnSpc>
                <a:spcPct val="90000"/>
              </a:lnSpc>
              <a:spcBef>
                <a:spcPts val="1200"/>
              </a:spcBef>
              <a:spcAft>
                <a:spcPts val="200"/>
              </a:spcAft>
              <a:buClr>
                <a:srgbClr val="4A66AC"/>
              </a:buClr>
              <a:buSzPct val="100000"/>
              <a:buFont typeface="Calibri" panose="020F0502020204030204" pitchFamily="34" charset="0"/>
              <a:buChar char=" "/>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Matrix = combination of columns and rows. At least 1 of each. </a:t>
            </a:r>
          </a:p>
          <a:p>
            <a:pPr marL="91440" marR="0" lvl="0" indent="-91440" algn="l" defTabSz="914400" rtl="0" eaLnBrk="1" fontAlgn="auto" latinLnBrk="0" hangingPunct="1">
              <a:lnSpc>
                <a:spcPct val="90000"/>
              </a:lnSpc>
              <a:spcBef>
                <a:spcPts val="1200"/>
              </a:spcBef>
              <a:spcAft>
                <a:spcPts val="200"/>
              </a:spcAft>
              <a:buClr>
                <a:srgbClr val="4A66AC"/>
              </a:buClr>
              <a:buSzPct val="100000"/>
              <a:buFont typeface="Calibri" panose="020F0502020204030204" pitchFamily="34" charset="0"/>
              <a:buChar char=" "/>
              <a:tabLst/>
              <a:defRPr/>
            </a:pPr>
            <a:endParaRPr kumimoji="0" lang="en-US" sz="2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91440" marR="0" lvl="0" indent="-91440" algn="l" defTabSz="914400" rtl="0" eaLnBrk="1" fontAlgn="auto" latinLnBrk="0" hangingPunct="1">
              <a:lnSpc>
                <a:spcPct val="90000"/>
              </a:lnSpc>
              <a:spcBef>
                <a:spcPts val="1200"/>
              </a:spcBef>
              <a:spcAft>
                <a:spcPts val="200"/>
              </a:spcAft>
              <a:buClr>
                <a:srgbClr val="4A66AC"/>
              </a:buClr>
              <a:buSzPct val="100000"/>
              <a:buFont typeface="Calibri" panose="020F0502020204030204" pitchFamily="34" charset="0"/>
              <a:buChar char=" "/>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Data sets are most often organized with variables in columns (ID number, age, evaluation of President’s performance, etc.) and unit of analysis (people, organizations, observations) in the rows.</a:t>
            </a:r>
          </a:p>
          <a:p>
            <a:pPr marL="91440" marR="0" lvl="0" indent="-91440" algn="l" defTabSz="914400" rtl="0" eaLnBrk="1" fontAlgn="auto" latinLnBrk="0" hangingPunct="1">
              <a:lnSpc>
                <a:spcPct val="90000"/>
              </a:lnSpc>
              <a:spcBef>
                <a:spcPts val="1200"/>
              </a:spcBef>
              <a:spcAft>
                <a:spcPts val="200"/>
              </a:spcAft>
              <a:buClr>
                <a:srgbClr val="4A66AC"/>
              </a:buClr>
              <a:buSzPct val="100000"/>
              <a:buFont typeface="Calibri" panose="020F0502020204030204" pitchFamily="34" charset="0"/>
              <a:buChar char=" "/>
              <a:tabLst/>
              <a:defRPr/>
            </a:pPr>
            <a:endParaRPr kumimoji="0" lang="en-US" sz="2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8658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90DB-16DD-4049-8CE7-9197FA874AA7}"/>
              </a:ext>
            </a:extLst>
          </p:cNvPr>
          <p:cNvSpPr>
            <a:spLocks noGrp="1"/>
          </p:cNvSpPr>
          <p:nvPr>
            <p:ph type="title"/>
          </p:nvPr>
        </p:nvSpPr>
        <p:spPr>
          <a:xfrm>
            <a:off x="1049468" y="624110"/>
            <a:ext cx="9818370" cy="856828"/>
          </a:xfrm>
        </p:spPr>
        <p:txBody>
          <a:bodyPr>
            <a:normAutofit/>
          </a:bodyPr>
          <a:lstStyle/>
          <a:p>
            <a:r>
              <a:rPr lang="en-US" dirty="0"/>
              <a:t>Types of Data &amp; Levels of Measurement</a:t>
            </a:r>
          </a:p>
        </p:txBody>
      </p:sp>
      <p:sp>
        <p:nvSpPr>
          <p:cNvPr id="3" name="Content Placeholder 2">
            <a:extLst>
              <a:ext uri="{FF2B5EF4-FFF2-40B4-BE49-F238E27FC236}">
                <a16:creationId xmlns:a16="http://schemas.microsoft.com/office/drawing/2014/main" id="{06B2D04C-2D12-4F67-B4C2-BCBF9CCB999B}"/>
              </a:ext>
            </a:extLst>
          </p:cNvPr>
          <p:cNvSpPr>
            <a:spLocks noGrp="1"/>
          </p:cNvSpPr>
          <p:nvPr>
            <p:ph idx="1"/>
          </p:nvPr>
        </p:nvSpPr>
        <p:spPr>
          <a:xfrm>
            <a:off x="237377" y="1802840"/>
            <a:ext cx="6235141" cy="4828322"/>
          </a:xfrm>
        </p:spPr>
        <p:txBody>
          <a:bodyPr>
            <a:normAutofit lnSpcReduction="10000"/>
          </a:bodyPr>
          <a:lstStyle/>
          <a:p>
            <a:pPr marL="0" indent="0">
              <a:buNone/>
            </a:pPr>
            <a:r>
              <a:rPr lang="en-US" sz="3200" dirty="0"/>
              <a:t>Nominal = logical (binary), factor (categorical) </a:t>
            </a:r>
          </a:p>
          <a:p>
            <a:pPr lvl="1">
              <a:buFont typeface="Arial" panose="020B0604020202020204" pitchFamily="34" charset="0"/>
              <a:buChar char="•"/>
            </a:pPr>
            <a:r>
              <a:rPr lang="en-US" sz="2800" dirty="0"/>
              <a:t>No Order (ex. race, religion, etc.). Numbers assigned don’t have actual meaning</a:t>
            </a:r>
          </a:p>
          <a:p>
            <a:pPr marL="0" indent="0">
              <a:buNone/>
            </a:pPr>
            <a:r>
              <a:rPr lang="en-US" sz="3200" dirty="0"/>
              <a:t>Ordinal  = numeric</a:t>
            </a:r>
          </a:p>
          <a:p>
            <a:pPr lvl="1">
              <a:buFont typeface="Arial" panose="020B0604020202020204" pitchFamily="34" charset="0"/>
              <a:buChar char="•"/>
            </a:pPr>
            <a:r>
              <a:rPr lang="en-US" sz="2800" dirty="0"/>
              <a:t>has general sense of increasing or decreasing order, but the distances between categories aren’t meaningful</a:t>
            </a:r>
          </a:p>
          <a:p>
            <a:pPr lvl="2">
              <a:buFont typeface="Arial" panose="020B0604020202020204" pitchFamily="34" charset="0"/>
              <a:buChar char="•"/>
            </a:pPr>
            <a:r>
              <a:rPr lang="en-US" sz="2000" dirty="0"/>
              <a:t>Ex. 1 = high school diploma, 2 = undergraduate degree, 3 = masters degree</a:t>
            </a:r>
          </a:p>
          <a:p>
            <a:pPr lvl="3">
              <a:buFont typeface="Arial" panose="020B0604020202020204" pitchFamily="34" charset="0"/>
              <a:buChar char="•"/>
            </a:pPr>
            <a:r>
              <a:rPr lang="en-US" sz="2000" dirty="0"/>
              <a:t>Number of years to get each one are all different</a:t>
            </a:r>
          </a:p>
        </p:txBody>
      </p:sp>
      <p:pic>
        <p:nvPicPr>
          <p:cNvPr id="4098" name="Picture 2" descr="Intro to Data Science for the Social Sector">
            <a:extLst>
              <a:ext uri="{FF2B5EF4-FFF2-40B4-BE49-F238E27FC236}">
                <a16:creationId xmlns:a16="http://schemas.microsoft.com/office/drawing/2014/main" id="{5BC82116-D64C-41F2-BD46-F98674845B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9476" y="1689286"/>
            <a:ext cx="5906949" cy="38628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C5B618-1CD4-480A-8007-B5CF7746A8CC}"/>
              </a:ext>
            </a:extLst>
          </p:cNvPr>
          <p:cNvSpPr txBox="1"/>
          <p:nvPr/>
        </p:nvSpPr>
        <p:spPr>
          <a:xfrm>
            <a:off x="7733552" y="5333037"/>
            <a:ext cx="1607671" cy="646331"/>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Not a form of measurement</a:t>
            </a:r>
          </a:p>
        </p:txBody>
      </p:sp>
    </p:spTree>
    <p:extLst>
      <p:ext uri="{BB962C8B-B14F-4D97-AF65-F5344CB8AC3E}">
        <p14:creationId xmlns:p14="http://schemas.microsoft.com/office/powerpoint/2010/main" val="427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90DB-16DD-4049-8CE7-9197FA874AA7}"/>
              </a:ext>
            </a:extLst>
          </p:cNvPr>
          <p:cNvSpPr>
            <a:spLocks noGrp="1"/>
          </p:cNvSpPr>
          <p:nvPr>
            <p:ph type="title"/>
          </p:nvPr>
        </p:nvSpPr>
        <p:spPr>
          <a:xfrm>
            <a:off x="792480" y="705459"/>
            <a:ext cx="9818370" cy="856828"/>
          </a:xfrm>
        </p:spPr>
        <p:txBody>
          <a:bodyPr>
            <a:normAutofit fontScale="90000"/>
          </a:bodyPr>
          <a:lstStyle/>
          <a:p>
            <a:r>
              <a:rPr lang="en-US" dirty="0"/>
              <a:t>Levels of Measurement: Interval vs. Ratio</a:t>
            </a:r>
          </a:p>
        </p:txBody>
      </p:sp>
      <p:sp>
        <p:nvSpPr>
          <p:cNvPr id="3" name="Content Placeholder 2">
            <a:extLst>
              <a:ext uri="{FF2B5EF4-FFF2-40B4-BE49-F238E27FC236}">
                <a16:creationId xmlns:a16="http://schemas.microsoft.com/office/drawing/2014/main" id="{06B2D04C-2D12-4F67-B4C2-BCBF9CCB999B}"/>
              </a:ext>
            </a:extLst>
          </p:cNvPr>
          <p:cNvSpPr>
            <a:spLocks noGrp="1"/>
          </p:cNvSpPr>
          <p:nvPr>
            <p:ph idx="1"/>
          </p:nvPr>
        </p:nvSpPr>
        <p:spPr>
          <a:xfrm>
            <a:off x="303120" y="2154224"/>
            <a:ext cx="5972176" cy="4124326"/>
          </a:xfrm>
        </p:spPr>
        <p:txBody>
          <a:bodyPr>
            <a:normAutofit/>
          </a:bodyPr>
          <a:lstStyle/>
          <a:p>
            <a:pPr marL="0" indent="0">
              <a:buNone/>
            </a:pPr>
            <a:r>
              <a:rPr lang="en-US" sz="3200" dirty="0"/>
              <a:t>Interval = numeric</a:t>
            </a:r>
          </a:p>
          <a:p>
            <a:pPr lvl="1">
              <a:buFont typeface="Arial" panose="020B0604020202020204" pitchFamily="34" charset="0"/>
              <a:buChar char="•"/>
            </a:pPr>
            <a:r>
              <a:rPr lang="en-US" sz="2800" dirty="0"/>
              <a:t>Has order, Distance between numbers has meaning, 0 is arbitrary</a:t>
            </a:r>
          </a:p>
          <a:p>
            <a:pPr lvl="2">
              <a:buFont typeface="Arial" panose="020B0604020202020204" pitchFamily="34" charset="0"/>
              <a:buChar char="•"/>
            </a:pPr>
            <a:r>
              <a:rPr lang="en-US" sz="2000" dirty="0"/>
              <a:t>Ex. Temperature in C or F, feeling thermometer survey questions</a:t>
            </a:r>
          </a:p>
          <a:p>
            <a:pPr marL="0" indent="0">
              <a:buNone/>
            </a:pPr>
            <a:r>
              <a:rPr lang="en-US" sz="3200" dirty="0"/>
              <a:t>Ratio = numeric</a:t>
            </a:r>
          </a:p>
          <a:p>
            <a:pPr lvl="1">
              <a:buFont typeface="Arial" panose="020B0604020202020204" pitchFamily="34" charset="0"/>
              <a:buChar char="•"/>
            </a:pPr>
            <a:r>
              <a:rPr lang="en-US" sz="2800" dirty="0"/>
              <a:t>Same as interval, but 0 implies an attribute does not exist</a:t>
            </a:r>
          </a:p>
          <a:p>
            <a:pPr lvl="2">
              <a:buFont typeface="Arial" panose="020B0604020202020204" pitchFamily="34" charset="0"/>
              <a:buChar char="•"/>
            </a:pPr>
            <a:r>
              <a:rPr lang="en-US" sz="2000" dirty="0"/>
              <a:t>Ex. Movement of 0 mph, salary of $0, </a:t>
            </a:r>
          </a:p>
        </p:txBody>
      </p:sp>
      <p:pic>
        <p:nvPicPr>
          <p:cNvPr id="4098" name="Picture 2" descr="Intro to Data Science for the Social Sector">
            <a:extLst>
              <a:ext uri="{FF2B5EF4-FFF2-40B4-BE49-F238E27FC236}">
                <a16:creationId xmlns:a16="http://schemas.microsoft.com/office/drawing/2014/main" id="{5BC82116-D64C-41F2-BD46-F98674845B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1396" y="1593663"/>
            <a:ext cx="6306780" cy="4124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C5B618-1CD4-480A-8007-B5CF7746A8CC}"/>
              </a:ext>
            </a:extLst>
          </p:cNvPr>
          <p:cNvSpPr txBox="1"/>
          <p:nvPr/>
        </p:nvSpPr>
        <p:spPr>
          <a:xfrm>
            <a:off x="7452659" y="5440083"/>
            <a:ext cx="1566582" cy="646331"/>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Not a form of measurement</a:t>
            </a:r>
          </a:p>
        </p:txBody>
      </p:sp>
    </p:spTree>
    <p:extLst>
      <p:ext uri="{BB962C8B-B14F-4D97-AF65-F5344CB8AC3E}">
        <p14:creationId xmlns:p14="http://schemas.microsoft.com/office/powerpoint/2010/main" val="418129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40E8-CCED-4EFC-9406-BFF5C66AA3F6}"/>
              </a:ext>
            </a:extLst>
          </p:cNvPr>
          <p:cNvSpPr>
            <a:spLocks noGrp="1"/>
          </p:cNvSpPr>
          <p:nvPr>
            <p:ph type="title"/>
          </p:nvPr>
        </p:nvSpPr>
        <p:spPr>
          <a:xfrm>
            <a:off x="630554" y="0"/>
            <a:ext cx="10765427" cy="1450757"/>
          </a:xfrm>
        </p:spPr>
        <p:txBody>
          <a:bodyPr/>
          <a:lstStyle/>
          <a:p>
            <a:r>
              <a:rPr lang="en-US" dirty="0"/>
              <a:t>Factors, Levels, Values, and Labels</a:t>
            </a:r>
          </a:p>
        </p:txBody>
      </p:sp>
      <p:sp>
        <p:nvSpPr>
          <p:cNvPr id="3" name="Content Placeholder 2">
            <a:extLst>
              <a:ext uri="{FF2B5EF4-FFF2-40B4-BE49-F238E27FC236}">
                <a16:creationId xmlns:a16="http://schemas.microsoft.com/office/drawing/2014/main" id="{85262EEF-C3AD-4AE7-992B-85CF1CAABA4F}"/>
              </a:ext>
            </a:extLst>
          </p:cNvPr>
          <p:cNvSpPr>
            <a:spLocks noGrp="1"/>
          </p:cNvSpPr>
          <p:nvPr>
            <p:ph idx="1"/>
          </p:nvPr>
        </p:nvSpPr>
        <p:spPr>
          <a:xfrm>
            <a:off x="773722" y="1845734"/>
            <a:ext cx="11293091" cy="4440766"/>
          </a:xfrm>
        </p:spPr>
        <p:txBody>
          <a:bodyPr>
            <a:normAutofit lnSpcReduction="10000"/>
          </a:bodyPr>
          <a:lstStyle/>
          <a:p>
            <a:r>
              <a:rPr lang="en-US" sz="2800" dirty="0" err="1"/>
              <a:t>dataframe$variable</a:t>
            </a:r>
            <a:r>
              <a:rPr lang="en-US" sz="2800" dirty="0"/>
              <a:t> &lt;- factor(</a:t>
            </a:r>
            <a:r>
              <a:rPr lang="en-US" sz="2800" dirty="0" err="1"/>
              <a:t>dataframe$variable</a:t>
            </a:r>
            <a:r>
              <a:rPr lang="en-US" sz="2800" dirty="0"/>
              <a:t>, levels = 1:5 ,</a:t>
            </a:r>
            <a:br>
              <a:rPr lang="en-US" sz="2800" dirty="0"/>
            </a:br>
            <a:r>
              <a:rPr lang="en-US" sz="2800" dirty="0"/>
              <a:t>	 labels = c( 'Excellent' , 'Very Good' , 'Good' , 'Fair' , 'Poor’ ))</a:t>
            </a:r>
          </a:p>
          <a:p>
            <a:endParaRPr lang="en-US" sz="2800" dirty="0"/>
          </a:p>
          <a:p>
            <a:pPr lvl="1"/>
            <a:r>
              <a:rPr lang="en-US" sz="2800" dirty="0"/>
              <a:t># levels = the number of options for each variable</a:t>
            </a:r>
          </a:p>
          <a:p>
            <a:pPr lvl="2"/>
            <a:r>
              <a:rPr lang="en-US" sz="2000" dirty="0"/>
              <a:t>Like a multiple choice test (A, B, C, D or 1,2, 3, 4)</a:t>
            </a:r>
          </a:p>
          <a:p>
            <a:pPr lvl="1"/>
            <a:r>
              <a:rPr lang="en-US" sz="2800" dirty="0"/>
              <a:t># labels = the word that is glued to the value or level of each option for a variable</a:t>
            </a:r>
          </a:p>
          <a:p>
            <a:pPr lvl="2"/>
            <a:r>
              <a:rPr lang="en-US" sz="2000" dirty="0"/>
              <a:t>Describes the variable, levels, or values</a:t>
            </a:r>
          </a:p>
          <a:p>
            <a:pPr lvl="1"/>
            <a:r>
              <a:rPr lang="en-US" sz="2800" dirty="0"/>
              <a:t># values = numbers that would be used for calculations</a:t>
            </a:r>
          </a:p>
          <a:p>
            <a:pPr lvl="1"/>
            <a:r>
              <a:rPr lang="en-US" sz="2800" dirty="0"/>
              <a:t># factors = kind of like a paperclip holding together the variable, levels, labels, and values</a:t>
            </a:r>
          </a:p>
        </p:txBody>
      </p:sp>
    </p:spTree>
    <p:extLst>
      <p:ext uri="{BB962C8B-B14F-4D97-AF65-F5344CB8AC3E}">
        <p14:creationId xmlns:p14="http://schemas.microsoft.com/office/powerpoint/2010/main" val="297167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 Object Type and Structure">
            <a:extLst>
              <a:ext uri="{FF2B5EF4-FFF2-40B4-BE49-F238E27FC236}">
                <a16:creationId xmlns:a16="http://schemas.microsoft.com/office/drawing/2014/main" id="{4A9BC27B-559E-4D81-8E28-7A7B679D4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98" y="356143"/>
            <a:ext cx="7122023" cy="34403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265F27D-BBBA-40F7-A776-BFFD906AE1DA}"/>
              </a:ext>
            </a:extLst>
          </p:cNvPr>
          <p:cNvSpPr>
            <a:spLocks noGrp="1"/>
          </p:cNvSpPr>
          <p:nvPr>
            <p:ph idx="1"/>
          </p:nvPr>
        </p:nvSpPr>
        <p:spPr>
          <a:xfrm>
            <a:off x="7087730" y="837447"/>
            <a:ext cx="4708030" cy="2079489"/>
          </a:xfrm>
        </p:spPr>
        <p:txBody>
          <a:bodyPr>
            <a:normAutofit fontScale="92500" lnSpcReduction="10000"/>
          </a:bodyPr>
          <a:lstStyle/>
          <a:p>
            <a:r>
              <a:rPr lang="en-US" sz="2400" dirty="0"/>
              <a:t>a  is an object that is a vector, only contains one type of information. Either a word or a number.</a:t>
            </a:r>
          </a:p>
          <a:p>
            <a:r>
              <a:rPr lang="en-US" sz="2400" dirty="0" err="1"/>
              <a:t>a.fact</a:t>
            </a:r>
            <a:r>
              <a:rPr lang="en-US" sz="2400" dirty="0"/>
              <a:t>  is an object that is a factor, it contains multiple types of information for each variable</a:t>
            </a:r>
          </a:p>
          <a:p>
            <a:endParaRPr lang="en-US" sz="1000" dirty="0"/>
          </a:p>
        </p:txBody>
      </p:sp>
      <p:sp>
        <p:nvSpPr>
          <p:cNvPr id="5" name="TextBox 4">
            <a:extLst>
              <a:ext uri="{FF2B5EF4-FFF2-40B4-BE49-F238E27FC236}">
                <a16:creationId xmlns:a16="http://schemas.microsoft.com/office/drawing/2014/main" id="{6EB48AF1-3536-44C0-AA1E-F26EDC483510}"/>
              </a:ext>
            </a:extLst>
          </p:cNvPr>
          <p:cNvSpPr txBox="1"/>
          <p:nvPr/>
        </p:nvSpPr>
        <p:spPr>
          <a:xfrm>
            <a:off x="322326" y="3941065"/>
            <a:ext cx="11869674" cy="2237536"/>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Factors have attributes where additional information is stored but hidden</a:t>
            </a:r>
          </a:p>
          <a:p>
            <a:pPr marL="91440" marR="0" lvl="0" indent="-91440" algn="l"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Factors have attributes where additional information is stored but hidden.</a:t>
            </a:r>
          </a:p>
          <a:p>
            <a:pPr marL="91440" marR="0" lvl="0" indent="-91440" algn="l"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Attributes can be labels, levels, values, and more ways of describing data in the data frame</a:t>
            </a:r>
          </a:p>
          <a:p>
            <a:pPr marL="91440" marR="0" lvl="0" indent="-91440" algn="l"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hlinkClick r:id="rId4"/>
              </a:rPr>
              <a:t>https://mgimond.github.io/ES218/Week02a.html</a:t>
            </a:r>
            <a:r>
              <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for an even more detail explanation with examples</a:t>
            </a:r>
          </a:p>
        </p:txBody>
      </p:sp>
    </p:spTree>
    <p:extLst>
      <p:ext uri="{BB962C8B-B14F-4D97-AF65-F5344CB8AC3E}">
        <p14:creationId xmlns:p14="http://schemas.microsoft.com/office/powerpoint/2010/main" val="1254294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60C5E-3670-4612-90C8-AD1862D1B6C2}"/>
              </a:ext>
            </a:extLst>
          </p:cNvPr>
          <p:cNvSpPr>
            <a:spLocks noGrp="1"/>
          </p:cNvSpPr>
          <p:nvPr>
            <p:ph type="title"/>
          </p:nvPr>
        </p:nvSpPr>
        <p:spPr/>
        <p:txBody>
          <a:bodyPr/>
          <a:lstStyle/>
          <a:p>
            <a:r>
              <a:rPr lang="en-US" dirty="0"/>
              <a:t>Open Datafile</a:t>
            </a:r>
          </a:p>
        </p:txBody>
      </p:sp>
      <p:sp>
        <p:nvSpPr>
          <p:cNvPr id="3" name="Content Placeholder 2">
            <a:extLst>
              <a:ext uri="{FF2B5EF4-FFF2-40B4-BE49-F238E27FC236}">
                <a16:creationId xmlns:a16="http://schemas.microsoft.com/office/drawing/2014/main" id="{4281402B-BFBC-4A09-86BB-A041B202D5A9}"/>
              </a:ext>
            </a:extLst>
          </p:cNvPr>
          <p:cNvSpPr>
            <a:spLocks noGrp="1"/>
          </p:cNvSpPr>
          <p:nvPr>
            <p:ph idx="1"/>
          </p:nvPr>
        </p:nvSpPr>
        <p:spPr>
          <a:xfrm>
            <a:off x="316753" y="1840753"/>
            <a:ext cx="12108329" cy="5017246"/>
          </a:xfrm>
        </p:spPr>
        <p:txBody>
          <a:bodyPr>
            <a:normAutofit/>
          </a:bodyPr>
          <a:lstStyle/>
          <a:p>
            <a:r>
              <a:rPr lang="en-US" sz="2400" dirty="0"/>
              <a:t>Open file in R</a:t>
            </a:r>
          </a:p>
          <a:p>
            <a:pPr lvl="1"/>
            <a:r>
              <a:rPr lang="en-US" sz="2000" dirty="0"/>
              <a:t>Can use either File &gt; Import &gt; Select Data Type &gt; Select Data File</a:t>
            </a:r>
          </a:p>
          <a:p>
            <a:pPr lvl="1"/>
            <a:r>
              <a:rPr lang="en-US" sz="2000" dirty="0"/>
              <a:t>Can type the command </a:t>
            </a:r>
            <a:r>
              <a:rPr lang="en-US" sz="2000" dirty="0" err="1"/>
              <a:t>read_dta</a:t>
            </a:r>
            <a:r>
              <a:rPr lang="en-US" sz="2000" dirty="0"/>
              <a:t>()</a:t>
            </a:r>
          </a:p>
          <a:p>
            <a:pPr marL="201168" lvl="1" indent="0">
              <a:buNone/>
            </a:pPr>
            <a:endParaRPr lang="en-US" sz="2000" dirty="0"/>
          </a:p>
          <a:p>
            <a:r>
              <a:rPr lang="en-US" sz="2200" dirty="0" err="1"/>
              <a:t>ANESdf</a:t>
            </a:r>
            <a:r>
              <a:rPr lang="en-US" sz="2200" dirty="0"/>
              <a:t> &lt;- </a:t>
            </a:r>
            <a:r>
              <a:rPr lang="en-US" sz="2200" dirty="0" err="1"/>
              <a:t>read_dta</a:t>
            </a:r>
            <a:r>
              <a:rPr lang="en-US" sz="2200" dirty="0"/>
              <a:t>("anes_timeseries_2016_Stata13.dta")</a:t>
            </a:r>
          </a:p>
          <a:p>
            <a:pPr lvl="2"/>
            <a:r>
              <a:rPr lang="en-US" sz="2000" dirty="0"/>
              <a:t>If the file is in your workspace</a:t>
            </a:r>
          </a:p>
          <a:p>
            <a:pPr lvl="2"/>
            <a:r>
              <a:rPr lang="en-US" sz="2000" dirty="0"/>
              <a:t>Otherwise, include the whole path to the file location,  see below</a:t>
            </a:r>
            <a:endParaRPr lang="en-US" sz="1600" dirty="0"/>
          </a:p>
          <a:p>
            <a:r>
              <a:rPr lang="en-US" sz="2400" dirty="0" err="1"/>
              <a:t>ANESdf</a:t>
            </a:r>
            <a:r>
              <a:rPr lang="en-US" sz="2400" dirty="0"/>
              <a:t> &lt;-</a:t>
            </a:r>
            <a:r>
              <a:rPr lang="en-US" dirty="0" err="1"/>
              <a:t>read_dta</a:t>
            </a:r>
            <a:r>
              <a:rPr lang="en-US" dirty="0"/>
              <a:t>("C:\Users\username\Desktop\folder\PA402\anes_timeseries_2016_Stata13.dta")</a:t>
            </a:r>
          </a:p>
          <a:p>
            <a:pPr lvl="1"/>
            <a:r>
              <a:rPr lang="en-US" sz="2400" dirty="0"/>
              <a:t>Reads the .</a:t>
            </a:r>
            <a:r>
              <a:rPr lang="en-US" sz="2400" dirty="0" err="1"/>
              <a:t>dta</a:t>
            </a:r>
            <a:r>
              <a:rPr lang="en-US" sz="2400" dirty="0"/>
              <a:t> file and stores it as a new data frame in R, named </a:t>
            </a:r>
            <a:r>
              <a:rPr lang="en-US" sz="2400" dirty="0" err="1"/>
              <a:t>ANESdf</a:t>
            </a:r>
            <a:r>
              <a:rPr lang="en-US" sz="2400" dirty="0"/>
              <a:t>.</a:t>
            </a:r>
          </a:p>
          <a:p>
            <a:pPr lvl="1"/>
            <a:r>
              <a:rPr lang="en-US" sz="2400" dirty="0"/>
              <a:t>Name it something short but descriptive</a:t>
            </a:r>
          </a:p>
          <a:p>
            <a:pPr lvl="1"/>
            <a:r>
              <a:rPr lang="en-US" sz="2400" dirty="0" err="1"/>
              <a:t>Dataframe</a:t>
            </a:r>
            <a:r>
              <a:rPr lang="en-US" sz="2400" dirty="0"/>
              <a:t> should now exist in the R Environment tab. Click it. What do you see?</a:t>
            </a:r>
          </a:p>
        </p:txBody>
      </p:sp>
    </p:spTree>
    <p:extLst>
      <p:ext uri="{BB962C8B-B14F-4D97-AF65-F5344CB8AC3E}">
        <p14:creationId xmlns:p14="http://schemas.microsoft.com/office/powerpoint/2010/main" val="270254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068B-FAAC-4887-8E33-933B39E7B3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5D7391-F024-413D-B562-1047B6BBAB7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64795F4-52A2-4221-93CC-A95DE844AD97}"/>
              </a:ext>
            </a:extLst>
          </p:cNvPr>
          <p:cNvPicPr>
            <a:picLocks noChangeAspect="1"/>
          </p:cNvPicPr>
          <p:nvPr/>
        </p:nvPicPr>
        <p:blipFill>
          <a:blip r:embed="rId3"/>
          <a:stretch>
            <a:fillRect/>
          </a:stretch>
        </p:blipFill>
        <p:spPr>
          <a:xfrm>
            <a:off x="0" y="195262"/>
            <a:ext cx="12192000" cy="6467475"/>
          </a:xfrm>
          <a:prstGeom prst="rect">
            <a:avLst/>
          </a:prstGeom>
        </p:spPr>
      </p:pic>
    </p:spTree>
    <p:extLst>
      <p:ext uri="{BB962C8B-B14F-4D97-AF65-F5344CB8AC3E}">
        <p14:creationId xmlns:p14="http://schemas.microsoft.com/office/powerpoint/2010/main" val="1316727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CB16-EBE5-4F20-971D-4CD5A16560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31E415-18F8-416D-9341-F806E8A242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2113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B039-DA9C-4E8E-8DB8-0BC09B7C52FB}"/>
              </a:ext>
            </a:extLst>
          </p:cNvPr>
          <p:cNvSpPr>
            <a:spLocks noGrp="1"/>
          </p:cNvSpPr>
          <p:nvPr>
            <p:ph type="title"/>
          </p:nvPr>
        </p:nvSpPr>
        <p:spPr/>
        <p:txBody>
          <a:bodyPr/>
          <a:lstStyle/>
          <a:p>
            <a:r>
              <a:rPr lang="en-US" dirty="0"/>
              <a:t>Making RStudio Work: Install Packages</a:t>
            </a:r>
          </a:p>
        </p:txBody>
      </p:sp>
      <p:sp>
        <p:nvSpPr>
          <p:cNvPr id="3" name="Content Placeholder 2">
            <a:extLst>
              <a:ext uri="{FF2B5EF4-FFF2-40B4-BE49-F238E27FC236}">
                <a16:creationId xmlns:a16="http://schemas.microsoft.com/office/drawing/2014/main" id="{038F67D6-57D9-4B1C-A1F7-918E7A1E90E7}"/>
              </a:ext>
            </a:extLst>
          </p:cNvPr>
          <p:cNvSpPr>
            <a:spLocks noGrp="1"/>
          </p:cNvSpPr>
          <p:nvPr>
            <p:ph idx="1"/>
          </p:nvPr>
        </p:nvSpPr>
        <p:spPr>
          <a:xfrm>
            <a:off x="254643" y="1737360"/>
            <a:ext cx="11736461" cy="4681295"/>
          </a:xfrm>
        </p:spPr>
        <p:txBody>
          <a:bodyPr>
            <a:normAutofit/>
          </a:bodyPr>
          <a:lstStyle/>
          <a:p>
            <a:endParaRPr lang="en-US" sz="2400" b="1" dirty="0"/>
          </a:p>
          <a:p>
            <a:r>
              <a:rPr lang="en-US" sz="2400" dirty="0" err="1"/>
              <a:t>install.packages</a:t>
            </a:r>
            <a:r>
              <a:rPr lang="en-US" sz="2400" dirty="0"/>
              <a:t>(“</a:t>
            </a:r>
            <a:r>
              <a:rPr lang="en-US" sz="2400" dirty="0" err="1"/>
              <a:t>packagename</a:t>
            </a:r>
            <a:r>
              <a:rPr lang="en-US" sz="2400" dirty="0"/>
              <a:t>”) 		 #installs on computer- only need to do this once</a:t>
            </a:r>
          </a:p>
          <a:p>
            <a:r>
              <a:rPr lang="en-US" sz="2400" dirty="0"/>
              <a:t>library(“</a:t>
            </a:r>
            <a:r>
              <a:rPr lang="en-US" sz="2400" dirty="0" err="1"/>
              <a:t>packagename</a:t>
            </a:r>
            <a:r>
              <a:rPr lang="en-US" sz="2400" dirty="0"/>
              <a:t>”)			 # loads the package into your workspace</a:t>
            </a:r>
          </a:p>
          <a:p>
            <a:endParaRPr lang="en-US" sz="2400" dirty="0"/>
          </a:p>
          <a:p>
            <a:r>
              <a:rPr lang="en-US" sz="2400" dirty="0" err="1"/>
              <a:t>install.packages</a:t>
            </a:r>
            <a:r>
              <a:rPr lang="en-US" sz="2400" dirty="0"/>
              <a:t>(“</a:t>
            </a:r>
            <a:r>
              <a:rPr lang="en-US" sz="2400" dirty="0" err="1"/>
              <a:t>tidyverse</a:t>
            </a:r>
            <a:r>
              <a:rPr lang="en-US" sz="2400" dirty="0"/>
              <a:t>”) 		#contains </a:t>
            </a:r>
            <a:r>
              <a:rPr lang="en-US" sz="2400" dirty="0" err="1"/>
              <a:t>dplyr</a:t>
            </a:r>
            <a:r>
              <a:rPr lang="en-US" sz="2400" dirty="0"/>
              <a:t>, </a:t>
            </a:r>
            <a:r>
              <a:rPr lang="en-US" sz="2400" dirty="0" err="1"/>
              <a:t>ggplot</a:t>
            </a:r>
            <a:r>
              <a:rPr lang="en-US" sz="2400" dirty="0"/>
              <a:t>, </a:t>
            </a:r>
            <a:r>
              <a:rPr lang="en-US" sz="2400" dirty="0" err="1"/>
              <a:t>tibble</a:t>
            </a:r>
            <a:r>
              <a:rPr lang="en-US" sz="2400" dirty="0"/>
              <a:t>, </a:t>
            </a:r>
            <a:r>
              <a:rPr lang="en-US" sz="2400" dirty="0" err="1"/>
              <a:t>readr</a:t>
            </a:r>
            <a:r>
              <a:rPr lang="en-US" sz="2400" dirty="0"/>
              <a:t>, </a:t>
            </a:r>
            <a:r>
              <a:rPr lang="en-US" sz="2400" dirty="0" err="1"/>
              <a:t>tidyr</a:t>
            </a:r>
            <a:r>
              <a:rPr lang="en-US" sz="2400" dirty="0"/>
              <a:t>, purr</a:t>
            </a:r>
          </a:p>
          <a:p>
            <a:r>
              <a:rPr lang="en-US" sz="2400" dirty="0" err="1"/>
              <a:t>install.packages</a:t>
            </a:r>
            <a:r>
              <a:rPr lang="en-US" sz="2400" dirty="0"/>
              <a:t>(“haven”) 			#can read SPSS and Stata files. </a:t>
            </a:r>
          </a:p>
          <a:p>
            <a:r>
              <a:rPr lang="en-US" sz="2400" dirty="0"/>
              <a:t>library(“</a:t>
            </a:r>
            <a:r>
              <a:rPr lang="en-US" sz="2400" dirty="0" err="1"/>
              <a:t>tidyverse</a:t>
            </a:r>
            <a:r>
              <a:rPr lang="en-US" sz="2400" dirty="0"/>
              <a:t>”)</a:t>
            </a:r>
          </a:p>
          <a:p>
            <a:r>
              <a:rPr lang="en-US" sz="2400" dirty="0"/>
              <a:t>library(“haven”)</a:t>
            </a:r>
          </a:p>
        </p:txBody>
      </p:sp>
    </p:spTree>
    <p:extLst>
      <p:ext uri="{BB962C8B-B14F-4D97-AF65-F5344CB8AC3E}">
        <p14:creationId xmlns:p14="http://schemas.microsoft.com/office/powerpoint/2010/main" val="874763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F1559-DBFA-44A1-B3E7-E709024E4FF1}"/>
              </a:ext>
            </a:extLst>
          </p:cNvPr>
          <p:cNvSpPr>
            <a:spLocks noGrp="1"/>
          </p:cNvSpPr>
          <p:nvPr>
            <p:ph type="title"/>
          </p:nvPr>
        </p:nvSpPr>
        <p:spPr>
          <a:xfrm>
            <a:off x="194933" y="46263"/>
            <a:ext cx="12282575" cy="930767"/>
          </a:xfrm>
        </p:spPr>
        <p:txBody>
          <a:bodyPr>
            <a:normAutofit/>
          </a:bodyPr>
          <a:lstStyle/>
          <a:p>
            <a:r>
              <a:rPr lang="en-US" dirty="0"/>
              <a:t>You can also use menus to important data files:</a:t>
            </a:r>
          </a:p>
        </p:txBody>
      </p:sp>
      <p:sp>
        <p:nvSpPr>
          <p:cNvPr id="4" name="Content Placeholder 3">
            <a:extLst>
              <a:ext uri="{FF2B5EF4-FFF2-40B4-BE49-F238E27FC236}">
                <a16:creationId xmlns:a16="http://schemas.microsoft.com/office/drawing/2014/main" id="{D6D9CD25-B9EC-474D-B7B2-5CB9B97AB5C6}"/>
              </a:ext>
            </a:extLst>
          </p:cNvPr>
          <p:cNvSpPr>
            <a:spLocks noGrp="1"/>
          </p:cNvSpPr>
          <p:nvPr>
            <p:ph idx="1"/>
          </p:nvPr>
        </p:nvSpPr>
        <p:spPr>
          <a:xfrm>
            <a:off x="251301" y="2029064"/>
            <a:ext cx="3619241" cy="3880773"/>
          </a:xfrm>
        </p:spPr>
        <p:txBody>
          <a:bodyPr>
            <a:normAutofit/>
          </a:bodyPr>
          <a:lstStyle/>
          <a:p>
            <a:r>
              <a:rPr lang="en-US" sz="2000" dirty="0"/>
              <a:t>Can import multiple file types</a:t>
            </a:r>
          </a:p>
          <a:p>
            <a:pPr lvl="1"/>
            <a:r>
              <a:rPr lang="en-US" sz="1800" dirty="0"/>
              <a:t>.csv or .xlsx</a:t>
            </a:r>
          </a:p>
          <a:p>
            <a:pPr lvl="1"/>
            <a:r>
              <a:rPr lang="en-US" sz="1800" dirty="0"/>
              <a:t>.</a:t>
            </a:r>
            <a:r>
              <a:rPr lang="en-US" sz="1800" dirty="0" err="1"/>
              <a:t>sas</a:t>
            </a:r>
            <a:endParaRPr lang="en-US" sz="1800" dirty="0"/>
          </a:p>
          <a:p>
            <a:pPr lvl="1"/>
            <a:r>
              <a:rPr lang="en-US" sz="1800" dirty="0"/>
              <a:t>.sav</a:t>
            </a:r>
          </a:p>
          <a:p>
            <a:pPr lvl="1"/>
            <a:r>
              <a:rPr lang="en-US" sz="1800" dirty="0"/>
              <a:t>Text</a:t>
            </a:r>
          </a:p>
          <a:p>
            <a:pPr lvl="1"/>
            <a:endParaRPr lang="en-US" dirty="0"/>
          </a:p>
          <a:p>
            <a:pPr lvl="1"/>
            <a:r>
              <a:rPr lang="en-US" sz="1800" dirty="0"/>
              <a:t>Or Open File </a:t>
            </a:r>
            <a:r>
              <a:rPr lang="en-US" sz="1800" dirty="0">
                <a:sym typeface="Wingdings" panose="05000000000000000000" pitchFamily="2" charset="2"/>
              </a:rPr>
              <a:t> the file you want to use</a:t>
            </a:r>
          </a:p>
          <a:p>
            <a:pPr marL="201168" lvl="1" indent="0">
              <a:buNone/>
            </a:pPr>
            <a:endParaRPr lang="en-US" dirty="0">
              <a:sym typeface="Wingdings" panose="05000000000000000000" pitchFamily="2" charset="2"/>
            </a:endParaRPr>
          </a:p>
        </p:txBody>
      </p:sp>
      <p:pic>
        <p:nvPicPr>
          <p:cNvPr id="7" name="Picture 6">
            <a:extLst>
              <a:ext uri="{FF2B5EF4-FFF2-40B4-BE49-F238E27FC236}">
                <a16:creationId xmlns:a16="http://schemas.microsoft.com/office/drawing/2014/main" id="{DD77BF95-F632-4C75-ADB6-FFA12AE1CC33}"/>
              </a:ext>
            </a:extLst>
          </p:cNvPr>
          <p:cNvPicPr>
            <a:picLocks noChangeAspect="1"/>
          </p:cNvPicPr>
          <p:nvPr/>
        </p:nvPicPr>
        <p:blipFill>
          <a:blip r:embed="rId3"/>
          <a:stretch>
            <a:fillRect/>
          </a:stretch>
        </p:blipFill>
        <p:spPr>
          <a:xfrm>
            <a:off x="4033476" y="847233"/>
            <a:ext cx="7963590" cy="5467824"/>
          </a:xfrm>
          <a:prstGeom prst="rect">
            <a:avLst/>
          </a:prstGeom>
        </p:spPr>
      </p:pic>
    </p:spTree>
    <p:extLst>
      <p:ext uri="{BB962C8B-B14F-4D97-AF65-F5344CB8AC3E}">
        <p14:creationId xmlns:p14="http://schemas.microsoft.com/office/powerpoint/2010/main" val="3692481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3A01-D73E-469D-91E3-0199A7FDF18E}"/>
              </a:ext>
            </a:extLst>
          </p:cNvPr>
          <p:cNvSpPr>
            <a:spLocks noGrp="1"/>
          </p:cNvSpPr>
          <p:nvPr>
            <p:ph type="title"/>
          </p:nvPr>
        </p:nvSpPr>
        <p:spPr>
          <a:xfrm>
            <a:off x="228929" y="352387"/>
            <a:ext cx="11610646" cy="834364"/>
          </a:xfrm>
        </p:spPr>
        <p:txBody>
          <a:bodyPr>
            <a:normAutofit fontScale="90000"/>
          </a:bodyPr>
          <a:lstStyle/>
          <a:p>
            <a:r>
              <a:rPr lang="en-US" dirty="0"/>
              <a:t>Types of Objects: Vectors, Matrices, and Data Frames</a:t>
            </a:r>
          </a:p>
        </p:txBody>
      </p:sp>
      <p:pic>
        <p:nvPicPr>
          <p:cNvPr id="3074" name="Picture 2" descr="Data Object Type and Structure">
            <a:extLst>
              <a:ext uri="{FF2B5EF4-FFF2-40B4-BE49-F238E27FC236}">
                <a16:creationId xmlns:a16="http://schemas.microsoft.com/office/drawing/2014/main" id="{3A5F8851-A3D1-4C6B-8AA3-F816A933098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tretch/>
        </p:blipFill>
        <p:spPr bwMode="auto">
          <a:xfrm>
            <a:off x="3979752" y="2679640"/>
            <a:ext cx="4292821" cy="235597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2A6CD78-2C08-443F-8A61-2C069798D7C0}"/>
              </a:ext>
            </a:extLst>
          </p:cNvPr>
          <p:cNvSpPr txBox="1">
            <a:spLocks/>
          </p:cNvSpPr>
          <p:nvPr/>
        </p:nvSpPr>
        <p:spPr>
          <a:xfrm>
            <a:off x="224554" y="1793107"/>
            <a:ext cx="4538693" cy="4440766"/>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Vector = one-dimensional collection of data, can be a row OR column.</a:t>
            </a:r>
          </a:p>
          <a:p>
            <a:endParaRPr lang="en-US" sz="2800" dirty="0"/>
          </a:p>
          <a:p>
            <a:r>
              <a:rPr lang="en-US" sz="2800" dirty="0"/>
              <a:t>Data Frame = a type of matrix. Think of it like an excel file. </a:t>
            </a:r>
          </a:p>
          <a:p>
            <a:endParaRPr lang="en-US" sz="2800" dirty="0"/>
          </a:p>
          <a:p>
            <a:r>
              <a:rPr lang="en-US" sz="2800" dirty="0"/>
              <a:t>Matrix = combination of columns and rows. At least 1 of each. </a:t>
            </a:r>
          </a:p>
          <a:p>
            <a:endParaRPr lang="en-US" sz="2800" dirty="0"/>
          </a:p>
          <a:p>
            <a:r>
              <a:rPr lang="en-US" sz="2800" dirty="0"/>
              <a:t>Data sets are most often organized with variables in columns (ID number, age, evaluation of President’s performance, etc.) and unit of analysis (people, organizations, observations) in the rows.</a:t>
            </a:r>
          </a:p>
          <a:p>
            <a:endParaRPr lang="en-US" sz="2800" dirty="0"/>
          </a:p>
        </p:txBody>
      </p:sp>
    </p:spTree>
    <p:extLst>
      <p:ext uri="{BB962C8B-B14F-4D97-AF65-F5344CB8AC3E}">
        <p14:creationId xmlns:p14="http://schemas.microsoft.com/office/powerpoint/2010/main" val="3771979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90DB-16DD-4049-8CE7-9197FA874AA7}"/>
              </a:ext>
            </a:extLst>
          </p:cNvPr>
          <p:cNvSpPr>
            <a:spLocks noGrp="1"/>
          </p:cNvSpPr>
          <p:nvPr>
            <p:ph type="title"/>
          </p:nvPr>
        </p:nvSpPr>
        <p:spPr>
          <a:xfrm>
            <a:off x="1049468" y="624110"/>
            <a:ext cx="9818370" cy="856828"/>
          </a:xfrm>
        </p:spPr>
        <p:txBody>
          <a:bodyPr>
            <a:normAutofit/>
          </a:bodyPr>
          <a:lstStyle/>
          <a:p>
            <a:r>
              <a:rPr lang="en-US" dirty="0"/>
              <a:t>Types of Data &amp; Levels of Measurement</a:t>
            </a:r>
          </a:p>
        </p:txBody>
      </p:sp>
      <p:sp>
        <p:nvSpPr>
          <p:cNvPr id="3" name="Content Placeholder 2">
            <a:extLst>
              <a:ext uri="{FF2B5EF4-FFF2-40B4-BE49-F238E27FC236}">
                <a16:creationId xmlns:a16="http://schemas.microsoft.com/office/drawing/2014/main" id="{06B2D04C-2D12-4F67-B4C2-BCBF9CCB999B}"/>
              </a:ext>
            </a:extLst>
          </p:cNvPr>
          <p:cNvSpPr>
            <a:spLocks noGrp="1"/>
          </p:cNvSpPr>
          <p:nvPr>
            <p:ph idx="1"/>
          </p:nvPr>
        </p:nvSpPr>
        <p:spPr>
          <a:xfrm>
            <a:off x="237377" y="1802840"/>
            <a:ext cx="6235141" cy="4828322"/>
          </a:xfrm>
        </p:spPr>
        <p:txBody>
          <a:bodyPr>
            <a:normAutofit fontScale="92500" lnSpcReduction="10000"/>
          </a:bodyPr>
          <a:lstStyle/>
          <a:p>
            <a:pPr marL="0" indent="0">
              <a:buNone/>
            </a:pPr>
            <a:r>
              <a:rPr lang="en-US" sz="3200" dirty="0"/>
              <a:t>Nominal = logical (binary), factor (categorical) </a:t>
            </a:r>
          </a:p>
          <a:p>
            <a:pPr lvl="1">
              <a:buFont typeface="Arial" panose="020B0604020202020204" pitchFamily="34" charset="0"/>
              <a:buChar char="•"/>
            </a:pPr>
            <a:r>
              <a:rPr lang="en-US" sz="2800" dirty="0"/>
              <a:t>No Order (ex. race, religion, etc.). Numbers assigned don’t have actual meaning</a:t>
            </a:r>
          </a:p>
          <a:p>
            <a:pPr marL="0" indent="0">
              <a:buNone/>
            </a:pPr>
            <a:r>
              <a:rPr lang="en-US" sz="3200" dirty="0"/>
              <a:t>Ordinal  = numeric</a:t>
            </a:r>
          </a:p>
          <a:p>
            <a:pPr lvl="1">
              <a:buFont typeface="Arial" panose="020B0604020202020204" pitchFamily="34" charset="0"/>
              <a:buChar char="•"/>
            </a:pPr>
            <a:r>
              <a:rPr lang="en-US" sz="2800" dirty="0"/>
              <a:t>has general sense of increasing or decreasing order, but the distances between categories aren’t meaningful</a:t>
            </a:r>
          </a:p>
          <a:p>
            <a:pPr lvl="2">
              <a:buFont typeface="Arial" panose="020B0604020202020204" pitchFamily="34" charset="0"/>
              <a:buChar char="•"/>
            </a:pPr>
            <a:r>
              <a:rPr lang="en-US" sz="2000" dirty="0"/>
              <a:t>Ex. 1 = high school diploma, 2 = undergraduate degree, 3 = masters degree</a:t>
            </a:r>
          </a:p>
          <a:p>
            <a:pPr lvl="3">
              <a:buFont typeface="Arial" panose="020B0604020202020204" pitchFamily="34" charset="0"/>
              <a:buChar char="•"/>
            </a:pPr>
            <a:r>
              <a:rPr lang="en-US" sz="2000" dirty="0"/>
              <a:t>Number of years to get each one are all different</a:t>
            </a:r>
          </a:p>
        </p:txBody>
      </p:sp>
      <p:pic>
        <p:nvPicPr>
          <p:cNvPr id="4098" name="Picture 2" descr="Intro to Data Science for the Social Sector">
            <a:extLst>
              <a:ext uri="{FF2B5EF4-FFF2-40B4-BE49-F238E27FC236}">
                <a16:creationId xmlns:a16="http://schemas.microsoft.com/office/drawing/2014/main" id="{5BC82116-D64C-41F2-BD46-F98674845B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9476" y="1689286"/>
            <a:ext cx="5906949" cy="38628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C5B618-1CD4-480A-8007-B5CF7746A8CC}"/>
              </a:ext>
            </a:extLst>
          </p:cNvPr>
          <p:cNvSpPr txBox="1"/>
          <p:nvPr/>
        </p:nvSpPr>
        <p:spPr>
          <a:xfrm>
            <a:off x="7733552" y="5333037"/>
            <a:ext cx="1607671" cy="646331"/>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algn="ctr"/>
            <a:r>
              <a:rPr lang="en-US" dirty="0">
                <a:solidFill>
                  <a:schemeClr val="accent2">
                    <a:lumMod val="50000"/>
                  </a:schemeClr>
                </a:solidFill>
              </a:rPr>
              <a:t>Not a form of measurement</a:t>
            </a:r>
          </a:p>
        </p:txBody>
      </p:sp>
    </p:spTree>
    <p:extLst>
      <p:ext uri="{BB962C8B-B14F-4D97-AF65-F5344CB8AC3E}">
        <p14:creationId xmlns:p14="http://schemas.microsoft.com/office/powerpoint/2010/main" val="885453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90DB-16DD-4049-8CE7-9197FA874AA7}"/>
              </a:ext>
            </a:extLst>
          </p:cNvPr>
          <p:cNvSpPr>
            <a:spLocks noGrp="1"/>
          </p:cNvSpPr>
          <p:nvPr>
            <p:ph type="title"/>
          </p:nvPr>
        </p:nvSpPr>
        <p:spPr>
          <a:xfrm>
            <a:off x="792480" y="705459"/>
            <a:ext cx="9818370" cy="856828"/>
          </a:xfrm>
        </p:spPr>
        <p:txBody>
          <a:bodyPr>
            <a:normAutofit/>
          </a:bodyPr>
          <a:lstStyle/>
          <a:p>
            <a:r>
              <a:rPr lang="en-US" dirty="0"/>
              <a:t>Levels of Measurement: Interval vs. Ratio</a:t>
            </a:r>
          </a:p>
        </p:txBody>
      </p:sp>
      <p:sp>
        <p:nvSpPr>
          <p:cNvPr id="3" name="Content Placeholder 2">
            <a:extLst>
              <a:ext uri="{FF2B5EF4-FFF2-40B4-BE49-F238E27FC236}">
                <a16:creationId xmlns:a16="http://schemas.microsoft.com/office/drawing/2014/main" id="{06B2D04C-2D12-4F67-B4C2-BCBF9CCB999B}"/>
              </a:ext>
            </a:extLst>
          </p:cNvPr>
          <p:cNvSpPr>
            <a:spLocks noGrp="1"/>
          </p:cNvSpPr>
          <p:nvPr>
            <p:ph idx="1"/>
          </p:nvPr>
        </p:nvSpPr>
        <p:spPr>
          <a:xfrm>
            <a:off x="303120" y="2154224"/>
            <a:ext cx="5972176" cy="4124326"/>
          </a:xfrm>
        </p:spPr>
        <p:txBody>
          <a:bodyPr>
            <a:normAutofit/>
          </a:bodyPr>
          <a:lstStyle/>
          <a:p>
            <a:pPr marL="0" indent="0">
              <a:buNone/>
            </a:pPr>
            <a:r>
              <a:rPr lang="en-US" sz="3200" dirty="0"/>
              <a:t>Interval = numeric</a:t>
            </a:r>
          </a:p>
          <a:p>
            <a:pPr lvl="1">
              <a:buFont typeface="Arial" panose="020B0604020202020204" pitchFamily="34" charset="0"/>
              <a:buChar char="•"/>
            </a:pPr>
            <a:r>
              <a:rPr lang="en-US" sz="2800" dirty="0"/>
              <a:t>Has order, Distance between numbers has meaning, 0 is arbitrary</a:t>
            </a:r>
          </a:p>
          <a:p>
            <a:pPr lvl="2">
              <a:buFont typeface="Arial" panose="020B0604020202020204" pitchFamily="34" charset="0"/>
              <a:buChar char="•"/>
            </a:pPr>
            <a:r>
              <a:rPr lang="en-US" sz="2000" dirty="0"/>
              <a:t>Ex. Temperature in C or F, feeling thermometer survey questions</a:t>
            </a:r>
          </a:p>
          <a:p>
            <a:pPr marL="0" indent="0">
              <a:buNone/>
            </a:pPr>
            <a:r>
              <a:rPr lang="en-US" sz="3200" dirty="0"/>
              <a:t>Ratio = numeric</a:t>
            </a:r>
          </a:p>
          <a:p>
            <a:pPr lvl="1">
              <a:buFont typeface="Arial" panose="020B0604020202020204" pitchFamily="34" charset="0"/>
              <a:buChar char="•"/>
            </a:pPr>
            <a:r>
              <a:rPr lang="en-US" sz="2800" dirty="0"/>
              <a:t>Same as interval, but 0 implies an attribute does not exist</a:t>
            </a:r>
          </a:p>
          <a:p>
            <a:pPr lvl="2">
              <a:buFont typeface="Arial" panose="020B0604020202020204" pitchFamily="34" charset="0"/>
              <a:buChar char="•"/>
            </a:pPr>
            <a:r>
              <a:rPr lang="en-US" sz="2000" dirty="0"/>
              <a:t>Ex. Movement of 0 mph, salary of $0, </a:t>
            </a:r>
          </a:p>
        </p:txBody>
      </p:sp>
      <p:pic>
        <p:nvPicPr>
          <p:cNvPr id="4098" name="Picture 2" descr="Intro to Data Science for the Social Sector">
            <a:extLst>
              <a:ext uri="{FF2B5EF4-FFF2-40B4-BE49-F238E27FC236}">
                <a16:creationId xmlns:a16="http://schemas.microsoft.com/office/drawing/2014/main" id="{5BC82116-D64C-41F2-BD46-F98674845B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1396" y="1593663"/>
            <a:ext cx="6306780" cy="4124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C5B618-1CD4-480A-8007-B5CF7746A8CC}"/>
              </a:ext>
            </a:extLst>
          </p:cNvPr>
          <p:cNvSpPr txBox="1"/>
          <p:nvPr/>
        </p:nvSpPr>
        <p:spPr>
          <a:xfrm>
            <a:off x="7452659" y="5440083"/>
            <a:ext cx="1566582" cy="646331"/>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algn="ctr"/>
            <a:r>
              <a:rPr lang="en-US" dirty="0">
                <a:solidFill>
                  <a:schemeClr val="accent2">
                    <a:lumMod val="50000"/>
                  </a:schemeClr>
                </a:solidFill>
              </a:rPr>
              <a:t>Not a form of measurement</a:t>
            </a:r>
          </a:p>
        </p:txBody>
      </p:sp>
    </p:spTree>
    <p:extLst>
      <p:ext uri="{BB962C8B-B14F-4D97-AF65-F5344CB8AC3E}">
        <p14:creationId xmlns:p14="http://schemas.microsoft.com/office/powerpoint/2010/main" val="2715998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40E8-CCED-4EFC-9406-BFF5C66AA3F6}"/>
              </a:ext>
            </a:extLst>
          </p:cNvPr>
          <p:cNvSpPr>
            <a:spLocks noGrp="1"/>
          </p:cNvSpPr>
          <p:nvPr>
            <p:ph type="title"/>
          </p:nvPr>
        </p:nvSpPr>
        <p:spPr>
          <a:xfrm>
            <a:off x="630554" y="0"/>
            <a:ext cx="10765427" cy="1450757"/>
          </a:xfrm>
        </p:spPr>
        <p:txBody>
          <a:bodyPr/>
          <a:lstStyle/>
          <a:p>
            <a:r>
              <a:rPr lang="en-US" dirty="0"/>
              <a:t>Factors, Levels, Values, and Labels</a:t>
            </a:r>
          </a:p>
        </p:txBody>
      </p:sp>
      <p:sp>
        <p:nvSpPr>
          <p:cNvPr id="3" name="Content Placeholder 2">
            <a:extLst>
              <a:ext uri="{FF2B5EF4-FFF2-40B4-BE49-F238E27FC236}">
                <a16:creationId xmlns:a16="http://schemas.microsoft.com/office/drawing/2014/main" id="{85262EEF-C3AD-4AE7-992B-85CF1CAABA4F}"/>
              </a:ext>
            </a:extLst>
          </p:cNvPr>
          <p:cNvSpPr>
            <a:spLocks noGrp="1"/>
          </p:cNvSpPr>
          <p:nvPr>
            <p:ph idx="1"/>
          </p:nvPr>
        </p:nvSpPr>
        <p:spPr>
          <a:xfrm>
            <a:off x="773722" y="1845734"/>
            <a:ext cx="11293091" cy="4440766"/>
          </a:xfrm>
        </p:spPr>
        <p:txBody>
          <a:bodyPr>
            <a:normAutofit lnSpcReduction="10000"/>
          </a:bodyPr>
          <a:lstStyle/>
          <a:p>
            <a:r>
              <a:rPr lang="en-US" sz="2800" dirty="0" err="1"/>
              <a:t>dataframe$variable</a:t>
            </a:r>
            <a:r>
              <a:rPr lang="en-US" sz="2800" dirty="0"/>
              <a:t> &lt;- factor(</a:t>
            </a:r>
            <a:r>
              <a:rPr lang="en-US" sz="2800" dirty="0" err="1"/>
              <a:t>dataframe$variable</a:t>
            </a:r>
            <a:r>
              <a:rPr lang="en-US" sz="2800" dirty="0"/>
              <a:t>, levels = 1:5 ,</a:t>
            </a:r>
            <a:br>
              <a:rPr lang="en-US" sz="2800" dirty="0"/>
            </a:br>
            <a:r>
              <a:rPr lang="en-US" sz="2800" dirty="0"/>
              <a:t>	 labels = c( 'Excellent' , 'Very Good' , 'Good' , 'Fair' , 'Poor’ ))</a:t>
            </a:r>
          </a:p>
          <a:p>
            <a:endParaRPr lang="en-US" sz="2800" dirty="0"/>
          </a:p>
          <a:p>
            <a:pPr lvl="1"/>
            <a:r>
              <a:rPr lang="en-US" sz="2800" dirty="0"/>
              <a:t># levels = the number of options for each variable</a:t>
            </a:r>
          </a:p>
          <a:p>
            <a:pPr lvl="2"/>
            <a:r>
              <a:rPr lang="en-US" sz="2000" dirty="0"/>
              <a:t>Like a multiple choice test (A, B, C, D or 1,2, 3, 4)</a:t>
            </a:r>
          </a:p>
          <a:p>
            <a:pPr lvl="1"/>
            <a:r>
              <a:rPr lang="en-US" sz="2800" dirty="0"/>
              <a:t># labels = the word that is glued to the value or level of each option for a variable</a:t>
            </a:r>
          </a:p>
          <a:p>
            <a:pPr lvl="2"/>
            <a:r>
              <a:rPr lang="en-US" sz="2000" dirty="0"/>
              <a:t>Describes the variable, levels, or values</a:t>
            </a:r>
          </a:p>
          <a:p>
            <a:pPr lvl="1"/>
            <a:r>
              <a:rPr lang="en-US" sz="2800" dirty="0"/>
              <a:t># values = numbers that would be used for calculations</a:t>
            </a:r>
          </a:p>
          <a:p>
            <a:pPr lvl="1"/>
            <a:r>
              <a:rPr lang="en-US" sz="2800" dirty="0"/>
              <a:t># factors = kind of like a paperclip holding together the variable, levels, labels, and values</a:t>
            </a:r>
          </a:p>
        </p:txBody>
      </p:sp>
    </p:spTree>
    <p:extLst>
      <p:ext uri="{BB962C8B-B14F-4D97-AF65-F5344CB8AC3E}">
        <p14:creationId xmlns:p14="http://schemas.microsoft.com/office/powerpoint/2010/main" val="76390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ata Object Type and Structure">
            <a:extLst>
              <a:ext uri="{FF2B5EF4-FFF2-40B4-BE49-F238E27FC236}">
                <a16:creationId xmlns:a16="http://schemas.microsoft.com/office/drawing/2014/main" id="{4A9BC27B-559E-4D81-8E28-7A7B679D4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98" y="356143"/>
            <a:ext cx="7122023" cy="344038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265F27D-BBBA-40F7-A776-BFFD906AE1DA}"/>
              </a:ext>
            </a:extLst>
          </p:cNvPr>
          <p:cNvSpPr>
            <a:spLocks noGrp="1"/>
          </p:cNvSpPr>
          <p:nvPr>
            <p:ph idx="1"/>
          </p:nvPr>
        </p:nvSpPr>
        <p:spPr>
          <a:xfrm>
            <a:off x="7087730" y="837447"/>
            <a:ext cx="4708030" cy="2079489"/>
          </a:xfrm>
        </p:spPr>
        <p:txBody>
          <a:bodyPr>
            <a:normAutofit lnSpcReduction="10000"/>
          </a:bodyPr>
          <a:lstStyle/>
          <a:p>
            <a:r>
              <a:rPr lang="en-US" sz="2400" dirty="0"/>
              <a:t>a  is an object that is a vector, only contains one type of information. Either a word or a number.</a:t>
            </a:r>
          </a:p>
          <a:p>
            <a:r>
              <a:rPr lang="en-US" sz="2400" dirty="0" err="1"/>
              <a:t>a.fact</a:t>
            </a:r>
            <a:r>
              <a:rPr lang="en-US" sz="2400" dirty="0"/>
              <a:t>  is an object that is a factor, it contains multiple types of information for each variable</a:t>
            </a:r>
          </a:p>
          <a:p>
            <a:endParaRPr lang="en-US" sz="1000" dirty="0"/>
          </a:p>
        </p:txBody>
      </p:sp>
      <p:sp>
        <p:nvSpPr>
          <p:cNvPr id="5" name="TextBox 4">
            <a:extLst>
              <a:ext uri="{FF2B5EF4-FFF2-40B4-BE49-F238E27FC236}">
                <a16:creationId xmlns:a16="http://schemas.microsoft.com/office/drawing/2014/main" id="{6EB48AF1-3536-44C0-AA1E-F26EDC483510}"/>
              </a:ext>
            </a:extLst>
          </p:cNvPr>
          <p:cNvSpPr txBox="1"/>
          <p:nvPr/>
        </p:nvSpPr>
        <p:spPr>
          <a:xfrm>
            <a:off x="322326" y="3941065"/>
            <a:ext cx="11869674" cy="2237536"/>
          </a:xfrm>
          <a:prstGeom prst="rect">
            <a:avLst/>
          </a:prstGeom>
          <a:noFill/>
        </p:spPr>
        <p:txBody>
          <a:bodyPr wrap="square">
            <a:spAutoFit/>
          </a:bodyPr>
          <a:lstStyle/>
          <a:p>
            <a:pPr marL="91440" marR="0" lvl="0" indent="-91440" algn="l"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r>
              <a:rPr lang="en-US" sz="2000" dirty="0"/>
              <a:t>Factors have attributes where additional information is stored but hidden</a:t>
            </a:r>
          </a:p>
          <a:p>
            <a:pPr marL="91440" marR="0" lvl="0" indent="-91440" algn="l"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Factors have attributes where additional information is stored but hidden.</a:t>
            </a:r>
          </a:p>
          <a:p>
            <a:pPr marL="91440" marR="0" lvl="0" indent="-91440" algn="l"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Attributes can be labels, levels, values, and more ways of describing data in the data frame</a:t>
            </a:r>
          </a:p>
          <a:p>
            <a:pPr marL="91440" marR="0" lvl="0" indent="-91440" algn="l" defTabSz="914400" rtl="0" eaLnBrk="1" fontAlgn="auto" latinLnBrk="0" hangingPunct="1">
              <a:lnSpc>
                <a:spcPct val="90000"/>
              </a:lnSpc>
              <a:spcBef>
                <a:spcPts val="1200"/>
              </a:spcBef>
              <a:spcAft>
                <a:spcPts val="200"/>
              </a:spcAft>
              <a:buClr>
                <a:srgbClr val="D34817"/>
              </a:buClr>
              <a:buSzPct val="100000"/>
              <a:buFont typeface="Calibri" panose="020F0502020204030204" pitchFamily="34" charset="0"/>
              <a:buChar char=" "/>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hlinkClick r:id="rId4"/>
              </a:rPr>
              <a:t>https://mgimond.github.io/ES218/Week02a.html</a:t>
            </a:r>
            <a:r>
              <a:rPr kumimoji="0" lang="en-US"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for an even more detail explanation with examples</a:t>
            </a:r>
          </a:p>
        </p:txBody>
      </p:sp>
    </p:spTree>
    <p:extLst>
      <p:ext uri="{BB962C8B-B14F-4D97-AF65-F5344CB8AC3E}">
        <p14:creationId xmlns:p14="http://schemas.microsoft.com/office/powerpoint/2010/main" val="2512656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12" name="Title 1"/>
          <p:cNvSpPr txBox="1">
            <a:spLocks noGrp="1"/>
          </p:cNvSpPr>
          <p:nvPr>
            <p:ph type="ctrTitle"/>
          </p:nvPr>
        </p:nvSpPr>
        <p:spPr>
          <a:prstGeom prst="rect">
            <a:avLst/>
          </a:prstGeom>
        </p:spPr>
        <p:txBody>
          <a:bodyPr/>
          <a:lstStyle>
            <a:lvl1pPr defTabSz="905255">
              <a:defRPr sz="5346"/>
            </a:lvl1pPr>
          </a:lstStyle>
          <a:p>
            <a:r>
              <a:rPr lang="en-US" dirty="0" err="1"/>
              <a:t>dplyr</a:t>
            </a:r>
            <a:endParaRPr dirty="0"/>
          </a:p>
        </p:txBody>
      </p:sp>
      <p:sp>
        <p:nvSpPr>
          <p:cNvPr id="113" name="Subtitle 2"/>
          <p:cNvSpPr txBox="1">
            <a:spLocks noGrp="1"/>
          </p:cNvSpPr>
          <p:nvPr>
            <p:ph type="subTitle" idx="1"/>
          </p:nvPr>
        </p:nvSpPr>
        <p:spPr>
          <a:prstGeom prst="rect">
            <a:avLst/>
          </a:prstGeom>
        </p:spPr>
        <p:txBody>
          <a:bodyPr/>
          <a:lstStyle/>
          <a:p>
            <a:endParaRPr dirty="0"/>
          </a:p>
        </p:txBody>
      </p:sp>
    </p:spTree>
    <p:extLst>
      <p:ext uri="{BB962C8B-B14F-4D97-AF65-F5344CB8AC3E}">
        <p14:creationId xmlns:p14="http://schemas.microsoft.com/office/powerpoint/2010/main" val="1110540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C963-9721-4C21-924C-1C2435CDFF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3C9A58-0160-4137-AD8D-976749E5CBC1}"/>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E405436-5CAD-4A66-A917-781A84928EF1}"/>
              </a:ext>
            </a:extLst>
          </p:cNvPr>
          <p:cNvPicPr>
            <a:picLocks noChangeAspect="1"/>
          </p:cNvPicPr>
          <p:nvPr/>
        </p:nvPicPr>
        <p:blipFill>
          <a:blip r:embed="rId2"/>
          <a:stretch>
            <a:fillRect/>
          </a:stretch>
        </p:blipFill>
        <p:spPr>
          <a:xfrm>
            <a:off x="2212151" y="1492169"/>
            <a:ext cx="6772275" cy="4267200"/>
          </a:xfrm>
          <a:prstGeom prst="rect">
            <a:avLst/>
          </a:prstGeom>
        </p:spPr>
      </p:pic>
    </p:spTree>
    <p:extLst>
      <p:ext uri="{BB962C8B-B14F-4D97-AF65-F5344CB8AC3E}">
        <p14:creationId xmlns:p14="http://schemas.microsoft.com/office/powerpoint/2010/main" val="3229955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D95B-B086-4FD4-8078-960FF88267D4}"/>
              </a:ext>
            </a:extLst>
          </p:cNvPr>
          <p:cNvSpPr>
            <a:spLocks noGrp="1"/>
          </p:cNvSpPr>
          <p:nvPr>
            <p:ph type="title"/>
          </p:nvPr>
        </p:nvSpPr>
        <p:spPr/>
        <p:txBody>
          <a:bodyPr/>
          <a:lstStyle/>
          <a:p>
            <a:r>
              <a:rPr lang="en-US" dirty="0"/>
              <a:t>Slides below were originally done using $ coding. Remake with </a:t>
            </a:r>
            <a:r>
              <a:rPr lang="en-US" dirty="0" err="1"/>
              <a:t>dplyr</a:t>
            </a:r>
            <a:r>
              <a:rPr lang="en-US" dirty="0"/>
              <a:t>() code</a:t>
            </a:r>
          </a:p>
        </p:txBody>
      </p:sp>
      <p:sp>
        <p:nvSpPr>
          <p:cNvPr id="3" name="Content Placeholder 2">
            <a:extLst>
              <a:ext uri="{FF2B5EF4-FFF2-40B4-BE49-F238E27FC236}">
                <a16:creationId xmlns:a16="http://schemas.microsoft.com/office/drawing/2014/main" id="{5E6A1252-385C-4F62-8CFF-041EB4A0E150}"/>
              </a:ext>
            </a:extLst>
          </p:cNvPr>
          <p:cNvSpPr>
            <a:spLocks noGrp="1"/>
          </p:cNvSpPr>
          <p:nvPr>
            <p:ph idx="1"/>
          </p:nvPr>
        </p:nvSpPr>
        <p:spPr/>
        <p:txBody>
          <a:bodyPr/>
          <a:lstStyle/>
          <a:p>
            <a:r>
              <a:rPr lang="en-US" dirty="0"/>
              <a:t>Keep general ideas but redo.</a:t>
            </a:r>
          </a:p>
        </p:txBody>
      </p:sp>
    </p:spTree>
    <p:extLst>
      <p:ext uri="{BB962C8B-B14F-4D97-AF65-F5344CB8AC3E}">
        <p14:creationId xmlns:p14="http://schemas.microsoft.com/office/powerpoint/2010/main" val="303677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PPOL 105: Intro to R</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34104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5714-FB7E-42CF-A165-1EEAB24440DA}"/>
              </a:ext>
            </a:extLst>
          </p:cNvPr>
          <p:cNvSpPr>
            <a:spLocks noGrp="1"/>
          </p:cNvSpPr>
          <p:nvPr>
            <p:ph type="title"/>
          </p:nvPr>
        </p:nvSpPr>
        <p:spPr/>
        <p:txBody>
          <a:bodyPr/>
          <a:lstStyle/>
          <a:p>
            <a:r>
              <a:rPr lang="en-US" dirty="0"/>
              <a:t>Useful Functions and Packages </a:t>
            </a:r>
          </a:p>
        </p:txBody>
      </p:sp>
      <p:sp>
        <p:nvSpPr>
          <p:cNvPr id="3" name="Content Placeholder 2">
            <a:extLst>
              <a:ext uri="{FF2B5EF4-FFF2-40B4-BE49-F238E27FC236}">
                <a16:creationId xmlns:a16="http://schemas.microsoft.com/office/drawing/2014/main" id="{79289FBC-D69C-461E-9ECA-E5B03A149FE9}"/>
              </a:ext>
            </a:extLst>
          </p:cNvPr>
          <p:cNvSpPr>
            <a:spLocks noGrp="1"/>
          </p:cNvSpPr>
          <p:nvPr>
            <p:ph idx="1"/>
          </p:nvPr>
        </p:nvSpPr>
        <p:spPr/>
        <p:txBody>
          <a:bodyPr>
            <a:normAutofit/>
          </a:bodyPr>
          <a:lstStyle/>
          <a:p>
            <a:r>
              <a:rPr lang="en-US" sz="2800" dirty="0"/>
              <a:t>filter() to select cases based on their values.</a:t>
            </a:r>
          </a:p>
          <a:p>
            <a:r>
              <a:rPr lang="en-US" sz="2800" dirty="0"/>
              <a:t>arrange() to reorder the cases.</a:t>
            </a:r>
          </a:p>
          <a:p>
            <a:r>
              <a:rPr lang="en-US" sz="2800" dirty="0"/>
              <a:t>select() and rename() to select variables based on their names.</a:t>
            </a:r>
          </a:p>
          <a:p>
            <a:r>
              <a:rPr lang="en-US" sz="2800" dirty="0"/>
              <a:t>mutate() and transmute() to add new variables that are functions of existing variables.</a:t>
            </a:r>
          </a:p>
          <a:p>
            <a:r>
              <a:rPr lang="en-US" sz="2800" dirty="0"/>
              <a:t>summarize() to condense multiple values to a single value.</a:t>
            </a:r>
          </a:p>
        </p:txBody>
      </p:sp>
    </p:spTree>
    <p:extLst>
      <p:ext uri="{BB962C8B-B14F-4D97-AF65-F5344CB8AC3E}">
        <p14:creationId xmlns:p14="http://schemas.microsoft.com/office/powerpoint/2010/main" val="3981426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EBF0-A084-4CA5-8CE8-67D5E2032D18}"/>
              </a:ext>
            </a:extLst>
          </p:cNvPr>
          <p:cNvSpPr>
            <a:spLocks noGrp="1"/>
          </p:cNvSpPr>
          <p:nvPr>
            <p:ph type="title"/>
          </p:nvPr>
        </p:nvSpPr>
        <p:spPr/>
        <p:txBody>
          <a:bodyPr/>
          <a:lstStyle/>
          <a:p>
            <a:r>
              <a:rPr lang="en-US" dirty="0"/>
              <a:t>Create a Smaller Dataset: Subset Data</a:t>
            </a:r>
          </a:p>
        </p:txBody>
      </p:sp>
      <p:sp>
        <p:nvSpPr>
          <p:cNvPr id="3" name="Content Placeholder 2">
            <a:extLst>
              <a:ext uri="{FF2B5EF4-FFF2-40B4-BE49-F238E27FC236}">
                <a16:creationId xmlns:a16="http://schemas.microsoft.com/office/drawing/2014/main" id="{CDAF8FF4-5FFD-475C-9DD5-7F42349D737B}"/>
              </a:ext>
            </a:extLst>
          </p:cNvPr>
          <p:cNvSpPr>
            <a:spLocks noGrp="1"/>
          </p:cNvSpPr>
          <p:nvPr>
            <p:ph idx="1"/>
          </p:nvPr>
        </p:nvSpPr>
        <p:spPr>
          <a:xfrm>
            <a:off x="585788" y="1845733"/>
            <a:ext cx="11606212" cy="4540779"/>
          </a:xfrm>
        </p:spPr>
        <p:txBody>
          <a:bodyPr>
            <a:normAutofit fontScale="92500" lnSpcReduction="20000"/>
          </a:bodyPr>
          <a:lstStyle/>
          <a:p>
            <a:pPr lvl="1"/>
            <a:r>
              <a:rPr lang="en-US" sz="2400" dirty="0"/>
              <a:t>Notice there are 4270 variables in the ANES dataset</a:t>
            </a:r>
          </a:p>
          <a:p>
            <a:pPr lvl="2"/>
            <a:r>
              <a:rPr lang="en-US" sz="1800" dirty="0"/>
              <a:t>You probably don’t need them all. </a:t>
            </a:r>
          </a:p>
          <a:p>
            <a:pPr lvl="2"/>
            <a:endParaRPr lang="en-US" sz="1800" dirty="0"/>
          </a:p>
          <a:p>
            <a:pPr>
              <a:spcBef>
                <a:spcPts val="0"/>
              </a:spcBef>
              <a:spcAft>
                <a:spcPts val="0"/>
              </a:spcAft>
            </a:pPr>
            <a:r>
              <a:rPr lang="en-US" sz="2800" b="1" dirty="0"/>
              <a:t>Keep specific variables</a:t>
            </a:r>
          </a:p>
          <a:p>
            <a:pPr>
              <a:spcBef>
                <a:spcPts val="0"/>
              </a:spcBef>
              <a:spcAft>
                <a:spcPts val="0"/>
              </a:spcAft>
            </a:pPr>
            <a:r>
              <a:rPr lang="en-US" sz="2800" dirty="0"/>
              <a:t>&gt;  </a:t>
            </a:r>
            <a:r>
              <a:rPr lang="en-US" sz="2800" dirty="0" err="1"/>
              <a:t>dataframenew</a:t>
            </a:r>
            <a:r>
              <a:rPr lang="en-US" sz="2800" dirty="0"/>
              <a:t> &lt;- subset(</a:t>
            </a:r>
            <a:r>
              <a:rPr lang="en-US" sz="2800" dirty="0" err="1"/>
              <a:t>dataframeold</a:t>
            </a:r>
            <a:r>
              <a:rPr lang="en-US" sz="2800" dirty="0"/>
              <a:t>, select = c(variable1, variable2, variable7:12)</a:t>
            </a:r>
          </a:p>
          <a:p>
            <a:pPr>
              <a:spcBef>
                <a:spcPts val="0"/>
              </a:spcBef>
              <a:spcAft>
                <a:spcPts val="0"/>
              </a:spcAft>
            </a:pPr>
            <a:endParaRPr lang="en-US" sz="2800" dirty="0"/>
          </a:p>
          <a:p>
            <a:pPr>
              <a:lnSpc>
                <a:spcPct val="100000"/>
              </a:lnSpc>
              <a:spcBef>
                <a:spcPts val="0"/>
              </a:spcBef>
              <a:spcAft>
                <a:spcPts val="0"/>
              </a:spcAft>
            </a:pPr>
            <a:r>
              <a:rPr lang="en-US" sz="2800" b="1" dirty="0"/>
              <a:t>Delete specific variables:</a:t>
            </a:r>
          </a:p>
          <a:p>
            <a:pPr>
              <a:lnSpc>
                <a:spcPct val="100000"/>
              </a:lnSpc>
              <a:spcBef>
                <a:spcPts val="0"/>
              </a:spcBef>
              <a:spcAft>
                <a:spcPts val="0"/>
              </a:spcAft>
            </a:pPr>
            <a:r>
              <a:rPr lang="en-US" sz="2800" dirty="0"/>
              <a:t>&gt;  </a:t>
            </a:r>
            <a:r>
              <a:rPr lang="en-US" sz="2800" dirty="0" err="1"/>
              <a:t>dataframenew</a:t>
            </a:r>
            <a:r>
              <a:rPr lang="en-US" sz="2800" dirty="0"/>
              <a:t> &lt;- subset(</a:t>
            </a:r>
            <a:r>
              <a:rPr lang="en-US" sz="2800" dirty="0" err="1"/>
              <a:t>dataframeold</a:t>
            </a:r>
            <a:r>
              <a:rPr lang="en-US" sz="2800" dirty="0"/>
              <a:t>, select = - c(variable1, variable2, variable7:12)</a:t>
            </a:r>
          </a:p>
          <a:p>
            <a:pPr>
              <a:lnSpc>
                <a:spcPct val="100000"/>
              </a:lnSpc>
              <a:spcBef>
                <a:spcPts val="0"/>
              </a:spcBef>
              <a:spcAft>
                <a:spcPts val="0"/>
              </a:spcAft>
            </a:pPr>
            <a:r>
              <a:rPr lang="en-US" sz="2800" i="1" dirty="0"/>
              <a:t># deletes variable1, variable2, and variable 7 through 12</a:t>
            </a:r>
          </a:p>
          <a:p>
            <a:r>
              <a:rPr lang="en-US" sz="2800" b="1" dirty="0"/>
              <a:t>Make our dataset smaller:</a:t>
            </a:r>
            <a:br>
              <a:rPr lang="en-US" sz="2800" dirty="0"/>
            </a:br>
            <a:r>
              <a:rPr lang="en-US" sz="2800" dirty="0"/>
              <a:t>ANES &lt;- subset(ANES, select=-c(V161363a:V168528)) </a:t>
            </a:r>
          </a:p>
          <a:p>
            <a:r>
              <a:rPr lang="en-US" sz="2800" i="1" dirty="0"/>
              <a:t># deletes a bunch of variables/columns listed in the codebook that aren’t main variables</a:t>
            </a:r>
          </a:p>
        </p:txBody>
      </p:sp>
    </p:spTree>
    <p:extLst>
      <p:ext uri="{BB962C8B-B14F-4D97-AF65-F5344CB8AC3E}">
        <p14:creationId xmlns:p14="http://schemas.microsoft.com/office/powerpoint/2010/main" val="1087733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235100" y="771525"/>
            <a:ext cx="10370746" cy="857250"/>
          </a:xfrm>
        </p:spPr>
        <p:txBody>
          <a:bodyPr>
            <a:normAutofit/>
          </a:bodyPr>
          <a:lstStyle/>
          <a:p>
            <a:r>
              <a:rPr lang="en-US" dirty="0"/>
              <a:t>Defining Missing Values = NA in R</a:t>
            </a:r>
          </a:p>
        </p:txBody>
      </p:sp>
      <p:sp>
        <p:nvSpPr>
          <p:cNvPr id="3" name="Content Placeholder 2"/>
          <p:cNvSpPr>
            <a:spLocks noGrp="1"/>
          </p:cNvSpPr>
          <p:nvPr>
            <p:ph idx="1"/>
            <p:custDataLst>
              <p:tags r:id="rId3"/>
            </p:custDataLst>
          </p:nvPr>
        </p:nvSpPr>
        <p:spPr>
          <a:xfrm>
            <a:off x="394571" y="1771199"/>
            <a:ext cx="11705572" cy="4961541"/>
          </a:xfrm>
        </p:spPr>
        <p:txBody>
          <a:bodyPr>
            <a:normAutofit/>
          </a:bodyPr>
          <a:lstStyle/>
          <a:p>
            <a:pPr>
              <a:buFont typeface="Arial" panose="020B0604020202020204" pitchFamily="34" charset="0"/>
              <a:buChar char="•"/>
            </a:pPr>
            <a:r>
              <a:rPr lang="en-US" sz="3200" dirty="0"/>
              <a:t> Respondents who said “I don’t know” or refused to answer</a:t>
            </a:r>
          </a:p>
          <a:p>
            <a:pPr>
              <a:buFont typeface="Arial" panose="020B0604020202020204" pitchFamily="34" charset="0"/>
              <a:buChar char="•"/>
            </a:pPr>
            <a:r>
              <a:rPr lang="en-US" sz="3200" dirty="0"/>
              <a:t> Respondents who weren’t asked the question (e.g., men for questions about </a:t>
            </a:r>
            <a:r>
              <a:rPr lang="en-US" sz="3200" i="1" dirty="0"/>
              <a:t>pregnancy</a:t>
            </a:r>
            <a:r>
              <a:rPr lang="en-US" sz="3200" dirty="0"/>
              <a:t>)</a:t>
            </a:r>
          </a:p>
          <a:p>
            <a:pPr>
              <a:buFont typeface="Arial" panose="020B0604020202020204" pitchFamily="34" charset="0"/>
              <a:buChar char="•"/>
            </a:pPr>
            <a:r>
              <a:rPr lang="en-US" sz="3200" dirty="0"/>
              <a:t> Often, these responses are given numeric codes that separate them from the substantive values (-9, 99, etc.)</a:t>
            </a:r>
          </a:p>
          <a:p>
            <a:pPr>
              <a:buFont typeface="Arial" panose="020B0604020202020204" pitchFamily="34" charset="0"/>
              <a:buChar char="•"/>
            </a:pPr>
            <a:r>
              <a:rPr lang="en-US" sz="3200" dirty="0"/>
              <a:t> Avoid accidentally including them in analysis!</a:t>
            </a:r>
          </a:p>
          <a:p>
            <a:pPr lvl="1">
              <a:buFont typeface="Arial" panose="020B0604020202020204" pitchFamily="34" charset="0"/>
              <a:buChar char="•"/>
            </a:pPr>
            <a:r>
              <a:rPr lang="en-US" sz="2800" dirty="0"/>
              <a:t>Numbers typically don’t have actual meaning</a:t>
            </a:r>
          </a:p>
          <a:p>
            <a:pPr lvl="1">
              <a:buFont typeface="Arial" panose="020B0604020202020204" pitchFamily="34" charset="0"/>
              <a:buChar char="•"/>
            </a:pPr>
            <a:r>
              <a:rPr lang="en-US" sz="2800" dirty="0"/>
              <a:t>They will mess up your calculations unless you change them so that the program recognizes them as “missing” data</a:t>
            </a:r>
          </a:p>
          <a:p>
            <a:pPr lvl="1"/>
            <a:endParaRPr lang="en-US" dirty="0"/>
          </a:p>
        </p:txBody>
      </p:sp>
    </p:spTree>
    <p:custDataLst>
      <p:tags r:id="rId1"/>
    </p:custDataLst>
    <p:extLst>
      <p:ext uri="{BB962C8B-B14F-4D97-AF65-F5344CB8AC3E}">
        <p14:creationId xmlns:p14="http://schemas.microsoft.com/office/powerpoint/2010/main" val="1175470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240C-0386-46D0-AC0D-E0CCD0F9523E}"/>
              </a:ext>
            </a:extLst>
          </p:cNvPr>
          <p:cNvSpPr>
            <a:spLocks noGrp="1"/>
          </p:cNvSpPr>
          <p:nvPr>
            <p:ph type="title"/>
          </p:nvPr>
        </p:nvSpPr>
        <p:spPr/>
        <p:txBody>
          <a:bodyPr/>
          <a:lstStyle/>
          <a:p>
            <a:r>
              <a:rPr lang="en-US" dirty="0"/>
              <a:t>Recoding a Categorical Variable</a:t>
            </a:r>
            <a:endParaRPr lang="en-US" dirty="0">
              <a:highlight>
                <a:srgbClr val="FFFF00"/>
              </a:highlight>
            </a:endParaRPr>
          </a:p>
        </p:txBody>
      </p:sp>
      <p:sp>
        <p:nvSpPr>
          <p:cNvPr id="3" name="Rectangle 2">
            <a:extLst>
              <a:ext uri="{FF2B5EF4-FFF2-40B4-BE49-F238E27FC236}">
                <a16:creationId xmlns:a16="http://schemas.microsoft.com/office/drawing/2014/main" id="{A34F4F80-30B4-423D-95DF-F7F376F7847E}"/>
              </a:ext>
            </a:extLst>
          </p:cNvPr>
          <p:cNvSpPr/>
          <p:nvPr/>
        </p:nvSpPr>
        <p:spPr>
          <a:xfrm>
            <a:off x="188068" y="2190930"/>
            <a:ext cx="11640766" cy="267765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#****gender*****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class(ANES$V161342)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table(ANES$V161342)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ANES$gender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&lt;- recode(ANES$V161342, "1='0.Male';2='1.Female'; else=NA")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attr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ANES$gender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"value") &lt;- abs((1-as.numeric(</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ANES$gender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#is numeric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table(</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ANES$gender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attributes(</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ANES$gender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864942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12" name="Title 1"/>
          <p:cNvSpPr txBox="1">
            <a:spLocks noGrp="1"/>
          </p:cNvSpPr>
          <p:nvPr>
            <p:ph type="ctrTitle"/>
          </p:nvPr>
        </p:nvSpPr>
        <p:spPr>
          <a:prstGeom prst="rect">
            <a:avLst/>
          </a:prstGeom>
        </p:spPr>
        <p:txBody>
          <a:bodyPr/>
          <a:lstStyle>
            <a:lvl1pPr defTabSz="905255">
              <a:defRPr sz="5346"/>
            </a:lvl1pPr>
          </a:lstStyle>
          <a:p>
            <a:r>
              <a:rPr lang="en-US" dirty="0"/>
              <a:t>Descriptive Statistics in R</a:t>
            </a:r>
            <a:endParaRPr dirty="0"/>
          </a:p>
        </p:txBody>
      </p:sp>
      <p:sp>
        <p:nvSpPr>
          <p:cNvPr id="113" name="Subtitle 2"/>
          <p:cNvSpPr txBox="1">
            <a:spLocks noGrp="1"/>
          </p:cNvSpPr>
          <p:nvPr>
            <p:ph type="subTitle" idx="1"/>
          </p:nvPr>
        </p:nvSpPr>
        <p:spPr>
          <a:prstGeom prst="rect">
            <a:avLst/>
          </a:prstGeom>
        </p:spPr>
        <p:txBody>
          <a:bodyPr/>
          <a:lstStyle/>
          <a:p>
            <a:endParaRPr/>
          </a:p>
        </p:txBody>
      </p:sp>
    </p:spTree>
    <p:extLst>
      <p:ext uri="{BB962C8B-B14F-4D97-AF65-F5344CB8AC3E}">
        <p14:creationId xmlns:p14="http://schemas.microsoft.com/office/powerpoint/2010/main" val="911524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559E-C460-4D0C-8516-24E5D03BDDDF}"/>
              </a:ext>
            </a:extLst>
          </p:cNvPr>
          <p:cNvSpPr>
            <a:spLocks noGrp="1"/>
          </p:cNvSpPr>
          <p:nvPr>
            <p:ph type="title"/>
          </p:nvPr>
        </p:nvSpPr>
        <p:spPr/>
        <p:txBody>
          <a:bodyPr/>
          <a:lstStyle/>
          <a:p>
            <a:r>
              <a:rPr lang="en-US" dirty="0"/>
              <a:t>Look at a Variable: V161115</a:t>
            </a:r>
          </a:p>
        </p:txBody>
      </p:sp>
      <p:sp>
        <p:nvSpPr>
          <p:cNvPr id="3" name="Content Placeholder 2">
            <a:extLst>
              <a:ext uri="{FF2B5EF4-FFF2-40B4-BE49-F238E27FC236}">
                <a16:creationId xmlns:a16="http://schemas.microsoft.com/office/drawing/2014/main" id="{B4F3745F-6CF8-4274-B706-E06C51AD31DB}"/>
              </a:ext>
            </a:extLst>
          </p:cNvPr>
          <p:cNvSpPr>
            <a:spLocks noGrp="1"/>
          </p:cNvSpPr>
          <p:nvPr>
            <p:ph idx="1"/>
          </p:nvPr>
        </p:nvSpPr>
        <p:spPr>
          <a:xfrm>
            <a:off x="173318" y="1804895"/>
            <a:ext cx="6487944" cy="1261034"/>
          </a:xfrm>
        </p:spPr>
        <p:txBody>
          <a:bodyPr>
            <a:normAutofit lnSpcReduction="10000"/>
          </a:bodyPr>
          <a:lstStyle/>
          <a:p>
            <a:r>
              <a:rPr lang="en-US" dirty="0"/>
              <a:t> &gt;  ANESdf$V161115 		#type in Console</a:t>
            </a:r>
          </a:p>
          <a:p>
            <a:r>
              <a:rPr lang="en-US" dirty="0"/>
              <a:t>Get output for that variable. </a:t>
            </a:r>
          </a:p>
          <a:p>
            <a:r>
              <a:rPr lang="en-US" dirty="0"/>
              <a:t>Shows first 1000 observations and information on labels. </a:t>
            </a:r>
          </a:p>
        </p:txBody>
      </p:sp>
      <p:grpSp>
        <p:nvGrpSpPr>
          <p:cNvPr id="22" name="Group 21">
            <a:extLst>
              <a:ext uri="{FF2B5EF4-FFF2-40B4-BE49-F238E27FC236}">
                <a16:creationId xmlns:a16="http://schemas.microsoft.com/office/drawing/2014/main" id="{4283D7B8-37A4-4FBC-B623-79A80BA745E4}"/>
              </a:ext>
            </a:extLst>
          </p:cNvPr>
          <p:cNvGrpSpPr/>
          <p:nvPr/>
        </p:nvGrpSpPr>
        <p:grpSpPr>
          <a:xfrm>
            <a:off x="6661262" y="1880976"/>
            <a:ext cx="5558691" cy="3928353"/>
            <a:chOff x="6661262" y="1880976"/>
            <a:chExt cx="5558691" cy="3928353"/>
          </a:xfrm>
        </p:grpSpPr>
        <p:pic>
          <p:nvPicPr>
            <p:cNvPr id="9" name="Picture 8">
              <a:extLst>
                <a:ext uri="{FF2B5EF4-FFF2-40B4-BE49-F238E27FC236}">
                  <a16:creationId xmlns:a16="http://schemas.microsoft.com/office/drawing/2014/main" id="{065BE9C6-E169-4315-B82E-B8ED87F11784}"/>
                </a:ext>
              </a:extLst>
            </p:cNvPr>
            <p:cNvPicPr>
              <a:picLocks noChangeAspect="1"/>
            </p:cNvPicPr>
            <p:nvPr/>
          </p:nvPicPr>
          <p:blipFill>
            <a:blip r:embed="rId3"/>
            <a:stretch>
              <a:fillRect/>
            </a:stretch>
          </p:blipFill>
          <p:spPr>
            <a:xfrm>
              <a:off x="6804346" y="3507393"/>
              <a:ext cx="5415607" cy="2301936"/>
            </a:xfrm>
            <a:prstGeom prst="rect">
              <a:avLst/>
            </a:prstGeom>
          </p:spPr>
        </p:pic>
        <p:pic>
          <p:nvPicPr>
            <p:cNvPr id="10" name="Picture 9">
              <a:extLst>
                <a:ext uri="{FF2B5EF4-FFF2-40B4-BE49-F238E27FC236}">
                  <a16:creationId xmlns:a16="http://schemas.microsoft.com/office/drawing/2014/main" id="{197375EF-5DEB-41B8-88EC-E4DB411347D2}"/>
                </a:ext>
              </a:extLst>
            </p:cNvPr>
            <p:cNvPicPr>
              <a:picLocks noChangeAspect="1"/>
            </p:cNvPicPr>
            <p:nvPr/>
          </p:nvPicPr>
          <p:blipFill>
            <a:blip r:embed="rId4"/>
            <a:stretch>
              <a:fillRect/>
            </a:stretch>
          </p:blipFill>
          <p:spPr>
            <a:xfrm>
              <a:off x="6661262" y="1880976"/>
              <a:ext cx="4980902" cy="1626417"/>
            </a:xfrm>
            <a:prstGeom prst="rect">
              <a:avLst/>
            </a:prstGeom>
          </p:spPr>
        </p:pic>
      </p:grpSp>
      <p:grpSp>
        <p:nvGrpSpPr>
          <p:cNvPr id="21" name="Group 20">
            <a:extLst>
              <a:ext uri="{FF2B5EF4-FFF2-40B4-BE49-F238E27FC236}">
                <a16:creationId xmlns:a16="http://schemas.microsoft.com/office/drawing/2014/main" id="{F12F72C8-F743-4912-8DEC-60683EE0F7F0}"/>
              </a:ext>
            </a:extLst>
          </p:cNvPr>
          <p:cNvGrpSpPr/>
          <p:nvPr/>
        </p:nvGrpSpPr>
        <p:grpSpPr>
          <a:xfrm>
            <a:off x="454472" y="3073965"/>
            <a:ext cx="5629001" cy="2735364"/>
            <a:chOff x="430305" y="2363491"/>
            <a:chExt cx="5629001" cy="2735364"/>
          </a:xfrm>
        </p:grpSpPr>
        <p:pic>
          <p:nvPicPr>
            <p:cNvPr id="7" name="Picture 6">
              <a:extLst>
                <a:ext uri="{FF2B5EF4-FFF2-40B4-BE49-F238E27FC236}">
                  <a16:creationId xmlns:a16="http://schemas.microsoft.com/office/drawing/2014/main" id="{07A97F58-206A-47C5-8CDD-E9F2C637C265}"/>
                </a:ext>
              </a:extLst>
            </p:cNvPr>
            <p:cNvPicPr>
              <a:picLocks noChangeAspect="1"/>
            </p:cNvPicPr>
            <p:nvPr/>
          </p:nvPicPr>
          <p:blipFill>
            <a:blip r:embed="rId5"/>
            <a:stretch>
              <a:fillRect/>
            </a:stretch>
          </p:blipFill>
          <p:spPr>
            <a:xfrm>
              <a:off x="827651" y="2363491"/>
              <a:ext cx="5043633" cy="1742344"/>
            </a:xfrm>
            <a:prstGeom prst="rect">
              <a:avLst/>
            </a:prstGeom>
          </p:spPr>
        </p:pic>
        <p:sp>
          <p:nvSpPr>
            <p:cNvPr id="19" name="Arrow: Right 18">
              <a:extLst>
                <a:ext uri="{FF2B5EF4-FFF2-40B4-BE49-F238E27FC236}">
                  <a16:creationId xmlns:a16="http://schemas.microsoft.com/office/drawing/2014/main" id="{B9AFAC40-55B3-4B8F-A60E-248943A558E0}"/>
                </a:ext>
              </a:extLst>
            </p:cNvPr>
            <p:cNvSpPr/>
            <p:nvPr/>
          </p:nvSpPr>
          <p:spPr>
            <a:xfrm rot="17960462">
              <a:off x="969433" y="3950295"/>
              <a:ext cx="613812" cy="311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row: Right 19">
              <a:extLst>
                <a:ext uri="{FF2B5EF4-FFF2-40B4-BE49-F238E27FC236}">
                  <a16:creationId xmlns:a16="http://schemas.microsoft.com/office/drawing/2014/main" id="{5AEC1B5E-6E7F-423B-9ABF-A21EA1A69AF7}"/>
                </a:ext>
              </a:extLst>
            </p:cNvPr>
            <p:cNvSpPr/>
            <p:nvPr/>
          </p:nvSpPr>
          <p:spPr>
            <a:xfrm rot="13992193">
              <a:off x="2942712" y="3955122"/>
              <a:ext cx="613812" cy="311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DE2247E-8C31-475F-A751-5C3B13FE24C1}"/>
                </a:ext>
              </a:extLst>
            </p:cNvPr>
            <p:cNvSpPr txBox="1"/>
            <p:nvPr/>
          </p:nvSpPr>
          <p:spPr>
            <a:xfrm>
              <a:off x="3249618" y="4267858"/>
              <a:ext cx="2809688" cy="830997"/>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Tells R which variable you want </a:t>
              </a:r>
            </a:p>
          </p:txBody>
        </p:sp>
        <p:sp>
          <p:nvSpPr>
            <p:cNvPr id="6" name="TextBox 5">
              <a:extLst>
                <a:ext uri="{FF2B5EF4-FFF2-40B4-BE49-F238E27FC236}">
                  <a16:creationId xmlns:a16="http://schemas.microsoft.com/office/drawing/2014/main" id="{81610427-2FB4-485E-B4C6-2DB44BFD55A8}"/>
                </a:ext>
              </a:extLst>
            </p:cNvPr>
            <p:cNvSpPr txBox="1"/>
            <p:nvPr/>
          </p:nvSpPr>
          <p:spPr>
            <a:xfrm>
              <a:off x="430305" y="4267858"/>
              <a:ext cx="2558676" cy="830997"/>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Tells R which dataset to use</a:t>
              </a:r>
            </a:p>
          </p:txBody>
        </p:sp>
      </p:grpSp>
    </p:spTree>
    <p:extLst>
      <p:ext uri="{BB962C8B-B14F-4D97-AF65-F5344CB8AC3E}">
        <p14:creationId xmlns:p14="http://schemas.microsoft.com/office/powerpoint/2010/main" val="2332415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DE0F-C91F-4188-BF9F-2A2B5E3B387F}"/>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438BBCCA-A36E-4434-9474-A708F40298F8}"/>
              </a:ext>
            </a:extLst>
          </p:cNvPr>
          <p:cNvSpPr>
            <a:spLocks noGrp="1" noChangeArrowheads="1"/>
          </p:cNvSpPr>
          <p:nvPr>
            <p:ph idx="1"/>
          </p:nvPr>
        </p:nvSpPr>
        <p:spPr bwMode="auto">
          <a:xfrm>
            <a:off x="193221" y="155974"/>
            <a:ext cx="11805557" cy="61247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lang="en-US" sz="2800" dirty="0">
                <a:solidFill>
                  <a:schemeClr val="tx1"/>
                </a:solidFill>
                <a:latin typeface="Times New Roman" panose="02020603050405020304" pitchFamily="18" charset="0"/>
                <a:cs typeface="Times New Roman" panose="02020603050405020304" pitchFamily="18" charset="0"/>
              </a:rPr>
              <a:t>Each time R is opened, a new “Session” starts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file viewer. Here you can write your code in a script file for safekeeping and reuse </a:t>
            </a:r>
            <a:r>
              <a:rPr kumimoji="0" lang="en-US" altLang="en-US" sz="2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or</a:t>
            </a: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look at your data in spreadsheet format. When you want to look at more than one file at a time, you can view them in a separate window.</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8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console. This is where you enter code and see the output. You can either type out your code here or highlight code in the file viewer and use a keyboard shortcut to have it automatically entered.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environment viewer. This shows you a list of all the objects that are currently in R’s environment. Data frames, objects, factors, anything you create or import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Files/Plots/Packages/Help. Does a wide range of things and it is  customizable. </a:t>
            </a:r>
          </a:p>
        </p:txBody>
      </p:sp>
    </p:spTree>
    <p:extLst>
      <p:ext uri="{BB962C8B-B14F-4D97-AF65-F5344CB8AC3E}">
        <p14:creationId xmlns:p14="http://schemas.microsoft.com/office/powerpoint/2010/main" val="1806381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559E-C460-4D0C-8516-24E5D03BDDDF}"/>
              </a:ext>
            </a:extLst>
          </p:cNvPr>
          <p:cNvSpPr>
            <a:spLocks noGrp="1"/>
          </p:cNvSpPr>
          <p:nvPr>
            <p:ph type="title"/>
          </p:nvPr>
        </p:nvSpPr>
        <p:spPr/>
        <p:txBody>
          <a:bodyPr/>
          <a:lstStyle/>
          <a:p>
            <a:r>
              <a:rPr lang="en-US" dirty="0"/>
              <a:t>Attributes: V161115</a:t>
            </a:r>
          </a:p>
        </p:txBody>
      </p:sp>
      <p:sp>
        <p:nvSpPr>
          <p:cNvPr id="3" name="Content Placeholder 2">
            <a:extLst>
              <a:ext uri="{FF2B5EF4-FFF2-40B4-BE49-F238E27FC236}">
                <a16:creationId xmlns:a16="http://schemas.microsoft.com/office/drawing/2014/main" id="{B4F3745F-6CF8-4274-B706-E06C51AD31DB}"/>
              </a:ext>
            </a:extLst>
          </p:cNvPr>
          <p:cNvSpPr>
            <a:spLocks noGrp="1"/>
          </p:cNvSpPr>
          <p:nvPr>
            <p:ph idx="1"/>
          </p:nvPr>
        </p:nvSpPr>
        <p:spPr>
          <a:xfrm>
            <a:off x="3747248" y="1778659"/>
            <a:ext cx="5432611" cy="1513043"/>
          </a:xfrm>
        </p:spPr>
        <p:txBody>
          <a:bodyPr>
            <a:normAutofit/>
          </a:bodyPr>
          <a:lstStyle/>
          <a:p>
            <a:r>
              <a:rPr lang="en-US" dirty="0"/>
              <a:t># type in Console or project file</a:t>
            </a:r>
          </a:p>
          <a:p>
            <a:r>
              <a:rPr lang="en-US" dirty="0"/>
              <a:t>&gt; attributes(ANESdf$V161115) 	</a:t>
            </a:r>
          </a:p>
        </p:txBody>
      </p:sp>
      <p:grpSp>
        <p:nvGrpSpPr>
          <p:cNvPr id="11" name="Group 10">
            <a:extLst>
              <a:ext uri="{FF2B5EF4-FFF2-40B4-BE49-F238E27FC236}">
                <a16:creationId xmlns:a16="http://schemas.microsoft.com/office/drawing/2014/main" id="{121C70D1-2ACD-4E71-95BA-9ECF53378D53}"/>
              </a:ext>
            </a:extLst>
          </p:cNvPr>
          <p:cNvGrpSpPr/>
          <p:nvPr/>
        </p:nvGrpSpPr>
        <p:grpSpPr>
          <a:xfrm>
            <a:off x="140446" y="2579064"/>
            <a:ext cx="11955931" cy="4043052"/>
            <a:chOff x="140446" y="2579064"/>
            <a:chExt cx="11955931" cy="4043052"/>
          </a:xfrm>
        </p:grpSpPr>
        <p:pic>
          <p:nvPicPr>
            <p:cNvPr id="4" name="Picture 3">
              <a:extLst>
                <a:ext uri="{FF2B5EF4-FFF2-40B4-BE49-F238E27FC236}">
                  <a16:creationId xmlns:a16="http://schemas.microsoft.com/office/drawing/2014/main" id="{B3B51201-D9E5-46CA-8729-36A766BC24C8}"/>
                </a:ext>
              </a:extLst>
            </p:cNvPr>
            <p:cNvPicPr>
              <a:picLocks noChangeAspect="1"/>
            </p:cNvPicPr>
            <p:nvPr/>
          </p:nvPicPr>
          <p:blipFill>
            <a:blip r:embed="rId3"/>
            <a:stretch>
              <a:fillRect/>
            </a:stretch>
          </p:blipFill>
          <p:spPr>
            <a:xfrm>
              <a:off x="140446" y="2579064"/>
              <a:ext cx="11385177" cy="3619225"/>
            </a:xfrm>
            <a:prstGeom prst="rect">
              <a:avLst/>
            </a:prstGeom>
          </p:spPr>
        </p:pic>
        <p:sp>
          <p:nvSpPr>
            <p:cNvPr id="14" name="TextBox 13">
              <a:extLst>
                <a:ext uri="{FF2B5EF4-FFF2-40B4-BE49-F238E27FC236}">
                  <a16:creationId xmlns:a16="http://schemas.microsoft.com/office/drawing/2014/main" id="{F9BF2AEF-DBCF-452D-80E2-C3ACB713F6A5}"/>
                </a:ext>
              </a:extLst>
            </p:cNvPr>
            <p:cNvSpPr txBox="1"/>
            <p:nvPr/>
          </p:nvSpPr>
          <p:spPr>
            <a:xfrm>
              <a:off x="4673600" y="2855955"/>
              <a:ext cx="4302484" cy="646331"/>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$label = label of the question. “Pre” means the question was asked before the election.</a:t>
              </a:r>
            </a:p>
          </p:txBody>
        </p:sp>
        <p:sp>
          <p:nvSpPr>
            <p:cNvPr id="16" name="TextBox 15">
              <a:extLst>
                <a:ext uri="{FF2B5EF4-FFF2-40B4-BE49-F238E27FC236}">
                  <a16:creationId xmlns:a16="http://schemas.microsoft.com/office/drawing/2014/main" id="{E2945F0F-C42A-4FCA-BC47-6741B1A0B7B4}"/>
                </a:ext>
              </a:extLst>
            </p:cNvPr>
            <p:cNvSpPr txBox="1"/>
            <p:nvPr/>
          </p:nvSpPr>
          <p:spPr>
            <a:xfrm>
              <a:off x="2366683" y="4050789"/>
              <a:ext cx="9729694" cy="646331"/>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$class = haven was the program used to read in the data. Creates a temporary class that allows you to turn it into a more useful “factor.” Normally would want it to say “factor” or “numeric” for an analysis</a:t>
              </a:r>
            </a:p>
          </p:txBody>
        </p:sp>
        <p:sp>
          <p:nvSpPr>
            <p:cNvPr id="17" name="TextBox 16">
              <a:extLst>
                <a:ext uri="{FF2B5EF4-FFF2-40B4-BE49-F238E27FC236}">
                  <a16:creationId xmlns:a16="http://schemas.microsoft.com/office/drawing/2014/main" id="{C97B805F-00D9-45AC-95C5-1A95EA33F5CC}"/>
                </a:ext>
              </a:extLst>
            </p:cNvPr>
            <p:cNvSpPr txBox="1"/>
            <p:nvPr/>
          </p:nvSpPr>
          <p:spPr>
            <a:xfrm>
              <a:off x="140446" y="5975785"/>
              <a:ext cx="6606988" cy="646331"/>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$labels = description of the variable. Combined information from datafile for numeric values and text descriptions</a:t>
              </a:r>
            </a:p>
          </p:txBody>
        </p:sp>
      </p:grpSp>
      <p:sp>
        <p:nvSpPr>
          <p:cNvPr id="18" name="Arrow: Right 17">
            <a:extLst>
              <a:ext uri="{FF2B5EF4-FFF2-40B4-BE49-F238E27FC236}">
                <a16:creationId xmlns:a16="http://schemas.microsoft.com/office/drawing/2014/main" id="{CAEB2382-03B3-442E-923B-D3BE63F6E738}"/>
              </a:ext>
            </a:extLst>
          </p:cNvPr>
          <p:cNvSpPr/>
          <p:nvPr/>
        </p:nvSpPr>
        <p:spPr>
          <a:xfrm rot="14529262">
            <a:off x="13299782" y="5903727"/>
            <a:ext cx="1013503" cy="250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2852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67F04C-A234-4644-88B8-597CE8872913}"/>
              </a:ext>
            </a:extLst>
          </p:cNvPr>
          <p:cNvPicPr>
            <a:picLocks noChangeAspect="1"/>
          </p:cNvPicPr>
          <p:nvPr/>
        </p:nvPicPr>
        <p:blipFill>
          <a:blip r:embed="rId3"/>
          <a:stretch>
            <a:fillRect/>
          </a:stretch>
        </p:blipFill>
        <p:spPr>
          <a:xfrm>
            <a:off x="5952564" y="2792950"/>
            <a:ext cx="5528236" cy="2534783"/>
          </a:xfrm>
          <a:prstGeom prst="rect">
            <a:avLst/>
          </a:prstGeom>
        </p:spPr>
      </p:pic>
      <p:sp>
        <p:nvSpPr>
          <p:cNvPr id="2" name="Title 1">
            <a:extLst>
              <a:ext uri="{FF2B5EF4-FFF2-40B4-BE49-F238E27FC236}">
                <a16:creationId xmlns:a16="http://schemas.microsoft.com/office/drawing/2014/main" id="{D98C559E-C460-4D0C-8516-24E5D03BDDDF}"/>
              </a:ext>
            </a:extLst>
          </p:cNvPr>
          <p:cNvSpPr>
            <a:spLocks noGrp="1"/>
          </p:cNvSpPr>
          <p:nvPr>
            <p:ph type="title"/>
          </p:nvPr>
        </p:nvSpPr>
        <p:spPr/>
        <p:txBody>
          <a:bodyPr/>
          <a:lstStyle/>
          <a:p>
            <a:r>
              <a:rPr lang="en-US" dirty="0"/>
              <a:t>Frequencies: V161115</a:t>
            </a:r>
          </a:p>
        </p:txBody>
      </p:sp>
      <p:sp>
        <p:nvSpPr>
          <p:cNvPr id="3" name="Content Placeholder 2">
            <a:extLst>
              <a:ext uri="{FF2B5EF4-FFF2-40B4-BE49-F238E27FC236}">
                <a16:creationId xmlns:a16="http://schemas.microsoft.com/office/drawing/2014/main" id="{B4F3745F-6CF8-4274-B706-E06C51AD31DB}"/>
              </a:ext>
            </a:extLst>
          </p:cNvPr>
          <p:cNvSpPr>
            <a:spLocks noGrp="1"/>
          </p:cNvSpPr>
          <p:nvPr>
            <p:ph idx="1"/>
          </p:nvPr>
        </p:nvSpPr>
        <p:spPr>
          <a:xfrm>
            <a:off x="292848" y="1785968"/>
            <a:ext cx="5772673" cy="4567019"/>
          </a:xfrm>
        </p:spPr>
        <p:txBody>
          <a:bodyPr>
            <a:normAutofit/>
          </a:bodyPr>
          <a:lstStyle/>
          <a:p>
            <a:r>
              <a:rPr lang="en-US" sz="2400" dirty="0"/>
              <a:t>&gt;  table(ANESdf$V161115)</a:t>
            </a:r>
          </a:p>
          <a:p>
            <a:pPr lvl="1"/>
            <a:r>
              <a:rPr lang="en-US" sz="2000" dirty="0"/>
              <a:t>Shows frequency of observations for each coded option</a:t>
            </a:r>
          </a:p>
          <a:p>
            <a:pPr lvl="2"/>
            <a:r>
              <a:rPr lang="en-US" sz="1600" dirty="0"/>
              <a:t>742 selected the option that was coded 1	</a:t>
            </a:r>
          </a:p>
          <a:p>
            <a:pPr lvl="2"/>
            <a:r>
              <a:rPr lang="en-US" sz="1600" dirty="0"/>
              <a:t>8 people were coded as -9. </a:t>
            </a:r>
          </a:p>
          <a:p>
            <a:r>
              <a:rPr lang="en-US" sz="2400" dirty="0"/>
              <a:t>&gt; mean(ANESdf$V161115)</a:t>
            </a:r>
          </a:p>
          <a:p>
            <a:pPr lvl="1"/>
            <a:r>
              <a:rPr lang="en-US" sz="2000" dirty="0"/>
              <a:t>R sometimes knows to use the numeric part of the label</a:t>
            </a:r>
          </a:p>
          <a:p>
            <a:pPr lvl="2"/>
            <a:r>
              <a:rPr lang="en-US" sz="1600" dirty="0"/>
              <a:t>There are better ways of data management</a:t>
            </a:r>
          </a:p>
          <a:p>
            <a:r>
              <a:rPr lang="en-US" sz="2400" dirty="0"/>
              <a:t>Is this useful? Does it tell you anything? </a:t>
            </a:r>
          </a:p>
          <a:p>
            <a:r>
              <a:rPr lang="en-US" sz="2400" dirty="0"/>
              <a:t>Only if you look at the Codebook!</a:t>
            </a:r>
          </a:p>
        </p:txBody>
      </p:sp>
      <p:sp>
        <p:nvSpPr>
          <p:cNvPr id="13" name="Arrow: Right 12">
            <a:extLst>
              <a:ext uri="{FF2B5EF4-FFF2-40B4-BE49-F238E27FC236}">
                <a16:creationId xmlns:a16="http://schemas.microsoft.com/office/drawing/2014/main" id="{137BBB6A-5B55-41F3-A5A9-DF186DAFB4AF}"/>
              </a:ext>
            </a:extLst>
          </p:cNvPr>
          <p:cNvSpPr/>
          <p:nvPr/>
        </p:nvSpPr>
        <p:spPr>
          <a:xfrm rot="17349054">
            <a:off x="6036709" y="5245016"/>
            <a:ext cx="613812" cy="311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Arrow: Right 8">
            <a:extLst>
              <a:ext uri="{FF2B5EF4-FFF2-40B4-BE49-F238E27FC236}">
                <a16:creationId xmlns:a16="http://schemas.microsoft.com/office/drawing/2014/main" id="{E6B55EFE-56DD-4E41-8218-6B8EECA8D232}"/>
              </a:ext>
            </a:extLst>
          </p:cNvPr>
          <p:cNvSpPr/>
          <p:nvPr/>
        </p:nvSpPr>
        <p:spPr>
          <a:xfrm rot="6409800" flipV="1">
            <a:off x="9587718" y="3418931"/>
            <a:ext cx="1790021" cy="2648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9BF2AEF-DBCF-452D-80E2-C3ACB713F6A5}"/>
              </a:ext>
            </a:extLst>
          </p:cNvPr>
          <p:cNvSpPr txBox="1"/>
          <p:nvPr/>
        </p:nvSpPr>
        <p:spPr>
          <a:xfrm>
            <a:off x="8211670" y="1961953"/>
            <a:ext cx="3998281" cy="830997"/>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Top row is potential responses coded as an integer.</a:t>
            </a:r>
          </a:p>
        </p:txBody>
      </p:sp>
      <p:sp>
        <p:nvSpPr>
          <p:cNvPr id="8" name="TextBox 7">
            <a:extLst>
              <a:ext uri="{FF2B5EF4-FFF2-40B4-BE49-F238E27FC236}">
                <a16:creationId xmlns:a16="http://schemas.microsoft.com/office/drawing/2014/main" id="{5256306A-67AA-4759-991B-FC40AFEC8F84}"/>
              </a:ext>
            </a:extLst>
          </p:cNvPr>
          <p:cNvSpPr txBox="1"/>
          <p:nvPr/>
        </p:nvSpPr>
        <p:spPr>
          <a:xfrm>
            <a:off x="5901766" y="5376341"/>
            <a:ext cx="6113354" cy="830997"/>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Bottom row is number of people who selected each potential response.</a:t>
            </a:r>
          </a:p>
        </p:txBody>
      </p:sp>
    </p:spTree>
    <p:extLst>
      <p:ext uri="{BB962C8B-B14F-4D97-AF65-F5344CB8AC3E}">
        <p14:creationId xmlns:p14="http://schemas.microsoft.com/office/powerpoint/2010/main" val="4222121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42EDC3-D2E9-4B06-BF2A-20455B95E639}"/>
              </a:ext>
            </a:extLst>
          </p:cNvPr>
          <p:cNvPicPr>
            <a:picLocks noChangeAspect="1"/>
          </p:cNvPicPr>
          <p:nvPr/>
        </p:nvPicPr>
        <p:blipFill rotWithShape="1">
          <a:blip r:embed="rId5"/>
          <a:srcRect l="43156" t="1400" r="646"/>
          <a:stretch/>
        </p:blipFill>
        <p:spPr>
          <a:xfrm>
            <a:off x="6522146" y="44805"/>
            <a:ext cx="5620037" cy="6435964"/>
          </a:xfrm>
          <a:prstGeom prst="rect">
            <a:avLst/>
          </a:prstGeom>
        </p:spPr>
      </p:pic>
      <p:sp>
        <p:nvSpPr>
          <p:cNvPr id="2" name="Title 1"/>
          <p:cNvSpPr>
            <a:spLocks noGrp="1"/>
          </p:cNvSpPr>
          <p:nvPr>
            <p:ph type="title"/>
            <p:custDataLst>
              <p:tags r:id="rId2"/>
            </p:custDataLst>
          </p:nvPr>
        </p:nvSpPr>
        <p:spPr>
          <a:xfrm>
            <a:off x="157365" y="232270"/>
            <a:ext cx="9337363" cy="1001544"/>
          </a:xfrm>
        </p:spPr>
        <p:txBody>
          <a:bodyPr>
            <a:normAutofit/>
          </a:bodyPr>
          <a:lstStyle/>
          <a:p>
            <a:r>
              <a:rPr lang="en-US" dirty="0"/>
              <a:t>Example from a codebook:</a:t>
            </a:r>
          </a:p>
        </p:txBody>
      </p:sp>
      <p:sp>
        <p:nvSpPr>
          <p:cNvPr id="6" name="Content Placeholder 5">
            <a:extLst>
              <a:ext uri="{FF2B5EF4-FFF2-40B4-BE49-F238E27FC236}">
                <a16:creationId xmlns:a16="http://schemas.microsoft.com/office/drawing/2014/main" id="{4B840DBD-EE81-454A-B01C-83D7C897ECC8}"/>
              </a:ext>
            </a:extLst>
          </p:cNvPr>
          <p:cNvSpPr>
            <a:spLocks noGrp="1"/>
          </p:cNvSpPr>
          <p:nvPr>
            <p:ph idx="1"/>
          </p:nvPr>
        </p:nvSpPr>
        <p:spPr>
          <a:xfrm>
            <a:off x="375782" y="1796209"/>
            <a:ext cx="6682635" cy="4684560"/>
          </a:xfrm>
          <a:noFill/>
        </p:spPr>
        <p:txBody>
          <a:bodyPr>
            <a:normAutofit lnSpcReduction="10000"/>
          </a:bodyPr>
          <a:lstStyle/>
          <a:p>
            <a:r>
              <a:rPr lang="en-US" sz="3200" dirty="0"/>
              <a:t>In this case, you would want to recode    -8 and -9 as missing values </a:t>
            </a:r>
          </a:p>
          <a:p>
            <a:pPr lvl="1"/>
            <a:r>
              <a:rPr lang="en-US" sz="2800" dirty="0"/>
              <a:t>When you import a file (depending on the file type), it prompts you with an NA blank box</a:t>
            </a:r>
          </a:p>
          <a:p>
            <a:pPr lvl="1"/>
            <a:r>
              <a:rPr lang="en-US" sz="2800" dirty="0"/>
              <a:t>You can enter the values that you want to become “missing” for entire dataset</a:t>
            </a:r>
          </a:p>
          <a:p>
            <a:pPr lvl="1"/>
            <a:r>
              <a:rPr lang="en-US" sz="2800" dirty="0"/>
              <a:t>This is not always an option</a:t>
            </a:r>
          </a:p>
          <a:p>
            <a:pPr lvl="2"/>
            <a:r>
              <a:rPr lang="en-US" sz="2400" dirty="0"/>
              <a:t>Messy data, different file types, etc.</a:t>
            </a:r>
          </a:p>
          <a:p>
            <a:pPr marL="201168" lvl="1" indent="0">
              <a:buNone/>
            </a:pPr>
            <a:endParaRPr lang="en-US" sz="2800" dirty="0"/>
          </a:p>
          <a:p>
            <a:pPr marL="201168" lvl="1" indent="0">
              <a:buNone/>
            </a:pPr>
            <a:r>
              <a:rPr lang="en-US" sz="2800" dirty="0"/>
              <a:t>Can also do with code commands</a:t>
            </a:r>
          </a:p>
        </p:txBody>
      </p:sp>
    </p:spTree>
    <p:custDataLst>
      <p:tags r:id="rId1"/>
    </p:custDataLst>
    <p:extLst>
      <p:ext uri="{BB962C8B-B14F-4D97-AF65-F5344CB8AC3E}">
        <p14:creationId xmlns:p14="http://schemas.microsoft.com/office/powerpoint/2010/main" val="10291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43518" y="407963"/>
            <a:ext cx="7251224" cy="857250"/>
          </a:xfrm>
        </p:spPr>
        <p:txBody>
          <a:bodyPr>
            <a:normAutofit/>
          </a:bodyPr>
          <a:lstStyle/>
          <a:p>
            <a:r>
              <a:rPr lang="en-US" dirty="0"/>
              <a:t>Installing R and RStudio</a:t>
            </a:r>
          </a:p>
        </p:txBody>
      </p:sp>
      <p:sp>
        <p:nvSpPr>
          <p:cNvPr id="3" name="Content Placeholder 2"/>
          <p:cNvSpPr>
            <a:spLocks noGrp="1"/>
          </p:cNvSpPr>
          <p:nvPr>
            <p:ph idx="1"/>
            <p:custDataLst>
              <p:tags r:id="rId3"/>
            </p:custDataLst>
          </p:nvPr>
        </p:nvSpPr>
        <p:spPr>
          <a:xfrm>
            <a:off x="162098" y="2361367"/>
            <a:ext cx="11205271" cy="3820429"/>
          </a:xfrm>
        </p:spPr>
        <p:txBody>
          <a:bodyPr>
            <a:normAutofit lnSpcReduction="10000"/>
          </a:bodyPr>
          <a:lstStyle/>
          <a:p>
            <a:r>
              <a:rPr lang="en-US" sz="3200" dirty="0"/>
              <a:t>What you need:</a:t>
            </a:r>
          </a:p>
          <a:p>
            <a:pPr lvl="1"/>
            <a:r>
              <a:rPr lang="en-US" sz="2800" i="1" dirty="0">
                <a:hlinkClick r:id="rId6"/>
              </a:rPr>
              <a:t>http://www.cran.r-project.org/</a:t>
            </a:r>
            <a:r>
              <a:rPr lang="en-US" sz="2800" i="1" dirty="0"/>
              <a:t>    </a:t>
            </a:r>
            <a:r>
              <a:rPr lang="en-US" sz="2800" i="1" dirty="0">
                <a:sym typeface="Wingdings" panose="05000000000000000000" pitchFamily="2" charset="2"/>
              </a:rPr>
              <a:t> Download R (Free version)</a:t>
            </a:r>
            <a:endParaRPr lang="en-US" sz="2800" dirty="0"/>
          </a:p>
          <a:p>
            <a:pPr lvl="1"/>
            <a:r>
              <a:rPr lang="en-US" sz="2800" i="1" dirty="0">
                <a:hlinkClick r:id="rId7"/>
              </a:rPr>
              <a:t>http://www.rstudio.com/download</a:t>
            </a:r>
            <a:r>
              <a:rPr lang="en-US" sz="2800" i="1" dirty="0"/>
              <a:t>      </a:t>
            </a:r>
            <a:r>
              <a:rPr lang="en-US" sz="2800" i="1" dirty="0">
                <a:sym typeface="Wingdings" panose="05000000000000000000" pitchFamily="2" charset="2"/>
              </a:rPr>
              <a:t> Download </a:t>
            </a:r>
            <a:r>
              <a:rPr lang="en-US" sz="2800" i="1" dirty="0" err="1">
                <a:sym typeface="Wingdings" panose="05000000000000000000" pitchFamily="2" charset="2"/>
              </a:rPr>
              <a:t>Rstudio</a:t>
            </a:r>
            <a:r>
              <a:rPr lang="en-US" sz="2800" i="1" dirty="0">
                <a:sym typeface="Wingdings" panose="05000000000000000000" pitchFamily="2" charset="2"/>
              </a:rPr>
              <a:t> (Free version)</a:t>
            </a:r>
          </a:p>
          <a:p>
            <a:pPr lvl="1"/>
            <a:endParaRPr lang="en-US" sz="3200" dirty="0"/>
          </a:p>
          <a:p>
            <a:pPr lvl="1"/>
            <a:endParaRPr lang="en-US" sz="3200" dirty="0"/>
          </a:p>
          <a:p>
            <a:pPr marL="201168" lvl="1" indent="0">
              <a:buNone/>
            </a:pPr>
            <a:endParaRPr lang="en-US" sz="2800" dirty="0"/>
          </a:p>
          <a:p>
            <a:pPr lvl="1"/>
            <a:br>
              <a:rPr lang="en-US" dirty="0"/>
            </a:br>
            <a:endParaRPr lang="en-US" dirty="0"/>
          </a:p>
        </p:txBody>
      </p:sp>
    </p:spTree>
    <p:custDataLst>
      <p:tags r:id="rId1"/>
    </p:custDataLst>
    <p:extLst>
      <p:ext uri="{BB962C8B-B14F-4D97-AF65-F5344CB8AC3E}">
        <p14:creationId xmlns:p14="http://schemas.microsoft.com/office/powerpoint/2010/main" val="1443367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193463" y="310591"/>
            <a:ext cx="11468268" cy="960801"/>
          </a:xfrm>
        </p:spPr>
        <p:txBody>
          <a:bodyPr>
            <a:normAutofit fontScale="90000"/>
          </a:bodyPr>
          <a:lstStyle/>
          <a:p>
            <a:r>
              <a:rPr lang="en-US" dirty="0"/>
              <a:t>Which responses are coded as missing for V161115?</a:t>
            </a:r>
          </a:p>
        </p:txBody>
      </p:sp>
      <p:sp>
        <p:nvSpPr>
          <p:cNvPr id="3" name="Content Placeholder 2"/>
          <p:cNvSpPr>
            <a:spLocks noGrp="1"/>
          </p:cNvSpPr>
          <p:nvPr>
            <p:ph idx="1"/>
            <p:custDataLst>
              <p:tags r:id="rId3"/>
            </p:custDataLst>
          </p:nvPr>
        </p:nvSpPr>
        <p:spPr>
          <a:xfrm>
            <a:off x="613546" y="1866378"/>
            <a:ext cx="10628564" cy="4440477"/>
          </a:xfrm>
        </p:spPr>
        <p:txBody>
          <a:bodyPr>
            <a:normAutofit/>
          </a:bodyPr>
          <a:lstStyle/>
          <a:p>
            <a:r>
              <a:rPr lang="en-US" sz="2800" dirty="0"/>
              <a:t>How else can you figure out if there are missing values for different variables?</a:t>
            </a:r>
          </a:p>
          <a:p>
            <a:pPr lvl="1"/>
            <a:r>
              <a:rPr lang="en-US" sz="2600" dirty="0"/>
              <a:t>THE CODEBOOK! --&gt; V161115 says that -9 is for “Refused” aka Missing</a:t>
            </a:r>
          </a:p>
          <a:p>
            <a:pPr lvl="1"/>
            <a:endParaRPr lang="en-US" sz="2800" dirty="0"/>
          </a:p>
          <a:p>
            <a:r>
              <a:rPr lang="en-US" sz="2800" dirty="0"/>
              <a:t>Scroll through the </a:t>
            </a:r>
            <a:r>
              <a:rPr lang="en-US" sz="2800" dirty="0" err="1"/>
              <a:t>data.frame</a:t>
            </a:r>
            <a:r>
              <a:rPr lang="en-US" sz="2800" dirty="0"/>
              <a:t> in the Viewer </a:t>
            </a:r>
          </a:p>
          <a:p>
            <a:pPr lvl="1"/>
            <a:r>
              <a:rPr lang="en-US" sz="2600" i="1" dirty="0"/>
              <a:t>Click on View&gt; Show Viewer  if it isn’t already open</a:t>
            </a:r>
          </a:p>
          <a:p>
            <a:pPr lvl="1"/>
            <a:endParaRPr lang="en-US" sz="2600" i="1" dirty="0"/>
          </a:p>
          <a:p>
            <a:pPr lvl="1"/>
            <a:r>
              <a:rPr lang="en-US" sz="2800" dirty="0"/>
              <a:t>Do you see 0’s, negative numbers, weirdly large numbers, or NA’s?</a:t>
            </a:r>
          </a:p>
          <a:p>
            <a:pPr lvl="2"/>
            <a:r>
              <a:rPr lang="en-US" sz="2400" dirty="0"/>
              <a:t>If you see NA’s, that is good! </a:t>
            </a:r>
          </a:p>
          <a:p>
            <a:pPr lvl="2"/>
            <a:r>
              <a:rPr lang="en-US" sz="2400" dirty="0"/>
              <a:t>If you see 99, -9, -8, etc., these need to be coded as missing</a:t>
            </a:r>
          </a:p>
        </p:txBody>
      </p:sp>
    </p:spTree>
    <p:custDataLst>
      <p:tags r:id="rId1"/>
    </p:custDataLst>
    <p:extLst>
      <p:ext uri="{BB962C8B-B14F-4D97-AF65-F5344CB8AC3E}">
        <p14:creationId xmlns:p14="http://schemas.microsoft.com/office/powerpoint/2010/main" val="135143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A0DF-B6AF-4142-AE35-3C7100BAA1AA}"/>
              </a:ext>
            </a:extLst>
          </p:cNvPr>
          <p:cNvSpPr>
            <a:spLocks noGrp="1"/>
          </p:cNvSpPr>
          <p:nvPr>
            <p:ph type="title"/>
          </p:nvPr>
        </p:nvSpPr>
        <p:spPr>
          <a:xfrm>
            <a:off x="1913565" y="-171450"/>
            <a:ext cx="8969285" cy="907248"/>
          </a:xfrm>
        </p:spPr>
        <p:txBody>
          <a:bodyPr>
            <a:normAutofit/>
          </a:bodyPr>
          <a:lstStyle/>
          <a:p>
            <a:r>
              <a:rPr lang="en-US" dirty="0"/>
              <a:t>Reverse Coding and Change Scale</a:t>
            </a:r>
          </a:p>
        </p:txBody>
      </p:sp>
      <p:sp>
        <p:nvSpPr>
          <p:cNvPr id="4" name="Content Placeholder 2">
            <a:extLst>
              <a:ext uri="{FF2B5EF4-FFF2-40B4-BE49-F238E27FC236}">
                <a16:creationId xmlns:a16="http://schemas.microsoft.com/office/drawing/2014/main" id="{4A18F024-801B-4F40-87FD-AF1A80A46F10}"/>
              </a:ext>
            </a:extLst>
          </p:cNvPr>
          <p:cNvSpPr txBox="1">
            <a:spLocks/>
          </p:cNvSpPr>
          <p:nvPr/>
        </p:nvSpPr>
        <p:spPr>
          <a:xfrm>
            <a:off x="259495" y="735798"/>
            <a:ext cx="5728555" cy="5290352"/>
          </a:xfrm>
          <a:prstGeom prst="rect">
            <a:avLst/>
          </a:prstGeom>
          <a:ln w="38100">
            <a:solidFill>
              <a:schemeClr val="accent1"/>
            </a:solidFill>
          </a:ln>
        </p:spPr>
        <p:txBody>
          <a:bodyPr vert="horz" lIns="0" tIns="45720" rIns="0" bIns="45720" rtlCol="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
                <a:srgbClr val="4A66AC"/>
              </a:buClr>
              <a:buSzTx/>
              <a:buFont typeface="Calibri" panose="020F0502020204030204" pitchFamily="34" charset="0"/>
              <a:buNone/>
              <a:tabLst/>
              <a:defRPr sz="2500"/>
            </a:pPr>
            <a:r>
              <a:rPr kumimoji="0" lang="en-US" sz="1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Reverse direction to be more sensible, </a:t>
            </a:r>
            <a:br>
              <a:rPr kumimoji="0" lang="en-US" sz="1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br>
            <a:r>
              <a:rPr kumimoji="0" lang="en-US" sz="1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“lowest” value = 0</a:t>
            </a: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endParaRPr kumimoji="0" lang="en-US" sz="8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r>
              <a:rPr kumimoji="0" lang="en-US" sz="8000" b="1"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Want:</a:t>
            </a: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r>
              <a:rPr kumimoji="0" lang="en-US" sz="8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Poor = 0</a:t>
            </a: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r>
              <a:rPr kumimoji="0" lang="en-US" sz="8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Fair = 1</a:t>
            </a: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r>
              <a:rPr kumimoji="0" lang="en-US" sz="8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Good = 2</a:t>
            </a: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r>
              <a:rPr kumimoji="0" lang="en-US" sz="8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Very Good = 3</a:t>
            </a: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r>
              <a:rPr kumimoji="0" lang="en-US" sz="8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Excellent = 4</a:t>
            </a: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endParaRPr kumimoji="0" lang="en-US" sz="8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r>
              <a:rPr kumimoji="0" lang="en-US" sz="8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Absolute value of (1 – variable options)</a:t>
            </a: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r>
              <a:rPr kumimoji="0" lang="en-US" sz="8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|1-5| = 4 = Excellent</a:t>
            </a: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r>
              <a:rPr kumimoji="0" lang="en-US" sz="8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|1-4| = 3</a:t>
            </a: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r>
              <a:rPr kumimoji="0" lang="en-US" sz="8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|1-3| = 2</a:t>
            </a: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r>
              <a:rPr kumimoji="0" lang="en-US" sz="8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|1-2| = 1</a:t>
            </a:r>
          </a:p>
          <a:p>
            <a:pPr marL="91440" marR="0" lvl="0" indent="-91440" algn="l" defTabSz="914400" rtl="0" eaLnBrk="1" fontAlgn="auto" latinLnBrk="0" hangingPunct="1">
              <a:lnSpc>
                <a:spcPct val="120000"/>
              </a:lnSpc>
              <a:spcBef>
                <a:spcPts val="0"/>
              </a:spcBef>
              <a:spcAft>
                <a:spcPts val="0"/>
              </a:spcAft>
              <a:buClr>
                <a:srgbClr val="4A66AC"/>
              </a:buClr>
              <a:buSzPct val="100000"/>
              <a:buFont typeface="Calibri" panose="020F0502020204030204" pitchFamily="34" charset="0"/>
              <a:buChar char=" "/>
              <a:tabLst/>
              <a:defRPr sz="2500"/>
            </a:pPr>
            <a:r>
              <a:rPr kumimoji="0" lang="en-US" sz="8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|1-1| = 0 = Poor</a:t>
            </a:r>
            <a:endParaRPr kumimoji="0" lang="en-US" sz="48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B76D4E03-7B32-428D-9E71-34B360D6AD22}"/>
              </a:ext>
            </a:extLst>
          </p:cNvPr>
          <p:cNvSpPr txBox="1"/>
          <p:nvPr/>
        </p:nvSpPr>
        <p:spPr>
          <a:xfrm>
            <a:off x="6400800" y="735798"/>
            <a:ext cx="5531705" cy="5290351"/>
          </a:xfrm>
          <a:prstGeom prst="rect">
            <a:avLst/>
          </a:prstGeom>
          <a:ln w="38100">
            <a:solidFill>
              <a:schemeClr val="accent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fontScale="92500" lnSpcReduction="10000"/>
          </a:bodyPr>
          <a:lstStyle/>
          <a:p>
            <a:pPr marL="0" marR="0" lvl="0" indent="0" algn="ctr" defTabSz="457200" rtl="0" eaLnBrk="1" fontAlgn="auto" latinLnBrk="0" hangingPunct="1">
              <a:lnSpc>
                <a:spcPct val="100000"/>
              </a:lnSpc>
              <a:spcBef>
                <a:spcPts val="1000"/>
              </a:spcBef>
              <a:spcAft>
                <a:spcPts val="0"/>
              </a:spcAft>
              <a:buClrTx/>
              <a:buSzTx/>
              <a:buFontTx/>
              <a:buNone/>
              <a:tabLst/>
              <a:defRPr sz="2800"/>
            </a:pPr>
            <a:r>
              <a:rPr kumimoji="0" sz="3000" b="0" i="0" u="none" strike="noStrike" kern="1200" cap="none" spc="0" normalizeH="0" baseline="0" noProof="0" dirty="0">
                <a:ln>
                  <a:noFill/>
                </a:ln>
                <a:solidFill>
                  <a:prstClr val="black"/>
                </a:solidFill>
                <a:effectLst/>
                <a:uLnTx/>
                <a:uFillTx/>
                <a:latin typeface="Calibri" panose="020F0502020204030204"/>
                <a:ea typeface="+mn-ea"/>
                <a:cs typeface="+mn-cs"/>
              </a:rPr>
              <a:t>Reverse</a:t>
            </a:r>
            <a:r>
              <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sz="3000" b="0" i="0" u="none" strike="noStrike" kern="1200" cap="none" spc="0" normalizeH="0" baseline="0" noProof="0" dirty="0">
                <a:ln>
                  <a:noFill/>
                </a:ln>
                <a:solidFill>
                  <a:prstClr val="black"/>
                </a:solidFill>
                <a:effectLst/>
                <a:uLnTx/>
                <a:uFillTx/>
                <a:latin typeface="Calibri" panose="020F0502020204030204"/>
                <a:ea typeface="+mn-ea"/>
                <a:cs typeface="+mn-cs"/>
              </a:rPr>
              <a:t> direction and change scale to range from 0 to 1</a:t>
            </a:r>
          </a:p>
          <a:p>
            <a:pPr marL="228600" marR="0" lvl="0" indent="-228600" algn="l" defTabSz="457200" rtl="0" eaLnBrk="1" fontAlgn="auto" latinLnBrk="0" hangingPunct="1">
              <a:lnSpc>
                <a:spcPct val="100000"/>
              </a:lnSpc>
              <a:spcBef>
                <a:spcPts val="1000"/>
              </a:spcBef>
              <a:spcAft>
                <a:spcPts val="0"/>
              </a:spcAft>
              <a:buClrTx/>
              <a:buSzPct val="100000"/>
              <a:buFont typeface="Arial"/>
              <a:buChar char="•"/>
              <a:tabLst/>
              <a:defRPr sz="2800"/>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457200" rtl="0" eaLnBrk="1" fontAlgn="auto" latinLnBrk="0" hangingPunct="1">
              <a:lnSpc>
                <a:spcPct val="100000"/>
              </a:lnSpc>
              <a:spcBef>
                <a:spcPts val="1000"/>
              </a:spcBef>
              <a:spcAft>
                <a:spcPts val="0"/>
              </a:spcAft>
              <a:buClrTx/>
              <a:buSzPct val="100000"/>
              <a:buFont typeface="Arial"/>
              <a:buChar char="•"/>
              <a:tabLst/>
              <a:defRPr sz="2800"/>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Poor </a:t>
            </a:r>
            <a:r>
              <a:rPr kumimoji="0"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sz="2400" b="0" i="0" u="none" strike="noStrike" kern="1200" cap="none" spc="0" normalizeH="0" baseline="0" noProof="0" dirty="0">
                <a:ln>
                  <a:noFill/>
                </a:ln>
                <a:solidFill>
                  <a:prstClr val="black"/>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/4 = 0</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457200" rtl="0" eaLnBrk="1" fontAlgn="auto" latinLnBrk="0" hangingPunct="1">
              <a:lnSpc>
                <a:spcPct val="100000"/>
              </a:lnSpc>
              <a:spcBef>
                <a:spcPts val="1000"/>
              </a:spcBef>
              <a:spcAft>
                <a:spcPts val="0"/>
              </a:spcAft>
              <a:buClrTx/>
              <a:buSzPct val="100000"/>
              <a:buFont typeface="Arial"/>
              <a:buChar char="•"/>
              <a:tabLst/>
              <a:defRPr sz="2800"/>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Fair </a:t>
            </a:r>
            <a:r>
              <a:rPr kumimoji="0"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1/4 </a:t>
            </a:r>
            <a:r>
              <a:rPr kumimoji="0"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25</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457200" rtl="0" eaLnBrk="1" fontAlgn="auto" latinLnBrk="0" hangingPunct="1">
              <a:lnSpc>
                <a:spcPct val="100000"/>
              </a:lnSpc>
              <a:spcBef>
                <a:spcPts val="1000"/>
              </a:spcBef>
              <a:spcAft>
                <a:spcPts val="0"/>
              </a:spcAft>
              <a:buClrTx/>
              <a:buSzPct val="100000"/>
              <a:buFont typeface="Arial"/>
              <a:buChar char="•"/>
              <a:tabLst/>
              <a:defRPr sz="2800"/>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Good </a:t>
            </a:r>
            <a:r>
              <a:rPr kumimoji="0"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2/4 =  </a:t>
            </a:r>
            <a:r>
              <a:rPr kumimoji="0"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50</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457200" rtl="0" eaLnBrk="1" fontAlgn="auto" latinLnBrk="0" hangingPunct="1">
              <a:lnSpc>
                <a:spcPct val="100000"/>
              </a:lnSpc>
              <a:spcBef>
                <a:spcPts val="1000"/>
              </a:spcBef>
              <a:spcAft>
                <a:spcPts val="0"/>
              </a:spcAft>
              <a:buClrTx/>
              <a:buSzPct val="100000"/>
              <a:buFont typeface="Arial"/>
              <a:buChar char="•"/>
              <a:tabLst/>
              <a:defRPr sz="2800"/>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Very Good </a:t>
            </a:r>
            <a:r>
              <a:rPr kumimoji="0"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3/4 = .75</a:t>
            </a:r>
          </a:p>
          <a:p>
            <a:pPr marL="228600" marR="0" lvl="0" indent="-228600" algn="l" defTabSz="457200" rtl="0" eaLnBrk="1" fontAlgn="auto" latinLnBrk="0" hangingPunct="1">
              <a:lnSpc>
                <a:spcPct val="100000"/>
              </a:lnSpc>
              <a:spcBef>
                <a:spcPts val="1000"/>
              </a:spcBef>
              <a:spcAft>
                <a:spcPts val="0"/>
              </a:spcAft>
              <a:buClrTx/>
              <a:buSzPct val="100000"/>
              <a:buFont typeface="Arial"/>
              <a:buChar char="•"/>
              <a:tabLst/>
              <a:defRPr sz="2800"/>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Excellent = 4/4 = 1 </a:t>
            </a:r>
          </a:p>
          <a:p>
            <a:pPr marL="228600" marR="0" lvl="0" indent="-228600" algn="l" defTabSz="457200" rtl="0" eaLnBrk="1" fontAlgn="auto" latinLnBrk="0" hangingPunct="1">
              <a:lnSpc>
                <a:spcPct val="100000"/>
              </a:lnSpc>
              <a:spcBef>
                <a:spcPts val="1000"/>
              </a:spcBef>
              <a:spcAft>
                <a:spcPts val="0"/>
              </a:spcAft>
              <a:buClrTx/>
              <a:buSzPct val="100000"/>
              <a:buFont typeface="Arial"/>
              <a:buChar char="•"/>
              <a:tabLst/>
              <a:defRPr sz="2800"/>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1000"/>
              </a:spcBef>
              <a:spcAft>
                <a:spcPts val="0"/>
              </a:spcAft>
              <a:buClrTx/>
              <a:buSzPct val="100000"/>
              <a:buFontTx/>
              <a:buNone/>
              <a:tabLst/>
              <a:defRPr sz="2800"/>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R code would be:</a:t>
            </a:r>
          </a:p>
          <a:p>
            <a:pPr marL="0" marR="0" lvl="0" indent="0" algn="l" defTabSz="457200" rtl="0" eaLnBrk="1" fontAlgn="auto" latinLnBrk="0" hangingPunct="1">
              <a:lnSpc>
                <a:spcPct val="100000"/>
              </a:lnSpc>
              <a:spcBef>
                <a:spcPts val="1000"/>
              </a:spcBef>
              <a:spcAft>
                <a:spcPts val="0"/>
              </a:spcAft>
              <a:buClrTx/>
              <a:buSzPct val="100000"/>
              <a:buFontTx/>
              <a:buNone/>
              <a:tabLst/>
              <a:defRPr sz="2800"/>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usefulVariable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b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&lt;- abs((1-numericVariable)/4)</a:t>
            </a:r>
          </a:p>
        </p:txBody>
      </p:sp>
      <p:sp>
        <p:nvSpPr>
          <p:cNvPr id="7" name="Content Placeholder 2">
            <a:extLst>
              <a:ext uri="{FF2B5EF4-FFF2-40B4-BE49-F238E27FC236}">
                <a16:creationId xmlns:a16="http://schemas.microsoft.com/office/drawing/2014/main" id="{DDEA3B57-6D2C-44A0-923D-8E76AC48511C}"/>
              </a:ext>
            </a:extLst>
          </p:cNvPr>
          <p:cNvSpPr txBox="1"/>
          <p:nvPr/>
        </p:nvSpPr>
        <p:spPr>
          <a:xfrm>
            <a:off x="3061607" y="4555444"/>
            <a:ext cx="5836505" cy="1804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0" marR="0" lvl="0" indent="51435" algn="l" defTabSz="457200" rtl="0" eaLnBrk="1" fontAlgn="auto" latinLnBrk="0" hangingPunct="1">
              <a:lnSpc>
                <a:spcPct val="90000"/>
              </a:lnSpc>
              <a:spcBef>
                <a:spcPts val="1000"/>
              </a:spcBef>
              <a:spcAft>
                <a:spcPts val="0"/>
              </a:spcAft>
              <a:buClrTx/>
              <a:buSzTx/>
              <a:buFontTx/>
              <a:buNone/>
              <a:tabLst/>
              <a:defRPr sz="2800"/>
            </a:pPr>
            <a:endParaRPr kumimoji="0"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3432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5443-D304-4735-A920-861F3A29D0AA}"/>
              </a:ext>
            </a:extLst>
          </p:cNvPr>
          <p:cNvSpPr>
            <a:spLocks noGrp="1"/>
          </p:cNvSpPr>
          <p:nvPr>
            <p:ph type="title"/>
          </p:nvPr>
        </p:nvSpPr>
        <p:spPr>
          <a:xfrm>
            <a:off x="301413" y="295945"/>
            <a:ext cx="11890587" cy="1450757"/>
          </a:xfrm>
        </p:spPr>
        <p:txBody>
          <a:bodyPr>
            <a:normAutofit/>
          </a:bodyPr>
          <a:lstStyle/>
          <a:p>
            <a:r>
              <a:rPr lang="en-US" dirty="0"/>
              <a:t>What’s the problem with this coding?</a:t>
            </a:r>
          </a:p>
        </p:txBody>
      </p:sp>
      <p:sp>
        <p:nvSpPr>
          <p:cNvPr id="3" name="Content Placeholder 2">
            <a:extLst>
              <a:ext uri="{FF2B5EF4-FFF2-40B4-BE49-F238E27FC236}">
                <a16:creationId xmlns:a16="http://schemas.microsoft.com/office/drawing/2014/main" id="{9D8D2E44-DED4-4D2C-B065-DD6881231CC7}"/>
              </a:ext>
            </a:extLst>
          </p:cNvPr>
          <p:cNvSpPr>
            <a:spLocks noGrp="1"/>
          </p:cNvSpPr>
          <p:nvPr>
            <p:ph idx="1"/>
          </p:nvPr>
        </p:nvSpPr>
        <p:spPr>
          <a:xfrm>
            <a:off x="262255" y="1845734"/>
            <a:ext cx="5624196" cy="4623892"/>
          </a:xfrm>
        </p:spPr>
        <p:txBody>
          <a:bodyPr>
            <a:normAutofit/>
          </a:bodyPr>
          <a:lstStyle/>
          <a:p>
            <a:pPr>
              <a:buFont typeface="Wingdings" panose="05000000000000000000" pitchFamily="2" charset="2"/>
              <a:buChar char="q"/>
            </a:pPr>
            <a:r>
              <a:rPr lang="en-US" sz="2800" dirty="0"/>
              <a:t> It has “refused” coded as -9</a:t>
            </a:r>
          </a:p>
          <a:p>
            <a:pPr lvl="1">
              <a:buFont typeface="Wingdings" panose="05000000000000000000" pitchFamily="2" charset="2"/>
              <a:buChar char="q"/>
            </a:pPr>
            <a:r>
              <a:rPr lang="en-US" sz="2400" dirty="0"/>
              <a:t>-9 </a:t>
            </a:r>
            <a:r>
              <a:rPr lang="en-US" sz="2400" dirty="0">
                <a:sym typeface="Wingdings" panose="05000000000000000000" pitchFamily="2" charset="2"/>
              </a:rPr>
              <a:t> NA</a:t>
            </a:r>
            <a:endParaRPr lang="en-US" sz="2400" dirty="0"/>
          </a:p>
          <a:p>
            <a:pPr>
              <a:buFont typeface="Wingdings" panose="05000000000000000000" pitchFamily="2" charset="2"/>
              <a:buChar char="q"/>
            </a:pPr>
            <a:r>
              <a:rPr lang="en-US" sz="2800" dirty="0"/>
              <a:t> Responses are 1- 5</a:t>
            </a:r>
          </a:p>
          <a:p>
            <a:pPr lvl="1">
              <a:buFont typeface="Wingdings" panose="05000000000000000000" pitchFamily="2" charset="2"/>
              <a:buChar char="q"/>
            </a:pPr>
            <a:r>
              <a:rPr lang="en-US" sz="2400" dirty="0"/>
              <a:t>Want 0-1 for analysis</a:t>
            </a:r>
          </a:p>
          <a:p>
            <a:pPr>
              <a:buFont typeface="Wingdings" panose="05000000000000000000" pitchFamily="2" charset="2"/>
              <a:buChar char="q"/>
            </a:pPr>
            <a:r>
              <a:rPr lang="en-US" sz="2800" dirty="0"/>
              <a:t> Want scores to be from “low” to “high”</a:t>
            </a:r>
          </a:p>
          <a:p>
            <a:pPr lvl="1">
              <a:buFont typeface="Wingdings" panose="05000000000000000000" pitchFamily="2" charset="2"/>
              <a:buChar char="q"/>
            </a:pPr>
            <a:r>
              <a:rPr lang="en-US" sz="2400" dirty="0"/>
              <a:t>Flip order of responses</a:t>
            </a:r>
          </a:p>
          <a:p>
            <a:pPr marL="0" indent="0" algn="ctr">
              <a:buNone/>
            </a:pPr>
            <a:r>
              <a:rPr lang="en-US" sz="2800" b="1" dirty="0"/>
              <a:t>       Should end up with a scale of Poor (0) to Excellent (1)</a:t>
            </a:r>
          </a:p>
        </p:txBody>
      </p:sp>
      <p:pic>
        <p:nvPicPr>
          <p:cNvPr id="4" name="Picture 3">
            <a:extLst>
              <a:ext uri="{FF2B5EF4-FFF2-40B4-BE49-F238E27FC236}">
                <a16:creationId xmlns:a16="http://schemas.microsoft.com/office/drawing/2014/main" id="{2A34D6E3-2D59-4144-A201-91238A54B4AB}"/>
              </a:ext>
            </a:extLst>
          </p:cNvPr>
          <p:cNvPicPr>
            <a:picLocks noChangeAspect="1"/>
          </p:cNvPicPr>
          <p:nvPr/>
        </p:nvPicPr>
        <p:blipFill>
          <a:blip r:embed="rId3"/>
          <a:stretch>
            <a:fillRect/>
          </a:stretch>
        </p:blipFill>
        <p:spPr>
          <a:xfrm>
            <a:off x="5886451" y="1746702"/>
            <a:ext cx="6330034" cy="5111298"/>
          </a:xfrm>
          <a:prstGeom prst="rect">
            <a:avLst/>
          </a:prstGeom>
        </p:spPr>
      </p:pic>
    </p:spTree>
    <p:extLst>
      <p:ext uri="{BB962C8B-B14F-4D97-AF65-F5344CB8AC3E}">
        <p14:creationId xmlns:p14="http://schemas.microsoft.com/office/powerpoint/2010/main" val="14170807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363255" y="-69892"/>
            <a:ext cx="9686653" cy="1449622"/>
          </a:xfrm>
        </p:spPr>
        <p:txBody>
          <a:bodyPr>
            <a:normAutofit/>
          </a:bodyPr>
          <a:lstStyle/>
          <a:p>
            <a:r>
              <a:rPr lang="en-US" dirty="0"/>
              <a:t>Fixing V161115: Aesthetics  </a:t>
            </a:r>
          </a:p>
        </p:txBody>
      </p:sp>
      <p:sp>
        <p:nvSpPr>
          <p:cNvPr id="3" name="Rectangle 2">
            <a:extLst>
              <a:ext uri="{FF2B5EF4-FFF2-40B4-BE49-F238E27FC236}">
                <a16:creationId xmlns:a16="http://schemas.microsoft.com/office/drawing/2014/main" id="{38829861-85F7-4DA8-9A73-93C602D692C9}"/>
              </a:ext>
            </a:extLst>
          </p:cNvPr>
          <p:cNvSpPr/>
          <p:nvPr/>
        </p:nvSpPr>
        <p:spPr>
          <a:xfrm>
            <a:off x="363255" y="1803748"/>
            <a:ext cx="10977845" cy="415498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Run variable frequency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&gt; table(ANESvalues$V161115)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#without labels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ANESvalues$healthy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&lt;- recode(ANESvalues$V161115, "5='1.Poor';4='2.Fair';3='3.Good';2='4.Very Good';1='5.Excellent';else=NA")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#recode from low to high</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-8 and -9 recoded as NA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4" name="Picture 3">
            <a:extLst>
              <a:ext uri="{FF2B5EF4-FFF2-40B4-BE49-F238E27FC236}">
                <a16:creationId xmlns:a16="http://schemas.microsoft.com/office/drawing/2014/main" id="{FBCE0EA2-1233-453F-B3D6-506B9476A709}"/>
              </a:ext>
            </a:extLst>
          </p:cNvPr>
          <p:cNvPicPr>
            <a:picLocks noChangeAspect="1"/>
          </p:cNvPicPr>
          <p:nvPr/>
        </p:nvPicPr>
        <p:blipFill>
          <a:blip r:embed="rId5"/>
          <a:stretch>
            <a:fillRect/>
          </a:stretch>
        </p:blipFill>
        <p:spPr>
          <a:xfrm>
            <a:off x="6627170" y="1649673"/>
            <a:ext cx="5084183" cy="1387845"/>
          </a:xfrm>
          <a:prstGeom prst="rect">
            <a:avLst/>
          </a:prstGeom>
        </p:spPr>
      </p:pic>
      <p:pic>
        <p:nvPicPr>
          <p:cNvPr id="5" name="Picture 4">
            <a:extLst>
              <a:ext uri="{FF2B5EF4-FFF2-40B4-BE49-F238E27FC236}">
                <a16:creationId xmlns:a16="http://schemas.microsoft.com/office/drawing/2014/main" id="{872F0A10-464D-4DE3-B610-B180CFD0B177}"/>
              </a:ext>
            </a:extLst>
          </p:cNvPr>
          <p:cNvPicPr>
            <a:picLocks noChangeAspect="1"/>
          </p:cNvPicPr>
          <p:nvPr/>
        </p:nvPicPr>
        <p:blipFill>
          <a:blip r:embed="rId6"/>
          <a:stretch>
            <a:fillRect/>
          </a:stretch>
        </p:blipFill>
        <p:spPr>
          <a:xfrm>
            <a:off x="4442848" y="4546600"/>
            <a:ext cx="7385897" cy="1168326"/>
          </a:xfrm>
          <a:prstGeom prst="rect">
            <a:avLst/>
          </a:prstGeom>
        </p:spPr>
      </p:pic>
    </p:spTree>
    <p:custDataLst>
      <p:tags r:id="rId1"/>
    </p:custDataLst>
    <p:extLst>
      <p:ext uri="{BB962C8B-B14F-4D97-AF65-F5344CB8AC3E}">
        <p14:creationId xmlns:p14="http://schemas.microsoft.com/office/powerpoint/2010/main" val="1080355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6E435E-FE6C-4E5E-BB18-78F29CD3CF81}"/>
              </a:ext>
            </a:extLst>
          </p:cNvPr>
          <p:cNvPicPr>
            <a:picLocks noChangeAspect="1"/>
          </p:cNvPicPr>
          <p:nvPr/>
        </p:nvPicPr>
        <p:blipFill>
          <a:blip r:embed="rId5"/>
          <a:stretch>
            <a:fillRect/>
          </a:stretch>
        </p:blipFill>
        <p:spPr>
          <a:xfrm>
            <a:off x="871866" y="3429000"/>
            <a:ext cx="10117230" cy="3268275"/>
          </a:xfrm>
          <a:prstGeom prst="rect">
            <a:avLst/>
          </a:prstGeom>
        </p:spPr>
      </p:pic>
      <p:sp>
        <p:nvSpPr>
          <p:cNvPr id="2" name="Title 1"/>
          <p:cNvSpPr>
            <a:spLocks noGrp="1"/>
          </p:cNvSpPr>
          <p:nvPr>
            <p:ph type="title"/>
            <p:custDataLst>
              <p:tags r:id="rId2"/>
            </p:custDataLst>
          </p:nvPr>
        </p:nvSpPr>
        <p:spPr>
          <a:xfrm>
            <a:off x="363255" y="-69892"/>
            <a:ext cx="9686653" cy="1449622"/>
          </a:xfrm>
        </p:spPr>
        <p:txBody>
          <a:bodyPr>
            <a:normAutofit/>
          </a:bodyPr>
          <a:lstStyle/>
          <a:p>
            <a:r>
              <a:rPr lang="en-US" dirty="0"/>
              <a:t>Fixing V161115: New Scale </a:t>
            </a:r>
          </a:p>
        </p:txBody>
      </p:sp>
      <p:sp>
        <p:nvSpPr>
          <p:cNvPr id="3" name="Rectangle 2">
            <a:extLst>
              <a:ext uri="{FF2B5EF4-FFF2-40B4-BE49-F238E27FC236}">
                <a16:creationId xmlns:a16="http://schemas.microsoft.com/office/drawing/2014/main" id="{38829861-85F7-4DA8-9A73-93C602D692C9}"/>
              </a:ext>
            </a:extLst>
          </p:cNvPr>
          <p:cNvSpPr/>
          <p:nvPr/>
        </p:nvSpPr>
        <p:spPr>
          <a:xfrm>
            <a:off x="457201" y="1803748"/>
            <a:ext cx="11049000" cy="212365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attr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ANESvalues$healthy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"value") &lt;- abs((1-as.numeric(</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ANESvalues$healthy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))/4)</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is numeric;  allows mathematical calculations.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Now it is on scale from 0 to 1 for analysis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custDataLst>
      <p:tags r:id="rId1"/>
    </p:custDataLst>
    <p:extLst>
      <p:ext uri="{BB962C8B-B14F-4D97-AF65-F5344CB8AC3E}">
        <p14:creationId xmlns:p14="http://schemas.microsoft.com/office/powerpoint/2010/main" val="2474262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12" name="Title 1"/>
          <p:cNvSpPr txBox="1">
            <a:spLocks noGrp="1"/>
          </p:cNvSpPr>
          <p:nvPr>
            <p:ph type="ctrTitle"/>
          </p:nvPr>
        </p:nvSpPr>
        <p:spPr>
          <a:prstGeom prst="rect">
            <a:avLst/>
          </a:prstGeom>
        </p:spPr>
        <p:txBody>
          <a:bodyPr/>
          <a:lstStyle>
            <a:lvl1pPr defTabSz="905255">
              <a:defRPr sz="5346"/>
            </a:lvl1pPr>
          </a:lstStyle>
          <a:p>
            <a:r>
              <a:rPr lang="en-US" dirty="0"/>
              <a:t>Creating Indices</a:t>
            </a:r>
            <a:endParaRPr dirty="0"/>
          </a:p>
        </p:txBody>
      </p:sp>
      <p:sp>
        <p:nvSpPr>
          <p:cNvPr id="113" name="Subtitle 2"/>
          <p:cNvSpPr txBox="1">
            <a:spLocks noGrp="1"/>
          </p:cNvSpPr>
          <p:nvPr>
            <p:ph type="subTitle" idx="1"/>
          </p:nvPr>
        </p:nvSpPr>
        <p:spPr>
          <a:prstGeom prst="rect">
            <a:avLst/>
          </a:prstGeom>
        </p:spPr>
        <p:txBody>
          <a:bodyPr>
            <a:normAutofit lnSpcReduction="10000"/>
          </a:bodyPr>
          <a:lstStyle/>
          <a:p>
            <a:r>
              <a:rPr lang="en-US" sz="4000" dirty="0"/>
              <a:t>Measurement, Types of Variables, Indices, and Reliability</a:t>
            </a:r>
            <a:endParaRPr sz="4000" dirty="0"/>
          </a:p>
        </p:txBody>
      </p:sp>
    </p:spTree>
    <p:extLst>
      <p:ext uri="{BB962C8B-B14F-4D97-AF65-F5344CB8AC3E}">
        <p14:creationId xmlns:p14="http://schemas.microsoft.com/office/powerpoint/2010/main" val="3548380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B45D-7144-4956-9228-AC089D076C32}"/>
              </a:ext>
            </a:extLst>
          </p:cNvPr>
          <p:cNvSpPr>
            <a:spLocks noGrp="1"/>
          </p:cNvSpPr>
          <p:nvPr>
            <p:ph type="title"/>
          </p:nvPr>
        </p:nvSpPr>
        <p:spPr>
          <a:xfrm>
            <a:off x="1066800" y="-47767"/>
            <a:ext cx="10058400" cy="1450757"/>
          </a:xfrm>
        </p:spPr>
        <p:txBody>
          <a:bodyPr/>
          <a:lstStyle/>
          <a:p>
            <a:r>
              <a:rPr lang="en-US" dirty="0"/>
              <a:t>Example Index in R: Racial Resentment (ANES 2016)</a:t>
            </a:r>
          </a:p>
        </p:txBody>
      </p:sp>
      <p:sp>
        <p:nvSpPr>
          <p:cNvPr id="3" name="Content Placeholder 2">
            <a:extLst>
              <a:ext uri="{FF2B5EF4-FFF2-40B4-BE49-F238E27FC236}">
                <a16:creationId xmlns:a16="http://schemas.microsoft.com/office/drawing/2014/main" id="{954F3568-8AC1-4E79-8CE9-12CEBF1CD2A3}"/>
              </a:ext>
            </a:extLst>
          </p:cNvPr>
          <p:cNvSpPr>
            <a:spLocks noGrp="1"/>
          </p:cNvSpPr>
          <p:nvPr>
            <p:ph idx="1"/>
          </p:nvPr>
        </p:nvSpPr>
        <p:spPr>
          <a:xfrm>
            <a:off x="457200" y="1758462"/>
            <a:ext cx="11430000" cy="4747846"/>
          </a:xfrm>
        </p:spPr>
        <p:txBody>
          <a:bodyPr>
            <a:normAutofit fontScale="92500"/>
          </a:bodyPr>
          <a:lstStyle/>
          <a:p>
            <a:r>
              <a:rPr lang="en-US" sz="2800" b="1" dirty="0"/>
              <a:t>V152211</a:t>
            </a:r>
            <a:r>
              <a:rPr lang="en-US" sz="2800" dirty="0"/>
              <a:t>: Irish, Italians, Jewish and many other minorities overcame prejudice and worked their way up. Blacks should do the same without any special favors. </a:t>
            </a:r>
          </a:p>
          <a:p>
            <a:r>
              <a:rPr lang="en-US" sz="2800" b="1" dirty="0"/>
              <a:t>V162212</a:t>
            </a:r>
            <a:r>
              <a:rPr lang="en-US" sz="2800" dirty="0"/>
              <a:t>: Generations of slavery and discrimination have created conditions that make it difficult for blacks to work their way out of the lower class. </a:t>
            </a:r>
          </a:p>
          <a:p>
            <a:r>
              <a:rPr lang="en-US" sz="2800" b="1" dirty="0"/>
              <a:t>V162213</a:t>
            </a:r>
            <a:r>
              <a:rPr lang="en-US" sz="2800" dirty="0"/>
              <a:t>: Over the past few years, blacks have gotten less than they deserve. </a:t>
            </a:r>
          </a:p>
          <a:p>
            <a:r>
              <a:rPr lang="en-US" sz="2800" b="1" dirty="0"/>
              <a:t>V162214</a:t>
            </a:r>
            <a:r>
              <a:rPr lang="en-US" sz="2800" dirty="0"/>
              <a:t>: It’s really a matter of some people not trying hard enough, if blacks would only try harder they could be just as well off as whites. </a:t>
            </a:r>
            <a:br>
              <a:rPr lang="en-US" sz="2800" dirty="0"/>
            </a:br>
            <a:endParaRPr lang="en-US" sz="2800" dirty="0"/>
          </a:p>
          <a:p>
            <a:r>
              <a:rPr lang="en-US" sz="3200" dirty="0"/>
              <a:t>All are Likert scales that go from Agree Strongly  </a:t>
            </a:r>
            <a:r>
              <a:rPr lang="en-US" sz="3200" dirty="0">
                <a:sym typeface="Wingdings" panose="05000000000000000000" pitchFamily="2" charset="2"/>
              </a:rPr>
              <a:t> </a:t>
            </a:r>
            <a:r>
              <a:rPr lang="en-US" sz="3200" dirty="0"/>
              <a:t> Disagree Strongly</a:t>
            </a:r>
          </a:p>
          <a:p>
            <a:pPr lvl="1"/>
            <a:r>
              <a:rPr lang="en-US" sz="2800" dirty="0"/>
              <a:t>BUT do they actually capture positive or negative </a:t>
            </a:r>
            <a:r>
              <a:rPr lang="en-US" sz="3000" dirty="0"/>
              <a:t>sentiment</a:t>
            </a:r>
            <a:r>
              <a:rPr lang="en-US" sz="2200" dirty="0"/>
              <a:t>?</a:t>
            </a:r>
          </a:p>
        </p:txBody>
      </p:sp>
    </p:spTree>
    <p:extLst>
      <p:ext uri="{BB962C8B-B14F-4D97-AF65-F5344CB8AC3E}">
        <p14:creationId xmlns:p14="http://schemas.microsoft.com/office/powerpoint/2010/main" val="1208181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B45D-7144-4956-9228-AC089D076C32}"/>
              </a:ext>
            </a:extLst>
          </p:cNvPr>
          <p:cNvSpPr>
            <a:spLocks noGrp="1"/>
          </p:cNvSpPr>
          <p:nvPr>
            <p:ph type="title"/>
          </p:nvPr>
        </p:nvSpPr>
        <p:spPr>
          <a:xfrm>
            <a:off x="1097280" y="286603"/>
            <a:ext cx="10058400" cy="1118451"/>
          </a:xfrm>
        </p:spPr>
        <p:txBody>
          <a:bodyPr/>
          <a:lstStyle/>
          <a:p>
            <a:r>
              <a:rPr lang="en-US" dirty="0"/>
              <a:t>Scales: Direction Matters!</a:t>
            </a:r>
          </a:p>
        </p:txBody>
      </p:sp>
      <p:sp>
        <p:nvSpPr>
          <p:cNvPr id="3" name="Content Placeholder 2">
            <a:extLst>
              <a:ext uri="{FF2B5EF4-FFF2-40B4-BE49-F238E27FC236}">
                <a16:creationId xmlns:a16="http://schemas.microsoft.com/office/drawing/2014/main" id="{954F3568-8AC1-4E79-8CE9-12CEBF1CD2A3}"/>
              </a:ext>
            </a:extLst>
          </p:cNvPr>
          <p:cNvSpPr>
            <a:spLocks noGrp="1"/>
          </p:cNvSpPr>
          <p:nvPr>
            <p:ph idx="1"/>
          </p:nvPr>
        </p:nvSpPr>
        <p:spPr>
          <a:xfrm>
            <a:off x="246185" y="1845733"/>
            <a:ext cx="11945815" cy="4725664"/>
          </a:xfrm>
        </p:spPr>
        <p:txBody>
          <a:bodyPr>
            <a:normAutofit/>
          </a:bodyPr>
          <a:lstStyle/>
          <a:p>
            <a:r>
              <a:rPr lang="en-US" dirty="0"/>
              <a:t>V162211: Irish, Italians, Jewish and many other minorities overcame prejudice and worked their way up. Blacks should do the same without any special favors. </a:t>
            </a:r>
          </a:p>
          <a:p>
            <a:pPr lvl="1"/>
            <a:r>
              <a:rPr lang="en-US" dirty="0"/>
              <a:t>Strongly Agree = most racist</a:t>
            </a:r>
          </a:p>
          <a:p>
            <a:r>
              <a:rPr lang="en-US" dirty="0"/>
              <a:t>V162212: Generations of slavery and discrimination have created conditions that make it difficult for blacks to work their way out of the lower class. </a:t>
            </a:r>
          </a:p>
          <a:p>
            <a:pPr lvl="1"/>
            <a:r>
              <a:rPr lang="en-US" dirty="0"/>
              <a:t>Strongly Agree = least racist</a:t>
            </a:r>
          </a:p>
          <a:p>
            <a:r>
              <a:rPr lang="en-US" dirty="0"/>
              <a:t>V162213: Over the past few years, blacks have gotten less than they deserve. </a:t>
            </a:r>
          </a:p>
          <a:p>
            <a:pPr lvl="1"/>
            <a:r>
              <a:rPr lang="en-US" dirty="0"/>
              <a:t>Strongly agree = least racist</a:t>
            </a:r>
          </a:p>
          <a:p>
            <a:r>
              <a:rPr lang="en-US" dirty="0"/>
              <a:t>V162214: It’s really a matter of some people not trying hard enough, if blacks would only try harder they could be just as well off as whites. </a:t>
            </a:r>
          </a:p>
          <a:p>
            <a:pPr lvl="1"/>
            <a:r>
              <a:rPr lang="en-US" dirty="0"/>
              <a:t>Strongly Agree = most racist</a:t>
            </a:r>
            <a:br>
              <a:rPr lang="en-US" dirty="0"/>
            </a:br>
            <a:endParaRPr lang="en-US" dirty="0"/>
          </a:p>
          <a:p>
            <a:pPr marL="201168" lvl="1" indent="0">
              <a:buNone/>
            </a:pPr>
            <a:r>
              <a:rPr lang="en-US" sz="2400" b="1" dirty="0"/>
              <a:t>If you were to combine the observations as they are coded, what would happen? </a:t>
            </a:r>
          </a:p>
          <a:p>
            <a:pPr marL="201168" lvl="1" indent="0">
              <a:buNone/>
            </a:pPr>
            <a:endParaRPr lang="en-US" b="1" dirty="0"/>
          </a:p>
          <a:p>
            <a:endParaRPr lang="en-US" dirty="0"/>
          </a:p>
        </p:txBody>
      </p:sp>
    </p:spTree>
    <p:extLst>
      <p:ext uri="{BB962C8B-B14F-4D97-AF65-F5344CB8AC3E}">
        <p14:creationId xmlns:p14="http://schemas.microsoft.com/office/powerpoint/2010/main" val="819993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61E0-ADB9-443D-95E7-D5FB1BE3873E}"/>
              </a:ext>
            </a:extLst>
          </p:cNvPr>
          <p:cNvSpPr>
            <a:spLocks noGrp="1"/>
          </p:cNvSpPr>
          <p:nvPr>
            <p:ph type="title"/>
          </p:nvPr>
        </p:nvSpPr>
        <p:spPr/>
        <p:txBody>
          <a:bodyPr/>
          <a:lstStyle/>
          <a:p>
            <a:r>
              <a:rPr lang="en-US" dirty="0"/>
              <a:t>Reverse Recoding</a:t>
            </a:r>
          </a:p>
        </p:txBody>
      </p:sp>
      <p:sp>
        <p:nvSpPr>
          <p:cNvPr id="3" name="Content Placeholder 2">
            <a:extLst>
              <a:ext uri="{FF2B5EF4-FFF2-40B4-BE49-F238E27FC236}">
                <a16:creationId xmlns:a16="http://schemas.microsoft.com/office/drawing/2014/main" id="{7DB4195B-D0F3-4634-B579-220CCB8CD0B2}"/>
              </a:ext>
            </a:extLst>
          </p:cNvPr>
          <p:cNvSpPr>
            <a:spLocks noGrp="1"/>
          </p:cNvSpPr>
          <p:nvPr>
            <p:ph idx="1"/>
          </p:nvPr>
        </p:nvSpPr>
        <p:spPr>
          <a:xfrm>
            <a:off x="1097280" y="1845733"/>
            <a:ext cx="10678602" cy="4434751"/>
          </a:xfrm>
        </p:spPr>
        <p:txBody>
          <a:bodyPr>
            <a:normAutofit fontScale="92500"/>
          </a:bodyPr>
          <a:lstStyle/>
          <a:p>
            <a:r>
              <a:rPr lang="en-US" sz="2800" dirty="0"/>
              <a:t>If you were trying to capture racial resentment with these variables, they must be coded so that the underlying construct is measured in the same direction.</a:t>
            </a:r>
          </a:p>
          <a:p>
            <a:r>
              <a:rPr lang="en-US" sz="2800" dirty="0"/>
              <a:t>Either flip direction of V162211 &amp; V162214   </a:t>
            </a:r>
            <a:r>
              <a:rPr lang="en-US" sz="2800" b="1" dirty="0"/>
              <a:t>OR</a:t>
            </a:r>
            <a:r>
              <a:rPr lang="en-US" sz="2800" dirty="0"/>
              <a:t>    flip V162212 &amp; V162213.  </a:t>
            </a:r>
          </a:p>
          <a:p>
            <a:pPr>
              <a:lnSpc>
                <a:spcPct val="110000"/>
              </a:lnSpc>
            </a:pPr>
            <a:r>
              <a:rPr lang="en-US" sz="2800" dirty="0"/>
              <a:t>Depending on which variables are recoded, the construct of racial resentment goes from:</a:t>
            </a:r>
          </a:p>
          <a:p>
            <a:pPr lvl="1">
              <a:lnSpc>
                <a:spcPct val="110000"/>
              </a:lnSpc>
            </a:pPr>
            <a:r>
              <a:rPr lang="en-US" sz="2600" dirty="0"/>
              <a:t>most racist </a:t>
            </a:r>
            <a:r>
              <a:rPr lang="en-US" sz="2600" dirty="0">
                <a:sym typeface="Wingdings" panose="05000000000000000000" pitchFamily="2" charset="2"/>
              </a:rPr>
              <a:t> least racist  </a:t>
            </a:r>
          </a:p>
          <a:p>
            <a:pPr marL="201168" lvl="1" indent="0">
              <a:lnSpc>
                <a:spcPct val="110000"/>
              </a:lnSpc>
              <a:buNone/>
            </a:pPr>
            <a:r>
              <a:rPr lang="en-US" sz="2600" dirty="0">
                <a:sym typeface="Wingdings" panose="05000000000000000000" pitchFamily="2" charset="2"/>
              </a:rPr>
              <a:t>		OR</a:t>
            </a:r>
          </a:p>
          <a:p>
            <a:pPr lvl="1">
              <a:lnSpc>
                <a:spcPct val="110000"/>
              </a:lnSpc>
            </a:pPr>
            <a:r>
              <a:rPr lang="en-US" sz="2600" dirty="0">
                <a:sym typeface="Wingdings" panose="05000000000000000000" pitchFamily="2" charset="2"/>
              </a:rPr>
              <a:t>least racist  most racist.</a:t>
            </a:r>
          </a:p>
          <a:p>
            <a:pPr marL="201168" lvl="1" indent="0">
              <a:lnSpc>
                <a:spcPct val="110000"/>
              </a:lnSpc>
              <a:buNone/>
            </a:pPr>
            <a:r>
              <a:rPr lang="en-US" sz="2600" b="1" dirty="0">
                <a:sym typeface="Wingdings" panose="05000000000000000000" pitchFamily="2" charset="2"/>
              </a:rPr>
              <a:t>JUST BE CONSISTENT AND KNOW WHICH DIRECTION YOU CHOSE!</a:t>
            </a:r>
            <a:endParaRPr lang="en-US" sz="2600" b="1" dirty="0"/>
          </a:p>
        </p:txBody>
      </p:sp>
    </p:spTree>
    <p:extLst>
      <p:ext uri="{BB962C8B-B14F-4D97-AF65-F5344CB8AC3E}">
        <p14:creationId xmlns:p14="http://schemas.microsoft.com/office/powerpoint/2010/main" val="443772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51A5-217E-4FE0-AB86-AB4972447D88}"/>
              </a:ext>
            </a:extLst>
          </p:cNvPr>
          <p:cNvSpPr>
            <a:spLocks noGrp="1"/>
          </p:cNvSpPr>
          <p:nvPr>
            <p:ph type="title"/>
          </p:nvPr>
        </p:nvSpPr>
        <p:spPr>
          <a:xfrm>
            <a:off x="515073" y="-417692"/>
            <a:ext cx="11250593" cy="1586889"/>
          </a:xfrm>
        </p:spPr>
        <p:txBody>
          <a:bodyPr>
            <a:noAutofit/>
          </a:bodyPr>
          <a:lstStyle/>
          <a:p>
            <a:r>
              <a:rPr lang="en-US" sz="2800" dirty="0"/>
              <a:t>V162211: Irish, Italians, Jewish and many other minorities overcame prejudice and worked their way up. Blacks should do the same without any special favors. 			</a:t>
            </a:r>
            <a:r>
              <a:rPr lang="en-US" sz="2800" i="1" dirty="0"/>
              <a:t>=&gt; Strongly Agree = most racist</a:t>
            </a:r>
          </a:p>
        </p:txBody>
      </p:sp>
      <p:sp>
        <p:nvSpPr>
          <p:cNvPr id="3" name="Content Placeholder 2">
            <a:extLst>
              <a:ext uri="{FF2B5EF4-FFF2-40B4-BE49-F238E27FC236}">
                <a16:creationId xmlns:a16="http://schemas.microsoft.com/office/drawing/2014/main" id="{73519DA3-2411-4936-9D09-E9D9991530AF}"/>
              </a:ext>
            </a:extLst>
          </p:cNvPr>
          <p:cNvSpPr>
            <a:spLocks noGrp="1"/>
          </p:cNvSpPr>
          <p:nvPr>
            <p:ph idx="1"/>
          </p:nvPr>
        </p:nvSpPr>
        <p:spPr>
          <a:xfrm>
            <a:off x="239641" y="1983969"/>
            <a:ext cx="10924461" cy="1445031"/>
          </a:xfrm>
        </p:spPr>
        <p:txBody>
          <a:bodyPr>
            <a:normAutofit/>
          </a:bodyPr>
          <a:lstStyle/>
          <a:p>
            <a:pPr>
              <a:lnSpc>
                <a:spcPct val="100000"/>
              </a:lnSpc>
              <a:spcBef>
                <a:spcPts val="0"/>
              </a:spcBef>
              <a:spcAft>
                <a:spcPts val="0"/>
              </a:spcAft>
              <a:buFont typeface="Arial" panose="020B0604020202020204" pitchFamily="34" charset="0"/>
              <a:buChar char="•"/>
            </a:pPr>
            <a:r>
              <a:rPr lang="en-US" sz="2400" dirty="0"/>
              <a:t> &gt;  ANES$resent1 &lt;- recode(ANES$V162211, "5=1; 4=2;3=3;2=4;1=5") </a:t>
            </a:r>
          </a:p>
          <a:p>
            <a:pPr>
              <a:lnSpc>
                <a:spcPct val="100000"/>
              </a:lnSpc>
              <a:spcBef>
                <a:spcPts val="0"/>
              </a:spcBef>
              <a:spcAft>
                <a:spcPts val="0"/>
              </a:spcAft>
              <a:buFont typeface="Arial" panose="020B0604020202020204" pitchFamily="34" charset="0"/>
              <a:buChar char="•"/>
            </a:pPr>
            <a:r>
              <a:rPr lang="en-US" sz="2400" dirty="0"/>
              <a:t> R has already taken care of the missing values – they don’t show up in the table</a:t>
            </a:r>
          </a:p>
        </p:txBody>
      </p:sp>
      <p:pic>
        <p:nvPicPr>
          <p:cNvPr id="4" name="Picture 3">
            <a:extLst>
              <a:ext uri="{FF2B5EF4-FFF2-40B4-BE49-F238E27FC236}">
                <a16:creationId xmlns:a16="http://schemas.microsoft.com/office/drawing/2014/main" id="{D1B09E65-C4BA-4F81-9933-3D7C0580E02A}"/>
              </a:ext>
            </a:extLst>
          </p:cNvPr>
          <p:cNvPicPr>
            <a:picLocks noChangeAspect="1"/>
          </p:cNvPicPr>
          <p:nvPr/>
        </p:nvPicPr>
        <p:blipFill>
          <a:blip r:embed="rId3"/>
          <a:stretch>
            <a:fillRect/>
          </a:stretch>
        </p:blipFill>
        <p:spPr>
          <a:xfrm>
            <a:off x="3333357" y="2811700"/>
            <a:ext cx="8432309" cy="3500278"/>
          </a:xfrm>
          <a:prstGeom prst="rect">
            <a:avLst/>
          </a:prstGeom>
        </p:spPr>
      </p:pic>
      <p:pic>
        <p:nvPicPr>
          <p:cNvPr id="11" name="Picture 10">
            <a:extLst>
              <a:ext uri="{FF2B5EF4-FFF2-40B4-BE49-F238E27FC236}">
                <a16:creationId xmlns:a16="http://schemas.microsoft.com/office/drawing/2014/main" id="{337E9192-0201-44A9-BD62-D3F98FBEEFE9}"/>
              </a:ext>
            </a:extLst>
          </p:cNvPr>
          <p:cNvPicPr>
            <a:picLocks noChangeAspect="1"/>
          </p:cNvPicPr>
          <p:nvPr/>
        </p:nvPicPr>
        <p:blipFill>
          <a:blip r:embed="rId4"/>
          <a:stretch>
            <a:fillRect/>
          </a:stretch>
        </p:blipFill>
        <p:spPr>
          <a:xfrm>
            <a:off x="0" y="4070363"/>
            <a:ext cx="4004322" cy="2775959"/>
          </a:xfrm>
          <a:prstGeom prst="rect">
            <a:avLst/>
          </a:prstGeom>
        </p:spPr>
      </p:pic>
      <p:sp>
        <p:nvSpPr>
          <p:cNvPr id="10" name="TextBox 9">
            <a:extLst>
              <a:ext uri="{FF2B5EF4-FFF2-40B4-BE49-F238E27FC236}">
                <a16:creationId xmlns:a16="http://schemas.microsoft.com/office/drawing/2014/main" id="{72B5F660-87BE-4398-AA24-149D7A3A45D1}"/>
              </a:ext>
            </a:extLst>
          </p:cNvPr>
          <p:cNvSpPr txBox="1"/>
          <p:nvPr/>
        </p:nvSpPr>
        <p:spPr>
          <a:xfrm>
            <a:off x="4158991" y="5170611"/>
            <a:ext cx="6090712" cy="1569660"/>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Make sure values match! Originally, “1. Agree Strongly” had 1110 people select it. It has to match the 5</a:t>
            </a:r>
            <a:r>
              <a:rPr kumimoji="0" lang="en-US" sz="2400" b="0" i="0" u="none" strike="noStrike" kern="1200" cap="none" spc="0" normalizeH="0" baseline="30000" noProof="0" dirty="0">
                <a:ln>
                  <a:noFill/>
                </a:ln>
                <a:solidFill>
                  <a:srgbClr val="629DD1">
                    <a:lumMod val="50000"/>
                  </a:srgbClr>
                </a:solidFill>
                <a:effectLst/>
                <a:uLnTx/>
                <a:uFillTx/>
                <a:latin typeface="Calibri" panose="020F0502020204030204"/>
                <a:ea typeface="+mn-ea"/>
                <a:cs typeface="+mn-cs"/>
              </a:rPr>
              <a:t>th</a:t>
            </a:r>
            <a:r>
              <a:rPr kumimoji="0" lang="en-US" sz="24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 level that represents higher levels of racial resentment. Check other levels too!</a:t>
            </a:r>
          </a:p>
        </p:txBody>
      </p:sp>
    </p:spTree>
    <p:extLst>
      <p:ext uri="{BB962C8B-B14F-4D97-AF65-F5344CB8AC3E}">
        <p14:creationId xmlns:p14="http://schemas.microsoft.com/office/powerpoint/2010/main" val="214209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4C762A-CA04-4FC7-BE21-5101643FE35A}"/>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B6024563-97CF-41BA-A937-0CCA305831A8}"/>
              </a:ext>
            </a:extLst>
          </p:cNvPr>
          <p:cNvPicPr>
            <a:picLocks noChangeAspect="1"/>
          </p:cNvPicPr>
          <p:nvPr/>
        </p:nvPicPr>
        <p:blipFill>
          <a:blip r:embed="rId3"/>
          <a:stretch>
            <a:fillRect/>
          </a:stretch>
        </p:blipFill>
        <p:spPr>
          <a:xfrm>
            <a:off x="69167" y="0"/>
            <a:ext cx="13019598" cy="6768312"/>
          </a:xfrm>
          <a:prstGeom prst="rect">
            <a:avLst/>
          </a:prstGeom>
        </p:spPr>
      </p:pic>
      <p:sp>
        <p:nvSpPr>
          <p:cNvPr id="8" name="TextBox 7">
            <a:extLst>
              <a:ext uri="{FF2B5EF4-FFF2-40B4-BE49-F238E27FC236}">
                <a16:creationId xmlns:a16="http://schemas.microsoft.com/office/drawing/2014/main" id="{428D779B-B647-4293-BFF3-BCD3F67D3C1B}"/>
              </a:ext>
            </a:extLst>
          </p:cNvPr>
          <p:cNvSpPr txBox="1"/>
          <p:nvPr/>
        </p:nvSpPr>
        <p:spPr>
          <a:xfrm>
            <a:off x="460489" y="1986682"/>
            <a:ext cx="4190452" cy="584775"/>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algn="ctr"/>
            <a:r>
              <a:rPr lang="en-US" sz="3200" dirty="0">
                <a:solidFill>
                  <a:schemeClr val="accent2">
                    <a:lumMod val="50000"/>
                  </a:schemeClr>
                </a:solidFill>
              </a:rPr>
              <a:t>Environment / History</a:t>
            </a:r>
          </a:p>
        </p:txBody>
      </p:sp>
      <p:sp>
        <p:nvSpPr>
          <p:cNvPr id="10" name="TextBox 9">
            <a:extLst>
              <a:ext uri="{FF2B5EF4-FFF2-40B4-BE49-F238E27FC236}">
                <a16:creationId xmlns:a16="http://schemas.microsoft.com/office/drawing/2014/main" id="{9D604C28-2C84-49E7-835F-D69ABC193FA8}"/>
              </a:ext>
            </a:extLst>
          </p:cNvPr>
          <p:cNvSpPr txBox="1"/>
          <p:nvPr/>
        </p:nvSpPr>
        <p:spPr>
          <a:xfrm>
            <a:off x="8071624" y="1986681"/>
            <a:ext cx="4051209" cy="584775"/>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algn="ctr"/>
            <a:r>
              <a:rPr lang="en-US" sz="3200" dirty="0">
                <a:solidFill>
                  <a:schemeClr val="accent2">
                    <a:lumMod val="50000"/>
                  </a:schemeClr>
                </a:solidFill>
              </a:rPr>
              <a:t>File Viewer / Editor</a:t>
            </a:r>
          </a:p>
        </p:txBody>
      </p:sp>
      <p:sp>
        <p:nvSpPr>
          <p:cNvPr id="11" name="TextBox 10">
            <a:extLst>
              <a:ext uri="{FF2B5EF4-FFF2-40B4-BE49-F238E27FC236}">
                <a16:creationId xmlns:a16="http://schemas.microsoft.com/office/drawing/2014/main" id="{F3BE3A43-898A-4F11-A9D2-3A00A26E23AF}"/>
              </a:ext>
            </a:extLst>
          </p:cNvPr>
          <p:cNvSpPr txBox="1"/>
          <p:nvPr/>
        </p:nvSpPr>
        <p:spPr>
          <a:xfrm>
            <a:off x="138694" y="4871457"/>
            <a:ext cx="3268377" cy="584775"/>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algn="ctr"/>
            <a:r>
              <a:rPr lang="en-US" sz="3200" dirty="0">
                <a:solidFill>
                  <a:schemeClr val="accent2">
                    <a:lumMod val="50000"/>
                  </a:schemeClr>
                </a:solidFill>
              </a:rPr>
              <a:t>Files/Plots/etc.</a:t>
            </a:r>
          </a:p>
        </p:txBody>
      </p:sp>
      <p:sp>
        <p:nvSpPr>
          <p:cNvPr id="12" name="TextBox 11">
            <a:extLst>
              <a:ext uri="{FF2B5EF4-FFF2-40B4-BE49-F238E27FC236}">
                <a16:creationId xmlns:a16="http://schemas.microsoft.com/office/drawing/2014/main" id="{C99D4194-94D4-4E7E-B78B-2FE7DCBE684D}"/>
              </a:ext>
            </a:extLst>
          </p:cNvPr>
          <p:cNvSpPr txBox="1"/>
          <p:nvPr/>
        </p:nvSpPr>
        <p:spPr>
          <a:xfrm>
            <a:off x="9782325" y="4840492"/>
            <a:ext cx="2624789" cy="584775"/>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algn="ctr"/>
            <a:r>
              <a:rPr lang="en-US" sz="3200" dirty="0">
                <a:solidFill>
                  <a:schemeClr val="accent2">
                    <a:lumMod val="50000"/>
                  </a:schemeClr>
                </a:solidFill>
              </a:rPr>
              <a:t>Console</a:t>
            </a:r>
          </a:p>
        </p:txBody>
      </p:sp>
    </p:spTree>
    <p:extLst>
      <p:ext uri="{BB962C8B-B14F-4D97-AF65-F5344CB8AC3E}">
        <p14:creationId xmlns:p14="http://schemas.microsoft.com/office/powerpoint/2010/main" val="40264725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144D-0086-4C01-B5C9-7AC53302EA4C}"/>
              </a:ext>
            </a:extLst>
          </p:cNvPr>
          <p:cNvSpPr>
            <a:spLocks noGrp="1"/>
          </p:cNvSpPr>
          <p:nvPr>
            <p:ph type="title"/>
          </p:nvPr>
        </p:nvSpPr>
        <p:spPr>
          <a:xfrm>
            <a:off x="490654" y="286603"/>
            <a:ext cx="10665026" cy="1450757"/>
          </a:xfrm>
        </p:spPr>
        <p:txBody>
          <a:bodyPr/>
          <a:lstStyle/>
          <a:p>
            <a:r>
              <a:rPr lang="en-US" dirty="0"/>
              <a:t>Another way to recode ANES$resent1 that has labels</a:t>
            </a:r>
          </a:p>
        </p:txBody>
      </p:sp>
      <p:sp>
        <p:nvSpPr>
          <p:cNvPr id="3" name="Content Placeholder 2">
            <a:extLst>
              <a:ext uri="{FF2B5EF4-FFF2-40B4-BE49-F238E27FC236}">
                <a16:creationId xmlns:a16="http://schemas.microsoft.com/office/drawing/2014/main" id="{87B203D4-81A6-4E86-AF20-E5C65395C641}"/>
              </a:ext>
            </a:extLst>
          </p:cNvPr>
          <p:cNvSpPr>
            <a:spLocks noGrp="1"/>
          </p:cNvSpPr>
          <p:nvPr>
            <p:ph idx="1"/>
          </p:nvPr>
        </p:nvSpPr>
        <p:spPr>
          <a:xfrm>
            <a:off x="312234" y="1845734"/>
            <a:ext cx="10843446" cy="4023360"/>
          </a:xfrm>
        </p:spPr>
        <p:txBody>
          <a:bodyPr>
            <a:normAutofit/>
          </a:bodyPr>
          <a:lstStyle/>
          <a:p>
            <a:r>
              <a:rPr lang="en-US" sz="2800" dirty="0"/>
              <a:t>#  Still format of "Have=Want“ when recoding variables</a:t>
            </a:r>
          </a:p>
          <a:p>
            <a:r>
              <a:rPr lang="en-US" sz="2800" dirty="0"/>
              <a:t>&gt;  table(ANES$V162211)</a:t>
            </a:r>
          </a:p>
          <a:p>
            <a:r>
              <a:rPr lang="en-US" sz="2800" dirty="0"/>
              <a:t>&gt;  ANES$resent1OPTION2 &lt;- recode(</a:t>
            </a:r>
            <a:r>
              <a:rPr lang="en-US" sz="2800" dirty="0" err="1"/>
              <a:t>as.numeric</a:t>
            </a:r>
            <a:r>
              <a:rPr lang="en-US" sz="2800" dirty="0"/>
              <a:t>(ANES$V162211), "1='5.Strongly Disagree';2='4.Disagree';3='3.Neither Agree/Disagree';4='2.Agree';5='1.Strongly Agree’”)</a:t>
            </a:r>
          </a:p>
          <a:p>
            <a:r>
              <a:rPr lang="en-US" sz="2800" dirty="0"/>
              <a:t>&gt;  table(ANES$resent1OPTION2)</a:t>
            </a:r>
          </a:p>
        </p:txBody>
      </p:sp>
      <p:pic>
        <p:nvPicPr>
          <p:cNvPr id="7" name="Picture 6">
            <a:extLst>
              <a:ext uri="{FF2B5EF4-FFF2-40B4-BE49-F238E27FC236}">
                <a16:creationId xmlns:a16="http://schemas.microsoft.com/office/drawing/2014/main" id="{56342EC9-00EB-475D-B055-3E1309C8D9AE}"/>
              </a:ext>
            </a:extLst>
          </p:cNvPr>
          <p:cNvPicPr>
            <a:picLocks noChangeAspect="1"/>
          </p:cNvPicPr>
          <p:nvPr/>
        </p:nvPicPr>
        <p:blipFill>
          <a:blip r:embed="rId3"/>
          <a:stretch>
            <a:fillRect/>
          </a:stretch>
        </p:blipFill>
        <p:spPr>
          <a:xfrm>
            <a:off x="0" y="5120641"/>
            <a:ext cx="12192000" cy="1265825"/>
          </a:xfrm>
          <a:prstGeom prst="rect">
            <a:avLst/>
          </a:prstGeom>
        </p:spPr>
      </p:pic>
    </p:spTree>
    <p:extLst>
      <p:ext uri="{BB962C8B-B14F-4D97-AF65-F5344CB8AC3E}">
        <p14:creationId xmlns:p14="http://schemas.microsoft.com/office/powerpoint/2010/main" val="3801094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51A5-217E-4FE0-AB86-AB4972447D88}"/>
              </a:ext>
            </a:extLst>
          </p:cNvPr>
          <p:cNvSpPr>
            <a:spLocks noGrp="1"/>
          </p:cNvSpPr>
          <p:nvPr>
            <p:ph type="title"/>
          </p:nvPr>
        </p:nvSpPr>
        <p:spPr>
          <a:xfrm>
            <a:off x="557561" y="101479"/>
            <a:ext cx="11396952" cy="1450757"/>
          </a:xfrm>
        </p:spPr>
        <p:txBody>
          <a:bodyPr>
            <a:noAutofit/>
          </a:bodyPr>
          <a:lstStyle/>
          <a:p>
            <a:r>
              <a:rPr lang="en-US" sz="3200" dirty="0"/>
              <a:t>V162212: Generations of slavery and discrimination have created conditions that make it difficult for blacks to work their way out of the lower class. 			=&gt; </a:t>
            </a:r>
            <a:r>
              <a:rPr lang="en-US" sz="3200" i="1" dirty="0"/>
              <a:t>Strongly Agree = least racist</a:t>
            </a:r>
          </a:p>
        </p:txBody>
      </p:sp>
      <p:sp>
        <p:nvSpPr>
          <p:cNvPr id="3" name="Content Placeholder 2">
            <a:extLst>
              <a:ext uri="{FF2B5EF4-FFF2-40B4-BE49-F238E27FC236}">
                <a16:creationId xmlns:a16="http://schemas.microsoft.com/office/drawing/2014/main" id="{73519DA3-2411-4936-9D09-E9D9991530AF}"/>
              </a:ext>
            </a:extLst>
          </p:cNvPr>
          <p:cNvSpPr>
            <a:spLocks noGrp="1"/>
          </p:cNvSpPr>
          <p:nvPr>
            <p:ph idx="1"/>
          </p:nvPr>
        </p:nvSpPr>
        <p:spPr>
          <a:xfrm>
            <a:off x="8004520" y="1552236"/>
            <a:ext cx="3866167" cy="3328011"/>
          </a:xfrm>
          <a:solidFill>
            <a:schemeClr val="accent1">
              <a:lumMod val="20000"/>
              <a:lumOff val="80000"/>
            </a:schemeClr>
          </a:solidFill>
          <a:ln w="57150">
            <a:solidFill>
              <a:schemeClr val="tx2">
                <a:lumMod val="40000"/>
                <a:lumOff val="60000"/>
              </a:schemeClr>
            </a:solidFill>
          </a:ln>
        </p:spPr>
        <p:txBody>
          <a:bodyPr>
            <a:normAutofit/>
          </a:bodyPr>
          <a:lstStyle/>
          <a:p>
            <a:pPr marL="0" indent="0">
              <a:buNone/>
            </a:pPr>
            <a:r>
              <a:rPr lang="en-US" sz="2200" dirty="0"/>
              <a:t>  &gt;  table(ANES$V162212)</a:t>
            </a:r>
          </a:p>
          <a:p>
            <a:pPr marL="0" indent="0">
              <a:buNone/>
            </a:pPr>
            <a:r>
              <a:rPr lang="en-US" sz="2200" i="1" dirty="0"/>
              <a:t>  # Note that missing values are taken care of already in table() </a:t>
            </a:r>
          </a:p>
          <a:p>
            <a:pPr marL="0" indent="0">
              <a:buNone/>
            </a:pPr>
            <a:r>
              <a:rPr lang="en-US" sz="2200" dirty="0"/>
              <a:t>  &gt;  ANES$resent2 &lt;- ANES$V162212  </a:t>
            </a:r>
          </a:p>
          <a:p>
            <a:pPr marL="0" indent="0">
              <a:buNone/>
            </a:pPr>
            <a:r>
              <a:rPr lang="en-US" sz="2200" i="1" dirty="0"/>
              <a:t>  # yes, it is that easy</a:t>
            </a:r>
          </a:p>
          <a:p>
            <a:pPr marL="0" indent="0">
              <a:buNone/>
            </a:pPr>
            <a:r>
              <a:rPr lang="en-US" sz="2200" dirty="0"/>
              <a:t>  &gt;  table(ANES$resent2)</a:t>
            </a:r>
          </a:p>
        </p:txBody>
      </p:sp>
      <p:pic>
        <p:nvPicPr>
          <p:cNvPr id="5" name="Picture 4">
            <a:extLst>
              <a:ext uri="{FF2B5EF4-FFF2-40B4-BE49-F238E27FC236}">
                <a16:creationId xmlns:a16="http://schemas.microsoft.com/office/drawing/2014/main" id="{B4B7598D-5488-40D6-8CE3-0FB94907B47A}"/>
              </a:ext>
            </a:extLst>
          </p:cNvPr>
          <p:cNvPicPr>
            <a:picLocks noChangeAspect="1"/>
          </p:cNvPicPr>
          <p:nvPr/>
        </p:nvPicPr>
        <p:blipFill>
          <a:blip r:embed="rId3"/>
          <a:stretch>
            <a:fillRect/>
          </a:stretch>
        </p:blipFill>
        <p:spPr>
          <a:xfrm>
            <a:off x="2818424" y="5081294"/>
            <a:ext cx="2912007" cy="1152670"/>
          </a:xfrm>
          <a:prstGeom prst="rect">
            <a:avLst/>
          </a:prstGeom>
        </p:spPr>
      </p:pic>
      <p:pic>
        <p:nvPicPr>
          <p:cNvPr id="4" name="Picture 3">
            <a:extLst>
              <a:ext uri="{FF2B5EF4-FFF2-40B4-BE49-F238E27FC236}">
                <a16:creationId xmlns:a16="http://schemas.microsoft.com/office/drawing/2014/main" id="{A6921F6D-F68C-4768-B8AF-E57A36BAE51E}"/>
              </a:ext>
            </a:extLst>
          </p:cNvPr>
          <p:cNvPicPr>
            <a:picLocks noChangeAspect="1"/>
          </p:cNvPicPr>
          <p:nvPr/>
        </p:nvPicPr>
        <p:blipFill>
          <a:blip r:embed="rId4"/>
          <a:stretch>
            <a:fillRect/>
          </a:stretch>
        </p:blipFill>
        <p:spPr>
          <a:xfrm>
            <a:off x="0" y="5044192"/>
            <a:ext cx="2748895" cy="1226875"/>
          </a:xfrm>
          <a:prstGeom prst="rect">
            <a:avLst/>
          </a:prstGeom>
        </p:spPr>
      </p:pic>
      <p:pic>
        <p:nvPicPr>
          <p:cNvPr id="10" name="Picture 9">
            <a:extLst>
              <a:ext uri="{FF2B5EF4-FFF2-40B4-BE49-F238E27FC236}">
                <a16:creationId xmlns:a16="http://schemas.microsoft.com/office/drawing/2014/main" id="{A89B186D-6CE5-4864-9A92-62A7350585DB}"/>
              </a:ext>
            </a:extLst>
          </p:cNvPr>
          <p:cNvPicPr>
            <a:picLocks noChangeAspect="1"/>
          </p:cNvPicPr>
          <p:nvPr/>
        </p:nvPicPr>
        <p:blipFill>
          <a:blip r:embed="rId5"/>
          <a:stretch>
            <a:fillRect/>
          </a:stretch>
        </p:blipFill>
        <p:spPr>
          <a:xfrm>
            <a:off x="207744" y="1565079"/>
            <a:ext cx="8133366" cy="3302325"/>
          </a:xfrm>
          <a:prstGeom prst="rect">
            <a:avLst/>
          </a:prstGeom>
          <a:ln w="38100">
            <a:solidFill>
              <a:schemeClr val="tx2">
                <a:lumMod val="40000"/>
                <a:lumOff val="60000"/>
              </a:schemeClr>
            </a:solidFill>
          </a:ln>
        </p:spPr>
      </p:pic>
      <p:sp>
        <p:nvSpPr>
          <p:cNvPr id="9" name="TextBox 8">
            <a:extLst>
              <a:ext uri="{FF2B5EF4-FFF2-40B4-BE49-F238E27FC236}">
                <a16:creationId xmlns:a16="http://schemas.microsoft.com/office/drawing/2014/main" id="{420458DC-6B16-46AE-9F43-7816960CC2BF}"/>
              </a:ext>
            </a:extLst>
          </p:cNvPr>
          <p:cNvSpPr txBox="1"/>
          <p:nvPr/>
        </p:nvSpPr>
        <p:spPr>
          <a:xfrm>
            <a:off x="5779975" y="5087871"/>
            <a:ext cx="6090712" cy="1200329"/>
          </a:xfrm>
          <a:prstGeom prst="rect">
            <a:avLst/>
          </a:prstGeom>
          <a:solidFill>
            <a:schemeClr val="accent1">
              <a:lumMod val="40000"/>
              <a:lumOff val="60000"/>
            </a:schemeClr>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Make sure values match! Originally, “1. Agree Strongly” had 645 people select it. We didn’t reverse this one, so it is correct.</a:t>
            </a:r>
          </a:p>
        </p:txBody>
      </p:sp>
    </p:spTree>
    <p:extLst>
      <p:ext uri="{BB962C8B-B14F-4D97-AF65-F5344CB8AC3E}">
        <p14:creationId xmlns:p14="http://schemas.microsoft.com/office/powerpoint/2010/main" val="2121142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AE8C62-A2C5-4025-8859-DB03FB320EE9}"/>
              </a:ext>
            </a:extLst>
          </p:cNvPr>
          <p:cNvSpPr>
            <a:spLocks noGrp="1"/>
          </p:cNvSpPr>
          <p:nvPr>
            <p:ph type="title"/>
          </p:nvPr>
        </p:nvSpPr>
        <p:spPr>
          <a:xfrm>
            <a:off x="63610" y="287338"/>
            <a:ext cx="11091753" cy="1449387"/>
          </a:xfrm>
        </p:spPr>
        <p:txBody>
          <a:bodyPr/>
          <a:lstStyle/>
          <a:p>
            <a:r>
              <a:rPr lang="en-US" dirty="0"/>
              <a:t>Example Index: Racial Resentment Variables</a:t>
            </a:r>
          </a:p>
        </p:txBody>
      </p:sp>
      <p:sp>
        <p:nvSpPr>
          <p:cNvPr id="3" name="Content Placeholder 2">
            <a:extLst>
              <a:ext uri="{FF2B5EF4-FFF2-40B4-BE49-F238E27FC236}">
                <a16:creationId xmlns:a16="http://schemas.microsoft.com/office/drawing/2014/main" id="{0055CBA6-DA11-4C55-9591-77EB6794B37E}"/>
              </a:ext>
            </a:extLst>
          </p:cNvPr>
          <p:cNvSpPr>
            <a:spLocks noGrp="1"/>
          </p:cNvSpPr>
          <p:nvPr>
            <p:ph idx="1"/>
          </p:nvPr>
        </p:nvSpPr>
        <p:spPr>
          <a:xfrm>
            <a:off x="1097280" y="1901393"/>
            <a:ext cx="10058400" cy="4023360"/>
          </a:xfrm>
        </p:spPr>
        <p:txBody>
          <a:bodyPr>
            <a:normAutofit/>
          </a:bodyPr>
          <a:lstStyle/>
          <a:p>
            <a:r>
              <a:rPr lang="en-US" dirty="0">
                <a:solidFill>
                  <a:srgbClr val="FF0000"/>
                </a:solidFill>
              </a:rPr>
              <a:t># Look at codebook to determine direction of scales for underlying construct</a:t>
            </a:r>
          </a:p>
          <a:p>
            <a:r>
              <a:rPr lang="en-US" dirty="0">
                <a:solidFill>
                  <a:srgbClr val="FF0000"/>
                </a:solidFill>
              </a:rPr>
              <a:t># Don't need to label everything when making an index</a:t>
            </a:r>
          </a:p>
          <a:p>
            <a:r>
              <a:rPr lang="en-US" dirty="0">
                <a:solidFill>
                  <a:schemeClr val="tx1"/>
                </a:solidFill>
              </a:rPr>
              <a:t>ANES$resent1 &lt;- recode(</a:t>
            </a:r>
            <a:r>
              <a:rPr lang="en-US" dirty="0" err="1">
                <a:solidFill>
                  <a:schemeClr val="tx1"/>
                </a:solidFill>
              </a:rPr>
              <a:t>as.numeric</a:t>
            </a:r>
            <a:r>
              <a:rPr lang="en-US" dirty="0">
                <a:solidFill>
                  <a:schemeClr val="tx1"/>
                </a:solidFill>
              </a:rPr>
              <a:t>(ANES$V162211), "5=1; 4=2;3=3;2=4;1=5") </a:t>
            </a:r>
          </a:p>
          <a:p>
            <a:r>
              <a:rPr lang="en-US" dirty="0">
                <a:solidFill>
                  <a:schemeClr val="tx1"/>
                </a:solidFill>
              </a:rPr>
              <a:t>ANES$resent2 &lt;- ANES$V162212</a:t>
            </a:r>
          </a:p>
          <a:p>
            <a:r>
              <a:rPr lang="en-US" dirty="0">
                <a:solidFill>
                  <a:schemeClr val="tx1"/>
                </a:solidFill>
              </a:rPr>
              <a:t>ANES$resent3 &lt;- ANES$V162213</a:t>
            </a:r>
          </a:p>
          <a:p>
            <a:r>
              <a:rPr lang="en-US" dirty="0">
                <a:solidFill>
                  <a:schemeClr val="tx1"/>
                </a:solidFill>
              </a:rPr>
              <a:t>ANES$resent4 &lt;- recode(</a:t>
            </a:r>
            <a:r>
              <a:rPr lang="en-US" dirty="0" err="1">
                <a:solidFill>
                  <a:schemeClr val="tx1"/>
                </a:solidFill>
              </a:rPr>
              <a:t>as.numeric</a:t>
            </a:r>
            <a:r>
              <a:rPr lang="en-US" dirty="0">
                <a:solidFill>
                  <a:schemeClr val="tx1"/>
                </a:solidFill>
              </a:rPr>
              <a:t>(ANES$V162214),"5=1; 4=2;3=3;2=4;1=5")</a:t>
            </a:r>
          </a:p>
          <a:p>
            <a:r>
              <a:rPr lang="en-US" dirty="0">
                <a:solidFill>
                  <a:srgbClr val="FF0000"/>
                </a:solidFill>
              </a:rPr>
              <a:t># check your work to make sure the counts still match those of the codebook.</a:t>
            </a:r>
          </a:p>
          <a:p>
            <a:endParaRPr lang="en-US" dirty="0"/>
          </a:p>
        </p:txBody>
      </p:sp>
    </p:spTree>
    <p:extLst>
      <p:ext uri="{BB962C8B-B14F-4D97-AF65-F5344CB8AC3E}">
        <p14:creationId xmlns:p14="http://schemas.microsoft.com/office/powerpoint/2010/main" val="20220857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BD738-4AF7-47FF-8B2A-2786CDBE4D04}"/>
              </a:ext>
            </a:extLst>
          </p:cNvPr>
          <p:cNvSpPr>
            <a:spLocks noGrp="1"/>
          </p:cNvSpPr>
          <p:nvPr>
            <p:ph type="title"/>
          </p:nvPr>
        </p:nvSpPr>
        <p:spPr/>
        <p:txBody>
          <a:bodyPr/>
          <a:lstStyle/>
          <a:p>
            <a:r>
              <a:rPr lang="en-US" dirty="0"/>
              <a:t>Cronbach alpha reliability test</a:t>
            </a:r>
          </a:p>
        </p:txBody>
      </p:sp>
      <p:sp>
        <p:nvSpPr>
          <p:cNvPr id="3" name="Content Placeholder 2">
            <a:extLst>
              <a:ext uri="{FF2B5EF4-FFF2-40B4-BE49-F238E27FC236}">
                <a16:creationId xmlns:a16="http://schemas.microsoft.com/office/drawing/2014/main" id="{31B04116-7F76-4F3A-AF98-A58901611D2A}"/>
              </a:ext>
            </a:extLst>
          </p:cNvPr>
          <p:cNvSpPr>
            <a:spLocks noGrp="1"/>
          </p:cNvSpPr>
          <p:nvPr>
            <p:ph idx="1"/>
          </p:nvPr>
        </p:nvSpPr>
        <p:spPr>
          <a:xfrm>
            <a:off x="238990" y="1737360"/>
            <a:ext cx="11714019" cy="4368030"/>
          </a:xfrm>
        </p:spPr>
        <p:txBody>
          <a:bodyPr>
            <a:normAutofit/>
          </a:bodyPr>
          <a:lstStyle/>
          <a:p>
            <a:r>
              <a:rPr lang="en-US" sz="2800" dirty="0"/>
              <a:t>Cronbach’s alpha is a measure of internal consistency and scale reliability. </a:t>
            </a:r>
          </a:p>
          <a:p>
            <a:pPr lvl="1"/>
            <a:r>
              <a:rPr lang="en-US" sz="2400" dirty="0"/>
              <a:t>Higher values show better scale reliability. </a:t>
            </a:r>
          </a:p>
          <a:p>
            <a:pPr lvl="1"/>
            <a:r>
              <a:rPr lang="en-US" sz="2400" dirty="0"/>
              <a:t>Usually, </a:t>
            </a:r>
            <a:r>
              <a:rPr lang="el-GR" sz="2400" dirty="0"/>
              <a:t>α</a:t>
            </a:r>
            <a:r>
              <a:rPr lang="en-US" sz="2400" dirty="0"/>
              <a:t> &gt; .70 is acceptable. </a:t>
            </a:r>
          </a:p>
          <a:p>
            <a:endParaRPr lang="en-US" sz="2400" dirty="0"/>
          </a:p>
          <a:p>
            <a:r>
              <a:rPr lang="en-US" sz="2800" dirty="0"/>
              <a:t>Before using an index for racial resentment, check the correlation between the variables in the index</a:t>
            </a:r>
          </a:p>
          <a:p>
            <a:r>
              <a:rPr lang="en-US" sz="2400" dirty="0"/>
              <a:t>&gt; library(psych)</a:t>
            </a:r>
          </a:p>
          <a:p>
            <a:r>
              <a:rPr lang="en-US" sz="2400" dirty="0"/>
              <a:t>&gt; </a:t>
            </a:r>
            <a:r>
              <a:rPr lang="en-US" sz="2400" dirty="0" err="1"/>
              <a:t>someindex</a:t>
            </a:r>
            <a:r>
              <a:rPr lang="en-US" sz="2400" dirty="0"/>
              <a:t> &lt;- subset(</a:t>
            </a:r>
            <a:r>
              <a:rPr lang="en-US" sz="2400" dirty="0" err="1"/>
              <a:t>dataframe</a:t>
            </a:r>
            <a:r>
              <a:rPr lang="en-US" sz="2400" dirty="0"/>
              <a:t>, select=c(</a:t>
            </a:r>
            <a:r>
              <a:rPr lang="en-US" sz="2400" dirty="0" err="1"/>
              <a:t>rangeOf:variablesYouWant</a:t>
            </a:r>
            <a:r>
              <a:rPr lang="en-US" sz="2400" dirty="0"/>
              <a:t>))      </a:t>
            </a:r>
            <a:r>
              <a:rPr lang="en-US" sz="1800" dirty="0"/>
              <a:t># creates index / mini df</a:t>
            </a:r>
          </a:p>
          <a:p>
            <a:r>
              <a:rPr lang="en-US" sz="2400" dirty="0"/>
              <a:t>&gt; alpha(</a:t>
            </a:r>
            <a:r>
              <a:rPr lang="en-US" sz="2400" dirty="0" err="1"/>
              <a:t>someindex</a:t>
            </a:r>
            <a:r>
              <a:rPr lang="en-US" sz="2400" dirty="0"/>
              <a:t>) 					# estimate of reliability for a single scale</a:t>
            </a:r>
          </a:p>
        </p:txBody>
      </p:sp>
    </p:spTree>
    <p:extLst>
      <p:ext uri="{BB962C8B-B14F-4D97-AF65-F5344CB8AC3E}">
        <p14:creationId xmlns:p14="http://schemas.microsoft.com/office/powerpoint/2010/main" val="41997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73190A-7D6E-4340-AFE9-2062CE95832A}"/>
              </a:ext>
            </a:extLst>
          </p:cNvPr>
          <p:cNvPicPr>
            <a:picLocks noChangeAspect="1"/>
          </p:cNvPicPr>
          <p:nvPr/>
        </p:nvPicPr>
        <p:blipFill>
          <a:blip r:embed="rId3"/>
          <a:stretch>
            <a:fillRect/>
          </a:stretch>
        </p:blipFill>
        <p:spPr>
          <a:xfrm>
            <a:off x="1036320" y="-156101"/>
            <a:ext cx="9780374" cy="6942452"/>
          </a:xfrm>
          <a:prstGeom prst="rect">
            <a:avLst/>
          </a:prstGeom>
        </p:spPr>
      </p:pic>
      <p:pic>
        <p:nvPicPr>
          <p:cNvPr id="9" name="Picture 8">
            <a:extLst>
              <a:ext uri="{FF2B5EF4-FFF2-40B4-BE49-F238E27FC236}">
                <a16:creationId xmlns:a16="http://schemas.microsoft.com/office/drawing/2014/main" id="{D2C67CDF-B444-433D-9089-1C909BE77D26}"/>
              </a:ext>
            </a:extLst>
          </p:cNvPr>
          <p:cNvPicPr>
            <a:picLocks noChangeAspect="1"/>
          </p:cNvPicPr>
          <p:nvPr/>
        </p:nvPicPr>
        <p:blipFill>
          <a:blip r:embed="rId4"/>
          <a:stretch>
            <a:fillRect/>
          </a:stretch>
        </p:blipFill>
        <p:spPr>
          <a:xfrm>
            <a:off x="993044" y="259613"/>
            <a:ext cx="9914441" cy="6580925"/>
          </a:xfrm>
          <a:prstGeom prst="rect">
            <a:avLst/>
          </a:prstGeom>
        </p:spPr>
      </p:pic>
      <p:sp>
        <p:nvSpPr>
          <p:cNvPr id="5" name="Arrow: Right 4">
            <a:extLst>
              <a:ext uri="{FF2B5EF4-FFF2-40B4-BE49-F238E27FC236}">
                <a16:creationId xmlns:a16="http://schemas.microsoft.com/office/drawing/2014/main" id="{CF9BA393-9E0A-47D7-8DF8-6573ABA76091}"/>
              </a:ext>
            </a:extLst>
          </p:cNvPr>
          <p:cNvSpPr/>
          <p:nvPr/>
        </p:nvSpPr>
        <p:spPr>
          <a:xfrm rot="11772755">
            <a:off x="3563064" y="4850516"/>
            <a:ext cx="2752435" cy="255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row: Right 5">
            <a:extLst>
              <a:ext uri="{FF2B5EF4-FFF2-40B4-BE49-F238E27FC236}">
                <a16:creationId xmlns:a16="http://schemas.microsoft.com/office/drawing/2014/main" id="{770C1B90-4616-4DFC-AF3D-F9E3E1F06C6F}"/>
              </a:ext>
            </a:extLst>
          </p:cNvPr>
          <p:cNvSpPr/>
          <p:nvPr/>
        </p:nvSpPr>
        <p:spPr>
          <a:xfrm rot="9829162" flipV="1">
            <a:off x="2600586" y="936607"/>
            <a:ext cx="2927171" cy="266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267BF9F-33A6-47CA-A922-3BD6923D31BF}"/>
              </a:ext>
            </a:extLst>
          </p:cNvPr>
          <p:cNvSpPr txBox="1"/>
          <p:nvPr/>
        </p:nvSpPr>
        <p:spPr>
          <a:xfrm>
            <a:off x="5417968" y="466812"/>
            <a:ext cx="4776767" cy="461665"/>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629DD1">
                    <a:lumMod val="50000"/>
                  </a:srgbClr>
                </a:solidFill>
                <a:effectLst/>
                <a:uLnTx/>
                <a:uFillTx/>
                <a:latin typeface="Calibri" panose="020F0502020204030204"/>
                <a:ea typeface="+mn-ea"/>
                <a:cs typeface="+mn-cs"/>
              </a:rPr>
              <a:t>Raw_alpha</a:t>
            </a:r>
            <a:r>
              <a:rPr kumimoji="0" lang="en-US" sz="24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 is what we care about</a:t>
            </a:r>
          </a:p>
        </p:txBody>
      </p:sp>
      <p:sp>
        <p:nvSpPr>
          <p:cNvPr id="8" name="TextBox 7">
            <a:extLst>
              <a:ext uri="{FF2B5EF4-FFF2-40B4-BE49-F238E27FC236}">
                <a16:creationId xmlns:a16="http://schemas.microsoft.com/office/drawing/2014/main" id="{30DAA0C5-5C84-4490-AFF5-16268D8FB024}"/>
              </a:ext>
            </a:extLst>
          </p:cNvPr>
          <p:cNvSpPr txBox="1"/>
          <p:nvPr/>
        </p:nvSpPr>
        <p:spPr>
          <a:xfrm>
            <a:off x="6225317" y="4791327"/>
            <a:ext cx="5966683" cy="830997"/>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None of the alphas increase when a variable is dropped. Therefore keep the variables.</a:t>
            </a:r>
          </a:p>
        </p:txBody>
      </p:sp>
    </p:spTree>
    <p:extLst>
      <p:ext uri="{BB962C8B-B14F-4D97-AF65-F5344CB8AC3E}">
        <p14:creationId xmlns:p14="http://schemas.microsoft.com/office/powerpoint/2010/main" val="27562526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if alpha coefficient is small:</a:t>
            </a:r>
          </a:p>
        </p:txBody>
      </p:sp>
      <p:sp>
        <p:nvSpPr>
          <p:cNvPr id="3" name="Content Placeholder 2"/>
          <p:cNvSpPr>
            <a:spLocks noGrp="1"/>
          </p:cNvSpPr>
          <p:nvPr>
            <p:ph idx="1"/>
          </p:nvPr>
        </p:nvSpPr>
        <p:spPr/>
        <p:txBody>
          <a:bodyPr>
            <a:normAutofit fontScale="92500"/>
          </a:bodyPr>
          <a:lstStyle/>
          <a:p>
            <a:r>
              <a:rPr lang="en-US" sz="3600" dirty="0"/>
              <a:t>1. Drop item(s) if that improves alpha to acceptable levels.</a:t>
            </a:r>
          </a:p>
          <a:p>
            <a:r>
              <a:rPr lang="en-US" sz="3600" dirty="0"/>
              <a:t>2. Look for other items to include in index to improve.</a:t>
            </a:r>
          </a:p>
          <a:p>
            <a:r>
              <a:rPr lang="en-US" sz="3600" dirty="0"/>
              <a:t>3. Consider as separate measures (not of the same underlying construct).</a:t>
            </a:r>
          </a:p>
          <a:p>
            <a:r>
              <a:rPr lang="en-US" sz="3600" dirty="0"/>
              <a:t>4. Combine them into an index and </a:t>
            </a:r>
            <a:r>
              <a:rPr lang="en-US" sz="3600" b="1" dirty="0"/>
              <a:t>report it</a:t>
            </a:r>
            <a:r>
              <a:rPr lang="en-US" sz="3600" dirty="0"/>
              <a:t>, even if it less than 0.7. </a:t>
            </a:r>
          </a:p>
        </p:txBody>
      </p:sp>
    </p:spTree>
    <p:extLst>
      <p:ext uri="{BB962C8B-B14F-4D97-AF65-F5344CB8AC3E}">
        <p14:creationId xmlns:p14="http://schemas.microsoft.com/office/powerpoint/2010/main" val="2330808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015765-07E5-4C97-A9D7-5A74D853D46A}"/>
              </a:ext>
            </a:extLst>
          </p:cNvPr>
          <p:cNvPicPr>
            <a:picLocks noChangeAspect="1"/>
          </p:cNvPicPr>
          <p:nvPr/>
        </p:nvPicPr>
        <p:blipFill>
          <a:blip r:embed="rId3"/>
          <a:stretch>
            <a:fillRect/>
          </a:stretch>
        </p:blipFill>
        <p:spPr>
          <a:xfrm>
            <a:off x="28964" y="45293"/>
            <a:ext cx="7106246" cy="6812707"/>
          </a:xfrm>
          <a:prstGeom prst="rect">
            <a:avLst/>
          </a:prstGeom>
        </p:spPr>
      </p:pic>
      <p:sp>
        <p:nvSpPr>
          <p:cNvPr id="5" name="Arrow: Right 4">
            <a:extLst>
              <a:ext uri="{FF2B5EF4-FFF2-40B4-BE49-F238E27FC236}">
                <a16:creationId xmlns:a16="http://schemas.microsoft.com/office/drawing/2014/main" id="{CF9BA393-9E0A-47D7-8DF8-6573ABA76091}"/>
              </a:ext>
            </a:extLst>
          </p:cNvPr>
          <p:cNvSpPr/>
          <p:nvPr/>
        </p:nvSpPr>
        <p:spPr>
          <a:xfrm rot="11247602">
            <a:off x="1813949" y="3572685"/>
            <a:ext cx="4466097" cy="229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770C1B90-4616-4DFC-AF3D-F9E3E1F06C6F}"/>
              </a:ext>
            </a:extLst>
          </p:cNvPr>
          <p:cNvSpPr/>
          <p:nvPr/>
        </p:nvSpPr>
        <p:spPr>
          <a:xfrm rot="10235581" flipV="1">
            <a:off x="1117982" y="407116"/>
            <a:ext cx="4447608" cy="245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67BF9F-33A6-47CA-A922-3BD6923D31BF}"/>
              </a:ext>
            </a:extLst>
          </p:cNvPr>
          <p:cNvSpPr txBox="1"/>
          <p:nvPr/>
        </p:nvSpPr>
        <p:spPr>
          <a:xfrm>
            <a:off x="3308662" y="105877"/>
            <a:ext cx="6655209" cy="523220"/>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algn="ctr"/>
            <a:r>
              <a:rPr lang="en-US" sz="2800" dirty="0">
                <a:solidFill>
                  <a:schemeClr val="accent2">
                    <a:lumMod val="50000"/>
                  </a:schemeClr>
                </a:solidFill>
              </a:rPr>
              <a:t>Raw alpha is what we care about</a:t>
            </a:r>
          </a:p>
        </p:txBody>
      </p:sp>
      <p:sp>
        <p:nvSpPr>
          <p:cNvPr id="8" name="TextBox 7">
            <a:extLst>
              <a:ext uri="{FF2B5EF4-FFF2-40B4-BE49-F238E27FC236}">
                <a16:creationId xmlns:a16="http://schemas.microsoft.com/office/drawing/2014/main" id="{30DAA0C5-5C84-4490-AFF5-16268D8FB024}"/>
              </a:ext>
            </a:extLst>
          </p:cNvPr>
          <p:cNvSpPr txBox="1"/>
          <p:nvPr/>
        </p:nvSpPr>
        <p:spPr>
          <a:xfrm>
            <a:off x="4650720" y="3586772"/>
            <a:ext cx="7102665" cy="3046988"/>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algn="ctr"/>
            <a:r>
              <a:rPr lang="en-US" sz="3200" dirty="0">
                <a:solidFill>
                  <a:schemeClr val="accent2">
                    <a:lumMod val="50000"/>
                  </a:schemeClr>
                </a:solidFill>
              </a:rPr>
              <a:t>If the “healthy” variable is dropped, the alpha coefficient increases to 0.85. </a:t>
            </a:r>
          </a:p>
          <a:p>
            <a:pPr algn="ctr"/>
            <a:endParaRPr lang="en-US" sz="3200" dirty="0">
              <a:solidFill>
                <a:schemeClr val="accent2">
                  <a:lumMod val="50000"/>
                </a:schemeClr>
              </a:solidFill>
            </a:endParaRPr>
          </a:p>
          <a:p>
            <a:pPr algn="ctr"/>
            <a:r>
              <a:rPr lang="en-US" sz="3200" dirty="0">
                <a:solidFill>
                  <a:schemeClr val="accent2">
                    <a:lumMod val="50000"/>
                  </a:schemeClr>
                </a:solidFill>
              </a:rPr>
              <a:t>This implies that “healthy” doesn’t measure the same construct as the other variables. </a:t>
            </a:r>
          </a:p>
        </p:txBody>
      </p:sp>
      <p:sp>
        <p:nvSpPr>
          <p:cNvPr id="12" name="Rectangle 11">
            <a:extLst>
              <a:ext uri="{FF2B5EF4-FFF2-40B4-BE49-F238E27FC236}">
                <a16:creationId xmlns:a16="http://schemas.microsoft.com/office/drawing/2014/main" id="{8F04195F-7B03-41BC-85CC-16907FAF7E9B}"/>
              </a:ext>
            </a:extLst>
          </p:cNvPr>
          <p:cNvSpPr/>
          <p:nvPr/>
        </p:nvSpPr>
        <p:spPr>
          <a:xfrm>
            <a:off x="6976616" y="738915"/>
            <a:ext cx="5186419" cy="1384995"/>
          </a:xfrm>
          <a:prstGeom prst="rect">
            <a:avLst/>
          </a:prstGeom>
          <a:solidFill>
            <a:schemeClr val="bg2"/>
          </a:solidFill>
          <a:ln>
            <a:solidFill>
              <a:schemeClr val="tx2"/>
            </a:solidFill>
          </a:ln>
        </p:spPr>
        <p:txBody>
          <a:bodyPr wrap="square">
            <a:spAutoFit/>
          </a:bodyPr>
          <a:lstStyle/>
          <a:p>
            <a:pPr marL="401638" indent="-401638"/>
            <a:r>
              <a:rPr lang="en-US" sz="2800" b="1" dirty="0"/>
              <a:t>&gt;   resentment2 &lt;- subset(ANES, select=c(resent1, resent2, resent3, resent4, healthy))</a:t>
            </a:r>
          </a:p>
        </p:txBody>
      </p:sp>
    </p:spTree>
    <p:extLst>
      <p:ext uri="{BB962C8B-B14F-4D97-AF65-F5344CB8AC3E}">
        <p14:creationId xmlns:p14="http://schemas.microsoft.com/office/powerpoint/2010/main" val="10419833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6486-6CAA-4BD4-9409-06E764170B21}"/>
              </a:ext>
            </a:extLst>
          </p:cNvPr>
          <p:cNvSpPr>
            <a:spLocks noGrp="1"/>
          </p:cNvSpPr>
          <p:nvPr>
            <p:ph type="title"/>
          </p:nvPr>
        </p:nvSpPr>
        <p:spPr/>
        <p:txBody>
          <a:bodyPr/>
          <a:lstStyle/>
          <a:p>
            <a:r>
              <a:rPr lang="en-US" dirty="0"/>
              <a:t>Lab Activity: Government Trust</a:t>
            </a:r>
          </a:p>
        </p:txBody>
      </p:sp>
      <p:sp>
        <p:nvSpPr>
          <p:cNvPr id="3" name="Content Placeholder 2">
            <a:extLst>
              <a:ext uri="{FF2B5EF4-FFF2-40B4-BE49-F238E27FC236}">
                <a16:creationId xmlns:a16="http://schemas.microsoft.com/office/drawing/2014/main" id="{94B39933-3A98-44CE-8611-59F5DCE6B7E1}"/>
              </a:ext>
            </a:extLst>
          </p:cNvPr>
          <p:cNvSpPr>
            <a:spLocks noGrp="1"/>
          </p:cNvSpPr>
          <p:nvPr>
            <p:ph idx="1"/>
          </p:nvPr>
        </p:nvSpPr>
        <p:spPr>
          <a:xfrm>
            <a:off x="637850" y="2083237"/>
            <a:ext cx="10633803" cy="4488160"/>
          </a:xfrm>
        </p:spPr>
        <p:txBody>
          <a:bodyPr>
            <a:normAutofit/>
          </a:bodyPr>
          <a:lstStyle/>
          <a:p>
            <a:pPr marL="514350" indent="-514350">
              <a:buAutoNum type="arabicPeriod"/>
            </a:pPr>
            <a:r>
              <a:rPr lang="en-US" sz="3200" dirty="0"/>
              <a:t>We want to create an index to measure the level of trust in government How would you recode each of those so that higher numbers indicated greater trust?</a:t>
            </a:r>
          </a:p>
          <a:p>
            <a:pPr marL="749808" lvl="1" indent="-457200"/>
            <a:r>
              <a:rPr lang="en-US" sz="3000" dirty="0"/>
              <a:t>Use V161215, V161217, V161218, V161219</a:t>
            </a:r>
          </a:p>
          <a:p>
            <a:pPr marL="468313" indent="-468313">
              <a:buNone/>
            </a:pPr>
            <a:r>
              <a:rPr lang="en-US" sz="3200" dirty="0"/>
              <a:t>2. Use alpha reliability coefficient approach to test whether those items can be combined into an index. Does dropping any of the items improve the alpha coefficient?</a:t>
            </a:r>
          </a:p>
          <a:p>
            <a:pPr marL="468313" indent="-468313">
              <a:buNone/>
            </a:pPr>
            <a:r>
              <a:rPr lang="en-US" sz="3200" dirty="0"/>
              <a:t>3. Create an index using the variables.</a:t>
            </a:r>
          </a:p>
          <a:p>
            <a:endParaRPr lang="en-US" dirty="0"/>
          </a:p>
        </p:txBody>
      </p:sp>
    </p:spTree>
    <p:extLst>
      <p:ext uri="{BB962C8B-B14F-4D97-AF65-F5344CB8AC3E}">
        <p14:creationId xmlns:p14="http://schemas.microsoft.com/office/powerpoint/2010/main" val="27377757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ABBBF-184B-44F3-A122-4B8EEDBAC87C}"/>
              </a:ext>
            </a:extLst>
          </p:cNvPr>
          <p:cNvSpPr>
            <a:spLocks noGrp="1"/>
          </p:cNvSpPr>
          <p:nvPr>
            <p:ph type="title"/>
          </p:nvPr>
        </p:nvSpPr>
        <p:spPr/>
        <p:txBody>
          <a:bodyPr/>
          <a:lstStyle/>
          <a:p>
            <a:r>
              <a:rPr lang="en-US" dirty="0"/>
              <a:t>Government Trust Index</a:t>
            </a:r>
          </a:p>
        </p:txBody>
      </p:sp>
      <p:sp>
        <p:nvSpPr>
          <p:cNvPr id="3" name="Content Placeholder 2">
            <a:extLst>
              <a:ext uri="{FF2B5EF4-FFF2-40B4-BE49-F238E27FC236}">
                <a16:creationId xmlns:a16="http://schemas.microsoft.com/office/drawing/2014/main" id="{D80F8B07-CB86-4E26-BF5D-59FDD87D99CD}"/>
              </a:ext>
            </a:extLst>
          </p:cNvPr>
          <p:cNvSpPr>
            <a:spLocks noGrp="1"/>
          </p:cNvSpPr>
          <p:nvPr>
            <p:ph idx="1"/>
          </p:nvPr>
        </p:nvSpPr>
        <p:spPr/>
        <p:txBody>
          <a:bodyPr>
            <a:normAutofit/>
          </a:bodyPr>
          <a:lstStyle/>
          <a:p>
            <a:pPr marL="0" indent="0">
              <a:buNone/>
            </a:pPr>
            <a:r>
              <a:rPr lang="en-US" sz="2800" dirty="0"/>
              <a:t>V161215: </a:t>
            </a:r>
            <a:r>
              <a:rPr lang="en-US" sz="2800" b="0" i="0" dirty="0">
                <a:solidFill>
                  <a:srgbClr val="000000"/>
                </a:solidFill>
                <a:effectLst/>
                <a:latin typeface="LMRoman10-Regular-Identity-H"/>
              </a:rPr>
              <a:t>How often can you trust the federal government in Washington to do what is right? </a:t>
            </a:r>
          </a:p>
          <a:p>
            <a:pPr marL="0" indent="0">
              <a:buNone/>
            </a:pPr>
            <a:r>
              <a:rPr lang="en-US" sz="2800" dirty="0"/>
              <a:t>V161217: </a:t>
            </a:r>
            <a:r>
              <a:rPr lang="en-US" sz="2800" b="0" i="0" dirty="0">
                <a:solidFill>
                  <a:srgbClr val="000000"/>
                </a:solidFill>
                <a:effectLst/>
                <a:latin typeface="LMRoman10-Regular-Identity-H"/>
              </a:rPr>
              <a:t>Do you think that people in government waste a lot of the money we pay in taxes, waste some of it, or don’t waste very much of it?</a:t>
            </a:r>
            <a:r>
              <a:rPr lang="en-US" sz="2800" dirty="0"/>
              <a:t> </a:t>
            </a:r>
          </a:p>
          <a:p>
            <a:pPr marL="0" indent="0">
              <a:buNone/>
            </a:pPr>
            <a:r>
              <a:rPr lang="en-US" sz="2800" dirty="0"/>
              <a:t>V161218: </a:t>
            </a:r>
            <a:r>
              <a:rPr lang="en-US" sz="2800" b="0" i="0" dirty="0">
                <a:solidFill>
                  <a:srgbClr val="000000"/>
                </a:solidFill>
                <a:effectLst/>
                <a:latin typeface="LMRoman10-Regular-Identity-H"/>
              </a:rPr>
              <a:t>How many of the people running the government are corrupt?</a:t>
            </a:r>
          </a:p>
          <a:p>
            <a:pPr marL="0" indent="0">
              <a:buNone/>
            </a:pPr>
            <a:r>
              <a:rPr lang="en-US" sz="2800" dirty="0">
                <a:solidFill>
                  <a:srgbClr val="000000"/>
                </a:solidFill>
                <a:latin typeface="LMRoman10-Regular-Identity-H"/>
              </a:rPr>
              <a:t>V161219: </a:t>
            </a:r>
            <a:r>
              <a:rPr lang="en-US" sz="2800" b="0" i="0" dirty="0">
                <a:solidFill>
                  <a:srgbClr val="000000"/>
                </a:solidFill>
                <a:effectLst/>
                <a:latin typeface="LMRoman10-Regular-Identity-H"/>
              </a:rPr>
              <a:t>Generally speaking, how often can you trust other people?</a:t>
            </a:r>
            <a:r>
              <a:rPr lang="en-US" sz="2800" dirty="0"/>
              <a:t> </a:t>
            </a:r>
          </a:p>
        </p:txBody>
      </p:sp>
    </p:spTree>
    <p:extLst>
      <p:ext uri="{BB962C8B-B14F-4D97-AF65-F5344CB8AC3E}">
        <p14:creationId xmlns:p14="http://schemas.microsoft.com/office/powerpoint/2010/main" val="704286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a:t>How to obtain descriptive statistics</a:t>
            </a:r>
          </a:p>
        </p:txBody>
      </p:sp>
      <p:sp>
        <p:nvSpPr>
          <p:cNvPr id="3" name="Content Placeholder 2"/>
          <p:cNvSpPr>
            <a:spLocks noGrp="1"/>
          </p:cNvSpPr>
          <p:nvPr>
            <p:ph idx="1"/>
            <p:custDataLst>
              <p:tags r:id="rId3"/>
            </p:custDataLst>
          </p:nvPr>
        </p:nvSpPr>
        <p:spPr/>
        <p:txBody>
          <a:bodyPr>
            <a:normAutofit/>
          </a:bodyPr>
          <a:lstStyle/>
          <a:p>
            <a:r>
              <a:rPr lang="en-US" sz="2800" b="1" dirty="0"/>
              <a:t>describe() </a:t>
            </a:r>
            <a:r>
              <a:rPr lang="en-US" sz="2800" dirty="0"/>
              <a:t>reports means, standard deviations, medians, min, max, range, skew, kurtosis and standard errors for integer or real data. </a:t>
            </a:r>
          </a:p>
          <a:p>
            <a:r>
              <a:rPr lang="en-US" sz="2800" dirty="0"/>
              <a:t>Non-numeric data, although the statistics are meaningless, will be treated as if numeric (based upon the categorical coding of the data)</a:t>
            </a:r>
          </a:p>
          <a:p>
            <a:pPr lvl="1"/>
            <a:r>
              <a:rPr lang="en-US" sz="2400" b="1" dirty="0"/>
              <a:t>Just because you can do math with the data, doesn’t mean you should</a:t>
            </a:r>
          </a:p>
          <a:p>
            <a:endParaRPr lang="en-US" dirty="0"/>
          </a:p>
        </p:txBody>
      </p:sp>
      <p:pic>
        <p:nvPicPr>
          <p:cNvPr id="5" name="Picture 4">
            <a:extLst>
              <a:ext uri="{FF2B5EF4-FFF2-40B4-BE49-F238E27FC236}">
                <a16:creationId xmlns:a16="http://schemas.microsoft.com/office/drawing/2014/main" id="{C33549EB-16C9-4C2A-A498-4EC62B00DD7D}"/>
              </a:ext>
            </a:extLst>
          </p:cNvPr>
          <p:cNvPicPr>
            <a:picLocks noChangeAspect="1"/>
          </p:cNvPicPr>
          <p:nvPr/>
        </p:nvPicPr>
        <p:blipFill>
          <a:blip r:embed="rId6"/>
          <a:stretch>
            <a:fillRect/>
          </a:stretch>
        </p:blipFill>
        <p:spPr>
          <a:xfrm>
            <a:off x="145788" y="4332769"/>
            <a:ext cx="11900423" cy="1536325"/>
          </a:xfrm>
          <a:prstGeom prst="rect">
            <a:avLst/>
          </a:prstGeom>
        </p:spPr>
      </p:pic>
    </p:spTree>
    <p:custDataLst>
      <p:tags r:id="rId1"/>
    </p:custDataLst>
    <p:extLst>
      <p:ext uri="{BB962C8B-B14F-4D97-AF65-F5344CB8AC3E}">
        <p14:creationId xmlns:p14="http://schemas.microsoft.com/office/powerpoint/2010/main" val="167207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PPOL 105: Intro to R</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84176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ctrTitle"/>
          </p:nvPr>
        </p:nvSpPr>
        <p:spPr>
          <a:prstGeom prst="rect">
            <a:avLst/>
          </a:prstGeom>
        </p:spPr>
        <p:txBody>
          <a:bodyPr/>
          <a:lstStyle>
            <a:lvl1pPr defTabSz="905255">
              <a:defRPr sz="5346"/>
            </a:lvl1pPr>
          </a:lstStyle>
          <a:p>
            <a:r>
              <a:rPr lang="en-US" dirty="0"/>
              <a:t>Recoding Variables</a:t>
            </a:r>
            <a:endParaRPr dirty="0"/>
          </a:p>
        </p:txBody>
      </p:sp>
      <p:sp>
        <p:nvSpPr>
          <p:cNvPr id="113" name="Subtitle 2"/>
          <p:cNvSpPr txBox="1">
            <a:spLocks noGrp="1"/>
          </p:cNvSpPr>
          <p:nvPr>
            <p:ph type="subTitle" idx="1"/>
          </p:nvPr>
        </p:nvSpPr>
        <p:spPr>
          <a:prstGeom prst="rect">
            <a:avLst/>
          </a:prstGeom>
        </p:spPr>
        <p:txBody>
          <a:bodyPr/>
          <a:lstStyle/>
          <a:p>
            <a:r>
              <a:rPr lang="en-US" dirty="0"/>
              <a:t>Create dichotomous variables, ordinal variables, groups</a:t>
            </a:r>
            <a:endParaRPr dirty="0"/>
          </a:p>
        </p:txBody>
      </p:sp>
    </p:spTree>
    <p:extLst>
      <p:ext uri="{BB962C8B-B14F-4D97-AF65-F5344CB8AC3E}">
        <p14:creationId xmlns:p14="http://schemas.microsoft.com/office/powerpoint/2010/main" val="24314711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6DD7-7794-4689-9EC8-B948DE5D590C}"/>
              </a:ext>
            </a:extLst>
          </p:cNvPr>
          <p:cNvSpPr>
            <a:spLocks noGrp="1"/>
          </p:cNvSpPr>
          <p:nvPr>
            <p:ph type="title"/>
          </p:nvPr>
        </p:nvSpPr>
        <p:spPr/>
        <p:txBody>
          <a:bodyPr/>
          <a:lstStyle/>
          <a:p>
            <a:r>
              <a:rPr lang="en-US" dirty="0"/>
              <a:t>Create a Binary Variable from Categorical</a:t>
            </a:r>
          </a:p>
        </p:txBody>
      </p:sp>
      <p:sp>
        <p:nvSpPr>
          <p:cNvPr id="3" name="Content Placeholder 2">
            <a:extLst>
              <a:ext uri="{FF2B5EF4-FFF2-40B4-BE49-F238E27FC236}">
                <a16:creationId xmlns:a16="http://schemas.microsoft.com/office/drawing/2014/main" id="{47E13952-390F-4728-8B40-B5BFA29770D8}"/>
              </a:ext>
            </a:extLst>
          </p:cNvPr>
          <p:cNvSpPr>
            <a:spLocks noGrp="1"/>
          </p:cNvSpPr>
          <p:nvPr>
            <p:ph idx="1"/>
          </p:nvPr>
        </p:nvSpPr>
        <p:spPr>
          <a:xfrm>
            <a:off x="3882812" y="1826074"/>
            <a:ext cx="8444653" cy="4573264"/>
          </a:xfrm>
        </p:spPr>
        <p:txBody>
          <a:bodyPr>
            <a:normAutofit fontScale="92500" lnSpcReduction="20000"/>
          </a:bodyPr>
          <a:lstStyle/>
          <a:p>
            <a:pPr>
              <a:lnSpc>
                <a:spcPct val="120000"/>
              </a:lnSpc>
              <a:spcBef>
                <a:spcPts val="0"/>
              </a:spcBef>
              <a:spcAft>
                <a:spcPts val="0"/>
              </a:spcAft>
            </a:pPr>
            <a:r>
              <a:rPr lang="en-US" sz="1800" dirty="0"/>
              <a:t>&gt; </a:t>
            </a:r>
            <a:r>
              <a:rPr lang="en-US" sz="1800" b="1" dirty="0"/>
              <a:t>attributes(tail(ANES$V161232))</a:t>
            </a:r>
          </a:p>
          <a:p>
            <a:pPr>
              <a:lnSpc>
                <a:spcPct val="120000"/>
              </a:lnSpc>
              <a:spcBef>
                <a:spcPts val="0"/>
              </a:spcBef>
              <a:spcAft>
                <a:spcPts val="0"/>
              </a:spcAft>
            </a:pPr>
            <a:endParaRPr lang="en-US" sz="1800" b="1" dirty="0"/>
          </a:p>
          <a:p>
            <a:pPr>
              <a:lnSpc>
                <a:spcPct val="120000"/>
              </a:lnSpc>
              <a:spcBef>
                <a:spcPts val="0"/>
              </a:spcBef>
              <a:spcAft>
                <a:spcPts val="0"/>
              </a:spcAft>
            </a:pPr>
            <a:r>
              <a:rPr lang="en-US" sz="1800" dirty="0"/>
              <a:t>$label</a:t>
            </a:r>
          </a:p>
          <a:p>
            <a:pPr>
              <a:lnSpc>
                <a:spcPct val="120000"/>
              </a:lnSpc>
              <a:spcBef>
                <a:spcPts val="0"/>
              </a:spcBef>
              <a:spcAft>
                <a:spcPts val="0"/>
              </a:spcAft>
            </a:pPr>
            <a:r>
              <a:rPr lang="en-US" sz="1800" dirty="0"/>
              <a:t>[1] "PRE: STD Abortion: self-placement"</a:t>
            </a:r>
          </a:p>
          <a:p>
            <a:pPr>
              <a:lnSpc>
                <a:spcPct val="120000"/>
              </a:lnSpc>
              <a:spcBef>
                <a:spcPts val="0"/>
              </a:spcBef>
              <a:spcAft>
                <a:spcPts val="0"/>
              </a:spcAft>
            </a:pPr>
            <a:endParaRPr lang="en-US" sz="1800" dirty="0"/>
          </a:p>
          <a:p>
            <a:pPr>
              <a:lnSpc>
                <a:spcPct val="120000"/>
              </a:lnSpc>
              <a:spcBef>
                <a:spcPts val="0"/>
              </a:spcBef>
              <a:spcAft>
                <a:spcPts val="0"/>
              </a:spcAft>
            </a:pPr>
            <a:r>
              <a:rPr lang="en-US" sz="1800" dirty="0"/>
              <a:t>$labels</a:t>
            </a:r>
          </a:p>
          <a:p>
            <a:pPr>
              <a:lnSpc>
                <a:spcPct val="120000"/>
              </a:lnSpc>
              <a:spcBef>
                <a:spcPts val="0"/>
              </a:spcBef>
              <a:spcAft>
                <a:spcPts val="0"/>
              </a:spcAft>
            </a:pPr>
            <a:r>
              <a:rPr lang="en-US" sz="1800" dirty="0"/>
              <a:t> -9. Refused </a:t>
            </a:r>
          </a:p>
          <a:p>
            <a:pPr>
              <a:lnSpc>
                <a:spcPct val="120000"/>
              </a:lnSpc>
              <a:spcBef>
                <a:spcPts val="0"/>
              </a:spcBef>
              <a:spcAft>
                <a:spcPts val="0"/>
              </a:spcAft>
            </a:pPr>
            <a:r>
              <a:rPr lang="en-US" sz="1800" dirty="0"/>
              <a:t>-8. Don't know (FTF only) </a:t>
            </a:r>
          </a:p>
          <a:p>
            <a:pPr>
              <a:lnSpc>
                <a:spcPct val="120000"/>
              </a:lnSpc>
              <a:spcBef>
                <a:spcPts val="0"/>
              </a:spcBef>
              <a:spcAft>
                <a:spcPts val="0"/>
              </a:spcAft>
            </a:pPr>
            <a:r>
              <a:rPr lang="en-US" sz="1800" dirty="0"/>
              <a:t>1. By law, abortion should never be permitted. </a:t>
            </a:r>
          </a:p>
          <a:p>
            <a:pPr>
              <a:lnSpc>
                <a:spcPct val="120000"/>
              </a:lnSpc>
              <a:spcBef>
                <a:spcPts val="0"/>
              </a:spcBef>
              <a:spcAft>
                <a:spcPts val="0"/>
              </a:spcAft>
            </a:pPr>
            <a:r>
              <a:rPr lang="en-US" sz="1800" dirty="0"/>
              <a:t>2. By law, only in case of rape, incest, or woman's life in danger. </a:t>
            </a:r>
          </a:p>
          <a:p>
            <a:pPr>
              <a:lnSpc>
                <a:spcPct val="120000"/>
              </a:lnSpc>
              <a:spcBef>
                <a:spcPts val="0"/>
              </a:spcBef>
              <a:spcAft>
                <a:spcPts val="0"/>
              </a:spcAft>
            </a:pPr>
            <a:r>
              <a:rPr lang="en-US" sz="1800" dirty="0"/>
              <a:t>3. By law, for reasons other than rape, incest, or woman's life in danger if need established </a:t>
            </a:r>
          </a:p>
          <a:p>
            <a:pPr>
              <a:lnSpc>
                <a:spcPct val="120000"/>
              </a:lnSpc>
              <a:spcBef>
                <a:spcPts val="0"/>
              </a:spcBef>
              <a:spcAft>
                <a:spcPts val="0"/>
              </a:spcAft>
            </a:pPr>
            <a:r>
              <a:rPr lang="en-US" sz="1800" dirty="0"/>
              <a:t>4. By law, abortion as a matter of personal choice. </a:t>
            </a:r>
          </a:p>
          <a:p>
            <a:pPr>
              <a:lnSpc>
                <a:spcPct val="120000"/>
              </a:lnSpc>
              <a:spcBef>
                <a:spcPts val="0"/>
              </a:spcBef>
              <a:spcAft>
                <a:spcPts val="0"/>
              </a:spcAft>
            </a:pPr>
            <a:r>
              <a:rPr lang="en-US" sz="1800" dirty="0"/>
              <a:t>5. Other SPECIFY</a:t>
            </a:r>
          </a:p>
          <a:p>
            <a:pPr>
              <a:lnSpc>
                <a:spcPct val="120000"/>
              </a:lnSpc>
              <a:spcBef>
                <a:spcPts val="0"/>
              </a:spcBef>
              <a:spcAft>
                <a:spcPts val="0"/>
              </a:spcAft>
            </a:pPr>
            <a:endParaRPr lang="en-US" sz="1800" dirty="0"/>
          </a:p>
          <a:p>
            <a:pPr>
              <a:lnSpc>
                <a:spcPct val="120000"/>
              </a:lnSpc>
              <a:spcBef>
                <a:spcPts val="0"/>
              </a:spcBef>
              <a:spcAft>
                <a:spcPts val="0"/>
              </a:spcAft>
            </a:pPr>
            <a:r>
              <a:rPr lang="en-US" sz="1800" dirty="0"/>
              <a:t>$class</a:t>
            </a:r>
          </a:p>
          <a:p>
            <a:pPr>
              <a:lnSpc>
                <a:spcPct val="120000"/>
              </a:lnSpc>
              <a:spcBef>
                <a:spcPts val="0"/>
              </a:spcBef>
              <a:spcAft>
                <a:spcPts val="0"/>
              </a:spcAft>
            </a:pPr>
            <a:r>
              <a:rPr lang="en-US" sz="1800" dirty="0"/>
              <a:t>[1] "</a:t>
            </a:r>
            <a:r>
              <a:rPr lang="en-US" sz="1800" dirty="0" err="1"/>
              <a:t>haven_labelled</a:t>
            </a:r>
            <a:r>
              <a:rPr lang="en-US" sz="1800" dirty="0"/>
              <a:t>"</a:t>
            </a:r>
          </a:p>
        </p:txBody>
      </p:sp>
      <p:sp>
        <p:nvSpPr>
          <p:cNvPr id="5" name="Rectangle 4">
            <a:extLst>
              <a:ext uri="{FF2B5EF4-FFF2-40B4-BE49-F238E27FC236}">
                <a16:creationId xmlns:a16="http://schemas.microsoft.com/office/drawing/2014/main" id="{528E8C6C-0EF9-44EB-8C4A-6C42379A0CE9}"/>
              </a:ext>
            </a:extLst>
          </p:cNvPr>
          <p:cNvSpPr/>
          <p:nvPr/>
        </p:nvSpPr>
        <p:spPr>
          <a:xfrm>
            <a:off x="306365" y="1809210"/>
            <a:ext cx="3393570" cy="4401205"/>
          </a:xfrm>
          <a:prstGeom prst="rect">
            <a:avLst/>
          </a:prstGeom>
          <a:solidFill>
            <a:schemeClr val="accent1">
              <a:lumMod val="40000"/>
              <a:lumOff val="60000"/>
            </a:schemeClr>
          </a:solidFill>
          <a:ln>
            <a:solidFill>
              <a:schemeClr val="tx2"/>
            </a:solidFill>
          </a:ln>
        </p:spPr>
        <p:txBody>
          <a:bodyPr wrap="square">
            <a:spAutoFit/>
          </a:bodyPr>
          <a:lstStyle/>
          <a:p>
            <a:r>
              <a:rPr lang="en-US" sz="2800" dirty="0"/>
              <a:t>We want to create a binary variable that equals 1 if the respondent believes women should never be able to obtain an abortion, and 0 otherwise (coding categories 5, -8, and -9 as NA). </a:t>
            </a:r>
          </a:p>
        </p:txBody>
      </p:sp>
    </p:spTree>
    <p:extLst>
      <p:ext uri="{BB962C8B-B14F-4D97-AF65-F5344CB8AC3E}">
        <p14:creationId xmlns:p14="http://schemas.microsoft.com/office/powerpoint/2010/main" val="32782798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009-CC67-4CE3-8828-E77DC94319D7}"/>
              </a:ext>
            </a:extLst>
          </p:cNvPr>
          <p:cNvSpPr>
            <a:spLocks noGrp="1"/>
          </p:cNvSpPr>
          <p:nvPr>
            <p:ph type="title"/>
          </p:nvPr>
        </p:nvSpPr>
        <p:spPr>
          <a:xfrm>
            <a:off x="1097280" y="286604"/>
            <a:ext cx="10058400" cy="1010570"/>
          </a:xfrm>
        </p:spPr>
        <p:txBody>
          <a:bodyPr/>
          <a:lstStyle/>
          <a:p>
            <a:r>
              <a:rPr lang="en-US" dirty="0"/>
              <a:t>Create a Binary Variable from Categorical</a:t>
            </a:r>
          </a:p>
        </p:txBody>
      </p:sp>
      <p:sp>
        <p:nvSpPr>
          <p:cNvPr id="3" name="Content Placeholder 2">
            <a:extLst>
              <a:ext uri="{FF2B5EF4-FFF2-40B4-BE49-F238E27FC236}">
                <a16:creationId xmlns:a16="http://schemas.microsoft.com/office/drawing/2014/main" id="{80687C20-200B-4458-8DCE-9C3F4FD5DC32}"/>
              </a:ext>
            </a:extLst>
          </p:cNvPr>
          <p:cNvSpPr>
            <a:spLocks noGrp="1"/>
          </p:cNvSpPr>
          <p:nvPr>
            <p:ph idx="1"/>
          </p:nvPr>
        </p:nvSpPr>
        <p:spPr>
          <a:xfrm>
            <a:off x="505325" y="1781907"/>
            <a:ext cx="11405938" cy="4944957"/>
          </a:xfrm>
        </p:spPr>
        <p:txBody>
          <a:bodyPr>
            <a:normAutofit/>
          </a:bodyPr>
          <a:lstStyle/>
          <a:p>
            <a:pPr marL="0" indent="0">
              <a:spcBef>
                <a:spcPts val="0"/>
              </a:spcBef>
              <a:spcAft>
                <a:spcPts val="0"/>
              </a:spcAft>
              <a:buNone/>
            </a:pPr>
            <a:r>
              <a:rPr lang="en-US" sz="2400" dirty="0"/>
              <a:t>attributes(tail(ANES$V161232))</a:t>
            </a:r>
          </a:p>
          <a:p>
            <a:pPr>
              <a:spcBef>
                <a:spcPts val="0"/>
              </a:spcBef>
              <a:spcAft>
                <a:spcPts val="0"/>
              </a:spcAft>
            </a:pPr>
            <a:r>
              <a:rPr lang="en-US" sz="2400" dirty="0"/>
              <a:t>table(ANES$V161232)</a:t>
            </a:r>
          </a:p>
          <a:p>
            <a:pPr>
              <a:spcBef>
                <a:spcPts val="0"/>
              </a:spcBef>
              <a:spcAft>
                <a:spcPts val="0"/>
              </a:spcAft>
            </a:pPr>
            <a:r>
              <a:rPr lang="en-US" sz="2400" dirty="0" err="1"/>
              <a:t>ANES$abortDummy</a:t>
            </a:r>
            <a:r>
              <a:rPr lang="en-US" sz="2400" dirty="0"/>
              <a:t> &lt;- recode(ANES$V161232, "1=1; 2=0;3=0;4=0; else=NA")</a:t>
            </a:r>
          </a:p>
          <a:p>
            <a:pPr>
              <a:spcBef>
                <a:spcPts val="0"/>
              </a:spcBef>
              <a:spcAft>
                <a:spcPts val="0"/>
              </a:spcAft>
            </a:pPr>
            <a:r>
              <a:rPr lang="en-US" sz="2400" dirty="0"/>
              <a:t>table(</a:t>
            </a:r>
            <a:r>
              <a:rPr lang="en-US" sz="2400" dirty="0" err="1"/>
              <a:t>ANES$abortDummy</a:t>
            </a:r>
            <a:r>
              <a:rPr lang="en-US" sz="2400" dirty="0"/>
              <a:t>)</a:t>
            </a:r>
          </a:p>
          <a:p>
            <a:pPr>
              <a:spcBef>
                <a:spcPts val="0"/>
              </a:spcBef>
              <a:spcAft>
                <a:spcPts val="0"/>
              </a:spcAft>
            </a:pPr>
            <a:r>
              <a:rPr lang="en-US" sz="2400" dirty="0" err="1"/>
              <a:t>describeBy</a:t>
            </a:r>
            <a:r>
              <a:rPr lang="en-US" sz="2400" dirty="0"/>
              <a:t>(</a:t>
            </a:r>
            <a:r>
              <a:rPr lang="en-US" sz="2400" dirty="0" err="1"/>
              <a:t>ANES$abortDummy</a:t>
            </a:r>
            <a:r>
              <a:rPr lang="en-US" sz="2400" dirty="0"/>
              <a:t>, </a:t>
            </a:r>
            <a:r>
              <a:rPr lang="en-US" sz="2400" dirty="0" err="1"/>
              <a:t>ANES$gender</a:t>
            </a:r>
            <a:r>
              <a:rPr lang="en-US" sz="2400" dirty="0"/>
              <a:t>)</a:t>
            </a:r>
          </a:p>
          <a:p>
            <a:pPr>
              <a:spcBef>
                <a:spcPts val="0"/>
              </a:spcBef>
              <a:spcAft>
                <a:spcPts val="0"/>
              </a:spcAft>
            </a:pPr>
            <a:endParaRPr lang="en-US" sz="2400" dirty="0"/>
          </a:p>
        </p:txBody>
      </p:sp>
      <p:pic>
        <p:nvPicPr>
          <p:cNvPr id="4" name="Picture 3">
            <a:extLst>
              <a:ext uri="{FF2B5EF4-FFF2-40B4-BE49-F238E27FC236}">
                <a16:creationId xmlns:a16="http://schemas.microsoft.com/office/drawing/2014/main" id="{0EC725D0-E9A6-4925-9E0E-41B5F20FF294}"/>
              </a:ext>
            </a:extLst>
          </p:cNvPr>
          <p:cNvPicPr>
            <a:picLocks noChangeAspect="1"/>
          </p:cNvPicPr>
          <p:nvPr/>
        </p:nvPicPr>
        <p:blipFill>
          <a:blip r:embed="rId2"/>
          <a:stretch>
            <a:fillRect/>
          </a:stretch>
        </p:blipFill>
        <p:spPr>
          <a:xfrm>
            <a:off x="1097280" y="3883691"/>
            <a:ext cx="10128808" cy="2843173"/>
          </a:xfrm>
          <a:prstGeom prst="rect">
            <a:avLst/>
          </a:prstGeom>
        </p:spPr>
      </p:pic>
    </p:spTree>
    <p:extLst>
      <p:ext uri="{BB962C8B-B14F-4D97-AF65-F5344CB8AC3E}">
        <p14:creationId xmlns:p14="http://schemas.microsoft.com/office/powerpoint/2010/main" val="4104708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5545-41BF-41D5-A1DA-826BF762F3DD}"/>
              </a:ext>
            </a:extLst>
          </p:cNvPr>
          <p:cNvSpPr>
            <a:spLocks noGrp="1"/>
          </p:cNvSpPr>
          <p:nvPr>
            <p:ph type="title"/>
          </p:nvPr>
        </p:nvSpPr>
        <p:spPr>
          <a:xfrm>
            <a:off x="509210" y="262466"/>
            <a:ext cx="9748157" cy="1320800"/>
          </a:xfrm>
        </p:spPr>
        <p:txBody>
          <a:bodyPr>
            <a:normAutofit/>
          </a:bodyPr>
          <a:lstStyle/>
          <a:p>
            <a:r>
              <a:rPr lang="en-US" dirty="0"/>
              <a:t>Consolidating a Variable’s Categories</a:t>
            </a:r>
          </a:p>
        </p:txBody>
      </p:sp>
      <p:sp>
        <p:nvSpPr>
          <p:cNvPr id="3" name="Content Placeholder 2">
            <a:extLst>
              <a:ext uri="{FF2B5EF4-FFF2-40B4-BE49-F238E27FC236}">
                <a16:creationId xmlns:a16="http://schemas.microsoft.com/office/drawing/2014/main" id="{7290B2AD-5328-412E-AD13-B96DAE7576C0}"/>
              </a:ext>
            </a:extLst>
          </p:cNvPr>
          <p:cNvSpPr>
            <a:spLocks noGrp="1"/>
          </p:cNvSpPr>
          <p:nvPr>
            <p:ph idx="1"/>
          </p:nvPr>
        </p:nvSpPr>
        <p:spPr>
          <a:xfrm>
            <a:off x="359531" y="2035812"/>
            <a:ext cx="5023757" cy="4070284"/>
          </a:xfrm>
        </p:spPr>
        <p:txBody>
          <a:bodyPr>
            <a:normAutofit/>
          </a:bodyPr>
          <a:lstStyle/>
          <a:p>
            <a:pPr marL="0" indent="0">
              <a:spcBef>
                <a:spcPts val="0"/>
              </a:spcBef>
              <a:spcAft>
                <a:spcPts val="0"/>
              </a:spcAft>
              <a:buNone/>
            </a:pPr>
            <a:r>
              <a:rPr lang="en-US" sz="2400" dirty="0">
                <a:solidFill>
                  <a:schemeClr val="tx1"/>
                </a:solidFill>
              </a:rPr>
              <a:t>table(ANES$V161158x)</a:t>
            </a:r>
          </a:p>
          <a:p>
            <a:pPr marL="0" indent="0">
              <a:spcBef>
                <a:spcPts val="0"/>
              </a:spcBef>
              <a:spcAft>
                <a:spcPts val="0"/>
              </a:spcAft>
              <a:buNone/>
            </a:pPr>
            <a:endParaRPr lang="en-US" sz="2400" dirty="0">
              <a:solidFill>
                <a:schemeClr val="tx1"/>
              </a:solidFill>
            </a:endParaRPr>
          </a:p>
          <a:p>
            <a:pPr marL="0" indent="0">
              <a:spcBef>
                <a:spcPts val="0"/>
              </a:spcBef>
              <a:spcAft>
                <a:spcPts val="0"/>
              </a:spcAft>
              <a:buNone/>
            </a:pPr>
            <a:r>
              <a:rPr lang="en-US" sz="2400" dirty="0">
                <a:solidFill>
                  <a:schemeClr val="tx1"/>
                </a:solidFill>
              </a:rPr>
              <a:t>0. DK; NA; other; refused to answer 968 </a:t>
            </a:r>
          </a:p>
          <a:p>
            <a:pPr marL="0" indent="0">
              <a:spcBef>
                <a:spcPts val="0"/>
              </a:spcBef>
              <a:spcAft>
                <a:spcPts val="0"/>
              </a:spcAft>
              <a:buNone/>
            </a:pPr>
            <a:r>
              <a:rPr lang="en-US" sz="2400" dirty="0">
                <a:solidFill>
                  <a:schemeClr val="tx1"/>
                </a:solidFill>
              </a:rPr>
              <a:t>1. Strong Democrat 9320 </a:t>
            </a:r>
          </a:p>
          <a:p>
            <a:pPr marL="0" indent="0">
              <a:spcBef>
                <a:spcPts val="0"/>
              </a:spcBef>
              <a:spcAft>
                <a:spcPts val="0"/>
              </a:spcAft>
              <a:buNone/>
            </a:pPr>
            <a:r>
              <a:rPr lang="en-US" sz="2400" dirty="0">
                <a:solidFill>
                  <a:schemeClr val="tx1"/>
                </a:solidFill>
              </a:rPr>
              <a:t>2. Weak Democrat 10390 </a:t>
            </a:r>
          </a:p>
          <a:p>
            <a:pPr marL="0" indent="0">
              <a:spcBef>
                <a:spcPts val="0"/>
              </a:spcBef>
              <a:spcAft>
                <a:spcPts val="0"/>
              </a:spcAft>
              <a:buNone/>
            </a:pPr>
            <a:r>
              <a:rPr lang="en-US" sz="2400" dirty="0">
                <a:solidFill>
                  <a:schemeClr val="tx1"/>
                </a:solidFill>
              </a:rPr>
              <a:t>3. Independent - Democrat 5649 </a:t>
            </a:r>
          </a:p>
          <a:p>
            <a:pPr marL="0" indent="0">
              <a:spcBef>
                <a:spcPts val="0"/>
              </a:spcBef>
              <a:spcAft>
                <a:spcPts val="0"/>
              </a:spcAft>
              <a:buNone/>
            </a:pPr>
            <a:r>
              <a:rPr lang="en-US" sz="2400" dirty="0">
                <a:solidFill>
                  <a:schemeClr val="tx1"/>
                </a:solidFill>
              </a:rPr>
              <a:t>4. Independent - Independent 5617 </a:t>
            </a:r>
          </a:p>
          <a:p>
            <a:pPr marL="0" indent="0">
              <a:spcBef>
                <a:spcPts val="0"/>
              </a:spcBef>
              <a:spcAft>
                <a:spcPts val="0"/>
              </a:spcAft>
              <a:buNone/>
            </a:pPr>
            <a:r>
              <a:rPr lang="en-US" sz="2400" dirty="0">
                <a:solidFill>
                  <a:schemeClr val="tx1"/>
                </a:solidFill>
              </a:rPr>
              <a:t>5. Independent - Republican 4772 </a:t>
            </a:r>
          </a:p>
          <a:p>
            <a:pPr marL="0" indent="0">
              <a:spcBef>
                <a:spcPts val="0"/>
              </a:spcBef>
              <a:spcAft>
                <a:spcPts val="0"/>
              </a:spcAft>
              <a:buNone/>
            </a:pPr>
            <a:r>
              <a:rPr lang="en-US" sz="2400" dirty="0">
                <a:solidFill>
                  <a:schemeClr val="tx1"/>
                </a:solidFill>
              </a:rPr>
              <a:t>6. Weak Republican 6790 </a:t>
            </a:r>
          </a:p>
          <a:p>
            <a:pPr marL="0" indent="0">
              <a:spcBef>
                <a:spcPts val="0"/>
              </a:spcBef>
              <a:spcAft>
                <a:spcPts val="0"/>
              </a:spcAft>
              <a:buNone/>
            </a:pPr>
            <a:r>
              <a:rPr lang="en-US" sz="2400" dirty="0">
                <a:solidFill>
                  <a:schemeClr val="tx1"/>
                </a:solidFill>
              </a:rPr>
              <a:t>7. Strong Republican 5592</a:t>
            </a:r>
          </a:p>
        </p:txBody>
      </p:sp>
      <p:sp>
        <p:nvSpPr>
          <p:cNvPr id="6" name="Rectangle 2">
            <a:extLst>
              <a:ext uri="{FF2B5EF4-FFF2-40B4-BE49-F238E27FC236}">
                <a16:creationId xmlns:a16="http://schemas.microsoft.com/office/drawing/2014/main" id="{211D8BD1-6AA0-41EF-87A4-0FCED4C5E9B3}"/>
              </a:ext>
            </a:extLst>
          </p:cNvPr>
          <p:cNvSpPr>
            <a:spLocks noChangeArrowheads="1"/>
          </p:cNvSpPr>
          <p:nvPr/>
        </p:nvSpPr>
        <p:spPr bwMode="auto">
          <a:xfrm rot="10800000" flipV="1">
            <a:off x="5826299" y="1751775"/>
            <a:ext cx="5914343" cy="3479147"/>
          </a:xfrm>
          <a:prstGeom prst="rect">
            <a:avLst/>
          </a:prstGeom>
          <a:solidFill>
            <a:srgbClr val="FFFF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1740" numCol="1" anchor="ctr" anchorCtr="0" compatLnSpc="1">
            <a:prstTxWarp prst="textNoShape">
              <a:avLst/>
            </a:prstTxWarp>
            <a:spAutoFit/>
          </a:bodyPr>
          <a:lstStyle/>
          <a:p>
            <a:pPr marL="457200" indent="-457200">
              <a:buFont typeface="Calibri" panose="020F0502020204030204" pitchFamily="34" charset="0"/>
              <a:buChar char="›"/>
            </a:pPr>
            <a:r>
              <a:rPr lang="en-US" sz="2800" dirty="0" err="1"/>
              <a:t>ANES$partyid</a:t>
            </a:r>
            <a:r>
              <a:rPr lang="en-US" sz="2800" dirty="0"/>
              <a:t> &lt;- ANES$V161158x</a:t>
            </a:r>
          </a:p>
          <a:p>
            <a:pPr marL="457200" indent="-457200">
              <a:buFont typeface="Calibri" panose="020F0502020204030204" pitchFamily="34" charset="0"/>
              <a:buChar char="›"/>
            </a:pPr>
            <a:r>
              <a:rPr lang="en-US" sz="2800" dirty="0"/>
              <a:t>ANES$partyid3 &lt;- </a:t>
            </a:r>
            <a:r>
              <a:rPr lang="en-US" sz="2800" dirty="0" err="1"/>
              <a:t>plyr</a:t>
            </a:r>
            <a:r>
              <a:rPr lang="en-US" sz="2800" dirty="0"/>
              <a:t>::</a:t>
            </a:r>
            <a:r>
              <a:rPr lang="en-US" sz="2800" dirty="0" err="1"/>
              <a:t>mapvalues</a:t>
            </a:r>
            <a:r>
              <a:rPr lang="en-US" sz="2800" dirty="0"/>
              <a:t>(</a:t>
            </a:r>
            <a:r>
              <a:rPr lang="en-US" sz="2800" dirty="0" err="1"/>
              <a:t>ANES$partyid</a:t>
            </a:r>
            <a:r>
              <a:rPr lang="en-US" sz="2800" dirty="0"/>
              <a:t>, c(1,2,3,4,5,6,7), c('Democrat', 'Democrat', 'Democrat', 'Independent', 'Republican', 'Republican', 'Republican'))</a:t>
            </a:r>
          </a:p>
          <a:p>
            <a:pPr marL="457200" indent="-457200">
              <a:buFont typeface="Calibri" panose="020F0502020204030204" pitchFamily="34" charset="0"/>
              <a:buChar char="›"/>
            </a:pPr>
            <a:r>
              <a:rPr lang="en-US" sz="2800" dirty="0"/>
              <a:t>table(ANES$partyid3)</a:t>
            </a:r>
          </a:p>
        </p:txBody>
      </p:sp>
      <p:pic>
        <p:nvPicPr>
          <p:cNvPr id="4" name="Picture 3">
            <a:extLst>
              <a:ext uri="{FF2B5EF4-FFF2-40B4-BE49-F238E27FC236}">
                <a16:creationId xmlns:a16="http://schemas.microsoft.com/office/drawing/2014/main" id="{B0C8C316-BFA4-4423-B689-4D67F42B8464}"/>
              </a:ext>
            </a:extLst>
          </p:cNvPr>
          <p:cNvPicPr>
            <a:picLocks noChangeAspect="1"/>
          </p:cNvPicPr>
          <p:nvPr/>
        </p:nvPicPr>
        <p:blipFill>
          <a:blip r:embed="rId3"/>
          <a:stretch>
            <a:fillRect/>
          </a:stretch>
        </p:blipFill>
        <p:spPr>
          <a:xfrm>
            <a:off x="5826299" y="5286148"/>
            <a:ext cx="5914343" cy="892875"/>
          </a:xfrm>
          <a:prstGeom prst="rect">
            <a:avLst/>
          </a:prstGeom>
        </p:spPr>
      </p:pic>
    </p:spTree>
    <p:extLst>
      <p:ext uri="{BB962C8B-B14F-4D97-AF65-F5344CB8AC3E}">
        <p14:creationId xmlns:p14="http://schemas.microsoft.com/office/powerpoint/2010/main" val="34252818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0DEA198-DD85-4C52-B67D-BBE9A8227B2F}"/>
              </a:ext>
            </a:extLst>
          </p:cNvPr>
          <p:cNvSpPr>
            <a:spLocks noGrp="1"/>
          </p:cNvSpPr>
          <p:nvPr>
            <p:ph type="title"/>
          </p:nvPr>
        </p:nvSpPr>
        <p:spPr>
          <a:xfrm>
            <a:off x="1096963" y="287338"/>
            <a:ext cx="10058400" cy="1101725"/>
          </a:xfrm>
        </p:spPr>
        <p:txBody>
          <a:bodyPr>
            <a:normAutofit/>
          </a:bodyPr>
          <a:lstStyle/>
          <a:p>
            <a:r>
              <a:rPr lang="en-US" dirty="0"/>
              <a:t>Comparing Groups so far…. </a:t>
            </a:r>
          </a:p>
        </p:txBody>
      </p:sp>
      <p:sp>
        <p:nvSpPr>
          <p:cNvPr id="3" name="Content Placeholder 2">
            <a:extLst>
              <a:ext uri="{FF2B5EF4-FFF2-40B4-BE49-F238E27FC236}">
                <a16:creationId xmlns:a16="http://schemas.microsoft.com/office/drawing/2014/main" id="{C2769E45-59AD-4F44-88C6-E00B44A03377}"/>
              </a:ext>
            </a:extLst>
          </p:cNvPr>
          <p:cNvSpPr>
            <a:spLocks noGrp="1"/>
          </p:cNvSpPr>
          <p:nvPr>
            <p:ph idx="1"/>
          </p:nvPr>
        </p:nvSpPr>
        <p:spPr>
          <a:xfrm>
            <a:off x="673768" y="1845734"/>
            <a:ext cx="10481912" cy="4023360"/>
          </a:xfrm>
        </p:spPr>
        <p:txBody>
          <a:bodyPr>
            <a:normAutofit/>
          </a:bodyPr>
          <a:lstStyle/>
          <a:p>
            <a:pPr marL="0" indent="0">
              <a:buNone/>
            </a:pPr>
            <a:r>
              <a:rPr lang="en-US" sz="3200" b="1" dirty="0" err="1"/>
              <a:t>describeBy</a:t>
            </a:r>
            <a:r>
              <a:rPr lang="en-US" sz="3200" dirty="0"/>
              <a:t> reports descriptive statistics broken down by some categorizing variable (e.g., gender, age, etc.) </a:t>
            </a:r>
          </a:p>
        </p:txBody>
      </p:sp>
      <p:pic>
        <p:nvPicPr>
          <p:cNvPr id="7" name="Picture 6">
            <a:extLst>
              <a:ext uri="{FF2B5EF4-FFF2-40B4-BE49-F238E27FC236}">
                <a16:creationId xmlns:a16="http://schemas.microsoft.com/office/drawing/2014/main" id="{752019B9-0D15-481A-B271-9B7C52A04CF4}"/>
              </a:ext>
            </a:extLst>
          </p:cNvPr>
          <p:cNvPicPr>
            <a:picLocks noChangeAspect="1"/>
          </p:cNvPicPr>
          <p:nvPr/>
        </p:nvPicPr>
        <p:blipFill>
          <a:blip r:embed="rId2"/>
          <a:stretch>
            <a:fillRect/>
          </a:stretch>
        </p:blipFill>
        <p:spPr>
          <a:xfrm>
            <a:off x="330088" y="3282230"/>
            <a:ext cx="9930547" cy="2752810"/>
          </a:xfrm>
          <a:prstGeom prst="rect">
            <a:avLst/>
          </a:prstGeom>
        </p:spPr>
      </p:pic>
    </p:spTree>
    <p:extLst>
      <p:ext uri="{BB962C8B-B14F-4D97-AF65-F5344CB8AC3E}">
        <p14:creationId xmlns:p14="http://schemas.microsoft.com/office/powerpoint/2010/main" val="13359266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0F2E4-7007-48B6-BAB1-66FC8924782A}"/>
              </a:ext>
            </a:extLst>
          </p:cNvPr>
          <p:cNvSpPr>
            <a:spLocks noGrp="1"/>
          </p:cNvSpPr>
          <p:nvPr>
            <p:ph type="title"/>
          </p:nvPr>
        </p:nvSpPr>
        <p:spPr>
          <a:xfrm>
            <a:off x="1216201" y="633292"/>
            <a:ext cx="9099374" cy="894814"/>
          </a:xfrm>
        </p:spPr>
        <p:txBody>
          <a:bodyPr>
            <a:normAutofit/>
          </a:bodyPr>
          <a:lstStyle/>
          <a:p>
            <a:r>
              <a:rPr lang="en-US" dirty="0"/>
              <a:t>Comparing Groups so far…. </a:t>
            </a:r>
          </a:p>
        </p:txBody>
      </p:sp>
      <p:sp>
        <p:nvSpPr>
          <p:cNvPr id="3" name="Rectangle 2">
            <a:extLst>
              <a:ext uri="{FF2B5EF4-FFF2-40B4-BE49-F238E27FC236}">
                <a16:creationId xmlns:a16="http://schemas.microsoft.com/office/drawing/2014/main" id="{7CEFB7BB-8D36-42F2-BDFD-BEE64BF61405}"/>
              </a:ext>
            </a:extLst>
          </p:cNvPr>
          <p:cNvSpPr/>
          <p:nvPr/>
        </p:nvSpPr>
        <p:spPr>
          <a:xfrm>
            <a:off x="236397" y="1964998"/>
            <a:ext cx="8296098" cy="2677656"/>
          </a:xfrm>
          <a:prstGeom prst="rect">
            <a:avLst/>
          </a:prstGeom>
        </p:spPr>
        <p:txBody>
          <a:bodyPr wrap="square">
            <a:spAutoFit/>
          </a:bodyPr>
          <a:lstStyle/>
          <a:p>
            <a:endParaRPr lang="en-US" sz="2400" dirty="0"/>
          </a:p>
          <a:p>
            <a:r>
              <a:rPr lang="en-US" sz="2400" dirty="0"/>
              <a:t>&gt;  table(</a:t>
            </a:r>
            <a:r>
              <a:rPr lang="en-US" sz="2400" dirty="0" err="1"/>
              <a:t>ANES$healthy</a:t>
            </a:r>
            <a:r>
              <a:rPr lang="en-US" sz="2400" dirty="0"/>
              <a:t>, ANES$partyid3)</a:t>
            </a:r>
          </a:p>
          <a:p>
            <a:r>
              <a:rPr lang="en-US" sz="2400" dirty="0">
                <a:solidFill>
                  <a:srgbClr val="FF0000"/>
                </a:solidFill>
              </a:rPr>
              <a:t> #Crosstabs of perception of health by party identification</a:t>
            </a:r>
          </a:p>
          <a:p>
            <a:endParaRPr lang="en-US" sz="2400" dirty="0"/>
          </a:p>
          <a:p>
            <a:r>
              <a:rPr lang="en-US" sz="2400" dirty="0"/>
              <a:t>&gt; crosstabs &lt;- </a:t>
            </a:r>
            <a:r>
              <a:rPr lang="en-US" sz="2400" dirty="0" err="1"/>
              <a:t>xtabs</a:t>
            </a:r>
            <a:r>
              <a:rPr lang="en-US" sz="2400" dirty="0"/>
              <a:t>(~healthy+partyid3, data=ANES) </a:t>
            </a:r>
            <a:r>
              <a:rPr lang="en-US" sz="2400" dirty="0">
                <a:solidFill>
                  <a:srgbClr val="FF0000"/>
                </a:solidFill>
              </a:rPr>
              <a:t>#useful for multiple variables</a:t>
            </a:r>
          </a:p>
          <a:p>
            <a:r>
              <a:rPr lang="en-US" sz="2400" dirty="0"/>
              <a:t>&gt; summary(crosstabs)</a:t>
            </a:r>
          </a:p>
        </p:txBody>
      </p:sp>
      <p:sp>
        <p:nvSpPr>
          <p:cNvPr id="7" name="Rectangle 6">
            <a:extLst>
              <a:ext uri="{FF2B5EF4-FFF2-40B4-BE49-F238E27FC236}">
                <a16:creationId xmlns:a16="http://schemas.microsoft.com/office/drawing/2014/main" id="{E01FC59C-D38D-476F-8BE4-EB6BEB9C5591}"/>
              </a:ext>
            </a:extLst>
          </p:cNvPr>
          <p:cNvSpPr/>
          <p:nvPr/>
        </p:nvSpPr>
        <p:spPr>
          <a:xfrm>
            <a:off x="8939114" y="2544447"/>
            <a:ext cx="3143069" cy="2031325"/>
          </a:xfrm>
          <a:prstGeom prst="rect">
            <a:avLst/>
          </a:prstGeom>
          <a:ln w="28575">
            <a:solidFill>
              <a:schemeClr val="tx1"/>
            </a:solidFill>
          </a:ln>
        </p:spPr>
        <p:txBody>
          <a:bodyPr wrap="square">
            <a:spAutoFit/>
          </a:bodyPr>
          <a:lstStyle/>
          <a:p>
            <a:r>
              <a:rPr lang="en-US" dirty="0"/>
              <a:t> 		 partyid3</a:t>
            </a:r>
          </a:p>
          <a:p>
            <a:r>
              <a:rPr lang="en-US" dirty="0"/>
              <a:t>healthy Dem.      Ind.      Rep.</a:t>
            </a:r>
          </a:p>
          <a:p>
            <a:r>
              <a:rPr lang="en-US" dirty="0"/>
              <a:t>      1      353          86        302</a:t>
            </a:r>
          </a:p>
          <a:p>
            <a:r>
              <a:rPr lang="en-US" dirty="0"/>
              <a:t>      2      625         164        638</a:t>
            </a:r>
          </a:p>
          <a:p>
            <a:r>
              <a:rPr lang="en-US" dirty="0"/>
              <a:t>      3      606         203        521</a:t>
            </a:r>
          </a:p>
          <a:p>
            <a:r>
              <a:rPr lang="en-US" dirty="0"/>
              <a:t>      4      285          95        220</a:t>
            </a:r>
          </a:p>
          <a:p>
            <a:r>
              <a:rPr lang="en-US" dirty="0"/>
              <a:t>      5       66          30         48</a:t>
            </a:r>
          </a:p>
        </p:txBody>
      </p:sp>
    </p:spTree>
    <p:extLst>
      <p:ext uri="{BB962C8B-B14F-4D97-AF65-F5344CB8AC3E}">
        <p14:creationId xmlns:p14="http://schemas.microsoft.com/office/powerpoint/2010/main" val="28010906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0F2E4-7007-48B6-BAB1-66FC8924782A}"/>
              </a:ext>
            </a:extLst>
          </p:cNvPr>
          <p:cNvSpPr>
            <a:spLocks noGrp="1"/>
          </p:cNvSpPr>
          <p:nvPr>
            <p:ph type="title"/>
          </p:nvPr>
        </p:nvSpPr>
        <p:spPr>
          <a:xfrm>
            <a:off x="1216201" y="633292"/>
            <a:ext cx="6764628" cy="894814"/>
          </a:xfrm>
        </p:spPr>
        <p:txBody>
          <a:bodyPr>
            <a:normAutofit fontScale="90000"/>
          </a:bodyPr>
          <a:lstStyle/>
          <a:p>
            <a:r>
              <a:rPr lang="en-US" dirty="0"/>
              <a:t>Frequencies with percentages</a:t>
            </a:r>
          </a:p>
        </p:txBody>
      </p:sp>
      <p:sp>
        <p:nvSpPr>
          <p:cNvPr id="3" name="Rectangle 2">
            <a:extLst>
              <a:ext uri="{FF2B5EF4-FFF2-40B4-BE49-F238E27FC236}">
                <a16:creationId xmlns:a16="http://schemas.microsoft.com/office/drawing/2014/main" id="{7CEFB7BB-8D36-42F2-BDFD-BEE64BF61405}"/>
              </a:ext>
            </a:extLst>
          </p:cNvPr>
          <p:cNvSpPr/>
          <p:nvPr/>
        </p:nvSpPr>
        <p:spPr>
          <a:xfrm>
            <a:off x="236397" y="1964998"/>
            <a:ext cx="11678308" cy="1200329"/>
          </a:xfrm>
          <a:prstGeom prst="rect">
            <a:avLst/>
          </a:prstGeom>
        </p:spPr>
        <p:txBody>
          <a:bodyPr wrap="square">
            <a:spAutoFit/>
          </a:bodyPr>
          <a:lstStyle/>
          <a:p>
            <a:r>
              <a:rPr lang="en-US" sz="2400" dirty="0"/>
              <a:t>&gt; </a:t>
            </a:r>
            <a:r>
              <a:rPr lang="en-US" sz="2400" dirty="0" err="1"/>
              <a:t>freq</a:t>
            </a:r>
            <a:r>
              <a:rPr lang="en-US" sz="2400" dirty="0"/>
              <a:t>(</a:t>
            </a:r>
            <a:r>
              <a:rPr lang="en-US" sz="2400" dirty="0" err="1"/>
              <a:t>ANES$gender</a:t>
            </a:r>
            <a:r>
              <a:rPr lang="en-US" sz="2400" dirty="0"/>
              <a:t>, na.rm=TRUE, plot=FALSE)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30F80"/>
                </a:solidFill>
                <a:effectLst/>
                <a:latin typeface="Consolas" panose="020B0609020204030204" pitchFamily="49" charset="0"/>
              </a:rPr>
              <a:t># women make up 52.25% of the respondents surveyed</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sz="2400" dirty="0"/>
          </a:p>
        </p:txBody>
      </p:sp>
      <p:pic>
        <p:nvPicPr>
          <p:cNvPr id="5" name="Picture 4">
            <a:extLst>
              <a:ext uri="{FF2B5EF4-FFF2-40B4-BE49-F238E27FC236}">
                <a16:creationId xmlns:a16="http://schemas.microsoft.com/office/drawing/2014/main" id="{A902D479-CB37-458F-AEE5-735F62E7EC35}"/>
              </a:ext>
            </a:extLst>
          </p:cNvPr>
          <p:cNvPicPr>
            <a:picLocks noChangeAspect="1"/>
          </p:cNvPicPr>
          <p:nvPr/>
        </p:nvPicPr>
        <p:blipFill>
          <a:blip r:embed="rId3"/>
          <a:stretch>
            <a:fillRect/>
          </a:stretch>
        </p:blipFill>
        <p:spPr>
          <a:xfrm>
            <a:off x="152400" y="3427064"/>
            <a:ext cx="6291341" cy="2228441"/>
          </a:xfrm>
          <a:prstGeom prst="rect">
            <a:avLst/>
          </a:prstGeom>
        </p:spPr>
      </p:pic>
      <p:sp>
        <p:nvSpPr>
          <p:cNvPr id="7" name="Rectangle 2">
            <a:extLst>
              <a:ext uri="{FF2B5EF4-FFF2-40B4-BE49-F238E27FC236}">
                <a16:creationId xmlns:a16="http://schemas.microsoft.com/office/drawing/2014/main" id="{1CF2E078-1271-4898-8FA0-978D05FAB6BD}"/>
              </a:ext>
            </a:extLst>
          </p:cNvPr>
          <p:cNvSpPr>
            <a:spLocks noChangeArrowheads="1"/>
          </p:cNvSpPr>
          <p:nvPr/>
        </p:nvSpPr>
        <p:spPr bwMode="auto">
          <a:xfrm>
            <a:off x="152400" y="242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17A7768E-7152-4D37-8445-FEFFBE1E873C}"/>
              </a:ext>
            </a:extLst>
          </p:cNvPr>
          <p:cNvPicPr>
            <a:picLocks noChangeAspect="1"/>
          </p:cNvPicPr>
          <p:nvPr/>
        </p:nvPicPr>
        <p:blipFill>
          <a:blip r:embed="rId4"/>
          <a:stretch>
            <a:fillRect/>
          </a:stretch>
        </p:blipFill>
        <p:spPr>
          <a:xfrm>
            <a:off x="6443741" y="3427064"/>
            <a:ext cx="5523170" cy="2697768"/>
          </a:xfrm>
          <a:prstGeom prst="rect">
            <a:avLst/>
          </a:prstGeom>
        </p:spPr>
      </p:pic>
    </p:spTree>
    <p:extLst>
      <p:ext uri="{BB962C8B-B14F-4D97-AF65-F5344CB8AC3E}">
        <p14:creationId xmlns:p14="http://schemas.microsoft.com/office/powerpoint/2010/main" val="165113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243518" y="407963"/>
            <a:ext cx="7251224" cy="857250"/>
          </a:xfrm>
        </p:spPr>
        <p:txBody>
          <a:bodyPr>
            <a:normAutofit/>
          </a:bodyPr>
          <a:lstStyle/>
          <a:p>
            <a:r>
              <a:rPr lang="en-US" dirty="0"/>
              <a:t>Installing R and RStudio</a:t>
            </a:r>
          </a:p>
        </p:txBody>
      </p:sp>
      <p:sp>
        <p:nvSpPr>
          <p:cNvPr id="3" name="Content Placeholder 2"/>
          <p:cNvSpPr>
            <a:spLocks noGrp="1"/>
          </p:cNvSpPr>
          <p:nvPr>
            <p:ph idx="1"/>
            <p:custDataLst>
              <p:tags r:id="rId3"/>
            </p:custDataLst>
          </p:nvPr>
        </p:nvSpPr>
        <p:spPr>
          <a:xfrm>
            <a:off x="162098" y="2361367"/>
            <a:ext cx="11205271" cy="3820429"/>
          </a:xfrm>
        </p:spPr>
        <p:txBody>
          <a:bodyPr>
            <a:normAutofit/>
          </a:bodyPr>
          <a:lstStyle/>
          <a:p>
            <a:r>
              <a:rPr lang="en-US" sz="3200" dirty="0"/>
              <a:t>What you need:</a:t>
            </a:r>
          </a:p>
          <a:p>
            <a:pPr lvl="1"/>
            <a:r>
              <a:rPr lang="en-US" sz="2800" i="1" dirty="0">
                <a:hlinkClick r:id="rId6"/>
              </a:rPr>
              <a:t>http://www.cran.r-project.org/</a:t>
            </a:r>
            <a:r>
              <a:rPr lang="en-US" sz="2800" i="1" dirty="0"/>
              <a:t>    </a:t>
            </a:r>
            <a:r>
              <a:rPr lang="en-US" sz="2800" i="1" dirty="0">
                <a:sym typeface="Wingdings" panose="05000000000000000000" pitchFamily="2" charset="2"/>
              </a:rPr>
              <a:t> Download R (Free version)</a:t>
            </a:r>
            <a:endParaRPr lang="en-US" sz="2800" dirty="0"/>
          </a:p>
          <a:p>
            <a:pPr lvl="1"/>
            <a:r>
              <a:rPr lang="en-US" sz="2800" i="1" dirty="0">
                <a:hlinkClick r:id="rId7"/>
              </a:rPr>
              <a:t>http://www.rstudio.com/download</a:t>
            </a:r>
            <a:r>
              <a:rPr lang="en-US" sz="2800" i="1" dirty="0"/>
              <a:t>      </a:t>
            </a:r>
            <a:r>
              <a:rPr lang="en-US" sz="2800" i="1" dirty="0">
                <a:sym typeface="Wingdings" panose="05000000000000000000" pitchFamily="2" charset="2"/>
              </a:rPr>
              <a:t> Download </a:t>
            </a:r>
            <a:r>
              <a:rPr lang="en-US" sz="2800" i="1" dirty="0" err="1">
                <a:sym typeface="Wingdings" panose="05000000000000000000" pitchFamily="2" charset="2"/>
              </a:rPr>
              <a:t>Rstudio</a:t>
            </a:r>
            <a:r>
              <a:rPr lang="en-US" sz="2800" i="1" dirty="0">
                <a:sym typeface="Wingdings" panose="05000000000000000000" pitchFamily="2" charset="2"/>
              </a:rPr>
              <a:t> (Free version)</a:t>
            </a:r>
          </a:p>
          <a:p>
            <a:pPr lvl="1"/>
            <a:endParaRPr lang="en-US" sz="3200" dirty="0"/>
          </a:p>
          <a:p>
            <a:pPr lvl="1"/>
            <a:endParaRPr lang="en-US" sz="3200" dirty="0"/>
          </a:p>
          <a:p>
            <a:pPr marL="201168" lvl="1" indent="0">
              <a:buNone/>
            </a:pPr>
            <a:endParaRPr lang="en-US" sz="2800" dirty="0"/>
          </a:p>
          <a:p>
            <a:pPr lvl="1"/>
            <a:br>
              <a:rPr lang="en-US" dirty="0"/>
            </a:br>
            <a:endParaRPr lang="en-US" dirty="0"/>
          </a:p>
        </p:txBody>
      </p:sp>
    </p:spTree>
    <p:custDataLst>
      <p:tags r:id="rId1"/>
    </p:custDataLst>
    <p:extLst>
      <p:ext uri="{BB962C8B-B14F-4D97-AF65-F5344CB8AC3E}">
        <p14:creationId xmlns:p14="http://schemas.microsoft.com/office/powerpoint/2010/main" val="45145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4C762A-CA04-4FC7-BE21-5101643FE35A}"/>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B6024563-97CF-41BA-A937-0CCA305831A8}"/>
              </a:ext>
            </a:extLst>
          </p:cNvPr>
          <p:cNvPicPr>
            <a:picLocks noChangeAspect="1"/>
          </p:cNvPicPr>
          <p:nvPr/>
        </p:nvPicPr>
        <p:blipFill>
          <a:blip r:embed="rId3"/>
          <a:stretch>
            <a:fillRect/>
          </a:stretch>
        </p:blipFill>
        <p:spPr>
          <a:xfrm>
            <a:off x="69167" y="0"/>
            <a:ext cx="13019598" cy="6768312"/>
          </a:xfrm>
          <a:prstGeom prst="rect">
            <a:avLst/>
          </a:prstGeom>
        </p:spPr>
      </p:pic>
      <p:sp>
        <p:nvSpPr>
          <p:cNvPr id="8" name="TextBox 7">
            <a:extLst>
              <a:ext uri="{FF2B5EF4-FFF2-40B4-BE49-F238E27FC236}">
                <a16:creationId xmlns:a16="http://schemas.microsoft.com/office/drawing/2014/main" id="{428D779B-B647-4293-BFF3-BCD3F67D3C1B}"/>
              </a:ext>
            </a:extLst>
          </p:cNvPr>
          <p:cNvSpPr txBox="1"/>
          <p:nvPr/>
        </p:nvSpPr>
        <p:spPr>
          <a:xfrm>
            <a:off x="460489" y="1986682"/>
            <a:ext cx="4190452" cy="584775"/>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Environment / History</a:t>
            </a:r>
          </a:p>
        </p:txBody>
      </p:sp>
      <p:sp>
        <p:nvSpPr>
          <p:cNvPr id="10" name="TextBox 9">
            <a:extLst>
              <a:ext uri="{FF2B5EF4-FFF2-40B4-BE49-F238E27FC236}">
                <a16:creationId xmlns:a16="http://schemas.microsoft.com/office/drawing/2014/main" id="{9D604C28-2C84-49E7-835F-D69ABC193FA8}"/>
              </a:ext>
            </a:extLst>
          </p:cNvPr>
          <p:cNvSpPr txBox="1"/>
          <p:nvPr/>
        </p:nvSpPr>
        <p:spPr>
          <a:xfrm>
            <a:off x="8071624" y="1986681"/>
            <a:ext cx="4051209" cy="584775"/>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File Viewer / Editor</a:t>
            </a:r>
          </a:p>
        </p:txBody>
      </p:sp>
      <p:sp>
        <p:nvSpPr>
          <p:cNvPr id="11" name="TextBox 10">
            <a:extLst>
              <a:ext uri="{FF2B5EF4-FFF2-40B4-BE49-F238E27FC236}">
                <a16:creationId xmlns:a16="http://schemas.microsoft.com/office/drawing/2014/main" id="{F3BE3A43-898A-4F11-A9D2-3A00A26E23AF}"/>
              </a:ext>
            </a:extLst>
          </p:cNvPr>
          <p:cNvSpPr txBox="1"/>
          <p:nvPr/>
        </p:nvSpPr>
        <p:spPr>
          <a:xfrm>
            <a:off x="138694" y="4871457"/>
            <a:ext cx="3268377" cy="584775"/>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Files/Plots/etc.</a:t>
            </a:r>
          </a:p>
        </p:txBody>
      </p:sp>
      <p:sp>
        <p:nvSpPr>
          <p:cNvPr id="12" name="TextBox 11">
            <a:extLst>
              <a:ext uri="{FF2B5EF4-FFF2-40B4-BE49-F238E27FC236}">
                <a16:creationId xmlns:a16="http://schemas.microsoft.com/office/drawing/2014/main" id="{C99D4194-94D4-4E7E-B78B-2FE7DCBE684D}"/>
              </a:ext>
            </a:extLst>
          </p:cNvPr>
          <p:cNvSpPr txBox="1"/>
          <p:nvPr/>
        </p:nvSpPr>
        <p:spPr>
          <a:xfrm>
            <a:off x="9782325" y="4840492"/>
            <a:ext cx="2624789" cy="584775"/>
          </a:xfrm>
          <a:prstGeom prst="rect">
            <a:avLst/>
          </a:prstGeom>
          <a:solidFill>
            <a:schemeClr val="accent1">
              <a:lumMod val="40000"/>
              <a:lumOff val="60000"/>
            </a:schemeClr>
          </a:solidFill>
          <a:ln>
            <a:solidFill>
              <a:schemeClr val="accent2">
                <a:lumMod val="75000"/>
              </a:schemeClr>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629DD1">
                    <a:lumMod val="50000"/>
                  </a:srgbClr>
                </a:solidFill>
                <a:effectLst/>
                <a:uLnTx/>
                <a:uFillTx/>
                <a:latin typeface="Calibri" panose="020F0502020204030204"/>
                <a:ea typeface="+mn-ea"/>
                <a:cs typeface="+mn-cs"/>
              </a:rPr>
              <a:t>Console</a:t>
            </a:r>
          </a:p>
        </p:txBody>
      </p:sp>
    </p:spTree>
    <p:extLst>
      <p:ext uri="{BB962C8B-B14F-4D97-AF65-F5344CB8AC3E}">
        <p14:creationId xmlns:p14="http://schemas.microsoft.com/office/powerpoint/2010/main" val="227208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60C5E-3670-4612-90C8-AD1862D1B6C2}"/>
              </a:ext>
            </a:extLst>
          </p:cNvPr>
          <p:cNvSpPr>
            <a:spLocks noGrp="1"/>
          </p:cNvSpPr>
          <p:nvPr>
            <p:ph type="title"/>
          </p:nvPr>
        </p:nvSpPr>
        <p:spPr/>
        <p:txBody>
          <a:bodyPr/>
          <a:lstStyle/>
          <a:p>
            <a:r>
              <a:rPr lang="en-US" dirty="0"/>
              <a:t>Open Datafile</a:t>
            </a:r>
          </a:p>
        </p:txBody>
      </p:sp>
      <p:sp>
        <p:nvSpPr>
          <p:cNvPr id="3" name="Content Placeholder 2">
            <a:extLst>
              <a:ext uri="{FF2B5EF4-FFF2-40B4-BE49-F238E27FC236}">
                <a16:creationId xmlns:a16="http://schemas.microsoft.com/office/drawing/2014/main" id="{4281402B-BFBC-4A09-86BB-A041B202D5A9}"/>
              </a:ext>
            </a:extLst>
          </p:cNvPr>
          <p:cNvSpPr>
            <a:spLocks noGrp="1"/>
          </p:cNvSpPr>
          <p:nvPr>
            <p:ph idx="1"/>
          </p:nvPr>
        </p:nvSpPr>
        <p:spPr>
          <a:xfrm>
            <a:off x="316753" y="1840753"/>
            <a:ext cx="12108329" cy="5017246"/>
          </a:xfrm>
        </p:spPr>
        <p:txBody>
          <a:bodyPr>
            <a:normAutofit/>
          </a:bodyPr>
          <a:lstStyle/>
          <a:p>
            <a:r>
              <a:rPr lang="en-US" sz="2400" dirty="0"/>
              <a:t>Open file in R</a:t>
            </a:r>
          </a:p>
          <a:p>
            <a:pPr lvl="1"/>
            <a:r>
              <a:rPr lang="en-US" sz="2000" dirty="0"/>
              <a:t>Can use either File &gt; Import &gt; Select Data Type &gt; Select Data File</a:t>
            </a:r>
          </a:p>
          <a:p>
            <a:pPr lvl="1"/>
            <a:r>
              <a:rPr lang="en-US" sz="2000" dirty="0"/>
              <a:t>Can type the command </a:t>
            </a:r>
            <a:r>
              <a:rPr lang="en-US" sz="2000" dirty="0" err="1"/>
              <a:t>read_dta</a:t>
            </a:r>
            <a:r>
              <a:rPr lang="en-US" sz="2000" dirty="0"/>
              <a:t>()</a:t>
            </a:r>
          </a:p>
          <a:p>
            <a:pPr marL="201168" lvl="1" indent="0">
              <a:buNone/>
            </a:pPr>
            <a:endParaRPr lang="en-US" sz="2000" dirty="0"/>
          </a:p>
          <a:p>
            <a:r>
              <a:rPr lang="en-US" sz="2200" dirty="0" err="1"/>
              <a:t>ANESdf</a:t>
            </a:r>
            <a:r>
              <a:rPr lang="en-US" sz="2200" dirty="0"/>
              <a:t> &lt;- </a:t>
            </a:r>
            <a:r>
              <a:rPr lang="en-US" sz="2200" dirty="0" err="1"/>
              <a:t>read_dta</a:t>
            </a:r>
            <a:r>
              <a:rPr lang="en-US" sz="2200" dirty="0"/>
              <a:t>("anes_timeseries_2016_Stata13.dta")</a:t>
            </a:r>
          </a:p>
          <a:p>
            <a:pPr lvl="2"/>
            <a:r>
              <a:rPr lang="en-US" sz="2000" dirty="0"/>
              <a:t>If the file is in your workspace</a:t>
            </a:r>
          </a:p>
          <a:p>
            <a:pPr lvl="2"/>
            <a:r>
              <a:rPr lang="en-US" sz="2000" dirty="0"/>
              <a:t>Otherwise, include the whole path to the file location,  see below</a:t>
            </a:r>
            <a:endParaRPr lang="en-US" sz="1600" dirty="0"/>
          </a:p>
          <a:p>
            <a:r>
              <a:rPr lang="en-US" sz="2400" dirty="0" err="1"/>
              <a:t>ANESdf</a:t>
            </a:r>
            <a:r>
              <a:rPr lang="en-US" sz="2400" dirty="0"/>
              <a:t> &lt;-</a:t>
            </a:r>
            <a:r>
              <a:rPr lang="en-US" dirty="0" err="1"/>
              <a:t>read_dta</a:t>
            </a:r>
            <a:r>
              <a:rPr lang="en-US" dirty="0"/>
              <a:t>("C:\Users\username\Desktop\folder\PA402\anes_timeseries_2016_Stata13.dta")</a:t>
            </a:r>
          </a:p>
          <a:p>
            <a:pPr lvl="1"/>
            <a:r>
              <a:rPr lang="en-US" sz="2400" dirty="0"/>
              <a:t>Reads the .</a:t>
            </a:r>
            <a:r>
              <a:rPr lang="en-US" sz="2400" dirty="0" err="1"/>
              <a:t>dta</a:t>
            </a:r>
            <a:r>
              <a:rPr lang="en-US" sz="2400" dirty="0"/>
              <a:t> file and stores it as a new data frame in R, named </a:t>
            </a:r>
            <a:r>
              <a:rPr lang="en-US" sz="2400" dirty="0" err="1"/>
              <a:t>ANESdf</a:t>
            </a:r>
            <a:r>
              <a:rPr lang="en-US" sz="2400" dirty="0"/>
              <a:t>.</a:t>
            </a:r>
          </a:p>
          <a:p>
            <a:pPr lvl="1"/>
            <a:r>
              <a:rPr lang="en-US" sz="2400" dirty="0"/>
              <a:t>Name it something short but descriptive</a:t>
            </a:r>
          </a:p>
          <a:p>
            <a:pPr lvl="1"/>
            <a:r>
              <a:rPr lang="en-US" sz="2400" dirty="0" err="1"/>
              <a:t>Dataframe</a:t>
            </a:r>
            <a:r>
              <a:rPr lang="en-US" sz="2400" dirty="0"/>
              <a:t> should now exist in the R Environment tab. Click it. What do you see?</a:t>
            </a:r>
          </a:p>
        </p:txBody>
      </p:sp>
    </p:spTree>
    <p:extLst>
      <p:ext uri="{BB962C8B-B14F-4D97-AF65-F5344CB8AC3E}">
        <p14:creationId xmlns:p14="http://schemas.microsoft.com/office/powerpoint/2010/main" val="18876757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TML_SHAPEINFO" val="&lt;SlideThumbPath val=&quot;Slide2.PNG&quot;/&gt;"/>
</p:tagLst>
</file>

<file path=ppt/tags/tag10.xml><?xml version="1.0" encoding="utf-8"?>
<p:tagLst xmlns:a="http://schemas.openxmlformats.org/drawingml/2006/main" xmlns:r="http://schemas.openxmlformats.org/officeDocument/2006/relationships" xmlns:p="http://schemas.openxmlformats.org/presentationml/2006/main">
  <p:tag name="HTML_SHAPEINFO" val="&lt;SlideThumbPath val=&quot;Slide11.PNG&quot;/&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Admin\AppData\Local\Temp\PR\data\asimages\{CECA46F9-AC7B-467A-8939-44A9F3CD81E1}_11.png&quot;/&gt;&lt;left val=&quot;67&quot;/&gt;&lt;top val=&quot;67&quot;/&gt;&lt;width val=&quot;568&quot;/&gt;&lt;height val=&quot;76&quot;/&gt;&lt;hasText val=&quot;1&quot;/&gt;&lt;/Image&gt;&lt;/ThreeDShapeInfo&gt;"/>
  <p:tag name="PRESENTER_SHAPETEXTINFO" val="&lt;ShapeTextInfo&gt;&lt;TableIndex row=&quot;-1&quot; col=&quot;-1&quot;&gt;&lt;linesCount val=&quot;1&quot;/&gt;&lt;lineCharCount val=&quot;2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HTML_SHAPEINFO" val="&lt;SlideThumbPath val=&quot;Slide12.PNG&quot;/&gt;"/>
</p:tagLst>
</file>

<file path=ppt/tags/tag1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Admin\AppData\Local\Temp\PR\data\asimages\{0DBADB99-1DF5-44E3-8DE1-FBC615CB5373}_12.png&quot;/&gt;&lt;left val=&quot;67&quot;/&gt;&lt;top val=&quot;69&quot;/&gt;&lt;width val=&quot;590&quot;/&gt;&lt;height val=&quot;120&quot;/&gt;&lt;hasText val=&quot;1&quot;/&gt;&lt;/Image&gt;&lt;/ThreeDShapeInfo&gt;"/>
  <p:tag name="PRESENTER_SHAPETEXTINFO" val="&lt;ShapeTextInfo&gt;&lt;TableIndex row=&quot;-1&quot; col=&quot;-1&quot;&gt;&lt;linesCount val=&quot;2&quot;/&gt;&lt;lineCharCount val=&quot;29&quot;/&gt;&lt;lineCharCount val=&quot;16&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Admin\AppData\Local\Temp\PR\data\asimages\{4A5597BC-0554-4AED-BE3D-08779ECD8C02}_12.png&quot;/&gt;&lt;left val=&quot;79&quot;/&gt;&lt;top val=&quot;178&quot;/&gt;&lt;width val=&quot;550&quot;/&gt;&lt;height val=&quot;319&quot;/&gt;&lt;hasText val=&quot;1&quot;/&gt;&lt;/Image&gt;&lt;/ThreeDShapeInfo&gt;"/>
  <p:tag name="PRESENTER_SHAPETEXTINFO" val="&lt;ShapeTextInfo&gt;&lt;TableIndex row=&quot;-1&quot; col=&quot;-1&quot;&gt;&lt;linesCount val=&quot;9&quot;/&gt;&lt;lineCharCount val=&quot;42&quot;/&gt;&lt;lineCharCount val=&quot;1&quot;/&gt;&lt;lineCharCount val=&quot;3&quot;/&gt;&lt;lineCharCount val=&quot;1&quot;/&gt;&lt;lineCharCount val=&quot;45&quot;/&gt;&lt;lineCharCount val=&quot;19&quot;/&gt;&lt;lineCharCount val=&quot;7&quot;/&gt;&lt;lineCharCount val=&quot;3&quot;/&gt;&lt;lineCharCount val=&quot;31&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HTML_SHAPEINFO" val="&lt;SlideThumbPath val=&quot;Slide15.PNG&quot;/&gt;"/>
</p:tagLst>
</file>

<file path=ppt/tags/tag1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Admin\AppData\Local\Temp\PR\data\asimages\{3AC3FBB9-30FB-4CBE-A7F9-2BD36F2765F9}_15.png&quot;/&gt;&lt;left val=&quot;57&quot;/&gt;&lt;top val=&quot;58&quot;/&gt;&lt;width val=&quot;572&quot;/&gt;&lt;height val=&quot;76&quot;/&gt;&lt;hasText val=&quot;1&quot;/&gt;&lt;/Image&gt;&lt;/ThreeDShapeInfo&gt;"/>
  <p:tag name="PRESENTER_SHAPETEXTINFO" val="&lt;ShapeTextInfo&gt;&lt;TableIndex row=&quot;-1&quot; col=&quot;-1&quot;&gt;&lt;linesCount val=&quot;1&quot;/&gt;&lt;lineCharCount val=&quot;3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HTML_SHAPEINFO" val="&lt;SlideThumbPath val=&quot;Slide15.PNG&quot;/&gt;"/>
</p:tagLst>
</file>

<file path=ppt/tags/tag1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Admin\AppData\Local\Temp\PR\data\asimages\{3AC3FBB9-30FB-4CBE-A7F9-2BD36F2765F9}_15.png&quot;/&gt;&lt;left val=&quot;57&quot;/&gt;&lt;top val=&quot;58&quot;/&gt;&lt;width val=&quot;572&quot;/&gt;&lt;height val=&quot;76&quot;/&gt;&lt;hasText val=&quot;1&quot;/&gt;&lt;/Image&gt;&lt;/ThreeDShapeInfo&gt;"/>
  <p:tag name="PRESENTER_SHAPETEXTINFO" val="&lt;ShapeTextInfo&gt;&lt;TableIndex row=&quot;-1&quot; col=&quot;-1&quot;&gt;&lt;linesCount val=&quot;1&quot;/&gt;&lt;lineCharCount val=&quot;3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HTML_SHAPEINFO" val="&lt;SlideThumbPath val=&quot;Slide52.PNG&quot;/&gt;"/>
</p:tagLst>
</file>

<file path=ppt/tags/tag2.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Admin\AppData\Local\Temp\PR\data\asimages\{BE8CDA05-F616-4C4F-9932-E88CE97AB0CE}_2.png&quot;/&gt;&lt;left val=&quot;64&quot;/&gt;&lt;top val=&quot;80&quot;/&gt;&lt;width val=&quot;570&quot;/&gt;&lt;height val=&quot;111&quot;/&gt;&lt;hasText val=&quot;1&quot;/&gt;&lt;/Image&gt;&lt;/ThreeDShapeInfo&gt;"/>
  <p:tag name="PRESENTER_SHAPETEXTINFO" val="&lt;ShapeTextInfo&gt;&lt;TableIndex row=&quot;-1&quot; col=&quot;-1&quot;&gt;&lt;linesCount val=&quot;1&quot;/&gt;&lt;lineCharCount val=&quot;4&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mstavr3\AppData\Local\Temp\PR\data\asimages\{B879AC79-57C7-49CF-81D4-A5FDD809FC0F}_52.png&quot;/&gt;&lt;left val=&quot;38&quot;/&gt;&lt;top val=&quot;40&quot;/&gt;&lt;width val=&quot;692&quot;/&gt;&lt;height val=&quot;120&quot;/&gt;&lt;hasText val=&quot;1&quot;/&gt;&lt;/Image&gt;&lt;/ThreeDShapeInfo&gt;"/>
  <p:tag name="PRESENTER_SHAPETEXTINFO" val="&lt;ShapeTextInfo&gt;&lt;TableIndex row=&quot;-1&quot; col=&quot;-1&quot;&gt;&lt;linesCount val=&quot;2&quot;/&gt;&lt;lineCharCount val=&quot;37&quot;/&gt;&lt;lineCharCount val=&quot;11&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mstavr3\AppData\Local\Temp\PR\data\asimages\{A194D9D9-C450-4BF2-9725-6D73D1E87705}_52.png&quot;/&gt;&lt;left val=&quot;51&quot;/&gt;&lt;top val=&quot;167&quot;/&gt;&lt;width val=&quot;679&quot;/&gt;&lt;height val=&quot;308&quot;/&gt;&lt;hasText val=&quot;1&quot;/&gt;&lt;/Image&gt;&lt;/ThreeDShapeInfo&gt;"/>
  <p:tag name="PRESENTER_SHAPETEXTINFO" val="&lt;ShapeTextInfo&gt;&lt;TableIndex row=&quot;-1&quot; col=&quot;-1&quot;&gt;&lt;linesCount val=&quot;2&quot;/&gt;&lt;lineCharCount val=&quot;47&quot;/&gt;&lt;lineCharCount val=&quot;47&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Admin\AppData\Local\Temp\PR\data\asimages\{7A4B68A5-207C-4F08-9A34-C2A1F95D37A3}_2.png&quot;/&gt;&lt;left val=&quot;81&quot;/&gt;&lt;top val=&quot;178&quot;/&gt;&lt;width val=&quot;534&quot;/&gt;&lt;height val=&quot;280&quot;/&gt;&lt;hasText val=&quot;1&quot;/&gt;&lt;/Image&gt;&lt;/ThreeDShapeInfo&gt;"/>
  <p:tag name="PRESENTER_SHAPETEXTINFO" val="&lt;ShapeTextInfo&gt;&lt;TableIndex row=&quot;-1&quot; col=&quot;-1&quot;&gt;&lt;linesCount val=&quot;3&quot;/&gt;&lt;lineCharCount val=&quot;13&quot;/&gt;&lt;lineCharCount val=&quot;28&quot;/&gt;&lt;lineCharCount val=&quot;13&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HTML_SHAPEINFO" val="&lt;SlideThumbPath val=&quot;Slide2.PNG&quot;/&gt;"/>
</p:tagLst>
</file>

<file path=ppt/tags/tag5.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Admin\AppData\Local\Temp\PR\data\asimages\{BE8CDA05-F616-4C4F-9932-E88CE97AB0CE}_2.png&quot;/&gt;&lt;left val=&quot;64&quot;/&gt;&lt;top val=&quot;80&quot;/&gt;&lt;width val=&quot;570&quot;/&gt;&lt;height val=&quot;111&quot;/&gt;&lt;hasText val=&quot;1&quot;/&gt;&lt;/Image&gt;&lt;/ThreeDShapeInfo&gt;"/>
  <p:tag name="PRESENTER_SHAPETEXTINFO" val="&lt;ShapeTextInfo&gt;&lt;TableIndex row=&quot;-1&quot; col=&quot;-1&quot;&gt;&lt;linesCount val=&quot;1&quot;/&gt;&lt;lineCharCount val=&quot;4&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Admin\AppData\Local\Temp\PR\data\asimages\{7A4B68A5-207C-4F08-9A34-C2A1F95D37A3}_2.png&quot;/&gt;&lt;left val=&quot;81&quot;/&gt;&lt;top val=&quot;178&quot;/&gt;&lt;width val=&quot;534&quot;/&gt;&lt;height val=&quot;280&quot;/&gt;&lt;hasText val=&quot;1&quot;/&gt;&lt;/Image&gt;&lt;/ThreeDShapeInfo&gt;"/>
  <p:tag name="PRESENTER_SHAPETEXTINFO" val="&lt;ShapeTextInfo&gt;&lt;TableIndex row=&quot;-1&quot; col=&quot;-1&quot;&gt;&lt;linesCount val=&quot;3&quot;/&gt;&lt;lineCharCount val=&quot;13&quot;/&gt;&lt;lineCharCount val=&quot;28&quot;/&gt;&lt;lineCharCount val=&quot;13&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HTML_SHAPEINFO" val="&lt;SlideThumbPath val=&quot;Slide10.PNG&quot;/&gt;"/>
</p:tagLst>
</file>

<file path=ppt/tags/tag8.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Admin\AppData\Local\Temp\PR\data\asimages\{106FDEFA-2FED-492F-8B07-955E7A5E35F6}_10.png&quot;/&gt;&lt;left val=&quot;66&quot;/&gt;&lt;top val=&quot;35&quot;/&gt;&lt;width val=&quot;571&quot;/&gt;&lt;height val=&quot;111&quot;/&gt;&lt;hasText val=&quot;1&quot;/&gt;&lt;/Image&gt;&lt;/ThreeDShapeInfo&gt;"/>
  <p:tag name="PRESENTER_SHAPETEXTINFO" val="&lt;ShapeTextInfo&gt;&lt;TableIndex row=&quot;-1&quot; col=&quot;-1&quot;&gt;&lt;linesCount val=&quot;1&quot;/&gt;&lt;lineCharCount val=&quot;23&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HTML_SHAPEINFO" val="&lt;ThreeDShapeInfo&gt;&lt;uuid val=&quot;&quot;/&gt;&lt;isInvalidForFieldText val=&quot;0&quot;/&gt;&lt;Image&gt;&lt;filename val=&quot;C:\Users\Admin\AppData\Local\Temp\PR\data\asimages\{AEECFF29-AEB8-4745-B3EE-2494B188832C}_10.png&quot;/&gt;&lt;left val=&quot;59&quot;/&gt;&lt;top val=&quot;121&quot;/&gt;&lt;width val=&quot;617&quot;/&gt;&lt;height val=&quot;382&quot;/&gt;&lt;hasText val=&quot;1&quot;/&gt;&lt;/Image&gt;&lt;/ThreeDShapeInfo&gt;"/>
  <p:tag name="PRESENTER_SHAPETEXTINFO" val="&lt;ShapeTextInfo&gt;&lt;TableIndex row=&quot;-1&quot; col=&quot;-1&quot;&gt;&lt;linesCount val=&quot;7&quot;/&gt;&lt;lineCharCount val=&quot;46&quot;/&gt;&lt;lineCharCount val=&quot;7&quot;/&gt;&lt;lineCharCount val=&quot;43&quot;/&gt;&lt;lineCharCount val=&quot;42&quot;/&gt;&lt;lineCharCount val=&quot;47&quot;/&gt;&lt;lineCharCount val=&quot;48&quot;/&gt;&lt;lineCharCount val=&quot;46&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7500</Words>
  <Application>Microsoft Office PowerPoint</Application>
  <PresentationFormat>Widescreen</PresentationFormat>
  <Paragraphs>726</Paragraphs>
  <Slides>66</Slides>
  <Notes>55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66</vt:i4>
      </vt:variant>
    </vt:vector>
  </HeadingPairs>
  <TitlesOfParts>
    <vt:vector size="75" baseType="lpstr">
      <vt:lpstr>Arial</vt:lpstr>
      <vt:lpstr>Calibri</vt:lpstr>
      <vt:lpstr>Calibri Light</vt:lpstr>
      <vt:lpstr>Consolas</vt:lpstr>
      <vt:lpstr>LMRoman10-Regular-Identity-H</vt:lpstr>
      <vt:lpstr>Times New Roman</vt:lpstr>
      <vt:lpstr>Wingdings</vt:lpstr>
      <vt:lpstr>Office Theme</vt:lpstr>
      <vt:lpstr>Retrospect</vt:lpstr>
      <vt:lpstr>Intro to R, Descriptive Statistics, and Data Visualization</vt:lpstr>
      <vt:lpstr>PowerPoint Presentation</vt:lpstr>
      <vt:lpstr>PPOL 105: Intro to R</vt:lpstr>
      <vt:lpstr>Installing R and RStudio</vt:lpstr>
      <vt:lpstr>PowerPoint Presentation</vt:lpstr>
      <vt:lpstr>PPOL 105: Intro to R</vt:lpstr>
      <vt:lpstr>Installing R and RStudio</vt:lpstr>
      <vt:lpstr>PowerPoint Presentation</vt:lpstr>
      <vt:lpstr>Open Datafile</vt:lpstr>
      <vt:lpstr>PowerPoint Presentation</vt:lpstr>
      <vt:lpstr>Making RStudio Work: Install Packages</vt:lpstr>
      <vt:lpstr>You can also use menus to important data files:</vt:lpstr>
      <vt:lpstr>Types of Objects: Vectors, Matrices, and Data Frames</vt:lpstr>
      <vt:lpstr>Types of Data &amp; Levels of Measurement</vt:lpstr>
      <vt:lpstr>Levels of Measurement: Interval vs. Ratio</vt:lpstr>
      <vt:lpstr>Factors, Levels, Values, and Labels</vt:lpstr>
      <vt:lpstr>PowerPoint Presentation</vt:lpstr>
      <vt:lpstr>Open Datafile</vt:lpstr>
      <vt:lpstr>PowerPoint Presentation</vt:lpstr>
      <vt:lpstr>Making RStudio Work: Install Packages</vt:lpstr>
      <vt:lpstr>You can also use menus to important data files:</vt:lpstr>
      <vt:lpstr>Types of Objects: Vectors, Matrices, and Data Frames</vt:lpstr>
      <vt:lpstr>Types of Data &amp; Levels of Measurement</vt:lpstr>
      <vt:lpstr>Levels of Measurement: Interval vs. Ratio</vt:lpstr>
      <vt:lpstr>Factors, Levels, Values, and Labels</vt:lpstr>
      <vt:lpstr>PowerPoint Presentation</vt:lpstr>
      <vt:lpstr>dplyr</vt:lpstr>
      <vt:lpstr>PowerPoint Presentation</vt:lpstr>
      <vt:lpstr>Slides below were originally done using $ coding. Remake with dplyr() code</vt:lpstr>
      <vt:lpstr>Useful Functions and Packages </vt:lpstr>
      <vt:lpstr>Create a Smaller Dataset: Subset Data</vt:lpstr>
      <vt:lpstr>Defining Missing Values = NA in R</vt:lpstr>
      <vt:lpstr>Recoding a Categorical Variable</vt:lpstr>
      <vt:lpstr>Descriptive Statistics in R</vt:lpstr>
      <vt:lpstr>Look at a Variable: V161115</vt:lpstr>
      <vt:lpstr>PowerPoint Presentation</vt:lpstr>
      <vt:lpstr>Attributes: V161115</vt:lpstr>
      <vt:lpstr>Frequencies: V161115</vt:lpstr>
      <vt:lpstr>Example from a codebook:</vt:lpstr>
      <vt:lpstr>Which responses are coded as missing for V161115?</vt:lpstr>
      <vt:lpstr>Reverse Coding and Change Scale</vt:lpstr>
      <vt:lpstr>What’s the problem with this coding?</vt:lpstr>
      <vt:lpstr>Fixing V161115: Aesthetics  </vt:lpstr>
      <vt:lpstr>Fixing V161115: New Scale </vt:lpstr>
      <vt:lpstr>Creating Indices</vt:lpstr>
      <vt:lpstr>Example Index in R: Racial Resentment (ANES 2016)</vt:lpstr>
      <vt:lpstr>Scales: Direction Matters!</vt:lpstr>
      <vt:lpstr>Reverse Recoding</vt:lpstr>
      <vt:lpstr>V162211: Irish, Italians, Jewish and many other minorities overcame prejudice and worked their way up. Blacks should do the same without any special favors.    =&gt; Strongly Agree = most racist</vt:lpstr>
      <vt:lpstr>Another way to recode ANES$resent1 that has labels</vt:lpstr>
      <vt:lpstr>V162212: Generations of slavery and discrimination have created conditions that make it difficult for blacks to work their way out of the lower class.    =&gt; Strongly Agree = least racist</vt:lpstr>
      <vt:lpstr>Example Index: Racial Resentment Variables</vt:lpstr>
      <vt:lpstr>Cronbach alpha reliability test</vt:lpstr>
      <vt:lpstr>PowerPoint Presentation</vt:lpstr>
      <vt:lpstr>Options if alpha coefficient is small:</vt:lpstr>
      <vt:lpstr>PowerPoint Presentation</vt:lpstr>
      <vt:lpstr>Lab Activity: Government Trust</vt:lpstr>
      <vt:lpstr>Government Trust Index</vt:lpstr>
      <vt:lpstr>How to obtain descriptive statistics</vt:lpstr>
      <vt:lpstr>Recoding Variables</vt:lpstr>
      <vt:lpstr>Create a Binary Variable from Categorical</vt:lpstr>
      <vt:lpstr>Create a Binary Variable from Categorical</vt:lpstr>
      <vt:lpstr>Consolidating a Variable’s Categories</vt:lpstr>
      <vt:lpstr>Comparing Groups so far…. </vt:lpstr>
      <vt:lpstr>Comparing Groups so far…. </vt:lpstr>
      <vt:lpstr>Frequencies with percentages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R, Descriptive Statistics, and Data Visualization</dc:title>
  <dc:creator>Wilbur, Alea Ann</dc:creator>
  <cp:lastModifiedBy>Wilbur, Alea Ann</cp:lastModifiedBy>
  <cp:revision>2</cp:revision>
  <dcterms:created xsi:type="dcterms:W3CDTF">2021-08-12T18:57:48Z</dcterms:created>
  <dcterms:modified xsi:type="dcterms:W3CDTF">2021-08-12T19:05:03Z</dcterms:modified>
</cp:coreProperties>
</file>