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94" r:id="rId2"/>
    <p:sldId id="286" r:id="rId3"/>
    <p:sldId id="288" r:id="rId4"/>
    <p:sldId id="289" r:id="rId5"/>
    <p:sldId id="291" r:id="rId6"/>
    <p:sldId id="292" r:id="rId7"/>
    <p:sldId id="293" r:id="rId8"/>
    <p:sldId id="296" r:id="rId9"/>
    <p:sldId id="281" r:id="rId10"/>
    <p:sldId id="282" r:id="rId11"/>
    <p:sldId id="295" r:id="rId12"/>
    <p:sldId id="276" r:id="rId13"/>
    <p:sldId id="284" r:id="rId14"/>
    <p:sldId id="260" r:id="rId15"/>
    <p:sldId id="266" r:id="rId16"/>
    <p:sldId id="285" r:id="rId17"/>
    <p:sldId id="297" r:id="rId18"/>
    <p:sldId id="287" r:id="rId19"/>
    <p:sldId id="263" r:id="rId20"/>
    <p:sldId id="298" r:id="rId21"/>
    <p:sldId id="299" r:id="rId22"/>
    <p:sldId id="290" r:id="rId23"/>
    <p:sldId id="300" r:id="rId24"/>
    <p:sldId id="301" r:id="rId25"/>
    <p:sldId id="274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烨" initials="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33"/>
    <a:srgbClr val="BE2021"/>
    <a:srgbClr val="FCA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6" y="77"/>
      </p:cViewPr>
      <p:guideLst>
        <p:guide orient="horz" pos="1611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effectLst/>
      </c:spPr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effectLst/>
      </c:spPr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effectLst/>
      </c:spPr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effectLst/>
      </c:spPr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effectLst/>
      </c:spPr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effectLst/>
      </c:spPr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8A5A-203C-49E9-8525-81CD1D16CF10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F1AA-0EE8-413B-B194-C87D188FAB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397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25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50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02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648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53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2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21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22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58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99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064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90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9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322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72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20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29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7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C17F9E5-2C3F-427E-9E18-8DB1205C1BD4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5400000">
            <a:off x="1019409" y="757593"/>
            <a:ext cx="3041233" cy="3597458"/>
            <a:chOff x="1967542" y="991717"/>
            <a:chExt cx="3217334" cy="3805767"/>
          </a:xfrm>
        </p:grpSpPr>
        <p:grpSp>
          <p:nvGrpSpPr>
            <p:cNvPr id="13" name="组合 12"/>
            <p:cNvGrpSpPr/>
            <p:nvPr/>
          </p:nvGrpSpPr>
          <p:grpSpPr>
            <a:xfrm>
              <a:off x="1967542" y="991717"/>
              <a:ext cx="3217334" cy="3805767"/>
              <a:chOff x="1475656" y="743787"/>
              <a:chExt cx="2413000" cy="2854325"/>
            </a:xfrm>
          </p:grpSpPr>
          <p:sp>
            <p:nvSpPr>
              <p:cNvPr id="17" name="Freeform 54"/>
              <p:cNvSpPr/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Freeform 73"/>
              <p:cNvSpPr/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BE202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1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765"/>
                <a:r>
                  <a:rPr lang="en-US" altLang="zh-CN" sz="1800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  <p:sp>
            <p:nvSpPr>
              <p:cNvPr id="1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913765"/>
                <a:r>
                  <a:rPr lang="en-US" altLang="zh-CN" sz="4000" b="1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PART 01</a:t>
                </a:r>
                <a:endParaRPr lang="zh-CN" altLang="en-US" sz="4000" b="1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4726972" y="1908895"/>
            <a:ext cx="3550741" cy="14051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000" b="1" spc="225" dirty="0">
                <a:solidFill>
                  <a:srgbClr val="333333"/>
                </a:solidFill>
                <a:cs typeface="+mn-ea"/>
                <a:sym typeface="+mn-lt"/>
              </a:rPr>
              <a:t>TCP</a:t>
            </a:r>
            <a:r>
              <a:rPr lang="zh-CN" altLang="en-US" sz="4000" b="1" spc="225" dirty="0">
                <a:solidFill>
                  <a:srgbClr val="333333"/>
                </a:solidFill>
                <a:cs typeface="+mn-ea"/>
                <a:sym typeface="+mn-lt"/>
              </a:rPr>
              <a:t>概述</a:t>
            </a:r>
            <a:endParaRPr lang="en-US" altLang="zh-CN" sz="4000" b="1" spc="225" dirty="0">
              <a:solidFill>
                <a:srgbClr val="333333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000" b="1" spc="225" dirty="0">
                <a:solidFill>
                  <a:srgbClr val="333333"/>
                </a:solidFill>
                <a:cs typeface="+mn-ea"/>
                <a:sym typeface="+mn-lt"/>
              </a:rPr>
              <a:t>方烨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888"/>
    </mc:Choice>
    <mc:Fallback>
      <p:transition advTm="18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1" y="27027"/>
            <a:ext cx="1103821" cy="1103821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CCAC642F-4F8F-41A2-8159-85C8ED8D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超时间隔</a:t>
            </a:r>
            <a:r>
              <a:rPr lang="zh-CN" altLang="en-US" b="1" dirty="0">
                <a:solidFill>
                  <a:srgbClr val="FF0000"/>
                </a:solidFill>
              </a:rPr>
              <a:t>加倍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3FB093-F833-44EF-95E0-41A79CA1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en-US" dirty="0"/>
              <a:t>第一次定时器过期时，与最早的未被确认的报文段相关联的段的</a:t>
            </a:r>
            <a:r>
              <a:rPr lang="en-US" altLang="zh-CN" dirty="0" err="1"/>
              <a:t>TimeInterval</a:t>
            </a:r>
            <a:r>
              <a:rPr lang="zh-CN" altLang="en-US" dirty="0"/>
              <a:t>是</a:t>
            </a:r>
            <a:r>
              <a:rPr lang="en-US" altLang="zh-CN" dirty="0"/>
              <a:t>0.75s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重传，设置</a:t>
            </a:r>
            <a:r>
              <a:rPr lang="en-US" altLang="zh-CN" dirty="0"/>
              <a:t>time</a:t>
            </a:r>
            <a:r>
              <a:rPr lang="zh-CN" altLang="en-US" dirty="0"/>
              <a:t>为</a:t>
            </a:r>
            <a:r>
              <a:rPr lang="en-US" altLang="zh-CN" dirty="0"/>
              <a:t>1.5s</a:t>
            </a:r>
          </a:p>
          <a:p>
            <a:pPr lvl="1"/>
            <a:r>
              <a:rPr lang="zh-CN" altLang="en-US" dirty="0"/>
              <a:t>如果又过期，设置为</a:t>
            </a:r>
            <a:r>
              <a:rPr lang="en-US" altLang="zh-CN" dirty="0"/>
              <a:t>3s</a:t>
            </a:r>
          </a:p>
          <a:p>
            <a:r>
              <a:rPr lang="zh-CN" altLang="en-US" dirty="0"/>
              <a:t>好处：</a:t>
            </a:r>
            <a:endParaRPr lang="en-US" altLang="zh-CN" dirty="0"/>
          </a:p>
          <a:p>
            <a:pPr lvl="1"/>
            <a:r>
              <a:rPr lang="zh-CN" altLang="en-US" dirty="0"/>
              <a:t>提供了一个形式受限的</a:t>
            </a:r>
            <a:r>
              <a:rPr lang="zh-CN" altLang="en-US" sz="2400" b="1" dirty="0">
                <a:solidFill>
                  <a:srgbClr val="FF0000"/>
                </a:solidFill>
              </a:rPr>
              <a:t>拥塞控制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定时器过期很可能是网络拥塞引起的。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82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320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192B2-F3B2-4F75-A11D-BDB67845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快速重传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356E7-41B2-4837-8D64-E2A1F3FEC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507581" cy="3263504"/>
          </a:xfrm>
        </p:spPr>
        <p:txBody>
          <a:bodyPr/>
          <a:lstStyle/>
          <a:p>
            <a:r>
              <a:rPr lang="zh-CN" altLang="en-US" dirty="0"/>
              <a:t>问题：超时触发增加端到端延迟</a:t>
            </a:r>
            <a:endParaRPr lang="en-US" altLang="zh-CN" dirty="0"/>
          </a:p>
          <a:p>
            <a:r>
              <a:rPr lang="zh-CN" altLang="en-US" dirty="0"/>
              <a:t>解决：冗余</a:t>
            </a:r>
            <a:r>
              <a:rPr lang="en-US" altLang="zh-CN" dirty="0"/>
              <a:t>ACK</a:t>
            </a:r>
          </a:p>
          <a:p>
            <a:pPr lvl="1"/>
            <a:r>
              <a:rPr lang="zh-CN" altLang="en-US" dirty="0"/>
              <a:t>因为流水线传输，如果一个报文段丢失，会引起多个冗余</a:t>
            </a:r>
            <a:r>
              <a:rPr lang="en-US" altLang="zh-CN" dirty="0"/>
              <a:t>ACK</a:t>
            </a:r>
            <a:r>
              <a:rPr lang="zh-CN" altLang="en-US" dirty="0"/>
              <a:t>发送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一旦收到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个重复的</a:t>
            </a:r>
            <a:r>
              <a:rPr lang="en-US" altLang="zh-CN" sz="2400" dirty="0">
                <a:solidFill>
                  <a:srgbClr val="FF0000"/>
                </a:solidFill>
              </a:rPr>
              <a:t>ACK</a:t>
            </a:r>
            <a:r>
              <a:rPr lang="zh-CN" altLang="en-US" sz="2400" dirty="0">
                <a:solidFill>
                  <a:srgbClr val="FF0000"/>
                </a:solidFill>
              </a:rPr>
              <a:t>，执行快速重传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4FD097-E6EB-42A9-8B5B-8978C5E094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1" y="27027"/>
            <a:ext cx="1103821" cy="1103821"/>
          </a:xfrm>
          <a:prstGeom prst="rect">
            <a:avLst/>
          </a:prstGeom>
        </p:spPr>
      </p:pic>
      <p:pic>
        <p:nvPicPr>
          <p:cNvPr id="5" name="内容占位符 5" descr="文本&#10;&#10;描述已自动生成">
            <a:extLst>
              <a:ext uri="{FF2B5EF4-FFF2-40B4-BE49-F238E27FC236}">
                <a16:creationId xmlns:a16="http://schemas.microsoft.com/office/drawing/2014/main" id="{7A1E7904-C7DC-4D21-AF3D-1C0331A73A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" t="34105" r="37468" b="10682"/>
          <a:stretch/>
        </p:blipFill>
        <p:spPr>
          <a:xfrm>
            <a:off x="4318641" y="1275794"/>
            <a:ext cx="4461089" cy="3024465"/>
          </a:xfrm>
          <a:prstGeom prst="rect">
            <a:avLst/>
          </a:prstGeom>
          <a:ln w="38100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046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763830" y="418579"/>
            <a:ext cx="3603567" cy="369332"/>
            <a:chOff x="3456709" y="686363"/>
            <a:chExt cx="4804756" cy="492441"/>
          </a:xfrm>
        </p:grpSpPr>
        <p:sp>
          <p:nvSpPr>
            <p:cNvPr id="35" name="文本框 2"/>
            <p:cNvSpPr txBox="1"/>
            <p:nvPr/>
          </p:nvSpPr>
          <p:spPr>
            <a:xfrm>
              <a:off x="4785977" y="686363"/>
              <a:ext cx="2125491" cy="49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cs typeface="+mn-ea"/>
                  <a:sym typeface="+mn-lt"/>
                </a:rPr>
                <a:t>为什么是</a:t>
              </a:r>
              <a:r>
                <a:rPr lang="en-US" altLang="zh-CN" sz="1800" b="1" dirty="0">
                  <a:cs typeface="+mn-ea"/>
                  <a:sym typeface="+mn-lt"/>
                </a:rPr>
                <a:t>3</a:t>
              </a:r>
              <a:r>
                <a:rPr lang="zh-CN" altLang="en-US" sz="1800" b="1" dirty="0">
                  <a:cs typeface="+mn-ea"/>
                  <a:sym typeface="+mn-lt"/>
                </a:rPr>
                <a:t>？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864394" y="1130848"/>
            <a:ext cx="7075897" cy="2169744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重复的 </a:t>
            </a:r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ACK 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可能是由许多网络问题引起的。</a:t>
            </a:r>
            <a:endParaRPr lang="en-US" altLang="zh-CN" sz="1800" dirty="0">
              <a:solidFill>
                <a:prstClr val="black"/>
              </a:solidFill>
              <a:cs typeface="+mn-ea"/>
              <a:sym typeface="+mn-lt"/>
            </a:endParaRPr>
          </a:p>
          <a:p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1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、</a:t>
            </a:r>
            <a:r>
              <a:rPr lang="zh-CN" altLang="en-US" sz="2100" dirty="0">
                <a:solidFill>
                  <a:srgbClr val="FF0000"/>
                </a:solidFill>
                <a:cs typeface="+mn-ea"/>
                <a:sym typeface="+mn-lt"/>
              </a:rPr>
              <a:t>丢失的段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。在这种情况下，丢弃段之后的所有段都会</a:t>
            </a:r>
            <a:r>
              <a:rPr lang="zh-CN" altLang="en-US" sz="2100" dirty="0">
                <a:solidFill>
                  <a:srgbClr val="FF0000"/>
                </a:solidFill>
                <a:cs typeface="+mn-ea"/>
                <a:sym typeface="+mn-lt"/>
              </a:rPr>
              <a:t>触发重复的 </a:t>
            </a:r>
            <a:r>
              <a:rPr lang="en-US" altLang="zh-CN" sz="2100" dirty="0">
                <a:solidFill>
                  <a:srgbClr val="FF0000"/>
                </a:solidFill>
                <a:cs typeface="+mn-ea"/>
                <a:sym typeface="+mn-lt"/>
              </a:rPr>
              <a:t>ACK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，直到丢失被修复。 </a:t>
            </a:r>
            <a:endParaRPr lang="en-US" altLang="zh-CN" sz="1800" dirty="0">
              <a:solidFill>
                <a:prstClr val="black"/>
              </a:solidFill>
              <a:cs typeface="+mn-ea"/>
              <a:sym typeface="+mn-lt"/>
            </a:endParaRPr>
          </a:p>
          <a:p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、接收方收到的数据段</a:t>
            </a:r>
            <a:r>
              <a:rPr lang="zh-CN" altLang="en-US" sz="2100" dirty="0">
                <a:solidFill>
                  <a:srgbClr val="FF0000"/>
                </a:solidFill>
                <a:cs typeface="+mn-ea"/>
                <a:sym typeface="+mn-lt"/>
              </a:rPr>
              <a:t>乱序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。</a:t>
            </a:r>
            <a:endParaRPr lang="en-US" altLang="zh-CN" sz="18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800" dirty="0">
              <a:solidFill>
                <a:prstClr val="black"/>
              </a:solidFill>
              <a:cs typeface="+mn-ea"/>
              <a:sym typeface="+mn-lt"/>
            </a:endParaRPr>
          </a:p>
          <a:p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endParaRPr lang="en-US" altLang="zh-CN" sz="1800" dirty="0">
              <a:solidFill>
                <a:prstClr val="black"/>
              </a:solidFill>
              <a:cs typeface="+mn-ea"/>
              <a:sym typeface="+mn-lt"/>
            </a:endParaRPr>
          </a:p>
          <a:p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	</a:t>
            </a:r>
            <a:endParaRPr lang="zh-CN" altLang="en-US" sz="18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1" y="27027"/>
            <a:ext cx="1103821" cy="11038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8ACA78-1B7B-4D5B-8C9C-C84BE605A48C}"/>
              </a:ext>
            </a:extLst>
          </p:cNvPr>
          <p:cNvSpPr txBox="1"/>
          <p:nvPr/>
        </p:nvSpPr>
        <p:spPr>
          <a:xfrm>
            <a:off x="4803506" y="1649454"/>
            <a:ext cx="4171950" cy="1226939"/>
          </a:xfrm>
          <a:prstGeom prst="horizontalScroll">
            <a:avLst/>
          </a:prstGeom>
          <a:noFill/>
          <a:ln w="38100">
            <a:solidFill>
              <a:srgbClr val="FFC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个</a:t>
            </a:r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ACK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可能是乱序</a:t>
            </a:r>
            <a:endParaRPr lang="en-US" altLang="zh-CN" sz="1800" dirty="0">
              <a:solidFill>
                <a:prstClr val="black"/>
              </a:solidFill>
              <a:cs typeface="+mn-ea"/>
              <a:sym typeface="+mn-lt"/>
            </a:endParaRPr>
          </a:p>
          <a:p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3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个可能是丢包。</a:t>
            </a:r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——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效率高</a:t>
            </a:r>
            <a:endParaRPr lang="en-US" altLang="zh-CN" sz="1800" dirty="0">
              <a:solidFill>
                <a:prstClr val="black"/>
              </a:solidFill>
              <a:cs typeface="+mn-ea"/>
              <a:sym typeface="+mn-lt"/>
            </a:endParaRPr>
          </a:p>
          <a:p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4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个很可能是丢包</a:t>
            </a:r>
            <a:r>
              <a:rPr lang="zh-CN" altLang="en-US" sz="1350" dirty="0">
                <a:solidFill>
                  <a:prstClr val="black"/>
                </a:solidFill>
                <a:cs typeface="+mn-ea"/>
                <a:sym typeface="+mn-lt"/>
              </a:rPr>
              <a:t>。</a:t>
            </a:r>
            <a:endParaRPr lang="en-US" altLang="zh-CN" sz="135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4" name="图片 3" descr="文本, 信件&#10;&#10;描述已自动生成">
            <a:extLst>
              <a:ext uri="{FF2B5EF4-FFF2-40B4-BE49-F238E27FC236}">
                <a16:creationId xmlns:a16="http://schemas.microsoft.com/office/drawing/2014/main" id="{1980993F-3FB4-440F-9FC7-D765044A9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33" y="2904802"/>
            <a:ext cx="6905158" cy="17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08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5143">
        <p:push/>
      </p:transition>
    </mc:Choice>
    <mc:Fallback>
      <p:transition spd="med" advClick="0" advTm="65143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1ED18-E13F-4D13-A87B-705A1A56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/>
                </a:solidFill>
                <a:cs typeface="+mn-ea"/>
                <a:sym typeface="+mn-lt"/>
              </a:rPr>
              <a:t>差错恢复机制总结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A243E-C740-49A9-9D2B-0DE99241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GBN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累计确认</a:t>
            </a:r>
            <a:r>
              <a:rPr lang="zh-CN" altLang="en-US" dirty="0"/>
              <a:t>：发送方（</a:t>
            </a:r>
            <a:r>
              <a:rPr lang="en-US" altLang="zh-CN" dirty="0" err="1"/>
              <a:t>sendbase</a:t>
            </a:r>
            <a:r>
              <a:rPr lang="zh-CN" altLang="en-US" dirty="0"/>
              <a:t>，</a:t>
            </a:r>
            <a:r>
              <a:rPr lang="en-US" altLang="zh-CN" dirty="0" err="1"/>
              <a:t>nextseqnum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SR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会</a:t>
            </a:r>
            <a:r>
              <a:rPr lang="zh-CN" altLang="en-US" dirty="0">
                <a:solidFill>
                  <a:srgbClr val="FF0000"/>
                </a:solidFill>
              </a:rPr>
              <a:t>缓存乱序到达接受方的报文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不需要重传多条</a:t>
            </a:r>
            <a:endParaRPr lang="en-US" altLang="zh-CN" dirty="0"/>
          </a:p>
          <a:p>
            <a:pPr lvl="2"/>
            <a:r>
              <a:rPr lang="zh-CN" altLang="en-US" dirty="0"/>
              <a:t>至多传未收到</a:t>
            </a:r>
            <a:r>
              <a:rPr lang="en-US" altLang="zh-CN" dirty="0"/>
              <a:t>ACK</a:t>
            </a:r>
            <a:r>
              <a:rPr lang="zh-CN" altLang="en-US" dirty="0"/>
              <a:t>的那一条报文</a:t>
            </a:r>
            <a:endParaRPr lang="en-US" altLang="zh-CN" dirty="0"/>
          </a:p>
          <a:p>
            <a:pPr lvl="2"/>
            <a:r>
              <a:rPr lang="zh-CN" altLang="en-US" dirty="0"/>
              <a:t>如果在报文</a:t>
            </a:r>
            <a:r>
              <a:rPr lang="en-US" altLang="zh-CN" dirty="0"/>
              <a:t>n</a:t>
            </a:r>
            <a:r>
              <a:rPr lang="zh-CN" altLang="en-US" dirty="0"/>
              <a:t>超时时间内，未收到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ACK</a:t>
            </a:r>
            <a:r>
              <a:rPr lang="zh-CN" altLang="en-US" dirty="0"/>
              <a:t>，但是收到了</a:t>
            </a:r>
            <a:r>
              <a:rPr lang="en-US" altLang="zh-CN" dirty="0"/>
              <a:t>n+1</a:t>
            </a:r>
            <a:r>
              <a:rPr lang="zh-CN" altLang="en-US" dirty="0"/>
              <a:t>的</a:t>
            </a:r>
            <a:r>
              <a:rPr lang="en-US" altLang="zh-CN" dirty="0"/>
              <a:t>ACK</a:t>
            </a:r>
            <a:r>
              <a:rPr lang="zh-CN" altLang="en-US" dirty="0"/>
              <a:t>，不需要重传</a:t>
            </a:r>
            <a:endParaRPr lang="en-US" altLang="zh-CN" dirty="0"/>
          </a:p>
          <a:p>
            <a:pPr lvl="1"/>
            <a:r>
              <a:rPr lang="zh-CN" altLang="en-US" dirty="0"/>
              <a:t>选择确认（</a:t>
            </a:r>
            <a:r>
              <a:rPr lang="en-US" altLang="zh-CN" dirty="0"/>
              <a:t>RFC2018</a:t>
            </a:r>
            <a:r>
              <a:rPr lang="zh-CN" altLang="en-US" dirty="0"/>
              <a:t>）：</a:t>
            </a:r>
            <a:r>
              <a:rPr lang="zh-CN" altLang="en-US" dirty="0">
                <a:solidFill>
                  <a:srgbClr val="FF0000"/>
                </a:solidFill>
              </a:rPr>
              <a:t>接收方有选择的确认失序报文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6DD81-FFEA-4C54-A4E0-9569DBF24A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1" y="27027"/>
            <a:ext cx="1103821" cy="11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0322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1019409" y="757593"/>
            <a:ext cx="3041233" cy="3597458"/>
            <a:chOff x="1967542" y="991717"/>
            <a:chExt cx="3217334" cy="3805767"/>
          </a:xfrm>
        </p:grpSpPr>
        <p:grpSp>
          <p:nvGrpSpPr>
            <p:cNvPr id="3" name="组合 2"/>
            <p:cNvGrpSpPr/>
            <p:nvPr/>
          </p:nvGrpSpPr>
          <p:grpSpPr>
            <a:xfrm>
              <a:off x="1967542" y="991717"/>
              <a:ext cx="3217334" cy="3805767"/>
              <a:chOff x="1475656" y="743787"/>
              <a:chExt cx="2413000" cy="2854325"/>
            </a:xfrm>
          </p:grpSpPr>
          <p:sp>
            <p:nvSpPr>
              <p:cNvPr id="8" name="Freeform 54"/>
              <p:cNvSpPr/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Freeform 73"/>
              <p:cNvSpPr/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BE202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765"/>
                <a:r>
                  <a:rPr lang="en-US" altLang="zh-CN" sz="1800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  <p:sp>
            <p:nvSpPr>
              <p:cNvPr id="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913765"/>
                <a:r>
                  <a:rPr lang="en-US" altLang="zh-CN" sz="4000" b="1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PART 03</a:t>
                </a:r>
                <a:endParaRPr lang="zh-CN" altLang="en-US" sz="4000" b="1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4726972" y="1908895"/>
            <a:ext cx="3550741" cy="148758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000" b="1" spc="225" dirty="0">
                <a:solidFill>
                  <a:srgbClr val="333333"/>
                </a:solidFill>
                <a:cs typeface="+mn-ea"/>
                <a:sym typeface="+mn-lt"/>
              </a:rPr>
              <a:t>TCP</a:t>
            </a:r>
            <a:r>
              <a:rPr lang="zh-CN" altLang="en-US" sz="4000" b="1" spc="225" dirty="0">
                <a:solidFill>
                  <a:srgbClr val="333333"/>
                </a:solidFill>
                <a:cs typeface="+mn-ea"/>
                <a:sym typeface="+mn-lt"/>
              </a:rPr>
              <a:t>流量控制</a:t>
            </a:r>
            <a:endParaRPr lang="en-US" altLang="zh-CN" sz="4000" b="1" spc="225" dirty="0">
              <a:solidFill>
                <a:srgbClr val="333333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400" b="1" spc="225" dirty="0">
                <a:solidFill>
                  <a:srgbClr val="333333"/>
                </a:solidFill>
                <a:cs typeface="+mn-ea"/>
                <a:sym typeface="+mn-lt"/>
              </a:rPr>
              <a:t>王乐涵</a:t>
            </a:r>
            <a:endParaRPr lang="en-US" altLang="zh-CN" sz="2400" b="1" spc="225" dirty="0">
              <a:solidFill>
                <a:srgbClr val="3333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/>
        </p:nvGrpSpPr>
        <p:grpSpPr>
          <a:xfrm>
            <a:off x="1613323" y="565590"/>
            <a:ext cx="5764884" cy="646331"/>
            <a:chOff x="3456709" y="787291"/>
            <a:chExt cx="4804756" cy="861774"/>
          </a:xfrm>
        </p:grpSpPr>
        <p:sp>
          <p:nvSpPr>
            <p:cNvPr id="141" name="文本框 2"/>
            <p:cNvSpPr txBox="1"/>
            <p:nvPr/>
          </p:nvSpPr>
          <p:spPr>
            <a:xfrm>
              <a:off x="4796341" y="787291"/>
              <a:ext cx="212549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cs typeface="+mn-ea"/>
                  <a:sym typeface="+mn-lt"/>
                </a:rPr>
                <a:t>为什么要进行流量控制？</a:t>
              </a:r>
            </a:p>
          </p:txBody>
        </p:sp>
        <p:cxnSp>
          <p:nvCxnSpPr>
            <p:cNvPr id="139" name="直接连接符 138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9" name="图表 178"/>
          <p:cNvGraphicFramePr/>
          <p:nvPr/>
        </p:nvGraphicFramePr>
        <p:xfrm>
          <a:off x="929194" y="1466026"/>
          <a:ext cx="1438646" cy="148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1" name="TextBox 37"/>
          <p:cNvSpPr txBox="1"/>
          <p:nvPr/>
        </p:nvSpPr>
        <p:spPr>
          <a:xfrm>
            <a:off x="929193" y="1211921"/>
            <a:ext cx="5677169" cy="699294"/>
          </a:xfrm>
          <a:prstGeom prst="rect">
            <a:avLst/>
          </a:prstGeom>
          <a:noFill/>
        </p:spPr>
        <p:txBody>
          <a:bodyPr wrap="square" lIns="91360" tIns="0" rIns="9136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接收方缓存有限，且处理报文需要一定时间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发送方需控制发送速率避免缓存溢出与数据丢失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7CC10F-23A5-4234-B7D3-DD944D21A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086" y="2165320"/>
            <a:ext cx="5368031" cy="1973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/>
        </p:nvGrpSpPr>
        <p:grpSpPr>
          <a:xfrm>
            <a:off x="1613323" y="533609"/>
            <a:ext cx="5764884" cy="369332"/>
            <a:chOff x="3456709" y="744650"/>
            <a:chExt cx="4804756" cy="492442"/>
          </a:xfrm>
        </p:grpSpPr>
        <p:sp>
          <p:nvSpPr>
            <p:cNvPr id="141" name="文本框 2"/>
            <p:cNvSpPr txBox="1"/>
            <p:nvPr/>
          </p:nvSpPr>
          <p:spPr>
            <a:xfrm>
              <a:off x="4962879" y="744650"/>
              <a:ext cx="179241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cs typeface="+mn-ea"/>
                  <a:sym typeface="+mn-lt"/>
                </a:rPr>
                <a:t>如何进行流量控制？</a:t>
              </a:r>
            </a:p>
          </p:txBody>
        </p:sp>
        <p:cxnSp>
          <p:nvCxnSpPr>
            <p:cNvPr id="139" name="直接连接符 138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9" name="图表 178"/>
          <p:cNvGraphicFramePr/>
          <p:nvPr/>
        </p:nvGraphicFramePr>
        <p:xfrm>
          <a:off x="929194" y="1466026"/>
          <a:ext cx="1438646" cy="148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1" name="TextBox 37"/>
          <p:cNvSpPr txBox="1"/>
          <p:nvPr/>
        </p:nvSpPr>
        <p:spPr>
          <a:xfrm>
            <a:off x="929193" y="1211921"/>
            <a:ext cx="5677169" cy="2547108"/>
          </a:xfrm>
          <a:prstGeom prst="rect">
            <a:avLst/>
          </a:prstGeom>
          <a:noFill/>
        </p:spPr>
        <p:txBody>
          <a:bodyPr wrap="square" lIns="91360" tIns="0" rIns="9136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发送方维护接收窗口（体现在报文段中）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04C407-41BB-45DF-8C3B-2B76EE52B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945" y="1142122"/>
            <a:ext cx="2550225" cy="236201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C1B27061-192C-4D92-A0E3-57F18031D865}"/>
              </a:ext>
            </a:extLst>
          </p:cNvPr>
          <p:cNvSpPr/>
          <p:nvPr/>
        </p:nvSpPr>
        <p:spPr>
          <a:xfrm>
            <a:off x="6760895" y="2103579"/>
            <a:ext cx="688196" cy="276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/>
        </p:nvGrpSpPr>
        <p:grpSpPr>
          <a:xfrm>
            <a:off x="1613323" y="533453"/>
            <a:ext cx="5764884" cy="369332"/>
            <a:chOff x="3456709" y="744442"/>
            <a:chExt cx="4804756" cy="492442"/>
          </a:xfrm>
        </p:grpSpPr>
        <p:sp>
          <p:nvSpPr>
            <p:cNvPr id="141" name="文本框 2"/>
            <p:cNvSpPr txBox="1"/>
            <p:nvPr/>
          </p:nvSpPr>
          <p:spPr>
            <a:xfrm>
              <a:off x="4969774" y="744442"/>
              <a:ext cx="177862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cs typeface="+mn-ea"/>
                  <a:sym typeface="+mn-lt"/>
                </a:rPr>
                <a:t>如何进行流量控制？</a:t>
              </a:r>
            </a:p>
          </p:txBody>
        </p:sp>
        <p:cxnSp>
          <p:nvCxnSpPr>
            <p:cNvPr id="139" name="直接连接符 138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9" name="图表 178"/>
          <p:cNvGraphicFramePr/>
          <p:nvPr/>
        </p:nvGraphicFramePr>
        <p:xfrm>
          <a:off x="929194" y="1466026"/>
          <a:ext cx="1438646" cy="148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1" name="TextBox 37"/>
          <p:cNvSpPr txBox="1"/>
          <p:nvPr/>
        </p:nvSpPr>
        <p:spPr>
          <a:xfrm>
            <a:off x="929193" y="1211921"/>
            <a:ext cx="5677169" cy="3655103"/>
          </a:xfrm>
          <a:prstGeom prst="rect">
            <a:avLst/>
          </a:prstGeom>
          <a:noFill/>
        </p:spPr>
        <p:txBody>
          <a:bodyPr wrap="square" lIns="91360" tIns="0" rIns="9136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发送方维护接收窗口（体现在报文段中）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如何确定接收窗口大小？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接收方：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LastByteRcvd-LastByteRead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&lt;=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RcvBuffer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发送方：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LastByteSent-LastByteAcked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&lt;=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RcvWindow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734AC6-FF57-4420-B392-C9185C04A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639" y="2150062"/>
            <a:ext cx="4015092" cy="14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0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/>
        </p:nvGrpSpPr>
        <p:grpSpPr>
          <a:xfrm>
            <a:off x="1613323" y="549205"/>
            <a:ext cx="5764884" cy="369332"/>
            <a:chOff x="3456709" y="765445"/>
            <a:chExt cx="4804756" cy="492442"/>
          </a:xfrm>
        </p:grpSpPr>
        <p:sp>
          <p:nvSpPr>
            <p:cNvPr id="141" name="文本框 2"/>
            <p:cNvSpPr txBox="1"/>
            <p:nvPr/>
          </p:nvSpPr>
          <p:spPr>
            <a:xfrm>
              <a:off x="4723281" y="765445"/>
              <a:ext cx="22716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cs typeface="+mn-ea"/>
                  <a:sym typeface="+mn-lt"/>
                </a:rPr>
                <a:t>特殊情况：</a:t>
              </a:r>
              <a:r>
                <a:rPr lang="en-US" altLang="zh-CN" sz="1800" b="1" dirty="0" err="1">
                  <a:cs typeface="+mn-ea"/>
                  <a:sym typeface="+mn-lt"/>
                </a:rPr>
                <a:t>RcvWindow</a:t>
              </a:r>
              <a:r>
                <a:rPr lang="en-US" altLang="zh-CN" sz="1800" b="1" dirty="0">
                  <a:cs typeface="+mn-ea"/>
                  <a:sym typeface="+mn-lt"/>
                </a:rPr>
                <a:t>=0</a:t>
              </a:r>
              <a:endParaRPr lang="zh-CN" altLang="en-US" sz="1800" b="1" dirty="0">
                <a:cs typeface="+mn-ea"/>
                <a:sym typeface="+mn-lt"/>
              </a:endParaRPr>
            </a:p>
          </p:txBody>
        </p:sp>
        <p:cxnSp>
          <p:nvCxnSpPr>
            <p:cNvPr id="139" name="直接连接符 138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9" name="图表 178"/>
          <p:cNvGraphicFramePr/>
          <p:nvPr/>
        </p:nvGraphicFramePr>
        <p:xfrm>
          <a:off x="929194" y="1466026"/>
          <a:ext cx="1438646" cy="148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1" name="TextBox 37"/>
          <p:cNvSpPr txBox="1"/>
          <p:nvPr/>
        </p:nvSpPr>
        <p:spPr>
          <a:xfrm>
            <a:off x="929193" y="1211921"/>
            <a:ext cx="5677169" cy="700448"/>
          </a:xfrm>
          <a:prstGeom prst="rect">
            <a:avLst/>
          </a:prstGeom>
          <a:noFill/>
        </p:spPr>
        <p:txBody>
          <a:bodyPr wrap="square" lIns="91360" tIns="0" rIns="9136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发送方发送只有一个字节的报文段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如果发送方不再发送？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5400000">
            <a:off x="1019409" y="757593"/>
            <a:ext cx="3041233" cy="3597458"/>
            <a:chOff x="1967542" y="991717"/>
            <a:chExt cx="3217334" cy="3805767"/>
          </a:xfrm>
        </p:grpSpPr>
        <p:grpSp>
          <p:nvGrpSpPr>
            <p:cNvPr id="13" name="组合 12"/>
            <p:cNvGrpSpPr/>
            <p:nvPr/>
          </p:nvGrpSpPr>
          <p:grpSpPr>
            <a:xfrm>
              <a:off x="1967542" y="991717"/>
              <a:ext cx="3217334" cy="3805767"/>
              <a:chOff x="1475656" y="743787"/>
              <a:chExt cx="2413000" cy="2854325"/>
            </a:xfrm>
          </p:grpSpPr>
          <p:sp>
            <p:nvSpPr>
              <p:cNvPr id="17" name="Freeform 54"/>
              <p:cNvSpPr/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Freeform 73"/>
              <p:cNvSpPr/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BE202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1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765"/>
                <a:r>
                  <a:rPr lang="en-US" altLang="zh-CN" sz="1800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  <p:sp>
            <p:nvSpPr>
              <p:cNvPr id="1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913765"/>
                <a:r>
                  <a:rPr lang="en-US" altLang="zh-CN" sz="4000" b="1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PART 04</a:t>
                </a:r>
                <a:endParaRPr lang="zh-CN" altLang="en-US" sz="4000" b="1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4726972" y="1908895"/>
            <a:ext cx="3550741" cy="89428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000" b="1" spc="225" dirty="0">
                <a:solidFill>
                  <a:srgbClr val="333333"/>
                </a:solidFill>
                <a:cs typeface="+mn-ea"/>
                <a:sym typeface="+mn-lt"/>
              </a:rPr>
              <a:t>TCP</a:t>
            </a:r>
            <a:r>
              <a:rPr lang="zh-CN" altLang="en-US" sz="4000" b="1" spc="225" dirty="0">
                <a:solidFill>
                  <a:srgbClr val="333333"/>
                </a:solidFill>
                <a:cs typeface="+mn-ea"/>
                <a:sym typeface="+mn-lt"/>
              </a:rPr>
              <a:t>连接控制</a:t>
            </a:r>
            <a:endParaRPr lang="zh-CN" altLang="en-US" sz="1600" b="1" spc="225" dirty="0">
              <a:solidFill>
                <a:srgbClr val="3333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763830" y="418578"/>
            <a:ext cx="3603567" cy="460375"/>
            <a:chOff x="3456709" y="686363"/>
            <a:chExt cx="4804756" cy="613832"/>
          </a:xfrm>
        </p:grpSpPr>
        <p:sp>
          <p:nvSpPr>
            <p:cNvPr id="18" name="文本框 2"/>
            <p:cNvSpPr txBox="1"/>
            <p:nvPr/>
          </p:nvSpPr>
          <p:spPr>
            <a:xfrm>
              <a:off x="4603942" y="686363"/>
              <a:ext cx="2509520" cy="613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cs typeface="+mn-ea"/>
                  <a:sym typeface="+mn-lt"/>
                </a:rPr>
                <a:t>TCP</a:t>
              </a:r>
              <a:r>
                <a:rPr lang="zh-CN" altLang="en-US" sz="2400" b="1" dirty="0">
                  <a:cs typeface="+mn-ea"/>
                  <a:sym typeface="+mn-lt"/>
                </a:rPr>
                <a:t>协议特点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164105" y="1407261"/>
            <a:ext cx="1372284" cy="102792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549" tIns="40775" rIns="81549" bIns="40775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点对点</a:t>
            </a:r>
          </a:p>
        </p:txBody>
      </p:sp>
      <p:sp>
        <p:nvSpPr>
          <p:cNvPr id="21" name="矩形 4"/>
          <p:cNvSpPr>
            <a:spLocks noChangeArrowheads="1"/>
          </p:cNvSpPr>
          <p:nvPr/>
        </p:nvSpPr>
        <p:spPr bwMode="auto">
          <a:xfrm>
            <a:off x="2964330" y="1407261"/>
            <a:ext cx="1372284" cy="1027929"/>
          </a:xfrm>
          <a:prstGeom prst="rect">
            <a:avLst/>
          </a:prstGeom>
          <a:solidFill>
            <a:srgbClr val="BE2021"/>
          </a:solidFill>
          <a:ln>
            <a:noFill/>
          </a:ln>
        </p:spPr>
        <p:txBody>
          <a:bodyPr lIns="81549" tIns="40775" rIns="81549" bIns="40775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1800" b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可靠、按序的字节流</a:t>
            </a:r>
            <a:endParaRPr lang="zh-CN" altLang="en-US" sz="18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6582410" y="1407160"/>
            <a:ext cx="1469390" cy="1028065"/>
          </a:xfrm>
          <a:prstGeom prst="rect">
            <a:avLst/>
          </a:prstGeom>
          <a:solidFill>
            <a:srgbClr val="BE2021"/>
          </a:solidFill>
          <a:ln>
            <a:noFill/>
          </a:ln>
        </p:spPr>
        <p:txBody>
          <a:bodyPr lIns="81549" tIns="40775" rIns="81549" bIns="40775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发送方</a:t>
            </a:r>
            <a:r>
              <a:rPr lang="en-US" altLang="zh-CN" sz="2000" b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</a:p>
          <a:p>
            <a:pPr algn="ctr"/>
            <a:r>
              <a:rPr lang="zh-CN" altLang="en-US" sz="2000" b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接收方缓存</a:t>
            </a:r>
            <a:endParaRPr lang="zh-CN" altLang="en-US" sz="20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9"/>
          <p:cNvSpPr>
            <a:spLocks noChangeArrowheads="1"/>
          </p:cNvSpPr>
          <p:nvPr/>
        </p:nvSpPr>
        <p:spPr bwMode="auto">
          <a:xfrm>
            <a:off x="4762968" y="1407261"/>
            <a:ext cx="1372284" cy="102792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549" tIns="40775" rIns="81549" bIns="40775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流水线</a:t>
            </a:r>
          </a:p>
          <a:p>
            <a:pPr algn="ctr"/>
            <a:r>
              <a:rPr lang="zh-CN" altLang="en-US" sz="2000" b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机制</a:t>
            </a:r>
            <a:endParaRPr lang="zh-CN" altLang="en-US" sz="20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168247" y="2574247"/>
            <a:ext cx="1368425" cy="1095058"/>
          </a:xfrm>
          <a:prstGeom prst="rect">
            <a:avLst/>
          </a:prstGeom>
          <a:noFill/>
          <a:ln>
            <a:noFill/>
          </a:ln>
          <a:effectLst/>
        </p:spPr>
        <p:txBody>
          <a:bodyPr lIns="81549" tIns="40775" rIns="81549" bIns="40775" anchor="ctr"/>
          <a:lstStyle/>
          <a:p>
            <a:pPr algn="l">
              <a:lnSpc>
                <a:spcPct val="130000"/>
              </a:lnSpc>
              <a:defRPr/>
            </a:pPr>
            <a:r>
              <a:rPr lang="zh-CN" sz="16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一个发送方，一个接收方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2968625" y="2574290"/>
            <a:ext cx="1452880" cy="1087120"/>
          </a:xfrm>
          <a:prstGeom prst="rect">
            <a:avLst/>
          </a:prstGeom>
          <a:noFill/>
          <a:ln>
            <a:noFill/>
          </a:ln>
          <a:effectLst/>
        </p:spPr>
        <p:txBody>
          <a:bodyPr lIns="81549" tIns="40775" rIns="81549" bIns="40775" anchor="ctr"/>
          <a:lstStyle/>
          <a:p>
            <a:pPr algn="l">
              <a:lnSpc>
                <a:spcPct val="130000"/>
              </a:lnSpc>
              <a:buClrTx/>
              <a:buSzTx/>
              <a:buFontTx/>
              <a:defRPr/>
            </a:pPr>
            <a:r>
              <a:rPr lang="zh-CN" b="1" dirty="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数据，无差错、不丢失、不重复，并且按序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字节流</a:t>
            </a:r>
            <a:endParaRPr lang="zh-CN" b="1" dirty="0"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547485" y="2566035"/>
            <a:ext cx="1765935" cy="1095375"/>
          </a:xfrm>
          <a:prstGeom prst="rect">
            <a:avLst/>
          </a:prstGeom>
          <a:noFill/>
          <a:ln>
            <a:noFill/>
          </a:ln>
          <a:effectLst/>
        </p:spPr>
        <p:txBody>
          <a:bodyPr lIns="81549" tIns="40775" rIns="81549" bIns="40775" anchor="ctr"/>
          <a:lstStyle/>
          <a:p>
            <a:pPr algn="l">
              <a:lnSpc>
                <a:spcPct val="130000"/>
              </a:lnSpc>
              <a:defRPr/>
            </a:pPr>
            <a:r>
              <a:rPr lang="zh-CN" sz="1400" b="1" dirty="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TCP连接的每一端都有各自的发送缓存和接收缓存</a:t>
            </a:r>
          </a:p>
        </p:txBody>
      </p:sp>
      <p:sp>
        <p:nvSpPr>
          <p:cNvPr id="34" name="矩形 33"/>
          <p:cNvSpPr/>
          <p:nvPr/>
        </p:nvSpPr>
        <p:spPr bwMode="auto">
          <a:xfrm>
            <a:off x="4766945" y="2574290"/>
            <a:ext cx="1435100" cy="1095375"/>
          </a:xfrm>
          <a:prstGeom prst="rect">
            <a:avLst/>
          </a:prstGeom>
          <a:noFill/>
          <a:ln>
            <a:noFill/>
          </a:ln>
          <a:effectLst/>
        </p:spPr>
        <p:txBody>
          <a:bodyPr lIns="81549" tIns="40775" rIns="81549" bIns="40775" anchor="ctr"/>
          <a:lstStyle/>
          <a:p>
            <a:pPr algn="l">
              <a:lnSpc>
                <a:spcPct val="130000"/>
              </a:lnSpc>
              <a:defRPr/>
            </a:pPr>
            <a:r>
              <a:rPr lang="zh-CN" b="1" dirty="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根据TCP拥塞控制和流量控制机制设置窗口尺寸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005" y="3620770"/>
            <a:ext cx="5610860" cy="1410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4438"/>
    </mc:Choice>
    <mc:Fallback>
      <p:transition advTm="2443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/>
        </p:nvGrpSpPr>
        <p:grpSpPr>
          <a:xfrm>
            <a:off x="1613323" y="578936"/>
            <a:ext cx="5764884" cy="369332"/>
            <a:chOff x="3456709" y="805087"/>
            <a:chExt cx="4804756" cy="492442"/>
          </a:xfrm>
        </p:grpSpPr>
        <p:sp>
          <p:nvSpPr>
            <p:cNvPr id="141" name="文本框 2"/>
            <p:cNvSpPr txBox="1"/>
            <p:nvPr/>
          </p:nvSpPr>
          <p:spPr>
            <a:xfrm>
              <a:off x="4903153" y="805087"/>
              <a:ext cx="19118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cs typeface="+mn-ea"/>
                  <a:sym typeface="+mn-lt"/>
                </a:rPr>
                <a:t>建立连接：三次握手</a:t>
              </a:r>
            </a:p>
          </p:txBody>
        </p:sp>
        <p:cxnSp>
          <p:nvCxnSpPr>
            <p:cNvPr id="139" name="直接连接符 138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9" name="图表 178"/>
          <p:cNvGraphicFramePr/>
          <p:nvPr/>
        </p:nvGraphicFramePr>
        <p:xfrm>
          <a:off x="929194" y="1466026"/>
          <a:ext cx="1438646" cy="148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1" name="TextBox 37"/>
          <p:cNvSpPr txBox="1"/>
          <p:nvPr/>
        </p:nvSpPr>
        <p:spPr>
          <a:xfrm>
            <a:off x="929193" y="1211921"/>
            <a:ext cx="5677169" cy="331116"/>
          </a:xfrm>
          <a:prstGeom prst="rect">
            <a:avLst/>
          </a:prstGeom>
          <a:noFill/>
        </p:spPr>
        <p:txBody>
          <a:bodyPr wrap="square" lIns="91360" tIns="0" rIns="9136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三次握手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D25D122-B46A-4EA1-A697-C60A91263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431" y="1741589"/>
            <a:ext cx="3822565" cy="30595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2DAF10-5B6D-477D-AB79-7294A80B5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258" y="1358309"/>
            <a:ext cx="2778311" cy="25732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6E1C18-53FB-4E17-B795-1F27AFC9D175}"/>
              </a:ext>
            </a:extLst>
          </p:cNvPr>
          <p:cNvSpPr/>
          <p:nvPr/>
        </p:nvSpPr>
        <p:spPr>
          <a:xfrm>
            <a:off x="6464213" y="2411950"/>
            <a:ext cx="155945" cy="3028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9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/>
        </p:nvGrpSpPr>
        <p:grpSpPr>
          <a:xfrm>
            <a:off x="1613323" y="578936"/>
            <a:ext cx="5764884" cy="369332"/>
            <a:chOff x="3456709" y="805087"/>
            <a:chExt cx="4804756" cy="492442"/>
          </a:xfrm>
        </p:grpSpPr>
        <p:sp>
          <p:nvSpPr>
            <p:cNvPr id="141" name="文本框 2"/>
            <p:cNvSpPr txBox="1"/>
            <p:nvPr/>
          </p:nvSpPr>
          <p:spPr>
            <a:xfrm>
              <a:off x="4903153" y="805087"/>
              <a:ext cx="19118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cs typeface="+mn-ea"/>
                  <a:sym typeface="+mn-lt"/>
                </a:rPr>
                <a:t>建立连接：三次握手</a:t>
              </a:r>
            </a:p>
          </p:txBody>
        </p:sp>
        <p:cxnSp>
          <p:nvCxnSpPr>
            <p:cNvPr id="139" name="直接连接符 138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9" name="图表 178"/>
          <p:cNvGraphicFramePr/>
          <p:nvPr/>
        </p:nvGraphicFramePr>
        <p:xfrm>
          <a:off x="929194" y="1466026"/>
          <a:ext cx="1438646" cy="148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1" name="TextBox 37"/>
          <p:cNvSpPr txBox="1"/>
          <p:nvPr/>
        </p:nvSpPr>
        <p:spPr>
          <a:xfrm>
            <a:off x="929194" y="1211921"/>
            <a:ext cx="1792742" cy="328478"/>
          </a:xfrm>
          <a:prstGeom prst="rect">
            <a:avLst/>
          </a:prstGeom>
          <a:noFill/>
        </p:spPr>
        <p:txBody>
          <a:bodyPr wrap="square" lIns="91360" tIns="0" rIns="9136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三次握手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D25D122-B46A-4EA1-A697-C60A91263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431" y="1741589"/>
            <a:ext cx="3822565" cy="3059519"/>
          </a:xfrm>
          <a:prstGeom prst="rect">
            <a:avLst/>
          </a:prstGeom>
        </p:spPr>
      </p:pic>
      <p:sp>
        <p:nvSpPr>
          <p:cNvPr id="12" name="TextBox 37">
            <a:extLst>
              <a:ext uri="{FF2B5EF4-FFF2-40B4-BE49-F238E27FC236}">
                <a16:creationId xmlns:a16="http://schemas.microsoft.com/office/drawing/2014/main" id="{6EFC660E-B8D5-468B-BDF1-7545847D310F}"/>
              </a:ext>
            </a:extLst>
          </p:cNvPr>
          <p:cNvSpPr txBox="1"/>
          <p:nvPr/>
        </p:nvSpPr>
        <p:spPr>
          <a:xfrm>
            <a:off x="5555627" y="2900093"/>
            <a:ext cx="3389899" cy="745460"/>
          </a:xfrm>
          <a:prstGeom prst="rect">
            <a:avLst/>
          </a:prstGeom>
          <a:noFill/>
        </p:spPr>
        <p:txBody>
          <a:bodyPr wrap="square" lIns="91360" tIns="0" rIns="9136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FF0000"/>
                </a:solidFill>
                <a:cs typeface="+mn-ea"/>
                <a:sym typeface="+mn-lt"/>
              </a:rPr>
              <a:t>为什么需要三次握手？</a:t>
            </a:r>
          </a:p>
          <a:p>
            <a:pPr lvl="1">
              <a:lnSpc>
                <a:spcPct val="150000"/>
              </a:lnSpc>
            </a:pPr>
            <a:r>
              <a:rPr lang="zh-CN" altLang="en-US" sz="1600" b="1" dirty="0">
                <a:solidFill>
                  <a:srgbClr val="333333"/>
                </a:solidFill>
                <a:cs typeface="+mn-ea"/>
                <a:sym typeface="+mn-lt"/>
              </a:rPr>
              <a:t>识别延时失效的报文</a:t>
            </a:r>
          </a:p>
        </p:txBody>
      </p:sp>
    </p:spTree>
    <p:extLst>
      <p:ext uri="{BB962C8B-B14F-4D97-AF65-F5344CB8AC3E}">
        <p14:creationId xmlns:p14="http://schemas.microsoft.com/office/powerpoint/2010/main" val="42609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/>
        </p:nvGrpSpPr>
        <p:grpSpPr>
          <a:xfrm>
            <a:off x="1613323" y="562413"/>
            <a:ext cx="5764884" cy="369332"/>
            <a:chOff x="3456709" y="783056"/>
            <a:chExt cx="4804756" cy="492442"/>
          </a:xfrm>
        </p:grpSpPr>
        <p:sp>
          <p:nvSpPr>
            <p:cNvPr id="141" name="文本框 2"/>
            <p:cNvSpPr txBox="1"/>
            <p:nvPr/>
          </p:nvSpPr>
          <p:spPr>
            <a:xfrm>
              <a:off x="5399095" y="783056"/>
              <a:ext cx="91998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cs typeface="+mn-ea"/>
                  <a:sym typeface="+mn-lt"/>
                </a:rPr>
                <a:t>结束连接</a:t>
              </a:r>
            </a:p>
          </p:txBody>
        </p:sp>
        <p:cxnSp>
          <p:nvCxnSpPr>
            <p:cNvPr id="139" name="直接连接符 138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7B2FAE-EE12-43F8-90B4-AE810A0A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855" y="1376160"/>
            <a:ext cx="2778311" cy="257327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6DE5193-CD1D-416E-850D-6191DEE1E468}"/>
              </a:ext>
            </a:extLst>
          </p:cNvPr>
          <p:cNvSpPr/>
          <p:nvPr/>
        </p:nvSpPr>
        <p:spPr>
          <a:xfrm>
            <a:off x="6563450" y="2420325"/>
            <a:ext cx="155945" cy="3028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E78F96-E8D0-40A9-BA28-075DA4727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34" y="1532234"/>
            <a:ext cx="3060857" cy="31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7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/>
        </p:nvGrpSpPr>
        <p:grpSpPr>
          <a:xfrm>
            <a:off x="1613323" y="546231"/>
            <a:ext cx="5764884" cy="369332"/>
            <a:chOff x="3456709" y="761480"/>
            <a:chExt cx="4804756" cy="492442"/>
          </a:xfrm>
        </p:grpSpPr>
        <p:sp>
          <p:nvSpPr>
            <p:cNvPr id="141" name="文本框 2"/>
            <p:cNvSpPr txBox="1"/>
            <p:nvPr/>
          </p:nvSpPr>
          <p:spPr>
            <a:xfrm>
              <a:off x="5136512" y="761480"/>
              <a:ext cx="144515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cs typeface="+mn-ea"/>
                  <a:sym typeface="+mn-lt"/>
                </a:rPr>
                <a:t>TCP</a:t>
              </a:r>
              <a:r>
                <a:rPr lang="zh-CN" altLang="en-US" sz="1800" b="1" dirty="0">
                  <a:cs typeface="+mn-ea"/>
                  <a:sym typeface="+mn-lt"/>
                </a:rPr>
                <a:t>连接全过程</a:t>
              </a:r>
            </a:p>
          </p:txBody>
        </p:sp>
        <p:cxnSp>
          <p:nvCxnSpPr>
            <p:cNvPr id="139" name="直接连接符 138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B87C8A-62FE-4243-9083-03C28FE8B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4" y="1549762"/>
            <a:ext cx="3839313" cy="28466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A1D3C2-F9B6-42D0-812A-4BCEBF9C6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629" y="1402965"/>
            <a:ext cx="3504285" cy="299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1019409" y="757593"/>
            <a:ext cx="3041233" cy="3597458"/>
            <a:chOff x="1967542" y="991717"/>
            <a:chExt cx="3217334" cy="3805767"/>
          </a:xfrm>
        </p:grpSpPr>
        <p:grpSp>
          <p:nvGrpSpPr>
            <p:cNvPr id="3" name="组合 2"/>
            <p:cNvGrpSpPr/>
            <p:nvPr/>
          </p:nvGrpSpPr>
          <p:grpSpPr>
            <a:xfrm>
              <a:off x="1967542" y="991717"/>
              <a:ext cx="3217334" cy="3805767"/>
              <a:chOff x="1475656" y="743787"/>
              <a:chExt cx="2413000" cy="2854325"/>
            </a:xfrm>
          </p:grpSpPr>
          <p:sp>
            <p:nvSpPr>
              <p:cNvPr id="8" name="Freeform 54"/>
              <p:cNvSpPr/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Freeform 73"/>
              <p:cNvSpPr/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BE202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" name="Rectangle 9"/>
            <p:cNvSpPr/>
            <p:nvPr/>
          </p:nvSpPr>
          <p:spPr>
            <a:xfrm rot="16200000">
              <a:off x="2432932" y="2680906"/>
              <a:ext cx="2364485" cy="92333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 defTabSz="913765"/>
              <a:r>
                <a:rPr lang="en-US" altLang="zh-CN" sz="4000" b="1" kern="0" dirty="0">
                  <a:solidFill>
                    <a:schemeClr val="bg1"/>
                  </a:solidFill>
                  <a:cs typeface="+mn-ea"/>
                  <a:sym typeface="+mn-lt"/>
                </a:rPr>
                <a:t>Part 05</a:t>
              </a:r>
              <a:endParaRPr lang="zh-CN" altLang="en-US" sz="40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726972" y="1909902"/>
            <a:ext cx="3550741" cy="13236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000" b="1" spc="225" dirty="0">
                <a:solidFill>
                  <a:srgbClr val="333333"/>
                </a:solidFill>
                <a:cs typeface="+mn-ea"/>
                <a:sym typeface="+mn-lt"/>
              </a:rPr>
              <a:t>拥塞控制</a:t>
            </a:r>
            <a:endParaRPr lang="en-US" altLang="zh-CN" sz="4000" b="1" spc="225" dirty="0">
              <a:solidFill>
                <a:srgbClr val="333333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600" b="1" spc="225" dirty="0">
                <a:solidFill>
                  <a:srgbClr val="333333"/>
                </a:solidFill>
                <a:cs typeface="+mn-ea"/>
                <a:sym typeface="+mn-lt"/>
              </a:rPr>
              <a:t>王艺丹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90">
        <p:push/>
      </p:transition>
    </mc:Choice>
    <mc:Fallback>
      <p:transition spd="med" advTm="1190">
        <p:push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810706" y="460231"/>
            <a:ext cx="3556691" cy="369332"/>
            <a:chOff x="3519210" y="741900"/>
            <a:chExt cx="4742259" cy="492442"/>
          </a:xfrm>
        </p:grpSpPr>
        <p:sp>
          <p:nvSpPr>
            <p:cNvPr id="54" name="文本框 2"/>
            <p:cNvSpPr txBox="1"/>
            <p:nvPr/>
          </p:nvSpPr>
          <p:spPr>
            <a:xfrm>
              <a:off x="3998901" y="741900"/>
              <a:ext cx="361717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cs typeface="+mn-ea"/>
                  <a:sym typeface="+mn-lt"/>
                </a:rPr>
                <a:t>拥塞控制与流量控制对比</a:t>
              </a:r>
            </a:p>
          </p:txBody>
        </p:sp>
        <p:cxnSp>
          <p:nvCxnSpPr>
            <p:cNvPr id="52" name="直接连接符 51"/>
            <p:cNvCxnSpPr>
              <a:cxnSpLocks/>
              <a:endCxn id="54" idx="1"/>
            </p:cNvCxnSpPr>
            <p:nvPr/>
          </p:nvCxnSpPr>
          <p:spPr>
            <a:xfrm>
              <a:off x="3519210" y="988121"/>
              <a:ext cx="479691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cxnSpLocks/>
              <a:stCxn id="54" idx="3"/>
            </p:cNvCxnSpPr>
            <p:nvPr/>
          </p:nvCxnSpPr>
          <p:spPr>
            <a:xfrm flipV="1">
              <a:off x="7616071" y="982025"/>
              <a:ext cx="645398" cy="6096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2821733" y="1478698"/>
            <a:ext cx="5066331" cy="60939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非正式定义：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过多主机发送 或 发送了过多数据 或 数据发送速率过快，以至于</a:t>
            </a:r>
            <a:r>
              <a:rPr lang="zh-CN" altLang="en-US" sz="1600" b="1" dirty="0">
                <a:solidFill>
                  <a:srgbClr val="FF0000"/>
                </a:solidFill>
                <a:cs typeface="+mn-ea"/>
                <a:sym typeface="+mn-lt"/>
              </a:rPr>
              <a:t>网络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无法处理</a:t>
            </a:r>
          </a:p>
        </p:txBody>
      </p:sp>
      <p:sp>
        <p:nvSpPr>
          <p:cNvPr id="58" name="矩形 57"/>
          <p:cNvSpPr/>
          <p:nvPr/>
        </p:nvSpPr>
        <p:spPr>
          <a:xfrm>
            <a:off x="2810706" y="1166728"/>
            <a:ext cx="1626982" cy="16052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网络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无法处理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1313839" y="1093763"/>
            <a:ext cx="1449989" cy="1135197"/>
            <a:chOff x="952500" y="1504503"/>
            <a:chExt cx="2733178" cy="2139804"/>
          </a:xfrm>
        </p:grpSpPr>
        <p:sp>
          <p:nvSpPr>
            <p:cNvPr id="60" name="椭圆 59"/>
            <p:cNvSpPr/>
            <p:nvPr/>
          </p:nvSpPr>
          <p:spPr>
            <a:xfrm>
              <a:off x="952500" y="1504503"/>
              <a:ext cx="2139804" cy="2139804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090036" y="1642039"/>
              <a:ext cx="1864732" cy="1864732"/>
            </a:xfrm>
            <a:prstGeom prst="ellipse">
              <a:avLst/>
            </a:prstGeom>
            <a:solidFill>
              <a:srgbClr val="BE202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dirty="0">
                  <a:cs typeface="+mn-ea"/>
                  <a:sym typeface="+mn-lt"/>
                </a:rPr>
                <a:t>拥塞控制</a:t>
              </a:r>
              <a:endParaRPr sz="2000" dirty="0">
                <a:cs typeface="+mn-ea"/>
                <a:sym typeface="+mn-lt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707483" y="2085308"/>
              <a:ext cx="978195" cy="978195"/>
              <a:chOff x="2707483" y="2085308"/>
              <a:chExt cx="978195" cy="978195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2707483" y="2085308"/>
                <a:ext cx="978195" cy="978195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任意多边形 51"/>
              <p:cNvSpPr/>
              <p:nvPr/>
            </p:nvSpPr>
            <p:spPr>
              <a:xfrm>
                <a:off x="2920429" y="2374122"/>
                <a:ext cx="552302" cy="400566"/>
              </a:xfrm>
              <a:custGeom>
                <a:avLst/>
                <a:gdLst>
                  <a:gd name="connsiteX0" fmla="*/ 85725 w 338138"/>
                  <a:gd name="connsiteY0" fmla="*/ 184150 h 245240"/>
                  <a:gd name="connsiteX1" fmla="*/ 85725 w 338138"/>
                  <a:gd name="connsiteY1" fmla="*/ 219449 h 245240"/>
                  <a:gd name="connsiteX2" fmla="*/ 119953 w 338138"/>
                  <a:gd name="connsiteY2" fmla="*/ 228600 h 245240"/>
                  <a:gd name="connsiteX3" fmla="*/ 139700 w 338138"/>
                  <a:gd name="connsiteY3" fmla="*/ 190687 h 245240"/>
                  <a:gd name="connsiteX4" fmla="*/ 85725 w 338138"/>
                  <a:gd name="connsiteY4" fmla="*/ 184150 h 245240"/>
                  <a:gd name="connsiteX5" fmla="*/ 278606 w 338138"/>
                  <a:gd name="connsiteY5" fmla="*/ 74613 h 245240"/>
                  <a:gd name="connsiteX6" fmla="*/ 276225 w 338138"/>
                  <a:gd name="connsiteY6" fmla="*/ 77183 h 245240"/>
                  <a:gd name="connsiteX7" fmla="*/ 276225 w 338138"/>
                  <a:gd name="connsiteY7" fmla="*/ 127303 h 245240"/>
                  <a:gd name="connsiteX8" fmla="*/ 278606 w 338138"/>
                  <a:gd name="connsiteY8" fmla="*/ 128588 h 245240"/>
                  <a:gd name="connsiteX9" fmla="*/ 280988 w 338138"/>
                  <a:gd name="connsiteY9" fmla="*/ 127303 h 245240"/>
                  <a:gd name="connsiteX10" fmla="*/ 280988 w 338138"/>
                  <a:gd name="connsiteY10" fmla="*/ 77183 h 245240"/>
                  <a:gd name="connsiteX11" fmla="*/ 278606 w 338138"/>
                  <a:gd name="connsiteY11" fmla="*/ 74613 h 245240"/>
                  <a:gd name="connsiteX12" fmla="*/ 319882 w 338138"/>
                  <a:gd name="connsiteY12" fmla="*/ 60325 h 245240"/>
                  <a:gd name="connsiteX13" fmla="*/ 317500 w 338138"/>
                  <a:gd name="connsiteY13" fmla="*/ 62988 h 245240"/>
                  <a:gd name="connsiteX14" fmla="*/ 317500 w 338138"/>
                  <a:gd name="connsiteY14" fmla="*/ 140212 h 245240"/>
                  <a:gd name="connsiteX15" fmla="*/ 319882 w 338138"/>
                  <a:gd name="connsiteY15" fmla="*/ 142875 h 245240"/>
                  <a:gd name="connsiteX16" fmla="*/ 322263 w 338138"/>
                  <a:gd name="connsiteY16" fmla="*/ 140212 h 245240"/>
                  <a:gd name="connsiteX17" fmla="*/ 322263 w 338138"/>
                  <a:gd name="connsiteY17" fmla="*/ 62988 h 245240"/>
                  <a:gd name="connsiteX18" fmla="*/ 319882 w 338138"/>
                  <a:gd name="connsiteY18" fmla="*/ 60325 h 245240"/>
                  <a:gd name="connsiteX19" fmla="*/ 278606 w 338138"/>
                  <a:gd name="connsiteY19" fmla="*/ 58738 h 245240"/>
                  <a:gd name="connsiteX20" fmla="*/ 296863 w 338138"/>
                  <a:gd name="connsiteY20" fmla="*/ 76922 h 245240"/>
                  <a:gd name="connsiteX21" fmla="*/ 296863 w 338138"/>
                  <a:gd name="connsiteY21" fmla="*/ 127578 h 245240"/>
                  <a:gd name="connsiteX22" fmla="*/ 278606 w 338138"/>
                  <a:gd name="connsiteY22" fmla="*/ 144463 h 245240"/>
                  <a:gd name="connsiteX23" fmla="*/ 260350 w 338138"/>
                  <a:gd name="connsiteY23" fmla="*/ 127578 h 245240"/>
                  <a:gd name="connsiteX24" fmla="*/ 260350 w 338138"/>
                  <a:gd name="connsiteY24" fmla="*/ 76922 h 245240"/>
                  <a:gd name="connsiteX25" fmla="*/ 278606 w 338138"/>
                  <a:gd name="connsiteY25" fmla="*/ 58738 h 245240"/>
                  <a:gd name="connsiteX26" fmla="*/ 319882 w 338138"/>
                  <a:gd name="connsiteY26" fmla="*/ 44450 h 245240"/>
                  <a:gd name="connsiteX27" fmla="*/ 338138 w 338138"/>
                  <a:gd name="connsiteY27" fmla="*/ 63057 h 245240"/>
                  <a:gd name="connsiteX28" fmla="*/ 338138 w 338138"/>
                  <a:gd name="connsiteY28" fmla="*/ 140143 h 245240"/>
                  <a:gd name="connsiteX29" fmla="*/ 319882 w 338138"/>
                  <a:gd name="connsiteY29" fmla="*/ 158750 h 245240"/>
                  <a:gd name="connsiteX30" fmla="*/ 301625 w 338138"/>
                  <a:gd name="connsiteY30" fmla="*/ 140143 h 245240"/>
                  <a:gd name="connsiteX31" fmla="*/ 301625 w 338138"/>
                  <a:gd name="connsiteY31" fmla="*/ 63057 h 245240"/>
                  <a:gd name="connsiteX32" fmla="*/ 319882 w 338138"/>
                  <a:gd name="connsiteY32" fmla="*/ 44450 h 245240"/>
                  <a:gd name="connsiteX33" fmla="*/ 98954 w 338138"/>
                  <a:gd name="connsiteY33" fmla="*/ 44450 h 245240"/>
                  <a:gd name="connsiteX34" fmla="*/ 107950 w 338138"/>
                  <a:gd name="connsiteY34" fmla="*/ 52510 h 245240"/>
                  <a:gd name="connsiteX35" fmla="*/ 100239 w 338138"/>
                  <a:gd name="connsiteY35" fmla="*/ 60570 h 245240"/>
                  <a:gd name="connsiteX36" fmla="*/ 89958 w 338138"/>
                  <a:gd name="connsiteY36" fmla="*/ 61913 h 245240"/>
                  <a:gd name="connsiteX37" fmla="*/ 88673 w 338138"/>
                  <a:gd name="connsiteY37" fmla="*/ 61913 h 245240"/>
                  <a:gd name="connsiteX38" fmla="*/ 80962 w 338138"/>
                  <a:gd name="connsiteY38" fmla="*/ 55196 h 245240"/>
                  <a:gd name="connsiteX39" fmla="*/ 87387 w 338138"/>
                  <a:gd name="connsiteY39" fmla="*/ 45793 h 245240"/>
                  <a:gd name="connsiteX40" fmla="*/ 98954 w 338138"/>
                  <a:gd name="connsiteY40" fmla="*/ 44450 h 245240"/>
                  <a:gd name="connsiteX41" fmla="*/ 42863 w 338138"/>
                  <a:gd name="connsiteY41" fmla="*/ 41275 h 245240"/>
                  <a:gd name="connsiteX42" fmla="*/ 15875 w 338138"/>
                  <a:gd name="connsiteY42" fmla="*/ 74135 h 245240"/>
                  <a:gd name="connsiteX43" fmla="*/ 15875 w 338138"/>
                  <a:gd name="connsiteY43" fmla="*/ 130654 h 245240"/>
                  <a:gd name="connsiteX44" fmla="*/ 42863 w 338138"/>
                  <a:gd name="connsiteY44" fmla="*/ 163513 h 245240"/>
                  <a:gd name="connsiteX45" fmla="*/ 178233 w 338138"/>
                  <a:gd name="connsiteY45" fmla="*/ 36513 h 245240"/>
                  <a:gd name="connsiteX46" fmla="*/ 187325 w 338138"/>
                  <a:gd name="connsiteY46" fmla="*/ 44357 h 245240"/>
                  <a:gd name="connsiteX47" fmla="*/ 179532 w 338138"/>
                  <a:gd name="connsiteY47" fmla="*/ 52201 h 245240"/>
                  <a:gd name="connsiteX48" fmla="*/ 124979 w 338138"/>
                  <a:gd name="connsiteY48" fmla="*/ 58738 h 245240"/>
                  <a:gd name="connsiteX49" fmla="*/ 123680 w 338138"/>
                  <a:gd name="connsiteY49" fmla="*/ 58738 h 245240"/>
                  <a:gd name="connsiteX50" fmla="*/ 115887 w 338138"/>
                  <a:gd name="connsiteY50" fmla="*/ 52201 h 245240"/>
                  <a:gd name="connsiteX51" fmla="*/ 123680 w 338138"/>
                  <a:gd name="connsiteY51" fmla="*/ 43050 h 245240"/>
                  <a:gd name="connsiteX52" fmla="*/ 178233 w 338138"/>
                  <a:gd name="connsiteY52" fmla="*/ 36513 h 245240"/>
                  <a:gd name="connsiteX53" fmla="*/ 239712 w 338138"/>
                  <a:gd name="connsiteY53" fmla="*/ 17463 h 245240"/>
                  <a:gd name="connsiteX54" fmla="*/ 58737 w 338138"/>
                  <a:gd name="connsiteY54" fmla="*/ 38100 h 245240"/>
                  <a:gd name="connsiteX55" fmla="*/ 58737 w 338138"/>
                  <a:gd name="connsiteY55" fmla="*/ 165101 h 245240"/>
                  <a:gd name="connsiteX56" fmla="*/ 239712 w 338138"/>
                  <a:gd name="connsiteY56" fmla="*/ 187326 h 245240"/>
                  <a:gd name="connsiteX57" fmla="*/ 246318 w 338138"/>
                  <a:gd name="connsiteY57" fmla="*/ 0 h 245240"/>
                  <a:gd name="connsiteX58" fmla="*/ 255588 w 338138"/>
                  <a:gd name="connsiteY58" fmla="*/ 7895 h 245240"/>
                  <a:gd name="connsiteX59" fmla="*/ 255588 w 338138"/>
                  <a:gd name="connsiteY59" fmla="*/ 194745 h 245240"/>
                  <a:gd name="connsiteX60" fmla="*/ 246318 w 338138"/>
                  <a:gd name="connsiteY60" fmla="*/ 202640 h 245240"/>
                  <a:gd name="connsiteX61" fmla="*/ 157590 w 338138"/>
                  <a:gd name="connsiteY61" fmla="*/ 192114 h 245240"/>
                  <a:gd name="connsiteX62" fmla="*/ 132429 w 338138"/>
                  <a:gd name="connsiteY62" fmla="*/ 240800 h 245240"/>
                  <a:gd name="connsiteX63" fmla="*/ 123159 w 338138"/>
                  <a:gd name="connsiteY63" fmla="*/ 244747 h 245240"/>
                  <a:gd name="connsiteX64" fmla="*/ 75484 w 338138"/>
                  <a:gd name="connsiteY64" fmla="*/ 232905 h 245240"/>
                  <a:gd name="connsiteX65" fmla="*/ 70187 w 338138"/>
                  <a:gd name="connsiteY65" fmla="*/ 225010 h 245240"/>
                  <a:gd name="connsiteX66" fmla="*/ 70187 w 338138"/>
                  <a:gd name="connsiteY66" fmla="*/ 181587 h 245240"/>
                  <a:gd name="connsiteX67" fmla="*/ 43701 w 338138"/>
                  <a:gd name="connsiteY67" fmla="*/ 178955 h 245240"/>
                  <a:gd name="connsiteX68" fmla="*/ 0 w 338138"/>
                  <a:gd name="connsiteY68" fmla="*/ 130269 h 245240"/>
                  <a:gd name="connsiteX69" fmla="*/ 0 w 338138"/>
                  <a:gd name="connsiteY69" fmla="*/ 73688 h 245240"/>
                  <a:gd name="connsiteX70" fmla="*/ 43701 w 338138"/>
                  <a:gd name="connsiteY70" fmla="*/ 23685 h 245240"/>
                  <a:gd name="connsiteX71" fmla="*/ 246318 w 338138"/>
                  <a:gd name="connsiteY71" fmla="*/ 0 h 245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38138" h="245240">
                    <a:moveTo>
                      <a:pt x="85725" y="184150"/>
                    </a:moveTo>
                    <a:cubicBezTo>
                      <a:pt x="85725" y="184150"/>
                      <a:pt x="85725" y="184150"/>
                      <a:pt x="85725" y="219449"/>
                    </a:cubicBezTo>
                    <a:cubicBezTo>
                      <a:pt x="85725" y="219449"/>
                      <a:pt x="85725" y="219449"/>
                      <a:pt x="119953" y="228600"/>
                    </a:cubicBezTo>
                    <a:lnTo>
                      <a:pt x="139700" y="190687"/>
                    </a:lnTo>
                    <a:cubicBezTo>
                      <a:pt x="129168" y="189380"/>
                      <a:pt x="96256" y="185458"/>
                      <a:pt x="85725" y="184150"/>
                    </a:cubicBezTo>
                    <a:close/>
                    <a:moveTo>
                      <a:pt x="278606" y="74613"/>
                    </a:moveTo>
                    <a:cubicBezTo>
                      <a:pt x="277416" y="74613"/>
                      <a:pt x="276225" y="75898"/>
                      <a:pt x="276225" y="77183"/>
                    </a:cubicBezTo>
                    <a:cubicBezTo>
                      <a:pt x="276225" y="77183"/>
                      <a:pt x="276225" y="77183"/>
                      <a:pt x="276225" y="127303"/>
                    </a:cubicBezTo>
                    <a:cubicBezTo>
                      <a:pt x="276225" y="128588"/>
                      <a:pt x="277416" y="128588"/>
                      <a:pt x="278606" y="128588"/>
                    </a:cubicBezTo>
                    <a:cubicBezTo>
                      <a:pt x="279797" y="128588"/>
                      <a:pt x="280988" y="128588"/>
                      <a:pt x="280988" y="127303"/>
                    </a:cubicBezTo>
                    <a:lnTo>
                      <a:pt x="280988" y="77183"/>
                    </a:lnTo>
                    <a:cubicBezTo>
                      <a:pt x="280988" y="75898"/>
                      <a:pt x="279797" y="74613"/>
                      <a:pt x="278606" y="74613"/>
                    </a:cubicBezTo>
                    <a:close/>
                    <a:moveTo>
                      <a:pt x="319882" y="60325"/>
                    </a:moveTo>
                    <a:cubicBezTo>
                      <a:pt x="318691" y="60325"/>
                      <a:pt x="317500" y="61657"/>
                      <a:pt x="317500" y="62988"/>
                    </a:cubicBezTo>
                    <a:cubicBezTo>
                      <a:pt x="317500" y="62988"/>
                      <a:pt x="317500" y="62988"/>
                      <a:pt x="317500" y="140212"/>
                    </a:cubicBezTo>
                    <a:cubicBezTo>
                      <a:pt x="317500" y="142875"/>
                      <a:pt x="318691" y="142875"/>
                      <a:pt x="319882" y="142875"/>
                    </a:cubicBezTo>
                    <a:cubicBezTo>
                      <a:pt x="321072" y="142875"/>
                      <a:pt x="322263" y="142875"/>
                      <a:pt x="322263" y="140212"/>
                    </a:cubicBezTo>
                    <a:lnTo>
                      <a:pt x="322263" y="62988"/>
                    </a:lnTo>
                    <a:cubicBezTo>
                      <a:pt x="322263" y="61657"/>
                      <a:pt x="321072" y="60325"/>
                      <a:pt x="319882" y="60325"/>
                    </a:cubicBezTo>
                    <a:close/>
                    <a:moveTo>
                      <a:pt x="278606" y="58738"/>
                    </a:moveTo>
                    <a:cubicBezTo>
                      <a:pt x="287735" y="58738"/>
                      <a:pt x="296863" y="66531"/>
                      <a:pt x="296863" y="76922"/>
                    </a:cubicBezTo>
                    <a:cubicBezTo>
                      <a:pt x="296863" y="76922"/>
                      <a:pt x="296863" y="76922"/>
                      <a:pt x="296863" y="127578"/>
                    </a:cubicBezTo>
                    <a:cubicBezTo>
                      <a:pt x="296863" y="136670"/>
                      <a:pt x="287735" y="144463"/>
                      <a:pt x="278606" y="144463"/>
                    </a:cubicBezTo>
                    <a:cubicBezTo>
                      <a:pt x="268174" y="144463"/>
                      <a:pt x="260350" y="136670"/>
                      <a:pt x="260350" y="127578"/>
                    </a:cubicBezTo>
                    <a:cubicBezTo>
                      <a:pt x="260350" y="127578"/>
                      <a:pt x="260350" y="127578"/>
                      <a:pt x="260350" y="76922"/>
                    </a:cubicBezTo>
                    <a:cubicBezTo>
                      <a:pt x="260350" y="66531"/>
                      <a:pt x="268174" y="58738"/>
                      <a:pt x="278606" y="58738"/>
                    </a:cubicBezTo>
                    <a:close/>
                    <a:moveTo>
                      <a:pt x="319882" y="44450"/>
                    </a:moveTo>
                    <a:cubicBezTo>
                      <a:pt x="330314" y="44450"/>
                      <a:pt x="338138" y="53753"/>
                      <a:pt x="338138" y="63057"/>
                    </a:cubicBezTo>
                    <a:cubicBezTo>
                      <a:pt x="338138" y="63057"/>
                      <a:pt x="338138" y="63057"/>
                      <a:pt x="338138" y="140143"/>
                    </a:cubicBezTo>
                    <a:cubicBezTo>
                      <a:pt x="338138" y="150776"/>
                      <a:pt x="330314" y="158750"/>
                      <a:pt x="319882" y="158750"/>
                    </a:cubicBezTo>
                    <a:cubicBezTo>
                      <a:pt x="310753" y="158750"/>
                      <a:pt x="301625" y="150776"/>
                      <a:pt x="301625" y="140143"/>
                    </a:cubicBezTo>
                    <a:cubicBezTo>
                      <a:pt x="301625" y="140143"/>
                      <a:pt x="301625" y="140143"/>
                      <a:pt x="301625" y="63057"/>
                    </a:cubicBezTo>
                    <a:cubicBezTo>
                      <a:pt x="301625" y="53753"/>
                      <a:pt x="310753" y="44450"/>
                      <a:pt x="319882" y="44450"/>
                    </a:cubicBezTo>
                    <a:close/>
                    <a:moveTo>
                      <a:pt x="98954" y="44450"/>
                    </a:moveTo>
                    <a:cubicBezTo>
                      <a:pt x="102809" y="44450"/>
                      <a:pt x="106665" y="47136"/>
                      <a:pt x="107950" y="52510"/>
                    </a:cubicBezTo>
                    <a:cubicBezTo>
                      <a:pt x="107950" y="56540"/>
                      <a:pt x="105379" y="60570"/>
                      <a:pt x="100239" y="60570"/>
                    </a:cubicBezTo>
                    <a:cubicBezTo>
                      <a:pt x="100239" y="60570"/>
                      <a:pt x="100239" y="60570"/>
                      <a:pt x="89958" y="61913"/>
                    </a:cubicBezTo>
                    <a:cubicBezTo>
                      <a:pt x="89958" y="61913"/>
                      <a:pt x="88673" y="61913"/>
                      <a:pt x="88673" y="61913"/>
                    </a:cubicBezTo>
                    <a:cubicBezTo>
                      <a:pt x="84817" y="61913"/>
                      <a:pt x="82247" y="59226"/>
                      <a:pt x="80962" y="55196"/>
                    </a:cubicBezTo>
                    <a:cubicBezTo>
                      <a:pt x="80962" y="51166"/>
                      <a:pt x="83532" y="47136"/>
                      <a:pt x="87387" y="45793"/>
                    </a:cubicBezTo>
                    <a:cubicBezTo>
                      <a:pt x="87387" y="45793"/>
                      <a:pt x="87387" y="45793"/>
                      <a:pt x="98954" y="44450"/>
                    </a:cubicBezTo>
                    <a:close/>
                    <a:moveTo>
                      <a:pt x="42863" y="41275"/>
                    </a:moveTo>
                    <a:cubicBezTo>
                      <a:pt x="28019" y="43904"/>
                      <a:pt x="15875" y="58362"/>
                      <a:pt x="15875" y="74135"/>
                    </a:cubicBezTo>
                    <a:cubicBezTo>
                      <a:pt x="15875" y="74135"/>
                      <a:pt x="15875" y="74135"/>
                      <a:pt x="15875" y="130654"/>
                    </a:cubicBezTo>
                    <a:cubicBezTo>
                      <a:pt x="15875" y="146426"/>
                      <a:pt x="28019" y="159570"/>
                      <a:pt x="42863" y="163513"/>
                    </a:cubicBezTo>
                    <a:close/>
                    <a:moveTo>
                      <a:pt x="178233" y="36513"/>
                    </a:moveTo>
                    <a:cubicBezTo>
                      <a:pt x="182129" y="36513"/>
                      <a:pt x="186026" y="39127"/>
                      <a:pt x="187325" y="44357"/>
                    </a:cubicBezTo>
                    <a:cubicBezTo>
                      <a:pt x="187325" y="48279"/>
                      <a:pt x="184727" y="52201"/>
                      <a:pt x="179532" y="52201"/>
                    </a:cubicBezTo>
                    <a:cubicBezTo>
                      <a:pt x="179532" y="52201"/>
                      <a:pt x="179532" y="52201"/>
                      <a:pt x="124979" y="58738"/>
                    </a:cubicBezTo>
                    <a:cubicBezTo>
                      <a:pt x="124979" y="58738"/>
                      <a:pt x="124979" y="58738"/>
                      <a:pt x="123680" y="58738"/>
                    </a:cubicBezTo>
                    <a:cubicBezTo>
                      <a:pt x="119783" y="58738"/>
                      <a:pt x="117186" y="56123"/>
                      <a:pt x="115887" y="52201"/>
                    </a:cubicBezTo>
                    <a:cubicBezTo>
                      <a:pt x="115887" y="48279"/>
                      <a:pt x="118484" y="44357"/>
                      <a:pt x="123680" y="43050"/>
                    </a:cubicBezTo>
                    <a:cubicBezTo>
                      <a:pt x="123680" y="43050"/>
                      <a:pt x="123680" y="43050"/>
                      <a:pt x="178233" y="36513"/>
                    </a:cubicBezTo>
                    <a:close/>
                    <a:moveTo>
                      <a:pt x="239712" y="17463"/>
                    </a:moveTo>
                    <a:lnTo>
                      <a:pt x="58737" y="38100"/>
                    </a:lnTo>
                    <a:lnTo>
                      <a:pt x="58737" y="165101"/>
                    </a:lnTo>
                    <a:lnTo>
                      <a:pt x="239712" y="187326"/>
                    </a:lnTo>
                    <a:close/>
                    <a:moveTo>
                      <a:pt x="246318" y="0"/>
                    </a:moveTo>
                    <a:cubicBezTo>
                      <a:pt x="251615" y="0"/>
                      <a:pt x="255588" y="3947"/>
                      <a:pt x="255588" y="7895"/>
                    </a:cubicBezTo>
                    <a:cubicBezTo>
                      <a:pt x="255588" y="7895"/>
                      <a:pt x="255588" y="7895"/>
                      <a:pt x="255588" y="194745"/>
                    </a:cubicBezTo>
                    <a:cubicBezTo>
                      <a:pt x="255588" y="200009"/>
                      <a:pt x="251615" y="203956"/>
                      <a:pt x="246318" y="202640"/>
                    </a:cubicBezTo>
                    <a:cubicBezTo>
                      <a:pt x="246318" y="202640"/>
                      <a:pt x="246318" y="202640"/>
                      <a:pt x="157590" y="192114"/>
                    </a:cubicBezTo>
                    <a:cubicBezTo>
                      <a:pt x="157590" y="192114"/>
                      <a:pt x="157590" y="192114"/>
                      <a:pt x="132429" y="240800"/>
                    </a:cubicBezTo>
                    <a:cubicBezTo>
                      <a:pt x="129780" y="244747"/>
                      <a:pt x="125807" y="246063"/>
                      <a:pt x="123159" y="244747"/>
                    </a:cubicBezTo>
                    <a:cubicBezTo>
                      <a:pt x="123159" y="244747"/>
                      <a:pt x="123159" y="244747"/>
                      <a:pt x="75484" y="232905"/>
                    </a:cubicBezTo>
                    <a:cubicBezTo>
                      <a:pt x="72836" y="232905"/>
                      <a:pt x="70187" y="228957"/>
                      <a:pt x="70187" y="225010"/>
                    </a:cubicBezTo>
                    <a:cubicBezTo>
                      <a:pt x="70187" y="225010"/>
                      <a:pt x="70187" y="225010"/>
                      <a:pt x="70187" y="181587"/>
                    </a:cubicBezTo>
                    <a:cubicBezTo>
                      <a:pt x="45026" y="178955"/>
                      <a:pt x="48998" y="180271"/>
                      <a:pt x="43701" y="178955"/>
                    </a:cubicBezTo>
                    <a:cubicBezTo>
                      <a:pt x="18540" y="176323"/>
                      <a:pt x="0" y="155270"/>
                      <a:pt x="0" y="130269"/>
                    </a:cubicBezTo>
                    <a:cubicBezTo>
                      <a:pt x="0" y="130269"/>
                      <a:pt x="0" y="130269"/>
                      <a:pt x="0" y="73688"/>
                    </a:cubicBezTo>
                    <a:cubicBezTo>
                      <a:pt x="0" y="48686"/>
                      <a:pt x="18540" y="27632"/>
                      <a:pt x="43701" y="23685"/>
                    </a:cubicBezTo>
                    <a:cubicBezTo>
                      <a:pt x="52971" y="23685"/>
                      <a:pt x="239696" y="1316"/>
                      <a:pt x="246318" y="0"/>
                    </a:cubicBez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1313839" y="2925029"/>
            <a:ext cx="1449989" cy="1135197"/>
            <a:chOff x="6298687" y="4045521"/>
            <a:chExt cx="2733178" cy="2139804"/>
          </a:xfrm>
        </p:grpSpPr>
        <p:sp>
          <p:nvSpPr>
            <p:cNvPr id="87" name="椭圆 86"/>
            <p:cNvSpPr/>
            <p:nvPr/>
          </p:nvSpPr>
          <p:spPr>
            <a:xfrm>
              <a:off x="6298687" y="4045521"/>
              <a:ext cx="2139804" cy="2139804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6436223" y="4183057"/>
              <a:ext cx="1864732" cy="1864732"/>
            </a:xfrm>
            <a:prstGeom prst="ellipse">
              <a:avLst/>
            </a:prstGeom>
            <a:solidFill>
              <a:srgbClr val="33333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053670" y="4626326"/>
              <a:ext cx="978195" cy="978195"/>
              <a:chOff x="8053670" y="4626326"/>
              <a:chExt cx="978195" cy="978195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8053670" y="4626326"/>
                <a:ext cx="978195" cy="978195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任意多边形 54"/>
              <p:cNvSpPr/>
              <p:nvPr/>
            </p:nvSpPr>
            <p:spPr>
              <a:xfrm>
                <a:off x="8266616" y="4839272"/>
                <a:ext cx="552302" cy="552302"/>
              </a:xfrm>
              <a:custGeom>
                <a:avLst/>
                <a:gdLst>
                  <a:gd name="connsiteX0" fmla="*/ 42863 w 338138"/>
                  <a:gd name="connsiteY0" fmla="*/ 120650 h 338138"/>
                  <a:gd name="connsiteX1" fmla="*/ 53976 w 338138"/>
                  <a:gd name="connsiteY1" fmla="*/ 120650 h 338138"/>
                  <a:gd name="connsiteX2" fmla="*/ 61913 w 338138"/>
                  <a:gd name="connsiteY2" fmla="*/ 158750 h 338138"/>
                  <a:gd name="connsiteX3" fmla="*/ 73026 w 338138"/>
                  <a:gd name="connsiteY3" fmla="*/ 120650 h 338138"/>
                  <a:gd name="connsiteX4" fmla="*/ 85726 w 338138"/>
                  <a:gd name="connsiteY4" fmla="*/ 120650 h 338138"/>
                  <a:gd name="connsiteX5" fmla="*/ 95251 w 338138"/>
                  <a:gd name="connsiteY5" fmla="*/ 158750 h 338138"/>
                  <a:gd name="connsiteX6" fmla="*/ 103188 w 338138"/>
                  <a:gd name="connsiteY6" fmla="*/ 120650 h 338138"/>
                  <a:gd name="connsiteX7" fmla="*/ 122238 w 338138"/>
                  <a:gd name="connsiteY7" fmla="*/ 120650 h 338138"/>
                  <a:gd name="connsiteX8" fmla="*/ 130176 w 338138"/>
                  <a:gd name="connsiteY8" fmla="*/ 158750 h 338138"/>
                  <a:gd name="connsiteX9" fmla="*/ 139701 w 338138"/>
                  <a:gd name="connsiteY9" fmla="*/ 120650 h 338138"/>
                  <a:gd name="connsiteX10" fmla="*/ 153988 w 338138"/>
                  <a:gd name="connsiteY10" fmla="*/ 120650 h 338138"/>
                  <a:gd name="connsiteX11" fmla="*/ 161926 w 338138"/>
                  <a:gd name="connsiteY11" fmla="*/ 158750 h 338138"/>
                  <a:gd name="connsiteX12" fmla="*/ 169863 w 338138"/>
                  <a:gd name="connsiteY12" fmla="*/ 120650 h 338138"/>
                  <a:gd name="connsiteX13" fmla="*/ 190501 w 338138"/>
                  <a:gd name="connsiteY13" fmla="*/ 120650 h 338138"/>
                  <a:gd name="connsiteX14" fmla="*/ 198438 w 338138"/>
                  <a:gd name="connsiteY14" fmla="*/ 158750 h 338138"/>
                  <a:gd name="connsiteX15" fmla="*/ 207963 w 338138"/>
                  <a:gd name="connsiteY15" fmla="*/ 120650 h 338138"/>
                  <a:gd name="connsiteX16" fmla="*/ 220663 w 338138"/>
                  <a:gd name="connsiteY16" fmla="*/ 120650 h 338138"/>
                  <a:gd name="connsiteX17" fmla="*/ 231776 w 338138"/>
                  <a:gd name="connsiteY17" fmla="*/ 158750 h 338138"/>
                  <a:gd name="connsiteX18" fmla="*/ 239713 w 338138"/>
                  <a:gd name="connsiteY18" fmla="*/ 120650 h 338138"/>
                  <a:gd name="connsiteX19" fmla="*/ 249238 w 338138"/>
                  <a:gd name="connsiteY19" fmla="*/ 120650 h 338138"/>
                  <a:gd name="connsiteX20" fmla="*/ 236538 w 338138"/>
                  <a:gd name="connsiteY20" fmla="*/ 174625 h 338138"/>
                  <a:gd name="connsiteX21" fmla="*/ 223838 w 338138"/>
                  <a:gd name="connsiteY21" fmla="*/ 174625 h 338138"/>
                  <a:gd name="connsiteX22" fmla="*/ 214313 w 338138"/>
                  <a:gd name="connsiteY22" fmla="*/ 134938 h 338138"/>
                  <a:gd name="connsiteX23" fmla="*/ 203201 w 338138"/>
                  <a:gd name="connsiteY23" fmla="*/ 174625 h 338138"/>
                  <a:gd name="connsiteX24" fmla="*/ 192088 w 338138"/>
                  <a:gd name="connsiteY24" fmla="*/ 174625 h 338138"/>
                  <a:gd name="connsiteX25" fmla="*/ 179388 w 338138"/>
                  <a:gd name="connsiteY25" fmla="*/ 128588 h 338138"/>
                  <a:gd name="connsiteX26" fmla="*/ 169863 w 338138"/>
                  <a:gd name="connsiteY26" fmla="*/ 174625 h 338138"/>
                  <a:gd name="connsiteX27" fmla="*/ 157163 w 338138"/>
                  <a:gd name="connsiteY27" fmla="*/ 174625 h 338138"/>
                  <a:gd name="connsiteX28" fmla="*/ 146051 w 338138"/>
                  <a:gd name="connsiteY28" fmla="*/ 134938 h 338138"/>
                  <a:gd name="connsiteX29" fmla="*/ 136526 w 338138"/>
                  <a:gd name="connsiteY29" fmla="*/ 174625 h 338138"/>
                  <a:gd name="connsiteX30" fmla="*/ 123826 w 338138"/>
                  <a:gd name="connsiteY30" fmla="*/ 174625 h 338138"/>
                  <a:gd name="connsiteX31" fmla="*/ 112713 w 338138"/>
                  <a:gd name="connsiteY31" fmla="*/ 128588 h 338138"/>
                  <a:gd name="connsiteX32" fmla="*/ 100013 w 338138"/>
                  <a:gd name="connsiteY32" fmla="*/ 174625 h 338138"/>
                  <a:gd name="connsiteX33" fmla="*/ 90488 w 338138"/>
                  <a:gd name="connsiteY33" fmla="*/ 174625 h 338138"/>
                  <a:gd name="connsiteX34" fmla="*/ 77788 w 338138"/>
                  <a:gd name="connsiteY34" fmla="*/ 134938 h 338138"/>
                  <a:gd name="connsiteX35" fmla="*/ 68263 w 338138"/>
                  <a:gd name="connsiteY35" fmla="*/ 174625 h 338138"/>
                  <a:gd name="connsiteX36" fmla="*/ 55563 w 338138"/>
                  <a:gd name="connsiteY36" fmla="*/ 174625 h 338138"/>
                  <a:gd name="connsiteX37" fmla="*/ 148432 w 338138"/>
                  <a:gd name="connsiteY37" fmla="*/ 22225 h 338138"/>
                  <a:gd name="connsiteX38" fmla="*/ 22225 w 338138"/>
                  <a:gd name="connsiteY38" fmla="*/ 148432 h 338138"/>
                  <a:gd name="connsiteX39" fmla="*/ 148432 w 338138"/>
                  <a:gd name="connsiteY39" fmla="*/ 274639 h 338138"/>
                  <a:gd name="connsiteX40" fmla="*/ 274639 w 338138"/>
                  <a:gd name="connsiteY40" fmla="*/ 148432 h 338138"/>
                  <a:gd name="connsiteX41" fmla="*/ 148432 w 338138"/>
                  <a:gd name="connsiteY41" fmla="*/ 22225 h 338138"/>
                  <a:gd name="connsiteX42" fmla="*/ 147936 w 338138"/>
                  <a:gd name="connsiteY42" fmla="*/ 0 h 338138"/>
                  <a:gd name="connsiteX43" fmla="*/ 295871 w 338138"/>
                  <a:gd name="connsiteY43" fmla="*/ 147936 h 338138"/>
                  <a:gd name="connsiteX44" fmla="*/ 258887 w 338138"/>
                  <a:gd name="connsiteY44" fmla="*/ 244358 h 338138"/>
                  <a:gd name="connsiteX45" fmla="*/ 338138 w 338138"/>
                  <a:gd name="connsiteY45" fmla="*/ 323609 h 338138"/>
                  <a:gd name="connsiteX46" fmla="*/ 323609 w 338138"/>
                  <a:gd name="connsiteY46" fmla="*/ 338138 h 338138"/>
                  <a:gd name="connsiteX47" fmla="*/ 244358 w 338138"/>
                  <a:gd name="connsiteY47" fmla="*/ 258887 h 338138"/>
                  <a:gd name="connsiteX48" fmla="*/ 147936 w 338138"/>
                  <a:gd name="connsiteY48" fmla="*/ 295871 h 338138"/>
                  <a:gd name="connsiteX49" fmla="*/ 0 w 338138"/>
                  <a:gd name="connsiteY49" fmla="*/ 147936 h 338138"/>
                  <a:gd name="connsiteX50" fmla="*/ 147936 w 338138"/>
                  <a:gd name="connsiteY50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38138" h="338138">
                    <a:moveTo>
                      <a:pt x="42863" y="120650"/>
                    </a:moveTo>
                    <a:lnTo>
                      <a:pt x="53976" y="120650"/>
                    </a:lnTo>
                    <a:lnTo>
                      <a:pt x="61913" y="158750"/>
                    </a:lnTo>
                    <a:lnTo>
                      <a:pt x="73026" y="120650"/>
                    </a:lnTo>
                    <a:lnTo>
                      <a:pt x="85726" y="120650"/>
                    </a:lnTo>
                    <a:lnTo>
                      <a:pt x="95251" y="158750"/>
                    </a:lnTo>
                    <a:lnTo>
                      <a:pt x="103188" y="120650"/>
                    </a:lnTo>
                    <a:lnTo>
                      <a:pt x="122238" y="120650"/>
                    </a:lnTo>
                    <a:lnTo>
                      <a:pt x="130176" y="158750"/>
                    </a:lnTo>
                    <a:lnTo>
                      <a:pt x="139701" y="120650"/>
                    </a:lnTo>
                    <a:lnTo>
                      <a:pt x="153988" y="120650"/>
                    </a:lnTo>
                    <a:lnTo>
                      <a:pt x="161926" y="158750"/>
                    </a:lnTo>
                    <a:lnTo>
                      <a:pt x="169863" y="120650"/>
                    </a:lnTo>
                    <a:lnTo>
                      <a:pt x="190501" y="120650"/>
                    </a:lnTo>
                    <a:lnTo>
                      <a:pt x="198438" y="158750"/>
                    </a:lnTo>
                    <a:lnTo>
                      <a:pt x="207963" y="120650"/>
                    </a:lnTo>
                    <a:lnTo>
                      <a:pt x="220663" y="120650"/>
                    </a:lnTo>
                    <a:lnTo>
                      <a:pt x="231776" y="158750"/>
                    </a:lnTo>
                    <a:lnTo>
                      <a:pt x="239713" y="120650"/>
                    </a:lnTo>
                    <a:lnTo>
                      <a:pt x="249238" y="120650"/>
                    </a:lnTo>
                    <a:lnTo>
                      <a:pt x="236538" y="174625"/>
                    </a:lnTo>
                    <a:lnTo>
                      <a:pt x="223838" y="174625"/>
                    </a:lnTo>
                    <a:lnTo>
                      <a:pt x="214313" y="134938"/>
                    </a:lnTo>
                    <a:lnTo>
                      <a:pt x="203201" y="174625"/>
                    </a:lnTo>
                    <a:lnTo>
                      <a:pt x="192088" y="174625"/>
                    </a:lnTo>
                    <a:lnTo>
                      <a:pt x="179388" y="128588"/>
                    </a:lnTo>
                    <a:lnTo>
                      <a:pt x="169863" y="174625"/>
                    </a:lnTo>
                    <a:lnTo>
                      <a:pt x="157163" y="174625"/>
                    </a:lnTo>
                    <a:lnTo>
                      <a:pt x="146051" y="134938"/>
                    </a:lnTo>
                    <a:lnTo>
                      <a:pt x="136526" y="174625"/>
                    </a:lnTo>
                    <a:lnTo>
                      <a:pt x="123826" y="174625"/>
                    </a:lnTo>
                    <a:lnTo>
                      <a:pt x="112713" y="128588"/>
                    </a:lnTo>
                    <a:lnTo>
                      <a:pt x="100013" y="174625"/>
                    </a:lnTo>
                    <a:lnTo>
                      <a:pt x="90488" y="174625"/>
                    </a:lnTo>
                    <a:lnTo>
                      <a:pt x="77788" y="134938"/>
                    </a:lnTo>
                    <a:lnTo>
                      <a:pt x="68263" y="174625"/>
                    </a:lnTo>
                    <a:lnTo>
                      <a:pt x="55563" y="174625"/>
                    </a:lnTo>
                    <a:close/>
                    <a:moveTo>
                      <a:pt x="148432" y="22225"/>
                    </a:moveTo>
                    <a:cubicBezTo>
                      <a:pt x="78730" y="22225"/>
                      <a:pt x="22225" y="78730"/>
                      <a:pt x="22225" y="148432"/>
                    </a:cubicBezTo>
                    <a:cubicBezTo>
                      <a:pt x="22225" y="218134"/>
                      <a:pt x="78730" y="274639"/>
                      <a:pt x="148432" y="274639"/>
                    </a:cubicBezTo>
                    <a:cubicBezTo>
                      <a:pt x="218134" y="274639"/>
                      <a:pt x="274639" y="218134"/>
                      <a:pt x="274639" y="148432"/>
                    </a:cubicBezTo>
                    <a:cubicBezTo>
                      <a:pt x="274639" y="78730"/>
                      <a:pt x="218134" y="22225"/>
                      <a:pt x="148432" y="22225"/>
                    </a:cubicBezTo>
                    <a:close/>
                    <a:moveTo>
                      <a:pt x="147936" y="0"/>
                    </a:moveTo>
                    <a:cubicBezTo>
                      <a:pt x="229828" y="0"/>
                      <a:pt x="295871" y="66043"/>
                      <a:pt x="295871" y="147936"/>
                    </a:cubicBezTo>
                    <a:cubicBezTo>
                      <a:pt x="295871" y="184919"/>
                      <a:pt x="281342" y="217941"/>
                      <a:pt x="258887" y="244358"/>
                    </a:cubicBezTo>
                    <a:cubicBezTo>
                      <a:pt x="258887" y="244358"/>
                      <a:pt x="258887" y="244358"/>
                      <a:pt x="338138" y="323609"/>
                    </a:cubicBezTo>
                    <a:cubicBezTo>
                      <a:pt x="338138" y="323609"/>
                      <a:pt x="338138" y="323609"/>
                      <a:pt x="323609" y="338138"/>
                    </a:cubicBezTo>
                    <a:cubicBezTo>
                      <a:pt x="323609" y="338138"/>
                      <a:pt x="323609" y="338138"/>
                      <a:pt x="244358" y="258887"/>
                    </a:cubicBezTo>
                    <a:cubicBezTo>
                      <a:pt x="217941" y="281342"/>
                      <a:pt x="184919" y="295871"/>
                      <a:pt x="147936" y="295871"/>
                    </a:cubicBezTo>
                    <a:cubicBezTo>
                      <a:pt x="66043" y="295871"/>
                      <a:pt x="0" y="229828"/>
                      <a:pt x="0" y="147936"/>
                    </a:cubicBezTo>
                    <a:cubicBezTo>
                      <a:pt x="0" y="66043"/>
                      <a:pt x="66043" y="0"/>
                      <a:pt x="147936" y="0"/>
                    </a:cubicBez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1518302" y="315538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流量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控制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06088" y="343418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插入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图片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45EC9516-8F6F-4475-808D-339C00E4DB27}"/>
              </a:ext>
            </a:extLst>
          </p:cNvPr>
          <p:cNvSpPr/>
          <p:nvPr/>
        </p:nvSpPr>
        <p:spPr>
          <a:xfrm>
            <a:off x="2821733" y="3306825"/>
            <a:ext cx="5066331" cy="60939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非正式定义：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发送方数据发送的过多 或 过快，以至于淹没接收方缓存区，</a:t>
            </a:r>
            <a:r>
              <a:rPr lang="zh-CN" altLang="en-US" sz="1600" b="1" dirty="0">
                <a:solidFill>
                  <a:srgbClr val="FF0000"/>
                </a:solidFill>
                <a:cs typeface="+mn-ea"/>
                <a:sym typeface="+mn-lt"/>
              </a:rPr>
              <a:t>接收方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无法处理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26D55E2-3CDF-4E11-A573-CEEC4815CD68}"/>
              </a:ext>
            </a:extLst>
          </p:cNvPr>
          <p:cNvSpPr/>
          <p:nvPr/>
        </p:nvSpPr>
        <p:spPr>
          <a:xfrm>
            <a:off x="2810706" y="2994855"/>
            <a:ext cx="1626982" cy="16052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接收方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无法处理</a:t>
            </a:r>
          </a:p>
        </p:txBody>
      </p:sp>
    </p:spTree>
  </p:cSld>
  <p:clrMapOvr>
    <a:masterClrMapping/>
  </p:clrMapOvr>
  <p:transition spd="slow" advTm="253">
    <p:push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810706" y="460231"/>
            <a:ext cx="3556691" cy="369332"/>
            <a:chOff x="3519210" y="741900"/>
            <a:chExt cx="4742259" cy="492442"/>
          </a:xfrm>
        </p:grpSpPr>
        <p:sp>
          <p:nvSpPr>
            <p:cNvPr id="54" name="文本框 2"/>
            <p:cNvSpPr txBox="1"/>
            <p:nvPr/>
          </p:nvSpPr>
          <p:spPr>
            <a:xfrm>
              <a:off x="3998901" y="741900"/>
              <a:ext cx="361717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cs typeface="+mn-ea"/>
                  <a:sym typeface="+mn-lt"/>
                </a:rPr>
                <a:t>拥塞控制与流量控制对比</a:t>
              </a:r>
            </a:p>
          </p:txBody>
        </p:sp>
        <p:cxnSp>
          <p:nvCxnSpPr>
            <p:cNvPr id="52" name="直接连接符 51"/>
            <p:cNvCxnSpPr>
              <a:cxnSpLocks/>
              <a:endCxn id="54" idx="1"/>
            </p:cNvCxnSpPr>
            <p:nvPr/>
          </p:nvCxnSpPr>
          <p:spPr>
            <a:xfrm>
              <a:off x="3519210" y="988121"/>
              <a:ext cx="479691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cxnSpLocks/>
              <a:stCxn id="54" idx="3"/>
            </p:cNvCxnSpPr>
            <p:nvPr/>
          </p:nvCxnSpPr>
          <p:spPr>
            <a:xfrm flipV="1">
              <a:off x="7616071" y="982025"/>
              <a:ext cx="645398" cy="6096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2821733" y="1478698"/>
            <a:ext cx="5655960" cy="60939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为了让网络能够承载现有网络负荷，是一个全局性的过程，涉及所有主机、路由器，以及降低网络传输性能的所有因素。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由发送方自己检测网络状况决定数据发送量和数据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10706" y="1166728"/>
            <a:ext cx="1626982" cy="16052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网络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无法处理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1313839" y="1093763"/>
            <a:ext cx="1449989" cy="1135197"/>
            <a:chOff x="952500" y="1504503"/>
            <a:chExt cx="2733178" cy="2139804"/>
          </a:xfrm>
        </p:grpSpPr>
        <p:sp>
          <p:nvSpPr>
            <p:cNvPr id="60" name="椭圆 59"/>
            <p:cNvSpPr/>
            <p:nvPr/>
          </p:nvSpPr>
          <p:spPr>
            <a:xfrm>
              <a:off x="952500" y="1504503"/>
              <a:ext cx="2139804" cy="2139804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090036" y="1642039"/>
              <a:ext cx="1864732" cy="1864732"/>
            </a:xfrm>
            <a:prstGeom prst="ellipse">
              <a:avLst/>
            </a:prstGeom>
            <a:solidFill>
              <a:srgbClr val="BE202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dirty="0">
                  <a:cs typeface="+mn-ea"/>
                  <a:sym typeface="+mn-lt"/>
                </a:rPr>
                <a:t>拥塞控制</a:t>
              </a:r>
              <a:endParaRPr sz="2000" dirty="0">
                <a:cs typeface="+mn-ea"/>
                <a:sym typeface="+mn-lt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707483" y="2085308"/>
              <a:ext cx="978195" cy="978195"/>
              <a:chOff x="2707483" y="2085308"/>
              <a:chExt cx="978195" cy="978195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2707483" y="2085308"/>
                <a:ext cx="978195" cy="978195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任意多边形 51"/>
              <p:cNvSpPr/>
              <p:nvPr/>
            </p:nvSpPr>
            <p:spPr>
              <a:xfrm>
                <a:off x="2920429" y="2374122"/>
                <a:ext cx="552302" cy="400566"/>
              </a:xfrm>
              <a:custGeom>
                <a:avLst/>
                <a:gdLst>
                  <a:gd name="connsiteX0" fmla="*/ 85725 w 338138"/>
                  <a:gd name="connsiteY0" fmla="*/ 184150 h 245240"/>
                  <a:gd name="connsiteX1" fmla="*/ 85725 w 338138"/>
                  <a:gd name="connsiteY1" fmla="*/ 219449 h 245240"/>
                  <a:gd name="connsiteX2" fmla="*/ 119953 w 338138"/>
                  <a:gd name="connsiteY2" fmla="*/ 228600 h 245240"/>
                  <a:gd name="connsiteX3" fmla="*/ 139700 w 338138"/>
                  <a:gd name="connsiteY3" fmla="*/ 190687 h 245240"/>
                  <a:gd name="connsiteX4" fmla="*/ 85725 w 338138"/>
                  <a:gd name="connsiteY4" fmla="*/ 184150 h 245240"/>
                  <a:gd name="connsiteX5" fmla="*/ 278606 w 338138"/>
                  <a:gd name="connsiteY5" fmla="*/ 74613 h 245240"/>
                  <a:gd name="connsiteX6" fmla="*/ 276225 w 338138"/>
                  <a:gd name="connsiteY6" fmla="*/ 77183 h 245240"/>
                  <a:gd name="connsiteX7" fmla="*/ 276225 w 338138"/>
                  <a:gd name="connsiteY7" fmla="*/ 127303 h 245240"/>
                  <a:gd name="connsiteX8" fmla="*/ 278606 w 338138"/>
                  <a:gd name="connsiteY8" fmla="*/ 128588 h 245240"/>
                  <a:gd name="connsiteX9" fmla="*/ 280988 w 338138"/>
                  <a:gd name="connsiteY9" fmla="*/ 127303 h 245240"/>
                  <a:gd name="connsiteX10" fmla="*/ 280988 w 338138"/>
                  <a:gd name="connsiteY10" fmla="*/ 77183 h 245240"/>
                  <a:gd name="connsiteX11" fmla="*/ 278606 w 338138"/>
                  <a:gd name="connsiteY11" fmla="*/ 74613 h 245240"/>
                  <a:gd name="connsiteX12" fmla="*/ 319882 w 338138"/>
                  <a:gd name="connsiteY12" fmla="*/ 60325 h 245240"/>
                  <a:gd name="connsiteX13" fmla="*/ 317500 w 338138"/>
                  <a:gd name="connsiteY13" fmla="*/ 62988 h 245240"/>
                  <a:gd name="connsiteX14" fmla="*/ 317500 w 338138"/>
                  <a:gd name="connsiteY14" fmla="*/ 140212 h 245240"/>
                  <a:gd name="connsiteX15" fmla="*/ 319882 w 338138"/>
                  <a:gd name="connsiteY15" fmla="*/ 142875 h 245240"/>
                  <a:gd name="connsiteX16" fmla="*/ 322263 w 338138"/>
                  <a:gd name="connsiteY16" fmla="*/ 140212 h 245240"/>
                  <a:gd name="connsiteX17" fmla="*/ 322263 w 338138"/>
                  <a:gd name="connsiteY17" fmla="*/ 62988 h 245240"/>
                  <a:gd name="connsiteX18" fmla="*/ 319882 w 338138"/>
                  <a:gd name="connsiteY18" fmla="*/ 60325 h 245240"/>
                  <a:gd name="connsiteX19" fmla="*/ 278606 w 338138"/>
                  <a:gd name="connsiteY19" fmla="*/ 58738 h 245240"/>
                  <a:gd name="connsiteX20" fmla="*/ 296863 w 338138"/>
                  <a:gd name="connsiteY20" fmla="*/ 76922 h 245240"/>
                  <a:gd name="connsiteX21" fmla="*/ 296863 w 338138"/>
                  <a:gd name="connsiteY21" fmla="*/ 127578 h 245240"/>
                  <a:gd name="connsiteX22" fmla="*/ 278606 w 338138"/>
                  <a:gd name="connsiteY22" fmla="*/ 144463 h 245240"/>
                  <a:gd name="connsiteX23" fmla="*/ 260350 w 338138"/>
                  <a:gd name="connsiteY23" fmla="*/ 127578 h 245240"/>
                  <a:gd name="connsiteX24" fmla="*/ 260350 w 338138"/>
                  <a:gd name="connsiteY24" fmla="*/ 76922 h 245240"/>
                  <a:gd name="connsiteX25" fmla="*/ 278606 w 338138"/>
                  <a:gd name="connsiteY25" fmla="*/ 58738 h 245240"/>
                  <a:gd name="connsiteX26" fmla="*/ 319882 w 338138"/>
                  <a:gd name="connsiteY26" fmla="*/ 44450 h 245240"/>
                  <a:gd name="connsiteX27" fmla="*/ 338138 w 338138"/>
                  <a:gd name="connsiteY27" fmla="*/ 63057 h 245240"/>
                  <a:gd name="connsiteX28" fmla="*/ 338138 w 338138"/>
                  <a:gd name="connsiteY28" fmla="*/ 140143 h 245240"/>
                  <a:gd name="connsiteX29" fmla="*/ 319882 w 338138"/>
                  <a:gd name="connsiteY29" fmla="*/ 158750 h 245240"/>
                  <a:gd name="connsiteX30" fmla="*/ 301625 w 338138"/>
                  <a:gd name="connsiteY30" fmla="*/ 140143 h 245240"/>
                  <a:gd name="connsiteX31" fmla="*/ 301625 w 338138"/>
                  <a:gd name="connsiteY31" fmla="*/ 63057 h 245240"/>
                  <a:gd name="connsiteX32" fmla="*/ 319882 w 338138"/>
                  <a:gd name="connsiteY32" fmla="*/ 44450 h 245240"/>
                  <a:gd name="connsiteX33" fmla="*/ 98954 w 338138"/>
                  <a:gd name="connsiteY33" fmla="*/ 44450 h 245240"/>
                  <a:gd name="connsiteX34" fmla="*/ 107950 w 338138"/>
                  <a:gd name="connsiteY34" fmla="*/ 52510 h 245240"/>
                  <a:gd name="connsiteX35" fmla="*/ 100239 w 338138"/>
                  <a:gd name="connsiteY35" fmla="*/ 60570 h 245240"/>
                  <a:gd name="connsiteX36" fmla="*/ 89958 w 338138"/>
                  <a:gd name="connsiteY36" fmla="*/ 61913 h 245240"/>
                  <a:gd name="connsiteX37" fmla="*/ 88673 w 338138"/>
                  <a:gd name="connsiteY37" fmla="*/ 61913 h 245240"/>
                  <a:gd name="connsiteX38" fmla="*/ 80962 w 338138"/>
                  <a:gd name="connsiteY38" fmla="*/ 55196 h 245240"/>
                  <a:gd name="connsiteX39" fmla="*/ 87387 w 338138"/>
                  <a:gd name="connsiteY39" fmla="*/ 45793 h 245240"/>
                  <a:gd name="connsiteX40" fmla="*/ 98954 w 338138"/>
                  <a:gd name="connsiteY40" fmla="*/ 44450 h 245240"/>
                  <a:gd name="connsiteX41" fmla="*/ 42863 w 338138"/>
                  <a:gd name="connsiteY41" fmla="*/ 41275 h 245240"/>
                  <a:gd name="connsiteX42" fmla="*/ 15875 w 338138"/>
                  <a:gd name="connsiteY42" fmla="*/ 74135 h 245240"/>
                  <a:gd name="connsiteX43" fmla="*/ 15875 w 338138"/>
                  <a:gd name="connsiteY43" fmla="*/ 130654 h 245240"/>
                  <a:gd name="connsiteX44" fmla="*/ 42863 w 338138"/>
                  <a:gd name="connsiteY44" fmla="*/ 163513 h 245240"/>
                  <a:gd name="connsiteX45" fmla="*/ 178233 w 338138"/>
                  <a:gd name="connsiteY45" fmla="*/ 36513 h 245240"/>
                  <a:gd name="connsiteX46" fmla="*/ 187325 w 338138"/>
                  <a:gd name="connsiteY46" fmla="*/ 44357 h 245240"/>
                  <a:gd name="connsiteX47" fmla="*/ 179532 w 338138"/>
                  <a:gd name="connsiteY47" fmla="*/ 52201 h 245240"/>
                  <a:gd name="connsiteX48" fmla="*/ 124979 w 338138"/>
                  <a:gd name="connsiteY48" fmla="*/ 58738 h 245240"/>
                  <a:gd name="connsiteX49" fmla="*/ 123680 w 338138"/>
                  <a:gd name="connsiteY49" fmla="*/ 58738 h 245240"/>
                  <a:gd name="connsiteX50" fmla="*/ 115887 w 338138"/>
                  <a:gd name="connsiteY50" fmla="*/ 52201 h 245240"/>
                  <a:gd name="connsiteX51" fmla="*/ 123680 w 338138"/>
                  <a:gd name="connsiteY51" fmla="*/ 43050 h 245240"/>
                  <a:gd name="connsiteX52" fmla="*/ 178233 w 338138"/>
                  <a:gd name="connsiteY52" fmla="*/ 36513 h 245240"/>
                  <a:gd name="connsiteX53" fmla="*/ 239712 w 338138"/>
                  <a:gd name="connsiteY53" fmla="*/ 17463 h 245240"/>
                  <a:gd name="connsiteX54" fmla="*/ 58737 w 338138"/>
                  <a:gd name="connsiteY54" fmla="*/ 38100 h 245240"/>
                  <a:gd name="connsiteX55" fmla="*/ 58737 w 338138"/>
                  <a:gd name="connsiteY55" fmla="*/ 165101 h 245240"/>
                  <a:gd name="connsiteX56" fmla="*/ 239712 w 338138"/>
                  <a:gd name="connsiteY56" fmla="*/ 187326 h 245240"/>
                  <a:gd name="connsiteX57" fmla="*/ 246318 w 338138"/>
                  <a:gd name="connsiteY57" fmla="*/ 0 h 245240"/>
                  <a:gd name="connsiteX58" fmla="*/ 255588 w 338138"/>
                  <a:gd name="connsiteY58" fmla="*/ 7895 h 245240"/>
                  <a:gd name="connsiteX59" fmla="*/ 255588 w 338138"/>
                  <a:gd name="connsiteY59" fmla="*/ 194745 h 245240"/>
                  <a:gd name="connsiteX60" fmla="*/ 246318 w 338138"/>
                  <a:gd name="connsiteY60" fmla="*/ 202640 h 245240"/>
                  <a:gd name="connsiteX61" fmla="*/ 157590 w 338138"/>
                  <a:gd name="connsiteY61" fmla="*/ 192114 h 245240"/>
                  <a:gd name="connsiteX62" fmla="*/ 132429 w 338138"/>
                  <a:gd name="connsiteY62" fmla="*/ 240800 h 245240"/>
                  <a:gd name="connsiteX63" fmla="*/ 123159 w 338138"/>
                  <a:gd name="connsiteY63" fmla="*/ 244747 h 245240"/>
                  <a:gd name="connsiteX64" fmla="*/ 75484 w 338138"/>
                  <a:gd name="connsiteY64" fmla="*/ 232905 h 245240"/>
                  <a:gd name="connsiteX65" fmla="*/ 70187 w 338138"/>
                  <a:gd name="connsiteY65" fmla="*/ 225010 h 245240"/>
                  <a:gd name="connsiteX66" fmla="*/ 70187 w 338138"/>
                  <a:gd name="connsiteY66" fmla="*/ 181587 h 245240"/>
                  <a:gd name="connsiteX67" fmla="*/ 43701 w 338138"/>
                  <a:gd name="connsiteY67" fmla="*/ 178955 h 245240"/>
                  <a:gd name="connsiteX68" fmla="*/ 0 w 338138"/>
                  <a:gd name="connsiteY68" fmla="*/ 130269 h 245240"/>
                  <a:gd name="connsiteX69" fmla="*/ 0 w 338138"/>
                  <a:gd name="connsiteY69" fmla="*/ 73688 h 245240"/>
                  <a:gd name="connsiteX70" fmla="*/ 43701 w 338138"/>
                  <a:gd name="connsiteY70" fmla="*/ 23685 h 245240"/>
                  <a:gd name="connsiteX71" fmla="*/ 246318 w 338138"/>
                  <a:gd name="connsiteY71" fmla="*/ 0 h 245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38138" h="245240">
                    <a:moveTo>
                      <a:pt x="85725" y="184150"/>
                    </a:moveTo>
                    <a:cubicBezTo>
                      <a:pt x="85725" y="184150"/>
                      <a:pt x="85725" y="184150"/>
                      <a:pt x="85725" y="219449"/>
                    </a:cubicBezTo>
                    <a:cubicBezTo>
                      <a:pt x="85725" y="219449"/>
                      <a:pt x="85725" y="219449"/>
                      <a:pt x="119953" y="228600"/>
                    </a:cubicBezTo>
                    <a:lnTo>
                      <a:pt x="139700" y="190687"/>
                    </a:lnTo>
                    <a:cubicBezTo>
                      <a:pt x="129168" y="189380"/>
                      <a:pt x="96256" y="185458"/>
                      <a:pt x="85725" y="184150"/>
                    </a:cubicBezTo>
                    <a:close/>
                    <a:moveTo>
                      <a:pt x="278606" y="74613"/>
                    </a:moveTo>
                    <a:cubicBezTo>
                      <a:pt x="277416" y="74613"/>
                      <a:pt x="276225" y="75898"/>
                      <a:pt x="276225" y="77183"/>
                    </a:cubicBezTo>
                    <a:cubicBezTo>
                      <a:pt x="276225" y="77183"/>
                      <a:pt x="276225" y="77183"/>
                      <a:pt x="276225" y="127303"/>
                    </a:cubicBezTo>
                    <a:cubicBezTo>
                      <a:pt x="276225" y="128588"/>
                      <a:pt x="277416" y="128588"/>
                      <a:pt x="278606" y="128588"/>
                    </a:cubicBezTo>
                    <a:cubicBezTo>
                      <a:pt x="279797" y="128588"/>
                      <a:pt x="280988" y="128588"/>
                      <a:pt x="280988" y="127303"/>
                    </a:cubicBezTo>
                    <a:lnTo>
                      <a:pt x="280988" y="77183"/>
                    </a:lnTo>
                    <a:cubicBezTo>
                      <a:pt x="280988" y="75898"/>
                      <a:pt x="279797" y="74613"/>
                      <a:pt x="278606" y="74613"/>
                    </a:cubicBezTo>
                    <a:close/>
                    <a:moveTo>
                      <a:pt x="319882" y="60325"/>
                    </a:moveTo>
                    <a:cubicBezTo>
                      <a:pt x="318691" y="60325"/>
                      <a:pt x="317500" y="61657"/>
                      <a:pt x="317500" y="62988"/>
                    </a:cubicBezTo>
                    <a:cubicBezTo>
                      <a:pt x="317500" y="62988"/>
                      <a:pt x="317500" y="62988"/>
                      <a:pt x="317500" y="140212"/>
                    </a:cubicBezTo>
                    <a:cubicBezTo>
                      <a:pt x="317500" y="142875"/>
                      <a:pt x="318691" y="142875"/>
                      <a:pt x="319882" y="142875"/>
                    </a:cubicBezTo>
                    <a:cubicBezTo>
                      <a:pt x="321072" y="142875"/>
                      <a:pt x="322263" y="142875"/>
                      <a:pt x="322263" y="140212"/>
                    </a:cubicBezTo>
                    <a:lnTo>
                      <a:pt x="322263" y="62988"/>
                    </a:lnTo>
                    <a:cubicBezTo>
                      <a:pt x="322263" y="61657"/>
                      <a:pt x="321072" y="60325"/>
                      <a:pt x="319882" y="60325"/>
                    </a:cubicBezTo>
                    <a:close/>
                    <a:moveTo>
                      <a:pt x="278606" y="58738"/>
                    </a:moveTo>
                    <a:cubicBezTo>
                      <a:pt x="287735" y="58738"/>
                      <a:pt x="296863" y="66531"/>
                      <a:pt x="296863" y="76922"/>
                    </a:cubicBezTo>
                    <a:cubicBezTo>
                      <a:pt x="296863" y="76922"/>
                      <a:pt x="296863" y="76922"/>
                      <a:pt x="296863" y="127578"/>
                    </a:cubicBezTo>
                    <a:cubicBezTo>
                      <a:pt x="296863" y="136670"/>
                      <a:pt x="287735" y="144463"/>
                      <a:pt x="278606" y="144463"/>
                    </a:cubicBezTo>
                    <a:cubicBezTo>
                      <a:pt x="268174" y="144463"/>
                      <a:pt x="260350" y="136670"/>
                      <a:pt x="260350" y="127578"/>
                    </a:cubicBezTo>
                    <a:cubicBezTo>
                      <a:pt x="260350" y="127578"/>
                      <a:pt x="260350" y="127578"/>
                      <a:pt x="260350" y="76922"/>
                    </a:cubicBezTo>
                    <a:cubicBezTo>
                      <a:pt x="260350" y="66531"/>
                      <a:pt x="268174" y="58738"/>
                      <a:pt x="278606" y="58738"/>
                    </a:cubicBezTo>
                    <a:close/>
                    <a:moveTo>
                      <a:pt x="319882" y="44450"/>
                    </a:moveTo>
                    <a:cubicBezTo>
                      <a:pt x="330314" y="44450"/>
                      <a:pt x="338138" y="53753"/>
                      <a:pt x="338138" y="63057"/>
                    </a:cubicBezTo>
                    <a:cubicBezTo>
                      <a:pt x="338138" y="63057"/>
                      <a:pt x="338138" y="63057"/>
                      <a:pt x="338138" y="140143"/>
                    </a:cubicBezTo>
                    <a:cubicBezTo>
                      <a:pt x="338138" y="150776"/>
                      <a:pt x="330314" y="158750"/>
                      <a:pt x="319882" y="158750"/>
                    </a:cubicBezTo>
                    <a:cubicBezTo>
                      <a:pt x="310753" y="158750"/>
                      <a:pt x="301625" y="150776"/>
                      <a:pt x="301625" y="140143"/>
                    </a:cubicBezTo>
                    <a:cubicBezTo>
                      <a:pt x="301625" y="140143"/>
                      <a:pt x="301625" y="140143"/>
                      <a:pt x="301625" y="63057"/>
                    </a:cubicBezTo>
                    <a:cubicBezTo>
                      <a:pt x="301625" y="53753"/>
                      <a:pt x="310753" y="44450"/>
                      <a:pt x="319882" y="44450"/>
                    </a:cubicBezTo>
                    <a:close/>
                    <a:moveTo>
                      <a:pt x="98954" y="44450"/>
                    </a:moveTo>
                    <a:cubicBezTo>
                      <a:pt x="102809" y="44450"/>
                      <a:pt x="106665" y="47136"/>
                      <a:pt x="107950" y="52510"/>
                    </a:cubicBezTo>
                    <a:cubicBezTo>
                      <a:pt x="107950" y="56540"/>
                      <a:pt x="105379" y="60570"/>
                      <a:pt x="100239" y="60570"/>
                    </a:cubicBezTo>
                    <a:cubicBezTo>
                      <a:pt x="100239" y="60570"/>
                      <a:pt x="100239" y="60570"/>
                      <a:pt x="89958" y="61913"/>
                    </a:cubicBezTo>
                    <a:cubicBezTo>
                      <a:pt x="89958" y="61913"/>
                      <a:pt x="88673" y="61913"/>
                      <a:pt x="88673" y="61913"/>
                    </a:cubicBezTo>
                    <a:cubicBezTo>
                      <a:pt x="84817" y="61913"/>
                      <a:pt x="82247" y="59226"/>
                      <a:pt x="80962" y="55196"/>
                    </a:cubicBezTo>
                    <a:cubicBezTo>
                      <a:pt x="80962" y="51166"/>
                      <a:pt x="83532" y="47136"/>
                      <a:pt x="87387" y="45793"/>
                    </a:cubicBezTo>
                    <a:cubicBezTo>
                      <a:pt x="87387" y="45793"/>
                      <a:pt x="87387" y="45793"/>
                      <a:pt x="98954" y="44450"/>
                    </a:cubicBezTo>
                    <a:close/>
                    <a:moveTo>
                      <a:pt x="42863" y="41275"/>
                    </a:moveTo>
                    <a:cubicBezTo>
                      <a:pt x="28019" y="43904"/>
                      <a:pt x="15875" y="58362"/>
                      <a:pt x="15875" y="74135"/>
                    </a:cubicBezTo>
                    <a:cubicBezTo>
                      <a:pt x="15875" y="74135"/>
                      <a:pt x="15875" y="74135"/>
                      <a:pt x="15875" y="130654"/>
                    </a:cubicBezTo>
                    <a:cubicBezTo>
                      <a:pt x="15875" y="146426"/>
                      <a:pt x="28019" y="159570"/>
                      <a:pt x="42863" y="163513"/>
                    </a:cubicBezTo>
                    <a:close/>
                    <a:moveTo>
                      <a:pt x="178233" y="36513"/>
                    </a:moveTo>
                    <a:cubicBezTo>
                      <a:pt x="182129" y="36513"/>
                      <a:pt x="186026" y="39127"/>
                      <a:pt x="187325" y="44357"/>
                    </a:cubicBezTo>
                    <a:cubicBezTo>
                      <a:pt x="187325" y="48279"/>
                      <a:pt x="184727" y="52201"/>
                      <a:pt x="179532" y="52201"/>
                    </a:cubicBezTo>
                    <a:cubicBezTo>
                      <a:pt x="179532" y="52201"/>
                      <a:pt x="179532" y="52201"/>
                      <a:pt x="124979" y="58738"/>
                    </a:cubicBezTo>
                    <a:cubicBezTo>
                      <a:pt x="124979" y="58738"/>
                      <a:pt x="124979" y="58738"/>
                      <a:pt x="123680" y="58738"/>
                    </a:cubicBezTo>
                    <a:cubicBezTo>
                      <a:pt x="119783" y="58738"/>
                      <a:pt x="117186" y="56123"/>
                      <a:pt x="115887" y="52201"/>
                    </a:cubicBezTo>
                    <a:cubicBezTo>
                      <a:pt x="115887" y="48279"/>
                      <a:pt x="118484" y="44357"/>
                      <a:pt x="123680" y="43050"/>
                    </a:cubicBezTo>
                    <a:cubicBezTo>
                      <a:pt x="123680" y="43050"/>
                      <a:pt x="123680" y="43050"/>
                      <a:pt x="178233" y="36513"/>
                    </a:cubicBezTo>
                    <a:close/>
                    <a:moveTo>
                      <a:pt x="239712" y="17463"/>
                    </a:moveTo>
                    <a:lnTo>
                      <a:pt x="58737" y="38100"/>
                    </a:lnTo>
                    <a:lnTo>
                      <a:pt x="58737" y="165101"/>
                    </a:lnTo>
                    <a:lnTo>
                      <a:pt x="239712" y="187326"/>
                    </a:lnTo>
                    <a:close/>
                    <a:moveTo>
                      <a:pt x="246318" y="0"/>
                    </a:moveTo>
                    <a:cubicBezTo>
                      <a:pt x="251615" y="0"/>
                      <a:pt x="255588" y="3947"/>
                      <a:pt x="255588" y="7895"/>
                    </a:cubicBezTo>
                    <a:cubicBezTo>
                      <a:pt x="255588" y="7895"/>
                      <a:pt x="255588" y="7895"/>
                      <a:pt x="255588" y="194745"/>
                    </a:cubicBezTo>
                    <a:cubicBezTo>
                      <a:pt x="255588" y="200009"/>
                      <a:pt x="251615" y="203956"/>
                      <a:pt x="246318" y="202640"/>
                    </a:cubicBezTo>
                    <a:cubicBezTo>
                      <a:pt x="246318" y="202640"/>
                      <a:pt x="246318" y="202640"/>
                      <a:pt x="157590" y="192114"/>
                    </a:cubicBezTo>
                    <a:cubicBezTo>
                      <a:pt x="157590" y="192114"/>
                      <a:pt x="157590" y="192114"/>
                      <a:pt x="132429" y="240800"/>
                    </a:cubicBezTo>
                    <a:cubicBezTo>
                      <a:pt x="129780" y="244747"/>
                      <a:pt x="125807" y="246063"/>
                      <a:pt x="123159" y="244747"/>
                    </a:cubicBezTo>
                    <a:cubicBezTo>
                      <a:pt x="123159" y="244747"/>
                      <a:pt x="123159" y="244747"/>
                      <a:pt x="75484" y="232905"/>
                    </a:cubicBezTo>
                    <a:cubicBezTo>
                      <a:pt x="72836" y="232905"/>
                      <a:pt x="70187" y="228957"/>
                      <a:pt x="70187" y="225010"/>
                    </a:cubicBezTo>
                    <a:cubicBezTo>
                      <a:pt x="70187" y="225010"/>
                      <a:pt x="70187" y="225010"/>
                      <a:pt x="70187" y="181587"/>
                    </a:cubicBezTo>
                    <a:cubicBezTo>
                      <a:pt x="45026" y="178955"/>
                      <a:pt x="48998" y="180271"/>
                      <a:pt x="43701" y="178955"/>
                    </a:cubicBezTo>
                    <a:cubicBezTo>
                      <a:pt x="18540" y="176323"/>
                      <a:pt x="0" y="155270"/>
                      <a:pt x="0" y="130269"/>
                    </a:cubicBezTo>
                    <a:cubicBezTo>
                      <a:pt x="0" y="130269"/>
                      <a:pt x="0" y="130269"/>
                      <a:pt x="0" y="73688"/>
                    </a:cubicBezTo>
                    <a:cubicBezTo>
                      <a:pt x="0" y="48686"/>
                      <a:pt x="18540" y="27632"/>
                      <a:pt x="43701" y="23685"/>
                    </a:cubicBezTo>
                    <a:cubicBezTo>
                      <a:pt x="52971" y="23685"/>
                      <a:pt x="239696" y="1316"/>
                      <a:pt x="246318" y="0"/>
                    </a:cubicBez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1313839" y="2925029"/>
            <a:ext cx="1449989" cy="1135197"/>
            <a:chOff x="6298687" y="4045521"/>
            <a:chExt cx="2733178" cy="2139804"/>
          </a:xfrm>
        </p:grpSpPr>
        <p:sp>
          <p:nvSpPr>
            <p:cNvPr id="87" name="椭圆 86"/>
            <p:cNvSpPr/>
            <p:nvPr/>
          </p:nvSpPr>
          <p:spPr>
            <a:xfrm>
              <a:off x="6298687" y="4045521"/>
              <a:ext cx="2139804" cy="2139804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6436223" y="4183057"/>
              <a:ext cx="1864732" cy="1864732"/>
            </a:xfrm>
            <a:prstGeom prst="ellipse">
              <a:avLst/>
            </a:prstGeom>
            <a:solidFill>
              <a:srgbClr val="33333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053670" y="4626326"/>
              <a:ext cx="978195" cy="978195"/>
              <a:chOff x="8053670" y="4626326"/>
              <a:chExt cx="978195" cy="978195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8053670" y="4626326"/>
                <a:ext cx="978195" cy="978195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任意多边形 54"/>
              <p:cNvSpPr/>
              <p:nvPr/>
            </p:nvSpPr>
            <p:spPr>
              <a:xfrm>
                <a:off x="8266616" y="4839272"/>
                <a:ext cx="552302" cy="552302"/>
              </a:xfrm>
              <a:custGeom>
                <a:avLst/>
                <a:gdLst>
                  <a:gd name="connsiteX0" fmla="*/ 42863 w 338138"/>
                  <a:gd name="connsiteY0" fmla="*/ 120650 h 338138"/>
                  <a:gd name="connsiteX1" fmla="*/ 53976 w 338138"/>
                  <a:gd name="connsiteY1" fmla="*/ 120650 h 338138"/>
                  <a:gd name="connsiteX2" fmla="*/ 61913 w 338138"/>
                  <a:gd name="connsiteY2" fmla="*/ 158750 h 338138"/>
                  <a:gd name="connsiteX3" fmla="*/ 73026 w 338138"/>
                  <a:gd name="connsiteY3" fmla="*/ 120650 h 338138"/>
                  <a:gd name="connsiteX4" fmla="*/ 85726 w 338138"/>
                  <a:gd name="connsiteY4" fmla="*/ 120650 h 338138"/>
                  <a:gd name="connsiteX5" fmla="*/ 95251 w 338138"/>
                  <a:gd name="connsiteY5" fmla="*/ 158750 h 338138"/>
                  <a:gd name="connsiteX6" fmla="*/ 103188 w 338138"/>
                  <a:gd name="connsiteY6" fmla="*/ 120650 h 338138"/>
                  <a:gd name="connsiteX7" fmla="*/ 122238 w 338138"/>
                  <a:gd name="connsiteY7" fmla="*/ 120650 h 338138"/>
                  <a:gd name="connsiteX8" fmla="*/ 130176 w 338138"/>
                  <a:gd name="connsiteY8" fmla="*/ 158750 h 338138"/>
                  <a:gd name="connsiteX9" fmla="*/ 139701 w 338138"/>
                  <a:gd name="connsiteY9" fmla="*/ 120650 h 338138"/>
                  <a:gd name="connsiteX10" fmla="*/ 153988 w 338138"/>
                  <a:gd name="connsiteY10" fmla="*/ 120650 h 338138"/>
                  <a:gd name="connsiteX11" fmla="*/ 161926 w 338138"/>
                  <a:gd name="connsiteY11" fmla="*/ 158750 h 338138"/>
                  <a:gd name="connsiteX12" fmla="*/ 169863 w 338138"/>
                  <a:gd name="connsiteY12" fmla="*/ 120650 h 338138"/>
                  <a:gd name="connsiteX13" fmla="*/ 190501 w 338138"/>
                  <a:gd name="connsiteY13" fmla="*/ 120650 h 338138"/>
                  <a:gd name="connsiteX14" fmla="*/ 198438 w 338138"/>
                  <a:gd name="connsiteY14" fmla="*/ 158750 h 338138"/>
                  <a:gd name="connsiteX15" fmla="*/ 207963 w 338138"/>
                  <a:gd name="connsiteY15" fmla="*/ 120650 h 338138"/>
                  <a:gd name="connsiteX16" fmla="*/ 220663 w 338138"/>
                  <a:gd name="connsiteY16" fmla="*/ 120650 h 338138"/>
                  <a:gd name="connsiteX17" fmla="*/ 231776 w 338138"/>
                  <a:gd name="connsiteY17" fmla="*/ 158750 h 338138"/>
                  <a:gd name="connsiteX18" fmla="*/ 239713 w 338138"/>
                  <a:gd name="connsiteY18" fmla="*/ 120650 h 338138"/>
                  <a:gd name="connsiteX19" fmla="*/ 249238 w 338138"/>
                  <a:gd name="connsiteY19" fmla="*/ 120650 h 338138"/>
                  <a:gd name="connsiteX20" fmla="*/ 236538 w 338138"/>
                  <a:gd name="connsiteY20" fmla="*/ 174625 h 338138"/>
                  <a:gd name="connsiteX21" fmla="*/ 223838 w 338138"/>
                  <a:gd name="connsiteY21" fmla="*/ 174625 h 338138"/>
                  <a:gd name="connsiteX22" fmla="*/ 214313 w 338138"/>
                  <a:gd name="connsiteY22" fmla="*/ 134938 h 338138"/>
                  <a:gd name="connsiteX23" fmla="*/ 203201 w 338138"/>
                  <a:gd name="connsiteY23" fmla="*/ 174625 h 338138"/>
                  <a:gd name="connsiteX24" fmla="*/ 192088 w 338138"/>
                  <a:gd name="connsiteY24" fmla="*/ 174625 h 338138"/>
                  <a:gd name="connsiteX25" fmla="*/ 179388 w 338138"/>
                  <a:gd name="connsiteY25" fmla="*/ 128588 h 338138"/>
                  <a:gd name="connsiteX26" fmla="*/ 169863 w 338138"/>
                  <a:gd name="connsiteY26" fmla="*/ 174625 h 338138"/>
                  <a:gd name="connsiteX27" fmla="*/ 157163 w 338138"/>
                  <a:gd name="connsiteY27" fmla="*/ 174625 h 338138"/>
                  <a:gd name="connsiteX28" fmla="*/ 146051 w 338138"/>
                  <a:gd name="connsiteY28" fmla="*/ 134938 h 338138"/>
                  <a:gd name="connsiteX29" fmla="*/ 136526 w 338138"/>
                  <a:gd name="connsiteY29" fmla="*/ 174625 h 338138"/>
                  <a:gd name="connsiteX30" fmla="*/ 123826 w 338138"/>
                  <a:gd name="connsiteY30" fmla="*/ 174625 h 338138"/>
                  <a:gd name="connsiteX31" fmla="*/ 112713 w 338138"/>
                  <a:gd name="connsiteY31" fmla="*/ 128588 h 338138"/>
                  <a:gd name="connsiteX32" fmla="*/ 100013 w 338138"/>
                  <a:gd name="connsiteY32" fmla="*/ 174625 h 338138"/>
                  <a:gd name="connsiteX33" fmla="*/ 90488 w 338138"/>
                  <a:gd name="connsiteY33" fmla="*/ 174625 h 338138"/>
                  <a:gd name="connsiteX34" fmla="*/ 77788 w 338138"/>
                  <a:gd name="connsiteY34" fmla="*/ 134938 h 338138"/>
                  <a:gd name="connsiteX35" fmla="*/ 68263 w 338138"/>
                  <a:gd name="connsiteY35" fmla="*/ 174625 h 338138"/>
                  <a:gd name="connsiteX36" fmla="*/ 55563 w 338138"/>
                  <a:gd name="connsiteY36" fmla="*/ 174625 h 338138"/>
                  <a:gd name="connsiteX37" fmla="*/ 148432 w 338138"/>
                  <a:gd name="connsiteY37" fmla="*/ 22225 h 338138"/>
                  <a:gd name="connsiteX38" fmla="*/ 22225 w 338138"/>
                  <a:gd name="connsiteY38" fmla="*/ 148432 h 338138"/>
                  <a:gd name="connsiteX39" fmla="*/ 148432 w 338138"/>
                  <a:gd name="connsiteY39" fmla="*/ 274639 h 338138"/>
                  <a:gd name="connsiteX40" fmla="*/ 274639 w 338138"/>
                  <a:gd name="connsiteY40" fmla="*/ 148432 h 338138"/>
                  <a:gd name="connsiteX41" fmla="*/ 148432 w 338138"/>
                  <a:gd name="connsiteY41" fmla="*/ 22225 h 338138"/>
                  <a:gd name="connsiteX42" fmla="*/ 147936 w 338138"/>
                  <a:gd name="connsiteY42" fmla="*/ 0 h 338138"/>
                  <a:gd name="connsiteX43" fmla="*/ 295871 w 338138"/>
                  <a:gd name="connsiteY43" fmla="*/ 147936 h 338138"/>
                  <a:gd name="connsiteX44" fmla="*/ 258887 w 338138"/>
                  <a:gd name="connsiteY44" fmla="*/ 244358 h 338138"/>
                  <a:gd name="connsiteX45" fmla="*/ 338138 w 338138"/>
                  <a:gd name="connsiteY45" fmla="*/ 323609 h 338138"/>
                  <a:gd name="connsiteX46" fmla="*/ 323609 w 338138"/>
                  <a:gd name="connsiteY46" fmla="*/ 338138 h 338138"/>
                  <a:gd name="connsiteX47" fmla="*/ 244358 w 338138"/>
                  <a:gd name="connsiteY47" fmla="*/ 258887 h 338138"/>
                  <a:gd name="connsiteX48" fmla="*/ 147936 w 338138"/>
                  <a:gd name="connsiteY48" fmla="*/ 295871 h 338138"/>
                  <a:gd name="connsiteX49" fmla="*/ 0 w 338138"/>
                  <a:gd name="connsiteY49" fmla="*/ 147936 h 338138"/>
                  <a:gd name="connsiteX50" fmla="*/ 147936 w 338138"/>
                  <a:gd name="connsiteY50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38138" h="338138">
                    <a:moveTo>
                      <a:pt x="42863" y="120650"/>
                    </a:moveTo>
                    <a:lnTo>
                      <a:pt x="53976" y="120650"/>
                    </a:lnTo>
                    <a:lnTo>
                      <a:pt x="61913" y="158750"/>
                    </a:lnTo>
                    <a:lnTo>
                      <a:pt x="73026" y="120650"/>
                    </a:lnTo>
                    <a:lnTo>
                      <a:pt x="85726" y="120650"/>
                    </a:lnTo>
                    <a:lnTo>
                      <a:pt x="95251" y="158750"/>
                    </a:lnTo>
                    <a:lnTo>
                      <a:pt x="103188" y="120650"/>
                    </a:lnTo>
                    <a:lnTo>
                      <a:pt x="122238" y="120650"/>
                    </a:lnTo>
                    <a:lnTo>
                      <a:pt x="130176" y="158750"/>
                    </a:lnTo>
                    <a:lnTo>
                      <a:pt x="139701" y="120650"/>
                    </a:lnTo>
                    <a:lnTo>
                      <a:pt x="153988" y="120650"/>
                    </a:lnTo>
                    <a:lnTo>
                      <a:pt x="161926" y="158750"/>
                    </a:lnTo>
                    <a:lnTo>
                      <a:pt x="169863" y="120650"/>
                    </a:lnTo>
                    <a:lnTo>
                      <a:pt x="190501" y="120650"/>
                    </a:lnTo>
                    <a:lnTo>
                      <a:pt x="198438" y="158750"/>
                    </a:lnTo>
                    <a:lnTo>
                      <a:pt x="207963" y="120650"/>
                    </a:lnTo>
                    <a:lnTo>
                      <a:pt x="220663" y="120650"/>
                    </a:lnTo>
                    <a:lnTo>
                      <a:pt x="231776" y="158750"/>
                    </a:lnTo>
                    <a:lnTo>
                      <a:pt x="239713" y="120650"/>
                    </a:lnTo>
                    <a:lnTo>
                      <a:pt x="249238" y="120650"/>
                    </a:lnTo>
                    <a:lnTo>
                      <a:pt x="236538" y="174625"/>
                    </a:lnTo>
                    <a:lnTo>
                      <a:pt x="223838" y="174625"/>
                    </a:lnTo>
                    <a:lnTo>
                      <a:pt x="214313" y="134938"/>
                    </a:lnTo>
                    <a:lnTo>
                      <a:pt x="203201" y="174625"/>
                    </a:lnTo>
                    <a:lnTo>
                      <a:pt x="192088" y="174625"/>
                    </a:lnTo>
                    <a:lnTo>
                      <a:pt x="179388" y="128588"/>
                    </a:lnTo>
                    <a:lnTo>
                      <a:pt x="169863" y="174625"/>
                    </a:lnTo>
                    <a:lnTo>
                      <a:pt x="157163" y="174625"/>
                    </a:lnTo>
                    <a:lnTo>
                      <a:pt x="146051" y="134938"/>
                    </a:lnTo>
                    <a:lnTo>
                      <a:pt x="136526" y="174625"/>
                    </a:lnTo>
                    <a:lnTo>
                      <a:pt x="123826" y="174625"/>
                    </a:lnTo>
                    <a:lnTo>
                      <a:pt x="112713" y="128588"/>
                    </a:lnTo>
                    <a:lnTo>
                      <a:pt x="100013" y="174625"/>
                    </a:lnTo>
                    <a:lnTo>
                      <a:pt x="90488" y="174625"/>
                    </a:lnTo>
                    <a:lnTo>
                      <a:pt x="77788" y="134938"/>
                    </a:lnTo>
                    <a:lnTo>
                      <a:pt x="68263" y="174625"/>
                    </a:lnTo>
                    <a:lnTo>
                      <a:pt x="55563" y="174625"/>
                    </a:lnTo>
                    <a:close/>
                    <a:moveTo>
                      <a:pt x="148432" y="22225"/>
                    </a:moveTo>
                    <a:cubicBezTo>
                      <a:pt x="78730" y="22225"/>
                      <a:pt x="22225" y="78730"/>
                      <a:pt x="22225" y="148432"/>
                    </a:cubicBezTo>
                    <a:cubicBezTo>
                      <a:pt x="22225" y="218134"/>
                      <a:pt x="78730" y="274639"/>
                      <a:pt x="148432" y="274639"/>
                    </a:cubicBezTo>
                    <a:cubicBezTo>
                      <a:pt x="218134" y="274639"/>
                      <a:pt x="274639" y="218134"/>
                      <a:pt x="274639" y="148432"/>
                    </a:cubicBezTo>
                    <a:cubicBezTo>
                      <a:pt x="274639" y="78730"/>
                      <a:pt x="218134" y="22225"/>
                      <a:pt x="148432" y="22225"/>
                    </a:cubicBezTo>
                    <a:close/>
                    <a:moveTo>
                      <a:pt x="147936" y="0"/>
                    </a:moveTo>
                    <a:cubicBezTo>
                      <a:pt x="229828" y="0"/>
                      <a:pt x="295871" y="66043"/>
                      <a:pt x="295871" y="147936"/>
                    </a:cubicBezTo>
                    <a:cubicBezTo>
                      <a:pt x="295871" y="184919"/>
                      <a:pt x="281342" y="217941"/>
                      <a:pt x="258887" y="244358"/>
                    </a:cubicBezTo>
                    <a:cubicBezTo>
                      <a:pt x="258887" y="244358"/>
                      <a:pt x="258887" y="244358"/>
                      <a:pt x="338138" y="323609"/>
                    </a:cubicBezTo>
                    <a:cubicBezTo>
                      <a:pt x="338138" y="323609"/>
                      <a:pt x="338138" y="323609"/>
                      <a:pt x="323609" y="338138"/>
                    </a:cubicBezTo>
                    <a:cubicBezTo>
                      <a:pt x="323609" y="338138"/>
                      <a:pt x="323609" y="338138"/>
                      <a:pt x="244358" y="258887"/>
                    </a:cubicBezTo>
                    <a:cubicBezTo>
                      <a:pt x="217941" y="281342"/>
                      <a:pt x="184919" y="295871"/>
                      <a:pt x="147936" y="295871"/>
                    </a:cubicBezTo>
                    <a:cubicBezTo>
                      <a:pt x="66043" y="295871"/>
                      <a:pt x="0" y="229828"/>
                      <a:pt x="0" y="147936"/>
                    </a:cubicBezTo>
                    <a:cubicBezTo>
                      <a:pt x="0" y="66043"/>
                      <a:pt x="66043" y="0"/>
                      <a:pt x="147936" y="0"/>
                    </a:cubicBez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1518302" y="315538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流量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控制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06088" y="343418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插入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图片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45EC9516-8F6F-4475-808D-339C00E4DB27}"/>
              </a:ext>
            </a:extLst>
          </p:cNvPr>
          <p:cNvSpPr/>
          <p:nvPr/>
        </p:nvSpPr>
        <p:spPr>
          <a:xfrm>
            <a:off x="2821733" y="3306825"/>
            <a:ext cx="5066331" cy="60939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通常指点对点的通信量控制，即接收端抑制发送端，控制发送端发送速率以保证接收端可以接受处理。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由接收方决定发送方数据发送量与速率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26D55E2-3CDF-4E11-A573-CEEC4815CD68}"/>
              </a:ext>
            </a:extLst>
          </p:cNvPr>
          <p:cNvSpPr/>
          <p:nvPr/>
        </p:nvSpPr>
        <p:spPr>
          <a:xfrm>
            <a:off x="2810706" y="2994855"/>
            <a:ext cx="1626982" cy="16052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接收方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无法处理</a:t>
            </a:r>
          </a:p>
        </p:txBody>
      </p:sp>
    </p:spTree>
    <p:extLst>
      <p:ext uri="{BB962C8B-B14F-4D97-AF65-F5344CB8AC3E}">
        <p14:creationId xmlns:p14="http://schemas.microsoft.com/office/powerpoint/2010/main" val="1931178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66">
        <p159:morph option="byObject"/>
      </p:transition>
    </mc:Choice>
    <mc:Fallback>
      <p:transition spd="slow" advTm="466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63830" y="418578"/>
            <a:ext cx="3603567" cy="369332"/>
            <a:chOff x="3456709" y="686363"/>
            <a:chExt cx="4804756" cy="492442"/>
          </a:xfrm>
        </p:grpSpPr>
        <p:sp>
          <p:nvSpPr>
            <p:cNvPr id="54" name="文本框 2"/>
            <p:cNvSpPr txBox="1"/>
            <p:nvPr/>
          </p:nvSpPr>
          <p:spPr>
            <a:xfrm>
              <a:off x="4785977" y="686363"/>
              <a:ext cx="238539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cs typeface="+mn-ea"/>
                  <a:sym typeface="+mn-lt"/>
                </a:rPr>
                <a:t>拥塞的表现</a:t>
              </a: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/>
          <p:cNvSpPr/>
          <p:nvPr/>
        </p:nvSpPr>
        <p:spPr>
          <a:xfrm>
            <a:off x="1588172" y="322888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流量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控制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06088" y="343418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插入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图片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sp>
        <p:nvSpPr>
          <p:cNvPr id="25" name="Parallelogram 3">
            <a:extLst>
              <a:ext uri="{FF2B5EF4-FFF2-40B4-BE49-F238E27FC236}">
                <a16:creationId xmlns:a16="http://schemas.microsoft.com/office/drawing/2014/main" id="{0D4337D0-2CD0-4CF6-BD46-F33239CF87F3}"/>
              </a:ext>
            </a:extLst>
          </p:cNvPr>
          <p:cNvSpPr/>
          <p:nvPr/>
        </p:nvSpPr>
        <p:spPr>
          <a:xfrm>
            <a:off x="1208611" y="2830215"/>
            <a:ext cx="1333500" cy="356136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表现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1</a:t>
            </a:r>
            <a:endParaRPr lang="id-ID" sz="1800" dirty="0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6" name="Straight Connector 9">
            <a:extLst>
              <a:ext uri="{FF2B5EF4-FFF2-40B4-BE49-F238E27FC236}">
                <a16:creationId xmlns:a16="http://schemas.microsoft.com/office/drawing/2014/main" id="{796408B0-D362-4C07-88A0-4D9E399FCE4B}"/>
              </a:ext>
            </a:extLst>
          </p:cNvPr>
          <p:cNvCxnSpPr>
            <a:cxnSpLocks/>
          </p:cNvCxnSpPr>
          <p:nvPr/>
        </p:nvCxnSpPr>
        <p:spPr>
          <a:xfrm>
            <a:off x="2449035" y="3008283"/>
            <a:ext cx="13083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id="{209F418A-E420-4467-8178-BF57AFB00A2C}"/>
              </a:ext>
            </a:extLst>
          </p:cNvPr>
          <p:cNvSpPr/>
          <p:nvPr/>
        </p:nvSpPr>
        <p:spPr>
          <a:xfrm>
            <a:off x="3891281" y="2830215"/>
            <a:ext cx="3996783" cy="35613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路由器缓存溢出，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分组丢失</a:t>
            </a:r>
            <a:endParaRPr lang="id-ID" sz="1600" b="1" dirty="0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Parallelogram 3">
            <a:extLst>
              <a:ext uri="{FF2B5EF4-FFF2-40B4-BE49-F238E27FC236}">
                <a16:creationId xmlns:a16="http://schemas.microsoft.com/office/drawing/2014/main" id="{030A2BF0-198F-4A50-95F5-AE8581963EC3}"/>
              </a:ext>
            </a:extLst>
          </p:cNvPr>
          <p:cNvSpPr/>
          <p:nvPr/>
        </p:nvSpPr>
        <p:spPr>
          <a:xfrm>
            <a:off x="1195900" y="3693601"/>
            <a:ext cx="1333500" cy="356136"/>
          </a:xfrm>
          <a:prstGeom prst="parallelogram">
            <a:avLst>
              <a:gd name="adj" fmla="val 50926"/>
            </a:avLst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rPr>
              <a:t>表现</a:t>
            </a:r>
            <a:r>
              <a:rPr lang="en-US" altLang="zh-CN" sz="1800" dirty="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rPr>
              <a:t>2</a:t>
            </a:r>
            <a:endParaRPr lang="id-ID" sz="1800" dirty="0">
              <a:solidFill>
                <a:schemeClr val="bg2">
                  <a:lumMod val="9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A130AE87-6479-4305-8132-CAFBF26E3BE3}"/>
              </a:ext>
            </a:extLst>
          </p:cNvPr>
          <p:cNvCxnSpPr>
            <a:cxnSpLocks/>
          </p:cNvCxnSpPr>
          <p:nvPr/>
        </p:nvCxnSpPr>
        <p:spPr>
          <a:xfrm>
            <a:off x="2436324" y="3871669"/>
            <a:ext cx="1308346" cy="0"/>
          </a:xfrm>
          <a:prstGeom prst="line">
            <a:avLst/>
          </a:prstGeom>
          <a:ln w="12700">
            <a:solidFill>
              <a:srgbClr val="5D6169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10">
            <a:extLst>
              <a:ext uri="{FF2B5EF4-FFF2-40B4-BE49-F238E27FC236}">
                <a16:creationId xmlns:a16="http://schemas.microsoft.com/office/drawing/2014/main" id="{890340EE-A965-4791-8CA4-3E76E1964CB2}"/>
              </a:ext>
            </a:extLst>
          </p:cNvPr>
          <p:cNvSpPr/>
          <p:nvPr/>
        </p:nvSpPr>
        <p:spPr>
          <a:xfrm>
            <a:off x="3878570" y="3693601"/>
            <a:ext cx="3996783" cy="356134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在路由器缓存中排队，</a:t>
            </a:r>
            <a:r>
              <a:rPr lang="zh-CN" altLang="en-US" sz="16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延迟过大</a:t>
            </a:r>
            <a:endParaRPr lang="id-ID" sz="1600" b="1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28733F9-3C8E-4219-B95C-896453369D90}"/>
              </a:ext>
            </a:extLst>
          </p:cNvPr>
          <p:cNvSpPr/>
          <p:nvPr/>
        </p:nvSpPr>
        <p:spPr>
          <a:xfrm>
            <a:off x="2821733" y="1478698"/>
            <a:ext cx="5655960" cy="60939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为了让网络能够承载现有网络负荷，是一个全局性的过程，涉及所有主机、路由器，以及降低网络传输性能的所有因素。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由发送方自己检测网络状况决定数据发送量和数据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A15EDF-B9B6-40F0-A68F-C48A0188D0E3}"/>
              </a:ext>
            </a:extLst>
          </p:cNvPr>
          <p:cNvSpPr/>
          <p:nvPr/>
        </p:nvSpPr>
        <p:spPr>
          <a:xfrm>
            <a:off x="2810706" y="1166728"/>
            <a:ext cx="1626982" cy="16052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网络</a:t>
            </a:r>
            <a:r>
              <a:rPr lang="zh-CN" altLang="en-US" sz="2000" b="1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无法处理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C2EA4D0-E56E-4E21-985C-FD4AAE85D185}"/>
              </a:ext>
            </a:extLst>
          </p:cNvPr>
          <p:cNvGrpSpPr/>
          <p:nvPr/>
        </p:nvGrpSpPr>
        <p:grpSpPr>
          <a:xfrm>
            <a:off x="1313839" y="1093763"/>
            <a:ext cx="1449989" cy="1135197"/>
            <a:chOff x="952500" y="1504503"/>
            <a:chExt cx="2733178" cy="2139804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EE4F861-5A74-40B5-A7F7-B66AAC6CAD59}"/>
                </a:ext>
              </a:extLst>
            </p:cNvPr>
            <p:cNvSpPr/>
            <p:nvPr/>
          </p:nvSpPr>
          <p:spPr>
            <a:xfrm>
              <a:off x="952500" y="1504503"/>
              <a:ext cx="2139804" cy="2139804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070F5C8-A01A-4FA5-870F-706029527B04}"/>
                </a:ext>
              </a:extLst>
            </p:cNvPr>
            <p:cNvSpPr/>
            <p:nvPr/>
          </p:nvSpPr>
          <p:spPr>
            <a:xfrm>
              <a:off x="1090036" y="1642039"/>
              <a:ext cx="1864732" cy="1864732"/>
            </a:xfrm>
            <a:prstGeom prst="ellipse">
              <a:avLst/>
            </a:prstGeom>
            <a:solidFill>
              <a:srgbClr val="BE202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dirty="0">
                  <a:cs typeface="+mn-ea"/>
                  <a:sym typeface="+mn-lt"/>
                </a:rPr>
                <a:t>拥塞控制</a:t>
              </a:r>
              <a:endParaRPr sz="2000" dirty="0">
                <a:cs typeface="+mn-ea"/>
                <a:sym typeface="+mn-lt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8F3D96F-5465-4684-8588-958DE344E6FD}"/>
                </a:ext>
              </a:extLst>
            </p:cNvPr>
            <p:cNvGrpSpPr/>
            <p:nvPr/>
          </p:nvGrpSpPr>
          <p:grpSpPr>
            <a:xfrm>
              <a:off x="2707483" y="2085308"/>
              <a:ext cx="978195" cy="978195"/>
              <a:chOff x="2707483" y="2085308"/>
              <a:chExt cx="978195" cy="978195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07829936-E28D-4299-B3F8-620573C3BFEF}"/>
                  </a:ext>
                </a:extLst>
              </p:cNvPr>
              <p:cNvSpPr/>
              <p:nvPr/>
            </p:nvSpPr>
            <p:spPr>
              <a:xfrm>
                <a:off x="2707483" y="2085308"/>
                <a:ext cx="978195" cy="978195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任意多边形 51">
                <a:extLst>
                  <a:ext uri="{FF2B5EF4-FFF2-40B4-BE49-F238E27FC236}">
                    <a16:creationId xmlns:a16="http://schemas.microsoft.com/office/drawing/2014/main" id="{387CEDF2-A27D-435F-8E48-11FB2A0D735A}"/>
                  </a:ext>
                </a:extLst>
              </p:cNvPr>
              <p:cNvSpPr/>
              <p:nvPr/>
            </p:nvSpPr>
            <p:spPr>
              <a:xfrm>
                <a:off x="2920429" y="2374122"/>
                <a:ext cx="552302" cy="400566"/>
              </a:xfrm>
              <a:custGeom>
                <a:avLst/>
                <a:gdLst>
                  <a:gd name="connsiteX0" fmla="*/ 85725 w 338138"/>
                  <a:gd name="connsiteY0" fmla="*/ 184150 h 245240"/>
                  <a:gd name="connsiteX1" fmla="*/ 85725 w 338138"/>
                  <a:gd name="connsiteY1" fmla="*/ 219449 h 245240"/>
                  <a:gd name="connsiteX2" fmla="*/ 119953 w 338138"/>
                  <a:gd name="connsiteY2" fmla="*/ 228600 h 245240"/>
                  <a:gd name="connsiteX3" fmla="*/ 139700 w 338138"/>
                  <a:gd name="connsiteY3" fmla="*/ 190687 h 245240"/>
                  <a:gd name="connsiteX4" fmla="*/ 85725 w 338138"/>
                  <a:gd name="connsiteY4" fmla="*/ 184150 h 245240"/>
                  <a:gd name="connsiteX5" fmla="*/ 278606 w 338138"/>
                  <a:gd name="connsiteY5" fmla="*/ 74613 h 245240"/>
                  <a:gd name="connsiteX6" fmla="*/ 276225 w 338138"/>
                  <a:gd name="connsiteY6" fmla="*/ 77183 h 245240"/>
                  <a:gd name="connsiteX7" fmla="*/ 276225 w 338138"/>
                  <a:gd name="connsiteY7" fmla="*/ 127303 h 245240"/>
                  <a:gd name="connsiteX8" fmla="*/ 278606 w 338138"/>
                  <a:gd name="connsiteY8" fmla="*/ 128588 h 245240"/>
                  <a:gd name="connsiteX9" fmla="*/ 280988 w 338138"/>
                  <a:gd name="connsiteY9" fmla="*/ 127303 h 245240"/>
                  <a:gd name="connsiteX10" fmla="*/ 280988 w 338138"/>
                  <a:gd name="connsiteY10" fmla="*/ 77183 h 245240"/>
                  <a:gd name="connsiteX11" fmla="*/ 278606 w 338138"/>
                  <a:gd name="connsiteY11" fmla="*/ 74613 h 245240"/>
                  <a:gd name="connsiteX12" fmla="*/ 319882 w 338138"/>
                  <a:gd name="connsiteY12" fmla="*/ 60325 h 245240"/>
                  <a:gd name="connsiteX13" fmla="*/ 317500 w 338138"/>
                  <a:gd name="connsiteY13" fmla="*/ 62988 h 245240"/>
                  <a:gd name="connsiteX14" fmla="*/ 317500 w 338138"/>
                  <a:gd name="connsiteY14" fmla="*/ 140212 h 245240"/>
                  <a:gd name="connsiteX15" fmla="*/ 319882 w 338138"/>
                  <a:gd name="connsiteY15" fmla="*/ 142875 h 245240"/>
                  <a:gd name="connsiteX16" fmla="*/ 322263 w 338138"/>
                  <a:gd name="connsiteY16" fmla="*/ 140212 h 245240"/>
                  <a:gd name="connsiteX17" fmla="*/ 322263 w 338138"/>
                  <a:gd name="connsiteY17" fmla="*/ 62988 h 245240"/>
                  <a:gd name="connsiteX18" fmla="*/ 319882 w 338138"/>
                  <a:gd name="connsiteY18" fmla="*/ 60325 h 245240"/>
                  <a:gd name="connsiteX19" fmla="*/ 278606 w 338138"/>
                  <a:gd name="connsiteY19" fmla="*/ 58738 h 245240"/>
                  <a:gd name="connsiteX20" fmla="*/ 296863 w 338138"/>
                  <a:gd name="connsiteY20" fmla="*/ 76922 h 245240"/>
                  <a:gd name="connsiteX21" fmla="*/ 296863 w 338138"/>
                  <a:gd name="connsiteY21" fmla="*/ 127578 h 245240"/>
                  <a:gd name="connsiteX22" fmla="*/ 278606 w 338138"/>
                  <a:gd name="connsiteY22" fmla="*/ 144463 h 245240"/>
                  <a:gd name="connsiteX23" fmla="*/ 260350 w 338138"/>
                  <a:gd name="connsiteY23" fmla="*/ 127578 h 245240"/>
                  <a:gd name="connsiteX24" fmla="*/ 260350 w 338138"/>
                  <a:gd name="connsiteY24" fmla="*/ 76922 h 245240"/>
                  <a:gd name="connsiteX25" fmla="*/ 278606 w 338138"/>
                  <a:gd name="connsiteY25" fmla="*/ 58738 h 245240"/>
                  <a:gd name="connsiteX26" fmla="*/ 319882 w 338138"/>
                  <a:gd name="connsiteY26" fmla="*/ 44450 h 245240"/>
                  <a:gd name="connsiteX27" fmla="*/ 338138 w 338138"/>
                  <a:gd name="connsiteY27" fmla="*/ 63057 h 245240"/>
                  <a:gd name="connsiteX28" fmla="*/ 338138 w 338138"/>
                  <a:gd name="connsiteY28" fmla="*/ 140143 h 245240"/>
                  <a:gd name="connsiteX29" fmla="*/ 319882 w 338138"/>
                  <a:gd name="connsiteY29" fmla="*/ 158750 h 245240"/>
                  <a:gd name="connsiteX30" fmla="*/ 301625 w 338138"/>
                  <a:gd name="connsiteY30" fmla="*/ 140143 h 245240"/>
                  <a:gd name="connsiteX31" fmla="*/ 301625 w 338138"/>
                  <a:gd name="connsiteY31" fmla="*/ 63057 h 245240"/>
                  <a:gd name="connsiteX32" fmla="*/ 319882 w 338138"/>
                  <a:gd name="connsiteY32" fmla="*/ 44450 h 245240"/>
                  <a:gd name="connsiteX33" fmla="*/ 98954 w 338138"/>
                  <a:gd name="connsiteY33" fmla="*/ 44450 h 245240"/>
                  <a:gd name="connsiteX34" fmla="*/ 107950 w 338138"/>
                  <a:gd name="connsiteY34" fmla="*/ 52510 h 245240"/>
                  <a:gd name="connsiteX35" fmla="*/ 100239 w 338138"/>
                  <a:gd name="connsiteY35" fmla="*/ 60570 h 245240"/>
                  <a:gd name="connsiteX36" fmla="*/ 89958 w 338138"/>
                  <a:gd name="connsiteY36" fmla="*/ 61913 h 245240"/>
                  <a:gd name="connsiteX37" fmla="*/ 88673 w 338138"/>
                  <a:gd name="connsiteY37" fmla="*/ 61913 h 245240"/>
                  <a:gd name="connsiteX38" fmla="*/ 80962 w 338138"/>
                  <a:gd name="connsiteY38" fmla="*/ 55196 h 245240"/>
                  <a:gd name="connsiteX39" fmla="*/ 87387 w 338138"/>
                  <a:gd name="connsiteY39" fmla="*/ 45793 h 245240"/>
                  <a:gd name="connsiteX40" fmla="*/ 98954 w 338138"/>
                  <a:gd name="connsiteY40" fmla="*/ 44450 h 245240"/>
                  <a:gd name="connsiteX41" fmla="*/ 42863 w 338138"/>
                  <a:gd name="connsiteY41" fmla="*/ 41275 h 245240"/>
                  <a:gd name="connsiteX42" fmla="*/ 15875 w 338138"/>
                  <a:gd name="connsiteY42" fmla="*/ 74135 h 245240"/>
                  <a:gd name="connsiteX43" fmla="*/ 15875 w 338138"/>
                  <a:gd name="connsiteY43" fmla="*/ 130654 h 245240"/>
                  <a:gd name="connsiteX44" fmla="*/ 42863 w 338138"/>
                  <a:gd name="connsiteY44" fmla="*/ 163513 h 245240"/>
                  <a:gd name="connsiteX45" fmla="*/ 178233 w 338138"/>
                  <a:gd name="connsiteY45" fmla="*/ 36513 h 245240"/>
                  <a:gd name="connsiteX46" fmla="*/ 187325 w 338138"/>
                  <a:gd name="connsiteY46" fmla="*/ 44357 h 245240"/>
                  <a:gd name="connsiteX47" fmla="*/ 179532 w 338138"/>
                  <a:gd name="connsiteY47" fmla="*/ 52201 h 245240"/>
                  <a:gd name="connsiteX48" fmla="*/ 124979 w 338138"/>
                  <a:gd name="connsiteY48" fmla="*/ 58738 h 245240"/>
                  <a:gd name="connsiteX49" fmla="*/ 123680 w 338138"/>
                  <a:gd name="connsiteY49" fmla="*/ 58738 h 245240"/>
                  <a:gd name="connsiteX50" fmla="*/ 115887 w 338138"/>
                  <a:gd name="connsiteY50" fmla="*/ 52201 h 245240"/>
                  <a:gd name="connsiteX51" fmla="*/ 123680 w 338138"/>
                  <a:gd name="connsiteY51" fmla="*/ 43050 h 245240"/>
                  <a:gd name="connsiteX52" fmla="*/ 178233 w 338138"/>
                  <a:gd name="connsiteY52" fmla="*/ 36513 h 245240"/>
                  <a:gd name="connsiteX53" fmla="*/ 239712 w 338138"/>
                  <a:gd name="connsiteY53" fmla="*/ 17463 h 245240"/>
                  <a:gd name="connsiteX54" fmla="*/ 58737 w 338138"/>
                  <a:gd name="connsiteY54" fmla="*/ 38100 h 245240"/>
                  <a:gd name="connsiteX55" fmla="*/ 58737 w 338138"/>
                  <a:gd name="connsiteY55" fmla="*/ 165101 h 245240"/>
                  <a:gd name="connsiteX56" fmla="*/ 239712 w 338138"/>
                  <a:gd name="connsiteY56" fmla="*/ 187326 h 245240"/>
                  <a:gd name="connsiteX57" fmla="*/ 246318 w 338138"/>
                  <a:gd name="connsiteY57" fmla="*/ 0 h 245240"/>
                  <a:gd name="connsiteX58" fmla="*/ 255588 w 338138"/>
                  <a:gd name="connsiteY58" fmla="*/ 7895 h 245240"/>
                  <a:gd name="connsiteX59" fmla="*/ 255588 w 338138"/>
                  <a:gd name="connsiteY59" fmla="*/ 194745 h 245240"/>
                  <a:gd name="connsiteX60" fmla="*/ 246318 w 338138"/>
                  <a:gd name="connsiteY60" fmla="*/ 202640 h 245240"/>
                  <a:gd name="connsiteX61" fmla="*/ 157590 w 338138"/>
                  <a:gd name="connsiteY61" fmla="*/ 192114 h 245240"/>
                  <a:gd name="connsiteX62" fmla="*/ 132429 w 338138"/>
                  <a:gd name="connsiteY62" fmla="*/ 240800 h 245240"/>
                  <a:gd name="connsiteX63" fmla="*/ 123159 w 338138"/>
                  <a:gd name="connsiteY63" fmla="*/ 244747 h 245240"/>
                  <a:gd name="connsiteX64" fmla="*/ 75484 w 338138"/>
                  <a:gd name="connsiteY64" fmla="*/ 232905 h 245240"/>
                  <a:gd name="connsiteX65" fmla="*/ 70187 w 338138"/>
                  <a:gd name="connsiteY65" fmla="*/ 225010 h 245240"/>
                  <a:gd name="connsiteX66" fmla="*/ 70187 w 338138"/>
                  <a:gd name="connsiteY66" fmla="*/ 181587 h 245240"/>
                  <a:gd name="connsiteX67" fmla="*/ 43701 w 338138"/>
                  <a:gd name="connsiteY67" fmla="*/ 178955 h 245240"/>
                  <a:gd name="connsiteX68" fmla="*/ 0 w 338138"/>
                  <a:gd name="connsiteY68" fmla="*/ 130269 h 245240"/>
                  <a:gd name="connsiteX69" fmla="*/ 0 w 338138"/>
                  <a:gd name="connsiteY69" fmla="*/ 73688 h 245240"/>
                  <a:gd name="connsiteX70" fmla="*/ 43701 w 338138"/>
                  <a:gd name="connsiteY70" fmla="*/ 23685 h 245240"/>
                  <a:gd name="connsiteX71" fmla="*/ 246318 w 338138"/>
                  <a:gd name="connsiteY71" fmla="*/ 0 h 245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38138" h="245240">
                    <a:moveTo>
                      <a:pt x="85725" y="184150"/>
                    </a:moveTo>
                    <a:cubicBezTo>
                      <a:pt x="85725" y="184150"/>
                      <a:pt x="85725" y="184150"/>
                      <a:pt x="85725" y="219449"/>
                    </a:cubicBezTo>
                    <a:cubicBezTo>
                      <a:pt x="85725" y="219449"/>
                      <a:pt x="85725" y="219449"/>
                      <a:pt x="119953" y="228600"/>
                    </a:cubicBezTo>
                    <a:lnTo>
                      <a:pt x="139700" y="190687"/>
                    </a:lnTo>
                    <a:cubicBezTo>
                      <a:pt x="129168" y="189380"/>
                      <a:pt x="96256" y="185458"/>
                      <a:pt x="85725" y="184150"/>
                    </a:cubicBezTo>
                    <a:close/>
                    <a:moveTo>
                      <a:pt x="278606" y="74613"/>
                    </a:moveTo>
                    <a:cubicBezTo>
                      <a:pt x="277416" y="74613"/>
                      <a:pt x="276225" y="75898"/>
                      <a:pt x="276225" y="77183"/>
                    </a:cubicBezTo>
                    <a:cubicBezTo>
                      <a:pt x="276225" y="77183"/>
                      <a:pt x="276225" y="77183"/>
                      <a:pt x="276225" y="127303"/>
                    </a:cubicBezTo>
                    <a:cubicBezTo>
                      <a:pt x="276225" y="128588"/>
                      <a:pt x="277416" y="128588"/>
                      <a:pt x="278606" y="128588"/>
                    </a:cubicBezTo>
                    <a:cubicBezTo>
                      <a:pt x="279797" y="128588"/>
                      <a:pt x="280988" y="128588"/>
                      <a:pt x="280988" y="127303"/>
                    </a:cubicBezTo>
                    <a:lnTo>
                      <a:pt x="280988" y="77183"/>
                    </a:lnTo>
                    <a:cubicBezTo>
                      <a:pt x="280988" y="75898"/>
                      <a:pt x="279797" y="74613"/>
                      <a:pt x="278606" y="74613"/>
                    </a:cubicBezTo>
                    <a:close/>
                    <a:moveTo>
                      <a:pt x="319882" y="60325"/>
                    </a:moveTo>
                    <a:cubicBezTo>
                      <a:pt x="318691" y="60325"/>
                      <a:pt x="317500" y="61657"/>
                      <a:pt x="317500" y="62988"/>
                    </a:cubicBezTo>
                    <a:cubicBezTo>
                      <a:pt x="317500" y="62988"/>
                      <a:pt x="317500" y="62988"/>
                      <a:pt x="317500" y="140212"/>
                    </a:cubicBezTo>
                    <a:cubicBezTo>
                      <a:pt x="317500" y="142875"/>
                      <a:pt x="318691" y="142875"/>
                      <a:pt x="319882" y="142875"/>
                    </a:cubicBezTo>
                    <a:cubicBezTo>
                      <a:pt x="321072" y="142875"/>
                      <a:pt x="322263" y="142875"/>
                      <a:pt x="322263" y="140212"/>
                    </a:cubicBezTo>
                    <a:lnTo>
                      <a:pt x="322263" y="62988"/>
                    </a:lnTo>
                    <a:cubicBezTo>
                      <a:pt x="322263" y="61657"/>
                      <a:pt x="321072" y="60325"/>
                      <a:pt x="319882" y="60325"/>
                    </a:cubicBezTo>
                    <a:close/>
                    <a:moveTo>
                      <a:pt x="278606" y="58738"/>
                    </a:moveTo>
                    <a:cubicBezTo>
                      <a:pt x="287735" y="58738"/>
                      <a:pt x="296863" y="66531"/>
                      <a:pt x="296863" y="76922"/>
                    </a:cubicBezTo>
                    <a:cubicBezTo>
                      <a:pt x="296863" y="76922"/>
                      <a:pt x="296863" y="76922"/>
                      <a:pt x="296863" y="127578"/>
                    </a:cubicBezTo>
                    <a:cubicBezTo>
                      <a:pt x="296863" y="136670"/>
                      <a:pt x="287735" y="144463"/>
                      <a:pt x="278606" y="144463"/>
                    </a:cubicBezTo>
                    <a:cubicBezTo>
                      <a:pt x="268174" y="144463"/>
                      <a:pt x="260350" y="136670"/>
                      <a:pt x="260350" y="127578"/>
                    </a:cubicBezTo>
                    <a:cubicBezTo>
                      <a:pt x="260350" y="127578"/>
                      <a:pt x="260350" y="127578"/>
                      <a:pt x="260350" y="76922"/>
                    </a:cubicBezTo>
                    <a:cubicBezTo>
                      <a:pt x="260350" y="66531"/>
                      <a:pt x="268174" y="58738"/>
                      <a:pt x="278606" y="58738"/>
                    </a:cubicBezTo>
                    <a:close/>
                    <a:moveTo>
                      <a:pt x="319882" y="44450"/>
                    </a:moveTo>
                    <a:cubicBezTo>
                      <a:pt x="330314" y="44450"/>
                      <a:pt x="338138" y="53753"/>
                      <a:pt x="338138" y="63057"/>
                    </a:cubicBezTo>
                    <a:cubicBezTo>
                      <a:pt x="338138" y="63057"/>
                      <a:pt x="338138" y="63057"/>
                      <a:pt x="338138" y="140143"/>
                    </a:cubicBezTo>
                    <a:cubicBezTo>
                      <a:pt x="338138" y="150776"/>
                      <a:pt x="330314" y="158750"/>
                      <a:pt x="319882" y="158750"/>
                    </a:cubicBezTo>
                    <a:cubicBezTo>
                      <a:pt x="310753" y="158750"/>
                      <a:pt x="301625" y="150776"/>
                      <a:pt x="301625" y="140143"/>
                    </a:cubicBezTo>
                    <a:cubicBezTo>
                      <a:pt x="301625" y="140143"/>
                      <a:pt x="301625" y="140143"/>
                      <a:pt x="301625" y="63057"/>
                    </a:cubicBezTo>
                    <a:cubicBezTo>
                      <a:pt x="301625" y="53753"/>
                      <a:pt x="310753" y="44450"/>
                      <a:pt x="319882" y="44450"/>
                    </a:cubicBezTo>
                    <a:close/>
                    <a:moveTo>
                      <a:pt x="98954" y="44450"/>
                    </a:moveTo>
                    <a:cubicBezTo>
                      <a:pt x="102809" y="44450"/>
                      <a:pt x="106665" y="47136"/>
                      <a:pt x="107950" y="52510"/>
                    </a:cubicBezTo>
                    <a:cubicBezTo>
                      <a:pt x="107950" y="56540"/>
                      <a:pt x="105379" y="60570"/>
                      <a:pt x="100239" y="60570"/>
                    </a:cubicBezTo>
                    <a:cubicBezTo>
                      <a:pt x="100239" y="60570"/>
                      <a:pt x="100239" y="60570"/>
                      <a:pt x="89958" y="61913"/>
                    </a:cubicBezTo>
                    <a:cubicBezTo>
                      <a:pt x="89958" y="61913"/>
                      <a:pt x="88673" y="61913"/>
                      <a:pt x="88673" y="61913"/>
                    </a:cubicBezTo>
                    <a:cubicBezTo>
                      <a:pt x="84817" y="61913"/>
                      <a:pt x="82247" y="59226"/>
                      <a:pt x="80962" y="55196"/>
                    </a:cubicBezTo>
                    <a:cubicBezTo>
                      <a:pt x="80962" y="51166"/>
                      <a:pt x="83532" y="47136"/>
                      <a:pt x="87387" y="45793"/>
                    </a:cubicBezTo>
                    <a:cubicBezTo>
                      <a:pt x="87387" y="45793"/>
                      <a:pt x="87387" y="45793"/>
                      <a:pt x="98954" y="44450"/>
                    </a:cubicBezTo>
                    <a:close/>
                    <a:moveTo>
                      <a:pt x="42863" y="41275"/>
                    </a:moveTo>
                    <a:cubicBezTo>
                      <a:pt x="28019" y="43904"/>
                      <a:pt x="15875" y="58362"/>
                      <a:pt x="15875" y="74135"/>
                    </a:cubicBezTo>
                    <a:cubicBezTo>
                      <a:pt x="15875" y="74135"/>
                      <a:pt x="15875" y="74135"/>
                      <a:pt x="15875" y="130654"/>
                    </a:cubicBezTo>
                    <a:cubicBezTo>
                      <a:pt x="15875" y="146426"/>
                      <a:pt x="28019" y="159570"/>
                      <a:pt x="42863" y="163513"/>
                    </a:cubicBezTo>
                    <a:close/>
                    <a:moveTo>
                      <a:pt x="178233" y="36513"/>
                    </a:moveTo>
                    <a:cubicBezTo>
                      <a:pt x="182129" y="36513"/>
                      <a:pt x="186026" y="39127"/>
                      <a:pt x="187325" y="44357"/>
                    </a:cubicBezTo>
                    <a:cubicBezTo>
                      <a:pt x="187325" y="48279"/>
                      <a:pt x="184727" y="52201"/>
                      <a:pt x="179532" y="52201"/>
                    </a:cubicBezTo>
                    <a:cubicBezTo>
                      <a:pt x="179532" y="52201"/>
                      <a:pt x="179532" y="52201"/>
                      <a:pt x="124979" y="58738"/>
                    </a:cubicBezTo>
                    <a:cubicBezTo>
                      <a:pt x="124979" y="58738"/>
                      <a:pt x="124979" y="58738"/>
                      <a:pt x="123680" y="58738"/>
                    </a:cubicBezTo>
                    <a:cubicBezTo>
                      <a:pt x="119783" y="58738"/>
                      <a:pt x="117186" y="56123"/>
                      <a:pt x="115887" y="52201"/>
                    </a:cubicBezTo>
                    <a:cubicBezTo>
                      <a:pt x="115887" y="48279"/>
                      <a:pt x="118484" y="44357"/>
                      <a:pt x="123680" y="43050"/>
                    </a:cubicBezTo>
                    <a:cubicBezTo>
                      <a:pt x="123680" y="43050"/>
                      <a:pt x="123680" y="43050"/>
                      <a:pt x="178233" y="36513"/>
                    </a:cubicBezTo>
                    <a:close/>
                    <a:moveTo>
                      <a:pt x="239712" y="17463"/>
                    </a:moveTo>
                    <a:lnTo>
                      <a:pt x="58737" y="38100"/>
                    </a:lnTo>
                    <a:lnTo>
                      <a:pt x="58737" y="165101"/>
                    </a:lnTo>
                    <a:lnTo>
                      <a:pt x="239712" y="187326"/>
                    </a:lnTo>
                    <a:close/>
                    <a:moveTo>
                      <a:pt x="246318" y="0"/>
                    </a:moveTo>
                    <a:cubicBezTo>
                      <a:pt x="251615" y="0"/>
                      <a:pt x="255588" y="3947"/>
                      <a:pt x="255588" y="7895"/>
                    </a:cubicBezTo>
                    <a:cubicBezTo>
                      <a:pt x="255588" y="7895"/>
                      <a:pt x="255588" y="7895"/>
                      <a:pt x="255588" y="194745"/>
                    </a:cubicBezTo>
                    <a:cubicBezTo>
                      <a:pt x="255588" y="200009"/>
                      <a:pt x="251615" y="203956"/>
                      <a:pt x="246318" y="202640"/>
                    </a:cubicBezTo>
                    <a:cubicBezTo>
                      <a:pt x="246318" y="202640"/>
                      <a:pt x="246318" y="202640"/>
                      <a:pt x="157590" y="192114"/>
                    </a:cubicBezTo>
                    <a:cubicBezTo>
                      <a:pt x="157590" y="192114"/>
                      <a:pt x="157590" y="192114"/>
                      <a:pt x="132429" y="240800"/>
                    </a:cubicBezTo>
                    <a:cubicBezTo>
                      <a:pt x="129780" y="244747"/>
                      <a:pt x="125807" y="246063"/>
                      <a:pt x="123159" y="244747"/>
                    </a:cubicBezTo>
                    <a:cubicBezTo>
                      <a:pt x="123159" y="244747"/>
                      <a:pt x="123159" y="244747"/>
                      <a:pt x="75484" y="232905"/>
                    </a:cubicBezTo>
                    <a:cubicBezTo>
                      <a:pt x="72836" y="232905"/>
                      <a:pt x="70187" y="228957"/>
                      <a:pt x="70187" y="225010"/>
                    </a:cubicBezTo>
                    <a:cubicBezTo>
                      <a:pt x="70187" y="225010"/>
                      <a:pt x="70187" y="225010"/>
                      <a:pt x="70187" y="181587"/>
                    </a:cubicBezTo>
                    <a:cubicBezTo>
                      <a:pt x="45026" y="178955"/>
                      <a:pt x="48998" y="180271"/>
                      <a:pt x="43701" y="178955"/>
                    </a:cubicBezTo>
                    <a:cubicBezTo>
                      <a:pt x="18540" y="176323"/>
                      <a:pt x="0" y="155270"/>
                      <a:pt x="0" y="130269"/>
                    </a:cubicBezTo>
                    <a:cubicBezTo>
                      <a:pt x="0" y="130269"/>
                      <a:pt x="0" y="130269"/>
                      <a:pt x="0" y="73688"/>
                    </a:cubicBezTo>
                    <a:cubicBezTo>
                      <a:pt x="0" y="48686"/>
                      <a:pt x="18540" y="27632"/>
                      <a:pt x="43701" y="23685"/>
                    </a:cubicBezTo>
                    <a:cubicBezTo>
                      <a:pt x="52971" y="23685"/>
                      <a:pt x="239696" y="1316"/>
                      <a:pt x="246318" y="0"/>
                    </a:cubicBez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744952"/>
      </p:ext>
    </p:extLst>
  </p:cSld>
  <p:clrMapOvr>
    <a:masterClrMapping/>
  </p:clrMapOvr>
  <p:transition spd="slow" advTm="597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5544997" y="2565171"/>
            <a:ext cx="1656339" cy="241026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此处添加标题</a:t>
            </a:r>
          </a:p>
        </p:txBody>
      </p:sp>
      <p:sp>
        <p:nvSpPr>
          <p:cNvPr id="34" name="TextBox 22"/>
          <p:cNvSpPr txBox="1"/>
          <p:nvPr/>
        </p:nvSpPr>
        <p:spPr>
          <a:xfrm>
            <a:off x="5544998" y="2806197"/>
            <a:ext cx="268084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用户可以在投影仪或者计算机上进行演示，也可以将演示文稿打印出来，制作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2674295" y="470648"/>
            <a:ext cx="3802322" cy="398780"/>
            <a:chOff x="3337329" y="755789"/>
            <a:chExt cx="5069762" cy="531706"/>
          </a:xfrm>
        </p:grpSpPr>
        <p:sp>
          <p:nvSpPr>
            <p:cNvPr id="60" name="文本框 2"/>
            <p:cNvSpPr txBox="1"/>
            <p:nvPr/>
          </p:nvSpPr>
          <p:spPr>
            <a:xfrm>
              <a:off x="4484562" y="755789"/>
              <a:ext cx="2981113" cy="531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cs typeface="+mn-ea"/>
                  <a:sym typeface="+mn-lt"/>
                </a:rPr>
                <a:t>拥塞的成因和代价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333732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259935" y="1005571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>
          <a:xfrm>
            <a:off x="343025" y="1025042"/>
            <a:ext cx="5522906" cy="381635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场景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     2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个发送方，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个接收方，路由器缓存无限大，没有重传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5ECE5B-3D9F-41E7-BABB-36411150A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7" y="1943927"/>
            <a:ext cx="5190476" cy="25238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69742A-73AE-4F40-B297-A030BA975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53" y="1130847"/>
            <a:ext cx="2411766" cy="18659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AC04135-120E-4349-8A9C-15E69F031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69" y="2989951"/>
            <a:ext cx="2185750" cy="1837845"/>
          </a:xfrm>
          <a:prstGeom prst="rect">
            <a:avLst/>
          </a:prstGeom>
        </p:spPr>
      </p:pic>
    </p:spTree>
  </p:cSld>
  <p:clrMapOvr>
    <a:masterClrMapping/>
  </p:clrMapOvr>
  <p:transition spd="slow" advTm="59548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23EAE92-040B-4FAE-BFAA-139E217E07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t="7219" r="6157" b="16272"/>
          <a:stretch/>
        </p:blipFill>
        <p:spPr>
          <a:xfrm>
            <a:off x="5547167" y="2565171"/>
            <a:ext cx="2897254" cy="2492747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2674295" y="470648"/>
            <a:ext cx="3802322" cy="398780"/>
            <a:chOff x="3337329" y="755789"/>
            <a:chExt cx="5069762" cy="531706"/>
          </a:xfrm>
        </p:grpSpPr>
        <p:sp>
          <p:nvSpPr>
            <p:cNvPr id="60" name="文本框 2"/>
            <p:cNvSpPr txBox="1"/>
            <p:nvPr/>
          </p:nvSpPr>
          <p:spPr>
            <a:xfrm>
              <a:off x="4484562" y="755789"/>
              <a:ext cx="2981113" cy="531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cs typeface="+mn-ea"/>
                  <a:sym typeface="+mn-lt"/>
                </a:rPr>
                <a:t>拥塞的成因和代价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333732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259935" y="1005571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>
          <a:xfrm>
            <a:off x="343025" y="1025042"/>
            <a:ext cx="5522906" cy="381635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场景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     2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个发送方，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个接收方，路由器缓存有限，有重传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FF9666B-FBB0-41CD-9A42-A1B5E2CD93CE}"/>
                  </a:ext>
                </a:extLst>
              </p:cNvPr>
              <p:cNvSpPr txBox="1"/>
              <p:nvPr/>
            </p:nvSpPr>
            <p:spPr>
              <a:xfrm>
                <a:off x="5010621" y="1612423"/>
                <a:ext cx="397034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情况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：</a:t>
                </a:r>
                <a:endParaRPr lang="en-US" altLang="zh-CN" sz="1600" dirty="0"/>
              </a:p>
              <a:p>
                <a:r>
                  <a:rPr lang="zh-CN" altLang="en-US" sz="1600" dirty="0"/>
                  <a:t>假设发送方可以通过某种机制知道路由器</a:t>
                </a:r>
                <a:r>
                  <a:rPr lang="en-US" altLang="zh-CN" sz="1600" dirty="0"/>
                  <a:t>buffer</a:t>
                </a:r>
                <a:r>
                  <a:rPr lang="zh-CN" altLang="en-US" sz="1600" dirty="0"/>
                  <a:t>信息，有空间才发送，则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FF9666B-FBB0-41CD-9A42-A1B5E2CD9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21" y="1612423"/>
                <a:ext cx="3970346" cy="830997"/>
              </a:xfrm>
              <a:prstGeom prst="rect">
                <a:avLst/>
              </a:prstGeom>
              <a:blipFill>
                <a:blip r:embed="rId5"/>
                <a:stretch>
                  <a:fillRect l="-922" t="-2941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0F70F764-7196-42F4-A522-C1FC8FFCB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248"/>
            <a:ext cx="5082048" cy="27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9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4378">
        <p:fade/>
      </p:transition>
    </mc:Choice>
    <mc:Fallback>
      <p:transition spd="med" advTm="3437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7069" y="2254853"/>
            <a:ext cx="1469572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68014" y="1618130"/>
            <a:ext cx="1529080" cy="2340428"/>
            <a:chOff x="695325" y="2170339"/>
            <a:chExt cx="2038774" cy="3120571"/>
          </a:xfrm>
        </p:grpSpPr>
        <p:cxnSp>
          <p:nvCxnSpPr>
            <p:cNvPr id="79" name="直接连接符 78"/>
            <p:cNvCxnSpPr/>
            <p:nvPr/>
          </p:nvCxnSpPr>
          <p:spPr>
            <a:xfrm>
              <a:off x="695325" y="2170339"/>
              <a:ext cx="0" cy="31205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18"/>
            <p:cNvSpPr txBox="1"/>
            <p:nvPr/>
          </p:nvSpPr>
          <p:spPr>
            <a:xfrm>
              <a:off x="751205" y="3751912"/>
              <a:ext cx="1982894" cy="8669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30000"/>
                </a:lnSpc>
                <a:defRPr/>
              </a:pPr>
              <a:r>
                <a:rPr lang="zh-CN" b="1" dirty="0"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同一连接中能够传输双向数据流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28"/>
            <p:cNvSpPr/>
            <p:nvPr/>
          </p:nvSpPr>
          <p:spPr>
            <a:xfrm>
              <a:off x="862240" y="2221251"/>
              <a:ext cx="609600" cy="590704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TextBox 19"/>
            <p:cNvSpPr txBox="1"/>
            <p:nvPr/>
          </p:nvSpPr>
          <p:spPr>
            <a:xfrm>
              <a:off x="723869" y="2997332"/>
              <a:ext cx="1882624" cy="449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600" b="1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全双工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905125" y="1617980"/>
            <a:ext cx="3453633" cy="2687955"/>
            <a:chOff x="3642632" y="2170339"/>
            <a:chExt cx="1960150" cy="3527065"/>
          </a:xfrm>
        </p:grpSpPr>
        <p:grpSp>
          <p:nvGrpSpPr>
            <p:cNvPr id="82" name="组合 81"/>
            <p:cNvGrpSpPr/>
            <p:nvPr/>
          </p:nvGrpSpPr>
          <p:grpSpPr>
            <a:xfrm>
              <a:off x="3642632" y="2170339"/>
              <a:ext cx="1960150" cy="3120571"/>
              <a:chOff x="1219199" y="1915886"/>
              <a:chExt cx="1960150" cy="3120571"/>
            </a:xfrm>
          </p:grpSpPr>
          <p:cxnSp>
            <p:nvCxnSpPr>
              <p:cNvPr id="87" name="直接连接符 86"/>
              <p:cNvCxnSpPr/>
              <p:nvPr/>
            </p:nvCxnSpPr>
            <p:spPr>
              <a:xfrm>
                <a:off x="1219199" y="1915886"/>
                <a:ext cx="0" cy="31205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矩形 87"/>
              <p:cNvSpPr/>
              <p:nvPr/>
            </p:nvSpPr>
            <p:spPr>
              <a:xfrm>
                <a:off x="1219920" y="2765904"/>
                <a:ext cx="1959429" cy="40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3" name="TextBox 19"/>
            <p:cNvSpPr txBox="1"/>
            <p:nvPr/>
          </p:nvSpPr>
          <p:spPr>
            <a:xfrm>
              <a:off x="3647317" y="3012735"/>
              <a:ext cx="1916977" cy="4224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面向连接</a:t>
              </a:r>
            </a:p>
          </p:txBody>
        </p:sp>
        <p:sp>
          <p:nvSpPr>
            <p:cNvPr id="84" name="文本框 21"/>
            <p:cNvSpPr txBox="1"/>
            <p:nvPr/>
          </p:nvSpPr>
          <p:spPr>
            <a:xfrm>
              <a:off x="3738859" y="3543503"/>
              <a:ext cx="1787593" cy="21539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p"/>
              </a:pPr>
              <a:r>
                <a:rPr lang="zh-CN" sz="1400" b="1" dirty="0"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通信双方在发送数据之前必须建立连接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p"/>
              </a:pPr>
              <a:r>
                <a:rPr lang="zh-CN" sz="1400" b="1" dirty="0"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连接状态只在连接的两端中维护，在沿途节点中并不维护状态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p"/>
              </a:pPr>
              <a:r>
                <a:rPr lang="zh-CN" sz="1400" b="1" dirty="0"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TCP连接包括：两台主机上的缓存、连接状态变量、socket等</a:t>
              </a:r>
            </a:p>
          </p:txBody>
        </p:sp>
        <p:sp>
          <p:nvSpPr>
            <p:cNvPr id="85" name="椭圆 29"/>
            <p:cNvSpPr/>
            <p:nvPr/>
          </p:nvSpPr>
          <p:spPr>
            <a:xfrm>
              <a:off x="4486333" y="2220332"/>
              <a:ext cx="273545" cy="504105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663415" y="1660485"/>
            <a:ext cx="1510666" cy="2340428"/>
            <a:chOff x="9537006" y="2170339"/>
            <a:chExt cx="2014220" cy="3120571"/>
          </a:xfrm>
        </p:grpSpPr>
        <p:grpSp>
          <p:nvGrpSpPr>
            <p:cNvPr id="98" name="组合 97"/>
            <p:cNvGrpSpPr/>
            <p:nvPr/>
          </p:nvGrpSpPr>
          <p:grpSpPr>
            <a:xfrm>
              <a:off x="9537246" y="2170339"/>
              <a:ext cx="1959429" cy="3120571"/>
              <a:chOff x="1219199" y="1915886"/>
              <a:chExt cx="1959429" cy="3120571"/>
            </a:xfrm>
          </p:grpSpPr>
          <p:cxnSp>
            <p:nvCxnSpPr>
              <p:cNvPr id="103" name="直接连接符 102"/>
              <p:cNvCxnSpPr/>
              <p:nvPr/>
            </p:nvCxnSpPr>
            <p:spPr>
              <a:xfrm>
                <a:off x="1219199" y="1915886"/>
                <a:ext cx="0" cy="31205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/>
              <p:cNvSpPr/>
              <p:nvPr/>
            </p:nvSpPr>
            <p:spPr>
              <a:xfrm>
                <a:off x="1219199" y="2722517"/>
                <a:ext cx="1959429" cy="40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9" name="TextBox 19"/>
            <p:cNvSpPr txBox="1"/>
            <p:nvPr/>
          </p:nvSpPr>
          <p:spPr>
            <a:xfrm>
              <a:off x="9537006" y="2977012"/>
              <a:ext cx="1882623" cy="4292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500" b="1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控制机制</a:t>
              </a:r>
            </a:p>
          </p:txBody>
        </p:sp>
        <p:sp>
          <p:nvSpPr>
            <p:cNvPr id="100" name="文本框 27"/>
            <p:cNvSpPr txBox="1"/>
            <p:nvPr/>
          </p:nvSpPr>
          <p:spPr>
            <a:xfrm>
              <a:off x="9614053" y="3513152"/>
              <a:ext cx="1937173" cy="12395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30000"/>
                </a:lnSpc>
                <a:defRPr/>
              </a:pPr>
              <a:r>
                <a:rPr lang="en-US" altLang="zh-CN" sz="1400" b="1" dirty="0"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TCP</a:t>
              </a:r>
              <a:r>
                <a:rPr lang="zh-CN" altLang="en-US" sz="1400" b="1" dirty="0"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提供流量控制机制以及拥塞控制机制</a:t>
              </a: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763830" y="418578"/>
            <a:ext cx="3603567" cy="460375"/>
            <a:chOff x="3456709" y="686363"/>
            <a:chExt cx="4804756" cy="613832"/>
          </a:xfrm>
        </p:grpSpPr>
        <p:sp>
          <p:nvSpPr>
            <p:cNvPr id="18" name="文本框 2"/>
            <p:cNvSpPr txBox="1"/>
            <p:nvPr/>
          </p:nvSpPr>
          <p:spPr>
            <a:xfrm>
              <a:off x="4603942" y="686363"/>
              <a:ext cx="2509520" cy="613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cs typeface="+mn-ea"/>
                  <a:sym typeface="+mn-lt"/>
                </a:rPr>
                <a:t>TCP</a:t>
              </a:r>
              <a:r>
                <a:rPr lang="zh-CN" altLang="en-US" sz="2400" b="1" dirty="0">
                  <a:cs typeface="+mn-ea"/>
                  <a:sym typeface="+mn-lt"/>
                </a:rPr>
                <a:t>协议特点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30"/>
          <p:cNvSpPr/>
          <p:nvPr/>
        </p:nvSpPr>
        <p:spPr>
          <a:xfrm>
            <a:off x="6882062" y="1667948"/>
            <a:ext cx="457200" cy="431442"/>
          </a:xfrm>
          <a:custGeom>
            <a:avLst/>
            <a:gdLst>
              <a:gd name="connsiteX0" fmla="*/ 255815 w 338138"/>
              <a:gd name="connsiteY0" fmla="*/ 276225 h 319088"/>
              <a:gd name="connsiteX1" fmla="*/ 267653 w 338138"/>
              <a:gd name="connsiteY1" fmla="*/ 282720 h 319088"/>
              <a:gd name="connsiteX2" fmla="*/ 275546 w 338138"/>
              <a:gd name="connsiteY2" fmla="*/ 282720 h 319088"/>
              <a:gd name="connsiteX3" fmla="*/ 287384 w 338138"/>
              <a:gd name="connsiteY3" fmla="*/ 276225 h 319088"/>
              <a:gd name="connsiteX4" fmla="*/ 290015 w 338138"/>
              <a:gd name="connsiteY4" fmla="*/ 277524 h 319088"/>
              <a:gd name="connsiteX5" fmla="*/ 295276 w 338138"/>
              <a:gd name="connsiteY5" fmla="*/ 284018 h 319088"/>
              <a:gd name="connsiteX6" fmla="*/ 295276 w 338138"/>
              <a:gd name="connsiteY6" fmla="*/ 315191 h 319088"/>
              <a:gd name="connsiteX7" fmla="*/ 271600 w 338138"/>
              <a:gd name="connsiteY7" fmla="*/ 319088 h 319088"/>
              <a:gd name="connsiteX8" fmla="*/ 249238 w 338138"/>
              <a:gd name="connsiteY8" fmla="*/ 315191 h 319088"/>
              <a:gd name="connsiteX9" fmla="*/ 249238 w 338138"/>
              <a:gd name="connsiteY9" fmla="*/ 284018 h 319088"/>
              <a:gd name="connsiteX10" fmla="*/ 253184 w 338138"/>
              <a:gd name="connsiteY10" fmla="*/ 277524 h 319088"/>
              <a:gd name="connsiteX11" fmla="*/ 255815 w 338138"/>
              <a:gd name="connsiteY11" fmla="*/ 276225 h 319088"/>
              <a:gd name="connsiteX12" fmla="*/ 50755 w 338138"/>
              <a:gd name="connsiteY12" fmla="*/ 276225 h 319088"/>
              <a:gd name="connsiteX13" fmla="*/ 62593 w 338138"/>
              <a:gd name="connsiteY13" fmla="*/ 282720 h 319088"/>
              <a:gd name="connsiteX14" fmla="*/ 70486 w 338138"/>
              <a:gd name="connsiteY14" fmla="*/ 282720 h 319088"/>
              <a:gd name="connsiteX15" fmla="*/ 82324 w 338138"/>
              <a:gd name="connsiteY15" fmla="*/ 276225 h 319088"/>
              <a:gd name="connsiteX16" fmla="*/ 84955 w 338138"/>
              <a:gd name="connsiteY16" fmla="*/ 277524 h 319088"/>
              <a:gd name="connsiteX17" fmla="*/ 88901 w 338138"/>
              <a:gd name="connsiteY17" fmla="*/ 284018 h 319088"/>
              <a:gd name="connsiteX18" fmla="*/ 88901 w 338138"/>
              <a:gd name="connsiteY18" fmla="*/ 315191 h 319088"/>
              <a:gd name="connsiteX19" fmla="*/ 66539 w 338138"/>
              <a:gd name="connsiteY19" fmla="*/ 319088 h 319088"/>
              <a:gd name="connsiteX20" fmla="*/ 42863 w 338138"/>
              <a:gd name="connsiteY20" fmla="*/ 315191 h 319088"/>
              <a:gd name="connsiteX21" fmla="*/ 42863 w 338138"/>
              <a:gd name="connsiteY21" fmla="*/ 284018 h 319088"/>
              <a:gd name="connsiteX22" fmla="*/ 48124 w 338138"/>
              <a:gd name="connsiteY22" fmla="*/ 277524 h 319088"/>
              <a:gd name="connsiteX23" fmla="*/ 50755 w 338138"/>
              <a:gd name="connsiteY23" fmla="*/ 276225 h 319088"/>
              <a:gd name="connsiteX24" fmla="*/ 273050 w 338138"/>
              <a:gd name="connsiteY24" fmla="*/ 214313 h 319088"/>
              <a:gd name="connsiteX25" fmla="*/ 282575 w 338138"/>
              <a:gd name="connsiteY25" fmla="*/ 224632 h 319088"/>
              <a:gd name="connsiteX26" fmla="*/ 273050 w 338138"/>
              <a:gd name="connsiteY26" fmla="*/ 234951 h 319088"/>
              <a:gd name="connsiteX27" fmla="*/ 263525 w 338138"/>
              <a:gd name="connsiteY27" fmla="*/ 224632 h 319088"/>
              <a:gd name="connsiteX28" fmla="*/ 273050 w 338138"/>
              <a:gd name="connsiteY28" fmla="*/ 214313 h 319088"/>
              <a:gd name="connsiteX29" fmla="*/ 65882 w 338138"/>
              <a:gd name="connsiteY29" fmla="*/ 214313 h 319088"/>
              <a:gd name="connsiteX30" fmla="*/ 76201 w 338138"/>
              <a:gd name="connsiteY30" fmla="*/ 224632 h 319088"/>
              <a:gd name="connsiteX31" fmla="*/ 65882 w 338138"/>
              <a:gd name="connsiteY31" fmla="*/ 234951 h 319088"/>
              <a:gd name="connsiteX32" fmla="*/ 55563 w 338138"/>
              <a:gd name="connsiteY32" fmla="*/ 224632 h 319088"/>
              <a:gd name="connsiteX33" fmla="*/ 65882 w 338138"/>
              <a:gd name="connsiteY33" fmla="*/ 214313 h 319088"/>
              <a:gd name="connsiteX34" fmla="*/ 272257 w 338138"/>
              <a:gd name="connsiteY34" fmla="*/ 196850 h 319088"/>
              <a:gd name="connsiteX35" fmla="*/ 244475 w 338138"/>
              <a:gd name="connsiteY35" fmla="*/ 224632 h 319088"/>
              <a:gd name="connsiteX36" fmla="*/ 272257 w 338138"/>
              <a:gd name="connsiteY36" fmla="*/ 252414 h 319088"/>
              <a:gd name="connsiteX37" fmla="*/ 300039 w 338138"/>
              <a:gd name="connsiteY37" fmla="*/ 224632 h 319088"/>
              <a:gd name="connsiteX38" fmla="*/ 272257 w 338138"/>
              <a:gd name="connsiteY38" fmla="*/ 196850 h 319088"/>
              <a:gd name="connsiteX39" fmla="*/ 65882 w 338138"/>
              <a:gd name="connsiteY39" fmla="*/ 196850 h 319088"/>
              <a:gd name="connsiteX40" fmla="*/ 38100 w 338138"/>
              <a:gd name="connsiteY40" fmla="*/ 224632 h 319088"/>
              <a:gd name="connsiteX41" fmla="*/ 65882 w 338138"/>
              <a:gd name="connsiteY41" fmla="*/ 252414 h 319088"/>
              <a:gd name="connsiteX42" fmla="*/ 93664 w 338138"/>
              <a:gd name="connsiteY42" fmla="*/ 224632 h 319088"/>
              <a:gd name="connsiteX43" fmla="*/ 65882 w 338138"/>
              <a:gd name="connsiteY43" fmla="*/ 196850 h 319088"/>
              <a:gd name="connsiteX44" fmla="*/ 272257 w 338138"/>
              <a:gd name="connsiteY44" fmla="*/ 187325 h 319088"/>
              <a:gd name="connsiteX45" fmla="*/ 338138 w 338138"/>
              <a:gd name="connsiteY45" fmla="*/ 253322 h 319088"/>
              <a:gd name="connsiteX46" fmla="*/ 313103 w 338138"/>
              <a:gd name="connsiteY46" fmla="*/ 304800 h 319088"/>
              <a:gd name="connsiteX47" fmla="*/ 313103 w 338138"/>
              <a:gd name="connsiteY47" fmla="*/ 283681 h 319088"/>
              <a:gd name="connsiteX48" fmla="*/ 295974 w 338138"/>
              <a:gd name="connsiteY48" fmla="*/ 259922 h 319088"/>
              <a:gd name="connsiteX49" fmla="*/ 290704 w 338138"/>
              <a:gd name="connsiteY49" fmla="*/ 258602 h 319088"/>
              <a:gd name="connsiteX50" fmla="*/ 284115 w 338138"/>
              <a:gd name="connsiteY50" fmla="*/ 258602 h 319088"/>
              <a:gd name="connsiteX51" fmla="*/ 272257 w 338138"/>
              <a:gd name="connsiteY51" fmla="*/ 265202 h 319088"/>
              <a:gd name="connsiteX52" fmla="*/ 260398 w 338138"/>
              <a:gd name="connsiteY52" fmla="*/ 258602 h 319088"/>
              <a:gd name="connsiteX53" fmla="*/ 255128 w 338138"/>
              <a:gd name="connsiteY53" fmla="*/ 258602 h 319088"/>
              <a:gd name="connsiteX54" fmla="*/ 248539 w 338138"/>
              <a:gd name="connsiteY54" fmla="*/ 259922 h 319088"/>
              <a:gd name="connsiteX55" fmla="*/ 232728 w 338138"/>
              <a:gd name="connsiteY55" fmla="*/ 283681 h 319088"/>
              <a:gd name="connsiteX56" fmla="*/ 232728 w 338138"/>
              <a:gd name="connsiteY56" fmla="*/ 304800 h 319088"/>
              <a:gd name="connsiteX57" fmla="*/ 206375 w 338138"/>
              <a:gd name="connsiteY57" fmla="*/ 253322 h 319088"/>
              <a:gd name="connsiteX58" fmla="*/ 272257 w 338138"/>
              <a:gd name="connsiteY58" fmla="*/ 187325 h 319088"/>
              <a:gd name="connsiteX59" fmla="*/ 65881 w 338138"/>
              <a:gd name="connsiteY59" fmla="*/ 187325 h 319088"/>
              <a:gd name="connsiteX60" fmla="*/ 131763 w 338138"/>
              <a:gd name="connsiteY60" fmla="*/ 253322 h 319088"/>
              <a:gd name="connsiteX61" fmla="*/ 105410 w 338138"/>
              <a:gd name="connsiteY61" fmla="*/ 304800 h 319088"/>
              <a:gd name="connsiteX62" fmla="*/ 105410 w 338138"/>
              <a:gd name="connsiteY62" fmla="*/ 283681 h 319088"/>
              <a:gd name="connsiteX63" fmla="*/ 89599 w 338138"/>
              <a:gd name="connsiteY63" fmla="*/ 259922 h 319088"/>
              <a:gd name="connsiteX64" fmla="*/ 83010 w 338138"/>
              <a:gd name="connsiteY64" fmla="*/ 258602 h 319088"/>
              <a:gd name="connsiteX65" fmla="*/ 77740 w 338138"/>
              <a:gd name="connsiteY65" fmla="*/ 258602 h 319088"/>
              <a:gd name="connsiteX66" fmla="*/ 65881 w 338138"/>
              <a:gd name="connsiteY66" fmla="*/ 265202 h 319088"/>
              <a:gd name="connsiteX67" fmla="*/ 54023 w 338138"/>
              <a:gd name="connsiteY67" fmla="*/ 258602 h 319088"/>
              <a:gd name="connsiteX68" fmla="*/ 47434 w 338138"/>
              <a:gd name="connsiteY68" fmla="*/ 258602 h 319088"/>
              <a:gd name="connsiteX69" fmla="*/ 42164 w 338138"/>
              <a:gd name="connsiteY69" fmla="*/ 259922 h 319088"/>
              <a:gd name="connsiteX70" fmla="*/ 25035 w 338138"/>
              <a:gd name="connsiteY70" fmla="*/ 283681 h 319088"/>
              <a:gd name="connsiteX71" fmla="*/ 25035 w 338138"/>
              <a:gd name="connsiteY71" fmla="*/ 304800 h 319088"/>
              <a:gd name="connsiteX72" fmla="*/ 0 w 338138"/>
              <a:gd name="connsiteY72" fmla="*/ 253322 h 319088"/>
              <a:gd name="connsiteX73" fmla="*/ 65881 w 338138"/>
              <a:gd name="connsiteY73" fmla="*/ 187325 h 319088"/>
              <a:gd name="connsiteX74" fmla="*/ 159754 w 338138"/>
              <a:gd name="connsiteY74" fmla="*/ 149225 h 319088"/>
              <a:gd name="connsiteX75" fmla="*/ 169069 w 338138"/>
              <a:gd name="connsiteY75" fmla="*/ 149225 h 319088"/>
              <a:gd name="connsiteX76" fmla="*/ 178384 w 338138"/>
              <a:gd name="connsiteY76" fmla="*/ 149225 h 319088"/>
              <a:gd name="connsiteX77" fmla="*/ 178384 w 338138"/>
              <a:gd name="connsiteY77" fmla="*/ 175331 h 319088"/>
              <a:gd name="connsiteX78" fmla="*/ 214313 w 338138"/>
              <a:gd name="connsiteY78" fmla="*/ 193605 h 319088"/>
              <a:gd name="connsiteX79" fmla="*/ 202337 w 338138"/>
              <a:gd name="connsiteY79" fmla="*/ 207963 h 319088"/>
              <a:gd name="connsiteX80" fmla="*/ 169069 w 338138"/>
              <a:gd name="connsiteY80" fmla="*/ 190994 h 319088"/>
              <a:gd name="connsiteX81" fmla="*/ 135802 w 338138"/>
              <a:gd name="connsiteY81" fmla="*/ 207963 h 319088"/>
              <a:gd name="connsiteX82" fmla="*/ 123825 w 338138"/>
              <a:gd name="connsiteY82" fmla="*/ 193605 h 319088"/>
              <a:gd name="connsiteX83" fmla="*/ 159754 w 338138"/>
              <a:gd name="connsiteY83" fmla="*/ 175331 h 319088"/>
              <a:gd name="connsiteX84" fmla="*/ 159754 w 338138"/>
              <a:gd name="connsiteY84" fmla="*/ 149225 h 319088"/>
              <a:gd name="connsiteX85" fmla="*/ 154175 w 338138"/>
              <a:gd name="connsiteY85" fmla="*/ 88900 h 319088"/>
              <a:gd name="connsiteX86" fmla="*/ 165941 w 338138"/>
              <a:gd name="connsiteY86" fmla="*/ 95394 h 319088"/>
              <a:gd name="connsiteX87" fmla="*/ 173785 w 338138"/>
              <a:gd name="connsiteY87" fmla="*/ 95394 h 319088"/>
              <a:gd name="connsiteX88" fmla="*/ 185551 w 338138"/>
              <a:gd name="connsiteY88" fmla="*/ 88900 h 319088"/>
              <a:gd name="connsiteX89" fmla="*/ 188166 w 338138"/>
              <a:gd name="connsiteY89" fmla="*/ 90199 h 319088"/>
              <a:gd name="connsiteX90" fmla="*/ 192088 w 338138"/>
              <a:gd name="connsiteY90" fmla="*/ 96693 h 319088"/>
              <a:gd name="connsiteX91" fmla="*/ 192088 w 338138"/>
              <a:gd name="connsiteY91" fmla="*/ 126567 h 319088"/>
              <a:gd name="connsiteX92" fmla="*/ 169863 w 338138"/>
              <a:gd name="connsiteY92" fmla="*/ 131763 h 319088"/>
              <a:gd name="connsiteX93" fmla="*/ 147638 w 338138"/>
              <a:gd name="connsiteY93" fmla="*/ 126567 h 319088"/>
              <a:gd name="connsiteX94" fmla="*/ 147638 w 338138"/>
              <a:gd name="connsiteY94" fmla="*/ 96693 h 319088"/>
              <a:gd name="connsiteX95" fmla="*/ 151560 w 338138"/>
              <a:gd name="connsiteY95" fmla="*/ 90199 h 319088"/>
              <a:gd name="connsiteX96" fmla="*/ 154175 w 338138"/>
              <a:gd name="connsiteY96" fmla="*/ 88900 h 319088"/>
              <a:gd name="connsiteX97" fmla="*/ 169069 w 338138"/>
              <a:gd name="connsiteY97" fmla="*/ 26988 h 319088"/>
              <a:gd name="connsiteX98" fmla="*/ 179388 w 338138"/>
              <a:gd name="connsiteY98" fmla="*/ 36513 h 319088"/>
              <a:gd name="connsiteX99" fmla="*/ 169069 w 338138"/>
              <a:gd name="connsiteY99" fmla="*/ 46038 h 319088"/>
              <a:gd name="connsiteX100" fmla="*/ 158750 w 338138"/>
              <a:gd name="connsiteY100" fmla="*/ 36513 h 319088"/>
              <a:gd name="connsiteX101" fmla="*/ 169069 w 338138"/>
              <a:gd name="connsiteY101" fmla="*/ 26988 h 319088"/>
              <a:gd name="connsiteX102" fmla="*/ 169070 w 338138"/>
              <a:gd name="connsiteY102" fmla="*/ 9525 h 319088"/>
              <a:gd name="connsiteX103" fmla="*/ 141288 w 338138"/>
              <a:gd name="connsiteY103" fmla="*/ 37307 h 319088"/>
              <a:gd name="connsiteX104" fmla="*/ 169070 w 338138"/>
              <a:gd name="connsiteY104" fmla="*/ 65089 h 319088"/>
              <a:gd name="connsiteX105" fmla="*/ 196852 w 338138"/>
              <a:gd name="connsiteY105" fmla="*/ 37307 h 319088"/>
              <a:gd name="connsiteX106" fmla="*/ 169070 w 338138"/>
              <a:gd name="connsiteY106" fmla="*/ 9525 h 319088"/>
              <a:gd name="connsiteX107" fmla="*/ 169070 w 338138"/>
              <a:gd name="connsiteY107" fmla="*/ 0 h 319088"/>
              <a:gd name="connsiteX108" fmla="*/ 234951 w 338138"/>
              <a:gd name="connsiteY108" fmla="*/ 65997 h 319088"/>
              <a:gd name="connsiteX109" fmla="*/ 209916 w 338138"/>
              <a:gd name="connsiteY109" fmla="*/ 117475 h 319088"/>
              <a:gd name="connsiteX110" fmla="*/ 209916 w 338138"/>
              <a:gd name="connsiteY110" fmla="*/ 96356 h 319088"/>
              <a:gd name="connsiteX111" fmla="*/ 192787 w 338138"/>
              <a:gd name="connsiteY111" fmla="*/ 72597 h 319088"/>
              <a:gd name="connsiteX112" fmla="*/ 187517 w 338138"/>
              <a:gd name="connsiteY112" fmla="*/ 71277 h 319088"/>
              <a:gd name="connsiteX113" fmla="*/ 180928 w 338138"/>
              <a:gd name="connsiteY113" fmla="*/ 71277 h 319088"/>
              <a:gd name="connsiteX114" fmla="*/ 169070 w 338138"/>
              <a:gd name="connsiteY114" fmla="*/ 76557 h 319088"/>
              <a:gd name="connsiteX115" fmla="*/ 157211 w 338138"/>
              <a:gd name="connsiteY115" fmla="*/ 71277 h 319088"/>
              <a:gd name="connsiteX116" fmla="*/ 150623 w 338138"/>
              <a:gd name="connsiteY116" fmla="*/ 71277 h 319088"/>
              <a:gd name="connsiteX117" fmla="*/ 145352 w 338138"/>
              <a:gd name="connsiteY117" fmla="*/ 72597 h 319088"/>
              <a:gd name="connsiteX118" fmla="*/ 128223 w 338138"/>
              <a:gd name="connsiteY118" fmla="*/ 96356 h 319088"/>
              <a:gd name="connsiteX119" fmla="*/ 128223 w 338138"/>
              <a:gd name="connsiteY119" fmla="*/ 117475 h 319088"/>
              <a:gd name="connsiteX120" fmla="*/ 103188 w 338138"/>
              <a:gd name="connsiteY120" fmla="*/ 65997 h 319088"/>
              <a:gd name="connsiteX121" fmla="*/ 169070 w 338138"/>
              <a:gd name="connsiteY121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338138" h="319088">
                <a:moveTo>
                  <a:pt x="255815" y="276225"/>
                </a:moveTo>
                <a:cubicBezTo>
                  <a:pt x="255815" y="276225"/>
                  <a:pt x="255815" y="276225"/>
                  <a:pt x="267653" y="282720"/>
                </a:cubicBezTo>
                <a:cubicBezTo>
                  <a:pt x="270284" y="284018"/>
                  <a:pt x="272915" y="284018"/>
                  <a:pt x="275546" y="282720"/>
                </a:cubicBezTo>
                <a:cubicBezTo>
                  <a:pt x="275546" y="282720"/>
                  <a:pt x="275546" y="282720"/>
                  <a:pt x="287384" y="276225"/>
                </a:cubicBezTo>
                <a:cubicBezTo>
                  <a:pt x="287384" y="276225"/>
                  <a:pt x="287384" y="276225"/>
                  <a:pt x="290015" y="277524"/>
                </a:cubicBezTo>
                <a:cubicBezTo>
                  <a:pt x="292646" y="278823"/>
                  <a:pt x="295276" y="281421"/>
                  <a:pt x="295276" y="284018"/>
                </a:cubicBezTo>
                <a:cubicBezTo>
                  <a:pt x="295276" y="284018"/>
                  <a:pt x="295276" y="284018"/>
                  <a:pt x="295276" y="315191"/>
                </a:cubicBezTo>
                <a:cubicBezTo>
                  <a:pt x="287384" y="317789"/>
                  <a:pt x="279492" y="319088"/>
                  <a:pt x="271600" y="319088"/>
                </a:cubicBezTo>
                <a:cubicBezTo>
                  <a:pt x="263707" y="319088"/>
                  <a:pt x="255815" y="317789"/>
                  <a:pt x="249238" y="315191"/>
                </a:cubicBezTo>
                <a:cubicBezTo>
                  <a:pt x="249238" y="315191"/>
                  <a:pt x="249238" y="315191"/>
                  <a:pt x="249238" y="284018"/>
                </a:cubicBezTo>
                <a:cubicBezTo>
                  <a:pt x="249238" y="281421"/>
                  <a:pt x="250554" y="278823"/>
                  <a:pt x="253184" y="277524"/>
                </a:cubicBezTo>
                <a:cubicBezTo>
                  <a:pt x="253184" y="277524"/>
                  <a:pt x="253184" y="277524"/>
                  <a:pt x="255815" y="276225"/>
                </a:cubicBezTo>
                <a:close/>
                <a:moveTo>
                  <a:pt x="50755" y="276225"/>
                </a:moveTo>
                <a:cubicBezTo>
                  <a:pt x="50755" y="276225"/>
                  <a:pt x="50755" y="276225"/>
                  <a:pt x="62593" y="282720"/>
                </a:cubicBezTo>
                <a:cubicBezTo>
                  <a:pt x="65224" y="284018"/>
                  <a:pt x="67855" y="284018"/>
                  <a:pt x="70486" y="282720"/>
                </a:cubicBezTo>
                <a:cubicBezTo>
                  <a:pt x="70486" y="282720"/>
                  <a:pt x="70486" y="282720"/>
                  <a:pt x="82324" y="276225"/>
                </a:cubicBezTo>
                <a:cubicBezTo>
                  <a:pt x="82324" y="276225"/>
                  <a:pt x="82324" y="276225"/>
                  <a:pt x="84955" y="277524"/>
                </a:cubicBezTo>
                <a:cubicBezTo>
                  <a:pt x="87585" y="278823"/>
                  <a:pt x="88901" y="281421"/>
                  <a:pt x="88901" y="284018"/>
                </a:cubicBezTo>
                <a:cubicBezTo>
                  <a:pt x="88901" y="284018"/>
                  <a:pt x="88901" y="284018"/>
                  <a:pt x="88901" y="315191"/>
                </a:cubicBezTo>
                <a:cubicBezTo>
                  <a:pt x="82324" y="317789"/>
                  <a:pt x="74432" y="319088"/>
                  <a:pt x="66539" y="319088"/>
                </a:cubicBezTo>
                <a:cubicBezTo>
                  <a:pt x="58647" y="319088"/>
                  <a:pt x="50755" y="317789"/>
                  <a:pt x="42863" y="315191"/>
                </a:cubicBezTo>
                <a:cubicBezTo>
                  <a:pt x="42863" y="315191"/>
                  <a:pt x="42863" y="315191"/>
                  <a:pt x="42863" y="284018"/>
                </a:cubicBezTo>
                <a:cubicBezTo>
                  <a:pt x="42863" y="281421"/>
                  <a:pt x="45493" y="278823"/>
                  <a:pt x="48124" y="277524"/>
                </a:cubicBezTo>
                <a:cubicBezTo>
                  <a:pt x="48124" y="277524"/>
                  <a:pt x="48124" y="277524"/>
                  <a:pt x="50755" y="276225"/>
                </a:cubicBezTo>
                <a:close/>
                <a:moveTo>
                  <a:pt x="273050" y="214313"/>
                </a:moveTo>
                <a:cubicBezTo>
                  <a:pt x="278311" y="214313"/>
                  <a:pt x="282575" y="218933"/>
                  <a:pt x="282575" y="224632"/>
                </a:cubicBezTo>
                <a:cubicBezTo>
                  <a:pt x="282575" y="230331"/>
                  <a:pt x="278311" y="234951"/>
                  <a:pt x="273050" y="234951"/>
                </a:cubicBezTo>
                <a:cubicBezTo>
                  <a:pt x="267789" y="234951"/>
                  <a:pt x="263525" y="230331"/>
                  <a:pt x="263525" y="224632"/>
                </a:cubicBezTo>
                <a:cubicBezTo>
                  <a:pt x="263525" y="218933"/>
                  <a:pt x="267789" y="214313"/>
                  <a:pt x="273050" y="214313"/>
                </a:cubicBezTo>
                <a:close/>
                <a:moveTo>
                  <a:pt x="65882" y="214313"/>
                </a:moveTo>
                <a:cubicBezTo>
                  <a:pt x="71581" y="214313"/>
                  <a:pt x="76201" y="218933"/>
                  <a:pt x="76201" y="224632"/>
                </a:cubicBezTo>
                <a:cubicBezTo>
                  <a:pt x="76201" y="230331"/>
                  <a:pt x="71581" y="234951"/>
                  <a:pt x="65882" y="234951"/>
                </a:cubicBezTo>
                <a:cubicBezTo>
                  <a:pt x="60183" y="234951"/>
                  <a:pt x="55563" y="230331"/>
                  <a:pt x="55563" y="224632"/>
                </a:cubicBezTo>
                <a:cubicBezTo>
                  <a:pt x="55563" y="218933"/>
                  <a:pt x="60183" y="214313"/>
                  <a:pt x="65882" y="214313"/>
                </a:cubicBezTo>
                <a:close/>
                <a:moveTo>
                  <a:pt x="272257" y="196850"/>
                </a:moveTo>
                <a:cubicBezTo>
                  <a:pt x="256913" y="196850"/>
                  <a:pt x="244475" y="209288"/>
                  <a:pt x="244475" y="224632"/>
                </a:cubicBezTo>
                <a:cubicBezTo>
                  <a:pt x="244475" y="239976"/>
                  <a:pt x="256913" y="252414"/>
                  <a:pt x="272257" y="252414"/>
                </a:cubicBezTo>
                <a:cubicBezTo>
                  <a:pt x="287601" y="252414"/>
                  <a:pt x="300039" y="239976"/>
                  <a:pt x="300039" y="224632"/>
                </a:cubicBezTo>
                <a:cubicBezTo>
                  <a:pt x="300039" y="209288"/>
                  <a:pt x="287601" y="196850"/>
                  <a:pt x="272257" y="196850"/>
                </a:cubicBezTo>
                <a:close/>
                <a:moveTo>
                  <a:pt x="65882" y="196850"/>
                </a:moveTo>
                <a:cubicBezTo>
                  <a:pt x="50538" y="196850"/>
                  <a:pt x="38100" y="209288"/>
                  <a:pt x="38100" y="224632"/>
                </a:cubicBezTo>
                <a:cubicBezTo>
                  <a:pt x="38100" y="239976"/>
                  <a:pt x="50538" y="252414"/>
                  <a:pt x="65882" y="252414"/>
                </a:cubicBezTo>
                <a:cubicBezTo>
                  <a:pt x="81226" y="252414"/>
                  <a:pt x="93664" y="239976"/>
                  <a:pt x="93664" y="224632"/>
                </a:cubicBezTo>
                <a:cubicBezTo>
                  <a:pt x="93664" y="209288"/>
                  <a:pt x="81226" y="196850"/>
                  <a:pt x="65882" y="196850"/>
                </a:cubicBezTo>
                <a:close/>
                <a:moveTo>
                  <a:pt x="272257" y="187325"/>
                </a:moveTo>
                <a:cubicBezTo>
                  <a:pt x="309150" y="187325"/>
                  <a:pt x="338138" y="217684"/>
                  <a:pt x="338138" y="253322"/>
                </a:cubicBezTo>
                <a:cubicBezTo>
                  <a:pt x="338138" y="274441"/>
                  <a:pt x="328915" y="292921"/>
                  <a:pt x="313103" y="304800"/>
                </a:cubicBezTo>
                <a:cubicBezTo>
                  <a:pt x="313103" y="304800"/>
                  <a:pt x="313103" y="304800"/>
                  <a:pt x="313103" y="283681"/>
                </a:cubicBezTo>
                <a:cubicBezTo>
                  <a:pt x="313103" y="273121"/>
                  <a:pt x="306515" y="263882"/>
                  <a:pt x="295974" y="259922"/>
                </a:cubicBezTo>
                <a:cubicBezTo>
                  <a:pt x="295974" y="259922"/>
                  <a:pt x="290704" y="258602"/>
                  <a:pt x="290704" y="258602"/>
                </a:cubicBezTo>
                <a:cubicBezTo>
                  <a:pt x="288068" y="257282"/>
                  <a:pt x="286751" y="258602"/>
                  <a:pt x="284115" y="258602"/>
                </a:cubicBezTo>
                <a:cubicBezTo>
                  <a:pt x="284115" y="258602"/>
                  <a:pt x="284115" y="258602"/>
                  <a:pt x="272257" y="265202"/>
                </a:cubicBezTo>
                <a:cubicBezTo>
                  <a:pt x="272257" y="265202"/>
                  <a:pt x="272257" y="265202"/>
                  <a:pt x="260398" y="258602"/>
                </a:cubicBezTo>
                <a:cubicBezTo>
                  <a:pt x="259080" y="258602"/>
                  <a:pt x="256445" y="257282"/>
                  <a:pt x="255128" y="258602"/>
                </a:cubicBezTo>
                <a:cubicBezTo>
                  <a:pt x="255128" y="258602"/>
                  <a:pt x="248539" y="259922"/>
                  <a:pt x="248539" y="259922"/>
                </a:cubicBezTo>
                <a:cubicBezTo>
                  <a:pt x="239316" y="263882"/>
                  <a:pt x="232728" y="273121"/>
                  <a:pt x="232728" y="283681"/>
                </a:cubicBezTo>
                <a:cubicBezTo>
                  <a:pt x="232728" y="283681"/>
                  <a:pt x="232728" y="283681"/>
                  <a:pt x="232728" y="304800"/>
                </a:cubicBezTo>
                <a:cubicBezTo>
                  <a:pt x="216916" y="292921"/>
                  <a:pt x="206375" y="274441"/>
                  <a:pt x="206375" y="253322"/>
                </a:cubicBezTo>
                <a:cubicBezTo>
                  <a:pt x="206375" y="217684"/>
                  <a:pt x="236681" y="187325"/>
                  <a:pt x="272257" y="187325"/>
                </a:cubicBezTo>
                <a:close/>
                <a:moveTo>
                  <a:pt x="65881" y="187325"/>
                </a:moveTo>
                <a:cubicBezTo>
                  <a:pt x="101457" y="187325"/>
                  <a:pt x="131763" y="217684"/>
                  <a:pt x="131763" y="253322"/>
                </a:cubicBezTo>
                <a:cubicBezTo>
                  <a:pt x="131763" y="274441"/>
                  <a:pt x="121222" y="292921"/>
                  <a:pt x="105410" y="304800"/>
                </a:cubicBezTo>
                <a:cubicBezTo>
                  <a:pt x="105410" y="304800"/>
                  <a:pt x="105410" y="304800"/>
                  <a:pt x="105410" y="283681"/>
                </a:cubicBezTo>
                <a:cubicBezTo>
                  <a:pt x="105410" y="273121"/>
                  <a:pt x="98822" y="263882"/>
                  <a:pt x="89599" y="259922"/>
                </a:cubicBezTo>
                <a:cubicBezTo>
                  <a:pt x="89599" y="259922"/>
                  <a:pt x="83010" y="258602"/>
                  <a:pt x="83010" y="258602"/>
                </a:cubicBezTo>
                <a:cubicBezTo>
                  <a:pt x="81693" y="257282"/>
                  <a:pt x="79058" y="258602"/>
                  <a:pt x="77740" y="258602"/>
                </a:cubicBezTo>
                <a:cubicBezTo>
                  <a:pt x="77740" y="258602"/>
                  <a:pt x="77740" y="258602"/>
                  <a:pt x="65881" y="265202"/>
                </a:cubicBezTo>
                <a:cubicBezTo>
                  <a:pt x="65881" y="265202"/>
                  <a:pt x="65881" y="265202"/>
                  <a:pt x="54023" y="258602"/>
                </a:cubicBezTo>
                <a:cubicBezTo>
                  <a:pt x="51387" y="258602"/>
                  <a:pt x="50070" y="257282"/>
                  <a:pt x="47434" y="258602"/>
                </a:cubicBezTo>
                <a:cubicBezTo>
                  <a:pt x="47434" y="258602"/>
                  <a:pt x="42164" y="259922"/>
                  <a:pt x="42164" y="259922"/>
                </a:cubicBezTo>
                <a:cubicBezTo>
                  <a:pt x="31623" y="263882"/>
                  <a:pt x="25035" y="273121"/>
                  <a:pt x="25035" y="283681"/>
                </a:cubicBezTo>
                <a:cubicBezTo>
                  <a:pt x="25035" y="283681"/>
                  <a:pt x="25035" y="283681"/>
                  <a:pt x="25035" y="304800"/>
                </a:cubicBezTo>
                <a:cubicBezTo>
                  <a:pt x="9223" y="292921"/>
                  <a:pt x="0" y="274441"/>
                  <a:pt x="0" y="253322"/>
                </a:cubicBezTo>
                <a:cubicBezTo>
                  <a:pt x="0" y="217684"/>
                  <a:pt x="28988" y="187325"/>
                  <a:pt x="65881" y="187325"/>
                </a:cubicBezTo>
                <a:close/>
                <a:moveTo>
                  <a:pt x="159754" y="149225"/>
                </a:moveTo>
                <a:cubicBezTo>
                  <a:pt x="163746" y="149225"/>
                  <a:pt x="166408" y="149225"/>
                  <a:pt x="169069" y="149225"/>
                </a:cubicBezTo>
                <a:cubicBezTo>
                  <a:pt x="171731" y="149225"/>
                  <a:pt x="174392" y="149225"/>
                  <a:pt x="178384" y="149225"/>
                </a:cubicBezTo>
                <a:cubicBezTo>
                  <a:pt x="178384" y="149225"/>
                  <a:pt x="178384" y="149225"/>
                  <a:pt x="178384" y="175331"/>
                </a:cubicBezTo>
                <a:lnTo>
                  <a:pt x="214313" y="193605"/>
                </a:lnTo>
                <a:cubicBezTo>
                  <a:pt x="210321" y="197521"/>
                  <a:pt x="206329" y="202742"/>
                  <a:pt x="202337" y="207963"/>
                </a:cubicBezTo>
                <a:cubicBezTo>
                  <a:pt x="202337" y="207963"/>
                  <a:pt x="202337" y="207963"/>
                  <a:pt x="169069" y="190994"/>
                </a:cubicBezTo>
                <a:cubicBezTo>
                  <a:pt x="169069" y="190994"/>
                  <a:pt x="169069" y="190994"/>
                  <a:pt x="135802" y="207963"/>
                </a:cubicBezTo>
                <a:cubicBezTo>
                  <a:pt x="131809" y="202742"/>
                  <a:pt x="127817" y="197521"/>
                  <a:pt x="123825" y="193605"/>
                </a:cubicBezTo>
                <a:cubicBezTo>
                  <a:pt x="123825" y="193605"/>
                  <a:pt x="123825" y="193605"/>
                  <a:pt x="159754" y="175331"/>
                </a:cubicBezTo>
                <a:cubicBezTo>
                  <a:pt x="159754" y="175331"/>
                  <a:pt x="159754" y="175331"/>
                  <a:pt x="159754" y="149225"/>
                </a:cubicBezTo>
                <a:close/>
                <a:moveTo>
                  <a:pt x="154175" y="88900"/>
                </a:moveTo>
                <a:cubicBezTo>
                  <a:pt x="154175" y="88900"/>
                  <a:pt x="154175" y="88900"/>
                  <a:pt x="165941" y="95394"/>
                </a:cubicBezTo>
                <a:cubicBezTo>
                  <a:pt x="168556" y="95394"/>
                  <a:pt x="171171" y="95394"/>
                  <a:pt x="173785" y="95394"/>
                </a:cubicBezTo>
                <a:cubicBezTo>
                  <a:pt x="173785" y="95394"/>
                  <a:pt x="173785" y="95394"/>
                  <a:pt x="185551" y="88900"/>
                </a:cubicBezTo>
                <a:lnTo>
                  <a:pt x="188166" y="90199"/>
                </a:lnTo>
                <a:cubicBezTo>
                  <a:pt x="190781" y="90199"/>
                  <a:pt x="192088" y="92797"/>
                  <a:pt x="192088" y="96693"/>
                </a:cubicBezTo>
                <a:cubicBezTo>
                  <a:pt x="192088" y="96693"/>
                  <a:pt x="192088" y="96693"/>
                  <a:pt x="192088" y="126567"/>
                </a:cubicBezTo>
                <a:cubicBezTo>
                  <a:pt x="185551" y="129165"/>
                  <a:pt x="177707" y="131763"/>
                  <a:pt x="169863" y="131763"/>
                </a:cubicBezTo>
                <a:cubicBezTo>
                  <a:pt x="162019" y="131763"/>
                  <a:pt x="154175" y="129165"/>
                  <a:pt x="147638" y="126567"/>
                </a:cubicBezTo>
                <a:cubicBezTo>
                  <a:pt x="147638" y="126567"/>
                  <a:pt x="147638" y="126567"/>
                  <a:pt x="147638" y="96693"/>
                </a:cubicBezTo>
                <a:cubicBezTo>
                  <a:pt x="147638" y="92797"/>
                  <a:pt x="148946" y="90199"/>
                  <a:pt x="151560" y="90199"/>
                </a:cubicBezTo>
                <a:cubicBezTo>
                  <a:pt x="151560" y="90199"/>
                  <a:pt x="151560" y="90199"/>
                  <a:pt x="154175" y="88900"/>
                </a:cubicBezTo>
                <a:close/>
                <a:moveTo>
                  <a:pt x="169069" y="26988"/>
                </a:moveTo>
                <a:cubicBezTo>
                  <a:pt x="174768" y="26988"/>
                  <a:pt x="179388" y="31252"/>
                  <a:pt x="179388" y="36513"/>
                </a:cubicBezTo>
                <a:cubicBezTo>
                  <a:pt x="179388" y="41774"/>
                  <a:pt x="174768" y="46038"/>
                  <a:pt x="169069" y="46038"/>
                </a:cubicBezTo>
                <a:cubicBezTo>
                  <a:pt x="163370" y="46038"/>
                  <a:pt x="158750" y="41774"/>
                  <a:pt x="158750" y="36513"/>
                </a:cubicBezTo>
                <a:cubicBezTo>
                  <a:pt x="158750" y="31252"/>
                  <a:pt x="163370" y="26988"/>
                  <a:pt x="169069" y="26988"/>
                </a:cubicBezTo>
                <a:close/>
                <a:moveTo>
                  <a:pt x="169070" y="9525"/>
                </a:moveTo>
                <a:cubicBezTo>
                  <a:pt x="153726" y="9525"/>
                  <a:pt x="141288" y="21963"/>
                  <a:pt x="141288" y="37307"/>
                </a:cubicBezTo>
                <a:cubicBezTo>
                  <a:pt x="141288" y="52651"/>
                  <a:pt x="153726" y="65089"/>
                  <a:pt x="169070" y="65089"/>
                </a:cubicBezTo>
                <a:cubicBezTo>
                  <a:pt x="184414" y="65089"/>
                  <a:pt x="196852" y="52651"/>
                  <a:pt x="196852" y="37307"/>
                </a:cubicBezTo>
                <a:cubicBezTo>
                  <a:pt x="196852" y="21963"/>
                  <a:pt x="184414" y="9525"/>
                  <a:pt x="169070" y="9525"/>
                </a:cubicBezTo>
                <a:close/>
                <a:moveTo>
                  <a:pt x="169070" y="0"/>
                </a:moveTo>
                <a:cubicBezTo>
                  <a:pt x="204646" y="0"/>
                  <a:pt x="234951" y="29039"/>
                  <a:pt x="234951" y="65997"/>
                </a:cubicBezTo>
                <a:cubicBezTo>
                  <a:pt x="234951" y="87116"/>
                  <a:pt x="224410" y="105595"/>
                  <a:pt x="209916" y="117475"/>
                </a:cubicBezTo>
                <a:cubicBezTo>
                  <a:pt x="209916" y="117475"/>
                  <a:pt x="209916" y="117475"/>
                  <a:pt x="209916" y="96356"/>
                </a:cubicBezTo>
                <a:cubicBezTo>
                  <a:pt x="209916" y="85796"/>
                  <a:pt x="203328" y="75237"/>
                  <a:pt x="192787" y="72597"/>
                </a:cubicBezTo>
                <a:cubicBezTo>
                  <a:pt x="192787" y="72597"/>
                  <a:pt x="187517" y="71277"/>
                  <a:pt x="187517" y="71277"/>
                </a:cubicBezTo>
                <a:cubicBezTo>
                  <a:pt x="184881" y="69957"/>
                  <a:pt x="182246" y="69957"/>
                  <a:pt x="180928" y="71277"/>
                </a:cubicBezTo>
                <a:cubicBezTo>
                  <a:pt x="180928" y="71277"/>
                  <a:pt x="180928" y="71277"/>
                  <a:pt x="169070" y="76557"/>
                </a:cubicBezTo>
                <a:cubicBezTo>
                  <a:pt x="169070" y="76557"/>
                  <a:pt x="169070" y="76557"/>
                  <a:pt x="157211" y="71277"/>
                </a:cubicBezTo>
                <a:cubicBezTo>
                  <a:pt x="155893" y="69957"/>
                  <a:pt x="153258" y="69957"/>
                  <a:pt x="150623" y="71277"/>
                </a:cubicBezTo>
                <a:cubicBezTo>
                  <a:pt x="150623" y="71277"/>
                  <a:pt x="145352" y="72597"/>
                  <a:pt x="145352" y="72597"/>
                </a:cubicBezTo>
                <a:cubicBezTo>
                  <a:pt x="134811" y="75237"/>
                  <a:pt x="128223" y="85796"/>
                  <a:pt x="128223" y="96356"/>
                </a:cubicBezTo>
                <a:cubicBezTo>
                  <a:pt x="128223" y="96356"/>
                  <a:pt x="128223" y="96356"/>
                  <a:pt x="128223" y="117475"/>
                </a:cubicBezTo>
                <a:cubicBezTo>
                  <a:pt x="113729" y="105595"/>
                  <a:pt x="103188" y="87116"/>
                  <a:pt x="103188" y="65997"/>
                </a:cubicBezTo>
                <a:cubicBezTo>
                  <a:pt x="103188" y="29039"/>
                  <a:pt x="133494" y="0"/>
                  <a:pt x="1690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37152"/>
    </mc:Choice>
    <mc:Fallback>
      <p:transition advTm="3715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CB3A1A0-9718-4C35-8462-C756ECE60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55" y="2565171"/>
            <a:ext cx="2958880" cy="24166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42A5F1-6DF6-4CF5-910F-D5ABE8245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248"/>
            <a:ext cx="5082048" cy="2736488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2674295" y="470648"/>
            <a:ext cx="3802322" cy="398780"/>
            <a:chOff x="3337329" y="755789"/>
            <a:chExt cx="5069762" cy="531706"/>
          </a:xfrm>
        </p:grpSpPr>
        <p:sp>
          <p:nvSpPr>
            <p:cNvPr id="60" name="文本框 2"/>
            <p:cNvSpPr txBox="1"/>
            <p:nvPr/>
          </p:nvSpPr>
          <p:spPr>
            <a:xfrm>
              <a:off x="4484562" y="755789"/>
              <a:ext cx="2981113" cy="531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cs typeface="+mn-ea"/>
                  <a:sym typeface="+mn-lt"/>
                </a:rPr>
                <a:t>拥塞的成因和代价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333732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259935" y="1005571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>
          <a:xfrm>
            <a:off x="343025" y="1025042"/>
            <a:ext cx="5522906" cy="381635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场景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     2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个发送方，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个接收方，路由器缓存有限，有重传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FF9666B-FBB0-41CD-9A42-A1B5E2CD93CE}"/>
                  </a:ext>
                </a:extLst>
              </p:cNvPr>
              <p:cNvSpPr txBox="1"/>
              <p:nvPr/>
            </p:nvSpPr>
            <p:spPr>
              <a:xfrm>
                <a:off x="5010621" y="1612423"/>
                <a:ext cx="397034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情况</a:t>
                </a:r>
                <a:r>
                  <a:rPr lang="en-US" altLang="zh-CN" sz="1600" dirty="0"/>
                  <a:t>b</a:t>
                </a:r>
                <a:r>
                  <a:rPr lang="zh-CN" altLang="en-US" sz="1600" dirty="0"/>
                  <a:t>：</a:t>
                </a:r>
                <a:endParaRPr lang="en-US" altLang="zh-CN" sz="1600" dirty="0"/>
              </a:p>
              <a:p>
                <a:r>
                  <a:rPr lang="zh-CN" altLang="en-US" sz="1600" dirty="0"/>
                  <a:t>有分组丢失后才重发，则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sz="1600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FF9666B-FBB0-41CD-9A42-A1B5E2CD9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21" y="1612423"/>
                <a:ext cx="3970346" cy="584775"/>
              </a:xfrm>
              <a:prstGeom prst="rect">
                <a:avLst/>
              </a:prstGeom>
              <a:blipFill>
                <a:blip r:embed="rId6"/>
                <a:stretch>
                  <a:fillRect l="-922" t="-4211" b="-1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109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18399">
        <p159:morph option="byObject"/>
      </p:transition>
    </mc:Choice>
    <mc:Fallback>
      <p:transition spd="med" advTm="18399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11152BA-B6B4-47F0-B0FA-D806A4305E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"/>
          <a:stretch/>
        </p:blipFill>
        <p:spPr>
          <a:xfrm>
            <a:off x="5523442" y="2565170"/>
            <a:ext cx="2958880" cy="24966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42A5F1-6DF6-4CF5-910F-D5ABE8245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248"/>
            <a:ext cx="5082048" cy="2736488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2674295" y="470648"/>
            <a:ext cx="3802322" cy="398780"/>
            <a:chOff x="3337329" y="755789"/>
            <a:chExt cx="5069762" cy="531706"/>
          </a:xfrm>
        </p:grpSpPr>
        <p:sp>
          <p:nvSpPr>
            <p:cNvPr id="60" name="文本框 2"/>
            <p:cNvSpPr txBox="1"/>
            <p:nvPr/>
          </p:nvSpPr>
          <p:spPr>
            <a:xfrm>
              <a:off x="4484562" y="755789"/>
              <a:ext cx="2981113" cy="531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cs typeface="+mn-ea"/>
                  <a:sym typeface="+mn-lt"/>
                </a:rPr>
                <a:t>拥塞的成因和代价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333732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259935" y="1005571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>
          <a:xfrm>
            <a:off x="343025" y="1025042"/>
            <a:ext cx="5522906" cy="381635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场景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     2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个发送方，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个接收方，路由器缓存有限，有重传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FF9666B-FBB0-41CD-9A42-A1B5E2CD93CE}"/>
                  </a:ext>
                </a:extLst>
              </p:cNvPr>
              <p:cNvSpPr txBox="1"/>
              <p:nvPr/>
            </p:nvSpPr>
            <p:spPr>
              <a:xfrm>
                <a:off x="5010621" y="1612423"/>
                <a:ext cx="397034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情况</a:t>
                </a:r>
                <a:r>
                  <a:rPr lang="en-US" altLang="zh-CN" sz="1600" dirty="0"/>
                  <a:t>c</a:t>
                </a:r>
                <a:r>
                  <a:rPr lang="zh-CN" altLang="en-US" sz="1600" dirty="0"/>
                  <a:t>：</a:t>
                </a:r>
                <a:endParaRPr lang="en-US" altLang="zh-CN" sz="1600" dirty="0"/>
              </a:p>
              <a:p>
                <a:r>
                  <a:rPr lang="zh-CN" altLang="en-US" sz="1600" dirty="0"/>
                  <a:t>分组定时或定时器超时，都重发</a:t>
                </a:r>
                <a:endParaRPr lang="en-US" altLang="zh-CN" sz="1600" dirty="0"/>
              </a:p>
              <a:p>
                <a:r>
                  <a:rPr lang="zh-CN" altLang="en-US" sz="16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变得</m:t>
                    </m:r>
                  </m:oMath>
                </a14:m>
                <a:r>
                  <a:rPr lang="zh-CN" altLang="en-US" sz="1600" dirty="0"/>
                  <a:t>更大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FF9666B-FBB0-41CD-9A42-A1B5E2CD9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21" y="1612423"/>
                <a:ext cx="3970346" cy="830997"/>
              </a:xfrm>
              <a:prstGeom prst="rect">
                <a:avLst/>
              </a:prstGeom>
              <a:blipFill>
                <a:blip r:embed="rId6"/>
                <a:stretch>
                  <a:fillRect l="-922" t="-2941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96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17423">
        <p159:morph option="byObject"/>
      </p:transition>
    </mc:Choice>
    <mc:Fallback>
      <p:transition spd="med" advTm="17423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5544997" y="2565171"/>
            <a:ext cx="1656339" cy="241026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此处添加标题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2674295" y="470648"/>
            <a:ext cx="3802322" cy="398780"/>
            <a:chOff x="3337329" y="755789"/>
            <a:chExt cx="5069762" cy="531706"/>
          </a:xfrm>
        </p:grpSpPr>
        <p:sp>
          <p:nvSpPr>
            <p:cNvPr id="60" name="文本框 2"/>
            <p:cNvSpPr txBox="1"/>
            <p:nvPr/>
          </p:nvSpPr>
          <p:spPr>
            <a:xfrm>
              <a:off x="4484562" y="755789"/>
              <a:ext cx="2981113" cy="531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cs typeface="+mn-ea"/>
                  <a:sym typeface="+mn-lt"/>
                </a:rPr>
                <a:t>拥塞的成因和代价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333732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259935" y="1005571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>
          <a:xfrm>
            <a:off x="343025" y="1025042"/>
            <a:ext cx="5522906" cy="381635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场景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     4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个发送方，多跳网络，超时重传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8C7D27-EE6E-41CB-8183-46F5DB4CD6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" r="5109"/>
          <a:stretch/>
        </p:blipFill>
        <p:spPr>
          <a:xfrm>
            <a:off x="116078" y="1859899"/>
            <a:ext cx="4827745" cy="26078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62CCDD-ADAB-4056-948F-221F61C1D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10" y="1382456"/>
            <a:ext cx="2977113" cy="191788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38DE8A9-F712-49BA-8FEB-18013954B350}"/>
              </a:ext>
            </a:extLst>
          </p:cNvPr>
          <p:cNvSpPr txBox="1"/>
          <p:nvPr/>
        </p:nvSpPr>
        <p:spPr>
          <a:xfrm>
            <a:off x="5216163" y="3403714"/>
            <a:ext cx="3970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拥塞的另一个代价：</a:t>
            </a:r>
            <a:endParaRPr lang="en-US" altLang="zh-CN" sz="1600" dirty="0"/>
          </a:p>
          <a:p>
            <a:r>
              <a:rPr lang="zh-CN" altLang="en-US" sz="1600" dirty="0"/>
              <a:t>分组被丢弃时，任何位于该分组</a:t>
            </a:r>
            <a:endParaRPr lang="en-US" altLang="zh-CN" sz="1600" dirty="0"/>
          </a:p>
          <a:p>
            <a:r>
              <a:rPr lang="zh-CN" altLang="en-US" sz="1600" dirty="0"/>
              <a:t>的“上游”传输能力全部被</a:t>
            </a:r>
            <a:r>
              <a:rPr lang="zh-CN" altLang="en-US" sz="1600" b="1" dirty="0">
                <a:solidFill>
                  <a:schemeClr val="accent3"/>
                </a:solidFill>
              </a:rPr>
              <a:t>浪费</a:t>
            </a:r>
            <a:r>
              <a:rPr lang="zh-CN" altLang="en-US" sz="1600" dirty="0"/>
              <a:t>掉</a:t>
            </a:r>
          </a:p>
        </p:txBody>
      </p:sp>
    </p:spTree>
    <p:extLst>
      <p:ext uri="{BB962C8B-B14F-4D97-AF65-F5344CB8AC3E}">
        <p14:creationId xmlns:p14="http://schemas.microsoft.com/office/powerpoint/2010/main" val="918548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8579">
        <p159:morph option="byObject"/>
      </p:transition>
    </mc:Choice>
    <mc:Fallback>
      <p:transition spd="slow" advTm="48579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63830" y="418578"/>
            <a:ext cx="3603567" cy="369332"/>
            <a:chOff x="3456709" y="686363"/>
            <a:chExt cx="4804756" cy="492442"/>
          </a:xfrm>
        </p:grpSpPr>
        <p:sp>
          <p:nvSpPr>
            <p:cNvPr id="54" name="文本框 2"/>
            <p:cNvSpPr txBox="1"/>
            <p:nvPr/>
          </p:nvSpPr>
          <p:spPr>
            <a:xfrm>
              <a:off x="4757625" y="686363"/>
              <a:ext cx="238539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cs typeface="+mn-ea"/>
                  <a:sym typeface="+mn-lt"/>
                </a:rPr>
                <a:t>拥塞控制的方法</a:t>
              </a: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2821733" y="1250409"/>
            <a:ext cx="5577988" cy="60939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网络层不需要显式的提供支持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端系统通过观察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loss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delay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等网络行为判断是否发生拥塞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TCP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采取该方法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313839" y="1093763"/>
            <a:ext cx="1449989" cy="1135197"/>
            <a:chOff x="952500" y="1504503"/>
            <a:chExt cx="2733178" cy="2139804"/>
          </a:xfrm>
        </p:grpSpPr>
        <p:sp>
          <p:nvSpPr>
            <p:cNvPr id="60" name="椭圆 59"/>
            <p:cNvSpPr/>
            <p:nvPr/>
          </p:nvSpPr>
          <p:spPr>
            <a:xfrm>
              <a:off x="952500" y="1504503"/>
              <a:ext cx="2139804" cy="2139804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090036" y="1642039"/>
              <a:ext cx="1864732" cy="1864732"/>
            </a:xfrm>
            <a:prstGeom prst="ellipse">
              <a:avLst/>
            </a:prstGeom>
            <a:solidFill>
              <a:srgbClr val="BE202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P2P</a:t>
              </a:r>
              <a:endParaRPr sz="2000" dirty="0">
                <a:cs typeface="+mn-ea"/>
                <a:sym typeface="+mn-lt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707483" y="2085308"/>
              <a:ext cx="978195" cy="978195"/>
              <a:chOff x="2707483" y="2085308"/>
              <a:chExt cx="978195" cy="978195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2707483" y="2085308"/>
                <a:ext cx="978195" cy="978195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任意多边形 51"/>
              <p:cNvSpPr/>
              <p:nvPr/>
            </p:nvSpPr>
            <p:spPr>
              <a:xfrm>
                <a:off x="2920429" y="2374122"/>
                <a:ext cx="552302" cy="400566"/>
              </a:xfrm>
              <a:custGeom>
                <a:avLst/>
                <a:gdLst>
                  <a:gd name="connsiteX0" fmla="*/ 85725 w 338138"/>
                  <a:gd name="connsiteY0" fmla="*/ 184150 h 245240"/>
                  <a:gd name="connsiteX1" fmla="*/ 85725 w 338138"/>
                  <a:gd name="connsiteY1" fmla="*/ 219449 h 245240"/>
                  <a:gd name="connsiteX2" fmla="*/ 119953 w 338138"/>
                  <a:gd name="connsiteY2" fmla="*/ 228600 h 245240"/>
                  <a:gd name="connsiteX3" fmla="*/ 139700 w 338138"/>
                  <a:gd name="connsiteY3" fmla="*/ 190687 h 245240"/>
                  <a:gd name="connsiteX4" fmla="*/ 85725 w 338138"/>
                  <a:gd name="connsiteY4" fmla="*/ 184150 h 245240"/>
                  <a:gd name="connsiteX5" fmla="*/ 278606 w 338138"/>
                  <a:gd name="connsiteY5" fmla="*/ 74613 h 245240"/>
                  <a:gd name="connsiteX6" fmla="*/ 276225 w 338138"/>
                  <a:gd name="connsiteY6" fmla="*/ 77183 h 245240"/>
                  <a:gd name="connsiteX7" fmla="*/ 276225 w 338138"/>
                  <a:gd name="connsiteY7" fmla="*/ 127303 h 245240"/>
                  <a:gd name="connsiteX8" fmla="*/ 278606 w 338138"/>
                  <a:gd name="connsiteY8" fmla="*/ 128588 h 245240"/>
                  <a:gd name="connsiteX9" fmla="*/ 280988 w 338138"/>
                  <a:gd name="connsiteY9" fmla="*/ 127303 h 245240"/>
                  <a:gd name="connsiteX10" fmla="*/ 280988 w 338138"/>
                  <a:gd name="connsiteY10" fmla="*/ 77183 h 245240"/>
                  <a:gd name="connsiteX11" fmla="*/ 278606 w 338138"/>
                  <a:gd name="connsiteY11" fmla="*/ 74613 h 245240"/>
                  <a:gd name="connsiteX12" fmla="*/ 319882 w 338138"/>
                  <a:gd name="connsiteY12" fmla="*/ 60325 h 245240"/>
                  <a:gd name="connsiteX13" fmla="*/ 317500 w 338138"/>
                  <a:gd name="connsiteY13" fmla="*/ 62988 h 245240"/>
                  <a:gd name="connsiteX14" fmla="*/ 317500 w 338138"/>
                  <a:gd name="connsiteY14" fmla="*/ 140212 h 245240"/>
                  <a:gd name="connsiteX15" fmla="*/ 319882 w 338138"/>
                  <a:gd name="connsiteY15" fmla="*/ 142875 h 245240"/>
                  <a:gd name="connsiteX16" fmla="*/ 322263 w 338138"/>
                  <a:gd name="connsiteY16" fmla="*/ 140212 h 245240"/>
                  <a:gd name="connsiteX17" fmla="*/ 322263 w 338138"/>
                  <a:gd name="connsiteY17" fmla="*/ 62988 h 245240"/>
                  <a:gd name="connsiteX18" fmla="*/ 319882 w 338138"/>
                  <a:gd name="connsiteY18" fmla="*/ 60325 h 245240"/>
                  <a:gd name="connsiteX19" fmla="*/ 278606 w 338138"/>
                  <a:gd name="connsiteY19" fmla="*/ 58738 h 245240"/>
                  <a:gd name="connsiteX20" fmla="*/ 296863 w 338138"/>
                  <a:gd name="connsiteY20" fmla="*/ 76922 h 245240"/>
                  <a:gd name="connsiteX21" fmla="*/ 296863 w 338138"/>
                  <a:gd name="connsiteY21" fmla="*/ 127578 h 245240"/>
                  <a:gd name="connsiteX22" fmla="*/ 278606 w 338138"/>
                  <a:gd name="connsiteY22" fmla="*/ 144463 h 245240"/>
                  <a:gd name="connsiteX23" fmla="*/ 260350 w 338138"/>
                  <a:gd name="connsiteY23" fmla="*/ 127578 h 245240"/>
                  <a:gd name="connsiteX24" fmla="*/ 260350 w 338138"/>
                  <a:gd name="connsiteY24" fmla="*/ 76922 h 245240"/>
                  <a:gd name="connsiteX25" fmla="*/ 278606 w 338138"/>
                  <a:gd name="connsiteY25" fmla="*/ 58738 h 245240"/>
                  <a:gd name="connsiteX26" fmla="*/ 319882 w 338138"/>
                  <a:gd name="connsiteY26" fmla="*/ 44450 h 245240"/>
                  <a:gd name="connsiteX27" fmla="*/ 338138 w 338138"/>
                  <a:gd name="connsiteY27" fmla="*/ 63057 h 245240"/>
                  <a:gd name="connsiteX28" fmla="*/ 338138 w 338138"/>
                  <a:gd name="connsiteY28" fmla="*/ 140143 h 245240"/>
                  <a:gd name="connsiteX29" fmla="*/ 319882 w 338138"/>
                  <a:gd name="connsiteY29" fmla="*/ 158750 h 245240"/>
                  <a:gd name="connsiteX30" fmla="*/ 301625 w 338138"/>
                  <a:gd name="connsiteY30" fmla="*/ 140143 h 245240"/>
                  <a:gd name="connsiteX31" fmla="*/ 301625 w 338138"/>
                  <a:gd name="connsiteY31" fmla="*/ 63057 h 245240"/>
                  <a:gd name="connsiteX32" fmla="*/ 319882 w 338138"/>
                  <a:gd name="connsiteY32" fmla="*/ 44450 h 245240"/>
                  <a:gd name="connsiteX33" fmla="*/ 98954 w 338138"/>
                  <a:gd name="connsiteY33" fmla="*/ 44450 h 245240"/>
                  <a:gd name="connsiteX34" fmla="*/ 107950 w 338138"/>
                  <a:gd name="connsiteY34" fmla="*/ 52510 h 245240"/>
                  <a:gd name="connsiteX35" fmla="*/ 100239 w 338138"/>
                  <a:gd name="connsiteY35" fmla="*/ 60570 h 245240"/>
                  <a:gd name="connsiteX36" fmla="*/ 89958 w 338138"/>
                  <a:gd name="connsiteY36" fmla="*/ 61913 h 245240"/>
                  <a:gd name="connsiteX37" fmla="*/ 88673 w 338138"/>
                  <a:gd name="connsiteY37" fmla="*/ 61913 h 245240"/>
                  <a:gd name="connsiteX38" fmla="*/ 80962 w 338138"/>
                  <a:gd name="connsiteY38" fmla="*/ 55196 h 245240"/>
                  <a:gd name="connsiteX39" fmla="*/ 87387 w 338138"/>
                  <a:gd name="connsiteY39" fmla="*/ 45793 h 245240"/>
                  <a:gd name="connsiteX40" fmla="*/ 98954 w 338138"/>
                  <a:gd name="connsiteY40" fmla="*/ 44450 h 245240"/>
                  <a:gd name="connsiteX41" fmla="*/ 42863 w 338138"/>
                  <a:gd name="connsiteY41" fmla="*/ 41275 h 245240"/>
                  <a:gd name="connsiteX42" fmla="*/ 15875 w 338138"/>
                  <a:gd name="connsiteY42" fmla="*/ 74135 h 245240"/>
                  <a:gd name="connsiteX43" fmla="*/ 15875 w 338138"/>
                  <a:gd name="connsiteY43" fmla="*/ 130654 h 245240"/>
                  <a:gd name="connsiteX44" fmla="*/ 42863 w 338138"/>
                  <a:gd name="connsiteY44" fmla="*/ 163513 h 245240"/>
                  <a:gd name="connsiteX45" fmla="*/ 178233 w 338138"/>
                  <a:gd name="connsiteY45" fmla="*/ 36513 h 245240"/>
                  <a:gd name="connsiteX46" fmla="*/ 187325 w 338138"/>
                  <a:gd name="connsiteY46" fmla="*/ 44357 h 245240"/>
                  <a:gd name="connsiteX47" fmla="*/ 179532 w 338138"/>
                  <a:gd name="connsiteY47" fmla="*/ 52201 h 245240"/>
                  <a:gd name="connsiteX48" fmla="*/ 124979 w 338138"/>
                  <a:gd name="connsiteY48" fmla="*/ 58738 h 245240"/>
                  <a:gd name="connsiteX49" fmla="*/ 123680 w 338138"/>
                  <a:gd name="connsiteY49" fmla="*/ 58738 h 245240"/>
                  <a:gd name="connsiteX50" fmla="*/ 115887 w 338138"/>
                  <a:gd name="connsiteY50" fmla="*/ 52201 h 245240"/>
                  <a:gd name="connsiteX51" fmla="*/ 123680 w 338138"/>
                  <a:gd name="connsiteY51" fmla="*/ 43050 h 245240"/>
                  <a:gd name="connsiteX52" fmla="*/ 178233 w 338138"/>
                  <a:gd name="connsiteY52" fmla="*/ 36513 h 245240"/>
                  <a:gd name="connsiteX53" fmla="*/ 239712 w 338138"/>
                  <a:gd name="connsiteY53" fmla="*/ 17463 h 245240"/>
                  <a:gd name="connsiteX54" fmla="*/ 58737 w 338138"/>
                  <a:gd name="connsiteY54" fmla="*/ 38100 h 245240"/>
                  <a:gd name="connsiteX55" fmla="*/ 58737 w 338138"/>
                  <a:gd name="connsiteY55" fmla="*/ 165101 h 245240"/>
                  <a:gd name="connsiteX56" fmla="*/ 239712 w 338138"/>
                  <a:gd name="connsiteY56" fmla="*/ 187326 h 245240"/>
                  <a:gd name="connsiteX57" fmla="*/ 246318 w 338138"/>
                  <a:gd name="connsiteY57" fmla="*/ 0 h 245240"/>
                  <a:gd name="connsiteX58" fmla="*/ 255588 w 338138"/>
                  <a:gd name="connsiteY58" fmla="*/ 7895 h 245240"/>
                  <a:gd name="connsiteX59" fmla="*/ 255588 w 338138"/>
                  <a:gd name="connsiteY59" fmla="*/ 194745 h 245240"/>
                  <a:gd name="connsiteX60" fmla="*/ 246318 w 338138"/>
                  <a:gd name="connsiteY60" fmla="*/ 202640 h 245240"/>
                  <a:gd name="connsiteX61" fmla="*/ 157590 w 338138"/>
                  <a:gd name="connsiteY61" fmla="*/ 192114 h 245240"/>
                  <a:gd name="connsiteX62" fmla="*/ 132429 w 338138"/>
                  <a:gd name="connsiteY62" fmla="*/ 240800 h 245240"/>
                  <a:gd name="connsiteX63" fmla="*/ 123159 w 338138"/>
                  <a:gd name="connsiteY63" fmla="*/ 244747 h 245240"/>
                  <a:gd name="connsiteX64" fmla="*/ 75484 w 338138"/>
                  <a:gd name="connsiteY64" fmla="*/ 232905 h 245240"/>
                  <a:gd name="connsiteX65" fmla="*/ 70187 w 338138"/>
                  <a:gd name="connsiteY65" fmla="*/ 225010 h 245240"/>
                  <a:gd name="connsiteX66" fmla="*/ 70187 w 338138"/>
                  <a:gd name="connsiteY66" fmla="*/ 181587 h 245240"/>
                  <a:gd name="connsiteX67" fmla="*/ 43701 w 338138"/>
                  <a:gd name="connsiteY67" fmla="*/ 178955 h 245240"/>
                  <a:gd name="connsiteX68" fmla="*/ 0 w 338138"/>
                  <a:gd name="connsiteY68" fmla="*/ 130269 h 245240"/>
                  <a:gd name="connsiteX69" fmla="*/ 0 w 338138"/>
                  <a:gd name="connsiteY69" fmla="*/ 73688 h 245240"/>
                  <a:gd name="connsiteX70" fmla="*/ 43701 w 338138"/>
                  <a:gd name="connsiteY70" fmla="*/ 23685 h 245240"/>
                  <a:gd name="connsiteX71" fmla="*/ 246318 w 338138"/>
                  <a:gd name="connsiteY71" fmla="*/ 0 h 245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38138" h="245240">
                    <a:moveTo>
                      <a:pt x="85725" y="184150"/>
                    </a:moveTo>
                    <a:cubicBezTo>
                      <a:pt x="85725" y="184150"/>
                      <a:pt x="85725" y="184150"/>
                      <a:pt x="85725" y="219449"/>
                    </a:cubicBezTo>
                    <a:cubicBezTo>
                      <a:pt x="85725" y="219449"/>
                      <a:pt x="85725" y="219449"/>
                      <a:pt x="119953" y="228600"/>
                    </a:cubicBezTo>
                    <a:lnTo>
                      <a:pt x="139700" y="190687"/>
                    </a:lnTo>
                    <a:cubicBezTo>
                      <a:pt x="129168" y="189380"/>
                      <a:pt x="96256" y="185458"/>
                      <a:pt x="85725" y="184150"/>
                    </a:cubicBezTo>
                    <a:close/>
                    <a:moveTo>
                      <a:pt x="278606" y="74613"/>
                    </a:moveTo>
                    <a:cubicBezTo>
                      <a:pt x="277416" y="74613"/>
                      <a:pt x="276225" y="75898"/>
                      <a:pt x="276225" y="77183"/>
                    </a:cubicBezTo>
                    <a:cubicBezTo>
                      <a:pt x="276225" y="77183"/>
                      <a:pt x="276225" y="77183"/>
                      <a:pt x="276225" y="127303"/>
                    </a:cubicBezTo>
                    <a:cubicBezTo>
                      <a:pt x="276225" y="128588"/>
                      <a:pt x="277416" y="128588"/>
                      <a:pt x="278606" y="128588"/>
                    </a:cubicBezTo>
                    <a:cubicBezTo>
                      <a:pt x="279797" y="128588"/>
                      <a:pt x="280988" y="128588"/>
                      <a:pt x="280988" y="127303"/>
                    </a:cubicBezTo>
                    <a:lnTo>
                      <a:pt x="280988" y="77183"/>
                    </a:lnTo>
                    <a:cubicBezTo>
                      <a:pt x="280988" y="75898"/>
                      <a:pt x="279797" y="74613"/>
                      <a:pt x="278606" y="74613"/>
                    </a:cubicBezTo>
                    <a:close/>
                    <a:moveTo>
                      <a:pt x="319882" y="60325"/>
                    </a:moveTo>
                    <a:cubicBezTo>
                      <a:pt x="318691" y="60325"/>
                      <a:pt x="317500" y="61657"/>
                      <a:pt x="317500" y="62988"/>
                    </a:cubicBezTo>
                    <a:cubicBezTo>
                      <a:pt x="317500" y="62988"/>
                      <a:pt x="317500" y="62988"/>
                      <a:pt x="317500" y="140212"/>
                    </a:cubicBezTo>
                    <a:cubicBezTo>
                      <a:pt x="317500" y="142875"/>
                      <a:pt x="318691" y="142875"/>
                      <a:pt x="319882" y="142875"/>
                    </a:cubicBezTo>
                    <a:cubicBezTo>
                      <a:pt x="321072" y="142875"/>
                      <a:pt x="322263" y="142875"/>
                      <a:pt x="322263" y="140212"/>
                    </a:cubicBezTo>
                    <a:lnTo>
                      <a:pt x="322263" y="62988"/>
                    </a:lnTo>
                    <a:cubicBezTo>
                      <a:pt x="322263" y="61657"/>
                      <a:pt x="321072" y="60325"/>
                      <a:pt x="319882" y="60325"/>
                    </a:cubicBezTo>
                    <a:close/>
                    <a:moveTo>
                      <a:pt x="278606" y="58738"/>
                    </a:moveTo>
                    <a:cubicBezTo>
                      <a:pt x="287735" y="58738"/>
                      <a:pt x="296863" y="66531"/>
                      <a:pt x="296863" y="76922"/>
                    </a:cubicBezTo>
                    <a:cubicBezTo>
                      <a:pt x="296863" y="76922"/>
                      <a:pt x="296863" y="76922"/>
                      <a:pt x="296863" y="127578"/>
                    </a:cubicBezTo>
                    <a:cubicBezTo>
                      <a:pt x="296863" y="136670"/>
                      <a:pt x="287735" y="144463"/>
                      <a:pt x="278606" y="144463"/>
                    </a:cubicBezTo>
                    <a:cubicBezTo>
                      <a:pt x="268174" y="144463"/>
                      <a:pt x="260350" y="136670"/>
                      <a:pt x="260350" y="127578"/>
                    </a:cubicBezTo>
                    <a:cubicBezTo>
                      <a:pt x="260350" y="127578"/>
                      <a:pt x="260350" y="127578"/>
                      <a:pt x="260350" y="76922"/>
                    </a:cubicBezTo>
                    <a:cubicBezTo>
                      <a:pt x="260350" y="66531"/>
                      <a:pt x="268174" y="58738"/>
                      <a:pt x="278606" y="58738"/>
                    </a:cubicBezTo>
                    <a:close/>
                    <a:moveTo>
                      <a:pt x="319882" y="44450"/>
                    </a:moveTo>
                    <a:cubicBezTo>
                      <a:pt x="330314" y="44450"/>
                      <a:pt x="338138" y="53753"/>
                      <a:pt x="338138" y="63057"/>
                    </a:cubicBezTo>
                    <a:cubicBezTo>
                      <a:pt x="338138" y="63057"/>
                      <a:pt x="338138" y="63057"/>
                      <a:pt x="338138" y="140143"/>
                    </a:cubicBezTo>
                    <a:cubicBezTo>
                      <a:pt x="338138" y="150776"/>
                      <a:pt x="330314" y="158750"/>
                      <a:pt x="319882" y="158750"/>
                    </a:cubicBezTo>
                    <a:cubicBezTo>
                      <a:pt x="310753" y="158750"/>
                      <a:pt x="301625" y="150776"/>
                      <a:pt x="301625" y="140143"/>
                    </a:cubicBezTo>
                    <a:cubicBezTo>
                      <a:pt x="301625" y="140143"/>
                      <a:pt x="301625" y="140143"/>
                      <a:pt x="301625" y="63057"/>
                    </a:cubicBezTo>
                    <a:cubicBezTo>
                      <a:pt x="301625" y="53753"/>
                      <a:pt x="310753" y="44450"/>
                      <a:pt x="319882" y="44450"/>
                    </a:cubicBezTo>
                    <a:close/>
                    <a:moveTo>
                      <a:pt x="98954" y="44450"/>
                    </a:moveTo>
                    <a:cubicBezTo>
                      <a:pt x="102809" y="44450"/>
                      <a:pt x="106665" y="47136"/>
                      <a:pt x="107950" y="52510"/>
                    </a:cubicBezTo>
                    <a:cubicBezTo>
                      <a:pt x="107950" y="56540"/>
                      <a:pt x="105379" y="60570"/>
                      <a:pt x="100239" y="60570"/>
                    </a:cubicBezTo>
                    <a:cubicBezTo>
                      <a:pt x="100239" y="60570"/>
                      <a:pt x="100239" y="60570"/>
                      <a:pt x="89958" y="61913"/>
                    </a:cubicBezTo>
                    <a:cubicBezTo>
                      <a:pt x="89958" y="61913"/>
                      <a:pt x="88673" y="61913"/>
                      <a:pt x="88673" y="61913"/>
                    </a:cubicBezTo>
                    <a:cubicBezTo>
                      <a:pt x="84817" y="61913"/>
                      <a:pt x="82247" y="59226"/>
                      <a:pt x="80962" y="55196"/>
                    </a:cubicBezTo>
                    <a:cubicBezTo>
                      <a:pt x="80962" y="51166"/>
                      <a:pt x="83532" y="47136"/>
                      <a:pt x="87387" y="45793"/>
                    </a:cubicBezTo>
                    <a:cubicBezTo>
                      <a:pt x="87387" y="45793"/>
                      <a:pt x="87387" y="45793"/>
                      <a:pt x="98954" y="44450"/>
                    </a:cubicBezTo>
                    <a:close/>
                    <a:moveTo>
                      <a:pt x="42863" y="41275"/>
                    </a:moveTo>
                    <a:cubicBezTo>
                      <a:pt x="28019" y="43904"/>
                      <a:pt x="15875" y="58362"/>
                      <a:pt x="15875" y="74135"/>
                    </a:cubicBezTo>
                    <a:cubicBezTo>
                      <a:pt x="15875" y="74135"/>
                      <a:pt x="15875" y="74135"/>
                      <a:pt x="15875" y="130654"/>
                    </a:cubicBezTo>
                    <a:cubicBezTo>
                      <a:pt x="15875" y="146426"/>
                      <a:pt x="28019" y="159570"/>
                      <a:pt x="42863" y="163513"/>
                    </a:cubicBezTo>
                    <a:close/>
                    <a:moveTo>
                      <a:pt x="178233" y="36513"/>
                    </a:moveTo>
                    <a:cubicBezTo>
                      <a:pt x="182129" y="36513"/>
                      <a:pt x="186026" y="39127"/>
                      <a:pt x="187325" y="44357"/>
                    </a:cubicBezTo>
                    <a:cubicBezTo>
                      <a:pt x="187325" y="48279"/>
                      <a:pt x="184727" y="52201"/>
                      <a:pt x="179532" y="52201"/>
                    </a:cubicBezTo>
                    <a:cubicBezTo>
                      <a:pt x="179532" y="52201"/>
                      <a:pt x="179532" y="52201"/>
                      <a:pt x="124979" y="58738"/>
                    </a:cubicBezTo>
                    <a:cubicBezTo>
                      <a:pt x="124979" y="58738"/>
                      <a:pt x="124979" y="58738"/>
                      <a:pt x="123680" y="58738"/>
                    </a:cubicBezTo>
                    <a:cubicBezTo>
                      <a:pt x="119783" y="58738"/>
                      <a:pt x="117186" y="56123"/>
                      <a:pt x="115887" y="52201"/>
                    </a:cubicBezTo>
                    <a:cubicBezTo>
                      <a:pt x="115887" y="48279"/>
                      <a:pt x="118484" y="44357"/>
                      <a:pt x="123680" y="43050"/>
                    </a:cubicBezTo>
                    <a:cubicBezTo>
                      <a:pt x="123680" y="43050"/>
                      <a:pt x="123680" y="43050"/>
                      <a:pt x="178233" y="36513"/>
                    </a:cubicBezTo>
                    <a:close/>
                    <a:moveTo>
                      <a:pt x="239712" y="17463"/>
                    </a:moveTo>
                    <a:lnTo>
                      <a:pt x="58737" y="38100"/>
                    </a:lnTo>
                    <a:lnTo>
                      <a:pt x="58737" y="165101"/>
                    </a:lnTo>
                    <a:lnTo>
                      <a:pt x="239712" y="187326"/>
                    </a:lnTo>
                    <a:close/>
                    <a:moveTo>
                      <a:pt x="246318" y="0"/>
                    </a:moveTo>
                    <a:cubicBezTo>
                      <a:pt x="251615" y="0"/>
                      <a:pt x="255588" y="3947"/>
                      <a:pt x="255588" y="7895"/>
                    </a:cubicBezTo>
                    <a:cubicBezTo>
                      <a:pt x="255588" y="7895"/>
                      <a:pt x="255588" y="7895"/>
                      <a:pt x="255588" y="194745"/>
                    </a:cubicBezTo>
                    <a:cubicBezTo>
                      <a:pt x="255588" y="200009"/>
                      <a:pt x="251615" y="203956"/>
                      <a:pt x="246318" y="202640"/>
                    </a:cubicBezTo>
                    <a:cubicBezTo>
                      <a:pt x="246318" y="202640"/>
                      <a:pt x="246318" y="202640"/>
                      <a:pt x="157590" y="192114"/>
                    </a:cubicBezTo>
                    <a:cubicBezTo>
                      <a:pt x="157590" y="192114"/>
                      <a:pt x="157590" y="192114"/>
                      <a:pt x="132429" y="240800"/>
                    </a:cubicBezTo>
                    <a:cubicBezTo>
                      <a:pt x="129780" y="244747"/>
                      <a:pt x="125807" y="246063"/>
                      <a:pt x="123159" y="244747"/>
                    </a:cubicBezTo>
                    <a:cubicBezTo>
                      <a:pt x="123159" y="244747"/>
                      <a:pt x="123159" y="244747"/>
                      <a:pt x="75484" y="232905"/>
                    </a:cubicBezTo>
                    <a:cubicBezTo>
                      <a:pt x="72836" y="232905"/>
                      <a:pt x="70187" y="228957"/>
                      <a:pt x="70187" y="225010"/>
                    </a:cubicBezTo>
                    <a:cubicBezTo>
                      <a:pt x="70187" y="225010"/>
                      <a:pt x="70187" y="225010"/>
                      <a:pt x="70187" y="181587"/>
                    </a:cubicBezTo>
                    <a:cubicBezTo>
                      <a:pt x="45026" y="178955"/>
                      <a:pt x="48998" y="180271"/>
                      <a:pt x="43701" y="178955"/>
                    </a:cubicBezTo>
                    <a:cubicBezTo>
                      <a:pt x="18540" y="176323"/>
                      <a:pt x="0" y="155270"/>
                      <a:pt x="0" y="130269"/>
                    </a:cubicBezTo>
                    <a:cubicBezTo>
                      <a:pt x="0" y="130269"/>
                      <a:pt x="0" y="130269"/>
                      <a:pt x="0" y="73688"/>
                    </a:cubicBezTo>
                    <a:cubicBezTo>
                      <a:pt x="0" y="48686"/>
                      <a:pt x="18540" y="27632"/>
                      <a:pt x="43701" y="23685"/>
                    </a:cubicBezTo>
                    <a:cubicBezTo>
                      <a:pt x="52971" y="23685"/>
                      <a:pt x="239696" y="1316"/>
                      <a:pt x="246318" y="0"/>
                    </a:cubicBez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1313839" y="2925029"/>
            <a:ext cx="1449989" cy="1135197"/>
            <a:chOff x="6298687" y="4045521"/>
            <a:chExt cx="2733178" cy="2139804"/>
          </a:xfrm>
        </p:grpSpPr>
        <p:sp>
          <p:nvSpPr>
            <p:cNvPr id="87" name="椭圆 86"/>
            <p:cNvSpPr/>
            <p:nvPr/>
          </p:nvSpPr>
          <p:spPr>
            <a:xfrm>
              <a:off x="6298687" y="4045521"/>
              <a:ext cx="2139804" cy="2139804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6436223" y="4183057"/>
              <a:ext cx="1864732" cy="1864732"/>
            </a:xfrm>
            <a:prstGeom prst="ellipse">
              <a:avLst/>
            </a:prstGeom>
            <a:solidFill>
              <a:srgbClr val="33333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053670" y="4626326"/>
              <a:ext cx="978195" cy="978195"/>
              <a:chOff x="8053670" y="4626326"/>
              <a:chExt cx="978195" cy="978195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8053670" y="4626326"/>
                <a:ext cx="978195" cy="978195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任意多边形 54"/>
              <p:cNvSpPr/>
              <p:nvPr/>
            </p:nvSpPr>
            <p:spPr>
              <a:xfrm>
                <a:off x="8266616" y="4839272"/>
                <a:ext cx="552302" cy="552302"/>
              </a:xfrm>
              <a:custGeom>
                <a:avLst/>
                <a:gdLst>
                  <a:gd name="connsiteX0" fmla="*/ 42863 w 338138"/>
                  <a:gd name="connsiteY0" fmla="*/ 120650 h 338138"/>
                  <a:gd name="connsiteX1" fmla="*/ 53976 w 338138"/>
                  <a:gd name="connsiteY1" fmla="*/ 120650 h 338138"/>
                  <a:gd name="connsiteX2" fmla="*/ 61913 w 338138"/>
                  <a:gd name="connsiteY2" fmla="*/ 158750 h 338138"/>
                  <a:gd name="connsiteX3" fmla="*/ 73026 w 338138"/>
                  <a:gd name="connsiteY3" fmla="*/ 120650 h 338138"/>
                  <a:gd name="connsiteX4" fmla="*/ 85726 w 338138"/>
                  <a:gd name="connsiteY4" fmla="*/ 120650 h 338138"/>
                  <a:gd name="connsiteX5" fmla="*/ 95251 w 338138"/>
                  <a:gd name="connsiteY5" fmla="*/ 158750 h 338138"/>
                  <a:gd name="connsiteX6" fmla="*/ 103188 w 338138"/>
                  <a:gd name="connsiteY6" fmla="*/ 120650 h 338138"/>
                  <a:gd name="connsiteX7" fmla="*/ 122238 w 338138"/>
                  <a:gd name="connsiteY7" fmla="*/ 120650 h 338138"/>
                  <a:gd name="connsiteX8" fmla="*/ 130176 w 338138"/>
                  <a:gd name="connsiteY8" fmla="*/ 158750 h 338138"/>
                  <a:gd name="connsiteX9" fmla="*/ 139701 w 338138"/>
                  <a:gd name="connsiteY9" fmla="*/ 120650 h 338138"/>
                  <a:gd name="connsiteX10" fmla="*/ 153988 w 338138"/>
                  <a:gd name="connsiteY10" fmla="*/ 120650 h 338138"/>
                  <a:gd name="connsiteX11" fmla="*/ 161926 w 338138"/>
                  <a:gd name="connsiteY11" fmla="*/ 158750 h 338138"/>
                  <a:gd name="connsiteX12" fmla="*/ 169863 w 338138"/>
                  <a:gd name="connsiteY12" fmla="*/ 120650 h 338138"/>
                  <a:gd name="connsiteX13" fmla="*/ 190501 w 338138"/>
                  <a:gd name="connsiteY13" fmla="*/ 120650 h 338138"/>
                  <a:gd name="connsiteX14" fmla="*/ 198438 w 338138"/>
                  <a:gd name="connsiteY14" fmla="*/ 158750 h 338138"/>
                  <a:gd name="connsiteX15" fmla="*/ 207963 w 338138"/>
                  <a:gd name="connsiteY15" fmla="*/ 120650 h 338138"/>
                  <a:gd name="connsiteX16" fmla="*/ 220663 w 338138"/>
                  <a:gd name="connsiteY16" fmla="*/ 120650 h 338138"/>
                  <a:gd name="connsiteX17" fmla="*/ 231776 w 338138"/>
                  <a:gd name="connsiteY17" fmla="*/ 158750 h 338138"/>
                  <a:gd name="connsiteX18" fmla="*/ 239713 w 338138"/>
                  <a:gd name="connsiteY18" fmla="*/ 120650 h 338138"/>
                  <a:gd name="connsiteX19" fmla="*/ 249238 w 338138"/>
                  <a:gd name="connsiteY19" fmla="*/ 120650 h 338138"/>
                  <a:gd name="connsiteX20" fmla="*/ 236538 w 338138"/>
                  <a:gd name="connsiteY20" fmla="*/ 174625 h 338138"/>
                  <a:gd name="connsiteX21" fmla="*/ 223838 w 338138"/>
                  <a:gd name="connsiteY21" fmla="*/ 174625 h 338138"/>
                  <a:gd name="connsiteX22" fmla="*/ 214313 w 338138"/>
                  <a:gd name="connsiteY22" fmla="*/ 134938 h 338138"/>
                  <a:gd name="connsiteX23" fmla="*/ 203201 w 338138"/>
                  <a:gd name="connsiteY23" fmla="*/ 174625 h 338138"/>
                  <a:gd name="connsiteX24" fmla="*/ 192088 w 338138"/>
                  <a:gd name="connsiteY24" fmla="*/ 174625 h 338138"/>
                  <a:gd name="connsiteX25" fmla="*/ 179388 w 338138"/>
                  <a:gd name="connsiteY25" fmla="*/ 128588 h 338138"/>
                  <a:gd name="connsiteX26" fmla="*/ 169863 w 338138"/>
                  <a:gd name="connsiteY26" fmla="*/ 174625 h 338138"/>
                  <a:gd name="connsiteX27" fmla="*/ 157163 w 338138"/>
                  <a:gd name="connsiteY27" fmla="*/ 174625 h 338138"/>
                  <a:gd name="connsiteX28" fmla="*/ 146051 w 338138"/>
                  <a:gd name="connsiteY28" fmla="*/ 134938 h 338138"/>
                  <a:gd name="connsiteX29" fmla="*/ 136526 w 338138"/>
                  <a:gd name="connsiteY29" fmla="*/ 174625 h 338138"/>
                  <a:gd name="connsiteX30" fmla="*/ 123826 w 338138"/>
                  <a:gd name="connsiteY30" fmla="*/ 174625 h 338138"/>
                  <a:gd name="connsiteX31" fmla="*/ 112713 w 338138"/>
                  <a:gd name="connsiteY31" fmla="*/ 128588 h 338138"/>
                  <a:gd name="connsiteX32" fmla="*/ 100013 w 338138"/>
                  <a:gd name="connsiteY32" fmla="*/ 174625 h 338138"/>
                  <a:gd name="connsiteX33" fmla="*/ 90488 w 338138"/>
                  <a:gd name="connsiteY33" fmla="*/ 174625 h 338138"/>
                  <a:gd name="connsiteX34" fmla="*/ 77788 w 338138"/>
                  <a:gd name="connsiteY34" fmla="*/ 134938 h 338138"/>
                  <a:gd name="connsiteX35" fmla="*/ 68263 w 338138"/>
                  <a:gd name="connsiteY35" fmla="*/ 174625 h 338138"/>
                  <a:gd name="connsiteX36" fmla="*/ 55563 w 338138"/>
                  <a:gd name="connsiteY36" fmla="*/ 174625 h 338138"/>
                  <a:gd name="connsiteX37" fmla="*/ 148432 w 338138"/>
                  <a:gd name="connsiteY37" fmla="*/ 22225 h 338138"/>
                  <a:gd name="connsiteX38" fmla="*/ 22225 w 338138"/>
                  <a:gd name="connsiteY38" fmla="*/ 148432 h 338138"/>
                  <a:gd name="connsiteX39" fmla="*/ 148432 w 338138"/>
                  <a:gd name="connsiteY39" fmla="*/ 274639 h 338138"/>
                  <a:gd name="connsiteX40" fmla="*/ 274639 w 338138"/>
                  <a:gd name="connsiteY40" fmla="*/ 148432 h 338138"/>
                  <a:gd name="connsiteX41" fmla="*/ 148432 w 338138"/>
                  <a:gd name="connsiteY41" fmla="*/ 22225 h 338138"/>
                  <a:gd name="connsiteX42" fmla="*/ 147936 w 338138"/>
                  <a:gd name="connsiteY42" fmla="*/ 0 h 338138"/>
                  <a:gd name="connsiteX43" fmla="*/ 295871 w 338138"/>
                  <a:gd name="connsiteY43" fmla="*/ 147936 h 338138"/>
                  <a:gd name="connsiteX44" fmla="*/ 258887 w 338138"/>
                  <a:gd name="connsiteY44" fmla="*/ 244358 h 338138"/>
                  <a:gd name="connsiteX45" fmla="*/ 338138 w 338138"/>
                  <a:gd name="connsiteY45" fmla="*/ 323609 h 338138"/>
                  <a:gd name="connsiteX46" fmla="*/ 323609 w 338138"/>
                  <a:gd name="connsiteY46" fmla="*/ 338138 h 338138"/>
                  <a:gd name="connsiteX47" fmla="*/ 244358 w 338138"/>
                  <a:gd name="connsiteY47" fmla="*/ 258887 h 338138"/>
                  <a:gd name="connsiteX48" fmla="*/ 147936 w 338138"/>
                  <a:gd name="connsiteY48" fmla="*/ 295871 h 338138"/>
                  <a:gd name="connsiteX49" fmla="*/ 0 w 338138"/>
                  <a:gd name="connsiteY49" fmla="*/ 147936 h 338138"/>
                  <a:gd name="connsiteX50" fmla="*/ 147936 w 338138"/>
                  <a:gd name="connsiteY50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38138" h="338138">
                    <a:moveTo>
                      <a:pt x="42863" y="120650"/>
                    </a:moveTo>
                    <a:lnTo>
                      <a:pt x="53976" y="120650"/>
                    </a:lnTo>
                    <a:lnTo>
                      <a:pt x="61913" y="158750"/>
                    </a:lnTo>
                    <a:lnTo>
                      <a:pt x="73026" y="120650"/>
                    </a:lnTo>
                    <a:lnTo>
                      <a:pt x="85726" y="120650"/>
                    </a:lnTo>
                    <a:lnTo>
                      <a:pt x="95251" y="158750"/>
                    </a:lnTo>
                    <a:lnTo>
                      <a:pt x="103188" y="120650"/>
                    </a:lnTo>
                    <a:lnTo>
                      <a:pt x="122238" y="120650"/>
                    </a:lnTo>
                    <a:lnTo>
                      <a:pt x="130176" y="158750"/>
                    </a:lnTo>
                    <a:lnTo>
                      <a:pt x="139701" y="120650"/>
                    </a:lnTo>
                    <a:lnTo>
                      <a:pt x="153988" y="120650"/>
                    </a:lnTo>
                    <a:lnTo>
                      <a:pt x="161926" y="158750"/>
                    </a:lnTo>
                    <a:lnTo>
                      <a:pt x="169863" y="120650"/>
                    </a:lnTo>
                    <a:lnTo>
                      <a:pt x="190501" y="120650"/>
                    </a:lnTo>
                    <a:lnTo>
                      <a:pt x="198438" y="158750"/>
                    </a:lnTo>
                    <a:lnTo>
                      <a:pt x="207963" y="120650"/>
                    </a:lnTo>
                    <a:lnTo>
                      <a:pt x="220663" y="120650"/>
                    </a:lnTo>
                    <a:lnTo>
                      <a:pt x="231776" y="158750"/>
                    </a:lnTo>
                    <a:lnTo>
                      <a:pt x="239713" y="120650"/>
                    </a:lnTo>
                    <a:lnTo>
                      <a:pt x="249238" y="120650"/>
                    </a:lnTo>
                    <a:lnTo>
                      <a:pt x="236538" y="174625"/>
                    </a:lnTo>
                    <a:lnTo>
                      <a:pt x="223838" y="174625"/>
                    </a:lnTo>
                    <a:lnTo>
                      <a:pt x="214313" y="134938"/>
                    </a:lnTo>
                    <a:lnTo>
                      <a:pt x="203201" y="174625"/>
                    </a:lnTo>
                    <a:lnTo>
                      <a:pt x="192088" y="174625"/>
                    </a:lnTo>
                    <a:lnTo>
                      <a:pt x="179388" y="128588"/>
                    </a:lnTo>
                    <a:lnTo>
                      <a:pt x="169863" y="174625"/>
                    </a:lnTo>
                    <a:lnTo>
                      <a:pt x="157163" y="174625"/>
                    </a:lnTo>
                    <a:lnTo>
                      <a:pt x="146051" y="134938"/>
                    </a:lnTo>
                    <a:lnTo>
                      <a:pt x="136526" y="174625"/>
                    </a:lnTo>
                    <a:lnTo>
                      <a:pt x="123826" y="174625"/>
                    </a:lnTo>
                    <a:lnTo>
                      <a:pt x="112713" y="128588"/>
                    </a:lnTo>
                    <a:lnTo>
                      <a:pt x="100013" y="174625"/>
                    </a:lnTo>
                    <a:lnTo>
                      <a:pt x="90488" y="174625"/>
                    </a:lnTo>
                    <a:lnTo>
                      <a:pt x="77788" y="134938"/>
                    </a:lnTo>
                    <a:lnTo>
                      <a:pt x="68263" y="174625"/>
                    </a:lnTo>
                    <a:lnTo>
                      <a:pt x="55563" y="174625"/>
                    </a:lnTo>
                    <a:close/>
                    <a:moveTo>
                      <a:pt x="148432" y="22225"/>
                    </a:moveTo>
                    <a:cubicBezTo>
                      <a:pt x="78730" y="22225"/>
                      <a:pt x="22225" y="78730"/>
                      <a:pt x="22225" y="148432"/>
                    </a:cubicBezTo>
                    <a:cubicBezTo>
                      <a:pt x="22225" y="218134"/>
                      <a:pt x="78730" y="274639"/>
                      <a:pt x="148432" y="274639"/>
                    </a:cubicBezTo>
                    <a:cubicBezTo>
                      <a:pt x="218134" y="274639"/>
                      <a:pt x="274639" y="218134"/>
                      <a:pt x="274639" y="148432"/>
                    </a:cubicBezTo>
                    <a:cubicBezTo>
                      <a:pt x="274639" y="78730"/>
                      <a:pt x="218134" y="22225"/>
                      <a:pt x="148432" y="22225"/>
                    </a:cubicBezTo>
                    <a:close/>
                    <a:moveTo>
                      <a:pt x="147936" y="0"/>
                    </a:moveTo>
                    <a:cubicBezTo>
                      <a:pt x="229828" y="0"/>
                      <a:pt x="295871" y="66043"/>
                      <a:pt x="295871" y="147936"/>
                    </a:cubicBezTo>
                    <a:cubicBezTo>
                      <a:pt x="295871" y="184919"/>
                      <a:pt x="281342" y="217941"/>
                      <a:pt x="258887" y="244358"/>
                    </a:cubicBezTo>
                    <a:cubicBezTo>
                      <a:pt x="258887" y="244358"/>
                      <a:pt x="258887" y="244358"/>
                      <a:pt x="338138" y="323609"/>
                    </a:cubicBezTo>
                    <a:cubicBezTo>
                      <a:pt x="338138" y="323609"/>
                      <a:pt x="338138" y="323609"/>
                      <a:pt x="323609" y="338138"/>
                    </a:cubicBezTo>
                    <a:cubicBezTo>
                      <a:pt x="323609" y="338138"/>
                      <a:pt x="323609" y="338138"/>
                      <a:pt x="244358" y="258887"/>
                    </a:cubicBezTo>
                    <a:cubicBezTo>
                      <a:pt x="217941" y="281342"/>
                      <a:pt x="184919" y="295871"/>
                      <a:pt x="147936" y="295871"/>
                    </a:cubicBezTo>
                    <a:cubicBezTo>
                      <a:pt x="66043" y="295871"/>
                      <a:pt x="0" y="229828"/>
                      <a:pt x="0" y="147936"/>
                    </a:cubicBezTo>
                    <a:cubicBezTo>
                      <a:pt x="0" y="66043"/>
                      <a:pt x="66043" y="0"/>
                      <a:pt x="147936" y="0"/>
                    </a:cubicBez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1538322" y="316946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网络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辅助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06088" y="343418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插入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图片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409BCB3-141C-4D30-8C43-E04B1A2BE973}"/>
              </a:ext>
            </a:extLst>
          </p:cNvPr>
          <p:cNvSpPr/>
          <p:nvPr/>
        </p:nvSpPr>
        <p:spPr>
          <a:xfrm>
            <a:off x="2821733" y="3091877"/>
            <a:ext cx="5577988" cy="60939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路由器向发送方显式地反馈网络拥塞信息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简单的拥塞指示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(1bit)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SNA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600" dirty="0" err="1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DECbit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TCP/IP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ECN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ATM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指示发送方应该采取何种发送速率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982368"/>
      </p:ext>
    </p:extLst>
  </p:cSld>
  <p:clrMapOvr>
    <a:masterClrMapping/>
  </p:clrMapOvr>
  <p:transition spd="slow" advTm="33196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63830" y="449708"/>
            <a:ext cx="3603567" cy="369332"/>
            <a:chOff x="3456709" y="727870"/>
            <a:chExt cx="4804756" cy="492442"/>
          </a:xfrm>
        </p:grpSpPr>
        <p:sp>
          <p:nvSpPr>
            <p:cNvPr id="54" name="文本框 2"/>
            <p:cNvSpPr txBox="1"/>
            <p:nvPr/>
          </p:nvSpPr>
          <p:spPr>
            <a:xfrm>
              <a:off x="4575513" y="727870"/>
              <a:ext cx="270722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cs typeface="+mn-ea"/>
                  <a:sym typeface="+mn-lt"/>
                </a:rPr>
                <a:t>ATM ABR</a:t>
              </a:r>
              <a:r>
                <a:rPr lang="zh-CN" altLang="en-US" sz="1800" b="1" dirty="0">
                  <a:cs typeface="+mn-ea"/>
                  <a:sym typeface="+mn-lt"/>
                </a:rPr>
                <a:t>拥塞控制</a:t>
              </a: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2844357" y="1051964"/>
            <a:ext cx="5577988" cy="60939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Available bit rate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弹性服务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如果发送方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underloaded(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低负载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，尽可能使用可用带宽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如果发生拥塞，则将发送速率降至最低保障速率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313839" y="1093763"/>
            <a:ext cx="1449989" cy="1135197"/>
            <a:chOff x="952500" y="1504503"/>
            <a:chExt cx="2733178" cy="2139804"/>
          </a:xfrm>
        </p:grpSpPr>
        <p:sp>
          <p:nvSpPr>
            <p:cNvPr id="60" name="椭圆 59"/>
            <p:cNvSpPr/>
            <p:nvPr/>
          </p:nvSpPr>
          <p:spPr>
            <a:xfrm>
              <a:off x="952500" y="1504503"/>
              <a:ext cx="2139804" cy="2139804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090036" y="1642039"/>
              <a:ext cx="1864732" cy="1864732"/>
            </a:xfrm>
            <a:prstGeom prst="ellipse">
              <a:avLst/>
            </a:prstGeom>
            <a:solidFill>
              <a:srgbClr val="BE202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ABR</a:t>
              </a:r>
              <a:endParaRPr sz="2000" dirty="0">
                <a:cs typeface="+mn-ea"/>
                <a:sym typeface="+mn-lt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707483" y="2085308"/>
              <a:ext cx="978195" cy="978195"/>
              <a:chOff x="2707483" y="2085308"/>
              <a:chExt cx="978195" cy="978195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2707483" y="2085308"/>
                <a:ext cx="978195" cy="978195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任意多边形 51"/>
              <p:cNvSpPr/>
              <p:nvPr/>
            </p:nvSpPr>
            <p:spPr>
              <a:xfrm>
                <a:off x="2920429" y="2374122"/>
                <a:ext cx="552302" cy="400566"/>
              </a:xfrm>
              <a:custGeom>
                <a:avLst/>
                <a:gdLst>
                  <a:gd name="connsiteX0" fmla="*/ 85725 w 338138"/>
                  <a:gd name="connsiteY0" fmla="*/ 184150 h 245240"/>
                  <a:gd name="connsiteX1" fmla="*/ 85725 w 338138"/>
                  <a:gd name="connsiteY1" fmla="*/ 219449 h 245240"/>
                  <a:gd name="connsiteX2" fmla="*/ 119953 w 338138"/>
                  <a:gd name="connsiteY2" fmla="*/ 228600 h 245240"/>
                  <a:gd name="connsiteX3" fmla="*/ 139700 w 338138"/>
                  <a:gd name="connsiteY3" fmla="*/ 190687 h 245240"/>
                  <a:gd name="connsiteX4" fmla="*/ 85725 w 338138"/>
                  <a:gd name="connsiteY4" fmla="*/ 184150 h 245240"/>
                  <a:gd name="connsiteX5" fmla="*/ 278606 w 338138"/>
                  <a:gd name="connsiteY5" fmla="*/ 74613 h 245240"/>
                  <a:gd name="connsiteX6" fmla="*/ 276225 w 338138"/>
                  <a:gd name="connsiteY6" fmla="*/ 77183 h 245240"/>
                  <a:gd name="connsiteX7" fmla="*/ 276225 w 338138"/>
                  <a:gd name="connsiteY7" fmla="*/ 127303 h 245240"/>
                  <a:gd name="connsiteX8" fmla="*/ 278606 w 338138"/>
                  <a:gd name="connsiteY8" fmla="*/ 128588 h 245240"/>
                  <a:gd name="connsiteX9" fmla="*/ 280988 w 338138"/>
                  <a:gd name="connsiteY9" fmla="*/ 127303 h 245240"/>
                  <a:gd name="connsiteX10" fmla="*/ 280988 w 338138"/>
                  <a:gd name="connsiteY10" fmla="*/ 77183 h 245240"/>
                  <a:gd name="connsiteX11" fmla="*/ 278606 w 338138"/>
                  <a:gd name="connsiteY11" fmla="*/ 74613 h 245240"/>
                  <a:gd name="connsiteX12" fmla="*/ 319882 w 338138"/>
                  <a:gd name="connsiteY12" fmla="*/ 60325 h 245240"/>
                  <a:gd name="connsiteX13" fmla="*/ 317500 w 338138"/>
                  <a:gd name="connsiteY13" fmla="*/ 62988 h 245240"/>
                  <a:gd name="connsiteX14" fmla="*/ 317500 w 338138"/>
                  <a:gd name="connsiteY14" fmla="*/ 140212 h 245240"/>
                  <a:gd name="connsiteX15" fmla="*/ 319882 w 338138"/>
                  <a:gd name="connsiteY15" fmla="*/ 142875 h 245240"/>
                  <a:gd name="connsiteX16" fmla="*/ 322263 w 338138"/>
                  <a:gd name="connsiteY16" fmla="*/ 140212 h 245240"/>
                  <a:gd name="connsiteX17" fmla="*/ 322263 w 338138"/>
                  <a:gd name="connsiteY17" fmla="*/ 62988 h 245240"/>
                  <a:gd name="connsiteX18" fmla="*/ 319882 w 338138"/>
                  <a:gd name="connsiteY18" fmla="*/ 60325 h 245240"/>
                  <a:gd name="connsiteX19" fmla="*/ 278606 w 338138"/>
                  <a:gd name="connsiteY19" fmla="*/ 58738 h 245240"/>
                  <a:gd name="connsiteX20" fmla="*/ 296863 w 338138"/>
                  <a:gd name="connsiteY20" fmla="*/ 76922 h 245240"/>
                  <a:gd name="connsiteX21" fmla="*/ 296863 w 338138"/>
                  <a:gd name="connsiteY21" fmla="*/ 127578 h 245240"/>
                  <a:gd name="connsiteX22" fmla="*/ 278606 w 338138"/>
                  <a:gd name="connsiteY22" fmla="*/ 144463 h 245240"/>
                  <a:gd name="connsiteX23" fmla="*/ 260350 w 338138"/>
                  <a:gd name="connsiteY23" fmla="*/ 127578 h 245240"/>
                  <a:gd name="connsiteX24" fmla="*/ 260350 w 338138"/>
                  <a:gd name="connsiteY24" fmla="*/ 76922 h 245240"/>
                  <a:gd name="connsiteX25" fmla="*/ 278606 w 338138"/>
                  <a:gd name="connsiteY25" fmla="*/ 58738 h 245240"/>
                  <a:gd name="connsiteX26" fmla="*/ 319882 w 338138"/>
                  <a:gd name="connsiteY26" fmla="*/ 44450 h 245240"/>
                  <a:gd name="connsiteX27" fmla="*/ 338138 w 338138"/>
                  <a:gd name="connsiteY27" fmla="*/ 63057 h 245240"/>
                  <a:gd name="connsiteX28" fmla="*/ 338138 w 338138"/>
                  <a:gd name="connsiteY28" fmla="*/ 140143 h 245240"/>
                  <a:gd name="connsiteX29" fmla="*/ 319882 w 338138"/>
                  <a:gd name="connsiteY29" fmla="*/ 158750 h 245240"/>
                  <a:gd name="connsiteX30" fmla="*/ 301625 w 338138"/>
                  <a:gd name="connsiteY30" fmla="*/ 140143 h 245240"/>
                  <a:gd name="connsiteX31" fmla="*/ 301625 w 338138"/>
                  <a:gd name="connsiteY31" fmla="*/ 63057 h 245240"/>
                  <a:gd name="connsiteX32" fmla="*/ 319882 w 338138"/>
                  <a:gd name="connsiteY32" fmla="*/ 44450 h 245240"/>
                  <a:gd name="connsiteX33" fmla="*/ 98954 w 338138"/>
                  <a:gd name="connsiteY33" fmla="*/ 44450 h 245240"/>
                  <a:gd name="connsiteX34" fmla="*/ 107950 w 338138"/>
                  <a:gd name="connsiteY34" fmla="*/ 52510 h 245240"/>
                  <a:gd name="connsiteX35" fmla="*/ 100239 w 338138"/>
                  <a:gd name="connsiteY35" fmla="*/ 60570 h 245240"/>
                  <a:gd name="connsiteX36" fmla="*/ 89958 w 338138"/>
                  <a:gd name="connsiteY36" fmla="*/ 61913 h 245240"/>
                  <a:gd name="connsiteX37" fmla="*/ 88673 w 338138"/>
                  <a:gd name="connsiteY37" fmla="*/ 61913 h 245240"/>
                  <a:gd name="connsiteX38" fmla="*/ 80962 w 338138"/>
                  <a:gd name="connsiteY38" fmla="*/ 55196 h 245240"/>
                  <a:gd name="connsiteX39" fmla="*/ 87387 w 338138"/>
                  <a:gd name="connsiteY39" fmla="*/ 45793 h 245240"/>
                  <a:gd name="connsiteX40" fmla="*/ 98954 w 338138"/>
                  <a:gd name="connsiteY40" fmla="*/ 44450 h 245240"/>
                  <a:gd name="connsiteX41" fmla="*/ 42863 w 338138"/>
                  <a:gd name="connsiteY41" fmla="*/ 41275 h 245240"/>
                  <a:gd name="connsiteX42" fmla="*/ 15875 w 338138"/>
                  <a:gd name="connsiteY42" fmla="*/ 74135 h 245240"/>
                  <a:gd name="connsiteX43" fmla="*/ 15875 w 338138"/>
                  <a:gd name="connsiteY43" fmla="*/ 130654 h 245240"/>
                  <a:gd name="connsiteX44" fmla="*/ 42863 w 338138"/>
                  <a:gd name="connsiteY44" fmla="*/ 163513 h 245240"/>
                  <a:gd name="connsiteX45" fmla="*/ 178233 w 338138"/>
                  <a:gd name="connsiteY45" fmla="*/ 36513 h 245240"/>
                  <a:gd name="connsiteX46" fmla="*/ 187325 w 338138"/>
                  <a:gd name="connsiteY46" fmla="*/ 44357 h 245240"/>
                  <a:gd name="connsiteX47" fmla="*/ 179532 w 338138"/>
                  <a:gd name="connsiteY47" fmla="*/ 52201 h 245240"/>
                  <a:gd name="connsiteX48" fmla="*/ 124979 w 338138"/>
                  <a:gd name="connsiteY48" fmla="*/ 58738 h 245240"/>
                  <a:gd name="connsiteX49" fmla="*/ 123680 w 338138"/>
                  <a:gd name="connsiteY49" fmla="*/ 58738 h 245240"/>
                  <a:gd name="connsiteX50" fmla="*/ 115887 w 338138"/>
                  <a:gd name="connsiteY50" fmla="*/ 52201 h 245240"/>
                  <a:gd name="connsiteX51" fmla="*/ 123680 w 338138"/>
                  <a:gd name="connsiteY51" fmla="*/ 43050 h 245240"/>
                  <a:gd name="connsiteX52" fmla="*/ 178233 w 338138"/>
                  <a:gd name="connsiteY52" fmla="*/ 36513 h 245240"/>
                  <a:gd name="connsiteX53" fmla="*/ 239712 w 338138"/>
                  <a:gd name="connsiteY53" fmla="*/ 17463 h 245240"/>
                  <a:gd name="connsiteX54" fmla="*/ 58737 w 338138"/>
                  <a:gd name="connsiteY54" fmla="*/ 38100 h 245240"/>
                  <a:gd name="connsiteX55" fmla="*/ 58737 w 338138"/>
                  <a:gd name="connsiteY55" fmla="*/ 165101 h 245240"/>
                  <a:gd name="connsiteX56" fmla="*/ 239712 w 338138"/>
                  <a:gd name="connsiteY56" fmla="*/ 187326 h 245240"/>
                  <a:gd name="connsiteX57" fmla="*/ 246318 w 338138"/>
                  <a:gd name="connsiteY57" fmla="*/ 0 h 245240"/>
                  <a:gd name="connsiteX58" fmla="*/ 255588 w 338138"/>
                  <a:gd name="connsiteY58" fmla="*/ 7895 h 245240"/>
                  <a:gd name="connsiteX59" fmla="*/ 255588 w 338138"/>
                  <a:gd name="connsiteY59" fmla="*/ 194745 h 245240"/>
                  <a:gd name="connsiteX60" fmla="*/ 246318 w 338138"/>
                  <a:gd name="connsiteY60" fmla="*/ 202640 h 245240"/>
                  <a:gd name="connsiteX61" fmla="*/ 157590 w 338138"/>
                  <a:gd name="connsiteY61" fmla="*/ 192114 h 245240"/>
                  <a:gd name="connsiteX62" fmla="*/ 132429 w 338138"/>
                  <a:gd name="connsiteY62" fmla="*/ 240800 h 245240"/>
                  <a:gd name="connsiteX63" fmla="*/ 123159 w 338138"/>
                  <a:gd name="connsiteY63" fmla="*/ 244747 h 245240"/>
                  <a:gd name="connsiteX64" fmla="*/ 75484 w 338138"/>
                  <a:gd name="connsiteY64" fmla="*/ 232905 h 245240"/>
                  <a:gd name="connsiteX65" fmla="*/ 70187 w 338138"/>
                  <a:gd name="connsiteY65" fmla="*/ 225010 h 245240"/>
                  <a:gd name="connsiteX66" fmla="*/ 70187 w 338138"/>
                  <a:gd name="connsiteY66" fmla="*/ 181587 h 245240"/>
                  <a:gd name="connsiteX67" fmla="*/ 43701 w 338138"/>
                  <a:gd name="connsiteY67" fmla="*/ 178955 h 245240"/>
                  <a:gd name="connsiteX68" fmla="*/ 0 w 338138"/>
                  <a:gd name="connsiteY68" fmla="*/ 130269 h 245240"/>
                  <a:gd name="connsiteX69" fmla="*/ 0 w 338138"/>
                  <a:gd name="connsiteY69" fmla="*/ 73688 h 245240"/>
                  <a:gd name="connsiteX70" fmla="*/ 43701 w 338138"/>
                  <a:gd name="connsiteY70" fmla="*/ 23685 h 245240"/>
                  <a:gd name="connsiteX71" fmla="*/ 246318 w 338138"/>
                  <a:gd name="connsiteY71" fmla="*/ 0 h 245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38138" h="245240">
                    <a:moveTo>
                      <a:pt x="85725" y="184150"/>
                    </a:moveTo>
                    <a:cubicBezTo>
                      <a:pt x="85725" y="184150"/>
                      <a:pt x="85725" y="184150"/>
                      <a:pt x="85725" y="219449"/>
                    </a:cubicBezTo>
                    <a:cubicBezTo>
                      <a:pt x="85725" y="219449"/>
                      <a:pt x="85725" y="219449"/>
                      <a:pt x="119953" y="228600"/>
                    </a:cubicBezTo>
                    <a:lnTo>
                      <a:pt x="139700" y="190687"/>
                    </a:lnTo>
                    <a:cubicBezTo>
                      <a:pt x="129168" y="189380"/>
                      <a:pt x="96256" y="185458"/>
                      <a:pt x="85725" y="184150"/>
                    </a:cubicBezTo>
                    <a:close/>
                    <a:moveTo>
                      <a:pt x="278606" y="74613"/>
                    </a:moveTo>
                    <a:cubicBezTo>
                      <a:pt x="277416" y="74613"/>
                      <a:pt x="276225" y="75898"/>
                      <a:pt x="276225" y="77183"/>
                    </a:cubicBezTo>
                    <a:cubicBezTo>
                      <a:pt x="276225" y="77183"/>
                      <a:pt x="276225" y="77183"/>
                      <a:pt x="276225" y="127303"/>
                    </a:cubicBezTo>
                    <a:cubicBezTo>
                      <a:pt x="276225" y="128588"/>
                      <a:pt x="277416" y="128588"/>
                      <a:pt x="278606" y="128588"/>
                    </a:cubicBezTo>
                    <a:cubicBezTo>
                      <a:pt x="279797" y="128588"/>
                      <a:pt x="280988" y="128588"/>
                      <a:pt x="280988" y="127303"/>
                    </a:cubicBezTo>
                    <a:lnTo>
                      <a:pt x="280988" y="77183"/>
                    </a:lnTo>
                    <a:cubicBezTo>
                      <a:pt x="280988" y="75898"/>
                      <a:pt x="279797" y="74613"/>
                      <a:pt x="278606" y="74613"/>
                    </a:cubicBezTo>
                    <a:close/>
                    <a:moveTo>
                      <a:pt x="319882" y="60325"/>
                    </a:moveTo>
                    <a:cubicBezTo>
                      <a:pt x="318691" y="60325"/>
                      <a:pt x="317500" y="61657"/>
                      <a:pt x="317500" y="62988"/>
                    </a:cubicBezTo>
                    <a:cubicBezTo>
                      <a:pt x="317500" y="62988"/>
                      <a:pt x="317500" y="62988"/>
                      <a:pt x="317500" y="140212"/>
                    </a:cubicBezTo>
                    <a:cubicBezTo>
                      <a:pt x="317500" y="142875"/>
                      <a:pt x="318691" y="142875"/>
                      <a:pt x="319882" y="142875"/>
                    </a:cubicBezTo>
                    <a:cubicBezTo>
                      <a:pt x="321072" y="142875"/>
                      <a:pt x="322263" y="142875"/>
                      <a:pt x="322263" y="140212"/>
                    </a:cubicBezTo>
                    <a:lnTo>
                      <a:pt x="322263" y="62988"/>
                    </a:lnTo>
                    <a:cubicBezTo>
                      <a:pt x="322263" y="61657"/>
                      <a:pt x="321072" y="60325"/>
                      <a:pt x="319882" y="60325"/>
                    </a:cubicBezTo>
                    <a:close/>
                    <a:moveTo>
                      <a:pt x="278606" y="58738"/>
                    </a:moveTo>
                    <a:cubicBezTo>
                      <a:pt x="287735" y="58738"/>
                      <a:pt x="296863" y="66531"/>
                      <a:pt x="296863" y="76922"/>
                    </a:cubicBezTo>
                    <a:cubicBezTo>
                      <a:pt x="296863" y="76922"/>
                      <a:pt x="296863" y="76922"/>
                      <a:pt x="296863" y="127578"/>
                    </a:cubicBezTo>
                    <a:cubicBezTo>
                      <a:pt x="296863" y="136670"/>
                      <a:pt x="287735" y="144463"/>
                      <a:pt x="278606" y="144463"/>
                    </a:cubicBezTo>
                    <a:cubicBezTo>
                      <a:pt x="268174" y="144463"/>
                      <a:pt x="260350" y="136670"/>
                      <a:pt x="260350" y="127578"/>
                    </a:cubicBezTo>
                    <a:cubicBezTo>
                      <a:pt x="260350" y="127578"/>
                      <a:pt x="260350" y="127578"/>
                      <a:pt x="260350" y="76922"/>
                    </a:cubicBezTo>
                    <a:cubicBezTo>
                      <a:pt x="260350" y="66531"/>
                      <a:pt x="268174" y="58738"/>
                      <a:pt x="278606" y="58738"/>
                    </a:cubicBezTo>
                    <a:close/>
                    <a:moveTo>
                      <a:pt x="319882" y="44450"/>
                    </a:moveTo>
                    <a:cubicBezTo>
                      <a:pt x="330314" y="44450"/>
                      <a:pt x="338138" y="53753"/>
                      <a:pt x="338138" y="63057"/>
                    </a:cubicBezTo>
                    <a:cubicBezTo>
                      <a:pt x="338138" y="63057"/>
                      <a:pt x="338138" y="63057"/>
                      <a:pt x="338138" y="140143"/>
                    </a:cubicBezTo>
                    <a:cubicBezTo>
                      <a:pt x="338138" y="150776"/>
                      <a:pt x="330314" y="158750"/>
                      <a:pt x="319882" y="158750"/>
                    </a:cubicBezTo>
                    <a:cubicBezTo>
                      <a:pt x="310753" y="158750"/>
                      <a:pt x="301625" y="150776"/>
                      <a:pt x="301625" y="140143"/>
                    </a:cubicBezTo>
                    <a:cubicBezTo>
                      <a:pt x="301625" y="140143"/>
                      <a:pt x="301625" y="140143"/>
                      <a:pt x="301625" y="63057"/>
                    </a:cubicBezTo>
                    <a:cubicBezTo>
                      <a:pt x="301625" y="53753"/>
                      <a:pt x="310753" y="44450"/>
                      <a:pt x="319882" y="44450"/>
                    </a:cubicBezTo>
                    <a:close/>
                    <a:moveTo>
                      <a:pt x="98954" y="44450"/>
                    </a:moveTo>
                    <a:cubicBezTo>
                      <a:pt x="102809" y="44450"/>
                      <a:pt x="106665" y="47136"/>
                      <a:pt x="107950" y="52510"/>
                    </a:cubicBezTo>
                    <a:cubicBezTo>
                      <a:pt x="107950" y="56540"/>
                      <a:pt x="105379" y="60570"/>
                      <a:pt x="100239" y="60570"/>
                    </a:cubicBezTo>
                    <a:cubicBezTo>
                      <a:pt x="100239" y="60570"/>
                      <a:pt x="100239" y="60570"/>
                      <a:pt x="89958" y="61913"/>
                    </a:cubicBezTo>
                    <a:cubicBezTo>
                      <a:pt x="89958" y="61913"/>
                      <a:pt x="88673" y="61913"/>
                      <a:pt x="88673" y="61913"/>
                    </a:cubicBezTo>
                    <a:cubicBezTo>
                      <a:pt x="84817" y="61913"/>
                      <a:pt x="82247" y="59226"/>
                      <a:pt x="80962" y="55196"/>
                    </a:cubicBezTo>
                    <a:cubicBezTo>
                      <a:pt x="80962" y="51166"/>
                      <a:pt x="83532" y="47136"/>
                      <a:pt x="87387" y="45793"/>
                    </a:cubicBezTo>
                    <a:cubicBezTo>
                      <a:pt x="87387" y="45793"/>
                      <a:pt x="87387" y="45793"/>
                      <a:pt x="98954" y="44450"/>
                    </a:cubicBezTo>
                    <a:close/>
                    <a:moveTo>
                      <a:pt x="42863" y="41275"/>
                    </a:moveTo>
                    <a:cubicBezTo>
                      <a:pt x="28019" y="43904"/>
                      <a:pt x="15875" y="58362"/>
                      <a:pt x="15875" y="74135"/>
                    </a:cubicBezTo>
                    <a:cubicBezTo>
                      <a:pt x="15875" y="74135"/>
                      <a:pt x="15875" y="74135"/>
                      <a:pt x="15875" y="130654"/>
                    </a:cubicBezTo>
                    <a:cubicBezTo>
                      <a:pt x="15875" y="146426"/>
                      <a:pt x="28019" y="159570"/>
                      <a:pt x="42863" y="163513"/>
                    </a:cubicBezTo>
                    <a:close/>
                    <a:moveTo>
                      <a:pt x="178233" y="36513"/>
                    </a:moveTo>
                    <a:cubicBezTo>
                      <a:pt x="182129" y="36513"/>
                      <a:pt x="186026" y="39127"/>
                      <a:pt x="187325" y="44357"/>
                    </a:cubicBezTo>
                    <a:cubicBezTo>
                      <a:pt x="187325" y="48279"/>
                      <a:pt x="184727" y="52201"/>
                      <a:pt x="179532" y="52201"/>
                    </a:cubicBezTo>
                    <a:cubicBezTo>
                      <a:pt x="179532" y="52201"/>
                      <a:pt x="179532" y="52201"/>
                      <a:pt x="124979" y="58738"/>
                    </a:cubicBezTo>
                    <a:cubicBezTo>
                      <a:pt x="124979" y="58738"/>
                      <a:pt x="124979" y="58738"/>
                      <a:pt x="123680" y="58738"/>
                    </a:cubicBezTo>
                    <a:cubicBezTo>
                      <a:pt x="119783" y="58738"/>
                      <a:pt x="117186" y="56123"/>
                      <a:pt x="115887" y="52201"/>
                    </a:cubicBezTo>
                    <a:cubicBezTo>
                      <a:pt x="115887" y="48279"/>
                      <a:pt x="118484" y="44357"/>
                      <a:pt x="123680" y="43050"/>
                    </a:cubicBezTo>
                    <a:cubicBezTo>
                      <a:pt x="123680" y="43050"/>
                      <a:pt x="123680" y="43050"/>
                      <a:pt x="178233" y="36513"/>
                    </a:cubicBezTo>
                    <a:close/>
                    <a:moveTo>
                      <a:pt x="239712" y="17463"/>
                    </a:moveTo>
                    <a:lnTo>
                      <a:pt x="58737" y="38100"/>
                    </a:lnTo>
                    <a:lnTo>
                      <a:pt x="58737" y="165101"/>
                    </a:lnTo>
                    <a:lnTo>
                      <a:pt x="239712" y="187326"/>
                    </a:lnTo>
                    <a:close/>
                    <a:moveTo>
                      <a:pt x="246318" y="0"/>
                    </a:moveTo>
                    <a:cubicBezTo>
                      <a:pt x="251615" y="0"/>
                      <a:pt x="255588" y="3947"/>
                      <a:pt x="255588" y="7895"/>
                    </a:cubicBezTo>
                    <a:cubicBezTo>
                      <a:pt x="255588" y="7895"/>
                      <a:pt x="255588" y="7895"/>
                      <a:pt x="255588" y="194745"/>
                    </a:cubicBezTo>
                    <a:cubicBezTo>
                      <a:pt x="255588" y="200009"/>
                      <a:pt x="251615" y="203956"/>
                      <a:pt x="246318" y="202640"/>
                    </a:cubicBezTo>
                    <a:cubicBezTo>
                      <a:pt x="246318" y="202640"/>
                      <a:pt x="246318" y="202640"/>
                      <a:pt x="157590" y="192114"/>
                    </a:cubicBezTo>
                    <a:cubicBezTo>
                      <a:pt x="157590" y="192114"/>
                      <a:pt x="157590" y="192114"/>
                      <a:pt x="132429" y="240800"/>
                    </a:cubicBezTo>
                    <a:cubicBezTo>
                      <a:pt x="129780" y="244747"/>
                      <a:pt x="125807" y="246063"/>
                      <a:pt x="123159" y="244747"/>
                    </a:cubicBezTo>
                    <a:cubicBezTo>
                      <a:pt x="123159" y="244747"/>
                      <a:pt x="123159" y="244747"/>
                      <a:pt x="75484" y="232905"/>
                    </a:cubicBezTo>
                    <a:cubicBezTo>
                      <a:pt x="72836" y="232905"/>
                      <a:pt x="70187" y="228957"/>
                      <a:pt x="70187" y="225010"/>
                    </a:cubicBezTo>
                    <a:cubicBezTo>
                      <a:pt x="70187" y="225010"/>
                      <a:pt x="70187" y="225010"/>
                      <a:pt x="70187" y="181587"/>
                    </a:cubicBezTo>
                    <a:cubicBezTo>
                      <a:pt x="45026" y="178955"/>
                      <a:pt x="48998" y="180271"/>
                      <a:pt x="43701" y="178955"/>
                    </a:cubicBezTo>
                    <a:cubicBezTo>
                      <a:pt x="18540" y="176323"/>
                      <a:pt x="0" y="155270"/>
                      <a:pt x="0" y="130269"/>
                    </a:cubicBezTo>
                    <a:cubicBezTo>
                      <a:pt x="0" y="130269"/>
                      <a:pt x="0" y="130269"/>
                      <a:pt x="0" y="73688"/>
                    </a:cubicBezTo>
                    <a:cubicBezTo>
                      <a:pt x="0" y="48686"/>
                      <a:pt x="18540" y="27632"/>
                      <a:pt x="43701" y="23685"/>
                    </a:cubicBezTo>
                    <a:cubicBezTo>
                      <a:pt x="52971" y="23685"/>
                      <a:pt x="239696" y="1316"/>
                      <a:pt x="246318" y="0"/>
                    </a:cubicBez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1313839" y="2925029"/>
            <a:ext cx="1449989" cy="1135197"/>
            <a:chOff x="6298687" y="4045521"/>
            <a:chExt cx="2733178" cy="2139804"/>
          </a:xfrm>
        </p:grpSpPr>
        <p:sp>
          <p:nvSpPr>
            <p:cNvPr id="87" name="椭圆 86"/>
            <p:cNvSpPr/>
            <p:nvPr/>
          </p:nvSpPr>
          <p:spPr>
            <a:xfrm>
              <a:off x="6298687" y="4045521"/>
              <a:ext cx="2139804" cy="2139804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6436223" y="4183057"/>
              <a:ext cx="1864732" cy="1864732"/>
            </a:xfrm>
            <a:prstGeom prst="ellipse">
              <a:avLst/>
            </a:prstGeom>
            <a:solidFill>
              <a:srgbClr val="33333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053670" y="4626326"/>
              <a:ext cx="978195" cy="978195"/>
              <a:chOff x="8053670" y="4626326"/>
              <a:chExt cx="978195" cy="978195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8053670" y="4626326"/>
                <a:ext cx="978195" cy="978195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任意多边形 54"/>
              <p:cNvSpPr/>
              <p:nvPr/>
            </p:nvSpPr>
            <p:spPr>
              <a:xfrm>
                <a:off x="8266616" y="4839272"/>
                <a:ext cx="552302" cy="552302"/>
              </a:xfrm>
              <a:custGeom>
                <a:avLst/>
                <a:gdLst>
                  <a:gd name="connsiteX0" fmla="*/ 42863 w 338138"/>
                  <a:gd name="connsiteY0" fmla="*/ 120650 h 338138"/>
                  <a:gd name="connsiteX1" fmla="*/ 53976 w 338138"/>
                  <a:gd name="connsiteY1" fmla="*/ 120650 h 338138"/>
                  <a:gd name="connsiteX2" fmla="*/ 61913 w 338138"/>
                  <a:gd name="connsiteY2" fmla="*/ 158750 h 338138"/>
                  <a:gd name="connsiteX3" fmla="*/ 73026 w 338138"/>
                  <a:gd name="connsiteY3" fmla="*/ 120650 h 338138"/>
                  <a:gd name="connsiteX4" fmla="*/ 85726 w 338138"/>
                  <a:gd name="connsiteY4" fmla="*/ 120650 h 338138"/>
                  <a:gd name="connsiteX5" fmla="*/ 95251 w 338138"/>
                  <a:gd name="connsiteY5" fmla="*/ 158750 h 338138"/>
                  <a:gd name="connsiteX6" fmla="*/ 103188 w 338138"/>
                  <a:gd name="connsiteY6" fmla="*/ 120650 h 338138"/>
                  <a:gd name="connsiteX7" fmla="*/ 122238 w 338138"/>
                  <a:gd name="connsiteY7" fmla="*/ 120650 h 338138"/>
                  <a:gd name="connsiteX8" fmla="*/ 130176 w 338138"/>
                  <a:gd name="connsiteY8" fmla="*/ 158750 h 338138"/>
                  <a:gd name="connsiteX9" fmla="*/ 139701 w 338138"/>
                  <a:gd name="connsiteY9" fmla="*/ 120650 h 338138"/>
                  <a:gd name="connsiteX10" fmla="*/ 153988 w 338138"/>
                  <a:gd name="connsiteY10" fmla="*/ 120650 h 338138"/>
                  <a:gd name="connsiteX11" fmla="*/ 161926 w 338138"/>
                  <a:gd name="connsiteY11" fmla="*/ 158750 h 338138"/>
                  <a:gd name="connsiteX12" fmla="*/ 169863 w 338138"/>
                  <a:gd name="connsiteY12" fmla="*/ 120650 h 338138"/>
                  <a:gd name="connsiteX13" fmla="*/ 190501 w 338138"/>
                  <a:gd name="connsiteY13" fmla="*/ 120650 h 338138"/>
                  <a:gd name="connsiteX14" fmla="*/ 198438 w 338138"/>
                  <a:gd name="connsiteY14" fmla="*/ 158750 h 338138"/>
                  <a:gd name="connsiteX15" fmla="*/ 207963 w 338138"/>
                  <a:gd name="connsiteY15" fmla="*/ 120650 h 338138"/>
                  <a:gd name="connsiteX16" fmla="*/ 220663 w 338138"/>
                  <a:gd name="connsiteY16" fmla="*/ 120650 h 338138"/>
                  <a:gd name="connsiteX17" fmla="*/ 231776 w 338138"/>
                  <a:gd name="connsiteY17" fmla="*/ 158750 h 338138"/>
                  <a:gd name="connsiteX18" fmla="*/ 239713 w 338138"/>
                  <a:gd name="connsiteY18" fmla="*/ 120650 h 338138"/>
                  <a:gd name="connsiteX19" fmla="*/ 249238 w 338138"/>
                  <a:gd name="connsiteY19" fmla="*/ 120650 h 338138"/>
                  <a:gd name="connsiteX20" fmla="*/ 236538 w 338138"/>
                  <a:gd name="connsiteY20" fmla="*/ 174625 h 338138"/>
                  <a:gd name="connsiteX21" fmla="*/ 223838 w 338138"/>
                  <a:gd name="connsiteY21" fmla="*/ 174625 h 338138"/>
                  <a:gd name="connsiteX22" fmla="*/ 214313 w 338138"/>
                  <a:gd name="connsiteY22" fmla="*/ 134938 h 338138"/>
                  <a:gd name="connsiteX23" fmla="*/ 203201 w 338138"/>
                  <a:gd name="connsiteY23" fmla="*/ 174625 h 338138"/>
                  <a:gd name="connsiteX24" fmla="*/ 192088 w 338138"/>
                  <a:gd name="connsiteY24" fmla="*/ 174625 h 338138"/>
                  <a:gd name="connsiteX25" fmla="*/ 179388 w 338138"/>
                  <a:gd name="connsiteY25" fmla="*/ 128588 h 338138"/>
                  <a:gd name="connsiteX26" fmla="*/ 169863 w 338138"/>
                  <a:gd name="connsiteY26" fmla="*/ 174625 h 338138"/>
                  <a:gd name="connsiteX27" fmla="*/ 157163 w 338138"/>
                  <a:gd name="connsiteY27" fmla="*/ 174625 h 338138"/>
                  <a:gd name="connsiteX28" fmla="*/ 146051 w 338138"/>
                  <a:gd name="connsiteY28" fmla="*/ 134938 h 338138"/>
                  <a:gd name="connsiteX29" fmla="*/ 136526 w 338138"/>
                  <a:gd name="connsiteY29" fmla="*/ 174625 h 338138"/>
                  <a:gd name="connsiteX30" fmla="*/ 123826 w 338138"/>
                  <a:gd name="connsiteY30" fmla="*/ 174625 h 338138"/>
                  <a:gd name="connsiteX31" fmla="*/ 112713 w 338138"/>
                  <a:gd name="connsiteY31" fmla="*/ 128588 h 338138"/>
                  <a:gd name="connsiteX32" fmla="*/ 100013 w 338138"/>
                  <a:gd name="connsiteY32" fmla="*/ 174625 h 338138"/>
                  <a:gd name="connsiteX33" fmla="*/ 90488 w 338138"/>
                  <a:gd name="connsiteY33" fmla="*/ 174625 h 338138"/>
                  <a:gd name="connsiteX34" fmla="*/ 77788 w 338138"/>
                  <a:gd name="connsiteY34" fmla="*/ 134938 h 338138"/>
                  <a:gd name="connsiteX35" fmla="*/ 68263 w 338138"/>
                  <a:gd name="connsiteY35" fmla="*/ 174625 h 338138"/>
                  <a:gd name="connsiteX36" fmla="*/ 55563 w 338138"/>
                  <a:gd name="connsiteY36" fmla="*/ 174625 h 338138"/>
                  <a:gd name="connsiteX37" fmla="*/ 148432 w 338138"/>
                  <a:gd name="connsiteY37" fmla="*/ 22225 h 338138"/>
                  <a:gd name="connsiteX38" fmla="*/ 22225 w 338138"/>
                  <a:gd name="connsiteY38" fmla="*/ 148432 h 338138"/>
                  <a:gd name="connsiteX39" fmla="*/ 148432 w 338138"/>
                  <a:gd name="connsiteY39" fmla="*/ 274639 h 338138"/>
                  <a:gd name="connsiteX40" fmla="*/ 274639 w 338138"/>
                  <a:gd name="connsiteY40" fmla="*/ 148432 h 338138"/>
                  <a:gd name="connsiteX41" fmla="*/ 148432 w 338138"/>
                  <a:gd name="connsiteY41" fmla="*/ 22225 h 338138"/>
                  <a:gd name="connsiteX42" fmla="*/ 147936 w 338138"/>
                  <a:gd name="connsiteY42" fmla="*/ 0 h 338138"/>
                  <a:gd name="connsiteX43" fmla="*/ 295871 w 338138"/>
                  <a:gd name="connsiteY43" fmla="*/ 147936 h 338138"/>
                  <a:gd name="connsiteX44" fmla="*/ 258887 w 338138"/>
                  <a:gd name="connsiteY44" fmla="*/ 244358 h 338138"/>
                  <a:gd name="connsiteX45" fmla="*/ 338138 w 338138"/>
                  <a:gd name="connsiteY45" fmla="*/ 323609 h 338138"/>
                  <a:gd name="connsiteX46" fmla="*/ 323609 w 338138"/>
                  <a:gd name="connsiteY46" fmla="*/ 338138 h 338138"/>
                  <a:gd name="connsiteX47" fmla="*/ 244358 w 338138"/>
                  <a:gd name="connsiteY47" fmla="*/ 258887 h 338138"/>
                  <a:gd name="connsiteX48" fmla="*/ 147936 w 338138"/>
                  <a:gd name="connsiteY48" fmla="*/ 295871 h 338138"/>
                  <a:gd name="connsiteX49" fmla="*/ 0 w 338138"/>
                  <a:gd name="connsiteY49" fmla="*/ 147936 h 338138"/>
                  <a:gd name="connsiteX50" fmla="*/ 147936 w 338138"/>
                  <a:gd name="connsiteY50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38138" h="338138">
                    <a:moveTo>
                      <a:pt x="42863" y="120650"/>
                    </a:moveTo>
                    <a:lnTo>
                      <a:pt x="53976" y="120650"/>
                    </a:lnTo>
                    <a:lnTo>
                      <a:pt x="61913" y="158750"/>
                    </a:lnTo>
                    <a:lnTo>
                      <a:pt x="73026" y="120650"/>
                    </a:lnTo>
                    <a:lnTo>
                      <a:pt x="85726" y="120650"/>
                    </a:lnTo>
                    <a:lnTo>
                      <a:pt x="95251" y="158750"/>
                    </a:lnTo>
                    <a:lnTo>
                      <a:pt x="103188" y="120650"/>
                    </a:lnTo>
                    <a:lnTo>
                      <a:pt x="122238" y="120650"/>
                    </a:lnTo>
                    <a:lnTo>
                      <a:pt x="130176" y="158750"/>
                    </a:lnTo>
                    <a:lnTo>
                      <a:pt x="139701" y="120650"/>
                    </a:lnTo>
                    <a:lnTo>
                      <a:pt x="153988" y="120650"/>
                    </a:lnTo>
                    <a:lnTo>
                      <a:pt x="161926" y="158750"/>
                    </a:lnTo>
                    <a:lnTo>
                      <a:pt x="169863" y="120650"/>
                    </a:lnTo>
                    <a:lnTo>
                      <a:pt x="190501" y="120650"/>
                    </a:lnTo>
                    <a:lnTo>
                      <a:pt x="198438" y="158750"/>
                    </a:lnTo>
                    <a:lnTo>
                      <a:pt x="207963" y="120650"/>
                    </a:lnTo>
                    <a:lnTo>
                      <a:pt x="220663" y="120650"/>
                    </a:lnTo>
                    <a:lnTo>
                      <a:pt x="231776" y="158750"/>
                    </a:lnTo>
                    <a:lnTo>
                      <a:pt x="239713" y="120650"/>
                    </a:lnTo>
                    <a:lnTo>
                      <a:pt x="249238" y="120650"/>
                    </a:lnTo>
                    <a:lnTo>
                      <a:pt x="236538" y="174625"/>
                    </a:lnTo>
                    <a:lnTo>
                      <a:pt x="223838" y="174625"/>
                    </a:lnTo>
                    <a:lnTo>
                      <a:pt x="214313" y="134938"/>
                    </a:lnTo>
                    <a:lnTo>
                      <a:pt x="203201" y="174625"/>
                    </a:lnTo>
                    <a:lnTo>
                      <a:pt x="192088" y="174625"/>
                    </a:lnTo>
                    <a:lnTo>
                      <a:pt x="179388" y="128588"/>
                    </a:lnTo>
                    <a:lnTo>
                      <a:pt x="169863" y="174625"/>
                    </a:lnTo>
                    <a:lnTo>
                      <a:pt x="157163" y="174625"/>
                    </a:lnTo>
                    <a:lnTo>
                      <a:pt x="146051" y="134938"/>
                    </a:lnTo>
                    <a:lnTo>
                      <a:pt x="136526" y="174625"/>
                    </a:lnTo>
                    <a:lnTo>
                      <a:pt x="123826" y="174625"/>
                    </a:lnTo>
                    <a:lnTo>
                      <a:pt x="112713" y="128588"/>
                    </a:lnTo>
                    <a:lnTo>
                      <a:pt x="100013" y="174625"/>
                    </a:lnTo>
                    <a:lnTo>
                      <a:pt x="90488" y="174625"/>
                    </a:lnTo>
                    <a:lnTo>
                      <a:pt x="77788" y="134938"/>
                    </a:lnTo>
                    <a:lnTo>
                      <a:pt x="68263" y="174625"/>
                    </a:lnTo>
                    <a:lnTo>
                      <a:pt x="55563" y="174625"/>
                    </a:lnTo>
                    <a:close/>
                    <a:moveTo>
                      <a:pt x="148432" y="22225"/>
                    </a:moveTo>
                    <a:cubicBezTo>
                      <a:pt x="78730" y="22225"/>
                      <a:pt x="22225" y="78730"/>
                      <a:pt x="22225" y="148432"/>
                    </a:cubicBezTo>
                    <a:cubicBezTo>
                      <a:pt x="22225" y="218134"/>
                      <a:pt x="78730" y="274639"/>
                      <a:pt x="148432" y="274639"/>
                    </a:cubicBezTo>
                    <a:cubicBezTo>
                      <a:pt x="218134" y="274639"/>
                      <a:pt x="274639" y="218134"/>
                      <a:pt x="274639" y="148432"/>
                    </a:cubicBezTo>
                    <a:cubicBezTo>
                      <a:pt x="274639" y="78730"/>
                      <a:pt x="218134" y="22225"/>
                      <a:pt x="148432" y="22225"/>
                    </a:cubicBezTo>
                    <a:close/>
                    <a:moveTo>
                      <a:pt x="147936" y="0"/>
                    </a:moveTo>
                    <a:cubicBezTo>
                      <a:pt x="229828" y="0"/>
                      <a:pt x="295871" y="66043"/>
                      <a:pt x="295871" y="147936"/>
                    </a:cubicBezTo>
                    <a:cubicBezTo>
                      <a:pt x="295871" y="184919"/>
                      <a:pt x="281342" y="217941"/>
                      <a:pt x="258887" y="244358"/>
                    </a:cubicBezTo>
                    <a:cubicBezTo>
                      <a:pt x="258887" y="244358"/>
                      <a:pt x="258887" y="244358"/>
                      <a:pt x="338138" y="323609"/>
                    </a:cubicBezTo>
                    <a:cubicBezTo>
                      <a:pt x="338138" y="323609"/>
                      <a:pt x="338138" y="323609"/>
                      <a:pt x="323609" y="338138"/>
                    </a:cubicBezTo>
                    <a:cubicBezTo>
                      <a:pt x="323609" y="338138"/>
                      <a:pt x="323609" y="338138"/>
                      <a:pt x="244358" y="258887"/>
                    </a:cubicBezTo>
                    <a:cubicBezTo>
                      <a:pt x="217941" y="281342"/>
                      <a:pt x="184919" y="295871"/>
                      <a:pt x="147936" y="295871"/>
                    </a:cubicBezTo>
                    <a:cubicBezTo>
                      <a:pt x="66043" y="295871"/>
                      <a:pt x="0" y="229828"/>
                      <a:pt x="0" y="147936"/>
                    </a:cubicBezTo>
                    <a:cubicBezTo>
                      <a:pt x="0" y="66043"/>
                      <a:pt x="66043" y="0"/>
                      <a:pt x="147936" y="0"/>
                    </a:cubicBez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1600314" y="3295685"/>
            <a:ext cx="543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RM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7BCDF83-7BD2-4713-9FD0-18F52287C555}"/>
              </a:ext>
            </a:extLst>
          </p:cNvPr>
          <p:cNvSpPr/>
          <p:nvPr/>
        </p:nvSpPr>
        <p:spPr>
          <a:xfrm>
            <a:off x="2850143" y="2872743"/>
            <a:ext cx="5577988" cy="60939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Resource</a:t>
            </a:r>
            <a:r>
              <a:rPr lang="zh-CN" altLang="en-US" sz="1600" b="1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b="1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management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由发送方发送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交换机设置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RM cell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位：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       NI bit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：速率不许增长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     CI bit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：拥塞指示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RM cell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由接收方返回给发送方</a:t>
            </a:r>
          </a:p>
        </p:txBody>
      </p:sp>
    </p:spTree>
    <p:extLst>
      <p:ext uri="{BB962C8B-B14F-4D97-AF65-F5344CB8AC3E}">
        <p14:creationId xmlns:p14="http://schemas.microsoft.com/office/powerpoint/2010/main" val="2024704096"/>
      </p:ext>
    </p:extLst>
  </p:cSld>
  <p:clrMapOvr>
    <a:masterClrMapping/>
  </p:clrMapOvr>
  <p:transition spd="slow" advTm="44294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5544997" y="2565171"/>
            <a:ext cx="1656339" cy="241026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此处添加标题</a:t>
            </a:r>
          </a:p>
        </p:txBody>
      </p:sp>
      <p:sp>
        <p:nvSpPr>
          <p:cNvPr id="34" name="TextBox 22"/>
          <p:cNvSpPr txBox="1"/>
          <p:nvPr/>
        </p:nvSpPr>
        <p:spPr>
          <a:xfrm>
            <a:off x="5544998" y="2806197"/>
            <a:ext cx="268084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用户可以在投影仪或者计算机上进行演示，也可以将演示文稿打印出来，制作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2674295" y="470648"/>
            <a:ext cx="3802322" cy="398780"/>
            <a:chOff x="3337329" y="755789"/>
            <a:chExt cx="5069762" cy="531706"/>
          </a:xfrm>
        </p:grpSpPr>
        <p:sp>
          <p:nvSpPr>
            <p:cNvPr id="60" name="文本框 2"/>
            <p:cNvSpPr txBox="1"/>
            <p:nvPr/>
          </p:nvSpPr>
          <p:spPr>
            <a:xfrm>
              <a:off x="4484562" y="755789"/>
              <a:ext cx="2981113" cy="531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示例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333732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259935" y="1005571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6FD575-71E1-40BF-BF4C-E37FA879A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00" y="2337303"/>
            <a:ext cx="6348799" cy="260645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E103C5C-D6E3-44DD-882C-4E1AA5DEC3E9}"/>
              </a:ext>
            </a:extLst>
          </p:cNvPr>
          <p:cNvSpPr/>
          <p:nvPr/>
        </p:nvSpPr>
        <p:spPr>
          <a:xfrm>
            <a:off x="400913" y="1130847"/>
            <a:ext cx="4741560" cy="60939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RM cell</a:t>
            </a:r>
            <a:r>
              <a:rPr lang="zh-CN" altLang="en-US"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中显式的速率</a:t>
            </a:r>
            <a:r>
              <a:rPr lang="en-US" altLang="zh-CN"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(ER)</a:t>
            </a:r>
            <a:r>
              <a:rPr lang="zh-CN" altLang="en-US"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字段</a:t>
            </a:r>
            <a:r>
              <a:rPr lang="en-US" altLang="zh-CN"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(2Byte)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拥塞时交换机可以将其置为更低值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发送方从而得知路径所支持的最小速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054A6D-96D4-479B-A323-3133CDA01BB1}"/>
              </a:ext>
            </a:extLst>
          </p:cNvPr>
          <p:cNvSpPr/>
          <p:nvPr/>
        </p:nvSpPr>
        <p:spPr>
          <a:xfrm>
            <a:off x="5142473" y="1087567"/>
            <a:ext cx="4741560" cy="60939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数据</a:t>
            </a:r>
            <a:r>
              <a:rPr lang="en-US" altLang="zh-CN"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 cell</a:t>
            </a:r>
            <a:r>
              <a:rPr lang="zh-CN" altLang="en-US"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中的</a:t>
            </a:r>
            <a:r>
              <a:rPr lang="en-US" altLang="zh-CN"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EFCI</a:t>
            </a:r>
            <a:r>
              <a:rPr lang="zh-CN" altLang="en-US"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位</a:t>
            </a:r>
            <a:endParaRPr lang="en-US" altLang="zh-CN" sz="20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如果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RM cell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前面的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data cell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该位被置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，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则发送方在返回的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RM cell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中置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CI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位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(RM cell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由接收方返回给发送方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111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2375">
        <p:split orient="vert"/>
      </p:transition>
    </mc:Choice>
    <mc:Fallback>
      <p:transition spd="slow" advTm="62375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63830" y="418578"/>
            <a:ext cx="3603567" cy="460375"/>
            <a:chOff x="3456709" y="686363"/>
            <a:chExt cx="4804756" cy="613832"/>
          </a:xfrm>
        </p:grpSpPr>
        <p:sp>
          <p:nvSpPr>
            <p:cNvPr id="3" name="文本框 2"/>
            <p:cNvSpPr txBox="1"/>
            <p:nvPr/>
          </p:nvSpPr>
          <p:spPr>
            <a:xfrm>
              <a:off x="4603942" y="686363"/>
              <a:ext cx="2509520" cy="613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cs typeface="+mn-ea"/>
                  <a:sym typeface="+mn-lt"/>
                </a:rPr>
                <a:t>TCP</a:t>
              </a:r>
              <a:r>
                <a:rPr lang="zh-CN" altLang="en-US" sz="2400" b="1" dirty="0">
                  <a:cs typeface="+mn-ea"/>
                  <a:sym typeface="+mn-lt"/>
                </a:rPr>
                <a:t>段结构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55" y="878840"/>
            <a:ext cx="6938645" cy="4024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60546"/>
    </mc:Choice>
    <mc:Fallback>
      <p:transition advTm="605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sp>
        <p:nvSpPr>
          <p:cNvPr id="2" name="TextBox 134"/>
          <p:cNvSpPr txBox="1"/>
          <p:nvPr/>
        </p:nvSpPr>
        <p:spPr>
          <a:xfrm>
            <a:off x="1504315" y="869315"/>
            <a:ext cx="3238500" cy="1264433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序列号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lt"/>
              </a:rPr>
              <a:t>序列号指的是segment中第一个</a:t>
            </a:r>
            <a:r>
              <a:rPr lang="zh-CN" altLang="en-US" sz="1200" b="1" dirty="0">
                <a:solidFill>
                  <a:schemeClr val="accent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lt"/>
              </a:rPr>
              <a:t>字节</a:t>
            </a:r>
            <a:r>
              <a:rPr lang="zh-CN" altLang="en-US" sz="12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lt"/>
              </a:rPr>
              <a:t>的编号，而不是segment的“连续”编号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lt"/>
              </a:rPr>
              <a:t>建立TCP连接时，双方随机选择序列号</a:t>
            </a:r>
          </a:p>
        </p:txBody>
      </p:sp>
      <p:sp>
        <p:nvSpPr>
          <p:cNvPr id="3" name="TextBox 135"/>
          <p:cNvSpPr txBox="1"/>
          <p:nvPr/>
        </p:nvSpPr>
        <p:spPr>
          <a:xfrm>
            <a:off x="1501140" y="2243455"/>
            <a:ext cx="3128010" cy="1167130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确认号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(ACKs)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lt"/>
              </a:rPr>
              <a:t>希望接收到的</a:t>
            </a:r>
            <a:r>
              <a:rPr lang="zh-CN" altLang="en-US" sz="1200" b="1" dirty="0">
                <a:solidFill>
                  <a:schemeClr val="accent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lt"/>
              </a:rPr>
              <a:t>下一个字节</a:t>
            </a:r>
            <a:r>
              <a:rPr lang="zh-CN" altLang="en-US" sz="12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lt"/>
              </a:rPr>
              <a:t>的序列号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>
                <a:solidFill>
                  <a:schemeClr val="accent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lt"/>
              </a:rPr>
              <a:t>累计确认</a:t>
            </a:r>
            <a:r>
              <a:rPr lang="zh-CN" altLang="en-US" sz="12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lt"/>
              </a:rPr>
              <a:t>：该序列号之前的所有字节均已被正确接收到</a:t>
            </a:r>
          </a:p>
        </p:txBody>
      </p:sp>
      <p:sp>
        <p:nvSpPr>
          <p:cNvPr id="4" name="TextBox 136"/>
          <p:cNvSpPr txBox="1"/>
          <p:nvPr/>
        </p:nvSpPr>
        <p:spPr>
          <a:xfrm>
            <a:off x="1525270" y="3550920"/>
            <a:ext cx="4142740" cy="1443990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接收方如何处理乱序到达的Segment？</a:t>
            </a:r>
          </a:p>
          <a:p>
            <a:pPr lvl="0" indent="0" algn="l">
              <a:lnSpc>
                <a:spcPct val="150000"/>
              </a:lnSpc>
              <a:buClrTx/>
              <a:buSzTx/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lt"/>
              </a:rPr>
              <a:t>TCP规范中没有规定，由TCP的实现者做出决策</a:t>
            </a:r>
          </a:p>
          <a:p>
            <a:pPr lvl="0" indent="0" algn="l">
              <a:lnSpc>
                <a:spcPct val="150000"/>
              </a:lnSpc>
              <a:buClrTx/>
              <a:buSzTx/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lt"/>
              </a:rPr>
              <a:t>①接收方立即丢弃失序报文段</a:t>
            </a:r>
          </a:p>
          <a:p>
            <a:pPr lvl="0" indent="0" algn="l">
              <a:lnSpc>
                <a:spcPct val="150000"/>
              </a:lnSpc>
              <a:buClrTx/>
              <a:buSzTx/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lt"/>
              </a:rPr>
              <a:t>②接收方保留失序的字节，并等待缺少的字节以填补间隔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70104" y="2176918"/>
            <a:ext cx="331918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cxnSp>
        <p:nvCxnSpPr>
          <p:cNvPr id="6" name="直接连接符 5"/>
          <p:cNvCxnSpPr/>
          <p:nvPr/>
        </p:nvCxnSpPr>
        <p:spPr>
          <a:xfrm>
            <a:off x="869524" y="3405264"/>
            <a:ext cx="3319791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900403" y="1434135"/>
            <a:ext cx="591877" cy="591877"/>
            <a:chOff x="4572074" y="339574"/>
            <a:chExt cx="455290" cy="455290"/>
          </a:xfrm>
        </p:grpSpPr>
        <p:sp>
          <p:nvSpPr>
            <p:cNvPr id="8" name="椭圆 7"/>
            <p:cNvSpPr/>
            <p:nvPr/>
          </p:nvSpPr>
          <p:spPr>
            <a:xfrm>
              <a:off x="4572074" y="339574"/>
              <a:ext cx="455290" cy="4552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70"/>
            <p:cNvSpPr>
              <a:spLocks noChangeAspect="1" noEditPoints="1"/>
            </p:cNvSpPr>
            <p:nvPr/>
          </p:nvSpPr>
          <p:spPr bwMode="auto">
            <a:xfrm>
              <a:off x="4691154" y="437294"/>
              <a:ext cx="217130" cy="259850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915831" y="2489960"/>
            <a:ext cx="591877" cy="591877"/>
            <a:chOff x="5490534" y="379782"/>
            <a:chExt cx="455290" cy="455290"/>
          </a:xfrm>
        </p:grpSpPr>
        <p:sp>
          <p:nvSpPr>
            <p:cNvPr id="11" name="椭圆 10"/>
            <p:cNvSpPr/>
            <p:nvPr/>
          </p:nvSpPr>
          <p:spPr>
            <a:xfrm>
              <a:off x="5490534" y="379782"/>
              <a:ext cx="455290" cy="4552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72"/>
            <p:cNvSpPr>
              <a:spLocks noChangeAspect="1" noEditPoints="1"/>
            </p:cNvSpPr>
            <p:nvPr/>
          </p:nvSpPr>
          <p:spPr bwMode="auto">
            <a:xfrm>
              <a:off x="5584449" y="473457"/>
              <a:ext cx="267461" cy="267941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933588" y="3527633"/>
            <a:ext cx="591877" cy="591877"/>
            <a:chOff x="6588298" y="406369"/>
            <a:chExt cx="455290" cy="455290"/>
          </a:xfrm>
        </p:grpSpPr>
        <p:sp>
          <p:nvSpPr>
            <p:cNvPr id="14" name="椭圆 13"/>
            <p:cNvSpPr/>
            <p:nvPr/>
          </p:nvSpPr>
          <p:spPr>
            <a:xfrm>
              <a:off x="6588298" y="406369"/>
              <a:ext cx="455290" cy="4552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3"/>
            <p:cNvSpPr>
              <a:spLocks noChangeAspect="1" noEditPoints="1"/>
            </p:cNvSpPr>
            <p:nvPr/>
          </p:nvSpPr>
          <p:spPr bwMode="auto">
            <a:xfrm>
              <a:off x="6732824" y="480804"/>
              <a:ext cx="166237" cy="306419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rcRect l="3607" r="5410"/>
          <a:stretch>
            <a:fillRect/>
          </a:stretch>
        </p:blipFill>
        <p:spPr>
          <a:xfrm>
            <a:off x="5565140" y="1130935"/>
            <a:ext cx="2899410" cy="333311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645720" y="478268"/>
            <a:ext cx="3947737" cy="398780"/>
            <a:chOff x="3299229" y="765949"/>
            <a:chExt cx="5263649" cy="531706"/>
          </a:xfrm>
        </p:grpSpPr>
        <p:sp>
          <p:nvSpPr>
            <p:cNvPr id="18" name="文本框 17"/>
            <p:cNvSpPr txBox="1"/>
            <p:nvPr/>
          </p:nvSpPr>
          <p:spPr>
            <a:xfrm>
              <a:off x="4288983" y="765949"/>
              <a:ext cx="3158067" cy="531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TCP</a:t>
              </a:r>
              <a:r>
                <a:rPr lang="zh-CN" altLang="en-US" sz="2000" b="1" dirty="0">
                  <a:cs typeface="+mn-ea"/>
                  <a:sym typeface="+mn-lt"/>
                </a:rPr>
                <a:t>：序列号和</a:t>
              </a:r>
              <a:r>
                <a:rPr lang="en-US" altLang="zh-CN" sz="2000" b="1" dirty="0">
                  <a:cs typeface="+mn-ea"/>
                  <a:sym typeface="+mn-lt"/>
                </a:rPr>
                <a:t>ACK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29922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415722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78175"/>
    </mc:Choice>
    <mc:Fallback>
      <p:transition advTm="781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5544997" y="2565171"/>
            <a:ext cx="1656339" cy="241026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此处添加标题</a:t>
            </a:r>
          </a:p>
        </p:txBody>
      </p:sp>
      <p:sp>
        <p:nvSpPr>
          <p:cNvPr id="34" name="TextBox 22"/>
          <p:cNvSpPr txBox="1"/>
          <p:nvPr/>
        </p:nvSpPr>
        <p:spPr>
          <a:xfrm>
            <a:off x="5544998" y="2806197"/>
            <a:ext cx="268084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用户可以在投影仪或者计算机上进行演示，也可以将演示文稿打印出来，制作</a:t>
            </a:r>
          </a:p>
        </p:txBody>
      </p:sp>
      <p:sp>
        <p:nvSpPr>
          <p:cNvPr id="38" name="TextBox 28"/>
          <p:cNvSpPr txBox="1"/>
          <p:nvPr/>
        </p:nvSpPr>
        <p:spPr>
          <a:xfrm>
            <a:off x="1510466" y="1842733"/>
            <a:ext cx="2680848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r>
              <a:rPr lang="zh-CN" altLang="en-US" sz="1600" dirty="0">
                <a:cs typeface="+mn-ea"/>
                <a:sym typeface="+mn-lt"/>
              </a:rPr>
              <a:t>需考虑</a:t>
            </a:r>
            <a:r>
              <a:rPr lang="en-US" altLang="zh-CN" sz="1600" dirty="0">
                <a:cs typeface="+mn-ea"/>
                <a:sym typeface="+mn-lt"/>
              </a:rPr>
              <a:t>RTT</a:t>
            </a:r>
            <a:r>
              <a:rPr lang="zh-CN" altLang="en-US" sz="1600" dirty="0">
                <a:cs typeface="+mn-ea"/>
                <a:sym typeface="+mn-lt"/>
              </a:rPr>
              <a:t>是变化的</a:t>
            </a:r>
          </a:p>
        </p:txBody>
      </p:sp>
      <p:sp>
        <p:nvSpPr>
          <p:cNvPr id="39" name="Title 1"/>
          <p:cNvSpPr txBox="1"/>
          <p:nvPr/>
        </p:nvSpPr>
        <p:spPr>
          <a:xfrm>
            <a:off x="1521167" y="2555546"/>
            <a:ext cx="1656339" cy="241026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过短</a:t>
            </a:r>
          </a:p>
        </p:txBody>
      </p:sp>
      <p:sp>
        <p:nvSpPr>
          <p:cNvPr id="40" name="TextBox 30"/>
          <p:cNvSpPr txBox="1"/>
          <p:nvPr/>
        </p:nvSpPr>
        <p:spPr>
          <a:xfrm>
            <a:off x="1510466" y="2796572"/>
            <a:ext cx="2680848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r>
              <a:rPr lang="zh-CN" sz="1600" dirty="0">
                <a:cs typeface="+mn-ea"/>
                <a:sym typeface="+mn-lt"/>
              </a:rPr>
              <a:t>不必要的重传</a:t>
            </a:r>
          </a:p>
        </p:txBody>
      </p:sp>
      <p:sp>
        <p:nvSpPr>
          <p:cNvPr id="41" name="Title 1"/>
          <p:cNvSpPr txBox="1"/>
          <p:nvPr/>
        </p:nvSpPr>
        <p:spPr>
          <a:xfrm>
            <a:off x="1537677" y="3485255"/>
            <a:ext cx="1656339" cy="241026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过长</a:t>
            </a:r>
          </a:p>
        </p:txBody>
      </p:sp>
      <p:sp>
        <p:nvSpPr>
          <p:cNvPr id="42" name="TextBox 32"/>
          <p:cNvSpPr txBox="1"/>
          <p:nvPr/>
        </p:nvSpPr>
        <p:spPr>
          <a:xfrm>
            <a:off x="1521261" y="3750412"/>
            <a:ext cx="2680848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r>
              <a:rPr lang="zh-CN" sz="1600" dirty="0">
                <a:cs typeface="+mn-ea"/>
                <a:sym typeface="+mn-lt"/>
              </a:rPr>
              <a:t>对段丢失时间反应慢</a:t>
            </a:r>
          </a:p>
        </p:txBody>
      </p:sp>
      <p:sp>
        <p:nvSpPr>
          <p:cNvPr id="44" name="Freeform 140"/>
          <p:cNvSpPr>
            <a:spLocks noEditPoints="1"/>
          </p:cNvSpPr>
          <p:nvPr/>
        </p:nvSpPr>
        <p:spPr bwMode="auto">
          <a:xfrm>
            <a:off x="1083069" y="2600931"/>
            <a:ext cx="284519" cy="186409"/>
          </a:xfrm>
          <a:custGeom>
            <a:avLst/>
            <a:gdLst>
              <a:gd name="T0" fmla="*/ 8477 w 16095"/>
              <a:gd name="T1" fmla="*/ 6935 h 10545"/>
              <a:gd name="T2" fmla="*/ 8249 w 16095"/>
              <a:gd name="T3" fmla="*/ 7011 h 10545"/>
              <a:gd name="T4" fmla="*/ 8006 w 16095"/>
              <a:gd name="T5" fmla="*/ 7030 h 10545"/>
              <a:gd name="T6" fmla="*/ 7768 w 16095"/>
              <a:gd name="T7" fmla="*/ 6992 h 10545"/>
              <a:gd name="T8" fmla="*/ 7547 w 16095"/>
              <a:gd name="T9" fmla="*/ 6897 h 10545"/>
              <a:gd name="T10" fmla="*/ 1006 w 16095"/>
              <a:gd name="T11" fmla="*/ 2010 h 10545"/>
              <a:gd name="T12" fmla="*/ 1038 w 16095"/>
              <a:gd name="T13" fmla="*/ 1758 h 10545"/>
              <a:gd name="T14" fmla="*/ 1152 w 16095"/>
              <a:gd name="T15" fmla="*/ 1488 h 10545"/>
              <a:gd name="T16" fmla="*/ 1336 w 16095"/>
              <a:gd name="T17" fmla="*/ 1265 h 10545"/>
              <a:gd name="T18" fmla="*/ 1576 w 16095"/>
              <a:gd name="T19" fmla="*/ 1104 h 10545"/>
              <a:gd name="T20" fmla="*/ 1859 w 16095"/>
              <a:gd name="T21" fmla="*/ 1016 h 10545"/>
              <a:gd name="T22" fmla="*/ 14186 w 16095"/>
              <a:gd name="T23" fmla="*/ 1009 h 10545"/>
              <a:gd name="T24" fmla="*/ 14474 w 16095"/>
              <a:gd name="T25" fmla="*/ 1084 h 10545"/>
              <a:gd name="T26" fmla="*/ 14723 w 16095"/>
              <a:gd name="T27" fmla="*/ 1234 h 10545"/>
              <a:gd name="T28" fmla="*/ 14917 w 16095"/>
              <a:gd name="T29" fmla="*/ 1447 h 10545"/>
              <a:gd name="T30" fmla="*/ 15044 w 16095"/>
              <a:gd name="T31" fmla="*/ 1710 h 10545"/>
              <a:gd name="T32" fmla="*/ 15089 w 16095"/>
              <a:gd name="T33" fmla="*/ 2009 h 10545"/>
              <a:gd name="T34" fmla="*/ 15089 w 16095"/>
              <a:gd name="T35" fmla="*/ 8535 h 10545"/>
              <a:gd name="T36" fmla="*/ 15044 w 16095"/>
              <a:gd name="T37" fmla="*/ 8835 h 10545"/>
              <a:gd name="T38" fmla="*/ 14917 w 16095"/>
              <a:gd name="T39" fmla="*/ 9097 h 10545"/>
              <a:gd name="T40" fmla="*/ 14723 w 16095"/>
              <a:gd name="T41" fmla="*/ 9311 h 10545"/>
              <a:gd name="T42" fmla="*/ 14474 w 16095"/>
              <a:gd name="T43" fmla="*/ 9461 h 10545"/>
              <a:gd name="T44" fmla="*/ 14186 w 16095"/>
              <a:gd name="T45" fmla="*/ 9535 h 10545"/>
              <a:gd name="T46" fmla="*/ 1859 w 16095"/>
              <a:gd name="T47" fmla="*/ 9529 h 10545"/>
              <a:gd name="T48" fmla="*/ 1576 w 16095"/>
              <a:gd name="T49" fmla="*/ 9441 h 10545"/>
              <a:gd name="T50" fmla="*/ 1336 w 16095"/>
              <a:gd name="T51" fmla="*/ 9280 h 10545"/>
              <a:gd name="T52" fmla="*/ 1152 w 16095"/>
              <a:gd name="T53" fmla="*/ 9057 h 10545"/>
              <a:gd name="T54" fmla="*/ 1038 w 16095"/>
              <a:gd name="T55" fmla="*/ 8786 h 10545"/>
              <a:gd name="T56" fmla="*/ 4945 w 16095"/>
              <a:gd name="T57" fmla="*/ 5587 h 10545"/>
              <a:gd name="T58" fmla="*/ 7271 w 16095"/>
              <a:gd name="T59" fmla="*/ 7318 h 10545"/>
              <a:gd name="T60" fmla="*/ 7435 w 16095"/>
              <a:gd name="T61" fmla="*/ 7403 h 10545"/>
              <a:gd name="T62" fmla="*/ 7605 w 16095"/>
              <a:gd name="T63" fmla="*/ 7466 h 10545"/>
              <a:gd name="T64" fmla="*/ 7780 w 16095"/>
              <a:gd name="T65" fmla="*/ 7509 h 10545"/>
              <a:gd name="T66" fmla="*/ 7958 w 16095"/>
              <a:gd name="T67" fmla="*/ 7530 h 10545"/>
              <a:gd name="T68" fmla="*/ 8137 w 16095"/>
              <a:gd name="T69" fmla="*/ 7530 h 10545"/>
              <a:gd name="T70" fmla="*/ 8315 w 16095"/>
              <a:gd name="T71" fmla="*/ 7509 h 10545"/>
              <a:gd name="T72" fmla="*/ 8490 w 16095"/>
              <a:gd name="T73" fmla="*/ 7466 h 10545"/>
              <a:gd name="T74" fmla="*/ 8660 w 16095"/>
              <a:gd name="T75" fmla="*/ 7403 h 10545"/>
              <a:gd name="T76" fmla="*/ 8823 w 16095"/>
              <a:gd name="T77" fmla="*/ 7318 h 10545"/>
              <a:gd name="T78" fmla="*/ 11150 w 16095"/>
              <a:gd name="T79" fmla="*/ 5587 h 10545"/>
              <a:gd name="T80" fmla="*/ 14083 w 16095"/>
              <a:gd name="T81" fmla="*/ 0 h 10545"/>
              <a:gd name="T82" fmla="*/ 1509 w 16095"/>
              <a:gd name="T83" fmla="*/ 63 h 10545"/>
              <a:gd name="T84" fmla="*/ 969 w 16095"/>
              <a:gd name="T85" fmla="*/ 291 h 10545"/>
              <a:gd name="T86" fmla="*/ 523 w 16095"/>
              <a:gd name="T87" fmla="*/ 658 h 10545"/>
              <a:gd name="T88" fmla="*/ 198 w 16095"/>
              <a:gd name="T89" fmla="*/ 1138 h 10545"/>
              <a:gd name="T90" fmla="*/ 23 w 16095"/>
              <a:gd name="T91" fmla="*/ 1702 h 10545"/>
              <a:gd name="T92" fmla="*/ 10 w 16095"/>
              <a:gd name="T93" fmla="*/ 8741 h 10545"/>
              <a:gd name="T94" fmla="*/ 158 w 16095"/>
              <a:gd name="T95" fmla="*/ 9318 h 10545"/>
              <a:gd name="T96" fmla="*/ 460 w 16095"/>
              <a:gd name="T97" fmla="*/ 9814 h 10545"/>
              <a:gd name="T98" fmla="*/ 887 w 16095"/>
              <a:gd name="T99" fmla="*/ 10202 h 10545"/>
              <a:gd name="T100" fmla="*/ 1413 w 16095"/>
              <a:gd name="T101" fmla="*/ 10455 h 10545"/>
              <a:gd name="T102" fmla="*/ 2012 w 16095"/>
              <a:gd name="T103" fmla="*/ 10545 h 10545"/>
              <a:gd name="T104" fmla="*/ 14586 w 16095"/>
              <a:gd name="T105" fmla="*/ 10482 h 10545"/>
              <a:gd name="T106" fmla="*/ 15126 w 16095"/>
              <a:gd name="T107" fmla="*/ 10254 h 10545"/>
              <a:gd name="T108" fmla="*/ 15572 w 16095"/>
              <a:gd name="T109" fmla="*/ 9886 h 10545"/>
              <a:gd name="T110" fmla="*/ 15897 w 16095"/>
              <a:gd name="T111" fmla="*/ 9407 h 10545"/>
              <a:gd name="T112" fmla="*/ 16072 w 16095"/>
              <a:gd name="T113" fmla="*/ 8842 h 10545"/>
              <a:gd name="T114" fmla="*/ 16085 w 16095"/>
              <a:gd name="T115" fmla="*/ 1803 h 10545"/>
              <a:gd name="T116" fmla="*/ 15937 w 16095"/>
              <a:gd name="T117" fmla="*/ 1227 h 10545"/>
              <a:gd name="T118" fmla="*/ 15635 w 16095"/>
              <a:gd name="T119" fmla="*/ 731 h 10545"/>
              <a:gd name="T120" fmla="*/ 15208 w 16095"/>
              <a:gd name="T121" fmla="*/ 343 h 10545"/>
              <a:gd name="T122" fmla="*/ 14682 w 16095"/>
              <a:gd name="T123" fmla="*/ 90 h 10545"/>
              <a:gd name="T124" fmla="*/ 14083 w 16095"/>
              <a:gd name="T125" fmla="*/ 0 h 10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95" h="10545">
                <a:moveTo>
                  <a:pt x="8651" y="6830"/>
                </a:moveTo>
                <a:lnTo>
                  <a:pt x="8618" y="6853"/>
                </a:lnTo>
                <a:lnTo>
                  <a:pt x="8584" y="6876"/>
                </a:lnTo>
                <a:lnTo>
                  <a:pt x="8548" y="6897"/>
                </a:lnTo>
                <a:lnTo>
                  <a:pt x="8513" y="6917"/>
                </a:lnTo>
                <a:lnTo>
                  <a:pt x="8477" y="6935"/>
                </a:lnTo>
                <a:lnTo>
                  <a:pt x="8441" y="6951"/>
                </a:lnTo>
                <a:lnTo>
                  <a:pt x="8404" y="6966"/>
                </a:lnTo>
                <a:lnTo>
                  <a:pt x="8365" y="6980"/>
                </a:lnTo>
                <a:lnTo>
                  <a:pt x="8327" y="6992"/>
                </a:lnTo>
                <a:lnTo>
                  <a:pt x="8288" y="7002"/>
                </a:lnTo>
                <a:lnTo>
                  <a:pt x="8249" y="7011"/>
                </a:lnTo>
                <a:lnTo>
                  <a:pt x="8209" y="7018"/>
                </a:lnTo>
                <a:lnTo>
                  <a:pt x="8169" y="7023"/>
                </a:lnTo>
                <a:lnTo>
                  <a:pt x="8129" y="7027"/>
                </a:lnTo>
                <a:lnTo>
                  <a:pt x="8089" y="7030"/>
                </a:lnTo>
                <a:lnTo>
                  <a:pt x="8048" y="7031"/>
                </a:lnTo>
                <a:lnTo>
                  <a:pt x="8006" y="7030"/>
                </a:lnTo>
                <a:lnTo>
                  <a:pt x="7966" y="7027"/>
                </a:lnTo>
                <a:lnTo>
                  <a:pt x="7926" y="7023"/>
                </a:lnTo>
                <a:lnTo>
                  <a:pt x="7886" y="7018"/>
                </a:lnTo>
                <a:lnTo>
                  <a:pt x="7845" y="7011"/>
                </a:lnTo>
                <a:lnTo>
                  <a:pt x="7806" y="7002"/>
                </a:lnTo>
                <a:lnTo>
                  <a:pt x="7768" y="6992"/>
                </a:lnTo>
                <a:lnTo>
                  <a:pt x="7730" y="6980"/>
                </a:lnTo>
                <a:lnTo>
                  <a:pt x="7691" y="6966"/>
                </a:lnTo>
                <a:lnTo>
                  <a:pt x="7654" y="6951"/>
                </a:lnTo>
                <a:lnTo>
                  <a:pt x="7618" y="6935"/>
                </a:lnTo>
                <a:lnTo>
                  <a:pt x="7582" y="6917"/>
                </a:lnTo>
                <a:lnTo>
                  <a:pt x="7547" y="6897"/>
                </a:lnTo>
                <a:lnTo>
                  <a:pt x="7511" y="6876"/>
                </a:lnTo>
                <a:lnTo>
                  <a:pt x="7477" y="6853"/>
                </a:lnTo>
                <a:lnTo>
                  <a:pt x="7444" y="6830"/>
                </a:lnTo>
                <a:lnTo>
                  <a:pt x="5364" y="5273"/>
                </a:lnTo>
                <a:lnTo>
                  <a:pt x="4945" y="4958"/>
                </a:lnTo>
                <a:lnTo>
                  <a:pt x="1006" y="2010"/>
                </a:lnTo>
                <a:lnTo>
                  <a:pt x="1006" y="2009"/>
                </a:lnTo>
                <a:lnTo>
                  <a:pt x="1007" y="1957"/>
                </a:lnTo>
                <a:lnTo>
                  <a:pt x="1011" y="1906"/>
                </a:lnTo>
                <a:lnTo>
                  <a:pt x="1018" y="1856"/>
                </a:lnTo>
                <a:lnTo>
                  <a:pt x="1026" y="1807"/>
                </a:lnTo>
                <a:lnTo>
                  <a:pt x="1038" y="1758"/>
                </a:lnTo>
                <a:lnTo>
                  <a:pt x="1051" y="1710"/>
                </a:lnTo>
                <a:lnTo>
                  <a:pt x="1067" y="1663"/>
                </a:lnTo>
                <a:lnTo>
                  <a:pt x="1085" y="1618"/>
                </a:lnTo>
                <a:lnTo>
                  <a:pt x="1106" y="1574"/>
                </a:lnTo>
                <a:lnTo>
                  <a:pt x="1128" y="1531"/>
                </a:lnTo>
                <a:lnTo>
                  <a:pt x="1152" y="1488"/>
                </a:lnTo>
                <a:lnTo>
                  <a:pt x="1178" y="1447"/>
                </a:lnTo>
                <a:lnTo>
                  <a:pt x="1206" y="1408"/>
                </a:lnTo>
                <a:lnTo>
                  <a:pt x="1236" y="1370"/>
                </a:lnTo>
                <a:lnTo>
                  <a:pt x="1267" y="1334"/>
                </a:lnTo>
                <a:lnTo>
                  <a:pt x="1301" y="1299"/>
                </a:lnTo>
                <a:lnTo>
                  <a:pt x="1336" y="1265"/>
                </a:lnTo>
                <a:lnTo>
                  <a:pt x="1372" y="1234"/>
                </a:lnTo>
                <a:lnTo>
                  <a:pt x="1410" y="1204"/>
                </a:lnTo>
                <a:lnTo>
                  <a:pt x="1450" y="1176"/>
                </a:lnTo>
                <a:lnTo>
                  <a:pt x="1491" y="1150"/>
                </a:lnTo>
                <a:lnTo>
                  <a:pt x="1533" y="1126"/>
                </a:lnTo>
                <a:lnTo>
                  <a:pt x="1576" y="1104"/>
                </a:lnTo>
                <a:lnTo>
                  <a:pt x="1621" y="1084"/>
                </a:lnTo>
                <a:lnTo>
                  <a:pt x="1666" y="1066"/>
                </a:lnTo>
                <a:lnTo>
                  <a:pt x="1713" y="1049"/>
                </a:lnTo>
                <a:lnTo>
                  <a:pt x="1760" y="1036"/>
                </a:lnTo>
                <a:lnTo>
                  <a:pt x="1810" y="1024"/>
                </a:lnTo>
                <a:lnTo>
                  <a:pt x="1859" y="1016"/>
                </a:lnTo>
                <a:lnTo>
                  <a:pt x="1909" y="1009"/>
                </a:lnTo>
                <a:lnTo>
                  <a:pt x="1961" y="1005"/>
                </a:lnTo>
                <a:lnTo>
                  <a:pt x="2012" y="1004"/>
                </a:lnTo>
                <a:lnTo>
                  <a:pt x="14083" y="1004"/>
                </a:lnTo>
                <a:lnTo>
                  <a:pt x="14134" y="1005"/>
                </a:lnTo>
                <a:lnTo>
                  <a:pt x="14186" y="1009"/>
                </a:lnTo>
                <a:lnTo>
                  <a:pt x="14236" y="1016"/>
                </a:lnTo>
                <a:lnTo>
                  <a:pt x="14285" y="1024"/>
                </a:lnTo>
                <a:lnTo>
                  <a:pt x="14335" y="1036"/>
                </a:lnTo>
                <a:lnTo>
                  <a:pt x="14382" y="1049"/>
                </a:lnTo>
                <a:lnTo>
                  <a:pt x="14428" y="1066"/>
                </a:lnTo>
                <a:lnTo>
                  <a:pt x="14474" y="1084"/>
                </a:lnTo>
                <a:lnTo>
                  <a:pt x="14519" y="1104"/>
                </a:lnTo>
                <a:lnTo>
                  <a:pt x="14562" y="1126"/>
                </a:lnTo>
                <a:lnTo>
                  <a:pt x="14604" y="1150"/>
                </a:lnTo>
                <a:lnTo>
                  <a:pt x="14645" y="1176"/>
                </a:lnTo>
                <a:lnTo>
                  <a:pt x="14685" y="1204"/>
                </a:lnTo>
                <a:lnTo>
                  <a:pt x="14723" y="1234"/>
                </a:lnTo>
                <a:lnTo>
                  <a:pt x="14759" y="1265"/>
                </a:lnTo>
                <a:lnTo>
                  <a:pt x="14794" y="1299"/>
                </a:lnTo>
                <a:lnTo>
                  <a:pt x="14828" y="1334"/>
                </a:lnTo>
                <a:lnTo>
                  <a:pt x="14859" y="1370"/>
                </a:lnTo>
                <a:lnTo>
                  <a:pt x="14889" y="1408"/>
                </a:lnTo>
                <a:lnTo>
                  <a:pt x="14917" y="1447"/>
                </a:lnTo>
                <a:lnTo>
                  <a:pt x="14943" y="1488"/>
                </a:lnTo>
                <a:lnTo>
                  <a:pt x="14967" y="1531"/>
                </a:lnTo>
                <a:lnTo>
                  <a:pt x="14989" y="1574"/>
                </a:lnTo>
                <a:lnTo>
                  <a:pt x="15010" y="1618"/>
                </a:lnTo>
                <a:lnTo>
                  <a:pt x="15028" y="1663"/>
                </a:lnTo>
                <a:lnTo>
                  <a:pt x="15044" y="1710"/>
                </a:lnTo>
                <a:lnTo>
                  <a:pt x="15058" y="1758"/>
                </a:lnTo>
                <a:lnTo>
                  <a:pt x="15069" y="1807"/>
                </a:lnTo>
                <a:lnTo>
                  <a:pt x="15078" y="1856"/>
                </a:lnTo>
                <a:lnTo>
                  <a:pt x="15084" y="1906"/>
                </a:lnTo>
                <a:lnTo>
                  <a:pt x="15088" y="1957"/>
                </a:lnTo>
                <a:lnTo>
                  <a:pt x="15089" y="2009"/>
                </a:lnTo>
                <a:lnTo>
                  <a:pt x="8651" y="6830"/>
                </a:lnTo>
                <a:close/>
                <a:moveTo>
                  <a:pt x="15089" y="7908"/>
                </a:moveTo>
                <a:lnTo>
                  <a:pt x="11569" y="5273"/>
                </a:lnTo>
                <a:lnTo>
                  <a:pt x="15089" y="2636"/>
                </a:lnTo>
                <a:lnTo>
                  <a:pt x="15089" y="7908"/>
                </a:lnTo>
                <a:close/>
                <a:moveTo>
                  <a:pt x="15089" y="8535"/>
                </a:moveTo>
                <a:lnTo>
                  <a:pt x="15088" y="8588"/>
                </a:lnTo>
                <a:lnTo>
                  <a:pt x="15084" y="8639"/>
                </a:lnTo>
                <a:lnTo>
                  <a:pt x="15078" y="8689"/>
                </a:lnTo>
                <a:lnTo>
                  <a:pt x="15069" y="8738"/>
                </a:lnTo>
                <a:lnTo>
                  <a:pt x="15058" y="8786"/>
                </a:lnTo>
                <a:lnTo>
                  <a:pt x="15044" y="8835"/>
                </a:lnTo>
                <a:lnTo>
                  <a:pt x="15028" y="8881"/>
                </a:lnTo>
                <a:lnTo>
                  <a:pt x="15010" y="8927"/>
                </a:lnTo>
                <a:lnTo>
                  <a:pt x="14989" y="8971"/>
                </a:lnTo>
                <a:lnTo>
                  <a:pt x="14967" y="9014"/>
                </a:lnTo>
                <a:lnTo>
                  <a:pt x="14943" y="9057"/>
                </a:lnTo>
                <a:lnTo>
                  <a:pt x="14917" y="9097"/>
                </a:lnTo>
                <a:lnTo>
                  <a:pt x="14889" y="9137"/>
                </a:lnTo>
                <a:lnTo>
                  <a:pt x="14859" y="9174"/>
                </a:lnTo>
                <a:lnTo>
                  <a:pt x="14828" y="9211"/>
                </a:lnTo>
                <a:lnTo>
                  <a:pt x="14794" y="9246"/>
                </a:lnTo>
                <a:lnTo>
                  <a:pt x="14759" y="9280"/>
                </a:lnTo>
                <a:lnTo>
                  <a:pt x="14723" y="9311"/>
                </a:lnTo>
                <a:lnTo>
                  <a:pt x="14685" y="9341"/>
                </a:lnTo>
                <a:lnTo>
                  <a:pt x="14645" y="9369"/>
                </a:lnTo>
                <a:lnTo>
                  <a:pt x="14604" y="9395"/>
                </a:lnTo>
                <a:lnTo>
                  <a:pt x="14562" y="9419"/>
                </a:lnTo>
                <a:lnTo>
                  <a:pt x="14519" y="9441"/>
                </a:lnTo>
                <a:lnTo>
                  <a:pt x="14474" y="9461"/>
                </a:lnTo>
                <a:lnTo>
                  <a:pt x="14428" y="9479"/>
                </a:lnTo>
                <a:lnTo>
                  <a:pt x="14382" y="9496"/>
                </a:lnTo>
                <a:lnTo>
                  <a:pt x="14335" y="9509"/>
                </a:lnTo>
                <a:lnTo>
                  <a:pt x="14285" y="9520"/>
                </a:lnTo>
                <a:lnTo>
                  <a:pt x="14236" y="9529"/>
                </a:lnTo>
                <a:lnTo>
                  <a:pt x="14186" y="9535"/>
                </a:lnTo>
                <a:lnTo>
                  <a:pt x="14134" y="9539"/>
                </a:lnTo>
                <a:lnTo>
                  <a:pt x="14083" y="9540"/>
                </a:lnTo>
                <a:lnTo>
                  <a:pt x="2012" y="9540"/>
                </a:lnTo>
                <a:lnTo>
                  <a:pt x="1961" y="9539"/>
                </a:lnTo>
                <a:lnTo>
                  <a:pt x="1909" y="9535"/>
                </a:lnTo>
                <a:lnTo>
                  <a:pt x="1859" y="9529"/>
                </a:lnTo>
                <a:lnTo>
                  <a:pt x="1810" y="9520"/>
                </a:lnTo>
                <a:lnTo>
                  <a:pt x="1760" y="9509"/>
                </a:lnTo>
                <a:lnTo>
                  <a:pt x="1713" y="9496"/>
                </a:lnTo>
                <a:lnTo>
                  <a:pt x="1666" y="9479"/>
                </a:lnTo>
                <a:lnTo>
                  <a:pt x="1621" y="9461"/>
                </a:lnTo>
                <a:lnTo>
                  <a:pt x="1576" y="9441"/>
                </a:lnTo>
                <a:lnTo>
                  <a:pt x="1533" y="9419"/>
                </a:lnTo>
                <a:lnTo>
                  <a:pt x="1491" y="9395"/>
                </a:lnTo>
                <a:lnTo>
                  <a:pt x="1450" y="9369"/>
                </a:lnTo>
                <a:lnTo>
                  <a:pt x="1410" y="9341"/>
                </a:lnTo>
                <a:lnTo>
                  <a:pt x="1372" y="9311"/>
                </a:lnTo>
                <a:lnTo>
                  <a:pt x="1336" y="9280"/>
                </a:lnTo>
                <a:lnTo>
                  <a:pt x="1301" y="9246"/>
                </a:lnTo>
                <a:lnTo>
                  <a:pt x="1267" y="9211"/>
                </a:lnTo>
                <a:lnTo>
                  <a:pt x="1236" y="9174"/>
                </a:lnTo>
                <a:lnTo>
                  <a:pt x="1206" y="9137"/>
                </a:lnTo>
                <a:lnTo>
                  <a:pt x="1178" y="9097"/>
                </a:lnTo>
                <a:lnTo>
                  <a:pt x="1152" y="9057"/>
                </a:lnTo>
                <a:lnTo>
                  <a:pt x="1128" y="9014"/>
                </a:lnTo>
                <a:lnTo>
                  <a:pt x="1106" y="8971"/>
                </a:lnTo>
                <a:lnTo>
                  <a:pt x="1085" y="8927"/>
                </a:lnTo>
                <a:lnTo>
                  <a:pt x="1067" y="8881"/>
                </a:lnTo>
                <a:lnTo>
                  <a:pt x="1051" y="8835"/>
                </a:lnTo>
                <a:lnTo>
                  <a:pt x="1038" y="8786"/>
                </a:lnTo>
                <a:lnTo>
                  <a:pt x="1026" y="8738"/>
                </a:lnTo>
                <a:lnTo>
                  <a:pt x="1018" y="8689"/>
                </a:lnTo>
                <a:lnTo>
                  <a:pt x="1011" y="8639"/>
                </a:lnTo>
                <a:lnTo>
                  <a:pt x="1007" y="8588"/>
                </a:lnTo>
                <a:lnTo>
                  <a:pt x="1006" y="8535"/>
                </a:lnTo>
                <a:lnTo>
                  <a:pt x="4945" y="5587"/>
                </a:lnTo>
                <a:lnTo>
                  <a:pt x="7142" y="7232"/>
                </a:lnTo>
                <a:lnTo>
                  <a:pt x="7167" y="7250"/>
                </a:lnTo>
                <a:lnTo>
                  <a:pt x="7193" y="7268"/>
                </a:lnTo>
                <a:lnTo>
                  <a:pt x="7219" y="7285"/>
                </a:lnTo>
                <a:lnTo>
                  <a:pt x="7245" y="7302"/>
                </a:lnTo>
                <a:lnTo>
                  <a:pt x="7271" y="7318"/>
                </a:lnTo>
                <a:lnTo>
                  <a:pt x="7298" y="7333"/>
                </a:lnTo>
                <a:lnTo>
                  <a:pt x="7325" y="7348"/>
                </a:lnTo>
                <a:lnTo>
                  <a:pt x="7352" y="7363"/>
                </a:lnTo>
                <a:lnTo>
                  <a:pt x="7380" y="7376"/>
                </a:lnTo>
                <a:lnTo>
                  <a:pt x="7407" y="7391"/>
                </a:lnTo>
                <a:lnTo>
                  <a:pt x="7435" y="7403"/>
                </a:lnTo>
                <a:lnTo>
                  <a:pt x="7462" y="7415"/>
                </a:lnTo>
                <a:lnTo>
                  <a:pt x="7490" y="7427"/>
                </a:lnTo>
                <a:lnTo>
                  <a:pt x="7518" y="7437"/>
                </a:lnTo>
                <a:lnTo>
                  <a:pt x="7548" y="7448"/>
                </a:lnTo>
                <a:lnTo>
                  <a:pt x="7576" y="7457"/>
                </a:lnTo>
                <a:lnTo>
                  <a:pt x="7605" y="7466"/>
                </a:lnTo>
                <a:lnTo>
                  <a:pt x="7633" y="7475"/>
                </a:lnTo>
                <a:lnTo>
                  <a:pt x="7662" y="7483"/>
                </a:lnTo>
                <a:lnTo>
                  <a:pt x="7691" y="7490"/>
                </a:lnTo>
                <a:lnTo>
                  <a:pt x="7721" y="7497"/>
                </a:lnTo>
                <a:lnTo>
                  <a:pt x="7750" y="7503"/>
                </a:lnTo>
                <a:lnTo>
                  <a:pt x="7780" y="7509"/>
                </a:lnTo>
                <a:lnTo>
                  <a:pt x="7809" y="7514"/>
                </a:lnTo>
                <a:lnTo>
                  <a:pt x="7839" y="7518"/>
                </a:lnTo>
                <a:lnTo>
                  <a:pt x="7868" y="7522"/>
                </a:lnTo>
                <a:lnTo>
                  <a:pt x="7899" y="7525"/>
                </a:lnTo>
                <a:lnTo>
                  <a:pt x="7928" y="7528"/>
                </a:lnTo>
                <a:lnTo>
                  <a:pt x="7958" y="7530"/>
                </a:lnTo>
                <a:lnTo>
                  <a:pt x="7988" y="7531"/>
                </a:lnTo>
                <a:lnTo>
                  <a:pt x="8017" y="7532"/>
                </a:lnTo>
                <a:lnTo>
                  <a:pt x="8048" y="7532"/>
                </a:lnTo>
                <a:lnTo>
                  <a:pt x="8078" y="7532"/>
                </a:lnTo>
                <a:lnTo>
                  <a:pt x="8107" y="7531"/>
                </a:lnTo>
                <a:lnTo>
                  <a:pt x="8137" y="7530"/>
                </a:lnTo>
                <a:lnTo>
                  <a:pt x="8167" y="7528"/>
                </a:lnTo>
                <a:lnTo>
                  <a:pt x="8196" y="7525"/>
                </a:lnTo>
                <a:lnTo>
                  <a:pt x="8227" y="7522"/>
                </a:lnTo>
                <a:lnTo>
                  <a:pt x="8256" y="7518"/>
                </a:lnTo>
                <a:lnTo>
                  <a:pt x="8286" y="7514"/>
                </a:lnTo>
                <a:lnTo>
                  <a:pt x="8315" y="7509"/>
                </a:lnTo>
                <a:lnTo>
                  <a:pt x="8344" y="7503"/>
                </a:lnTo>
                <a:lnTo>
                  <a:pt x="8374" y="7497"/>
                </a:lnTo>
                <a:lnTo>
                  <a:pt x="8404" y="7490"/>
                </a:lnTo>
                <a:lnTo>
                  <a:pt x="8433" y="7483"/>
                </a:lnTo>
                <a:lnTo>
                  <a:pt x="8461" y="7475"/>
                </a:lnTo>
                <a:lnTo>
                  <a:pt x="8490" y="7466"/>
                </a:lnTo>
                <a:lnTo>
                  <a:pt x="8519" y="7457"/>
                </a:lnTo>
                <a:lnTo>
                  <a:pt x="8547" y="7448"/>
                </a:lnTo>
                <a:lnTo>
                  <a:pt x="8576" y="7437"/>
                </a:lnTo>
                <a:lnTo>
                  <a:pt x="8605" y="7427"/>
                </a:lnTo>
                <a:lnTo>
                  <a:pt x="8632" y="7415"/>
                </a:lnTo>
                <a:lnTo>
                  <a:pt x="8660" y="7403"/>
                </a:lnTo>
                <a:lnTo>
                  <a:pt x="8688" y="7391"/>
                </a:lnTo>
                <a:lnTo>
                  <a:pt x="8715" y="7376"/>
                </a:lnTo>
                <a:lnTo>
                  <a:pt x="8743" y="7363"/>
                </a:lnTo>
                <a:lnTo>
                  <a:pt x="8770" y="7348"/>
                </a:lnTo>
                <a:lnTo>
                  <a:pt x="8797" y="7333"/>
                </a:lnTo>
                <a:lnTo>
                  <a:pt x="8823" y="7318"/>
                </a:lnTo>
                <a:lnTo>
                  <a:pt x="8850" y="7302"/>
                </a:lnTo>
                <a:lnTo>
                  <a:pt x="8876" y="7285"/>
                </a:lnTo>
                <a:lnTo>
                  <a:pt x="8902" y="7268"/>
                </a:lnTo>
                <a:lnTo>
                  <a:pt x="8928" y="7250"/>
                </a:lnTo>
                <a:lnTo>
                  <a:pt x="8953" y="7232"/>
                </a:lnTo>
                <a:lnTo>
                  <a:pt x="11150" y="5587"/>
                </a:lnTo>
                <a:lnTo>
                  <a:pt x="15089" y="8535"/>
                </a:lnTo>
                <a:close/>
                <a:moveTo>
                  <a:pt x="1006" y="2636"/>
                </a:moveTo>
                <a:lnTo>
                  <a:pt x="4527" y="5273"/>
                </a:lnTo>
                <a:lnTo>
                  <a:pt x="1006" y="7908"/>
                </a:lnTo>
                <a:lnTo>
                  <a:pt x="1006" y="2636"/>
                </a:lnTo>
                <a:close/>
                <a:moveTo>
                  <a:pt x="14083" y="0"/>
                </a:moveTo>
                <a:lnTo>
                  <a:pt x="2012" y="0"/>
                </a:lnTo>
                <a:lnTo>
                  <a:pt x="1908" y="3"/>
                </a:lnTo>
                <a:lnTo>
                  <a:pt x="1806" y="10"/>
                </a:lnTo>
                <a:lnTo>
                  <a:pt x="1705" y="23"/>
                </a:lnTo>
                <a:lnTo>
                  <a:pt x="1606" y="41"/>
                </a:lnTo>
                <a:lnTo>
                  <a:pt x="1509" y="63"/>
                </a:lnTo>
                <a:lnTo>
                  <a:pt x="1413" y="90"/>
                </a:lnTo>
                <a:lnTo>
                  <a:pt x="1320" y="122"/>
                </a:lnTo>
                <a:lnTo>
                  <a:pt x="1229" y="158"/>
                </a:lnTo>
                <a:lnTo>
                  <a:pt x="1140" y="198"/>
                </a:lnTo>
                <a:lnTo>
                  <a:pt x="1053" y="242"/>
                </a:lnTo>
                <a:lnTo>
                  <a:pt x="969" y="291"/>
                </a:lnTo>
                <a:lnTo>
                  <a:pt x="887" y="343"/>
                </a:lnTo>
                <a:lnTo>
                  <a:pt x="808" y="399"/>
                </a:lnTo>
                <a:lnTo>
                  <a:pt x="732" y="459"/>
                </a:lnTo>
                <a:lnTo>
                  <a:pt x="659" y="522"/>
                </a:lnTo>
                <a:lnTo>
                  <a:pt x="589" y="589"/>
                </a:lnTo>
                <a:lnTo>
                  <a:pt x="523" y="658"/>
                </a:lnTo>
                <a:lnTo>
                  <a:pt x="460" y="731"/>
                </a:lnTo>
                <a:lnTo>
                  <a:pt x="399" y="806"/>
                </a:lnTo>
                <a:lnTo>
                  <a:pt x="344" y="886"/>
                </a:lnTo>
                <a:lnTo>
                  <a:pt x="292" y="967"/>
                </a:lnTo>
                <a:lnTo>
                  <a:pt x="242" y="1051"/>
                </a:lnTo>
                <a:lnTo>
                  <a:pt x="198" y="1138"/>
                </a:lnTo>
                <a:lnTo>
                  <a:pt x="158" y="1227"/>
                </a:lnTo>
                <a:lnTo>
                  <a:pt x="122" y="1318"/>
                </a:lnTo>
                <a:lnTo>
                  <a:pt x="91" y="1411"/>
                </a:lnTo>
                <a:lnTo>
                  <a:pt x="63" y="1506"/>
                </a:lnTo>
                <a:lnTo>
                  <a:pt x="41" y="1604"/>
                </a:lnTo>
                <a:lnTo>
                  <a:pt x="23" y="1702"/>
                </a:lnTo>
                <a:lnTo>
                  <a:pt x="10" y="1803"/>
                </a:lnTo>
                <a:lnTo>
                  <a:pt x="3" y="1905"/>
                </a:lnTo>
                <a:lnTo>
                  <a:pt x="0" y="2009"/>
                </a:lnTo>
                <a:lnTo>
                  <a:pt x="0" y="8535"/>
                </a:lnTo>
                <a:lnTo>
                  <a:pt x="3" y="8639"/>
                </a:lnTo>
                <a:lnTo>
                  <a:pt x="10" y="8741"/>
                </a:lnTo>
                <a:lnTo>
                  <a:pt x="23" y="8842"/>
                </a:lnTo>
                <a:lnTo>
                  <a:pt x="41" y="8941"/>
                </a:lnTo>
                <a:lnTo>
                  <a:pt x="63" y="9038"/>
                </a:lnTo>
                <a:lnTo>
                  <a:pt x="91" y="9133"/>
                </a:lnTo>
                <a:lnTo>
                  <a:pt x="122" y="9226"/>
                </a:lnTo>
                <a:lnTo>
                  <a:pt x="158" y="9318"/>
                </a:lnTo>
                <a:lnTo>
                  <a:pt x="198" y="9407"/>
                </a:lnTo>
                <a:lnTo>
                  <a:pt x="242" y="9494"/>
                </a:lnTo>
                <a:lnTo>
                  <a:pt x="292" y="9578"/>
                </a:lnTo>
                <a:lnTo>
                  <a:pt x="344" y="9659"/>
                </a:lnTo>
                <a:lnTo>
                  <a:pt x="399" y="9738"/>
                </a:lnTo>
                <a:lnTo>
                  <a:pt x="460" y="9814"/>
                </a:lnTo>
                <a:lnTo>
                  <a:pt x="523" y="9886"/>
                </a:lnTo>
                <a:lnTo>
                  <a:pt x="589" y="9956"/>
                </a:lnTo>
                <a:lnTo>
                  <a:pt x="659" y="10023"/>
                </a:lnTo>
                <a:lnTo>
                  <a:pt x="732" y="10086"/>
                </a:lnTo>
                <a:lnTo>
                  <a:pt x="808" y="10145"/>
                </a:lnTo>
                <a:lnTo>
                  <a:pt x="887" y="10202"/>
                </a:lnTo>
                <a:lnTo>
                  <a:pt x="969" y="10254"/>
                </a:lnTo>
                <a:lnTo>
                  <a:pt x="1053" y="10303"/>
                </a:lnTo>
                <a:lnTo>
                  <a:pt x="1140" y="10347"/>
                </a:lnTo>
                <a:lnTo>
                  <a:pt x="1229" y="10387"/>
                </a:lnTo>
                <a:lnTo>
                  <a:pt x="1320" y="10423"/>
                </a:lnTo>
                <a:lnTo>
                  <a:pt x="1413" y="10455"/>
                </a:lnTo>
                <a:lnTo>
                  <a:pt x="1509" y="10482"/>
                </a:lnTo>
                <a:lnTo>
                  <a:pt x="1606" y="10504"/>
                </a:lnTo>
                <a:lnTo>
                  <a:pt x="1705" y="10522"/>
                </a:lnTo>
                <a:lnTo>
                  <a:pt x="1806" y="10535"/>
                </a:lnTo>
                <a:lnTo>
                  <a:pt x="1908" y="10542"/>
                </a:lnTo>
                <a:lnTo>
                  <a:pt x="2012" y="10545"/>
                </a:lnTo>
                <a:lnTo>
                  <a:pt x="14083" y="10545"/>
                </a:lnTo>
                <a:lnTo>
                  <a:pt x="14187" y="10542"/>
                </a:lnTo>
                <a:lnTo>
                  <a:pt x="14289" y="10535"/>
                </a:lnTo>
                <a:lnTo>
                  <a:pt x="14390" y="10522"/>
                </a:lnTo>
                <a:lnTo>
                  <a:pt x="14489" y="10504"/>
                </a:lnTo>
                <a:lnTo>
                  <a:pt x="14586" y="10482"/>
                </a:lnTo>
                <a:lnTo>
                  <a:pt x="14682" y="10455"/>
                </a:lnTo>
                <a:lnTo>
                  <a:pt x="14775" y="10423"/>
                </a:lnTo>
                <a:lnTo>
                  <a:pt x="14867" y="10387"/>
                </a:lnTo>
                <a:lnTo>
                  <a:pt x="14955" y="10347"/>
                </a:lnTo>
                <a:lnTo>
                  <a:pt x="15042" y="10303"/>
                </a:lnTo>
                <a:lnTo>
                  <a:pt x="15126" y="10254"/>
                </a:lnTo>
                <a:lnTo>
                  <a:pt x="15208" y="10202"/>
                </a:lnTo>
                <a:lnTo>
                  <a:pt x="15287" y="10145"/>
                </a:lnTo>
                <a:lnTo>
                  <a:pt x="15363" y="10086"/>
                </a:lnTo>
                <a:lnTo>
                  <a:pt x="15436" y="10023"/>
                </a:lnTo>
                <a:lnTo>
                  <a:pt x="15506" y="9956"/>
                </a:lnTo>
                <a:lnTo>
                  <a:pt x="15572" y="9886"/>
                </a:lnTo>
                <a:lnTo>
                  <a:pt x="15635" y="9814"/>
                </a:lnTo>
                <a:lnTo>
                  <a:pt x="15696" y="9738"/>
                </a:lnTo>
                <a:lnTo>
                  <a:pt x="15751" y="9659"/>
                </a:lnTo>
                <a:lnTo>
                  <a:pt x="15803" y="9578"/>
                </a:lnTo>
                <a:lnTo>
                  <a:pt x="15853" y="9494"/>
                </a:lnTo>
                <a:lnTo>
                  <a:pt x="15897" y="9407"/>
                </a:lnTo>
                <a:lnTo>
                  <a:pt x="15937" y="9318"/>
                </a:lnTo>
                <a:lnTo>
                  <a:pt x="15973" y="9226"/>
                </a:lnTo>
                <a:lnTo>
                  <a:pt x="16004" y="9133"/>
                </a:lnTo>
                <a:lnTo>
                  <a:pt x="16032" y="9038"/>
                </a:lnTo>
                <a:lnTo>
                  <a:pt x="16054" y="8941"/>
                </a:lnTo>
                <a:lnTo>
                  <a:pt x="16072" y="8842"/>
                </a:lnTo>
                <a:lnTo>
                  <a:pt x="16085" y="8741"/>
                </a:lnTo>
                <a:lnTo>
                  <a:pt x="16092" y="8639"/>
                </a:lnTo>
                <a:lnTo>
                  <a:pt x="16095" y="8535"/>
                </a:lnTo>
                <a:lnTo>
                  <a:pt x="16095" y="2009"/>
                </a:lnTo>
                <a:lnTo>
                  <a:pt x="16092" y="1905"/>
                </a:lnTo>
                <a:lnTo>
                  <a:pt x="16085" y="1803"/>
                </a:lnTo>
                <a:lnTo>
                  <a:pt x="16072" y="1702"/>
                </a:lnTo>
                <a:lnTo>
                  <a:pt x="16054" y="1604"/>
                </a:lnTo>
                <a:lnTo>
                  <a:pt x="16032" y="1506"/>
                </a:lnTo>
                <a:lnTo>
                  <a:pt x="16004" y="1411"/>
                </a:lnTo>
                <a:lnTo>
                  <a:pt x="15973" y="1318"/>
                </a:lnTo>
                <a:lnTo>
                  <a:pt x="15937" y="1227"/>
                </a:lnTo>
                <a:lnTo>
                  <a:pt x="15897" y="1138"/>
                </a:lnTo>
                <a:lnTo>
                  <a:pt x="15853" y="1051"/>
                </a:lnTo>
                <a:lnTo>
                  <a:pt x="15803" y="967"/>
                </a:lnTo>
                <a:lnTo>
                  <a:pt x="15751" y="886"/>
                </a:lnTo>
                <a:lnTo>
                  <a:pt x="15696" y="806"/>
                </a:lnTo>
                <a:lnTo>
                  <a:pt x="15635" y="731"/>
                </a:lnTo>
                <a:lnTo>
                  <a:pt x="15572" y="658"/>
                </a:lnTo>
                <a:lnTo>
                  <a:pt x="15506" y="589"/>
                </a:lnTo>
                <a:lnTo>
                  <a:pt x="15436" y="522"/>
                </a:lnTo>
                <a:lnTo>
                  <a:pt x="15363" y="459"/>
                </a:lnTo>
                <a:lnTo>
                  <a:pt x="15287" y="399"/>
                </a:lnTo>
                <a:lnTo>
                  <a:pt x="15208" y="343"/>
                </a:lnTo>
                <a:lnTo>
                  <a:pt x="15126" y="291"/>
                </a:lnTo>
                <a:lnTo>
                  <a:pt x="15042" y="242"/>
                </a:lnTo>
                <a:lnTo>
                  <a:pt x="14955" y="198"/>
                </a:lnTo>
                <a:lnTo>
                  <a:pt x="14867" y="158"/>
                </a:lnTo>
                <a:lnTo>
                  <a:pt x="14775" y="122"/>
                </a:lnTo>
                <a:lnTo>
                  <a:pt x="14682" y="90"/>
                </a:lnTo>
                <a:lnTo>
                  <a:pt x="14586" y="63"/>
                </a:lnTo>
                <a:lnTo>
                  <a:pt x="14489" y="41"/>
                </a:lnTo>
                <a:lnTo>
                  <a:pt x="14390" y="23"/>
                </a:lnTo>
                <a:lnTo>
                  <a:pt x="14289" y="10"/>
                </a:lnTo>
                <a:lnTo>
                  <a:pt x="14187" y="3"/>
                </a:lnTo>
                <a:lnTo>
                  <a:pt x="14083" y="0"/>
                </a:lnTo>
                <a:close/>
              </a:path>
            </a:pathLst>
          </a:custGeom>
          <a:solidFill>
            <a:srgbClr val="BE202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5" name="Group 37"/>
          <p:cNvGrpSpPr/>
          <p:nvPr/>
        </p:nvGrpSpPr>
        <p:grpSpPr>
          <a:xfrm>
            <a:off x="1083088" y="3454323"/>
            <a:ext cx="283865" cy="284519"/>
            <a:chOff x="9653588" y="4071938"/>
            <a:chExt cx="688975" cy="690562"/>
          </a:xfrm>
          <a:solidFill>
            <a:srgbClr val="BE2021"/>
          </a:solidFill>
        </p:grpSpPr>
        <p:sp>
          <p:nvSpPr>
            <p:cNvPr id="46" name="Freeform 253"/>
            <p:cNvSpPr>
              <a:spLocks noEditPoints="1"/>
            </p:cNvSpPr>
            <p:nvPr/>
          </p:nvSpPr>
          <p:spPr bwMode="auto">
            <a:xfrm>
              <a:off x="9653588" y="4071938"/>
              <a:ext cx="688975" cy="690562"/>
            </a:xfrm>
            <a:custGeom>
              <a:avLst/>
              <a:gdLst>
                <a:gd name="T0" fmla="*/ 15014 w 16058"/>
                <a:gd name="T1" fmla="*/ 14913 h 16095"/>
                <a:gd name="T2" fmla="*/ 14893 w 16058"/>
                <a:gd name="T3" fmla="*/ 15041 h 16095"/>
                <a:gd name="T4" fmla="*/ 14719 w 16058"/>
                <a:gd name="T5" fmla="*/ 15089 h 16095"/>
                <a:gd name="T6" fmla="*/ 1179 w 16058"/>
                <a:gd name="T7" fmla="*/ 15049 h 16095"/>
                <a:gd name="T8" fmla="*/ 1052 w 16058"/>
                <a:gd name="T9" fmla="*/ 14927 h 16095"/>
                <a:gd name="T10" fmla="*/ 1004 w 16058"/>
                <a:gd name="T11" fmla="*/ 14754 h 16095"/>
                <a:gd name="T12" fmla="*/ 1044 w 16058"/>
                <a:gd name="T13" fmla="*/ 2690 h 16095"/>
                <a:gd name="T14" fmla="*/ 1165 w 16058"/>
                <a:gd name="T15" fmla="*/ 2563 h 16095"/>
                <a:gd name="T16" fmla="*/ 1338 w 16058"/>
                <a:gd name="T17" fmla="*/ 2515 h 16095"/>
                <a:gd name="T18" fmla="*/ 3562 w 16058"/>
                <a:gd name="T19" fmla="*/ 3739 h 16095"/>
                <a:gd name="T20" fmla="*/ 3733 w 16058"/>
                <a:gd name="T21" fmla="*/ 3938 h 16095"/>
                <a:gd name="T22" fmla="*/ 3988 w 16058"/>
                <a:gd name="T23" fmla="*/ 4023 h 16095"/>
                <a:gd name="T24" fmla="*/ 4253 w 16058"/>
                <a:gd name="T25" fmla="*/ 3963 h 16095"/>
                <a:gd name="T26" fmla="*/ 4444 w 16058"/>
                <a:gd name="T27" fmla="*/ 3781 h 16095"/>
                <a:gd name="T28" fmla="*/ 4516 w 16058"/>
                <a:gd name="T29" fmla="*/ 3521 h 16095"/>
                <a:gd name="T30" fmla="*/ 7566 w 16058"/>
                <a:gd name="T31" fmla="*/ 3717 h 16095"/>
                <a:gd name="T32" fmla="*/ 7729 w 16058"/>
                <a:gd name="T33" fmla="*/ 3924 h 16095"/>
                <a:gd name="T34" fmla="*/ 7978 w 16058"/>
                <a:gd name="T35" fmla="*/ 4021 h 16095"/>
                <a:gd name="T36" fmla="*/ 8247 w 16058"/>
                <a:gd name="T37" fmla="*/ 3974 h 16095"/>
                <a:gd name="T38" fmla="*/ 8446 w 16058"/>
                <a:gd name="T39" fmla="*/ 3802 h 16095"/>
                <a:gd name="T40" fmla="*/ 8530 w 16058"/>
                <a:gd name="T41" fmla="*/ 3547 h 16095"/>
                <a:gd name="T42" fmla="*/ 11572 w 16058"/>
                <a:gd name="T43" fmla="*/ 3694 h 16095"/>
                <a:gd name="T44" fmla="*/ 11724 w 16058"/>
                <a:gd name="T45" fmla="*/ 3909 h 16095"/>
                <a:gd name="T46" fmla="*/ 11967 w 16058"/>
                <a:gd name="T47" fmla="*/ 4018 h 16095"/>
                <a:gd name="T48" fmla="*/ 12238 w 16058"/>
                <a:gd name="T49" fmla="*/ 3985 h 16095"/>
                <a:gd name="T50" fmla="*/ 12446 w 16058"/>
                <a:gd name="T51" fmla="*/ 3822 h 16095"/>
                <a:gd name="T52" fmla="*/ 12542 w 16058"/>
                <a:gd name="T53" fmla="*/ 3572 h 16095"/>
                <a:gd name="T54" fmla="*/ 14835 w 16058"/>
                <a:gd name="T55" fmla="*/ 2535 h 16095"/>
                <a:gd name="T56" fmla="*/ 14978 w 16058"/>
                <a:gd name="T57" fmla="*/ 2637 h 16095"/>
                <a:gd name="T58" fmla="*/ 15050 w 16058"/>
                <a:gd name="T59" fmla="*/ 2799 h 16095"/>
                <a:gd name="T60" fmla="*/ 12535 w 16058"/>
                <a:gd name="T61" fmla="*/ 401 h 16095"/>
                <a:gd name="T62" fmla="*/ 12415 w 16058"/>
                <a:gd name="T63" fmla="*/ 165 h 16095"/>
                <a:gd name="T64" fmla="*/ 12193 w 16058"/>
                <a:gd name="T65" fmla="*/ 22 h 16095"/>
                <a:gd name="T66" fmla="*/ 11918 w 16058"/>
                <a:gd name="T67" fmla="*/ 16 h 16095"/>
                <a:gd name="T68" fmla="*/ 11688 w 16058"/>
                <a:gd name="T69" fmla="*/ 147 h 16095"/>
                <a:gd name="T70" fmla="*/ 11558 w 16058"/>
                <a:gd name="T71" fmla="*/ 377 h 16095"/>
                <a:gd name="T72" fmla="*/ 8525 w 16058"/>
                <a:gd name="T73" fmla="*/ 427 h 16095"/>
                <a:gd name="T74" fmla="*/ 8416 w 16058"/>
                <a:gd name="T75" fmla="*/ 183 h 16095"/>
                <a:gd name="T76" fmla="*/ 8202 w 16058"/>
                <a:gd name="T77" fmla="*/ 30 h 16095"/>
                <a:gd name="T78" fmla="*/ 7928 w 16058"/>
                <a:gd name="T79" fmla="*/ 10 h 16095"/>
                <a:gd name="T80" fmla="*/ 7692 w 16058"/>
                <a:gd name="T81" fmla="*/ 131 h 16095"/>
                <a:gd name="T82" fmla="*/ 7549 w 16058"/>
                <a:gd name="T83" fmla="*/ 353 h 16095"/>
                <a:gd name="T84" fmla="*/ 4513 w 16058"/>
                <a:gd name="T85" fmla="*/ 452 h 16095"/>
                <a:gd name="T86" fmla="*/ 4417 w 16058"/>
                <a:gd name="T87" fmla="*/ 202 h 16095"/>
                <a:gd name="T88" fmla="*/ 4210 w 16058"/>
                <a:gd name="T89" fmla="*/ 39 h 16095"/>
                <a:gd name="T90" fmla="*/ 3938 w 16058"/>
                <a:gd name="T91" fmla="*/ 6 h 16095"/>
                <a:gd name="T92" fmla="*/ 3695 w 16058"/>
                <a:gd name="T93" fmla="*/ 115 h 16095"/>
                <a:gd name="T94" fmla="*/ 3543 w 16058"/>
                <a:gd name="T95" fmla="*/ 330 h 16095"/>
                <a:gd name="T96" fmla="*/ 1201 w 16058"/>
                <a:gd name="T97" fmla="*/ 1516 h 16095"/>
                <a:gd name="T98" fmla="*/ 538 w 16058"/>
                <a:gd name="T99" fmla="*/ 1775 h 16095"/>
                <a:gd name="T100" fmla="*/ 105 w 16058"/>
                <a:gd name="T101" fmla="*/ 2328 h 16095"/>
                <a:gd name="T102" fmla="*/ 7 w 16058"/>
                <a:gd name="T103" fmla="*/ 14891 h 16095"/>
                <a:gd name="T104" fmla="*/ 266 w 16058"/>
                <a:gd name="T105" fmla="*/ 15556 h 16095"/>
                <a:gd name="T106" fmla="*/ 817 w 16058"/>
                <a:gd name="T107" fmla="*/ 15989 h 16095"/>
                <a:gd name="T108" fmla="*/ 14857 w 16058"/>
                <a:gd name="T109" fmla="*/ 16088 h 16095"/>
                <a:gd name="T110" fmla="*/ 15520 w 16058"/>
                <a:gd name="T111" fmla="*/ 15828 h 16095"/>
                <a:gd name="T112" fmla="*/ 15953 w 16058"/>
                <a:gd name="T113" fmla="*/ 15276 h 16095"/>
                <a:gd name="T114" fmla="*/ 16051 w 16058"/>
                <a:gd name="T115" fmla="*/ 2713 h 16095"/>
                <a:gd name="T116" fmla="*/ 15792 w 16058"/>
                <a:gd name="T117" fmla="*/ 2047 h 16095"/>
                <a:gd name="T118" fmla="*/ 15241 w 16058"/>
                <a:gd name="T119" fmla="*/ 1615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058" h="16095">
                  <a:moveTo>
                    <a:pt x="15054" y="14754"/>
                  </a:moveTo>
                  <a:lnTo>
                    <a:pt x="15053" y="14771"/>
                  </a:lnTo>
                  <a:lnTo>
                    <a:pt x="15052" y="14788"/>
                  </a:lnTo>
                  <a:lnTo>
                    <a:pt x="15050" y="14804"/>
                  </a:lnTo>
                  <a:lnTo>
                    <a:pt x="15047" y="14821"/>
                  </a:lnTo>
                  <a:lnTo>
                    <a:pt x="15043" y="14838"/>
                  </a:lnTo>
                  <a:lnTo>
                    <a:pt x="15039" y="14854"/>
                  </a:lnTo>
                  <a:lnTo>
                    <a:pt x="15034" y="14869"/>
                  </a:lnTo>
                  <a:lnTo>
                    <a:pt x="15028" y="14884"/>
                  </a:lnTo>
                  <a:lnTo>
                    <a:pt x="15021" y="14899"/>
                  </a:lnTo>
                  <a:lnTo>
                    <a:pt x="15014" y="14913"/>
                  </a:lnTo>
                  <a:lnTo>
                    <a:pt x="15006" y="14927"/>
                  </a:lnTo>
                  <a:lnTo>
                    <a:pt x="14997" y="14941"/>
                  </a:lnTo>
                  <a:lnTo>
                    <a:pt x="14988" y="14954"/>
                  </a:lnTo>
                  <a:lnTo>
                    <a:pt x="14978" y="14967"/>
                  </a:lnTo>
                  <a:lnTo>
                    <a:pt x="14967" y="14979"/>
                  </a:lnTo>
                  <a:lnTo>
                    <a:pt x="14956" y="14990"/>
                  </a:lnTo>
                  <a:lnTo>
                    <a:pt x="14945" y="15002"/>
                  </a:lnTo>
                  <a:lnTo>
                    <a:pt x="14932" y="15013"/>
                  </a:lnTo>
                  <a:lnTo>
                    <a:pt x="14920" y="15023"/>
                  </a:lnTo>
                  <a:lnTo>
                    <a:pt x="14907" y="15032"/>
                  </a:lnTo>
                  <a:lnTo>
                    <a:pt x="14893" y="15041"/>
                  </a:lnTo>
                  <a:lnTo>
                    <a:pt x="14879" y="15049"/>
                  </a:lnTo>
                  <a:lnTo>
                    <a:pt x="14865" y="15056"/>
                  </a:lnTo>
                  <a:lnTo>
                    <a:pt x="14850" y="15063"/>
                  </a:lnTo>
                  <a:lnTo>
                    <a:pt x="14835" y="15069"/>
                  </a:lnTo>
                  <a:lnTo>
                    <a:pt x="14820" y="15074"/>
                  </a:lnTo>
                  <a:lnTo>
                    <a:pt x="14803" y="15079"/>
                  </a:lnTo>
                  <a:lnTo>
                    <a:pt x="14787" y="15082"/>
                  </a:lnTo>
                  <a:lnTo>
                    <a:pt x="14770" y="15085"/>
                  </a:lnTo>
                  <a:lnTo>
                    <a:pt x="14754" y="15087"/>
                  </a:lnTo>
                  <a:lnTo>
                    <a:pt x="14737" y="15089"/>
                  </a:lnTo>
                  <a:lnTo>
                    <a:pt x="14719" y="15089"/>
                  </a:lnTo>
                  <a:lnTo>
                    <a:pt x="1338" y="15089"/>
                  </a:lnTo>
                  <a:lnTo>
                    <a:pt x="1321" y="15089"/>
                  </a:lnTo>
                  <a:lnTo>
                    <a:pt x="1304" y="15087"/>
                  </a:lnTo>
                  <a:lnTo>
                    <a:pt x="1288" y="15085"/>
                  </a:lnTo>
                  <a:lnTo>
                    <a:pt x="1271" y="15082"/>
                  </a:lnTo>
                  <a:lnTo>
                    <a:pt x="1255" y="15079"/>
                  </a:lnTo>
                  <a:lnTo>
                    <a:pt x="1238" y="15074"/>
                  </a:lnTo>
                  <a:lnTo>
                    <a:pt x="1223" y="15069"/>
                  </a:lnTo>
                  <a:lnTo>
                    <a:pt x="1208" y="15063"/>
                  </a:lnTo>
                  <a:lnTo>
                    <a:pt x="1193" y="15056"/>
                  </a:lnTo>
                  <a:lnTo>
                    <a:pt x="1179" y="15049"/>
                  </a:lnTo>
                  <a:lnTo>
                    <a:pt x="1165" y="15041"/>
                  </a:lnTo>
                  <a:lnTo>
                    <a:pt x="1151" y="15032"/>
                  </a:lnTo>
                  <a:lnTo>
                    <a:pt x="1138" y="15023"/>
                  </a:lnTo>
                  <a:lnTo>
                    <a:pt x="1125" y="15013"/>
                  </a:lnTo>
                  <a:lnTo>
                    <a:pt x="1113" y="15002"/>
                  </a:lnTo>
                  <a:lnTo>
                    <a:pt x="1102" y="14990"/>
                  </a:lnTo>
                  <a:lnTo>
                    <a:pt x="1091" y="14979"/>
                  </a:lnTo>
                  <a:lnTo>
                    <a:pt x="1080" y="14967"/>
                  </a:lnTo>
                  <a:lnTo>
                    <a:pt x="1070" y="14954"/>
                  </a:lnTo>
                  <a:lnTo>
                    <a:pt x="1061" y="14941"/>
                  </a:lnTo>
                  <a:lnTo>
                    <a:pt x="1052" y="14927"/>
                  </a:lnTo>
                  <a:lnTo>
                    <a:pt x="1044" y="14913"/>
                  </a:lnTo>
                  <a:lnTo>
                    <a:pt x="1037" y="14899"/>
                  </a:lnTo>
                  <a:lnTo>
                    <a:pt x="1030" y="14884"/>
                  </a:lnTo>
                  <a:lnTo>
                    <a:pt x="1024" y="14869"/>
                  </a:lnTo>
                  <a:lnTo>
                    <a:pt x="1019" y="14854"/>
                  </a:lnTo>
                  <a:lnTo>
                    <a:pt x="1014" y="14838"/>
                  </a:lnTo>
                  <a:lnTo>
                    <a:pt x="1011" y="14821"/>
                  </a:lnTo>
                  <a:lnTo>
                    <a:pt x="1008" y="14804"/>
                  </a:lnTo>
                  <a:lnTo>
                    <a:pt x="1006" y="14788"/>
                  </a:lnTo>
                  <a:lnTo>
                    <a:pt x="1004" y="14771"/>
                  </a:lnTo>
                  <a:lnTo>
                    <a:pt x="1004" y="14754"/>
                  </a:lnTo>
                  <a:lnTo>
                    <a:pt x="1004" y="2850"/>
                  </a:lnTo>
                  <a:lnTo>
                    <a:pt x="1004" y="2833"/>
                  </a:lnTo>
                  <a:lnTo>
                    <a:pt x="1006" y="2816"/>
                  </a:lnTo>
                  <a:lnTo>
                    <a:pt x="1008" y="2799"/>
                  </a:lnTo>
                  <a:lnTo>
                    <a:pt x="1011" y="2782"/>
                  </a:lnTo>
                  <a:lnTo>
                    <a:pt x="1014" y="2766"/>
                  </a:lnTo>
                  <a:lnTo>
                    <a:pt x="1019" y="2750"/>
                  </a:lnTo>
                  <a:lnTo>
                    <a:pt x="1024" y="2735"/>
                  </a:lnTo>
                  <a:lnTo>
                    <a:pt x="1030" y="2720"/>
                  </a:lnTo>
                  <a:lnTo>
                    <a:pt x="1037" y="2705"/>
                  </a:lnTo>
                  <a:lnTo>
                    <a:pt x="1044" y="2690"/>
                  </a:lnTo>
                  <a:lnTo>
                    <a:pt x="1052" y="2676"/>
                  </a:lnTo>
                  <a:lnTo>
                    <a:pt x="1061" y="2663"/>
                  </a:lnTo>
                  <a:lnTo>
                    <a:pt x="1070" y="2650"/>
                  </a:lnTo>
                  <a:lnTo>
                    <a:pt x="1080" y="2637"/>
                  </a:lnTo>
                  <a:lnTo>
                    <a:pt x="1091" y="2624"/>
                  </a:lnTo>
                  <a:lnTo>
                    <a:pt x="1102" y="2613"/>
                  </a:lnTo>
                  <a:lnTo>
                    <a:pt x="1113" y="2602"/>
                  </a:lnTo>
                  <a:lnTo>
                    <a:pt x="1125" y="2591"/>
                  </a:lnTo>
                  <a:lnTo>
                    <a:pt x="1138" y="2581"/>
                  </a:lnTo>
                  <a:lnTo>
                    <a:pt x="1151" y="2572"/>
                  </a:lnTo>
                  <a:lnTo>
                    <a:pt x="1165" y="2563"/>
                  </a:lnTo>
                  <a:lnTo>
                    <a:pt x="1179" y="2555"/>
                  </a:lnTo>
                  <a:lnTo>
                    <a:pt x="1193" y="2548"/>
                  </a:lnTo>
                  <a:lnTo>
                    <a:pt x="1208" y="2541"/>
                  </a:lnTo>
                  <a:lnTo>
                    <a:pt x="1223" y="2535"/>
                  </a:lnTo>
                  <a:lnTo>
                    <a:pt x="1238" y="2530"/>
                  </a:lnTo>
                  <a:lnTo>
                    <a:pt x="1255" y="2525"/>
                  </a:lnTo>
                  <a:lnTo>
                    <a:pt x="1271" y="2522"/>
                  </a:lnTo>
                  <a:lnTo>
                    <a:pt x="1288" y="2519"/>
                  </a:lnTo>
                  <a:lnTo>
                    <a:pt x="1304" y="2517"/>
                  </a:lnTo>
                  <a:lnTo>
                    <a:pt x="1321" y="2515"/>
                  </a:lnTo>
                  <a:lnTo>
                    <a:pt x="1338" y="2515"/>
                  </a:lnTo>
                  <a:lnTo>
                    <a:pt x="3513" y="2515"/>
                  </a:lnTo>
                  <a:lnTo>
                    <a:pt x="3513" y="3521"/>
                  </a:lnTo>
                  <a:lnTo>
                    <a:pt x="3514" y="3547"/>
                  </a:lnTo>
                  <a:lnTo>
                    <a:pt x="3515" y="3572"/>
                  </a:lnTo>
                  <a:lnTo>
                    <a:pt x="3519" y="3597"/>
                  </a:lnTo>
                  <a:lnTo>
                    <a:pt x="3523" y="3622"/>
                  </a:lnTo>
                  <a:lnTo>
                    <a:pt x="3529" y="3647"/>
                  </a:lnTo>
                  <a:lnTo>
                    <a:pt x="3535" y="3671"/>
                  </a:lnTo>
                  <a:lnTo>
                    <a:pt x="3543" y="3694"/>
                  </a:lnTo>
                  <a:lnTo>
                    <a:pt x="3552" y="3717"/>
                  </a:lnTo>
                  <a:lnTo>
                    <a:pt x="3562" y="3739"/>
                  </a:lnTo>
                  <a:lnTo>
                    <a:pt x="3573" y="3760"/>
                  </a:lnTo>
                  <a:lnTo>
                    <a:pt x="3585" y="3781"/>
                  </a:lnTo>
                  <a:lnTo>
                    <a:pt x="3598" y="3802"/>
                  </a:lnTo>
                  <a:lnTo>
                    <a:pt x="3612" y="3822"/>
                  </a:lnTo>
                  <a:lnTo>
                    <a:pt x="3627" y="3841"/>
                  </a:lnTo>
                  <a:lnTo>
                    <a:pt x="3643" y="3859"/>
                  </a:lnTo>
                  <a:lnTo>
                    <a:pt x="3659" y="3877"/>
                  </a:lnTo>
                  <a:lnTo>
                    <a:pt x="3677" y="3893"/>
                  </a:lnTo>
                  <a:lnTo>
                    <a:pt x="3695" y="3909"/>
                  </a:lnTo>
                  <a:lnTo>
                    <a:pt x="3714" y="3924"/>
                  </a:lnTo>
                  <a:lnTo>
                    <a:pt x="3733" y="3938"/>
                  </a:lnTo>
                  <a:lnTo>
                    <a:pt x="3755" y="3951"/>
                  </a:lnTo>
                  <a:lnTo>
                    <a:pt x="3776" y="3963"/>
                  </a:lnTo>
                  <a:lnTo>
                    <a:pt x="3797" y="3974"/>
                  </a:lnTo>
                  <a:lnTo>
                    <a:pt x="3819" y="3985"/>
                  </a:lnTo>
                  <a:lnTo>
                    <a:pt x="3842" y="3994"/>
                  </a:lnTo>
                  <a:lnTo>
                    <a:pt x="3865" y="4002"/>
                  </a:lnTo>
                  <a:lnTo>
                    <a:pt x="3889" y="4008"/>
                  </a:lnTo>
                  <a:lnTo>
                    <a:pt x="3913" y="4014"/>
                  </a:lnTo>
                  <a:lnTo>
                    <a:pt x="3938" y="4018"/>
                  </a:lnTo>
                  <a:lnTo>
                    <a:pt x="3963" y="4021"/>
                  </a:lnTo>
                  <a:lnTo>
                    <a:pt x="3988" y="4023"/>
                  </a:lnTo>
                  <a:lnTo>
                    <a:pt x="4015" y="4024"/>
                  </a:lnTo>
                  <a:lnTo>
                    <a:pt x="4041" y="4023"/>
                  </a:lnTo>
                  <a:lnTo>
                    <a:pt x="4066" y="4021"/>
                  </a:lnTo>
                  <a:lnTo>
                    <a:pt x="4091" y="4018"/>
                  </a:lnTo>
                  <a:lnTo>
                    <a:pt x="4116" y="4014"/>
                  </a:lnTo>
                  <a:lnTo>
                    <a:pt x="4140" y="4008"/>
                  </a:lnTo>
                  <a:lnTo>
                    <a:pt x="4164" y="4002"/>
                  </a:lnTo>
                  <a:lnTo>
                    <a:pt x="4187" y="3994"/>
                  </a:lnTo>
                  <a:lnTo>
                    <a:pt x="4210" y="3985"/>
                  </a:lnTo>
                  <a:lnTo>
                    <a:pt x="4232" y="3974"/>
                  </a:lnTo>
                  <a:lnTo>
                    <a:pt x="4253" y="3963"/>
                  </a:lnTo>
                  <a:lnTo>
                    <a:pt x="4274" y="3951"/>
                  </a:lnTo>
                  <a:lnTo>
                    <a:pt x="4295" y="3938"/>
                  </a:lnTo>
                  <a:lnTo>
                    <a:pt x="4315" y="3924"/>
                  </a:lnTo>
                  <a:lnTo>
                    <a:pt x="4334" y="3909"/>
                  </a:lnTo>
                  <a:lnTo>
                    <a:pt x="4352" y="3893"/>
                  </a:lnTo>
                  <a:lnTo>
                    <a:pt x="4369" y="3877"/>
                  </a:lnTo>
                  <a:lnTo>
                    <a:pt x="4386" y="3859"/>
                  </a:lnTo>
                  <a:lnTo>
                    <a:pt x="4402" y="3841"/>
                  </a:lnTo>
                  <a:lnTo>
                    <a:pt x="4417" y="3822"/>
                  </a:lnTo>
                  <a:lnTo>
                    <a:pt x="4431" y="3802"/>
                  </a:lnTo>
                  <a:lnTo>
                    <a:pt x="4444" y="3781"/>
                  </a:lnTo>
                  <a:lnTo>
                    <a:pt x="4456" y="3760"/>
                  </a:lnTo>
                  <a:lnTo>
                    <a:pt x="4467" y="3739"/>
                  </a:lnTo>
                  <a:lnTo>
                    <a:pt x="4477" y="3717"/>
                  </a:lnTo>
                  <a:lnTo>
                    <a:pt x="4486" y="3694"/>
                  </a:lnTo>
                  <a:lnTo>
                    <a:pt x="4493" y="3671"/>
                  </a:lnTo>
                  <a:lnTo>
                    <a:pt x="4500" y="3647"/>
                  </a:lnTo>
                  <a:lnTo>
                    <a:pt x="4506" y="3622"/>
                  </a:lnTo>
                  <a:lnTo>
                    <a:pt x="4510" y="3597"/>
                  </a:lnTo>
                  <a:lnTo>
                    <a:pt x="4513" y="3572"/>
                  </a:lnTo>
                  <a:lnTo>
                    <a:pt x="4515" y="3547"/>
                  </a:lnTo>
                  <a:lnTo>
                    <a:pt x="4516" y="3521"/>
                  </a:lnTo>
                  <a:lnTo>
                    <a:pt x="4516" y="2515"/>
                  </a:lnTo>
                  <a:lnTo>
                    <a:pt x="7527" y="2515"/>
                  </a:lnTo>
                  <a:lnTo>
                    <a:pt x="7527" y="3521"/>
                  </a:lnTo>
                  <a:lnTo>
                    <a:pt x="7528" y="3547"/>
                  </a:lnTo>
                  <a:lnTo>
                    <a:pt x="7529" y="3572"/>
                  </a:lnTo>
                  <a:lnTo>
                    <a:pt x="7533" y="3597"/>
                  </a:lnTo>
                  <a:lnTo>
                    <a:pt x="7537" y="3622"/>
                  </a:lnTo>
                  <a:lnTo>
                    <a:pt x="7543" y="3647"/>
                  </a:lnTo>
                  <a:lnTo>
                    <a:pt x="7549" y="3671"/>
                  </a:lnTo>
                  <a:lnTo>
                    <a:pt x="7557" y="3694"/>
                  </a:lnTo>
                  <a:lnTo>
                    <a:pt x="7566" y="3717"/>
                  </a:lnTo>
                  <a:lnTo>
                    <a:pt x="7576" y="3739"/>
                  </a:lnTo>
                  <a:lnTo>
                    <a:pt x="7587" y="3760"/>
                  </a:lnTo>
                  <a:lnTo>
                    <a:pt x="7599" y="3781"/>
                  </a:lnTo>
                  <a:lnTo>
                    <a:pt x="7612" y="3802"/>
                  </a:lnTo>
                  <a:lnTo>
                    <a:pt x="7627" y="3822"/>
                  </a:lnTo>
                  <a:lnTo>
                    <a:pt x="7642" y="3841"/>
                  </a:lnTo>
                  <a:lnTo>
                    <a:pt x="7658" y="3859"/>
                  </a:lnTo>
                  <a:lnTo>
                    <a:pt x="7674" y="3877"/>
                  </a:lnTo>
                  <a:lnTo>
                    <a:pt x="7692" y="3893"/>
                  </a:lnTo>
                  <a:lnTo>
                    <a:pt x="7710" y="3909"/>
                  </a:lnTo>
                  <a:lnTo>
                    <a:pt x="7729" y="3924"/>
                  </a:lnTo>
                  <a:lnTo>
                    <a:pt x="7748" y="3938"/>
                  </a:lnTo>
                  <a:lnTo>
                    <a:pt x="7769" y="3951"/>
                  </a:lnTo>
                  <a:lnTo>
                    <a:pt x="7790" y="3963"/>
                  </a:lnTo>
                  <a:lnTo>
                    <a:pt x="7811" y="3974"/>
                  </a:lnTo>
                  <a:lnTo>
                    <a:pt x="7833" y="3985"/>
                  </a:lnTo>
                  <a:lnTo>
                    <a:pt x="7856" y="3994"/>
                  </a:lnTo>
                  <a:lnTo>
                    <a:pt x="7879" y="4002"/>
                  </a:lnTo>
                  <a:lnTo>
                    <a:pt x="7904" y="4008"/>
                  </a:lnTo>
                  <a:lnTo>
                    <a:pt x="7928" y="4014"/>
                  </a:lnTo>
                  <a:lnTo>
                    <a:pt x="7953" y="4018"/>
                  </a:lnTo>
                  <a:lnTo>
                    <a:pt x="7978" y="4021"/>
                  </a:lnTo>
                  <a:lnTo>
                    <a:pt x="8003" y="4023"/>
                  </a:lnTo>
                  <a:lnTo>
                    <a:pt x="8029" y="4024"/>
                  </a:lnTo>
                  <a:lnTo>
                    <a:pt x="8055" y="4023"/>
                  </a:lnTo>
                  <a:lnTo>
                    <a:pt x="8080" y="4021"/>
                  </a:lnTo>
                  <a:lnTo>
                    <a:pt x="8105" y="4018"/>
                  </a:lnTo>
                  <a:lnTo>
                    <a:pt x="8130" y="4014"/>
                  </a:lnTo>
                  <a:lnTo>
                    <a:pt x="8154" y="4008"/>
                  </a:lnTo>
                  <a:lnTo>
                    <a:pt x="8179" y="4002"/>
                  </a:lnTo>
                  <a:lnTo>
                    <a:pt x="8202" y="3994"/>
                  </a:lnTo>
                  <a:lnTo>
                    <a:pt x="8224" y="3985"/>
                  </a:lnTo>
                  <a:lnTo>
                    <a:pt x="8247" y="3974"/>
                  </a:lnTo>
                  <a:lnTo>
                    <a:pt x="8268" y="3963"/>
                  </a:lnTo>
                  <a:lnTo>
                    <a:pt x="8289" y="3951"/>
                  </a:lnTo>
                  <a:lnTo>
                    <a:pt x="8309" y="3938"/>
                  </a:lnTo>
                  <a:lnTo>
                    <a:pt x="8329" y="3924"/>
                  </a:lnTo>
                  <a:lnTo>
                    <a:pt x="8348" y="3909"/>
                  </a:lnTo>
                  <a:lnTo>
                    <a:pt x="8366" y="3893"/>
                  </a:lnTo>
                  <a:lnTo>
                    <a:pt x="8383" y="3877"/>
                  </a:lnTo>
                  <a:lnTo>
                    <a:pt x="8400" y="3859"/>
                  </a:lnTo>
                  <a:lnTo>
                    <a:pt x="8416" y="3841"/>
                  </a:lnTo>
                  <a:lnTo>
                    <a:pt x="8431" y="3822"/>
                  </a:lnTo>
                  <a:lnTo>
                    <a:pt x="8446" y="3802"/>
                  </a:lnTo>
                  <a:lnTo>
                    <a:pt x="8459" y="3781"/>
                  </a:lnTo>
                  <a:lnTo>
                    <a:pt x="8471" y="3760"/>
                  </a:lnTo>
                  <a:lnTo>
                    <a:pt x="8482" y="3739"/>
                  </a:lnTo>
                  <a:lnTo>
                    <a:pt x="8492" y="3717"/>
                  </a:lnTo>
                  <a:lnTo>
                    <a:pt x="8501" y="3694"/>
                  </a:lnTo>
                  <a:lnTo>
                    <a:pt x="8508" y="3671"/>
                  </a:lnTo>
                  <a:lnTo>
                    <a:pt x="8515" y="3647"/>
                  </a:lnTo>
                  <a:lnTo>
                    <a:pt x="8521" y="3622"/>
                  </a:lnTo>
                  <a:lnTo>
                    <a:pt x="8525" y="3597"/>
                  </a:lnTo>
                  <a:lnTo>
                    <a:pt x="8528" y="3572"/>
                  </a:lnTo>
                  <a:lnTo>
                    <a:pt x="8530" y="3547"/>
                  </a:lnTo>
                  <a:lnTo>
                    <a:pt x="8531" y="3521"/>
                  </a:lnTo>
                  <a:lnTo>
                    <a:pt x="8531" y="2515"/>
                  </a:lnTo>
                  <a:lnTo>
                    <a:pt x="11542" y="2515"/>
                  </a:lnTo>
                  <a:lnTo>
                    <a:pt x="11542" y="3521"/>
                  </a:lnTo>
                  <a:lnTo>
                    <a:pt x="11543" y="3547"/>
                  </a:lnTo>
                  <a:lnTo>
                    <a:pt x="11545" y="3572"/>
                  </a:lnTo>
                  <a:lnTo>
                    <a:pt x="11548" y="3597"/>
                  </a:lnTo>
                  <a:lnTo>
                    <a:pt x="11552" y="3622"/>
                  </a:lnTo>
                  <a:lnTo>
                    <a:pt x="11558" y="3647"/>
                  </a:lnTo>
                  <a:lnTo>
                    <a:pt x="11564" y="3671"/>
                  </a:lnTo>
                  <a:lnTo>
                    <a:pt x="11572" y="3694"/>
                  </a:lnTo>
                  <a:lnTo>
                    <a:pt x="11581" y="3717"/>
                  </a:lnTo>
                  <a:lnTo>
                    <a:pt x="11591" y="3739"/>
                  </a:lnTo>
                  <a:lnTo>
                    <a:pt x="11602" y="3760"/>
                  </a:lnTo>
                  <a:lnTo>
                    <a:pt x="11614" y="3781"/>
                  </a:lnTo>
                  <a:lnTo>
                    <a:pt x="11627" y="3802"/>
                  </a:lnTo>
                  <a:lnTo>
                    <a:pt x="11641" y="3822"/>
                  </a:lnTo>
                  <a:lnTo>
                    <a:pt x="11656" y="3841"/>
                  </a:lnTo>
                  <a:lnTo>
                    <a:pt x="11672" y="3859"/>
                  </a:lnTo>
                  <a:lnTo>
                    <a:pt x="11688" y="3877"/>
                  </a:lnTo>
                  <a:lnTo>
                    <a:pt x="11706" y="3893"/>
                  </a:lnTo>
                  <a:lnTo>
                    <a:pt x="11724" y="3909"/>
                  </a:lnTo>
                  <a:lnTo>
                    <a:pt x="11743" y="3924"/>
                  </a:lnTo>
                  <a:lnTo>
                    <a:pt x="11762" y="3938"/>
                  </a:lnTo>
                  <a:lnTo>
                    <a:pt x="11784" y="3951"/>
                  </a:lnTo>
                  <a:lnTo>
                    <a:pt x="11805" y="3963"/>
                  </a:lnTo>
                  <a:lnTo>
                    <a:pt x="11826" y="3974"/>
                  </a:lnTo>
                  <a:lnTo>
                    <a:pt x="11848" y="3985"/>
                  </a:lnTo>
                  <a:lnTo>
                    <a:pt x="11871" y="3994"/>
                  </a:lnTo>
                  <a:lnTo>
                    <a:pt x="11894" y="4002"/>
                  </a:lnTo>
                  <a:lnTo>
                    <a:pt x="11918" y="4008"/>
                  </a:lnTo>
                  <a:lnTo>
                    <a:pt x="11942" y="4014"/>
                  </a:lnTo>
                  <a:lnTo>
                    <a:pt x="11967" y="4018"/>
                  </a:lnTo>
                  <a:lnTo>
                    <a:pt x="11992" y="4021"/>
                  </a:lnTo>
                  <a:lnTo>
                    <a:pt x="12017" y="4023"/>
                  </a:lnTo>
                  <a:lnTo>
                    <a:pt x="12044" y="4024"/>
                  </a:lnTo>
                  <a:lnTo>
                    <a:pt x="12070" y="4023"/>
                  </a:lnTo>
                  <a:lnTo>
                    <a:pt x="12095" y="4021"/>
                  </a:lnTo>
                  <a:lnTo>
                    <a:pt x="12120" y="4018"/>
                  </a:lnTo>
                  <a:lnTo>
                    <a:pt x="12145" y="4014"/>
                  </a:lnTo>
                  <a:lnTo>
                    <a:pt x="12169" y="4008"/>
                  </a:lnTo>
                  <a:lnTo>
                    <a:pt x="12193" y="4002"/>
                  </a:lnTo>
                  <a:lnTo>
                    <a:pt x="12216" y="3994"/>
                  </a:lnTo>
                  <a:lnTo>
                    <a:pt x="12238" y="3985"/>
                  </a:lnTo>
                  <a:lnTo>
                    <a:pt x="12261" y="3974"/>
                  </a:lnTo>
                  <a:lnTo>
                    <a:pt x="12282" y="3963"/>
                  </a:lnTo>
                  <a:lnTo>
                    <a:pt x="12303" y="3951"/>
                  </a:lnTo>
                  <a:lnTo>
                    <a:pt x="12324" y="3938"/>
                  </a:lnTo>
                  <a:lnTo>
                    <a:pt x="12344" y="3924"/>
                  </a:lnTo>
                  <a:lnTo>
                    <a:pt x="12363" y="3909"/>
                  </a:lnTo>
                  <a:lnTo>
                    <a:pt x="12381" y="3893"/>
                  </a:lnTo>
                  <a:lnTo>
                    <a:pt x="12398" y="3877"/>
                  </a:lnTo>
                  <a:lnTo>
                    <a:pt x="12415" y="3859"/>
                  </a:lnTo>
                  <a:lnTo>
                    <a:pt x="12431" y="3841"/>
                  </a:lnTo>
                  <a:lnTo>
                    <a:pt x="12446" y="3822"/>
                  </a:lnTo>
                  <a:lnTo>
                    <a:pt x="12460" y="3802"/>
                  </a:lnTo>
                  <a:lnTo>
                    <a:pt x="12473" y="3781"/>
                  </a:lnTo>
                  <a:lnTo>
                    <a:pt x="12485" y="3760"/>
                  </a:lnTo>
                  <a:lnTo>
                    <a:pt x="12496" y="3739"/>
                  </a:lnTo>
                  <a:lnTo>
                    <a:pt x="12506" y="3717"/>
                  </a:lnTo>
                  <a:lnTo>
                    <a:pt x="12515" y="3694"/>
                  </a:lnTo>
                  <a:lnTo>
                    <a:pt x="12522" y="3671"/>
                  </a:lnTo>
                  <a:lnTo>
                    <a:pt x="12529" y="3647"/>
                  </a:lnTo>
                  <a:lnTo>
                    <a:pt x="12535" y="3622"/>
                  </a:lnTo>
                  <a:lnTo>
                    <a:pt x="12539" y="3597"/>
                  </a:lnTo>
                  <a:lnTo>
                    <a:pt x="12542" y="3572"/>
                  </a:lnTo>
                  <a:lnTo>
                    <a:pt x="12544" y="3547"/>
                  </a:lnTo>
                  <a:lnTo>
                    <a:pt x="12545" y="3521"/>
                  </a:lnTo>
                  <a:lnTo>
                    <a:pt x="12545" y="2515"/>
                  </a:lnTo>
                  <a:lnTo>
                    <a:pt x="14719" y="2515"/>
                  </a:lnTo>
                  <a:lnTo>
                    <a:pt x="14737" y="2515"/>
                  </a:lnTo>
                  <a:lnTo>
                    <a:pt x="14754" y="2517"/>
                  </a:lnTo>
                  <a:lnTo>
                    <a:pt x="14770" y="2519"/>
                  </a:lnTo>
                  <a:lnTo>
                    <a:pt x="14787" y="2522"/>
                  </a:lnTo>
                  <a:lnTo>
                    <a:pt x="14803" y="2525"/>
                  </a:lnTo>
                  <a:lnTo>
                    <a:pt x="14820" y="2530"/>
                  </a:lnTo>
                  <a:lnTo>
                    <a:pt x="14835" y="2535"/>
                  </a:lnTo>
                  <a:lnTo>
                    <a:pt x="14850" y="2541"/>
                  </a:lnTo>
                  <a:lnTo>
                    <a:pt x="14865" y="2548"/>
                  </a:lnTo>
                  <a:lnTo>
                    <a:pt x="14879" y="2555"/>
                  </a:lnTo>
                  <a:lnTo>
                    <a:pt x="14893" y="2563"/>
                  </a:lnTo>
                  <a:lnTo>
                    <a:pt x="14907" y="2572"/>
                  </a:lnTo>
                  <a:lnTo>
                    <a:pt x="14920" y="2581"/>
                  </a:lnTo>
                  <a:lnTo>
                    <a:pt x="14932" y="2591"/>
                  </a:lnTo>
                  <a:lnTo>
                    <a:pt x="14945" y="2602"/>
                  </a:lnTo>
                  <a:lnTo>
                    <a:pt x="14956" y="2613"/>
                  </a:lnTo>
                  <a:lnTo>
                    <a:pt x="14967" y="2624"/>
                  </a:lnTo>
                  <a:lnTo>
                    <a:pt x="14978" y="2637"/>
                  </a:lnTo>
                  <a:lnTo>
                    <a:pt x="14988" y="2650"/>
                  </a:lnTo>
                  <a:lnTo>
                    <a:pt x="14997" y="2663"/>
                  </a:lnTo>
                  <a:lnTo>
                    <a:pt x="15006" y="2676"/>
                  </a:lnTo>
                  <a:lnTo>
                    <a:pt x="15014" y="2690"/>
                  </a:lnTo>
                  <a:lnTo>
                    <a:pt x="15021" y="2705"/>
                  </a:lnTo>
                  <a:lnTo>
                    <a:pt x="15028" y="2720"/>
                  </a:lnTo>
                  <a:lnTo>
                    <a:pt x="15034" y="2735"/>
                  </a:lnTo>
                  <a:lnTo>
                    <a:pt x="15039" y="2750"/>
                  </a:lnTo>
                  <a:lnTo>
                    <a:pt x="15043" y="2766"/>
                  </a:lnTo>
                  <a:lnTo>
                    <a:pt x="15047" y="2782"/>
                  </a:lnTo>
                  <a:lnTo>
                    <a:pt x="15050" y="2799"/>
                  </a:lnTo>
                  <a:lnTo>
                    <a:pt x="15052" y="2816"/>
                  </a:lnTo>
                  <a:lnTo>
                    <a:pt x="15053" y="2833"/>
                  </a:lnTo>
                  <a:lnTo>
                    <a:pt x="15054" y="2850"/>
                  </a:lnTo>
                  <a:lnTo>
                    <a:pt x="15054" y="14754"/>
                  </a:lnTo>
                  <a:close/>
                  <a:moveTo>
                    <a:pt x="14719" y="1509"/>
                  </a:moveTo>
                  <a:lnTo>
                    <a:pt x="12545" y="1509"/>
                  </a:lnTo>
                  <a:lnTo>
                    <a:pt x="12545" y="503"/>
                  </a:lnTo>
                  <a:lnTo>
                    <a:pt x="12544" y="477"/>
                  </a:lnTo>
                  <a:lnTo>
                    <a:pt x="12542" y="452"/>
                  </a:lnTo>
                  <a:lnTo>
                    <a:pt x="12539" y="427"/>
                  </a:lnTo>
                  <a:lnTo>
                    <a:pt x="12535" y="401"/>
                  </a:lnTo>
                  <a:lnTo>
                    <a:pt x="12529" y="377"/>
                  </a:lnTo>
                  <a:lnTo>
                    <a:pt x="12522" y="353"/>
                  </a:lnTo>
                  <a:lnTo>
                    <a:pt x="12515" y="330"/>
                  </a:lnTo>
                  <a:lnTo>
                    <a:pt x="12506" y="307"/>
                  </a:lnTo>
                  <a:lnTo>
                    <a:pt x="12496" y="285"/>
                  </a:lnTo>
                  <a:lnTo>
                    <a:pt x="12485" y="264"/>
                  </a:lnTo>
                  <a:lnTo>
                    <a:pt x="12473" y="242"/>
                  </a:lnTo>
                  <a:lnTo>
                    <a:pt x="12460" y="221"/>
                  </a:lnTo>
                  <a:lnTo>
                    <a:pt x="12446" y="202"/>
                  </a:lnTo>
                  <a:lnTo>
                    <a:pt x="12431" y="183"/>
                  </a:lnTo>
                  <a:lnTo>
                    <a:pt x="12415" y="165"/>
                  </a:lnTo>
                  <a:lnTo>
                    <a:pt x="12398" y="147"/>
                  </a:lnTo>
                  <a:lnTo>
                    <a:pt x="12381" y="131"/>
                  </a:lnTo>
                  <a:lnTo>
                    <a:pt x="12363" y="115"/>
                  </a:lnTo>
                  <a:lnTo>
                    <a:pt x="12344" y="100"/>
                  </a:lnTo>
                  <a:lnTo>
                    <a:pt x="12324" y="86"/>
                  </a:lnTo>
                  <a:lnTo>
                    <a:pt x="12303" y="72"/>
                  </a:lnTo>
                  <a:lnTo>
                    <a:pt x="12282" y="60"/>
                  </a:lnTo>
                  <a:lnTo>
                    <a:pt x="12261" y="49"/>
                  </a:lnTo>
                  <a:lnTo>
                    <a:pt x="12238" y="39"/>
                  </a:lnTo>
                  <a:lnTo>
                    <a:pt x="12216" y="30"/>
                  </a:lnTo>
                  <a:lnTo>
                    <a:pt x="12193" y="22"/>
                  </a:lnTo>
                  <a:lnTo>
                    <a:pt x="12169" y="16"/>
                  </a:lnTo>
                  <a:lnTo>
                    <a:pt x="12145" y="10"/>
                  </a:lnTo>
                  <a:lnTo>
                    <a:pt x="12120" y="6"/>
                  </a:lnTo>
                  <a:lnTo>
                    <a:pt x="12095" y="3"/>
                  </a:lnTo>
                  <a:lnTo>
                    <a:pt x="12070" y="1"/>
                  </a:lnTo>
                  <a:lnTo>
                    <a:pt x="12044" y="0"/>
                  </a:lnTo>
                  <a:lnTo>
                    <a:pt x="12017" y="1"/>
                  </a:lnTo>
                  <a:lnTo>
                    <a:pt x="11992" y="3"/>
                  </a:lnTo>
                  <a:lnTo>
                    <a:pt x="11967" y="6"/>
                  </a:lnTo>
                  <a:lnTo>
                    <a:pt x="11942" y="10"/>
                  </a:lnTo>
                  <a:lnTo>
                    <a:pt x="11918" y="16"/>
                  </a:lnTo>
                  <a:lnTo>
                    <a:pt x="11894" y="22"/>
                  </a:lnTo>
                  <a:lnTo>
                    <a:pt x="11871" y="30"/>
                  </a:lnTo>
                  <a:lnTo>
                    <a:pt x="11848" y="39"/>
                  </a:lnTo>
                  <a:lnTo>
                    <a:pt x="11826" y="49"/>
                  </a:lnTo>
                  <a:lnTo>
                    <a:pt x="11805" y="60"/>
                  </a:lnTo>
                  <a:lnTo>
                    <a:pt x="11784" y="72"/>
                  </a:lnTo>
                  <a:lnTo>
                    <a:pt x="11762" y="86"/>
                  </a:lnTo>
                  <a:lnTo>
                    <a:pt x="11743" y="100"/>
                  </a:lnTo>
                  <a:lnTo>
                    <a:pt x="11724" y="115"/>
                  </a:lnTo>
                  <a:lnTo>
                    <a:pt x="11706" y="131"/>
                  </a:lnTo>
                  <a:lnTo>
                    <a:pt x="11688" y="147"/>
                  </a:lnTo>
                  <a:lnTo>
                    <a:pt x="11672" y="165"/>
                  </a:lnTo>
                  <a:lnTo>
                    <a:pt x="11656" y="183"/>
                  </a:lnTo>
                  <a:lnTo>
                    <a:pt x="11641" y="202"/>
                  </a:lnTo>
                  <a:lnTo>
                    <a:pt x="11627" y="221"/>
                  </a:lnTo>
                  <a:lnTo>
                    <a:pt x="11614" y="242"/>
                  </a:lnTo>
                  <a:lnTo>
                    <a:pt x="11602" y="264"/>
                  </a:lnTo>
                  <a:lnTo>
                    <a:pt x="11591" y="285"/>
                  </a:lnTo>
                  <a:lnTo>
                    <a:pt x="11581" y="307"/>
                  </a:lnTo>
                  <a:lnTo>
                    <a:pt x="11572" y="330"/>
                  </a:lnTo>
                  <a:lnTo>
                    <a:pt x="11564" y="353"/>
                  </a:lnTo>
                  <a:lnTo>
                    <a:pt x="11558" y="377"/>
                  </a:lnTo>
                  <a:lnTo>
                    <a:pt x="11552" y="401"/>
                  </a:lnTo>
                  <a:lnTo>
                    <a:pt x="11548" y="427"/>
                  </a:lnTo>
                  <a:lnTo>
                    <a:pt x="11545" y="452"/>
                  </a:lnTo>
                  <a:lnTo>
                    <a:pt x="11543" y="477"/>
                  </a:lnTo>
                  <a:lnTo>
                    <a:pt x="11542" y="503"/>
                  </a:lnTo>
                  <a:lnTo>
                    <a:pt x="11542" y="1509"/>
                  </a:lnTo>
                  <a:lnTo>
                    <a:pt x="8531" y="1509"/>
                  </a:lnTo>
                  <a:lnTo>
                    <a:pt x="8531" y="503"/>
                  </a:lnTo>
                  <a:lnTo>
                    <a:pt x="8530" y="477"/>
                  </a:lnTo>
                  <a:lnTo>
                    <a:pt x="8528" y="452"/>
                  </a:lnTo>
                  <a:lnTo>
                    <a:pt x="8525" y="427"/>
                  </a:lnTo>
                  <a:lnTo>
                    <a:pt x="8521" y="401"/>
                  </a:lnTo>
                  <a:lnTo>
                    <a:pt x="8515" y="377"/>
                  </a:lnTo>
                  <a:lnTo>
                    <a:pt x="8508" y="353"/>
                  </a:lnTo>
                  <a:lnTo>
                    <a:pt x="8501" y="330"/>
                  </a:lnTo>
                  <a:lnTo>
                    <a:pt x="8492" y="307"/>
                  </a:lnTo>
                  <a:lnTo>
                    <a:pt x="8482" y="285"/>
                  </a:lnTo>
                  <a:lnTo>
                    <a:pt x="8471" y="264"/>
                  </a:lnTo>
                  <a:lnTo>
                    <a:pt x="8459" y="242"/>
                  </a:lnTo>
                  <a:lnTo>
                    <a:pt x="8446" y="221"/>
                  </a:lnTo>
                  <a:lnTo>
                    <a:pt x="8431" y="202"/>
                  </a:lnTo>
                  <a:lnTo>
                    <a:pt x="8416" y="183"/>
                  </a:lnTo>
                  <a:lnTo>
                    <a:pt x="8400" y="165"/>
                  </a:lnTo>
                  <a:lnTo>
                    <a:pt x="8383" y="147"/>
                  </a:lnTo>
                  <a:lnTo>
                    <a:pt x="8366" y="131"/>
                  </a:lnTo>
                  <a:lnTo>
                    <a:pt x="8348" y="115"/>
                  </a:lnTo>
                  <a:lnTo>
                    <a:pt x="8329" y="100"/>
                  </a:lnTo>
                  <a:lnTo>
                    <a:pt x="8309" y="86"/>
                  </a:lnTo>
                  <a:lnTo>
                    <a:pt x="8289" y="72"/>
                  </a:lnTo>
                  <a:lnTo>
                    <a:pt x="8268" y="60"/>
                  </a:lnTo>
                  <a:lnTo>
                    <a:pt x="8247" y="49"/>
                  </a:lnTo>
                  <a:lnTo>
                    <a:pt x="8224" y="39"/>
                  </a:lnTo>
                  <a:lnTo>
                    <a:pt x="8202" y="30"/>
                  </a:lnTo>
                  <a:lnTo>
                    <a:pt x="8179" y="22"/>
                  </a:lnTo>
                  <a:lnTo>
                    <a:pt x="8154" y="16"/>
                  </a:lnTo>
                  <a:lnTo>
                    <a:pt x="8130" y="10"/>
                  </a:lnTo>
                  <a:lnTo>
                    <a:pt x="8105" y="6"/>
                  </a:lnTo>
                  <a:lnTo>
                    <a:pt x="8080" y="3"/>
                  </a:lnTo>
                  <a:lnTo>
                    <a:pt x="8055" y="1"/>
                  </a:lnTo>
                  <a:lnTo>
                    <a:pt x="8029" y="0"/>
                  </a:lnTo>
                  <a:lnTo>
                    <a:pt x="8003" y="1"/>
                  </a:lnTo>
                  <a:lnTo>
                    <a:pt x="7978" y="3"/>
                  </a:lnTo>
                  <a:lnTo>
                    <a:pt x="7953" y="6"/>
                  </a:lnTo>
                  <a:lnTo>
                    <a:pt x="7928" y="10"/>
                  </a:lnTo>
                  <a:lnTo>
                    <a:pt x="7904" y="16"/>
                  </a:lnTo>
                  <a:lnTo>
                    <a:pt x="7879" y="22"/>
                  </a:lnTo>
                  <a:lnTo>
                    <a:pt x="7856" y="30"/>
                  </a:lnTo>
                  <a:lnTo>
                    <a:pt x="7833" y="39"/>
                  </a:lnTo>
                  <a:lnTo>
                    <a:pt x="7811" y="49"/>
                  </a:lnTo>
                  <a:lnTo>
                    <a:pt x="7790" y="60"/>
                  </a:lnTo>
                  <a:lnTo>
                    <a:pt x="7769" y="72"/>
                  </a:lnTo>
                  <a:lnTo>
                    <a:pt x="7748" y="86"/>
                  </a:lnTo>
                  <a:lnTo>
                    <a:pt x="7729" y="100"/>
                  </a:lnTo>
                  <a:lnTo>
                    <a:pt x="7710" y="115"/>
                  </a:lnTo>
                  <a:lnTo>
                    <a:pt x="7692" y="131"/>
                  </a:lnTo>
                  <a:lnTo>
                    <a:pt x="7674" y="147"/>
                  </a:lnTo>
                  <a:lnTo>
                    <a:pt x="7658" y="165"/>
                  </a:lnTo>
                  <a:lnTo>
                    <a:pt x="7642" y="183"/>
                  </a:lnTo>
                  <a:lnTo>
                    <a:pt x="7627" y="202"/>
                  </a:lnTo>
                  <a:lnTo>
                    <a:pt x="7612" y="221"/>
                  </a:lnTo>
                  <a:lnTo>
                    <a:pt x="7599" y="242"/>
                  </a:lnTo>
                  <a:lnTo>
                    <a:pt x="7587" y="264"/>
                  </a:lnTo>
                  <a:lnTo>
                    <a:pt x="7576" y="285"/>
                  </a:lnTo>
                  <a:lnTo>
                    <a:pt x="7566" y="307"/>
                  </a:lnTo>
                  <a:lnTo>
                    <a:pt x="7557" y="330"/>
                  </a:lnTo>
                  <a:lnTo>
                    <a:pt x="7549" y="353"/>
                  </a:lnTo>
                  <a:lnTo>
                    <a:pt x="7543" y="377"/>
                  </a:lnTo>
                  <a:lnTo>
                    <a:pt x="7537" y="401"/>
                  </a:lnTo>
                  <a:lnTo>
                    <a:pt x="7533" y="427"/>
                  </a:lnTo>
                  <a:lnTo>
                    <a:pt x="7529" y="452"/>
                  </a:lnTo>
                  <a:lnTo>
                    <a:pt x="7528" y="477"/>
                  </a:lnTo>
                  <a:lnTo>
                    <a:pt x="7527" y="503"/>
                  </a:lnTo>
                  <a:lnTo>
                    <a:pt x="7527" y="1509"/>
                  </a:lnTo>
                  <a:lnTo>
                    <a:pt x="4516" y="1509"/>
                  </a:lnTo>
                  <a:lnTo>
                    <a:pt x="4516" y="503"/>
                  </a:lnTo>
                  <a:lnTo>
                    <a:pt x="4515" y="477"/>
                  </a:lnTo>
                  <a:lnTo>
                    <a:pt x="4513" y="452"/>
                  </a:lnTo>
                  <a:lnTo>
                    <a:pt x="4510" y="427"/>
                  </a:lnTo>
                  <a:lnTo>
                    <a:pt x="4506" y="401"/>
                  </a:lnTo>
                  <a:lnTo>
                    <a:pt x="4500" y="377"/>
                  </a:lnTo>
                  <a:lnTo>
                    <a:pt x="4493" y="353"/>
                  </a:lnTo>
                  <a:lnTo>
                    <a:pt x="4486" y="330"/>
                  </a:lnTo>
                  <a:lnTo>
                    <a:pt x="4477" y="307"/>
                  </a:lnTo>
                  <a:lnTo>
                    <a:pt x="4467" y="285"/>
                  </a:lnTo>
                  <a:lnTo>
                    <a:pt x="4456" y="264"/>
                  </a:lnTo>
                  <a:lnTo>
                    <a:pt x="4444" y="242"/>
                  </a:lnTo>
                  <a:lnTo>
                    <a:pt x="4431" y="221"/>
                  </a:lnTo>
                  <a:lnTo>
                    <a:pt x="4417" y="202"/>
                  </a:lnTo>
                  <a:lnTo>
                    <a:pt x="4402" y="183"/>
                  </a:lnTo>
                  <a:lnTo>
                    <a:pt x="4386" y="165"/>
                  </a:lnTo>
                  <a:lnTo>
                    <a:pt x="4369" y="147"/>
                  </a:lnTo>
                  <a:lnTo>
                    <a:pt x="4352" y="131"/>
                  </a:lnTo>
                  <a:lnTo>
                    <a:pt x="4334" y="115"/>
                  </a:lnTo>
                  <a:lnTo>
                    <a:pt x="4315" y="100"/>
                  </a:lnTo>
                  <a:lnTo>
                    <a:pt x="4295" y="86"/>
                  </a:lnTo>
                  <a:lnTo>
                    <a:pt x="4274" y="72"/>
                  </a:lnTo>
                  <a:lnTo>
                    <a:pt x="4253" y="60"/>
                  </a:lnTo>
                  <a:lnTo>
                    <a:pt x="4232" y="49"/>
                  </a:lnTo>
                  <a:lnTo>
                    <a:pt x="4210" y="39"/>
                  </a:lnTo>
                  <a:lnTo>
                    <a:pt x="4187" y="30"/>
                  </a:lnTo>
                  <a:lnTo>
                    <a:pt x="4164" y="22"/>
                  </a:lnTo>
                  <a:lnTo>
                    <a:pt x="4140" y="16"/>
                  </a:lnTo>
                  <a:lnTo>
                    <a:pt x="4116" y="10"/>
                  </a:lnTo>
                  <a:lnTo>
                    <a:pt x="4091" y="6"/>
                  </a:lnTo>
                  <a:lnTo>
                    <a:pt x="4066" y="3"/>
                  </a:lnTo>
                  <a:lnTo>
                    <a:pt x="4041" y="1"/>
                  </a:lnTo>
                  <a:lnTo>
                    <a:pt x="4015" y="0"/>
                  </a:lnTo>
                  <a:lnTo>
                    <a:pt x="3988" y="1"/>
                  </a:lnTo>
                  <a:lnTo>
                    <a:pt x="3963" y="3"/>
                  </a:lnTo>
                  <a:lnTo>
                    <a:pt x="3938" y="6"/>
                  </a:lnTo>
                  <a:lnTo>
                    <a:pt x="3913" y="10"/>
                  </a:lnTo>
                  <a:lnTo>
                    <a:pt x="3889" y="16"/>
                  </a:lnTo>
                  <a:lnTo>
                    <a:pt x="3865" y="22"/>
                  </a:lnTo>
                  <a:lnTo>
                    <a:pt x="3842" y="30"/>
                  </a:lnTo>
                  <a:lnTo>
                    <a:pt x="3819" y="39"/>
                  </a:lnTo>
                  <a:lnTo>
                    <a:pt x="3797" y="49"/>
                  </a:lnTo>
                  <a:lnTo>
                    <a:pt x="3776" y="60"/>
                  </a:lnTo>
                  <a:lnTo>
                    <a:pt x="3755" y="72"/>
                  </a:lnTo>
                  <a:lnTo>
                    <a:pt x="3733" y="86"/>
                  </a:lnTo>
                  <a:lnTo>
                    <a:pt x="3714" y="100"/>
                  </a:lnTo>
                  <a:lnTo>
                    <a:pt x="3695" y="115"/>
                  </a:lnTo>
                  <a:lnTo>
                    <a:pt x="3677" y="131"/>
                  </a:lnTo>
                  <a:lnTo>
                    <a:pt x="3659" y="147"/>
                  </a:lnTo>
                  <a:lnTo>
                    <a:pt x="3643" y="165"/>
                  </a:lnTo>
                  <a:lnTo>
                    <a:pt x="3627" y="183"/>
                  </a:lnTo>
                  <a:lnTo>
                    <a:pt x="3612" y="202"/>
                  </a:lnTo>
                  <a:lnTo>
                    <a:pt x="3598" y="221"/>
                  </a:lnTo>
                  <a:lnTo>
                    <a:pt x="3585" y="242"/>
                  </a:lnTo>
                  <a:lnTo>
                    <a:pt x="3573" y="264"/>
                  </a:lnTo>
                  <a:lnTo>
                    <a:pt x="3562" y="285"/>
                  </a:lnTo>
                  <a:lnTo>
                    <a:pt x="3552" y="307"/>
                  </a:lnTo>
                  <a:lnTo>
                    <a:pt x="3543" y="330"/>
                  </a:lnTo>
                  <a:lnTo>
                    <a:pt x="3535" y="353"/>
                  </a:lnTo>
                  <a:lnTo>
                    <a:pt x="3529" y="377"/>
                  </a:lnTo>
                  <a:lnTo>
                    <a:pt x="3523" y="401"/>
                  </a:lnTo>
                  <a:lnTo>
                    <a:pt x="3519" y="427"/>
                  </a:lnTo>
                  <a:lnTo>
                    <a:pt x="3515" y="452"/>
                  </a:lnTo>
                  <a:lnTo>
                    <a:pt x="3514" y="477"/>
                  </a:lnTo>
                  <a:lnTo>
                    <a:pt x="3513" y="503"/>
                  </a:lnTo>
                  <a:lnTo>
                    <a:pt x="3513" y="1509"/>
                  </a:lnTo>
                  <a:lnTo>
                    <a:pt x="1338" y="1509"/>
                  </a:lnTo>
                  <a:lnTo>
                    <a:pt x="1270" y="1511"/>
                  </a:lnTo>
                  <a:lnTo>
                    <a:pt x="1201" y="1516"/>
                  </a:lnTo>
                  <a:lnTo>
                    <a:pt x="1134" y="1524"/>
                  </a:lnTo>
                  <a:lnTo>
                    <a:pt x="1069" y="1536"/>
                  </a:lnTo>
                  <a:lnTo>
                    <a:pt x="1004" y="1551"/>
                  </a:lnTo>
                  <a:lnTo>
                    <a:pt x="940" y="1569"/>
                  </a:lnTo>
                  <a:lnTo>
                    <a:pt x="878" y="1590"/>
                  </a:lnTo>
                  <a:lnTo>
                    <a:pt x="817" y="1615"/>
                  </a:lnTo>
                  <a:lnTo>
                    <a:pt x="758" y="1641"/>
                  </a:lnTo>
                  <a:lnTo>
                    <a:pt x="701" y="1671"/>
                  </a:lnTo>
                  <a:lnTo>
                    <a:pt x="644" y="1703"/>
                  </a:lnTo>
                  <a:lnTo>
                    <a:pt x="590" y="1738"/>
                  </a:lnTo>
                  <a:lnTo>
                    <a:pt x="538" y="1775"/>
                  </a:lnTo>
                  <a:lnTo>
                    <a:pt x="487" y="1815"/>
                  </a:lnTo>
                  <a:lnTo>
                    <a:pt x="439" y="1857"/>
                  </a:lnTo>
                  <a:lnTo>
                    <a:pt x="391" y="1901"/>
                  </a:lnTo>
                  <a:lnTo>
                    <a:pt x="347" y="1949"/>
                  </a:lnTo>
                  <a:lnTo>
                    <a:pt x="305" y="1997"/>
                  </a:lnTo>
                  <a:lnTo>
                    <a:pt x="266" y="2047"/>
                  </a:lnTo>
                  <a:lnTo>
                    <a:pt x="229" y="2100"/>
                  </a:lnTo>
                  <a:lnTo>
                    <a:pt x="194" y="2155"/>
                  </a:lnTo>
                  <a:lnTo>
                    <a:pt x="162" y="2210"/>
                  </a:lnTo>
                  <a:lnTo>
                    <a:pt x="131" y="2268"/>
                  </a:lnTo>
                  <a:lnTo>
                    <a:pt x="105" y="2328"/>
                  </a:lnTo>
                  <a:lnTo>
                    <a:pt x="81" y="2389"/>
                  </a:lnTo>
                  <a:lnTo>
                    <a:pt x="60" y="2450"/>
                  </a:lnTo>
                  <a:lnTo>
                    <a:pt x="42" y="2515"/>
                  </a:lnTo>
                  <a:lnTo>
                    <a:pt x="27" y="2579"/>
                  </a:lnTo>
                  <a:lnTo>
                    <a:pt x="15" y="2646"/>
                  </a:lnTo>
                  <a:lnTo>
                    <a:pt x="7" y="2713"/>
                  </a:lnTo>
                  <a:lnTo>
                    <a:pt x="2" y="2780"/>
                  </a:lnTo>
                  <a:lnTo>
                    <a:pt x="0" y="2850"/>
                  </a:lnTo>
                  <a:lnTo>
                    <a:pt x="0" y="14754"/>
                  </a:lnTo>
                  <a:lnTo>
                    <a:pt x="2" y="14822"/>
                  </a:lnTo>
                  <a:lnTo>
                    <a:pt x="7" y="14891"/>
                  </a:lnTo>
                  <a:lnTo>
                    <a:pt x="15" y="14958"/>
                  </a:lnTo>
                  <a:lnTo>
                    <a:pt x="27" y="15024"/>
                  </a:lnTo>
                  <a:lnTo>
                    <a:pt x="42" y="15089"/>
                  </a:lnTo>
                  <a:lnTo>
                    <a:pt x="60" y="15152"/>
                  </a:lnTo>
                  <a:lnTo>
                    <a:pt x="81" y="15215"/>
                  </a:lnTo>
                  <a:lnTo>
                    <a:pt x="105" y="15276"/>
                  </a:lnTo>
                  <a:lnTo>
                    <a:pt x="131" y="15336"/>
                  </a:lnTo>
                  <a:lnTo>
                    <a:pt x="162" y="15393"/>
                  </a:lnTo>
                  <a:lnTo>
                    <a:pt x="194" y="15449"/>
                  </a:lnTo>
                  <a:lnTo>
                    <a:pt x="229" y="15504"/>
                  </a:lnTo>
                  <a:lnTo>
                    <a:pt x="266" y="15556"/>
                  </a:lnTo>
                  <a:lnTo>
                    <a:pt x="305" y="15607"/>
                  </a:lnTo>
                  <a:lnTo>
                    <a:pt x="347" y="15655"/>
                  </a:lnTo>
                  <a:lnTo>
                    <a:pt x="391" y="15702"/>
                  </a:lnTo>
                  <a:lnTo>
                    <a:pt x="439" y="15747"/>
                  </a:lnTo>
                  <a:lnTo>
                    <a:pt x="487" y="15789"/>
                  </a:lnTo>
                  <a:lnTo>
                    <a:pt x="538" y="15828"/>
                  </a:lnTo>
                  <a:lnTo>
                    <a:pt x="590" y="15866"/>
                  </a:lnTo>
                  <a:lnTo>
                    <a:pt x="644" y="15901"/>
                  </a:lnTo>
                  <a:lnTo>
                    <a:pt x="701" y="15933"/>
                  </a:lnTo>
                  <a:lnTo>
                    <a:pt x="758" y="15963"/>
                  </a:lnTo>
                  <a:lnTo>
                    <a:pt x="817" y="15989"/>
                  </a:lnTo>
                  <a:lnTo>
                    <a:pt x="878" y="16014"/>
                  </a:lnTo>
                  <a:lnTo>
                    <a:pt x="940" y="16035"/>
                  </a:lnTo>
                  <a:lnTo>
                    <a:pt x="1004" y="16053"/>
                  </a:lnTo>
                  <a:lnTo>
                    <a:pt x="1069" y="16068"/>
                  </a:lnTo>
                  <a:lnTo>
                    <a:pt x="1134" y="16080"/>
                  </a:lnTo>
                  <a:lnTo>
                    <a:pt x="1201" y="16088"/>
                  </a:lnTo>
                  <a:lnTo>
                    <a:pt x="1270" y="16093"/>
                  </a:lnTo>
                  <a:lnTo>
                    <a:pt x="1338" y="16095"/>
                  </a:lnTo>
                  <a:lnTo>
                    <a:pt x="14719" y="16095"/>
                  </a:lnTo>
                  <a:lnTo>
                    <a:pt x="14788" y="16093"/>
                  </a:lnTo>
                  <a:lnTo>
                    <a:pt x="14857" y="16088"/>
                  </a:lnTo>
                  <a:lnTo>
                    <a:pt x="14924" y="16080"/>
                  </a:lnTo>
                  <a:lnTo>
                    <a:pt x="14989" y="16068"/>
                  </a:lnTo>
                  <a:lnTo>
                    <a:pt x="15054" y="16053"/>
                  </a:lnTo>
                  <a:lnTo>
                    <a:pt x="15118" y="16035"/>
                  </a:lnTo>
                  <a:lnTo>
                    <a:pt x="15180" y="16014"/>
                  </a:lnTo>
                  <a:lnTo>
                    <a:pt x="15241" y="15989"/>
                  </a:lnTo>
                  <a:lnTo>
                    <a:pt x="15300" y="15963"/>
                  </a:lnTo>
                  <a:lnTo>
                    <a:pt x="15357" y="15933"/>
                  </a:lnTo>
                  <a:lnTo>
                    <a:pt x="15414" y="15901"/>
                  </a:lnTo>
                  <a:lnTo>
                    <a:pt x="15468" y="15866"/>
                  </a:lnTo>
                  <a:lnTo>
                    <a:pt x="15520" y="15828"/>
                  </a:lnTo>
                  <a:lnTo>
                    <a:pt x="15571" y="15789"/>
                  </a:lnTo>
                  <a:lnTo>
                    <a:pt x="15619" y="15747"/>
                  </a:lnTo>
                  <a:lnTo>
                    <a:pt x="15666" y="15702"/>
                  </a:lnTo>
                  <a:lnTo>
                    <a:pt x="15711" y="15655"/>
                  </a:lnTo>
                  <a:lnTo>
                    <a:pt x="15752" y="15607"/>
                  </a:lnTo>
                  <a:lnTo>
                    <a:pt x="15792" y="15556"/>
                  </a:lnTo>
                  <a:lnTo>
                    <a:pt x="15829" y="15504"/>
                  </a:lnTo>
                  <a:lnTo>
                    <a:pt x="15864" y="15449"/>
                  </a:lnTo>
                  <a:lnTo>
                    <a:pt x="15896" y="15393"/>
                  </a:lnTo>
                  <a:lnTo>
                    <a:pt x="15926" y="15336"/>
                  </a:lnTo>
                  <a:lnTo>
                    <a:pt x="15953" y="15276"/>
                  </a:lnTo>
                  <a:lnTo>
                    <a:pt x="15977" y="15215"/>
                  </a:lnTo>
                  <a:lnTo>
                    <a:pt x="15998" y="15152"/>
                  </a:lnTo>
                  <a:lnTo>
                    <a:pt x="16016" y="15089"/>
                  </a:lnTo>
                  <a:lnTo>
                    <a:pt x="16031" y="15024"/>
                  </a:lnTo>
                  <a:lnTo>
                    <a:pt x="16043" y="14958"/>
                  </a:lnTo>
                  <a:lnTo>
                    <a:pt x="16051" y="14891"/>
                  </a:lnTo>
                  <a:lnTo>
                    <a:pt x="16056" y="14822"/>
                  </a:lnTo>
                  <a:lnTo>
                    <a:pt x="16058" y="14754"/>
                  </a:lnTo>
                  <a:lnTo>
                    <a:pt x="16058" y="2850"/>
                  </a:lnTo>
                  <a:lnTo>
                    <a:pt x="16056" y="2780"/>
                  </a:lnTo>
                  <a:lnTo>
                    <a:pt x="16051" y="2713"/>
                  </a:lnTo>
                  <a:lnTo>
                    <a:pt x="16043" y="2646"/>
                  </a:lnTo>
                  <a:lnTo>
                    <a:pt x="16031" y="2579"/>
                  </a:lnTo>
                  <a:lnTo>
                    <a:pt x="16016" y="2515"/>
                  </a:lnTo>
                  <a:lnTo>
                    <a:pt x="15998" y="2450"/>
                  </a:lnTo>
                  <a:lnTo>
                    <a:pt x="15977" y="2389"/>
                  </a:lnTo>
                  <a:lnTo>
                    <a:pt x="15953" y="2328"/>
                  </a:lnTo>
                  <a:lnTo>
                    <a:pt x="15926" y="2268"/>
                  </a:lnTo>
                  <a:lnTo>
                    <a:pt x="15896" y="2210"/>
                  </a:lnTo>
                  <a:lnTo>
                    <a:pt x="15864" y="2155"/>
                  </a:lnTo>
                  <a:lnTo>
                    <a:pt x="15829" y="2100"/>
                  </a:lnTo>
                  <a:lnTo>
                    <a:pt x="15792" y="2047"/>
                  </a:lnTo>
                  <a:lnTo>
                    <a:pt x="15752" y="1997"/>
                  </a:lnTo>
                  <a:lnTo>
                    <a:pt x="15711" y="1949"/>
                  </a:lnTo>
                  <a:lnTo>
                    <a:pt x="15666" y="1901"/>
                  </a:lnTo>
                  <a:lnTo>
                    <a:pt x="15619" y="1857"/>
                  </a:lnTo>
                  <a:lnTo>
                    <a:pt x="15571" y="1815"/>
                  </a:lnTo>
                  <a:lnTo>
                    <a:pt x="15520" y="1775"/>
                  </a:lnTo>
                  <a:lnTo>
                    <a:pt x="15468" y="1738"/>
                  </a:lnTo>
                  <a:lnTo>
                    <a:pt x="15414" y="1703"/>
                  </a:lnTo>
                  <a:lnTo>
                    <a:pt x="15357" y="1671"/>
                  </a:lnTo>
                  <a:lnTo>
                    <a:pt x="15300" y="1641"/>
                  </a:lnTo>
                  <a:lnTo>
                    <a:pt x="15241" y="1615"/>
                  </a:lnTo>
                  <a:lnTo>
                    <a:pt x="15180" y="1590"/>
                  </a:lnTo>
                  <a:lnTo>
                    <a:pt x="15118" y="1569"/>
                  </a:lnTo>
                  <a:lnTo>
                    <a:pt x="15054" y="1551"/>
                  </a:lnTo>
                  <a:lnTo>
                    <a:pt x="14989" y="1536"/>
                  </a:lnTo>
                  <a:lnTo>
                    <a:pt x="14924" y="1524"/>
                  </a:lnTo>
                  <a:lnTo>
                    <a:pt x="14857" y="1516"/>
                  </a:lnTo>
                  <a:lnTo>
                    <a:pt x="14788" y="1511"/>
                  </a:lnTo>
                  <a:lnTo>
                    <a:pt x="14719" y="15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Rectangle 254"/>
            <p:cNvSpPr>
              <a:spLocks noChangeArrowheads="1"/>
            </p:cNvSpPr>
            <p:nvPr/>
          </p:nvSpPr>
          <p:spPr bwMode="auto">
            <a:xfrm>
              <a:off x="9804401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8" name="Rectangle 255"/>
            <p:cNvSpPr>
              <a:spLocks noChangeArrowheads="1"/>
            </p:cNvSpPr>
            <p:nvPr/>
          </p:nvSpPr>
          <p:spPr bwMode="auto">
            <a:xfrm>
              <a:off x="9804401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Rectangle 256"/>
            <p:cNvSpPr>
              <a:spLocks noChangeArrowheads="1"/>
            </p:cNvSpPr>
            <p:nvPr/>
          </p:nvSpPr>
          <p:spPr bwMode="auto">
            <a:xfrm>
              <a:off x="9804401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0" name="Rectangle 257"/>
            <p:cNvSpPr>
              <a:spLocks noChangeArrowheads="1"/>
            </p:cNvSpPr>
            <p:nvPr/>
          </p:nvSpPr>
          <p:spPr bwMode="auto">
            <a:xfrm>
              <a:off x="9955213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Rectangle 258"/>
            <p:cNvSpPr>
              <a:spLocks noChangeArrowheads="1"/>
            </p:cNvSpPr>
            <p:nvPr/>
          </p:nvSpPr>
          <p:spPr bwMode="auto">
            <a:xfrm>
              <a:off x="9955213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2" name="Rectangle 259"/>
            <p:cNvSpPr>
              <a:spLocks noChangeArrowheads="1"/>
            </p:cNvSpPr>
            <p:nvPr/>
          </p:nvSpPr>
          <p:spPr bwMode="auto">
            <a:xfrm>
              <a:off x="9955213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3" name="Rectangle 260"/>
            <p:cNvSpPr>
              <a:spLocks noChangeArrowheads="1"/>
            </p:cNvSpPr>
            <p:nvPr/>
          </p:nvSpPr>
          <p:spPr bwMode="auto">
            <a:xfrm>
              <a:off x="10106026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4" name="Rectangle 261"/>
            <p:cNvSpPr>
              <a:spLocks noChangeArrowheads="1"/>
            </p:cNvSpPr>
            <p:nvPr/>
          </p:nvSpPr>
          <p:spPr bwMode="auto">
            <a:xfrm>
              <a:off x="10106026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5" name="Rectangle 262"/>
            <p:cNvSpPr>
              <a:spLocks noChangeArrowheads="1"/>
            </p:cNvSpPr>
            <p:nvPr/>
          </p:nvSpPr>
          <p:spPr bwMode="auto">
            <a:xfrm>
              <a:off x="10106026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674295" y="470648"/>
            <a:ext cx="3802322" cy="398780"/>
            <a:chOff x="3337329" y="755789"/>
            <a:chExt cx="5069762" cy="531706"/>
          </a:xfrm>
        </p:grpSpPr>
        <p:sp>
          <p:nvSpPr>
            <p:cNvPr id="60" name="文本框 2"/>
            <p:cNvSpPr txBox="1"/>
            <p:nvPr/>
          </p:nvSpPr>
          <p:spPr>
            <a:xfrm>
              <a:off x="4484562" y="755789"/>
              <a:ext cx="2981113" cy="531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cs typeface="+mn-ea"/>
                  <a:sym typeface="+mn-lt"/>
                </a:rPr>
                <a:t>RTT</a:t>
              </a:r>
              <a:r>
                <a:rPr lang="zh-CN" altLang="en-US" sz="2000" b="1" dirty="0">
                  <a:cs typeface="+mn-ea"/>
                  <a:sym typeface="+mn-lt"/>
                </a:rPr>
                <a:t>的估计与超时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333732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259935" y="1005571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>
          <a:xfrm>
            <a:off x="731520" y="1009015"/>
            <a:ext cx="3627120" cy="417830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 marL="285750" indent="-285750" algn="r">
              <a:buFont typeface="Wingdings" panose="05000000000000000000" charset="0"/>
              <a:buChar char="Ø"/>
            </a:pPr>
            <a:r>
              <a:rPr 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问题：如何设置定时器的超时时间？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510372" y="1566781"/>
            <a:ext cx="1656339" cy="241026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大于</a:t>
            </a:r>
            <a:r>
              <a:rPr lang="en-US" altLang="zh-CN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RTT</a:t>
            </a:r>
          </a:p>
        </p:txBody>
      </p:sp>
      <p:sp>
        <p:nvSpPr>
          <p:cNvPr id="10" name="Freeform 55"/>
          <p:cNvSpPr>
            <a:spLocks noEditPoints="1"/>
          </p:cNvSpPr>
          <p:nvPr/>
        </p:nvSpPr>
        <p:spPr bwMode="auto">
          <a:xfrm>
            <a:off x="1083247" y="1566284"/>
            <a:ext cx="283865" cy="204068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rgbClr val="BE202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667760" y="1009015"/>
            <a:ext cx="5138420" cy="3364230"/>
            <a:chOff x="6151" y="1623"/>
            <a:chExt cx="8092" cy="5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24"/>
                <p:cNvSpPr txBox="1"/>
                <p:nvPr/>
              </p:nvSpPr>
              <p:spPr>
                <a:xfrm>
                  <a:off x="6151" y="5941"/>
                  <a:ext cx="8092" cy="980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 fontAlgn="auto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200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𝐄𝐬𝐭𝐢𝐦𝐚𝐭𝐞𝐝𝐑𝐓𝐓</m:t>
                        </m:r>
                        <m:r>
                          <a:rPr lang="en-US" altLang="zh-CN" sz="1200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=(</m:t>
                        </m:r>
                        <m:r>
                          <a:rPr lang="en-US" altLang="zh-CN" sz="1200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𝟏</m:t>
                        </m:r>
                        <m:r>
                          <a:rPr lang="en-US" altLang="zh-CN" sz="1200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−</m:t>
                        </m:r>
                        <m:r>
                          <a:rPr lang="en-US" altLang="zh-CN" sz="1200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𝛂</m:t>
                        </m:r>
                        <m:r>
                          <a:rPr lang="en-US" altLang="zh-CN" sz="1200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)∙</m:t>
                        </m:r>
                        <m:r>
                          <a:rPr lang="en-US" altLang="zh-CN" sz="1200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𝐄𝐬𝐭𝐢𝐦𝐚𝐭𝐞𝐝𝐑𝐓𝐓</m:t>
                        </m:r>
                        <m:r>
                          <a:rPr lang="en-US" altLang="zh-CN" sz="1200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+</m:t>
                        </m:r>
                        <m:r>
                          <a:rPr lang="en-US" altLang="zh-CN" sz="1200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𝛂</m:t>
                        </m:r>
                        <m:r>
                          <a:rPr lang="en-US" altLang="zh-CN" sz="1200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∙</m:t>
                        </m:r>
                        <m:r>
                          <a:rPr lang="en-US" altLang="zh-CN" sz="1200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𝐒𝐚𝐦𝐩𝐥𝐞𝐑𝐓𝐓</m:t>
                        </m:r>
                      </m:oMath>
                    </m:oMathPara>
                  </a14:m>
                  <a:endParaRPr lang="en-US" altLang="zh-CN" sz="1200" b="1" dirty="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  <a:sym typeface="+mn-lt"/>
                  </a:endParaRPr>
                </a:p>
                <a:p>
                  <a:pPr algn="ctr" fontAlgn="auto">
                    <a:lnSpc>
                      <a:spcPct val="150000"/>
                    </a:lnSpc>
                  </a:pPr>
                  <a:r>
                    <a:rPr lang="en-US" altLang="zh-CN" sz="1200" dirty="0">
                      <a:latin typeface="Cambria Math" panose="02040503050406030204" charset="0"/>
                      <a:cs typeface="Cambria Math" panose="02040503050406030204" charset="0"/>
                      <a:sym typeface="+mn-lt"/>
                    </a:rPr>
                    <a:t>  </a:t>
                  </a:r>
                  <a:r>
                    <a:rPr lang="zh-CN" altLang="en-US" sz="1200" dirty="0">
                      <a:latin typeface="Cambria Math" panose="02040503050406030204" charset="0"/>
                      <a:cs typeface="Cambria Math" panose="02040503050406030204" charset="0"/>
                      <a:sym typeface="+mn-lt"/>
                    </a:rPr>
                    <a:t>指数加权移动平均，</a:t>
                  </a:r>
                  <a14:m>
                    <m:oMath xmlns:m="http://schemas.openxmlformats.org/officeDocument/2006/math">
                      <m:r>
                        <a:rPr lang="en-US" altLang="zh-CN" sz="1200" b="1" dirty="0">
                          <a:latin typeface="Cambria Math" panose="02040503050406030204" charset="0"/>
                          <a:cs typeface="Cambria Math" panose="02040503050406030204" charset="0"/>
                          <a:sym typeface="+mn-lt"/>
                        </a:rPr>
                        <m:t>𝛂</m:t>
                      </m:r>
                    </m:oMath>
                  </a14:m>
                  <a:r>
                    <a:rPr lang="zh-CN" altLang="en-US" sz="1200" dirty="0">
                      <a:latin typeface="Cambria Math" panose="02040503050406030204" charset="0"/>
                      <a:cs typeface="Cambria Math" panose="02040503050406030204" charset="0"/>
                      <a:sym typeface="+mn-lt"/>
                    </a:rPr>
                    <a:t>的典型值：</a:t>
                  </a:r>
                  <a:r>
                    <a:rPr lang="en-US" altLang="zh-CN" sz="1200" b="1" dirty="0">
                      <a:solidFill>
                        <a:srgbClr val="0070C0"/>
                      </a:solidFill>
                      <a:latin typeface="Cambria Math" panose="02040503050406030204" charset="0"/>
                      <a:cs typeface="Cambria Math" panose="02040503050406030204" charset="0"/>
                      <a:sym typeface="+mn-lt"/>
                    </a:rPr>
                    <a:t>0.125</a:t>
                  </a:r>
                  <a:r>
                    <a:rPr lang="en-US" altLang="zh-CN" sz="1200" b="1" dirty="0">
                      <a:latin typeface="Cambria Math" panose="02040503050406030204" charset="0"/>
                      <a:cs typeface="Cambria Math" panose="02040503050406030204" charset="0"/>
                      <a:sym typeface="+mn-lt"/>
                    </a:rPr>
                    <a:t>  </a:t>
                  </a:r>
                  <a:r>
                    <a:rPr lang="en-US" altLang="zh-CN" sz="1200" dirty="0">
                      <a:latin typeface="Cambria Math" panose="02040503050406030204" charset="0"/>
                      <a:cs typeface="Cambria Math" panose="02040503050406030204" charset="0"/>
                      <a:sym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6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1" y="5941"/>
                  <a:ext cx="8092" cy="9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itle 1"/>
            <p:cNvSpPr txBox="1"/>
            <p:nvPr/>
          </p:nvSpPr>
          <p:spPr>
            <a:xfrm>
              <a:off x="8732" y="5542"/>
              <a:ext cx="3579" cy="323"/>
            </a:xfrm>
            <a:prstGeom prst="rect">
              <a:avLst/>
            </a:prstGeom>
          </p:spPr>
          <p:txBody>
            <a:bodyPr wrap="square" lIns="68580" tIns="34290" rIns="68580" bIns="3429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r>
                <a:rPr lang="en-US" altLang="zh-CN" sz="1800" b="1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EstimatedRTT</a:t>
              </a:r>
              <a:r>
                <a:rPr lang="zh-CN" altLang="en-US" sz="1800" b="1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计算式</a:t>
              </a:r>
            </a:p>
          </p:txBody>
        </p:sp>
        <p:sp>
          <p:nvSpPr>
            <p:cNvPr id="22" name="Freeform 59"/>
            <p:cNvSpPr>
              <a:spLocks noEditPoints="1"/>
            </p:cNvSpPr>
            <p:nvPr/>
          </p:nvSpPr>
          <p:spPr bwMode="auto">
            <a:xfrm>
              <a:off x="8056" y="2537"/>
              <a:ext cx="518" cy="389"/>
            </a:xfrm>
            <a:custGeom>
              <a:avLst/>
              <a:gdLst>
                <a:gd name="T0" fmla="*/ 3355 w 16058"/>
                <a:gd name="T1" fmla="*/ 1202 h 12062"/>
                <a:gd name="T2" fmla="*/ 12900 w 16058"/>
                <a:gd name="T3" fmla="*/ 3520 h 12062"/>
                <a:gd name="T4" fmla="*/ 6375 w 16058"/>
                <a:gd name="T5" fmla="*/ 9292 h 12062"/>
                <a:gd name="T6" fmla="*/ 7499 w 16058"/>
                <a:gd name="T7" fmla="*/ 10191 h 12062"/>
                <a:gd name="T8" fmla="*/ 3867 w 16058"/>
                <a:gd name="T9" fmla="*/ 3520 h 12062"/>
                <a:gd name="T10" fmla="*/ 4867 w 16058"/>
                <a:gd name="T11" fmla="*/ 1808 h 12062"/>
                <a:gd name="T12" fmla="*/ 10392 w 16058"/>
                <a:gd name="T13" fmla="*/ 1006 h 12062"/>
                <a:gd name="T14" fmla="*/ 11161 w 16058"/>
                <a:gd name="T15" fmla="*/ 2489 h 12062"/>
                <a:gd name="T16" fmla="*/ 8559 w 16058"/>
                <a:gd name="T17" fmla="*/ 10191 h 12062"/>
                <a:gd name="T18" fmla="*/ 9279 w 16058"/>
                <a:gd name="T19" fmla="*/ 4022 h 12062"/>
                <a:gd name="T20" fmla="*/ 6524 w 16058"/>
                <a:gd name="T21" fmla="*/ 3192 h 12062"/>
                <a:gd name="T22" fmla="*/ 8421 w 16058"/>
                <a:gd name="T23" fmla="*/ 2263 h 12062"/>
                <a:gd name="T24" fmla="*/ 15764 w 16058"/>
                <a:gd name="T25" fmla="*/ 2849 h 12062"/>
                <a:gd name="T26" fmla="*/ 13141 w 16058"/>
                <a:gd name="T27" fmla="*/ 228 h 12062"/>
                <a:gd name="T28" fmla="*/ 13041 w 16058"/>
                <a:gd name="T29" fmla="*/ 156 h 12062"/>
                <a:gd name="T30" fmla="*/ 12934 w 16058"/>
                <a:gd name="T31" fmla="*/ 97 h 12062"/>
                <a:gd name="T32" fmla="*/ 12820 w 16058"/>
                <a:gd name="T33" fmla="*/ 51 h 12062"/>
                <a:gd name="T34" fmla="*/ 12702 w 16058"/>
                <a:gd name="T35" fmla="*/ 19 h 12062"/>
                <a:gd name="T36" fmla="*/ 12579 w 16058"/>
                <a:gd name="T37" fmla="*/ 3 h 12062"/>
                <a:gd name="T38" fmla="*/ 3529 w 16058"/>
                <a:gd name="T39" fmla="*/ 0 h 12062"/>
                <a:gd name="T40" fmla="*/ 3405 w 16058"/>
                <a:gd name="T41" fmla="*/ 11 h 12062"/>
                <a:gd name="T42" fmla="*/ 3285 w 16058"/>
                <a:gd name="T43" fmla="*/ 36 h 12062"/>
                <a:gd name="T44" fmla="*/ 3169 w 16058"/>
                <a:gd name="T45" fmla="*/ 76 h 12062"/>
                <a:gd name="T46" fmla="*/ 3059 w 16058"/>
                <a:gd name="T47" fmla="*/ 131 h 12062"/>
                <a:gd name="T48" fmla="*/ 2957 w 16058"/>
                <a:gd name="T49" fmla="*/ 197 h 12062"/>
                <a:gd name="T50" fmla="*/ 2861 w 16058"/>
                <a:gd name="T51" fmla="*/ 278 h 12062"/>
                <a:gd name="T52" fmla="*/ 242 w 16058"/>
                <a:gd name="T53" fmla="*/ 2906 h 12062"/>
                <a:gd name="T54" fmla="*/ 166 w 16058"/>
                <a:gd name="T55" fmla="*/ 3008 h 12062"/>
                <a:gd name="T56" fmla="*/ 103 w 16058"/>
                <a:gd name="T57" fmla="*/ 3116 h 12062"/>
                <a:gd name="T58" fmla="*/ 56 w 16058"/>
                <a:gd name="T59" fmla="*/ 3231 h 12062"/>
                <a:gd name="T60" fmla="*/ 23 w 16058"/>
                <a:gd name="T61" fmla="*/ 3349 h 12062"/>
                <a:gd name="T62" fmla="*/ 5 w 16058"/>
                <a:gd name="T63" fmla="*/ 3469 h 12062"/>
                <a:gd name="T64" fmla="*/ 1 w 16058"/>
                <a:gd name="T65" fmla="*/ 3611 h 12062"/>
                <a:gd name="T66" fmla="*/ 37 w 16058"/>
                <a:gd name="T67" fmla="*/ 3830 h 12062"/>
                <a:gd name="T68" fmla="*/ 90 w 16058"/>
                <a:gd name="T69" fmla="*/ 3978 h 12062"/>
                <a:gd name="T70" fmla="*/ 144 w 16058"/>
                <a:gd name="T71" fmla="*/ 4079 h 12062"/>
                <a:gd name="T72" fmla="*/ 209 w 16058"/>
                <a:gd name="T73" fmla="*/ 4174 h 12062"/>
                <a:gd name="T74" fmla="*/ 7297 w 16058"/>
                <a:gd name="T75" fmla="*/ 11744 h 12062"/>
                <a:gd name="T76" fmla="*/ 7395 w 16058"/>
                <a:gd name="T77" fmla="*/ 11836 h 12062"/>
                <a:gd name="T78" fmla="*/ 7502 w 16058"/>
                <a:gd name="T79" fmla="*/ 11912 h 12062"/>
                <a:gd name="T80" fmla="*/ 7618 w 16058"/>
                <a:gd name="T81" fmla="*/ 11974 h 12062"/>
                <a:gd name="T82" fmla="*/ 7741 w 16058"/>
                <a:gd name="T83" fmla="*/ 12020 h 12062"/>
                <a:gd name="T84" fmla="*/ 7869 w 16058"/>
                <a:gd name="T85" fmla="*/ 12049 h 12062"/>
                <a:gd name="T86" fmla="*/ 8002 w 16058"/>
                <a:gd name="T87" fmla="*/ 12062 h 12062"/>
                <a:gd name="T88" fmla="*/ 8135 w 16058"/>
                <a:gd name="T89" fmla="*/ 12056 h 12062"/>
                <a:gd name="T90" fmla="*/ 8266 w 16058"/>
                <a:gd name="T91" fmla="*/ 12034 h 12062"/>
                <a:gd name="T92" fmla="*/ 8392 w 16058"/>
                <a:gd name="T93" fmla="*/ 11994 h 12062"/>
                <a:gd name="T94" fmla="*/ 8511 w 16058"/>
                <a:gd name="T95" fmla="*/ 11938 h 12062"/>
                <a:gd name="T96" fmla="*/ 8622 w 16058"/>
                <a:gd name="T97" fmla="*/ 11868 h 12062"/>
                <a:gd name="T98" fmla="*/ 8724 w 16058"/>
                <a:gd name="T99" fmla="*/ 11782 h 12062"/>
                <a:gd name="T100" fmla="*/ 15821 w 16058"/>
                <a:gd name="T101" fmla="*/ 4210 h 12062"/>
                <a:gd name="T102" fmla="*/ 15892 w 16058"/>
                <a:gd name="T103" fmla="*/ 4115 h 12062"/>
                <a:gd name="T104" fmla="*/ 15951 w 16058"/>
                <a:gd name="T105" fmla="*/ 4014 h 12062"/>
                <a:gd name="T106" fmla="*/ 15997 w 16058"/>
                <a:gd name="T107" fmla="*/ 3908 h 12062"/>
                <a:gd name="T108" fmla="*/ 16030 w 16058"/>
                <a:gd name="T109" fmla="*/ 3799 h 12062"/>
                <a:gd name="T110" fmla="*/ 16050 w 16058"/>
                <a:gd name="T111" fmla="*/ 3686 h 12062"/>
                <a:gd name="T112" fmla="*/ 16058 w 16058"/>
                <a:gd name="T113" fmla="*/ 3574 h 12062"/>
                <a:gd name="T114" fmla="*/ 16053 w 16058"/>
                <a:gd name="T115" fmla="*/ 3456 h 12062"/>
                <a:gd name="T116" fmla="*/ 16034 w 16058"/>
                <a:gd name="T117" fmla="*/ 3338 h 12062"/>
                <a:gd name="T118" fmla="*/ 16000 w 16058"/>
                <a:gd name="T119" fmla="*/ 3222 h 12062"/>
                <a:gd name="T120" fmla="*/ 15953 w 16058"/>
                <a:gd name="T121" fmla="*/ 3111 h 12062"/>
                <a:gd name="T122" fmla="*/ 15891 w 16058"/>
                <a:gd name="T123" fmla="*/ 3005 h 12062"/>
                <a:gd name="T124" fmla="*/ 15816 w 16058"/>
                <a:gd name="T125" fmla="*/ 2905 h 1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58" h="12062">
                  <a:moveTo>
                    <a:pt x="3355" y="1202"/>
                  </a:moveTo>
                  <a:lnTo>
                    <a:pt x="4509" y="2165"/>
                  </a:lnTo>
                  <a:lnTo>
                    <a:pt x="3157" y="3520"/>
                  </a:lnTo>
                  <a:lnTo>
                    <a:pt x="1007" y="3520"/>
                  </a:lnTo>
                  <a:lnTo>
                    <a:pt x="3355" y="1202"/>
                  </a:lnTo>
                  <a:close/>
                  <a:moveTo>
                    <a:pt x="12900" y="3520"/>
                  </a:moveTo>
                  <a:lnTo>
                    <a:pt x="11549" y="2165"/>
                  </a:lnTo>
                  <a:lnTo>
                    <a:pt x="12702" y="1203"/>
                  </a:lnTo>
                  <a:lnTo>
                    <a:pt x="15013" y="3520"/>
                  </a:lnTo>
                  <a:lnTo>
                    <a:pt x="12900" y="3520"/>
                  </a:lnTo>
                  <a:close/>
                  <a:moveTo>
                    <a:pt x="12837" y="4022"/>
                  </a:moveTo>
                  <a:lnTo>
                    <a:pt x="14621" y="4022"/>
                  </a:lnTo>
                  <a:lnTo>
                    <a:pt x="9682" y="9292"/>
                  </a:lnTo>
                  <a:lnTo>
                    <a:pt x="12837" y="4022"/>
                  </a:lnTo>
                  <a:close/>
                  <a:moveTo>
                    <a:pt x="6375" y="9292"/>
                  </a:moveTo>
                  <a:lnTo>
                    <a:pt x="1438" y="4022"/>
                  </a:lnTo>
                  <a:lnTo>
                    <a:pt x="3221" y="4022"/>
                  </a:lnTo>
                  <a:lnTo>
                    <a:pt x="6375" y="9292"/>
                  </a:lnTo>
                  <a:close/>
                  <a:moveTo>
                    <a:pt x="6268" y="4022"/>
                  </a:moveTo>
                  <a:lnTo>
                    <a:pt x="7499" y="10191"/>
                  </a:lnTo>
                  <a:lnTo>
                    <a:pt x="3806" y="4022"/>
                  </a:lnTo>
                  <a:lnTo>
                    <a:pt x="6268" y="4022"/>
                  </a:lnTo>
                  <a:close/>
                  <a:moveTo>
                    <a:pt x="4897" y="2489"/>
                  </a:moveTo>
                  <a:lnTo>
                    <a:pt x="6132" y="3520"/>
                  </a:lnTo>
                  <a:lnTo>
                    <a:pt x="3867" y="3520"/>
                  </a:lnTo>
                  <a:lnTo>
                    <a:pt x="4897" y="2489"/>
                  </a:lnTo>
                  <a:close/>
                  <a:moveTo>
                    <a:pt x="4867" y="1808"/>
                  </a:moveTo>
                  <a:lnTo>
                    <a:pt x="3905" y="1006"/>
                  </a:lnTo>
                  <a:lnTo>
                    <a:pt x="5666" y="1006"/>
                  </a:lnTo>
                  <a:lnTo>
                    <a:pt x="4867" y="1808"/>
                  </a:lnTo>
                  <a:close/>
                  <a:moveTo>
                    <a:pt x="8029" y="1936"/>
                  </a:moveTo>
                  <a:lnTo>
                    <a:pt x="6915" y="1006"/>
                  </a:lnTo>
                  <a:lnTo>
                    <a:pt x="9143" y="1006"/>
                  </a:lnTo>
                  <a:lnTo>
                    <a:pt x="8029" y="1936"/>
                  </a:lnTo>
                  <a:close/>
                  <a:moveTo>
                    <a:pt x="10392" y="1006"/>
                  </a:moveTo>
                  <a:lnTo>
                    <a:pt x="12154" y="1006"/>
                  </a:lnTo>
                  <a:lnTo>
                    <a:pt x="11192" y="1808"/>
                  </a:lnTo>
                  <a:lnTo>
                    <a:pt x="10392" y="1006"/>
                  </a:lnTo>
                  <a:close/>
                  <a:moveTo>
                    <a:pt x="9926" y="3520"/>
                  </a:moveTo>
                  <a:lnTo>
                    <a:pt x="11161" y="2489"/>
                  </a:lnTo>
                  <a:lnTo>
                    <a:pt x="12190" y="3520"/>
                  </a:lnTo>
                  <a:lnTo>
                    <a:pt x="9926" y="3520"/>
                  </a:lnTo>
                  <a:close/>
                  <a:moveTo>
                    <a:pt x="9790" y="4022"/>
                  </a:moveTo>
                  <a:lnTo>
                    <a:pt x="12252" y="4022"/>
                  </a:lnTo>
                  <a:lnTo>
                    <a:pt x="8559" y="10191"/>
                  </a:lnTo>
                  <a:lnTo>
                    <a:pt x="9790" y="4022"/>
                  </a:lnTo>
                  <a:close/>
                  <a:moveTo>
                    <a:pt x="9279" y="4022"/>
                  </a:moveTo>
                  <a:lnTo>
                    <a:pt x="8029" y="10283"/>
                  </a:lnTo>
                  <a:lnTo>
                    <a:pt x="6779" y="4022"/>
                  </a:lnTo>
                  <a:lnTo>
                    <a:pt x="9279" y="4022"/>
                  </a:lnTo>
                  <a:close/>
                  <a:moveTo>
                    <a:pt x="6524" y="3192"/>
                  </a:moveTo>
                  <a:lnTo>
                    <a:pt x="5253" y="2132"/>
                  </a:lnTo>
                  <a:lnTo>
                    <a:pt x="6266" y="1117"/>
                  </a:lnTo>
                  <a:lnTo>
                    <a:pt x="7637" y="2263"/>
                  </a:lnTo>
                  <a:lnTo>
                    <a:pt x="6524" y="3192"/>
                  </a:lnTo>
                  <a:close/>
                  <a:moveTo>
                    <a:pt x="8421" y="2263"/>
                  </a:moveTo>
                  <a:lnTo>
                    <a:pt x="9792" y="1117"/>
                  </a:lnTo>
                  <a:lnTo>
                    <a:pt x="10806" y="2132"/>
                  </a:lnTo>
                  <a:lnTo>
                    <a:pt x="9534" y="3192"/>
                  </a:lnTo>
                  <a:lnTo>
                    <a:pt x="8421" y="2263"/>
                  </a:lnTo>
                  <a:close/>
                  <a:moveTo>
                    <a:pt x="9143" y="3520"/>
                  </a:moveTo>
                  <a:lnTo>
                    <a:pt x="6915" y="3520"/>
                  </a:lnTo>
                  <a:lnTo>
                    <a:pt x="8029" y="2589"/>
                  </a:lnTo>
                  <a:lnTo>
                    <a:pt x="9143" y="3520"/>
                  </a:lnTo>
                  <a:close/>
                  <a:moveTo>
                    <a:pt x="15764" y="2849"/>
                  </a:moveTo>
                  <a:lnTo>
                    <a:pt x="13215" y="295"/>
                  </a:lnTo>
                  <a:lnTo>
                    <a:pt x="13197" y="278"/>
                  </a:lnTo>
                  <a:lnTo>
                    <a:pt x="13179" y="260"/>
                  </a:lnTo>
                  <a:lnTo>
                    <a:pt x="13160" y="243"/>
                  </a:lnTo>
                  <a:lnTo>
                    <a:pt x="13141" y="228"/>
                  </a:lnTo>
                  <a:lnTo>
                    <a:pt x="13121" y="212"/>
                  </a:lnTo>
                  <a:lnTo>
                    <a:pt x="13102" y="197"/>
                  </a:lnTo>
                  <a:lnTo>
                    <a:pt x="13082" y="183"/>
                  </a:lnTo>
                  <a:lnTo>
                    <a:pt x="13062" y="169"/>
                  </a:lnTo>
                  <a:lnTo>
                    <a:pt x="13041" y="156"/>
                  </a:lnTo>
                  <a:lnTo>
                    <a:pt x="13020" y="143"/>
                  </a:lnTo>
                  <a:lnTo>
                    <a:pt x="12999" y="131"/>
                  </a:lnTo>
                  <a:lnTo>
                    <a:pt x="12978" y="119"/>
                  </a:lnTo>
                  <a:lnTo>
                    <a:pt x="12956" y="108"/>
                  </a:lnTo>
                  <a:lnTo>
                    <a:pt x="12934" y="97"/>
                  </a:lnTo>
                  <a:lnTo>
                    <a:pt x="12912" y="86"/>
                  </a:lnTo>
                  <a:lnTo>
                    <a:pt x="12890" y="76"/>
                  </a:lnTo>
                  <a:lnTo>
                    <a:pt x="12866" y="67"/>
                  </a:lnTo>
                  <a:lnTo>
                    <a:pt x="12843" y="59"/>
                  </a:lnTo>
                  <a:lnTo>
                    <a:pt x="12820" y="51"/>
                  </a:lnTo>
                  <a:lnTo>
                    <a:pt x="12797" y="43"/>
                  </a:lnTo>
                  <a:lnTo>
                    <a:pt x="12773" y="36"/>
                  </a:lnTo>
                  <a:lnTo>
                    <a:pt x="12750" y="30"/>
                  </a:lnTo>
                  <a:lnTo>
                    <a:pt x="12726" y="25"/>
                  </a:lnTo>
                  <a:lnTo>
                    <a:pt x="12702" y="19"/>
                  </a:lnTo>
                  <a:lnTo>
                    <a:pt x="12678" y="15"/>
                  </a:lnTo>
                  <a:lnTo>
                    <a:pt x="12654" y="11"/>
                  </a:lnTo>
                  <a:lnTo>
                    <a:pt x="12629" y="8"/>
                  </a:lnTo>
                  <a:lnTo>
                    <a:pt x="12605" y="5"/>
                  </a:lnTo>
                  <a:lnTo>
                    <a:pt x="12579" y="3"/>
                  </a:lnTo>
                  <a:lnTo>
                    <a:pt x="12555" y="1"/>
                  </a:lnTo>
                  <a:lnTo>
                    <a:pt x="12530" y="0"/>
                  </a:lnTo>
                  <a:lnTo>
                    <a:pt x="12505" y="0"/>
                  </a:lnTo>
                  <a:lnTo>
                    <a:pt x="3554" y="0"/>
                  </a:lnTo>
                  <a:lnTo>
                    <a:pt x="3529" y="0"/>
                  </a:lnTo>
                  <a:lnTo>
                    <a:pt x="3504" y="1"/>
                  </a:lnTo>
                  <a:lnTo>
                    <a:pt x="3480" y="3"/>
                  </a:lnTo>
                  <a:lnTo>
                    <a:pt x="3454" y="5"/>
                  </a:lnTo>
                  <a:lnTo>
                    <a:pt x="3430" y="8"/>
                  </a:lnTo>
                  <a:lnTo>
                    <a:pt x="3405" y="11"/>
                  </a:lnTo>
                  <a:lnTo>
                    <a:pt x="3381" y="15"/>
                  </a:lnTo>
                  <a:lnTo>
                    <a:pt x="3357" y="19"/>
                  </a:lnTo>
                  <a:lnTo>
                    <a:pt x="3333" y="25"/>
                  </a:lnTo>
                  <a:lnTo>
                    <a:pt x="3309" y="30"/>
                  </a:lnTo>
                  <a:lnTo>
                    <a:pt x="3285" y="36"/>
                  </a:lnTo>
                  <a:lnTo>
                    <a:pt x="3262" y="43"/>
                  </a:lnTo>
                  <a:lnTo>
                    <a:pt x="3239" y="51"/>
                  </a:lnTo>
                  <a:lnTo>
                    <a:pt x="3216" y="59"/>
                  </a:lnTo>
                  <a:lnTo>
                    <a:pt x="3193" y="67"/>
                  </a:lnTo>
                  <a:lnTo>
                    <a:pt x="3169" y="76"/>
                  </a:lnTo>
                  <a:lnTo>
                    <a:pt x="3147" y="86"/>
                  </a:lnTo>
                  <a:lnTo>
                    <a:pt x="3124" y="97"/>
                  </a:lnTo>
                  <a:lnTo>
                    <a:pt x="3103" y="108"/>
                  </a:lnTo>
                  <a:lnTo>
                    <a:pt x="3081" y="119"/>
                  </a:lnTo>
                  <a:lnTo>
                    <a:pt x="3059" y="131"/>
                  </a:lnTo>
                  <a:lnTo>
                    <a:pt x="3038" y="143"/>
                  </a:lnTo>
                  <a:lnTo>
                    <a:pt x="3017" y="156"/>
                  </a:lnTo>
                  <a:lnTo>
                    <a:pt x="2997" y="169"/>
                  </a:lnTo>
                  <a:lnTo>
                    <a:pt x="2977" y="183"/>
                  </a:lnTo>
                  <a:lnTo>
                    <a:pt x="2957" y="197"/>
                  </a:lnTo>
                  <a:lnTo>
                    <a:pt x="2937" y="212"/>
                  </a:lnTo>
                  <a:lnTo>
                    <a:pt x="2918" y="228"/>
                  </a:lnTo>
                  <a:lnTo>
                    <a:pt x="2898" y="243"/>
                  </a:lnTo>
                  <a:lnTo>
                    <a:pt x="2880" y="260"/>
                  </a:lnTo>
                  <a:lnTo>
                    <a:pt x="2861" y="278"/>
                  </a:lnTo>
                  <a:lnTo>
                    <a:pt x="2844" y="295"/>
                  </a:lnTo>
                  <a:lnTo>
                    <a:pt x="295" y="2849"/>
                  </a:lnTo>
                  <a:lnTo>
                    <a:pt x="277" y="2868"/>
                  </a:lnTo>
                  <a:lnTo>
                    <a:pt x="259" y="2887"/>
                  </a:lnTo>
                  <a:lnTo>
                    <a:pt x="242" y="2906"/>
                  </a:lnTo>
                  <a:lnTo>
                    <a:pt x="226" y="2926"/>
                  </a:lnTo>
                  <a:lnTo>
                    <a:pt x="210" y="2946"/>
                  </a:lnTo>
                  <a:lnTo>
                    <a:pt x="195" y="2966"/>
                  </a:lnTo>
                  <a:lnTo>
                    <a:pt x="180" y="2987"/>
                  </a:lnTo>
                  <a:lnTo>
                    <a:pt x="166" y="3008"/>
                  </a:lnTo>
                  <a:lnTo>
                    <a:pt x="152" y="3029"/>
                  </a:lnTo>
                  <a:lnTo>
                    <a:pt x="140" y="3051"/>
                  </a:lnTo>
                  <a:lnTo>
                    <a:pt x="126" y="3072"/>
                  </a:lnTo>
                  <a:lnTo>
                    <a:pt x="114" y="3094"/>
                  </a:lnTo>
                  <a:lnTo>
                    <a:pt x="103" y="3116"/>
                  </a:lnTo>
                  <a:lnTo>
                    <a:pt x="93" y="3139"/>
                  </a:lnTo>
                  <a:lnTo>
                    <a:pt x="83" y="3162"/>
                  </a:lnTo>
                  <a:lnTo>
                    <a:pt x="73" y="3185"/>
                  </a:lnTo>
                  <a:lnTo>
                    <a:pt x="64" y="3208"/>
                  </a:lnTo>
                  <a:lnTo>
                    <a:pt x="56" y="3231"/>
                  </a:lnTo>
                  <a:lnTo>
                    <a:pt x="48" y="3254"/>
                  </a:lnTo>
                  <a:lnTo>
                    <a:pt x="41" y="3277"/>
                  </a:lnTo>
                  <a:lnTo>
                    <a:pt x="34" y="3301"/>
                  </a:lnTo>
                  <a:lnTo>
                    <a:pt x="28" y="3324"/>
                  </a:lnTo>
                  <a:lnTo>
                    <a:pt x="23" y="3349"/>
                  </a:lnTo>
                  <a:lnTo>
                    <a:pt x="18" y="3373"/>
                  </a:lnTo>
                  <a:lnTo>
                    <a:pt x="14" y="3397"/>
                  </a:lnTo>
                  <a:lnTo>
                    <a:pt x="10" y="3421"/>
                  </a:lnTo>
                  <a:lnTo>
                    <a:pt x="7" y="3445"/>
                  </a:lnTo>
                  <a:lnTo>
                    <a:pt x="5" y="3469"/>
                  </a:lnTo>
                  <a:lnTo>
                    <a:pt x="3" y="3493"/>
                  </a:lnTo>
                  <a:lnTo>
                    <a:pt x="1" y="3518"/>
                  </a:lnTo>
                  <a:lnTo>
                    <a:pt x="0" y="3543"/>
                  </a:lnTo>
                  <a:lnTo>
                    <a:pt x="0" y="3567"/>
                  </a:lnTo>
                  <a:lnTo>
                    <a:pt x="1" y="3611"/>
                  </a:lnTo>
                  <a:lnTo>
                    <a:pt x="5" y="3655"/>
                  </a:lnTo>
                  <a:lnTo>
                    <a:pt x="10" y="3700"/>
                  </a:lnTo>
                  <a:lnTo>
                    <a:pt x="17" y="3743"/>
                  </a:lnTo>
                  <a:lnTo>
                    <a:pt x="26" y="3787"/>
                  </a:lnTo>
                  <a:lnTo>
                    <a:pt x="37" y="3830"/>
                  </a:lnTo>
                  <a:lnTo>
                    <a:pt x="49" y="3874"/>
                  </a:lnTo>
                  <a:lnTo>
                    <a:pt x="64" y="3916"/>
                  </a:lnTo>
                  <a:lnTo>
                    <a:pt x="72" y="3936"/>
                  </a:lnTo>
                  <a:lnTo>
                    <a:pt x="81" y="3957"/>
                  </a:lnTo>
                  <a:lnTo>
                    <a:pt x="90" y="3978"/>
                  </a:lnTo>
                  <a:lnTo>
                    <a:pt x="100" y="3998"/>
                  </a:lnTo>
                  <a:lnTo>
                    <a:pt x="110" y="4018"/>
                  </a:lnTo>
                  <a:lnTo>
                    <a:pt x="120" y="4039"/>
                  </a:lnTo>
                  <a:lnTo>
                    <a:pt x="132" y="4059"/>
                  </a:lnTo>
                  <a:lnTo>
                    <a:pt x="144" y="4079"/>
                  </a:lnTo>
                  <a:lnTo>
                    <a:pt x="156" y="4099"/>
                  </a:lnTo>
                  <a:lnTo>
                    <a:pt x="169" y="4118"/>
                  </a:lnTo>
                  <a:lnTo>
                    <a:pt x="182" y="4137"/>
                  </a:lnTo>
                  <a:lnTo>
                    <a:pt x="195" y="4156"/>
                  </a:lnTo>
                  <a:lnTo>
                    <a:pt x="209" y="4174"/>
                  </a:lnTo>
                  <a:lnTo>
                    <a:pt x="224" y="4193"/>
                  </a:lnTo>
                  <a:lnTo>
                    <a:pt x="239" y="4211"/>
                  </a:lnTo>
                  <a:lnTo>
                    <a:pt x="254" y="4228"/>
                  </a:lnTo>
                  <a:lnTo>
                    <a:pt x="7278" y="11724"/>
                  </a:lnTo>
                  <a:lnTo>
                    <a:pt x="7297" y="11744"/>
                  </a:lnTo>
                  <a:lnTo>
                    <a:pt x="7315" y="11763"/>
                  </a:lnTo>
                  <a:lnTo>
                    <a:pt x="7334" y="11782"/>
                  </a:lnTo>
                  <a:lnTo>
                    <a:pt x="7354" y="11801"/>
                  </a:lnTo>
                  <a:lnTo>
                    <a:pt x="7374" y="11819"/>
                  </a:lnTo>
                  <a:lnTo>
                    <a:pt x="7395" y="11836"/>
                  </a:lnTo>
                  <a:lnTo>
                    <a:pt x="7415" y="11852"/>
                  </a:lnTo>
                  <a:lnTo>
                    <a:pt x="7436" y="11868"/>
                  </a:lnTo>
                  <a:lnTo>
                    <a:pt x="7458" y="11883"/>
                  </a:lnTo>
                  <a:lnTo>
                    <a:pt x="7480" y="11898"/>
                  </a:lnTo>
                  <a:lnTo>
                    <a:pt x="7502" y="11912"/>
                  </a:lnTo>
                  <a:lnTo>
                    <a:pt x="7524" y="11925"/>
                  </a:lnTo>
                  <a:lnTo>
                    <a:pt x="7547" y="11938"/>
                  </a:lnTo>
                  <a:lnTo>
                    <a:pt x="7570" y="11950"/>
                  </a:lnTo>
                  <a:lnTo>
                    <a:pt x="7594" y="11962"/>
                  </a:lnTo>
                  <a:lnTo>
                    <a:pt x="7618" y="11974"/>
                  </a:lnTo>
                  <a:lnTo>
                    <a:pt x="7642" y="11985"/>
                  </a:lnTo>
                  <a:lnTo>
                    <a:pt x="7667" y="11994"/>
                  </a:lnTo>
                  <a:lnTo>
                    <a:pt x="7691" y="12004"/>
                  </a:lnTo>
                  <a:lnTo>
                    <a:pt x="7716" y="12012"/>
                  </a:lnTo>
                  <a:lnTo>
                    <a:pt x="7741" y="12020"/>
                  </a:lnTo>
                  <a:lnTo>
                    <a:pt x="7766" y="12027"/>
                  </a:lnTo>
                  <a:lnTo>
                    <a:pt x="7792" y="12034"/>
                  </a:lnTo>
                  <a:lnTo>
                    <a:pt x="7817" y="12040"/>
                  </a:lnTo>
                  <a:lnTo>
                    <a:pt x="7843" y="12045"/>
                  </a:lnTo>
                  <a:lnTo>
                    <a:pt x="7869" y="12049"/>
                  </a:lnTo>
                  <a:lnTo>
                    <a:pt x="7896" y="12053"/>
                  </a:lnTo>
                  <a:lnTo>
                    <a:pt x="7923" y="12056"/>
                  </a:lnTo>
                  <a:lnTo>
                    <a:pt x="7949" y="12059"/>
                  </a:lnTo>
                  <a:lnTo>
                    <a:pt x="7976" y="12061"/>
                  </a:lnTo>
                  <a:lnTo>
                    <a:pt x="8002" y="12062"/>
                  </a:lnTo>
                  <a:lnTo>
                    <a:pt x="8029" y="12062"/>
                  </a:lnTo>
                  <a:lnTo>
                    <a:pt x="8056" y="12062"/>
                  </a:lnTo>
                  <a:lnTo>
                    <a:pt x="8082" y="12061"/>
                  </a:lnTo>
                  <a:lnTo>
                    <a:pt x="8109" y="12059"/>
                  </a:lnTo>
                  <a:lnTo>
                    <a:pt x="8135" y="12056"/>
                  </a:lnTo>
                  <a:lnTo>
                    <a:pt x="8162" y="12053"/>
                  </a:lnTo>
                  <a:lnTo>
                    <a:pt x="8189" y="12049"/>
                  </a:lnTo>
                  <a:lnTo>
                    <a:pt x="8215" y="12045"/>
                  </a:lnTo>
                  <a:lnTo>
                    <a:pt x="8241" y="12040"/>
                  </a:lnTo>
                  <a:lnTo>
                    <a:pt x="8266" y="12034"/>
                  </a:lnTo>
                  <a:lnTo>
                    <a:pt x="8292" y="12027"/>
                  </a:lnTo>
                  <a:lnTo>
                    <a:pt x="8317" y="12020"/>
                  </a:lnTo>
                  <a:lnTo>
                    <a:pt x="8342" y="12012"/>
                  </a:lnTo>
                  <a:lnTo>
                    <a:pt x="8367" y="12004"/>
                  </a:lnTo>
                  <a:lnTo>
                    <a:pt x="8392" y="11994"/>
                  </a:lnTo>
                  <a:lnTo>
                    <a:pt x="8416" y="11985"/>
                  </a:lnTo>
                  <a:lnTo>
                    <a:pt x="8440" y="11974"/>
                  </a:lnTo>
                  <a:lnTo>
                    <a:pt x="8465" y="11962"/>
                  </a:lnTo>
                  <a:lnTo>
                    <a:pt x="8488" y="11950"/>
                  </a:lnTo>
                  <a:lnTo>
                    <a:pt x="8511" y="11938"/>
                  </a:lnTo>
                  <a:lnTo>
                    <a:pt x="8534" y="11925"/>
                  </a:lnTo>
                  <a:lnTo>
                    <a:pt x="8557" y="11912"/>
                  </a:lnTo>
                  <a:lnTo>
                    <a:pt x="8579" y="11898"/>
                  </a:lnTo>
                  <a:lnTo>
                    <a:pt x="8601" y="11883"/>
                  </a:lnTo>
                  <a:lnTo>
                    <a:pt x="8622" y="11868"/>
                  </a:lnTo>
                  <a:lnTo>
                    <a:pt x="8643" y="11852"/>
                  </a:lnTo>
                  <a:lnTo>
                    <a:pt x="8664" y="11836"/>
                  </a:lnTo>
                  <a:lnTo>
                    <a:pt x="8684" y="11819"/>
                  </a:lnTo>
                  <a:lnTo>
                    <a:pt x="8704" y="11801"/>
                  </a:lnTo>
                  <a:lnTo>
                    <a:pt x="8724" y="11782"/>
                  </a:lnTo>
                  <a:lnTo>
                    <a:pt x="8743" y="11763"/>
                  </a:lnTo>
                  <a:lnTo>
                    <a:pt x="8762" y="11744"/>
                  </a:lnTo>
                  <a:lnTo>
                    <a:pt x="8780" y="11724"/>
                  </a:lnTo>
                  <a:lnTo>
                    <a:pt x="15805" y="4228"/>
                  </a:lnTo>
                  <a:lnTo>
                    <a:pt x="15821" y="4210"/>
                  </a:lnTo>
                  <a:lnTo>
                    <a:pt x="15836" y="4192"/>
                  </a:lnTo>
                  <a:lnTo>
                    <a:pt x="15851" y="4173"/>
                  </a:lnTo>
                  <a:lnTo>
                    <a:pt x="15865" y="4154"/>
                  </a:lnTo>
                  <a:lnTo>
                    <a:pt x="15878" y="4135"/>
                  </a:lnTo>
                  <a:lnTo>
                    <a:pt x="15892" y="4115"/>
                  </a:lnTo>
                  <a:lnTo>
                    <a:pt x="15904" y="4096"/>
                  </a:lnTo>
                  <a:lnTo>
                    <a:pt x="15917" y="4076"/>
                  </a:lnTo>
                  <a:lnTo>
                    <a:pt x="15929" y="4056"/>
                  </a:lnTo>
                  <a:lnTo>
                    <a:pt x="15940" y="4034"/>
                  </a:lnTo>
                  <a:lnTo>
                    <a:pt x="15951" y="4014"/>
                  </a:lnTo>
                  <a:lnTo>
                    <a:pt x="15961" y="3993"/>
                  </a:lnTo>
                  <a:lnTo>
                    <a:pt x="15971" y="3972"/>
                  </a:lnTo>
                  <a:lnTo>
                    <a:pt x="15980" y="3951"/>
                  </a:lnTo>
                  <a:lnTo>
                    <a:pt x="15989" y="3930"/>
                  </a:lnTo>
                  <a:lnTo>
                    <a:pt x="15997" y="3908"/>
                  </a:lnTo>
                  <a:lnTo>
                    <a:pt x="16004" y="3887"/>
                  </a:lnTo>
                  <a:lnTo>
                    <a:pt x="16011" y="3864"/>
                  </a:lnTo>
                  <a:lnTo>
                    <a:pt x="16018" y="3842"/>
                  </a:lnTo>
                  <a:lnTo>
                    <a:pt x="16024" y="3820"/>
                  </a:lnTo>
                  <a:lnTo>
                    <a:pt x="16030" y="3799"/>
                  </a:lnTo>
                  <a:lnTo>
                    <a:pt x="16035" y="3776"/>
                  </a:lnTo>
                  <a:lnTo>
                    <a:pt x="16039" y="3754"/>
                  </a:lnTo>
                  <a:lnTo>
                    <a:pt x="16044" y="3732"/>
                  </a:lnTo>
                  <a:lnTo>
                    <a:pt x="16047" y="3710"/>
                  </a:lnTo>
                  <a:lnTo>
                    <a:pt x="16050" y="3686"/>
                  </a:lnTo>
                  <a:lnTo>
                    <a:pt x="16053" y="3664"/>
                  </a:lnTo>
                  <a:lnTo>
                    <a:pt x="16055" y="3642"/>
                  </a:lnTo>
                  <a:lnTo>
                    <a:pt x="16056" y="3619"/>
                  </a:lnTo>
                  <a:lnTo>
                    <a:pt x="16057" y="3597"/>
                  </a:lnTo>
                  <a:lnTo>
                    <a:pt x="16058" y="3574"/>
                  </a:lnTo>
                  <a:lnTo>
                    <a:pt x="16058" y="3552"/>
                  </a:lnTo>
                  <a:lnTo>
                    <a:pt x="16057" y="3528"/>
                  </a:lnTo>
                  <a:lnTo>
                    <a:pt x="16056" y="3503"/>
                  </a:lnTo>
                  <a:lnTo>
                    <a:pt x="16055" y="3479"/>
                  </a:lnTo>
                  <a:lnTo>
                    <a:pt x="16053" y="3456"/>
                  </a:lnTo>
                  <a:lnTo>
                    <a:pt x="16050" y="3432"/>
                  </a:lnTo>
                  <a:lnTo>
                    <a:pt x="16047" y="3408"/>
                  </a:lnTo>
                  <a:lnTo>
                    <a:pt x="16043" y="3385"/>
                  </a:lnTo>
                  <a:lnTo>
                    <a:pt x="16039" y="3362"/>
                  </a:lnTo>
                  <a:lnTo>
                    <a:pt x="16034" y="3338"/>
                  </a:lnTo>
                  <a:lnTo>
                    <a:pt x="16028" y="3314"/>
                  </a:lnTo>
                  <a:lnTo>
                    <a:pt x="16022" y="3291"/>
                  </a:lnTo>
                  <a:lnTo>
                    <a:pt x="16015" y="3268"/>
                  </a:lnTo>
                  <a:lnTo>
                    <a:pt x="16008" y="3245"/>
                  </a:lnTo>
                  <a:lnTo>
                    <a:pt x="16000" y="3222"/>
                  </a:lnTo>
                  <a:lnTo>
                    <a:pt x="15992" y="3200"/>
                  </a:lnTo>
                  <a:lnTo>
                    <a:pt x="15983" y="3178"/>
                  </a:lnTo>
                  <a:lnTo>
                    <a:pt x="15974" y="3155"/>
                  </a:lnTo>
                  <a:lnTo>
                    <a:pt x="15964" y="3132"/>
                  </a:lnTo>
                  <a:lnTo>
                    <a:pt x="15953" y="3111"/>
                  </a:lnTo>
                  <a:lnTo>
                    <a:pt x="15942" y="3089"/>
                  </a:lnTo>
                  <a:lnTo>
                    <a:pt x="15930" y="3068"/>
                  </a:lnTo>
                  <a:lnTo>
                    <a:pt x="15917" y="3047"/>
                  </a:lnTo>
                  <a:lnTo>
                    <a:pt x="15904" y="3026"/>
                  </a:lnTo>
                  <a:lnTo>
                    <a:pt x="15891" y="3005"/>
                  </a:lnTo>
                  <a:lnTo>
                    <a:pt x="15877" y="2985"/>
                  </a:lnTo>
                  <a:lnTo>
                    <a:pt x="15863" y="2964"/>
                  </a:lnTo>
                  <a:lnTo>
                    <a:pt x="15848" y="2944"/>
                  </a:lnTo>
                  <a:lnTo>
                    <a:pt x="15832" y="2924"/>
                  </a:lnTo>
                  <a:lnTo>
                    <a:pt x="15816" y="2905"/>
                  </a:lnTo>
                  <a:lnTo>
                    <a:pt x="15799" y="2886"/>
                  </a:lnTo>
                  <a:lnTo>
                    <a:pt x="15782" y="2868"/>
                  </a:lnTo>
                  <a:lnTo>
                    <a:pt x="15764" y="2849"/>
                  </a:lnTo>
                  <a:close/>
                </a:path>
              </a:pathLst>
            </a:custGeom>
            <a:solidFill>
              <a:srgbClr val="BE202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37" name="Group 12"/>
            <p:cNvGrpSpPr/>
            <p:nvPr/>
          </p:nvGrpSpPr>
          <p:grpSpPr>
            <a:xfrm>
              <a:off x="8119" y="3896"/>
              <a:ext cx="390" cy="389"/>
              <a:chOff x="4594225" y="2119313"/>
              <a:chExt cx="690563" cy="688975"/>
            </a:xfrm>
            <a:solidFill>
              <a:schemeClr val="accent3"/>
            </a:solidFill>
          </p:grpSpPr>
          <p:sp>
            <p:nvSpPr>
              <p:cNvPr id="43" name="Freeform 74"/>
              <p:cNvSpPr>
                <a:spLocks noEditPoints="1"/>
              </p:cNvSpPr>
              <p:nvPr/>
            </p:nvSpPr>
            <p:spPr bwMode="auto">
              <a:xfrm>
                <a:off x="4594225" y="2119313"/>
                <a:ext cx="690563" cy="688975"/>
              </a:xfrm>
              <a:custGeom>
                <a:avLst/>
                <a:gdLst>
                  <a:gd name="T0" fmla="*/ 13014 w 16095"/>
                  <a:gd name="T1" fmla="*/ 9314 h 16058"/>
                  <a:gd name="T2" fmla="*/ 12601 w 16095"/>
                  <a:gd name="T3" fmla="*/ 10148 h 16058"/>
                  <a:gd name="T4" fmla="*/ 12483 w 16095"/>
                  <a:gd name="T5" fmla="*/ 10816 h 16058"/>
                  <a:gd name="T6" fmla="*/ 11103 w 16095"/>
                  <a:gd name="T7" fmla="*/ 12535 h 16058"/>
                  <a:gd name="T8" fmla="*/ 10453 w 16095"/>
                  <a:gd name="T9" fmla="*/ 12465 h 16058"/>
                  <a:gd name="T10" fmla="*/ 9575 w 16095"/>
                  <a:gd name="T11" fmla="*/ 12816 h 16058"/>
                  <a:gd name="T12" fmla="*/ 9126 w 16095"/>
                  <a:gd name="T13" fmla="*/ 13268 h 16058"/>
                  <a:gd name="T14" fmla="*/ 6955 w 16095"/>
                  <a:gd name="T15" fmla="*/ 13239 h 16058"/>
                  <a:gd name="T16" fmla="*/ 6491 w 16095"/>
                  <a:gd name="T17" fmla="*/ 12802 h 16058"/>
                  <a:gd name="T18" fmla="*/ 5615 w 16095"/>
                  <a:gd name="T19" fmla="*/ 12459 h 16058"/>
                  <a:gd name="T20" fmla="*/ 4959 w 16095"/>
                  <a:gd name="T21" fmla="*/ 12551 h 16058"/>
                  <a:gd name="T22" fmla="*/ 3617 w 16095"/>
                  <a:gd name="T23" fmla="*/ 10784 h 16058"/>
                  <a:gd name="T24" fmla="*/ 3464 w 16095"/>
                  <a:gd name="T25" fmla="*/ 10082 h 16058"/>
                  <a:gd name="T26" fmla="*/ 3059 w 16095"/>
                  <a:gd name="T27" fmla="*/ 9291 h 16058"/>
                  <a:gd name="T28" fmla="*/ 1006 w 16095"/>
                  <a:gd name="T29" fmla="*/ 7347 h 16058"/>
                  <a:gd name="T30" fmla="*/ 3081 w 16095"/>
                  <a:gd name="T31" fmla="*/ 6745 h 16058"/>
                  <a:gd name="T32" fmla="*/ 3495 w 16095"/>
                  <a:gd name="T33" fmla="*/ 5911 h 16058"/>
                  <a:gd name="T34" fmla="*/ 3613 w 16095"/>
                  <a:gd name="T35" fmla="*/ 5243 h 16058"/>
                  <a:gd name="T36" fmla="*/ 4992 w 16095"/>
                  <a:gd name="T37" fmla="*/ 3523 h 16058"/>
                  <a:gd name="T38" fmla="*/ 5643 w 16095"/>
                  <a:gd name="T39" fmla="*/ 3593 h 16058"/>
                  <a:gd name="T40" fmla="*/ 6520 w 16095"/>
                  <a:gd name="T41" fmla="*/ 3242 h 16058"/>
                  <a:gd name="T42" fmla="*/ 6970 w 16095"/>
                  <a:gd name="T43" fmla="*/ 2790 h 16058"/>
                  <a:gd name="T44" fmla="*/ 9140 w 16095"/>
                  <a:gd name="T45" fmla="*/ 2819 h 16058"/>
                  <a:gd name="T46" fmla="*/ 9604 w 16095"/>
                  <a:gd name="T47" fmla="*/ 3256 h 16058"/>
                  <a:gd name="T48" fmla="*/ 10480 w 16095"/>
                  <a:gd name="T49" fmla="*/ 3599 h 16058"/>
                  <a:gd name="T50" fmla="*/ 11137 w 16095"/>
                  <a:gd name="T51" fmla="*/ 3507 h 16058"/>
                  <a:gd name="T52" fmla="*/ 12478 w 16095"/>
                  <a:gd name="T53" fmla="*/ 5274 h 16058"/>
                  <a:gd name="T54" fmla="*/ 12631 w 16095"/>
                  <a:gd name="T55" fmla="*/ 5976 h 16058"/>
                  <a:gd name="T56" fmla="*/ 13036 w 16095"/>
                  <a:gd name="T57" fmla="*/ 6767 h 16058"/>
                  <a:gd name="T58" fmla="*/ 15089 w 16095"/>
                  <a:gd name="T59" fmla="*/ 8712 h 16058"/>
                  <a:gd name="T60" fmla="*/ 14489 w 16095"/>
                  <a:gd name="T61" fmla="*/ 3783 h 16058"/>
                  <a:gd name="T62" fmla="*/ 14336 w 16095"/>
                  <a:gd name="T63" fmla="*/ 2970 h 16058"/>
                  <a:gd name="T64" fmla="*/ 12945 w 16095"/>
                  <a:gd name="T65" fmla="*/ 1659 h 16058"/>
                  <a:gd name="T66" fmla="*/ 12433 w 16095"/>
                  <a:gd name="T67" fmla="*/ 1581 h 16058"/>
                  <a:gd name="T68" fmla="*/ 10192 w 16095"/>
                  <a:gd name="T69" fmla="*/ 2406 h 16058"/>
                  <a:gd name="T70" fmla="*/ 9336 w 16095"/>
                  <a:gd name="T71" fmla="*/ 202 h 16058"/>
                  <a:gd name="T72" fmla="*/ 7187 w 16095"/>
                  <a:gd name="T73" fmla="*/ 15 h 16058"/>
                  <a:gd name="T74" fmla="*/ 6503 w 16095"/>
                  <a:gd name="T75" fmla="*/ 483 h 16058"/>
                  <a:gd name="T76" fmla="*/ 4046 w 16095"/>
                  <a:gd name="T77" fmla="*/ 1704 h 16058"/>
                  <a:gd name="T78" fmla="*/ 3407 w 16095"/>
                  <a:gd name="T79" fmla="*/ 1586 h 16058"/>
                  <a:gd name="T80" fmla="*/ 2956 w 16095"/>
                  <a:gd name="T81" fmla="*/ 1771 h 16058"/>
                  <a:gd name="T82" fmla="*/ 1604 w 16095"/>
                  <a:gd name="T83" fmla="*/ 3320 h 16058"/>
                  <a:gd name="T84" fmla="*/ 2620 w 16095"/>
                  <a:gd name="T85" fmla="*/ 5408 h 16058"/>
                  <a:gd name="T86" fmla="*/ 379 w 16095"/>
                  <a:gd name="T87" fmla="*/ 6562 h 16058"/>
                  <a:gd name="T88" fmla="*/ 1 w 16095"/>
                  <a:gd name="T89" fmla="*/ 7302 h 16058"/>
                  <a:gd name="T90" fmla="*/ 285 w 16095"/>
                  <a:gd name="T91" fmla="*/ 9412 h 16058"/>
                  <a:gd name="T92" fmla="*/ 2511 w 16095"/>
                  <a:gd name="T93" fmla="*/ 10413 h 16058"/>
                  <a:gd name="T94" fmla="*/ 1583 w 16095"/>
                  <a:gd name="T95" fmla="*/ 12613 h 16058"/>
                  <a:gd name="T96" fmla="*/ 2897 w 16095"/>
                  <a:gd name="T97" fmla="*/ 14241 h 16058"/>
                  <a:gd name="T98" fmla="*/ 3336 w 16095"/>
                  <a:gd name="T99" fmla="*/ 14459 h 16058"/>
                  <a:gd name="T100" fmla="*/ 3944 w 16095"/>
                  <a:gd name="T101" fmla="*/ 14404 h 16058"/>
                  <a:gd name="T102" fmla="*/ 6444 w 16095"/>
                  <a:gd name="T103" fmla="*/ 15461 h 16058"/>
                  <a:gd name="T104" fmla="*/ 7061 w 16095"/>
                  <a:gd name="T105" fmla="*/ 16012 h 16058"/>
                  <a:gd name="T106" fmla="*/ 9229 w 16095"/>
                  <a:gd name="T107" fmla="*/ 15927 h 16058"/>
                  <a:gd name="T108" fmla="*/ 9718 w 16095"/>
                  <a:gd name="T109" fmla="*/ 15251 h 16058"/>
                  <a:gd name="T110" fmla="*/ 12326 w 16095"/>
                  <a:gd name="T111" fmla="*/ 14460 h 16058"/>
                  <a:gd name="T112" fmla="*/ 12877 w 16095"/>
                  <a:gd name="T113" fmla="*/ 14426 h 16058"/>
                  <a:gd name="T114" fmla="*/ 14253 w 16095"/>
                  <a:gd name="T115" fmla="*/ 13191 h 16058"/>
                  <a:gd name="T116" fmla="*/ 14511 w 16095"/>
                  <a:gd name="T117" fmla="*/ 12402 h 16058"/>
                  <a:gd name="T118" fmla="*/ 13745 w 16095"/>
                  <a:gd name="T119" fmla="*/ 10004 h 16058"/>
                  <a:gd name="T120" fmla="*/ 15941 w 16095"/>
                  <a:gd name="T121" fmla="*/ 9245 h 16058"/>
                  <a:gd name="T122" fmla="*/ 16061 w 16095"/>
                  <a:gd name="T123" fmla="*/ 7086 h 16058"/>
                  <a:gd name="T124" fmla="*/ 15536 w 16095"/>
                  <a:gd name="T125" fmla="*/ 6448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095" h="16058">
                    <a:moveTo>
                      <a:pt x="13547" y="9020"/>
                    </a:moveTo>
                    <a:lnTo>
                      <a:pt x="13515" y="9027"/>
                    </a:lnTo>
                    <a:lnTo>
                      <a:pt x="13483" y="9035"/>
                    </a:lnTo>
                    <a:lnTo>
                      <a:pt x="13450" y="9044"/>
                    </a:lnTo>
                    <a:lnTo>
                      <a:pt x="13419" y="9054"/>
                    </a:lnTo>
                    <a:lnTo>
                      <a:pt x="13388" y="9065"/>
                    </a:lnTo>
                    <a:lnTo>
                      <a:pt x="13358" y="9077"/>
                    </a:lnTo>
                    <a:lnTo>
                      <a:pt x="13328" y="9090"/>
                    </a:lnTo>
                    <a:lnTo>
                      <a:pt x="13298" y="9104"/>
                    </a:lnTo>
                    <a:lnTo>
                      <a:pt x="13269" y="9120"/>
                    </a:lnTo>
                    <a:lnTo>
                      <a:pt x="13241" y="9135"/>
                    </a:lnTo>
                    <a:lnTo>
                      <a:pt x="13213" y="9152"/>
                    </a:lnTo>
                    <a:lnTo>
                      <a:pt x="13186" y="9169"/>
                    </a:lnTo>
                    <a:lnTo>
                      <a:pt x="13160" y="9187"/>
                    </a:lnTo>
                    <a:lnTo>
                      <a:pt x="13134" y="9207"/>
                    </a:lnTo>
                    <a:lnTo>
                      <a:pt x="13108" y="9226"/>
                    </a:lnTo>
                    <a:lnTo>
                      <a:pt x="13083" y="9247"/>
                    </a:lnTo>
                    <a:lnTo>
                      <a:pt x="13059" y="9269"/>
                    </a:lnTo>
                    <a:lnTo>
                      <a:pt x="13036" y="9291"/>
                    </a:lnTo>
                    <a:lnTo>
                      <a:pt x="13014" y="9314"/>
                    </a:lnTo>
                    <a:lnTo>
                      <a:pt x="12992" y="9338"/>
                    </a:lnTo>
                    <a:lnTo>
                      <a:pt x="12971" y="9362"/>
                    </a:lnTo>
                    <a:lnTo>
                      <a:pt x="12950" y="9387"/>
                    </a:lnTo>
                    <a:lnTo>
                      <a:pt x="12931" y="9414"/>
                    </a:lnTo>
                    <a:lnTo>
                      <a:pt x="12912" y="9440"/>
                    </a:lnTo>
                    <a:lnTo>
                      <a:pt x="12894" y="9467"/>
                    </a:lnTo>
                    <a:lnTo>
                      <a:pt x="12877" y="9495"/>
                    </a:lnTo>
                    <a:lnTo>
                      <a:pt x="12861" y="9523"/>
                    </a:lnTo>
                    <a:lnTo>
                      <a:pt x="12846" y="9552"/>
                    </a:lnTo>
                    <a:lnTo>
                      <a:pt x="12832" y="9582"/>
                    </a:lnTo>
                    <a:lnTo>
                      <a:pt x="12819" y="9612"/>
                    </a:lnTo>
                    <a:lnTo>
                      <a:pt x="12807" y="9642"/>
                    </a:lnTo>
                    <a:lnTo>
                      <a:pt x="12795" y="9674"/>
                    </a:lnTo>
                    <a:lnTo>
                      <a:pt x="12769" y="9743"/>
                    </a:lnTo>
                    <a:lnTo>
                      <a:pt x="12744" y="9812"/>
                    </a:lnTo>
                    <a:lnTo>
                      <a:pt x="12717" y="9880"/>
                    </a:lnTo>
                    <a:lnTo>
                      <a:pt x="12690" y="9948"/>
                    </a:lnTo>
                    <a:lnTo>
                      <a:pt x="12661" y="10015"/>
                    </a:lnTo>
                    <a:lnTo>
                      <a:pt x="12632" y="10082"/>
                    </a:lnTo>
                    <a:lnTo>
                      <a:pt x="12601" y="10148"/>
                    </a:lnTo>
                    <a:lnTo>
                      <a:pt x="12570" y="10214"/>
                    </a:lnTo>
                    <a:lnTo>
                      <a:pt x="12556" y="10244"/>
                    </a:lnTo>
                    <a:lnTo>
                      <a:pt x="12543" y="10274"/>
                    </a:lnTo>
                    <a:lnTo>
                      <a:pt x="12531" y="10305"/>
                    </a:lnTo>
                    <a:lnTo>
                      <a:pt x="12520" y="10336"/>
                    </a:lnTo>
                    <a:lnTo>
                      <a:pt x="12510" y="10367"/>
                    </a:lnTo>
                    <a:lnTo>
                      <a:pt x="12501" y="10399"/>
                    </a:lnTo>
                    <a:lnTo>
                      <a:pt x="12494" y="10430"/>
                    </a:lnTo>
                    <a:lnTo>
                      <a:pt x="12487" y="10462"/>
                    </a:lnTo>
                    <a:lnTo>
                      <a:pt x="12481" y="10495"/>
                    </a:lnTo>
                    <a:lnTo>
                      <a:pt x="12477" y="10527"/>
                    </a:lnTo>
                    <a:lnTo>
                      <a:pt x="12473" y="10559"/>
                    </a:lnTo>
                    <a:lnTo>
                      <a:pt x="12471" y="10591"/>
                    </a:lnTo>
                    <a:lnTo>
                      <a:pt x="12469" y="10623"/>
                    </a:lnTo>
                    <a:lnTo>
                      <a:pt x="12469" y="10655"/>
                    </a:lnTo>
                    <a:lnTo>
                      <a:pt x="12470" y="10687"/>
                    </a:lnTo>
                    <a:lnTo>
                      <a:pt x="12471" y="10719"/>
                    </a:lnTo>
                    <a:lnTo>
                      <a:pt x="12474" y="10752"/>
                    </a:lnTo>
                    <a:lnTo>
                      <a:pt x="12478" y="10784"/>
                    </a:lnTo>
                    <a:lnTo>
                      <a:pt x="12483" y="10816"/>
                    </a:lnTo>
                    <a:lnTo>
                      <a:pt x="12488" y="10848"/>
                    </a:lnTo>
                    <a:lnTo>
                      <a:pt x="12495" y="10879"/>
                    </a:lnTo>
                    <a:lnTo>
                      <a:pt x="12503" y="10911"/>
                    </a:lnTo>
                    <a:lnTo>
                      <a:pt x="12512" y="10942"/>
                    </a:lnTo>
                    <a:lnTo>
                      <a:pt x="12522" y="10972"/>
                    </a:lnTo>
                    <a:lnTo>
                      <a:pt x="12532" y="11003"/>
                    </a:lnTo>
                    <a:lnTo>
                      <a:pt x="12544" y="11034"/>
                    </a:lnTo>
                    <a:lnTo>
                      <a:pt x="12557" y="11064"/>
                    </a:lnTo>
                    <a:lnTo>
                      <a:pt x="12571" y="11093"/>
                    </a:lnTo>
                    <a:lnTo>
                      <a:pt x="12586" y="11123"/>
                    </a:lnTo>
                    <a:lnTo>
                      <a:pt x="12602" y="11151"/>
                    </a:lnTo>
                    <a:lnTo>
                      <a:pt x="12619" y="11180"/>
                    </a:lnTo>
                    <a:lnTo>
                      <a:pt x="12638" y="11207"/>
                    </a:lnTo>
                    <a:lnTo>
                      <a:pt x="13511" y="12514"/>
                    </a:lnTo>
                    <a:lnTo>
                      <a:pt x="12543" y="13480"/>
                    </a:lnTo>
                    <a:lnTo>
                      <a:pt x="11233" y="12608"/>
                    </a:lnTo>
                    <a:lnTo>
                      <a:pt x="11202" y="12588"/>
                    </a:lnTo>
                    <a:lnTo>
                      <a:pt x="11169" y="12569"/>
                    </a:lnTo>
                    <a:lnTo>
                      <a:pt x="11137" y="12551"/>
                    </a:lnTo>
                    <a:lnTo>
                      <a:pt x="11103" y="12535"/>
                    </a:lnTo>
                    <a:lnTo>
                      <a:pt x="11069" y="12520"/>
                    </a:lnTo>
                    <a:lnTo>
                      <a:pt x="11035" y="12506"/>
                    </a:lnTo>
                    <a:lnTo>
                      <a:pt x="11000" y="12494"/>
                    </a:lnTo>
                    <a:lnTo>
                      <a:pt x="10965" y="12483"/>
                    </a:lnTo>
                    <a:lnTo>
                      <a:pt x="10930" y="12473"/>
                    </a:lnTo>
                    <a:lnTo>
                      <a:pt x="10894" y="12464"/>
                    </a:lnTo>
                    <a:lnTo>
                      <a:pt x="10858" y="12457"/>
                    </a:lnTo>
                    <a:lnTo>
                      <a:pt x="10822" y="12451"/>
                    </a:lnTo>
                    <a:lnTo>
                      <a:pt x="10786" y="12446"/>
                    </a:lnTo>
                    <a:lnTo>
                      <a:pt x="10748" y="12443"/>
                    </a:lnTo>
                    <a:lnTo>
                      <a:pt x="10712" y="12441"/>
                    </a:lnTo>
                    <a:lnTo>
                      <a:pt x="10676" y="12440"/>
                    </a:lnTo>
                    <a:lnTo>
                      <a:pt x="10648" y="12441"/>
                    </a:lnTo>
                    <a:lnTo>
                      <a:pt x="10620" y="12442"/>
                    </a:lnTo>
                    <a:lnTo>
                      <a:pt x="10592" y="12444"/>
                    </a:lnTo>
                    <a:lnTo>
                      <a:pt x="10563" y="12446"/>
                    </a:lnTo>
                    <a:lnTo>
                      <a:pt x="10536" y="12450"/>
                    </a:lnTo>
                    <a:lnTo>
                      <a:pt x="10508" y="12454"/>
                    </a:lnTo>
                    <a:lnTo>
                      <a:pt x="10480" y="12459"/>
                    </a:lnTo>
                    <a:lnTo>
                      <a:pt x="10453" y="12465"/>
                    </a:lnTo>
                    <a:lnTo>
                      <a:pt x="10425" y="12472"/>
                    </a:lnTo>
                    <a:lnTo>
                      <a:pt x="10397" y="12479"/>
                    </a:lnTo>
                    <a:lnTo>
                      <a:pt x="10370" y="12488"/>
                    </a:lnTo>
                    <a:lnTo>
                      <a:pt x="10343" y="12497"/>
                    </a:lnTo>
                    <a:lnTo>
                      <a:pt x="10317" y="12506"/>
                    </a:lnTo>
                    <a:lnTo>
                      <a:pt x="10290" y="12517"/>
                    </a:lnTo>
                    <a:lnTo>
                      <a:pt x="10264" y="12528"/>
                    </a:lnTo>
                    <a:lnTo>
                      <a:pt x="10237" y="12540"/>
                    </a:lnTo>
                    <a:lnTo>
                      <a:pt x="10172" y="12571"/>
                    </a:lnTo>
                    <a:lnTo>
                      <a:pt x="10106" y="12602"/>
                    </a:lnTo>
                    <a:lnTo>
                      <a:pt x="10038" y="12631"/>
                    </a:lnTo>
                    <a:lnTo>
                      <a:pt x="9971" y="12661"/>
                    </a:lnTo>
                    <a:lnTo>
                      <a:pt x="9903" y="12688"/>
                    </a:lnTo>
                    <a:lnTo>
                      <a:pt x="9835" y="12715"/>
                    </a:lnTo>
                    <a:lnTo>
                      <a:pt x="9766" y="12740"/>
                    </a:lnTo>
                    <a:lnTo>
                      <a:pt x="9696" y="12765"/>
                    </a:lnTo>
                    <a:lnTo>
                      <a:pt x="9665" y="12777"/>
                    </a:lnTo>
                    <a:lnTo>
                      <a:pt x="9635" y="12789"/>
                    </a:lnTo>
                    <a:lnTo>
                      <a:pt x="9605" y="12802"/>
                    </a:lnTo>
                    <a:lnTo>
                      <a:pt x="9575" y="12816"/>
                    </a:lnTo>
                    <a:lnTo>
                      <a:pt x="9545" y="12832"/>
                    </a:lnTo>
                    <a:lnTo>
                      <a:pt x="9517" y="12848"/>
                    </a:lnTo>
                    <a:lnTo>
                      <a:pt x="9489" y="12864"/>
                    </a:lnTo>
                    <a:lnTo>
                      <a:pt x="9462" y="12882"/>
                    </a:lnTo>
                    <a:lnTo>
                      <a:pt x="9436" y="12901"/>
                    </a:lnTo>
                    <a:lnTo>
                      <a:pt x="9410" y="12920"/>
                    </a:lnTo>
                    <a:lnTo>
                      <a:pt x="9384" y="12941"/>
                    </a:lnTo>
                    <a:lnTo>
                      <a:pt x="9360" y="12962"/>
                    </a:lnTo>
                    <a:lnTo>
                      <a:pt x="9336" y="12984"/>
                    </a:lnTo>
                    <a:lnTo>
                      <a:pt x="9313" y="13007"/>
                    </a:lnTo>
                    <a:lnTo>
                      <a:pt x="9291" y="13030"/>
                    </a:lnTo>
                    <a:lnTo>
                      <a:pt x="9269" y="13054"/>
                    </a:lnTo>
                    <a:lnTo>
                      <a:pt x="9249" y="13078"/>
                    </a:lnTo>
                    <a:lnTo>
                      <a:pt x="9228" y="13103"/>
                    </a:lnTo>
                    <a:lnTo>
                      <a:pt x="9209" y="13129"/>
                    </a:lnTo>
                    <a:lnTo>
                      <a:pt x="9190" y="13156"/>
                    </a:lnTo>
                    <a:lnTo>
                      <a:pt x="9173" y="13183"/>
                    </a:lnTo>
                    <a:lnTo>
                      <a:pt x="9156" y="13211"/>
                    </a:lnTo>
                    <a:lnTo>
                      <a:pt x="9141" y="13239"/>
                    </a:lnTo>
                    <a:lnTo>
                      <a:pt x="9126" y="13268"/>
                    </a:lnTo>
                    <a:lnTo>
                      <a:pt x="9112" y="13297"/>
                    </a:lnTo>
                    <a:lnTo>
                      <a:pt x="9099" y="13327"/>
                    </a:lnTo>
                    <a:lnTo>
                      <a:pt x="9087" y="13357"/>
                    </a:lnTo>
                    <a:lnTo>
                      <a:pt x="9076" y="13388"/>
                    </a:lnTo>
                    <a:lnTo>
                      <a:pt x="9066" y="13419"/>
                    </a:lnTo>
                    <a:lnTo>
                      <a:pt x="9056" y="13451"/>
                    </a:lnTo>
                    <a:lnTo>
                      <a:pt x="9048" y="13484"/>
                    </a:lnTo>
                    <a:lnTo>
                      <a:pt x="9041" y="13516"/>
                    </a:lnTo>
                    <a:lnTo>
                      <a:pt x="8732" y="15054"/>
                    </a:lnTo>
                    <a:lnTo>
                      <a:pt x="7363" y="15054"/>
                    </a:lnTo>
                    <a:lnTo>
                      <a:pt x="7055" y="13516"/>
                    </a:lnTo>
                    <a:lnTo>
                      <a:pt x="7048" y="13484"/>
                    </a:lnTo>
                    <a:lnTo>
                      <a:pt x="7040" y="13451"/>
                    </a:lnTo>
                    <a:lnTo>
                      <a:pt x="7030" y="13419"/>
                    </a:lnTo>
                    <a:lnTo>
                      <a:pt x="7020" y="13388"/>
                    </a:lnTo>
                    <a:lnTo>
                      <a:pt x="7009" y="13357"/>
                    </a:lnTo>
                    <a:lnTo>
                      <a:pt x="6997" y="13327"/>
                    </a:lnTo>
                    <a:lnTo>
                      <a:pt x="6984" y="13297"/>
                    </a:lnTo>
                    <a:lnTo>
                      <a:pt x="6970" y="13268"/>
                    </a:lnTo>
                    <a:lnTo>
                      <a:pt x="6955" y="13239"/>
                    </a:lnTo>
                    <a:lnTo>
                      <a:pt x="6940" y="13211"/>
                    </a:lnTo>
                    <a:lnTo>
                      <a:pt x="6923" y="13183"/>
                    </a:lnTo>
                    <a:lnTo>
                      <a:pt x="6906" y="13156"/>
                    </a:lnTo>
                    <a:lnTo>
                      <a:pt x="6887" y="13129"/>
                    </a:lnTo>
                    <a:lnTo>
                      <a:pt x="6868" y="13103"/>
                    </a:lnTo>
                    <a:lnTo>
                      <a:pt x="6847" y="13078"/>
                    </a:lnTo>
                    <a:lnTo>
                      <a:pt x="6827" y="13054"/>
                    </a:lnTo>
                    <a:lnTo>
                      <a:pt x="6805" y="13030"/>
                    </a:lnTo>
                    <a:lnTo>
                      <a:pt x="6783" y="13007"/>
                    </a:lnTo>
                    <a:lnTo>
                      <a:pt x="6760" y="12984"/>
                    </a:lnTo>
                    <a:lnTo>
                      <a:pt x="6736" y="12962"/>
                    </a:lnTo>
                    <a:lnTo>
                      <a:pt x="6712" y="12941"/>
                    </a:lnTo>
                    <a:lnTo>
                      <a:pt x="6686" y="12920"/>
                    </a:lnTo>
                    <a:lnTo>
                      <a:pt x="6660" y="12901"/>
                    </a:lnTo>
                    <a:lnTo>
                      <a:pt x="6634" y="12882"/>
                    </a:lnTo>
                    <a:lnTo>
                      <a:pt x="6607" y="12864"/>
                    </a:lnTo>
                    <a:lnTo>
                      <a:pt x="6579" y="12848"/>
                    </a:lnTo>
                    <a:lnTo>
                      <a:pt x="6551" y="12832"/>
                    </a:lnTo>
                    <a:lnTo>
                      <a:pt x="6521" y="12816"/>
                    </a:lnTo>
                    <a:lnTo>
                      <a:pt x="6491" y="12802"/>
                    </a:lnTo>
                    <a:lnTo>
                      <a:pt x="6461" y="12789"/>
                    </a:lnTo>
                    <a:lnTo>
                      <a:pt x="6431" y="12777"/>
                    </a:lnTo>
                    <a:lnTo>
                      <a:pt x="6400" y="12765"/>
                    </a:lnTo>
                    <a:lnTo>
                      <a:pt x="6330" y="12740"/>
                    </a:lnTo>
                    <a:lnTo>
                      <a:pt x="6261" y="12715"/>
                    </a:lnTo>
                    <a:lnTo>
                      <a:pt x="6193" y="12688"/>
                    </a:lnTo>
                    <a:lnTo>
                      <a:pt x="6125" y="12661"/>
                    </a:lnTo>
                    <a:lnTo>
                      <a:pt x="6058" y="12632"/>
                    </a:lnTo>
                    <a:lnTo>
                      <a:pt x="5990" y="12602"/>
                    </a:lnTo>
                    <a:lnTo>
                      <a:pt x="5924" y="12572"/>
                    </a:lnTo>
                    <a:lnTo>
                      <a:pt x="5859" y="12541"/>
                    </a:lnTo>
                    <a:lnTo>
                      <a:pt x="5832" y="12529"/>
                    </a:lnTo>
                    <a:lnTo>
                      <a:pt x="5806" y="12517"/>
                    </a:lnTo>
                    <a:lnTo>
                      <a:pt x="5779" y="12507"/>
                    </a:lnTo>
                    <a:lnTo>
                      <a:pt x="5752" y="12497"/>
                    </a:lnTo>
                    <a:lnTo>
                      <a:pt x="5725" y="12488"/>
                    </a:lnTo>
                    <a:lnTo>
                      <a:pt x="5698" y="12479"/>
                    </a:lnTo>
                    <a:lnTo>
                      <a:pt x="5670" y="12472"/>
                    </a:lnTo>
                    <a:lnTo>
                      <a:pt x="5643" y="12465"/>
                    </a:lnTo>
                    <a:lnTo>
                      <a:pt x="5615" y="12459"/>
                    </a:lnTo>
                    <a:lnTo>
                      <a:pt x="5588" y="12454"/>
                    </a:lnTo>
                    <a:lnTo>
                      <a:pt x="5560" y="12450"/>
                    </a:lnTo>
                    <a:lnTo>
                      <a:pt x="5533" y="12446"/>
                    </a:lnTo>
                    <a:lnTo>
                      <a:pt x="5504" y="12444"/>
                    </a:lnTo>
                    <a:lnTo>
                      <a:pt x="5476" y="12442"/>
                    </a:lnTo>
                    <a:lnTo>
                      <a:pt x="5448" y="12441"/>
                    </a:lnTo>
                    <a:lnTo>
                      <a:pt x="5420" y="12440"/>
                    </a:lnTo>
                    <a:lnTo>
                      <a:pt x="5384" y="12441"/>
                    </a:lnTo>
                    <a:lnTo>
                      <a:pt x="5347" y="12443"/>
                    </a:lnTo>
                    <a:lnTo>
                      <a:pt x="5310" y="12446"/>
                    </a:lnTo>
                    <a:lnTo>
                      <a:pt x="5274" y="12451"/>
                    </a:lnTo>
                    <a:lnTo>
                      <a:pt x="5238" y="12457"/>
                    </a:lnTo>
                    <a:lnTo>
                      <a:pt x="5202" y="12464"/>
                    </a:lnTo>
                    <a:lnTo>
                      <a:pt x="5166" y="12473"/>
                    </a:lnTo>
                    <a:lnTo>
                      <a:pt x="5130" y="12483"/>
                    </a:lnTo>
                    <a:lnTo>
                      <a:pt x="5096" y="12494"/>
                    </a:lnTo>
                    <a:lnTo>
                      <a:pt x="5061" y="12506"/>
                    </a:lnTo>
                    <a:lnTo>
                      <a:pt x="5027" y="12520"/>
                    </a:lnTo>
                    <a:lnTo>
                      <a:pt x="4992" y="12535"/>
                    </a:lnTo>
                    <a:lnTo>
                      <a:pt x="4959" y="12551"/>
                    </a:lnTo>
                    <a:lnTo>
                      <a:pt x="4926" y="12569"/>
                    </a:lnTo>
                    <a:lnTo>
                      <a:pt x="4894" y="12588"/>
                    </a:lnTo>
                    <a:lnTo>
                      <a:pt x="4862" y="12608"/>
                    </a:lnTo>
                    <a:lnTo>
                      <a:pt x="3552" y="13480"/>
                    </a:lnTo>
                    <a:lnTo>
                      <a:pt x="2584" y="12514"/>
                    </a:lnTo>
                    <a:lnTo>
                      <a:pt x="3457" y="11207"/>
                    </a:lnTo>
                    <a:lnTo>
                      <a:pt x="3476" y="11180"/>
                    </a:lnTo>
                    <a:lnTo>
                      <a:pt x="3493" y="11151"/>
                    </a:lnTo>
                    <a:lnTo>
                      <a:pt x="3509" y="11123"/>
                    </a:lnTo>
                    <a:lnTo>
                      <a:pt x="3524" y="11093"/>
                    </a:lnTo>
                    <a:lnTo>
                      <a:pt x="3537" y="11064"/>
                    </a:lnTo>
                    <a:lnTo>
                      <a:pt x="3550" y="11034"/>
                    </a:lnTo>
                    <a:lnTo>
                      <a:pt x="3562" y="11003"/>
                    </a:lnTo>
                    <a:lnTo>
                      <a:pt x="3573" y="10972"/>
                    </a:lnTo>
                    <a:lnTo>
                      <a:pt x="3583" y="10942"/>
                    </a:lnTo>
                    <a:lnTo>
                      <a:pt x="3592" y="10911"/>
                    </a:lnTo>
                    <a:lnTo>
                      <a:pt x="3600" y="10879"/>
                    </a:lnTo>
                    <a:lnTo>
                      <a:pt x="3606" y="10848"/>
                    </a:lnTo>
                    <a:lnTo>
                      <a:pt x="3612" y="10816"/>
                    </a:lnTo>
                    <a:lnTo>
                      <a:pt x="3617" y="10784"/>
                    </a:lnTo>
                    <a:lnTo>
                      <a:pt x="3621" y="10753"/>
                    </a:lnTo>
                    <a:lnTo>
                      <a:pt x="3624" y="10720"/>
                    </a:lnTo>
                    <a:lnTo>
                      <a:pt x="3625" y="10688"/>
                    </a:lnTo>
                    <a:lnTo>
                      <a:pt x="3626" y="10655"/>
                    </a:lnTo>
                    <a:lnTo>
                      <a:pt x="3626" y="10623"/>
                    </a:lnTo>
                    <a:lnTo>
                      <a:pt x="3624" y="10591"/>
                    </a:lnTo>
                    <a:lnTo>
                      <a:pt x="3622" y="10559"/>
                    </a:lnTo>
                    <a:lnTo>
                      <a:pt x="3618" y="10527"/>
                    </a:lnTo>
                    <a:lnTo>
                      <a:pt x="3614" y="10495"/>
                    </a:lnTo>
                    <a:lnTo>
                      <a:pt x="3608" y="10462"/>
                    </a:lnTo>
                    <a:lnTo>
                      <a:pt x="3602" y="10431"/>
                    </a:lnTo>
                    <a:lnTo>
                      <a:pt x="3594" y="10399"/>
                    </a:lnTo>
                    <a:lnTo>
                      <a:pt x="3585" y="10368"/>
                    </a:lnTo>
                    <a:lnTo>
                      <a:pt x="3576" y="10337"/>
                    </a:lnTo>
                    <a:lnTo>
                      <a:pt x="3565" y="10306"/>
                    </a:lnTo>
                    <a:lnTo>
                      <a:pt x="3553" y="10275"/>
                    </a:lnTo>
                    <a:lnTo>
                      <a:pt x="3540" y="10245"/>
                    </a:lnTo>
                    <a:lnTo>
                      <a:pt x="3526" y="10215"/>
                    </a:lnTo>
                    <a:lnTo>
                      <a:pt x="3495" y="10148"/>
                    </a:lnTo>
                    <a:lnTo>
                      <a:pt x="3464" y="10082"/>
                    </a:lnTo>
                    <a:lnTo>
                      <a:pt x="3435" y="10016"/>
                    </a:lnTo>
                    <a:lnTo>
                      <a:pt x="3406" y="9949"/>
                    </a:lnTo>
                    <a:lnTo>
                      <a:pt x="3378" y="9881"/>
                    </a:lnTo>
                    <a:lnTo>
                      <a:pt x="3352" y="9813"/>
                    </a:lnTo>
                    <a:lnTo>
                      <a:pt x="3326" y="9744"/>
                    </a:lnTo>
                    <a:lnTo>
                      <a:pt x="3300" y="9675"/>
                    </a:lnTo>
                    <a:lnTo>
                      <a:pt x="3289" y="9643"/>
                    </a:lnTo>
                    <a:lnTo>
                      <a:pt x="3277" y="9612"/>
                    </a:lnTo>
                    <a:lnTo>
                      <a:pt x="3263" y="9582"/>
                    </a:lnTo>
                    <a:lnTo>
                      <a:pt x="3249" y="9553"/>
                    </a:lnTo>
                    <a:lnTo>
                      <a:pt x="3234" y="9524"/>
                    </a:lnTo>
                    <a:lnTo>
                      <a:pt x="3218" y="9496"/>
                    </a:lnTo>
                    <a:lnTo>
                      <a:pt x="3201" y="9468"/>
                    </a:lnTo>
                    <a:lnTo>
                      <a:pt x="3183" y="9441"/>
                    </a:lnTo>
                    <a:lnTo>
                      <a:pt x="3165" y="9414"/>
                    </a:lnTo>
                    <a:lnTo>
                      <a:pt x="3145" y="9388"/>
                    </a:lnTo>
                    <a:lnTo>
                      <a:pt x="3124" y="9362"/>
                    </a:lnTo>
                    <a:lnTo>
                      <a:pt x="3103" y="9338"/>
                    </a:lnTo>
                    <a:lnTo>
                      <a:pt x="3081" y="9314"/>
                    </a:lnTo>
                    <a:lnTo>
                      <a:pt x="3059" y="9291"/>
                    </a:lnTo>
                    <a:lnTo>
                      <a:pt x="3036" y="9269"/>
                    </a:lnTo>
                    <a:lnTo>
                      <a:pt x="3012" y="9248"/>
                    </a:lnTo>
                    <a:lnTo>
                      <a:pt x="2987" y="9227"/>
                    </a:lnTo>
                    <a:lnTo>
                      <a:pt x="2961" y="9207"/>
                    </a:lnTo>
                    <a:lnTo>
                      <a:pt x="2935" y="9188"/>
                    </a:lnTo>
                    <a:lnTo>
                      <a:pt x="2909" y="9170"/>
                    </a:lnTo>
                    <a:lnTo>
                      <a:pt x="2882" y="9152"/>
                    </a:lnTo>
                    <a:lnTo>
                      <a:pt x="2854" y="9136"/>
                    </a:lnTo>
                    <a:lnTo>
                      <a:pt x="2826" y="9120"/>
                    </a:lnTo>
                    <a:lnTo>
                      <a:pt x="2797" y="9104"/>
                    </a:lnTo>
                    <a:lnTo>
                      <a:pt x="2767" y="9090"/>
                    </a:lnTo>
                    <a:lnTo>
                      <a:pt x="2737" y="9077"/>
                    </a:lnTo>
                    <a:lnTo>
                      <a:pt x="2707" y="9065"/>
                    </a:lnTo>
                    <a:lnTo>
                      <a:pt x="2676" y="9054"/>
                    </a:lnTo>
                    <a:lnTo>
                      <a:pt x="2645" y="9044"/>
                    </a:lnTo>
                    <a:lnTo>
                      <a:pt x="2613" y="9035"/>
                    </a:lnTo>
                    <a:lnTo>
                      <a:pt x="2581" y="9027"/>
                    </a:lnTo>
                    <a:lnTo>
                      <a:pt x="2548" y="9020"/>
                    </a:lnTo>
                    <a:lnTo>
                      <a:pt x="1006" y="8712"/>
                    </a:lnTo>
                    <a:lnTo>
                      <a:pt x="1006" y="7347"/>
                    </a:lnTo>
                    <a:lnTo>
                      <a:pt x="2548" y="7039"/>
                    </a:lnTo>
                    <a:lnTo>
                      <a:pt x="2581" y="7032"/>
                    </a:lnTo>
                    <a:lnTo>
                      <a:pt x="2613" y="7024"/>
                    </a:lnTo>
                    <a:lnTo>
                      <a:pt x="2645" y="7015"/>
                    </a:lnTo>
                    <a:lnTo>
                      <a:pt x="2676" y="7005"/>
                    </a:lnTo>
                    <a:lnTo>
                      <a:pt x="2707" y="6994"/>
                    </a:lnTo>
                    <a:lnTo>
                      <a:pt x="2737" y="6982"/>
                    </a:lnTo>
                    <a:lnTo>
                      <a:pt x="2767" y="6969"/>
                    </a:lnTo>
                    <a:lnTo>
                      <a:pt x="2797" y="6955"/>
                    </a:lnTo>
                    <a:lnTo>
                      <a:pt x="2826" y="6939"/>
                    </a:lnTo>
                    <a:lnTo>
                      <a:pt x="2854" y="6923"/>
                    </a:lnTo>
                    <a:lnTo>
                      <a:pt x="2882" y="6907"/>
                    </a:lnTo>
                    <a:lnTo>
                      <a:pt x="2909" y="6889"/>
                    </a:lnTo>
                    <a:lnTo>
                      <a:pt x="2935" y="6871"/>
                    </a:lnTo>
                    <a:lnTo>
                      <a:pt x="2961" y="6852"/>
                    </a:lnTo>
                    <a:lnTo>
                      <a:pt x="2987" y="6832"/>
                    </a:lnTo>
                    <a:lnTo>
                      <a:pt x="3012" y="6812"/>
                    </a:lnTo>
                    <a:lnTo>
                      <a:pt x="3036" y="6790"/>
                    </a:lnTo>
                    <a:lnTo>
                      <a:pt x="3059" y="6768"/>
                    </a:lnTo>
                    <a:lnTo>
                      <a:pt x="3081" y="6745"/>
                    </a:lnTo>
                    <a:lnTo>
                      <a:pt x="3103" y="6721"/>
                    </a:lnTo>
                    <a:lnTo>
                      <a:pt x="3124" y="6697"/>
                    </a:lnTo>
                    <a:lnTo>
                      <a:pt x="3145" y="6672"/>
                    </a:lnTo>
                    <a:lnTo>
                      <a:pt x="3165" y="6645"/>
                    </a:lnTo>
                    <a:lnTo>
                      <a:pt x="3183" y="6618"/>
                    </a:lnTo>
                    <a:lnTo>
                      <a:pt x="3201" y="6591"/>
                    </a:lnTo>
                    <a:lnTo>
                      <a:pt x="3218" y="6564"/>
                    </a:lnTo>
                    <a:lnTo>
                      <a:pt x="3234" y="6535"/>
                    </a:lnTo>
                    <a:lnTo>
                      <a:pt x="3249" y="6506"/>
                    </a:lnTo>
                    <a:lnTo>
                      <a:pt x="3263" y="6477"/>
                    </a:lnTo>
                    <a:lnTo>
                      <a:pt x="3277" y="6447"/>
                    </a:lnTo>
                    <a:lnTo>
                      <a:pt x="3289" y="6416"/>
                    </a:lnTo>
                    <a:lnTo>
                      <a:pt x="3300" y="6384"/>
                    </a:lnTo>
                    <a:lnTo>
                      <a:pt x="3326" y="6315"/>
                    </a:lnTo>
                    <a:lnTo>
                      <a:pt x="3351" y="6247"/>
                    </a:lnTo>
                    <a:lnTo>
                      <a:pt x="3378" y="6179"/>
                    </a:lnTo>
                    <a:lnTo>
                      <a:pt x="3406" y="6110"/>
                    </a:lnTo>
                    <a:lnTo>
                      <a:pt x="3434" y="6043"/>
                    </a:lnTo>
                    <a:lnTo>
                      <a:pt x="3463" y="5977"/>
                    </a:lnTo>
                    <a:lnTo>
                      <a:pt x="3495" y="5911"/>
                    </a:lnTo>
                    <a:lnTo>
                      <a:pt x="3526" y="5845"/>
                    </a:lnTo>
                    <a:lnTo>
                      <a:pt x="3540" y="5815"/>
                    </a:lnTo>
                    <a:lnTo>
                      <a:pt x="3553" y="5784"/>
                    </a:lnTo>
                    <a:lnTo>
                      <a:pt x="3565" y="5754"/>
                    </a:lnTo>
                    <a:lnTo>
                      <a:pt x="3575" y="5723"/>
                    </a:lnTo>
                    <a:lnTo>
                      <a:pt x="3585" y="5692"/>
                    </a:lnTo>
                    <a:lnTo>
                      <a:pt x="3594" y="5660"/>
                    </a:lnTo>
                    <a:lnTo>
                      <a:pt x="3602" y="5629"/>
                    </a:lnTo>
                    <a:lnTo>
                      <a:pt x="3608" y="5597"/>
                    </a:lnTo>
                    <a:lnTo>
                      <a:pt x="3614" y="5564"/>
                    </a:lnTo>
                    <a:lnTo>
                      <a:pt x="3618" y="5532"/>
                    </a:lnTo>
                    <a:lnTo>
                      <a:pt x="3622" y="5500"/>
                    </a:lnTo>
                    <a:lnTo>
                      <a:pt x="3624" y="5468"/>
                    </a:lnTo>
                    <a:lnTo>
                      <a:pt x="3626" y="5436"/>
                    </a:lnTo>
                    <a:lnTo>
                      <a:pt x="3626" y="5403"/>
                    </a:lnTo>
                    <a:lnTo>
                      <a:pt x="3625" y="5371"/>
                    </a:lnTo>
                    <a:lnTo>
                      <a:pt x="3624" y="5339"/>
                    </a:lnTo>
                    <a:lnTo>
                      <a:pt x="3621" y="5306"/>
                    </a:lnTo>
                    <a:lnTo>
                      <a:pt x="3617" y="5274"/>
                    </a:lnTo>
                    <a:lnTo>
                      <a:pt x="3613" y="5243"/>
                    </a:lnTo>
                    <a:lnTo>
                      <a:pt x="3607" y="5211"/>
                    </a:lnTo>
                    <a:lnTo>
                      <a:pt x="3600" y="5179"/>
                    </a:lnTo>
                    <a:lnTo>
                      <a:pt x="3592" y="5148"/>
                    </a:lnTo>
                    <a:lnTo>
                      <a:pt x="3583" y="5117"/>
                    </a:lnTo>
                    <a:lnTo>
                      <a:pt x="3573" y="5086"/>
                    </a:lnTo>
                    <a:lnTo>
                      <a:pt x="3562" y="5056"/>
                    </a:lnTo>
                    <a:lnTo>
                      <a:pt x="3551" y="5024"/>
                    </a:lnTo>
                    <a:lnTo>
                      <a:pt x="3538" y="4995"/>
                    </a:lnTo>
                    <a:lnTo>
                      <a:pt x="3524" y="4965"/>
                    </a:lnTo>
                    <a:lnTo>
                      <a:pt x="3509" y="4936"/>
                    </a:lnTo>
                    <a:lnTo>
                      <a:pt x="3493" y="4907"/>
                    </a:lnTo>
                    <a:lnTo>
                      <a:pt x="3476" y="4879"/>
                    </a:lnTo>
                    <a:lnTo>
                      <a:pt x="3457" y="4851"/>
                    </a:lnTo>
                    <a:lnTo>
                      <a:pt x="2584" y="3544"/>
                    </a:lnTo>
                    <a:lnTo>
                      <a:pt x="3552" y="2578"/>
                    </a:lnTo>
                    <a:lnTo>
                      <a:pt x="4862" y="3450"/>
                    </a:lnTo>
                    <a:lnTo>
                      <a:pt x="4894" y="3470"/>
                    </a:lnTo>
                    <a:lnTo>
                      <a:pt x="4926" y="3489"/>
                    </a:lnTo>
                    <a:lnTo>
                      <a:pt x="4959" y="3507"/>
                    </a:lnTo>
                    <a:lnTo>
                      <a:pt x="4992" y="3523"/>
                    </a:lnTo>
                    <a:lnTo>
                      <a:pt x="5027" y="3538"/>
                    </a:lnTo>
                    <a:lnTo>
                      <a:pt x="5061" y="3552"/>
                    </a:lnTo>
                    <a:lnTo>
                      <a:pt x="5096" y="3564"/>
                    </a:lnTo>
                    <a:lnTo>
                      <a:pt x="5130" y="3576"/>
                    </a:lnTo>
                    <a:lnTo>
                      <a:pt x="5166" y="3586"/>
                    </a:lnTo>
                    <a:lnTo>
                      <a:pt x="5202" y="3594"/>
                    </a:lnTo>
                    <a:lnTo>
                      <a:pt x="5238" y="3601"/>
                    </a:lnTo>
                    <a:lnTo>
                      <a:pt x="5274" y="3607"/>
                    </a:lnTo>
                    <a:lnTo>
                      <a:pt x="5310" y="3612"/>
                    </a:lnTo>
                    <a:lnTo>
                      <a:pt x="5347" y="3615"/>
                    </a:lnTo>
                    <a:lnTo>
                      <a:pt x="5384" y="3617"/>
                    </a:lnTo>
                    <a:lnTo>
                      <a:pt x="5420" y="3618"/>
                    </a:lnTo>
                    <a:lnTo>
                      <a:pt x="5448" y="3617"/>
                    </a:lnTo>
                    <a:lnTo>
                      <a:pt x="5476" y="3616"/>
                    </a:lnTo>
                    <a:lnTo>
                      <a:pt x="5504" y="3614"/>
                    </a:lnTo>
                    <a:lnTo>
                      <a:pt x="5532" y="3612"/>
                    </a:lnTo>
                    <a:lnTo>
                      <a:pt x="5560" y="3608"/>
                    </a:lnTo>
                    <a:lnTo>
                      <a:pt x="5588" y="3604"/>
                    </a:lnTo>
                    <a:lnTo>
                      <a:pt x="5615" y="3599"/>
                    </a:lnTo>
                    <a:lnTo>
                      <a:pt x="5643" y="3593"/>
                    </a:lnTo>
                    <a:lnTo>
                      <a:pt x="5670" y="3586"/>
                    </a:lnTo>
                    <a:lnTo>
                      <a:pt x="5698" y="3579"/>
                    </a:lnTo>
                    <a:lnTo>
                      <a:pt x="5725" y="3571"/>
                    </a:lnTo>
                    <a:lnTo>
                      <a:pt x="5752" y="3562"/>
                    </a:lnTo>
                    <a:lnTo>
                      <a:pt x="5779" y="3552"/>
                    </a:lnTo>
                    <a:lnTo>
                      <a:pt x="5805" y="3542"/>
                    </a:lnTo>
                    <a:lnTo>
                      <a:pt x="5832" y="3531"/>
                    </a:lnTo>
                    <a:lnTo>
                      <a:pt x="5859" y="3518"/>
                    </a:lnTo>
                    <a:lnTo>
                      <a:pt x="5924" y="3487"/>
                    </a:lnTo>
                    <a:lnTo>
                      <a:pt x="5990" y="3457"/>
                    </a:lnTo>
                    <a:lnTo>
                      <a:pt x="6057" y="3428"/>
                    </a:lnTo>
                    <a:lnTo>
                      <a:pt x="6124" y="3398"/>
                    </a:lnTo>
                    <a:lnTo>
                      <a:pt x="6192" y="3370"/>
                    </a:lnTo>
                    <a:lnTo>
                      <a:pt x="6260" y="3344"/>
                    </a:lnTo>
                    <a:lnTo>
                      <a:pt x="6329" y="3318"/>
                    </a:lnTo>
                    <a:lnTo>
                      <a:pt x="6399" y="3293"/>
                    </a:lnTo>
                    <a:lnTo>
                      <a:pt x="6430" y="3282"/>
                    </a:lnTo>
                    <a:lnTo>
                      <a:pt x="6461" y="3270"/>
                    </a:lnTo>
                    <a:lnTo>
                      <a:pt x="6491" y="3256"/>
                    </a:lnTo>
                    <a:lnTo>
                      <a:pt x="6520" y="3242"/>
                    </a:lnTo>
                    <a:lnTo>
                      <a:pt x="6550" y="3227"/>
                    </a:lnTo>
                    <a:lnTo>
                      <a:pt x="6578" y="3211"/>
                    </a:lnTo>
                    <a:lnTo>
                      <a:pt x="6606" y="3194"/>
                    </a:lnTo>
                    <a:lnTo>
                      <a:pt x="6633" y="3176"/>
                    </a:lnTo>
                    <a:lnTo>
                      <a:pt x="6660" y="3158"/>
                    </a:lnTo>
                    <a:lnTo>
                      <a:pt x="6686" y="3138"/>
                    </a:lnTo>
                    <a:lnTo>
                      <a:pt x="6712" y="3117"/>
                    </a:lnTo>
                    <a:lnTo>
                      <a:pt x="6736" y="3096"/>
                    </a:lnTo>
                    <a:lnTo>
                      <a:pt x="6760" y="3074"/>
                    </a:lnTo>
                    <a:lnTo>
                      <a:pt x="6783" y="3052"/>
                    </a:lnTo>
                    <a:lnTo>
                      <a:pt x="6805" y="3029"/>
                    </a:lnTo>
                    <a:lnTo>
                      <a:pt x="6827" y="3005"/>
                    </a:lnTo>
                    <a:lnTo>
                      <a:pt x="6847" y="2980"/>
                    </a:lnTo>
                    <a:lnTo>
                      <a:pt x="6868" y="2955"/>
                    </a:lnTo>
                    <a:lnTo>
                      <a:pt x="6887" y="2929"/>
                    </a:lnTo>
                    <a:lnTo>
                      <a:pt x="6906" y="2903"/>
                    </a:lnTo>
                    <a:lnTo>
                      <a:pt x="6923" y="2876"/>
                    </a:lnTo>
                    <a:lnTo>
                      <a:pt x="6940" y="2847"/>
                    </a:lnTo>
                    <a:lnTo>
                      <a:pt x="6955" y="2819"/>
                    </a:lnTo>
                    <a:lnTo>
                      <a:pt x="6970" y="2790"/>
                    </a:lnTo>
                    <a:lnTo>
                      <a:pt x="6984" y="2761"/>
                    </a:lnTo>
                    <a:lnTo>
                      <a:pt x="6997" y="2731"/>
                    </a:lnTo>
                    <a:lnTo>
                      <a:pt x="7009" y="2701"/>
                    </a:lnTo>
                    <a:lnTo>
                      <a:pt x="7020" y="2670"/>
                    </a:lnTo>
                    <a:lnTo>
                      <a:pt x="7030" y="2639"/>
                    </a:lnTo>
                    <a:lnTo>
                      <a:pt x="7040" y="2608"/>
                    </a:lnTo>
                    <a:lnTo>
                      <a:pt x="7048" y="2575"/>
                    </a:lnTo>
                    <a:lnTo>
                      <a:pt x="7055" y="2542"/>
                    </a:lnTo>
                    <a:lnTo>
                      <a:pt x="7363" y="1004"/>
                    </a:lnTo>
                    <a:lnTo>
                      <a:pt x="8732" y="1004"/>
                    </a:lnTo>
                    <a:lnTo>
                      <a:pt x="9040" y="2542"/>
                    </a:lnTo>
                    <a:lnTo>
                      <a:pt x="9047" y="2575"/>
                    </a:lnTo>
                    <a:lnTo>
                      <a:pt x="9055" y="2608"/>
                    </a:lnTo>
                    <a:lnTo>
                      <a:pt x="9065" y="2639"/>
                    </a:lnTo>
                    <a:lnTo>
                      <a:pt x="9075" y="2670"/>
                    </a:lnTo>
                    <a:lnTo>
                      <a:pt x="9086" y="2701"/>
                    </a:lnTo>
                    <a:lnTo>
                      <a:pt x="9098" y="2731"/>
                    </a:lnTo>
                    <a:lnTo>
                      <a:pt x="9111" y="2761"/>
                    </a:lnTo>
                    <a:lnTo>
                      <a:pt x="9125" y="2790"/>
                    </a:lnTo>
                    <a:lnTo>
                      <a:pt x="9140" y="2819"/>
                    </a:lnTo>
                    <a:lnTo>
                      <a:pt x="9155" y="2847"/>
                    </a:lnTo>
                    <a:lnTo>
                      <a:pt x="9172" y="2876"/>
                    </a:lnTo>
                    <a:lnTo>
                      <a:pt x="9189" y="2903"/>
                    </a:lnTo>
                    <a:lnTo>
                      <a:pt x="9208" y="2929"/>
                    </a:lnTo>
                    <a:lnTo>
                      <a:pt x="9227" y="2955"/>
                    </a:lnTo>
                    <a:lnTo>
                      <a:pt x="9248" y="2980"/>
                    </a:lnTo>
                    <a:lnTo>
                      <a:pt x="9268" y="3005"/>
                    </a:lnTo>
                    <a:lnTo>
                      <a:pt x="9290" y="3029"/>
                    </a:lnTo>
                    <a:lnTo>
                      <a:pt x="9312" y="3052"/>
                    </a:lnTo>
                    <a:lnTo>
                      <a:pt x="9335" y="3074"/>
                    </a:lnTo>
                    <a:lnTo>
                      <a:pt x="9359" y="3096"/>
                    </a:lnTo>
                    <a:lnTo>
                      <a:pt x="9383" y="3117"/>
                    </a:lnTo>
                    <a:lnTo>
                      <a:pt x="9409" y="3138"/>
                    </a:lnTo>
                    <a:lnTo>
                      <a:pt x="9435" y="3158"/>
                    </a:lnTo>
                    <a:lnTo>
                      <a:pt x="9462" y="3176"/>
                    </a:lnTo>
                    <a:lnTo>
                      <a:pt x="9489" y="3194"/>
                    </a:lnTo>
                    <a:lnTo>
                      <a:pt x="9517" y="3211"/>
                    </a:lnTo>
                    <a:lnTo>
                      <a:pt x="9545" y="3227"/>
                    </a:lnTo>
                    <a:lnTo>
                      <a:pt x="9575" y="3242"/>
                    </a:lnTo>
                    <a:lnTo>
                      <a:pt x="9604" y="3256"/>
                    </a:lnTo>
                    <a:lnTo>
                      <a:pt x="9634" y="3270"/>
                    </a:lnTo>
                    <a:lnTo>
                      <a:pt x="9665" y="3282"/>
                    </a:lnTo>
                    <a:lnTo>
                      <a:pt x="9696" y="3293"/>
                    </a:lnTo>
                    <a:lnTo>
                      <a:pt x="9766" y="3318"/>
                    </a:lnTo>
                    <a:lnTo>
                      <a:pt x="9834" y="3344"/>
                    </a:lnTo>
                    <a:lnTo>
                      <a:pt x="9902" y="3370"/>
                    </a:lnTo>
                    <a:lnTo>
                      <a:pt x="9971" y="3398"/>
                    </a:lnTo>
                    <a:lnTo>
                      <a:pt x="10037" y="3427"/>
                    </a:lnTo>
                    <a:lnTo>
                      <a:pt x="10105" y="3456"/>
                    </a:lnTo>
                    <a:lnTo>
                      <a:pt x="10171" y="3487"/>
                    </a:lnTo>
                    <a:lnTo>
                      <a:pt x="10236" y="3518"/>
                    </a:lnTo>
                    <a:lnTo>
                      <a:pt x="10263" y="3530"/>
                    </a:lnTo>
                    <a:lnTo>
                      <a:pt x="10290" y="3541"/>
                    </a:lnTo>
                    <a:lnTo>
                      <a:pt x="10316" y="3552"/>
                    </a:lnTo>
                    <a:lnTo>
                      <a:pt x="10343" y="3562"/>
                    </a:lnTo>
                    <a:lnTo>
                      <a:pt x="10370" y="3571"/>
                    </a:lnTo>
                    <a:lnTo>
                      <a:pt x="10397" y="3579"/>
                    </a:lnTo>
                    <a:lnTo>
                      <a:pt x="10425" y="3586"/>
                    </a:lnTo>
                    <a:lnTo>
                      <a:pt x="10452" y="3593"/>
                    </a:lnTo>
                    <a:lnTo>
                      <a:pt x="10480" y="3599"/>
                    </a:lnTo>
                    <a:lnTo>
                      <a:pt x="10507" y="3604"/>
                    </a:lnTo>
                    <a:lnTo>
                      <a:pt x="10535" y="3608"/>
                    </a:lnTo>
                    <a:lnTo>
                      <a:pt x="10563" y="3612"/>
                    </a:lnTo>
                    <a:lnTo>
                      <a:pt x="10592" y="3614"/>
                    </a:lnTo>
                    <a:lnTo>
                      <a:pt x="10620" y="3616"/>
                    </a:lnTo>
                    <a:lnTo>
                      <a:pt x="10648" y="3617"/>
                    </a:lnTo>
                    <a:lnTo>
                      <a:pt x="10676" y="3618"/>
                    </a:lnTo>
                    <a:lnTo>
                      <a:pt x="10712" y="3617"/>
                    </a:lnTo>
                    <a:lnTo>
                      <a:pt x="10748" y="3615"/>
                    </a:lnTo>
                    <a:lnTo>
                      <a:pt x="10786" y="3612"/>
                    </a:lnTo>
                    <a:lnTo>
                      <a:pt x="10822" y="3607"/>
                    </a:lnTo>
                    <a:lnTo>
                      <a:pt x="10858" y="3601"/>
                    </a:lnTo>
                    <a:lnTo>
                      <a:pt x="10894" y="3594"/>
                    </a:lnTo>
                    <a:lnTo>
                      <a:pt x="10930" y="3586"/>
                    </a:lnTo>
                    <a:lnTo>
                      <a:pt x="10965" y="3576"/>
                    </a:lnTo>
                    <a:lnTo>
                      <a:pt x="11000" y="3564"/>
                    </a:lnTo>
                    <a:lnTo>
                      <a:pt x="11035" y="3552"/>
                    </a:lnTo>
                    <a:lnTo>
                      <a:pt x="11069" y="3538"/>
                    </a:lnTo>
                    <a:lnTo>
                      <a:pt x="11103" y="3523"/>
                    </a:lnTo>
                    <a:lnTo>
                      <a:pt x="11137" y="3507"/>
                    </a:lnTo>
                    <a:lnTo>
                      <a:pt x="11169" y="3489"/>
                    </a:lnTo>
                    <a:lnTo>
                      <a:pt x="11202" y="3470"/>
                    </a:lnTo>
                    <a:lnTo>
                      <a:pt x="11233" y="3450"/>
                    </a:lnTo>
                    <a:lnTo>
                      <a:pt x="12543" y="2578"/>
                    </a:lnTo>
                    <a:lnTo>
                      <a:pt x="13511" y="3544"/>
                    </a:lnTo>
                    <a:lnTo>
                      <a:pt x="12638" y="4851"/>
                    </a:lnTo>
                    <a:lnTo>
                      <a:pt x="12619" y="4879"/>
                    </a:lnTo>
                    <a:lnTo>
                      <a:pt x="12602" y="4907"/>
                    </a:lnTo>
                    <a:lnTo>
                      <a:pt x="12586" y="4936"/>
                    </a:lnTo>
                    <a:lnTo>
                      <a:pt x="12571" y="4965"/>
                    </a:lnTo>
                    <a:lnTo>
                      <a:pt x="12557" y="4995"/>
                    </a:lnTo>
                    <a:lnTo>
                      <a:pt x="12544" y="5024"/>
                    </a:lnTo>
                    <a:lnTo>
                      <a:pt x="12533" y="5056"/>
                    </a:lnTo>
                    <a:lnTo>
                      <a:pt x="12522" y="5086"/>
                    </a:lnTo>
                    <a:lnTo>
                      <a:pt x="12512" y="5117"/>
                    </a:lnTo>
                    <a:lnTo>
                      <a:pt x="12503" y="5148"/>
                    </a:lnTo>
                    <a:lnTo>
                      <a:pt x="12495" y="5179"/>
                    </a:lnTo>
                    <a:lnTo>
                      <a:pt x="12489" y="5211"/>
                    </a:lnTo>
                    <a:lnTo>
                      <a:pt x="12483" y="5242"/>
                    </a:lnTo>
                    <a:lnTo>
                      <a:pt x="12478" y="5274"/>
                    </a:lnTo>
                    <a:lnTo>
                      <a:pt x="12474" y="5306"/>
                    </a:lnTo>
                    <a:lnTo>
                      <a:pt x="12472" y="5339"/>
                    </a:lnTo>
                    <a:lnTo>
                      <a:pt x="12470" y="5371"/>
                    </a:lnTo>
                    <a:lnTo>
                      <a:pt x="12469" y="5403"/>
                    </a:lnTo>
                    <a:lnTo>
                      <a:pt x="12470" y="5435"/>
                    </a:lnTo>
                    <a:lnTo>
                      <a:pt x="12471" y="5467"/>
                    </a:lnTo>
                    <a:lnTo>
                      <a:pt x="12473" y="5500"/>
                    </a:lnTo>
                    <a:lnTo>
                      <a:pt x="12477" y="5532"/>
                    </a:lnTo>
                    <a:lnTo>
                      <a:pt x="12481" y="5563"/>
                    </a:lnTo>
                    <a:lnTo>
                      <a:pt x="12487" y="5596"/>
                    </a:lnTo>
                    <a:lnTo>
                      <a:pt x="12494" y="5628"/>
                    </a:lnTo>
                    <a:lnTo>
                      <a:pt x="12501" y="5660"/>
                    </a:lnTo>
                    <a:lnTo>
                      <a:pt x="12510" y="5691"/>
                    </a:lnTo>
                    <a:lnTo>
                      <a:pt x="12519" y="5722"/>
                    </a:lnTo>
                    <a:lnTo>
                      <a:pt x="12530" y="5753"/>
                    </a:lnTo>
                    <a:lnTo>
                      <a:pt x="12542" y="5784"/>
                    </a:lnTo>
                    <a:lnTo>
                      <a:pt x="12555" y="5814"/>
                    </a:lnTo>
                    <a:lnTo>
                      <a:pt x="12569" y="5844"/>
                    </a:lnTo>
                    <a:lnTo>
                      <a:pt x="12600" y="5910"/>
                    </a:lnTo>
                    <a:lnTo>
                      <a:pt x="12631" y="5976"/>
                    </a:lnTo>
                    <a:lnTo>
                      <a:pt x="12661" y="6043"/>
                    </a:lnTo>
                    <a:lnTo>
                      <a:pt x="12689" y="6110"/>
                    </a:lnTo>
                    <a:lnTo>
                      <a:pt x="12717" y="6178"/>
                    </a:lnTo>
                    <a:lnTo>
                      <a:pt x="12744" y="6246"/>
                    </a:lnTo>
                    <a:lnTo>
                      <a:pt x="12769" y="6315"/>
                    </a:lnTo>
                    <a:lnTo>
                      <a:pt x="12795" y="6384"/>
                    </a:lnTo>
                    <a:lnTo>
                      <a:pt x="12807" y="6416"/>
                    </a:lnTo>
                    <a:lnTo>
                      <a:pt x="12819" y="6446"/>
                    </a:lnTo>
                    <a:lnTo>
                      <a:pt x="12832" y="6476"/>
                    </a:lnTo>
                    <a:lnTo>
                      <a:pt x="12846" y="6506"/>
                    </a:lnTo>
                    <a:lnTo>
                      <a:pt x="12861" y="6535"/>
                    </a:lnTo>
                    <a:lnTo>
                      <a:pt x="12877" y="6563"/>
                    </a:lnTo>
                    <a:lnTo>
                      <a:pt x="12894" y="6591"/>
                    </a:lnTo>
                    <a:lnTo>
                      <a:pt x="12912" y="6618"/>
                    </a:lnTo>
                    <a:lnTo>
                      <a:pt x="12931" y="6644"/>
                    </a:lnTo>
                    <a:lnTo>
                      <a:pt x="12950" y="6671"/>
                    </a:lnTo>
                    <a:lnTo>
                      <a:pt x="12971" y="6696"/>
                    </a:lnTo>
                    <a:lnTo>
                      <a:pt x="12992" y="6721"/>
                    </a:lnTo>
                    <a:lnTo>
                      <a:pt x="13014" y="6744"/>
                    </a:lnTo>
                    <a:lnTo>
                      <a:pt x="13036" y="6767"/>
                    </a:lnTo>
                    <a:lnTo>
                      <a:pt x="13059" y="6790"/>
                    </a:lnTo>
                    <a:lnTo>
                      <a:pt x="13083" y="6811"/>
                    </a:lnTo>
                    <a:lnTo>
                      <a:pt x="13108" y="6832"/>
                    </a:lnTo>
                    <a:lnTo>
                      <a:pt x="13134" y="6852"/>
                    </a:lnTo>
                    <a:lnTo>
                      <a:pt x="13160" y="6871"/>
                    </a:lnTo>
                    <a:lnTo>
                      <a:pt x="13186" y="6889"/>
                    </a:lnTo>
                    <a:lnTo>
                      <a:pt x="13213" y="6907"/>
                    </a:lnTo>
                    <a:lnTo>
                      <a:pt x="13241" y="6923"/>
                    </a:lnTo>
                    <a:lnTo>
                      <a:pt x="13269" y="6939"/>
                    </a:lnTo>
                    <a:lnTo>
                      <a:pt x="13298" y="6955"/>
                    </a:lnTo>
                    <a:lnTo>
                      <a:pt x="13328" y="6968"/>
                    </a:lnTo>
                    <a:lnTo>
                      <a:pt x="13358" y="6981"/>
                    </a:lnTo>
                    <a:lnTo>
                      <a:pt x="13388" y="6993"/>
                    </a:lnTo>
                    <a:lnTo>
                      <a:pt x="13419" y="7004"/>
                    </a:lnTo>
                    <a:lnTo>
                      <a:pt x="13450" y="7014"/>
                    </a:lnTo>
                    <a:lnTo>
                      <a:pt x="13483" y="7024"/>
                    </a:lnTo>
                    <a:lnTo>
                      <a:pt x="13515" y="7032"/>
                    </a:lnTo>
                    <a:lnTo>
                      <a:pt x="13547" y="7039"/>
                    </a:lnTo>
                    <a:lnTo>
                      <a:pt x="15088" y="7347"/>
                    </a:lnTo>
                    <a:lnTo>
                      <a:pt x="15089" y="8712"/>
                    </a:lnTo>
                    <a:lnTo>
                      <a:pt x="13547" y="9020"/>
                    </a:lnTo>
                    <a:close/>
                    <a:moveTo>
                      <a:pt x="15286" y="6362"/>
                    </a:moveTo>
                    <a:lnTo>
                      <a:pt x="13745" y="6054"/>
                    </a:lnTo>
                    <a:lnTo>
                      <a:pt x="13715" y="5971"/>
                    </a:lnTo>
                    <a:lnTo>
                      <a:pt x="13684" y="5889"/>
                    </a:lnTo>
                    <a:lnTo>
                      <a:pt x="13652" y="5807"/>
                    </a:lnTo>
                    <a:lnTo>
                      <a:pt x="13618" y="5726"/>
                    </a:lnTo>
                    <a:lnTo>
                      <a:pt x="13584" y="5646"/>
                    </a:lnTo>
                    <a:lnTo>
                      <a:pt x="13548" y="5565"/>
                    </a:lnTo>
                    <a:lnTo>
                      <a:pt x="13512" y="5486"/>
                    </a:lnTo>
                    <a:lnTo>
                      <a:pt x="13475" y="5408"/>
                    </a:lnTo>
                    <a:lnTo>
                      <a:pt x="14348" y="4101"/>
                    </a:lnTo>
                    <a:lnTo>
                      <a:pt x="14372" y="4063"/>
                    </a:lnTo>
                    <a:lnTo>
                      <a:pt x="14394" y="4025"/>
                    </a:lnTo>
                    <a:lnTo>
                      <a:pt x="14414" y="3986"/>
                    </a:lnTo>
                    <a:lnTo>
                      <a:pt x="14433" y="3947"/>
                    </a:lnTo>
                    <a:lnTo>
                      <a:pt x="14449" y="3906"/>
                    </a:lnTo>
                    <a:lnTo>
                      <a:pt x="14464" y="3865"/>
                    </a:lnTo>
                    <a:lnTo>
                      <a:pt x="14476" y="3824"/>
                    </a:lnTo>
                    <a:lnTo>
                      <a:pt x="14489" y="3783"/>
                    </a:lnTo>
                    <a:lnTo>
                      <a:pt x="14498" y="3741"/>
                    </a:lnTo>
                    <a:lnTo>
                      <a:pt x="14505" y="3699"/>
                    </a:lnTo>
                    <a:lnTo>
                      <a:pt x="14511" y="3656"/>
                    </a:lnTo>
                    <a:lnTo>
                      <a:pt x="14515" y="3614"/>
                    </a:lnTo>
                    <a:lnTo>
                      <a:pt x="14517" y="3572"/>
                    </a:lnTo>
                    <a:lnTo>
                      <a:pt x="14517" y="3530"/>
                    </a:lnTo>
                    <a:lnTo>
                      <a:pt x="14515" y="3488"/>
                    </a:lnTo>
                    <a:lnTo>
                      <a:pt x="14512" y="3446"/>
                    </a:lnTo>
                    <a:lnTo>
                      <a:pt x="14507" y="3404"/>
                    </a:lnTo>
                    <a:lnTo>
                      <a:pt x="14500" y="3361"/>
                    </a:lnTo>
                    <a:lnTo>
                      <a:pt x="14492" y="3320"/>
                    </a:lnTo>
                    <a:lnTo>
                      <a:pt x="14480" y="3279"/>
                    </a:lnTo>
                    <a:lnTo>
                      <a:pt x="14468" y="3239"/>
                    </a:lnTo>
                    <a:lnTo>
                      <a:pt x="14455" y="3198"/>
                    </a:lnTo>
                    <a:lnTo>
                      <a:pt x="14439" y="3159"/>
                    </a:lnTo>
                    <a:lnTo>
                      <a:pt x="14422" y="3119"/>
                    </a:lnTo>
                    <a:lnTo>
                      <a:pt x="14403" y="3081"/>
                    </a:lnTo>
                    <a:lnTo>
                      <a:pt x="14382" y="3043"/>
                    </a:lnTo>
                    <a:lnTo>
                      <a:pt x="14360" y="3006"/>
                    </a:lnTo>
                    <a:lnTo>
                      <a:pt x="14336" y="2970"/>
                    </a:lnTo>
                    <a:lnTo>
                      <a:pt x="14309" y="2935"/>
                    </a:lnTo>
                    <a:lnTo>
                      <a:pt x="14282" y="2901"/>
                    </a:lnTo>
                    <a:lnTo>
                      <a:pt x="14253" y="2868"/>
                    </a:lnTo>
                    <a:lnTo>
                      <a:pt x="14222" y="2834"/>
                    </a:lnTo>
                    <a:lnTo>
                      <a:pt x="13254" y="1869"/>
                    </a:lnTo>
                    <a:lnTo>
                      <a:pt x="13236" y="1852"/>
                    </a:lnTo>
                    <a:lnTo>
                      <a:pt x="13217" y="1834"/>
                    </a:lnTo>
                    <a:lnTo>
                      <a:pt x="13198" y="1817"/>
                    </a:lnTo>
                    <a:lnTo>
                      <a:pt x="13179" y="1801"/>
                    </a:lnTo>
                    <a:lnTo>
                      <a:pt x="13159" y="1786"/>
                    </a:lnTo>
                    <a:lnTo>
                      <a:pt x="13139" y="1771"/>
                    </a:lnTo>
                    <a:lnTo>
                      <a:pt x="13118" y="1755"/>
                    </a:lnTo>
                    <a:lnTo>
                      <a:pt x="13097" y="1741"/>
                    </a:lnTo>
                    <a:lnTo>
                      <a:pt x="13076" y="1728"/>
                    </a:lnTo>
                    <a:lnTo>
                      <a:pt x="13055" y="1715"/>
                    </a:lnTo>
                    <a:lnTo>
                      <a:pt x="13034" y="1702"/>
                    </a:lnTo>
                    <a:lnTo>
                      <a:pt x="13012" y="1691"/>
                    </a:lnTo>
                    <a:lnTo>
                      <a:pt x="12990" y="1680"/>
                    </a:lnTo>
                    <a:lnTo>
                      <a:pt x="12968" y="1669"/>
                    </a:lnTo>
                    <a:lnTo>
                      <a:pt x="12945" y="1659"/>
                    </a:lnTo>
                    <a:lnTo>
                      <a:pt x="12923" y="1649"/>
                    </a:lnTo>
                    <a:lnTo>
                      <a:pt x="12900" y="1640"/>
                    </a:lnTo>
                    <a:lnTo>
                      <a:pt x="12877" y="1632"/>
                    </a:lnTo>
                    <a:lnTo>
                      <a:pt x="12854" y="1624"/>
                    </a:lnTo>
                    <a:lnTo>
                      <a:pt x="12831" y="1617"/>
                    </a:lnTo>
                    <a:lnTo>
                      <a:pt x="12808" y="1610"/>
                    </a:lnTo>
                    <a:lnTo>
                      <a:pt x="12783" y="1604"/>
                    </a:lnTo>
                    <a:lnTo>
                      <a:pt x="12759" y="1599"/>
                    </a:lnTo>
                    <a:lnTo>
                      <a:pt x="12736" y="1594"/>
                    </a:lnTo>
                    <a:lnTo>
                      <a:pt x="12712" y="1590"/>
                    </a:lnTo>
                    <a:lnTo>
                      <a:pt x="12688" y="1586"/>
                    </a:lnTo>
                    <a:lnTo>
                      <a:pt x="12664" y="1583"/>
                    </a:lnTo>
                    <a:lnTo>
                      <a:pt x="12640" y="1580"/>
                    </a:lnTo>
                    <a:lnTo>
                      <a:pt x="12615" y="1578"/>
                    </a:lnTo>
                    <a:lnTo>
                      <a:pt x="12591" y="1577"/>
                    </a:lnTo>
                    <a:lnTo>
                      <a:pt x="12566" y="1576"/>
                    </a:lnTo>
                    <a:lnTo>
                      <a:pt x="12542" y="1575"/>
                    </a:lnTo>
                    <a:lnTo>
                      <a:pt x="12506" y="1576"/>
                    </a:lnTo>
                    <a:lnTo>
                      <a:pt x="12470" y="1578"/>
                    </a:lnTo>
                    <a:lnTo>
                      <a:pt x="12433" y="1581"/>
                    </a:lnTo>
                    <a:lnTo>
                      <a:pt x="12398" y="1586"/>
                    </a:lnTo>
                    <a:lnTo>
                      <a:pt x="12362" y="1592"/>
                    </a:lnTo>
                    <a:lnTo>
                      <a:pt x="12326" y="1599"/>
                    </a:lnTo>
                    <a:lnTo>
                      <a:pt x="12291" y="1607"/>
                    </a:lnTo>
                    <a:lnTo>
                      <a:pt x="12255" y="1617"/>
                    </a:lnTo>
                    <a:lnTo>
                      <a:pt x="12220" y="1628"/>
                    </a:lnTo>
                    <a:lnTo>
                      <a:pt x="12185" y="1641"/>
                    </a:lnTo>
                    <a:lnTo>
                      <a:pt x="12151" y="1654"/>
                    </a:lnTo>
                    <a:lnTo>
                      <a:pt x="12117" y="1670"/>
                    </a:lnTo>
                    <a:lnTo>
                      <a:pt x="12083" y="1686"/>
                    </a:lnTo>
                    <a:lnTo>
                      <a:pt x="12050" y="1704"/>
                    </a:lnTo>
                    <a:lnTo>
                      <a:pt x="12018" y="1723"/>
                    </a:lnTo>
                    <a:lnTo>
                      <a:pt x="11986" y="1743"/>
                    </a:lnTo>
                    <a:lnTo>
                      <a:pt x="10676" y="2615"/>
                    </a:lnTo>
                    <a:lnTo>
                      <a:pt x="10597" y="2577"/>
                    </a:lnTo>
                    <a:lnTo>
                      <a:pt x="10517" y="2540"/>
                    </a:lnTo>
                    <a:lnTo>
                      <a:pt x="10437" y="2505"/>
                    </a:lnTo>
                    <a:lnTo>
                      <a:pt x="10356" y="2471"/>
                    </a:lnTo>
                    <a:lnTo>
                      <a:pt x="10275" y="2438"/>
                    </a:lnTo>
                    <a:lnTo>
                      <a:pt x="10192" y="2406"/>
                    </a:lnTo>
                    <a:lnTo>
                      <a:pt x="10110" y="2375"/>
                    </a:lnTo>
                    <a:lnTo>
                      <a:pt x="10026" y="2346"/>
                    </a:lnTo>
                    <a:lnTo>
                      <a:pt x="9718" y="808"/>
                    </a:lnTo>
                    <a:lnTo>
                      <a:pt x="9708" y="764"/>
                    </a:lnTo>
                    <a:lnTo>
                      <a:pt x="9697" y="721"/>
                    </a:lnTo>
                    <a:lnTo>
                      <a:pt x="9683" y="679"/>
                    </a:lnTo>
                    <a:lnTo>
                      <a:pt x="9668" y="638"/>
                    </a:lnTo>
                    <a:lnTo>
                      <a:pt x="9652" y="598"/>
                    </a:lnTo>
                    <a:lnTo>
                      <a:pt x="9633" y="559"/>
                    </a:lnTo>
                    <a:lnTo>
                      <a:pt x="9614" y="520"/>
                    </a:lnTo>
                    <a:lnTo>
                      <a:pt x="9592" y="483"/>
                    </a:lnTo>
                    <a:lnTo>
                      <a:pt x="9568" y="447"/>
                    </a:lnTo>
                    <a:lnTo>
                      <a:pt x="9544" y="413"/>
                    </a:lnTo>
                    <a:lnTo>
                      <a:pt x="9518" y="378"/>
                    </a:lnTo>
                    <a:lnTo>
                      <a:pt x="9491" y="345"/>
                    </a:lnTo>
                    <a:lnTo>
                      <a:pt x="9463" y="314"/>
                    </a:lnTo>
                    <a:lnTo>
                      <a:pt x="9433" y="284"/>
                    </a:lnTo>
                    <a:lnTo>
                      <a:pt x="9401" y="255"/>
                    </a:lnTo>
                    <a:lnTo>
                      <a:pt x="9369" y="228"/>
                    </a:lnTo>
                    <a:lnTo>
                      <a:pt x="9336" y="202"/>
                    </a:lnTo>
                    <a:lnTo>
                      <a:pt x="9302" y="177"/>
                    </a:lnTo>
                    <a:lnTo>
                      <a:pt x="9267" y="154"/>
                    </a:lnTo>
                    <a:lnTo>
                      <a:pt x="9229" y="131"/>
                    </a:lnTo>
                    <a:lnTo>
                      <a:pt x="9192" y="111"/>
                    </a:lnTo>
                    <a:lnTo>
                      <a:pt x="9154" y="92"/>
                    </a:lnTo>
                    <a:lnTo>
                      <a:pt x="9115" y="75"/>
                    </a:lnTo>
                    <a:lnTo>
                      <a:pt x="9075" y="60"/>
                    </a:lnTo>
                    <a:lnTo>
                      <a:pt x="9034" y="46"/>
                    </a:lnTo>
                    <a:lnTo>
                      <a:pt x="8993" y="34"/>
                    </a:lnTo>
                    <a:lnTo>
                      <a:pt x="8951" y="24"/>
                    </a:lnTo>
                    <a:lnTo>
                      <a:pt x="8908" y="15"/>
                    </a:lnTo>
                    <a:lnTo>
                      <a:pt x="8864" y="9"/>
                    </a:lnTo>
                    <a:lnTo>
                      <a:pt x="8821" y="4"/>
                    </a:lnTo>
                    <a:lnTo>
                      <a:pt x="8777" y="1"/>
                    </a:lnTo>
                    <a:lnTo>
                      <a:pt x="8732" y="0"/>
                    </a:lnTo>
                    <a:lnTo>
                      <a:pt x="7363" y="0"/>
                    </a:lnTo>
                    <a:lnTo>
                      <a:pt x="7318" y="1"/>
                    </a:lnTo>
                    <a:lnTo>
                      <a:pt x="7274" y="4"/>
                    </a:lnTo>
                    <a:lnTo>
                      <a:pt x="7231" y="9"/>
                    </a:lnTo>
                    <a:lnTo>
                      <a:pt x="7187" y="15"/>
                    </a:lnTo>
                    <a:lnTo>
                      <a:pt x="7144" y="24"/>
                    </a:lnTo>
                    <a:lnTo>
                      <a:pt x="7102" y="34"/>
                    </a:lnTo>
                    <a:lnTo>
                      <a:pt x="7061" y="46"/>
                    </a:lnTo>
                    <a:lnTo>
                      <a:pt x="7020" y="60"/>
                    </a:lnTo>
                    <a:lnTo>
                      <a:pt x="6980" y="75"/>
                    </a:lnTo>
                    <a:lnTo>
                      <a:pt x="6941" y="92"/>
                    </a:lnTo>
                    <a:lnTo>
                      <a:pt x="6903" y="111"/>
                    </a:lnTo>
                    <a:lnTo>
                      <a:pt x="6866" y="131"/>
                    </a:lnTo>
                    <a:lnTo>
                      <a:pt x="6829" y="154"/>
                    </a:lnTo>
                    <a:lnTo>
                      <a:pt x="6793" y="177"/>
                    </a:lnTo>
                    <a:lnTo>
                      <a:pt x="6759" y="202"/>
                    </a:lnTo>
                    <a:lnTo>
                      <a:pt x="6726" y="228"/>
                    </a:lnTo>
                    <a:lnTo>
                      <a:pt x="6694" y="255"/>
                    </a:lnTo>
                    <a:lnTo>
                      <a:pt x="6662" y="284"/>
                    </a:lnTo>
                    <a:lnTo>
                      <a:pt x="6633" y="314"/>
                    </a:lnTo>
                    <a:lnTo>
                      <a:pt x="6604" y="345"/>
                    </a:lnTo>
                    <a:lnTo>
                      <a:pt x="6577" y="378"/>
                    </a:lnTo>
                    <a:lnTo>
                      <a:pt x="6551" y="413"/>
                    </a:lnTo>
                    <a:lnTo>
                      <a:pt x="6527" y="447"/>
                    </a:lnTo>
                    <a:lnTo>
                      <a:pt x="6503" y="483"/>
                    </a:lnTo>
                    <a:lnTo>
                      <a:pt x="6482" y="520"/>
                    </a:lnTo>
                    <a:lnTo>
                      <a:pt x="6462" y="559"/>
                    </a:lnTo>
                    <a:lnTo>
                      <a:pt x="6444" y="598"/>
                    </a:lnTo>
                    <a:lnTo>
                      <a:pt x="6427" y="638"/>
                    </a:lnTo>
                    <a:lnTo>
                      <a:pt x="6412" y="679"/>
                    </a:lnTo>
                    <a:lnTo>
                      <a:pt x="6398" y="721"/>
                    </a:lnTo>
                    <a:lnTo>
                      <a:pt x="6387" y="764"/>
                    </a:lnTo>
                    <a:lnTo>
                      <a:pt x="6377" y="808"/>
                    </a:lnTo>
                    <a:lnTo>
                      <a:pt x="6069" y="2346"/>
                    </a:lnTo>
                    <a:lnTo>
                      <a:pt x="5985" y="2375"/>
                    </a:lnTo>
                    <a:lnTo>
                      <a:pt x="5903" y="2406"/>
                    </a:lnTo>
                    <a:lnTo>
                      <a:pt x="5820" y="2438"/>
                    </a:lnTo>
                    <a:lnTo>
                      <a:pt x="5739" y="2471"/>
                    </a:lnTo>
                    <a:lnTo>
                      <a:pt x="5658" y="2505"/>
                    </a:lnTo>
                    <a:lnTo>
                      <a:pt x="5578" y="2540"/>
                    </a:lnTo>
                    <a:lnTo>
                      <a:pt x="5499" y="2577"/>
                    </a:lnTo>
                    <a:lnTo>
                      <a:pt x="5420" y="2615"/>
                    </a:lnTo>
                    <a:lnTo>
                      <a:pt x="4110" y="1743"/>
                    </a:lnTo>
                    <a:lnTo>
                      <a:pt x="4078" y="1723"/>
                    </a:lnTo>
                    <a:lnTo>
                      <a:pt x="4046" y="1704"/>
                    </a:lnTo>
                    <a:lnTo>
                      <a:pt x="4012" y="1686"/>
                    </a:lnTo>
                    <a:lnTo>
                      <a:pt x="3978" y="1670"/>
                    </a:lnTo>
                    <a:lnTo>
                      <a:pt x="3944" y="1654"/>
                    </a:lnTo>
                    <a:lnTo>
                      <a:pt x="3910" y="1641"/>
                    </a:lnTo>
                    <a:lnTo>
                      <a:pt x="3875" y="1628"/>
                    </a:lnTo>
                    <a:lnTo>
                      <a:pt x="3840" y="1617"/>
                    </a:lnTo>
                    <a:lnTo>
                      <a:pt x="3804" y="1607"/>
                    </a:lnTo>
                    <a:lnTo>
                      <a:pt x="3769" y="1599"/>
                    </a:lnTo>
                    <a:lnTo>
                      <a:pt x="3733" y="1592"/>
                    </a:lnTo>
                    <a:lnTo>
                      <a:pt x="3698" y="1586"/>
                    </a:lnTo>
                    <a:lnTo>
                      <a:pt x="3662" y="1581"/>
                    </a:lnTo>
                    <a:lnTo>
                      <a:pt x="3625" y="1578"/>
                    </a:lnTo>
                    <a:lnTo>
                      <a:pt x="3589" y="1576"/>
                    </a:lnTo>
                    <a:lnTo>
                      <a:pt x="3553" y="1575"/>
                    </a:lnTo>
                    <a:lnTo>
                      <a:pt x="3529" y="1576"/>
                    </a:lnTo>
                    <a:lnTo>
                      <a:pt x="3504" y="1577"/>
                    </a:lnTo>
                    <a:lnTo>
                      <a:pt x="3480" y="1578"/>
                    </a:lnTo>
                    <a:lnTo>
                      <a:pt x="3455" y="1580"/>
                    </a:lnTo>
                    <a:lnTo>
                      <a:pt x="3431" y="1583"/>
                    </a:lnTo>
                    <a:lnTo>
                      <a:pt x="3407" y="1586"/>
                    </a:lnTo>
                    <a:lnTo>
                      <a:pt x="3383" y="1590"/>
                    </a:lnTo>
                    <a:lnTo>
                      <a:pt x="3359" y="1594"/>
                    </a:lnTo>
                    <a:lnTo>
                      <a:pt x="3336" y="1599"/>
                    </a:lnTo>
                    <a:lnTo>
                      <a:pt x="3312" y="1604"/>
                    </a:lnTo>
                    <a:lnTo>
                      <a:pt x="3288" y="1610"/>
                    </a:lnTo>
                    <a:lnTo>
                      <a:pt x="3264" y="1617"/>
                    </a:lnTo>
                    <a:lnTo>
                      <a:pt x="3241" y="1624"/>
                    </a:lnTo>
                    <a:lnTo>
                      <a:pt x="3218" y="1632"/>
                    </a:lnTo>
                    <a:lnTo>
                      <a:pt x="3195" y="1640"/>
                    </a:lnTo>
                    <a:lnTo>
                      <a:pt x="3173" y="1649"/>
                    </a:lnTo>
                    <a:lnTo>
                      <a:pt x="3150" y="1659"/>
                    </a:lnTo>
                    <a:lnTo>
                      <a:pt x="3127" y="1669"/>
                    </a:lnTo>
                    <a:lnTo>
                      <a:pt x="3105" y="1680"/>
                    </a:lnTo>
                    <a:lnTo>
                      <a:pt x="3083" y="1691"/>
                    </a:lnTo>
                    <a:lnTo>
                      <a:pt x="3061" y="1702"/>
                    </a:lnTo>
                    <a:lnTo>
                      <a:pt x="3040" y="1715"/>
                    </a:lnTo>
                    <a:lnTo>
                      <a:pt x="3019" y="1728"/>
                    </a:lnTo>
                    <a:lnTo>
                      <a:pt x="2998" y="1741"/>
                    </a:lnTo>
                    <a:lnTo>
                      <a:pt x="2978" y="1755"/>
                    </a:lnTo>
                    <a:lnTo>
                      <a:pt x="2956" y="1771"/>
                    </a:lnTo>
                    <a:lnTo>
                      <a:pt x="2936" y="1786"/>
                    </a:lnTo>
                    <a:lnTo>
                      <a:pt x="2917" y="1801"/>
                    </a:lnTo>
                    <a:lnTo>
                      <a:pt x="2897" y="1817"/>
                    </a:lnTo>
                    <a:lnTo>
                      <a:pt x="2878" y="1834"/>
                    </a:lnTo>
                    <a:lnTo>
                      <a:pt x="2860" y="1852"/>
                    </a:lnTo>
                    <a:lnTo>
                      <a:pt x="2841" y="1869"/>
                    </a:lnTo>
                    <a:lnTo>
                      <a:pt x="1873" y="2834"/>
                    </a:lnTo>
                    <a:lnTo>
                      <a:pt x="1843" y="2868"/>
                    </a:lnTo>
                    <a:lnTo>
                      <a:pt x="1814" y="2901"/>
                    </a:lnTo>
                    <a:lnTo>
                      <a:pt x="1786" y="2935"/>
                    </a:lnTo>
                    <a:lnTo>
                      <a:pt x="1759" y="2970"/>
                    </a:lnTo>
                    <a:lnTo>
                      <a:pt x="1735" y="3006"/>
                    </a:lnTo>
                    <a:lnTo>
                      <a:pt x="1713" y="3043"/>
                    </a:lnTo>
                    <a:lnTo>
                      <a:pt x="1692" y="3081"/>
                    </a:lnTo>
                    <a:lnTo>
                      <a:pt x="1673" y="3119"/>
                    </a:lnTo>
                    <a:lnTo>
                      <a:pt x="1656" y="3159"/>
                    </a:lnTo>
                    <a:lnTo>
                      <a:pt x="1641" y="3198"/>
                    </a:lnTo>
                    <a:lnTo>
                      <a:pt x="1627" y="3239"/>
                    </a:lnTo>
                    <a:lnTo>
                      <a:pt x="1615" y="3279"/>
                    </a:lnTo>
                    <a:lnTo>
                      <a:pt x="1604" y="3320"/>
                    </a:lnTo>
                    <a:lnTo>
                      <a:pt x="1595" y="3361"/>
                    </a:lnTo>
                    <a:lnTo>
                      <a:pt x="1588" y="3404"/>
                    </a:lnTo>
                    <a:lnTo>
                      <a:pt x="1583" y="3446"/>
                    </a:lnTo>
                    <a:lnTo>
                      <a:pt x="1580" y="3488"/>
                    </a:lnTo>
                    <a:lnTo>
                      <a:pt x="1579" y="3530"/>
                    </a:lnTo>
                    <a:lnTo>
                      <a:pt x="1579" y="3572"/>
                    </a:lnTo>
                    <a:lnTo>
                      <a:pt x="1581" y="3614"/>
                    </a:lnTo>
                    <a:lnTo>
                      <a:pt x="1585" y="3656"/>
                    </a:lnTo>
                    <a:lnTo>
                      <a:pt x="1590" y="3699"/>
                    </a:lnTo>
                    <a:lnTo>
                      <a:pt x="1598" y="3741"/>
                    </a:lnTo>
                    <a:lnTo>
                      <a:pt x="1607" y="3783"/>
                    </a:lnTo>
                    <a:lnTo>
                      <a:pt x="1619" y="3824"/>
                    </a:lnTo>
                    <a:lnTo>
                      <a:pt x="1632" y="3865"/>
                    </a:lnTo>
                    <a:lnTo>
                      <a:pt x="1646" y="3906"/>
                    </a:lnTo>
                    <a:lnTo>
                      <a:pt x="1663" y="3947"/>
                    </a:lnTo>
                    <a:lnTo>
                      <a:pt x="1681" y="3986"/>
                    </a:lnTo>
                    <a:lnTo>
                      <a:pt x="1702" y="4025"/>
                    </a:lnTo>
                    <a:lnTo>
                      <a:pt x="1724" y="4063"/>
                    </a:lnTo>
                    <a:lnTo>
                      <a:pt x="1747" y="4101"/>
                    </a:lnTo>
                    <a:lnTo>
                      <a:pt x="2620" y="5408"/>
                    </a:lnTo>
                    <a:lnTo>
                      <a:pt x="2583" y="5486"/>
                    </a:lnTo>
                    <a:lnTo>
                      <a:pt x="2546" y="5565"/>
                    </a:lnTo>
                    <a:lnTo>
                      <a:pt x="2511" y="5646"/>
                    </a:lnTo>
                    <a:lnTo>
                      <a:pt x="2477" y="5726"/>
                    </a:lnTo>
                    <a:lnTo>
                      <a:pt x="2443" y="5807"/>
                    </a:lnTo>
                    <a:lnTo>
                      <a:pt x="2411" y="5890"/>
                    </a:lnTo>
                    <a:lnTo>
                      <a:pt x="2380" y="5972"/>
                    </a:lnTo>
                    <a:lnTo>
                      <a:pt x="2351" y="6055"/>
                    </a:lnTo>
                    <a:lnTo>
                      <a:pt x="809" y="6362"/>
                    </a:lnTo>
                    <a:lnTo>
                      <a:pt x="766" y="6372"/>
                    </a:lnTo>
                    <a:lnTo>
                      <a:pt x="722" y="6383"/>
                    </a:lnTo>
                    <a:lnTo>
                      <a:pt x="681" y="6398"/>
                    </a:lnTo>
                    <a:lnTo>
                      <a:pt x="640" y="6413"/>
                    </a:lnTo>
                    <a:lnTo>
                      <a:pt x="600" y="6429"/>
                    </a:lnTo>
                    <a:lnTo>
                      <a:pt x="559" y="6448"/>
                    </a:lnTo>
                    <a:lnTo>
                      <a:pt x="521" y="6467"/>
                    </a:lnTo>
                    <a:lnTo>
                      <a:pt x="484" y="6489"/>
                    </a:lnTo>
                    <a:lnTo>
                      <a:pt x="448" y="6512"/>
                    </a:lnTo>
                    <a:lnTo>
                      <a:pt x="412" y="6536"/>
                    </a:lnTo>
                    <a:lnTo>
                      <a:pt x="379" y="6562"/>
                    </a:lnTo>
                    <a:lnTo>
                      <a:pt x="346" y="6589"/>
                    </a:lnTo>
                    <a:lnTo>
                      <a:pt x="315" y="6617"/>
                    </a:lnTo>
                    <a:lnTo>
                      <a:pt x="285" y="6647"/>
                    </a:lnTo>
                    <a:lnTo>
                      <a:pt x="256" y="6679"/>
                    </a:lnTo>
                    <a:lnTo>
                      <a:pt x="228" y="6711"/>
                    </a:lnTo>
                    <a:lnTo>
                      <a:pt x="202" y="6744"/>
                    </a:lnTo>
                    <a:lnTo>
                      <a:pt x="177" y="6778"/>
                    </a:lnTo>
                    <a:lnTo>
                      <a:pt x="154" y="6813"/>
                    </a:lnTo>
                    <a:lnTo>
                      <a:pt x="132" y="6850"/>
                    </a:lnTo>
                    <a:lnTo>
                      <a:pt x="112" y="6887"/>
                    </a:lnTo>
                    <a:lnTo>
                      <a:pt x="93" y="6925"/>
                    </a:lnTo>
                    <a:lnTo>
                      <a:pt x="75" y="6965"/>
                    </a:lnTo>
                    <a:lnTo>
                      <a:pt x="60" y="7005"/>
                    </a:lnTo>
                    <a:lnTo>
                      <a:pt x="46" y="7045"/>
                    </a:lnTo>
                    <a:lnTo>
                      <a:pt x="34" y="7086"/>
                    </a:lnTo>
                    <a:lnTo>
                      <a:pt x="24" y="7128"/>
                    </a:lnTo>
                    <a:lnTo>
                      <a:pt x="15" y="7171"/>
                    </a:lnTo>
                    <a:lnTo>
                      <a:pt x="9" y="7215"/>
                    </a:lnTo>
                    <a:lnTo>
                      <a:pt x="4" y="7258"/>
                    </a:lnTo>
                    <a:lnTo>
                      <a:pt x="1" y="7302"/>
                    </a:lnTo>
                    <a:lnTo>
                      <a:pt x="0" y="7347"/>
                    </a:lnTo>
                    <a:lnTo>
                      <a:pt x="0" y="8712"/>
                    </a:lnTo>
                    <a:lnTo>
                      <a:pt x="1" y="8757"/>
                    </a:lnTo>
                    <a:lnTo>
                      <a:pt x="4" y="8801"/>
                    </a:lnTo>
                    <a:lnTo>
                      <a:pt x="9" y="8844"/>
                    </a:lnTo>
                    <a:lnTo>
                      <a:pt x="15" y="8888"/>
                    </a:lnTo>
                    <a:lnTo>
                      <a:pt x="24" y="8931"/>
                    </a:lnTo>
                    <a:lnTo>
                      <a:pt x="34" y="8972"/>
                    </a:lnTo>
                    <a:lnTo>
                      <a:pt x="46" y="9014"/>
                    </a:lnTo>
                    <a:lnTo>
                      <a:pt x="60" y="9054"/>
                    </a:lnTo>
                    <a:lnTo>
                      <a:pt x="75" y="9094"/>
                    </a:lnTo>
                    <a:lnTo>
                      <a:pt x="93" y="9134"/>
                    </a:lnTo>
                    <a:lnTo>
                      <a:pt x="112" y="9172"/>
                    </a:lnTo>
                    <a:lnTo>
                      <a:pt x="132" y="9209"/>
                    </a:lnTo>
                    <a:lnTo>
                      <a:pt x="154" y="9245"/>
                    </a:lnTo>
                    <a:lnTo>
                      <a:pt x="177" y="9280"/>
                    </a:lnTo>
                    <a:lnTo>
                      <a:pt x="202" y="9315"/>
                    </a:lnTo>
                    <a:lnTo>
                      <a:pt x="228" y="9348"/>
                    </a:lnTo>
                    <a:lnTo>
                      <a:pt x="256" y="9380"/>
                    </a:lnTo>
                    <a:lnTo>
                      <a:pt x="285" y="9412"/>
                    </a:lnTo>
                    <a:lnTo>
                      <a:pt x="315" y="9441"/>
                    </a:lnTo>
                    <a:lnTo>
                      <a:pt x="346" y="9470"/>
                    </a:lnTo>
                    <a:lnTo>
                      <a:pt x="379" y="9497"/>
                    </a:lnTo>
                    <a:lnTo>
                      <a:pt x="412" y="9523"/>
                    </a:lnTo>
                    <a:lnTo>
                      <a:pt x="448" y="9547"/>
                    </a:lnTo>
                    <a:lnTo>
                      <a:pt x="484" y="9570"/>
                    </a:lnTo>
                    <a:lnTo>
                      <a:pt x="521" y="9591"/>
                    </a:lnTo>
                    <a:lnTo>
                      <a:pt x="559" y="9611"/>
                    </a:lnTo>
                    <a:lnTo>
                      <a:pt x="600" y="9629"/>
                    </a:lnTo>
                    <a:lnTo>
                      <a:pt x="640" y="9646"/>
                    </a:lnTo>
                    <a:lnTo>
                      <a:pt x="681" y="9661"/>
                    </a:lnTo>
                    <a:lnTo>
                      <a:pt x="722" y="9675"/>
                    </a:lnTo>
                    <a:lnTo>
                      <a:pt x="766" y="9687"/>
                    </a:lnTo>
                    <a:lnTo>
                      <a:pt x="809" y="9697"/>
                    </a:lnTo>
                    <a:lnTo>
                      <a:pt x="2351" y="10004"/>
                    </a:lnTo>
                    <a:lnTo>
                      <a:pt x="2380" y="10087"/>
                    </a:lnTo>
                    <a:lnTo>
                      <a:pt x="2411" y="10169"/>
                    </a:lnTo>
                    <a:lnTo>
                      <a:pt x="2443" y="10252"/>
                    </a:lnTo>
                    <a:lnTo>
                      <a:pt x="2477" y="10333"/>
                    </a:lnTo>
                    <a:lnTo>
                      <a:pt x="2511" y="10413"/>
                    </a:lnTo>
                    <a:lnTo>
                      <a:pt x="2546" y="10494"/>
                    </a:lnTo>
                    <a:lnTo>
                      <a:pt x="2583" y="10573"/>
                    </a:lnTo>
                    <a:lnTo>
                      <a:pt x="2620" y="10651"/>
                    </a:lnTo>
                    <a:lnTo>
                      <a:pt x="1747" y="11957"/>
                    </a:lnTo>
                    <a:lnTo>
                      <a:pt x="1724" y="11995"/>
                    </a:lnTo>
                    <a:lnTo>
                      <a:pt x="1702" y="12033"/>
                    </a:lnTo>
                    <a:lnTo>
                      <a:pt x="1681" y="12072"/>
                    </a:lnTo>
                    <a:lnTo>
                      <a:pt x="1663" y="12111"/>
                    </a:lnTo>
                    <a:lnTo>
                      <a:pt x="1646" y="12153"/>
                    </a:lnTo>
                    <a:lnTo>
                      <a:pt x="1632" y="12193"/>
                    </a:lnTo>
                    <a:lnTo>
                      <a:pt x="1619" y="12234"/>
                    </a:lnTo>
                    <a:lnTo>
                      <a:pt x="1607" y="12275"/>
                    </a:lnTo>
                    <a:lnTo>
                      <a:pt x="1598" y="12317"/>
                    </a:lnTo>
                    <a:lnTo>
                      <a:pt x="1590" y="12359"/>
                    </a:lnTo>
                    <a:lnTo>
                      <a:pt x="1585" y="12402"/>
                    </a:lnTo>
                    <a:lnTo>
                      <a:pt x="1581" y="12444"/>
                    </a:lnTo>
                    <a:lnTo>
                      <a:pt x="1579" y="12486"/>
                    </a:lnTo>
                    <a:lnTo>
                      <a:pt x="1579" y="12528"/>
                    </a:lnTo>
                    <a:lnTo>
                      <a:pt x="1580" y="12571"/>
                    </a:lnTo>
                    <a:lnTo>
                      <a:pt x="1583" y="12613"/>
                    </a:lnTo>
                    <a:lnTo>
                      <a:pt x="1588" y="12654"/>
                    </a:lnTo>
                    <a:lnTo>
                      <a:pt x="1595" y="12697"/>
                    </a:lnTo>
                    <a:lnTo>
                      <a:pt x="1604" y="12738"/>
                    </a:lnTo>
                    <a:lnTo>
                      <a:pt x="1615" y="12779"/>
                    </a:lnTo>
                    <a:lnTo>
                      <a:pt x="1627" y="12820"/>
                    </a:lnTo>
                    <a:lnTo>
                      <a:pt x="1641" y="12860"/>
                    </a:lnTo>
                    <a:lnTo>
                      <a:pt x="1656" y="12900"/>
                    </a:lnTo>
                    <a:lnTo>
                      <a:pt x="1673" y="12940"/>
                    </a:lnTo>
                    <a:lnTo>
                      <a:pt x="1692" y="12978"/>
                    </a:lnTo>
                    <a:lnTo>
                      <a:pt x="1713" y="13016"/>
                    </a:lnTo>
                    <a:lnTo>
                      <a:pt x="1735" y="13052"/>
                    </a:lnTo>
                    <a:lnTo>
                      <a:pt x="1759" y="13088"/>
                    </a:lnTo>
                    <a:lnTo>
                      <a:pt x="1786" y="13124"/>
                    </a:lnTo>
                    <a:lnTo>
                      <a:pt x="1814" y="13158"/>
                    </a:lnTo>
                    <a:lnTo>
                      <a:pt x="1843" y="13191"/>
                    </a:lnTo>
                    <a:lnTo>
                      <a:pt x="1873" y="13224"/>
                    </a:lnTo>
                    <a:lnTo>
                      <a:pt x="2841" y="14189"/>
                    </a:lnTo>
                    <a:lnTo>
                      <a:pt x="2860" y="14207"/>
                    </a:lnTo>
                    <a:lnTo>
                      <a:pt x="2878" y="14224"/>
                    </a:lnTo>
                    <a:lnTo>
                      <a:pt x="2897" y="14241"/>
                    </a:lnTo>
                    <a:lnTo>
                      <a:pt x="2917" y="14257"/>
                    </a:lnTo>
                    <a:lnTo>
                      <a:pt x="2936" y="14273"/>
                    </a:lnTo>
                    <a:lnTo>
                      <a:pt x="2956" y="14288"/>
                    </a:lnTo>
                    <a:lnTo>
                      <a:pt x="2978" y="14303"/>
                    </a:lnTo>
                    <a:lnTo>
                      <a:pt x="2998" y="14317"/>
                    </a:lnTo>
                    <a:lnTo>
                      <a:pt x="3019" y="14331"/>
                    </a:lnTo>
                    <a:lnTo>
                      <a:pt x="3040" y="14344"/>
                    </a:lnTo>
                    <a:lnTo>
                      <a:pt x="3061" y="14356"/>
                    </a:lnTo>
                    <a:lnTo>
                      <a:pt x="3083" y="14368"/>
                    </a:lnTo>
                    <a:lnTo>
                      <a:pt x="3105" y="14379"/>
                    </a:lnTo>
                    <a:lnTo>
                      <a:pt x="3127" y="14389"/>
                    </a:lnTo>
                    <a:lnTo>
                      <a:pt x="3150" y="14399"/>
                    </a:lnTo>
                    <a:lnTo>
                      <a:pt x="3173" y="14409"/>
                    </a:lnTo>
                    <a:lnTo>
                      <a:pt x="3195" y="14418"/>
                    </a:lnTo>
                    <a:lnTo>
                      <a:pt x="3218" y="14426"/>
                    </a:lnTo>
                    <a:lnTo>
                      <a:pt x="3241" y="14434"/>
                    </a:lnTo>
                    <a:lnTo>
                      <a:pt x="3264" y="14441"/>
                    </a:lnTo>
                    <a:lnTo>
                      <a:pt x="3288" y="14448"/>
                    </a:lnTo>
                    <a:lnTo>
                      <a:pt x="3312" y="14454"/>
                    </a:lnTo>
                    <a:lnTo>
                      <a:pt x="3336" y="14459"/>
                    </a:lnTo>
                    <a:lnTo>
                      <a:pt x="3359" y="14464"/>
                    </a:lnTo>
                    <a:lnTo>
                      <a:pt x="3383" y="14469"/>
                    </a:lnTo>
                    <a:lnTo>
                      <a:pt x="3407" y="14473"/>
                    </a:lnTo>
                    <a:lnTo>
                      <a:pt x="3431" y="14476"/>
                    </a:lnTo>
                    <a:lnTo>
                      <a:pt x="3455" y="14478"/>
                    </a:lnTo>
                    <a:lnTo>
                      <a:pt x="3480" y="14480"/>
                    </a:lnTo>
                    <a:lnTo>
                      <a:pt x="3504" y="14482"/>
                    </a:lnTo>
                    <a:lnTo>
                      <a:pt x="3529" y="14483"/>
                    </a:lnTo>
                    <a:lnTo>
                      <a:pt x="3553" y="14483"/>
                    </a:lnTo>
                    <a:lnTo>
                      <a:pt x="3589" y="14482"/>
                    </a:lnTo>
                    <a:lnTo>
                      <a:pt x="3625" y="14480"/>
                    </a:lnTo>
                    <a:lnTo>
                      <a:pt x="3662" y="14477"/>
                    </a:lnTo>
                    <a:lnTo>
                      <a:pt x="3698" y="14473"/>
                    </a:lnTo>
                    <a:lnTo>
                      <a:pt x="3733" y="14467"/>
                    </a:lnTo>
                    <a:lnTo>
                      <a:pt x="3769" y="14460"/>
                    </a:lnTo>
                    <a:lnTo>
                      <a:pt x="3804" y="14451"/>
                    </a:lnTo>
                    <a:lnTo>
                      <a:pt x="3840" y="14441"/>
                    </a:lnTo>
                    <a:lnTo>
                      <a:pt x="3875" y="14430"/>
                    </a:lnTo>
                    <a:lnTo>
                      <a:pt x="3910" y="14418"/>
                    </a:lnTo>
                    <a:lnTo>
                      <a:pt x="3944" y="14404"/>
                    </a:lnTo>
                    <a:lnTo>
                      <a:pt x="3978" y="14389"/>
                    </a:lnTo>
                    <a:lnTo>
                      <a:pt x="4013" y="14372"/>
                    </a:lnTo>
                    <a:lnTo>
                      <a:pt x="4046" y="14355"/>
                    </a:lnTo>
                    <a:lnTo>
                      <a:pt x="4078" y="14336"/>
                    </a:lnTo>
                    <a:lnTo>
                      <a:pt x="4110" y="14315"/>
                    </a:lnTo>
                    <a:lnTo>
                      <a:pt x="5420" y="13443"/>
                    </a:lnTo>
                    <a:lnTo>
                      <a:pt x="5499" y="13482"/>
                    </a:lnTo>
                    <a:lnTo>
                      <a:pt x="5578" y="13518"/>
                    </a:lnTo>
                    <a:lnTo>
                      <a:pt x="5658" y="13553"/>
                    </a:lnTo>
                    <a:lnTo>
                      <a:pt x="5739" y="13587"/>
                    </a:lnTo>
                    <a:lnTo>
                      <a:pt x="5820" y="13620"/>
                    </a:lnTo>
                    <a:lnTo>
                      <a:pt x="5903" y="13652"/>
                    </a:lnTo>
                    <a:lnTo>
                      <a:pt x="5985" y="13683"/>
                    </a:lnTo>
                    <a:lnTo>
                      <a:pt x="6069" y="13713"/>
                    </a:lnTo>
                    <a:lnTo>
                      <a:pt x="6377" y="15251"/>
                    </a:lnTo>
                    <a:lnTo>
                      <a:pt x="6387" y="15295"/>
                    </a:lnTo>
                    <a:lnTo>
                      <a:pt x="6398" y="15337"/>
                    </a:lnTo>
                    <a:lnTo>
                      <a:pt x="6412" y="15380"/>
                    </a:lnTo>
                    <a:lnTo>
                      <a:pt x="6427" y="15421"/>
                    </a:lnTo>
                    <a:lnTo>
                      <a:pt x="6444" y="15461"/>
                    </a:lnTo>
                    <a:lnTo>
                      <a:pt x="6462" y="15500"/>
                    </a:lnTo>
                    <a:lnTo>
                      <a:pt x="6482" y="15538"/>
                    </a:lnTo>
                    <a:lnTo>
                      <a:pt x="6503" y="15575"/>
                    </a:lnTo>
                    <a:lnTo>
                      <a:pt x="6527" y="15611"/>
                    </a:lnTo>
                    <a:lnTo>
                      <a:pt x="6551" y="15646"/>
                    </a:lnTo>
                    <a:lnTo>
                      <a:pt x="6577" y="15681"/>
                    </a:lnTo>
                    <a:lnTo>
                      <a:pt x="6604" y="15713"/>
                    </a:lnTo>
                    <a:lnTo>
                      <a:pt x="6633" y="15744"/>
                    </a:lnTo>
                    <a:lnTo>
                      <a:pt x="6662" y="15774"/>
                    </a:lnTo>
                    <a:lnTo>
                      <a:pt x="6694" y="15803"/>
                    </a:lnTo>
                    <a:lnTo>
                      <a:pt x="6726" y="15831"/>
                    </a:lnTo>
                    <a:lnTo>
                      <a:pt x="6759" y="15857"/>
                    </a:lnTo>
                    <a:lnTo>
                      <a:pt x="6793" y="15881"/>
                    </a:lnTo>
                    <a:lnTo>
                      <a:pt x="6829" y="15904"/>
                    </a:lnTo>
                    <a:lnTo>
                      <a:pt x="6866" y="15927"/>
                    </a:lnTo>
                    <a:lnTo>
                      <a:pt x="6903" y="15947"/>
                    </a:lnTo>
                    <a:lnTo>
                      <a:pt x="6941" y="15966"/>
                    </a:lnTo>
                    <a:lnTo>
                      <a:pt x="6980" y="15983"/>
                    </a:lnTo>
                    <a:lnTo>
                      <a:pt x="7020" y="15998"/>
                    </a:lnTo>
                    <a:lnTo>
                      <a:pt x="7061" y="16012"/>
                    </a:lnTo>
                    <a:lnTo>
                      <a:pt x="7102" y="16024"/>
                    </a:lnTo>
                    <a:lnTo>
                      <a:pt x="7144" y="16034"/>
                    </a:lnTo>
                    <a:lnTo>
                      <a:pt x="7187" y="16043"/>
                    </a:lnTo>
                    <a:lnTo>
                      <a:pt x="7231" y="16049"/>
                    </a:lnTo>
                    <a:lnTo>
                      <a:pt x="7274" y="16054"/>
                    </a:lnTo>
                    <a:lnTo>
                      <a:pt x="7318" y="16057"/>
                    </a:lnTo>
                    <a:lnTo>
                      <a:pt x="7363" y="16058"/>
                    </a:lnTo>
                    <a:lnTo>
                      <a:pt x="8732" y="16058"/>
                    </a:lnTo>
                    <a:lnTo>
                      <a:pt x="8777" y="16057"/>
                    </a:lnTo>
                    <a:lnTo>
                      <a:pt x="8821" y="16054"/>
                    </a:lnTo>
                    <a:lnTo>
                      <a:pt x="8864" y="16049"/>
                    </a:lnTo>
                    <a:lnTo>
                      <a:pt x="8908" y="16043"/>
                    </a:lnTo>
                    <a:lnTo>
                      <a:pt x="8951" y="16034"/>
                    </a:lnTo>
                    <a:lnTo>
                      <a:pt x="8993" y="16024"/>
                    </a:lnTo>
                    <a:lnTo>
                      <a:pt x="9034" y="16012"/>
                    </a:lnTo>
                    <a:lnTo>
                      <a:pt x="9075" y="15998"/>
                    </a:lnTo>
                    <a:lnTo>
                      <a:pt x="9115" y="15983"/>
                    </a:lnTo>
                    <a:lnTo>
                      <a:pt x="9154" y="15966"/>
                    </a:lnTo>
                    <a:lnTo>
                      <a:pt x="9192" y="15947"/>
                    </a:lnTo>
                    <a:lnTo>
                      <a:pt x="9229" y="15927"/>
                    </a:lnTo>
                    <a:lnTo>
                      <a:pt x="9267" y="15904"/>
                    </a:lnTo>
                    <a:lnTo>
                      <a:pt x="9302" y="15881"/>
                    </a:lnTo>
                    <a:lnTo>
                      <a:pt x="9336" y="15857"/>
                    </a:lnTo>
                    <a:lnTo>
                      <a:pt x="9369" y="15831"/>
                    </a:lnTo>
                    <a:lnTo>
                      <a:pt x="9401" y="15803"/>
                    </a:lnTo>
                    <a:lnTo>
                      <a:pt x="9433" y="15774"/>
                    </a:lnTo>
                    <a:lnTo>
                      <a:pt x="9463" y="15744"/>
                    </a:lnTo>
                    <a:lnTo>
                      <a:pt x="9491" y="15713"/>
                    </a:lnTo>
                    <a:lnTo>
                      <a:pt x="9518" y="15681"/>
                    </a:lnTo>
                    <a:lnTo>
                      <a:pt x="9544" y="15646"/>
                    </a:lnTo>
                    <a:lnTo>
                      <a:pt x="9568" y="15611"/>
                    </a:lnTo>
                    <a:lnTo>
                      <a:pt x="9592" y="15575"/>
                    </a:lnTo>
                    <a:lnTo>
                      <a:pt x="9614" y="15538"/>
                    </a:lnTo>
                    <a:lnTo>
                      <a:pt x="9633" y="15500"/>
                    </a:lnTo>
                    <a:lnTo>
                      <a:pt x="9652" y="15461"/>
                    </a:lnTo>
                    <a:lnTo>
                      <a:pt x="9668" y="15421"/>
                    </a:lnTo>
                    <a:lnTo>
                      <a:pt x="9683" y="15380"/>
                    </a:lnTo>
                    <a:lnTo>
                      <a:pt x="9697" y="15337"/>
                    </a:lnTo>
                    <a:lnTo>
                      <a:pt x="9708" y="15295"/>
                    </a:lnTo>
                    <a:lnTo>
                      <a:pt x="9718" y="15251"/>
                    </a:lnTo>
                    <a:lnTo>
                      <a:pt x="10027" y="13713"/>
                    </a:lnTo>
                    <a:lnTo>
                      <a:pt x="10111" y="13683"/>
                    </a:lnTo>
                    <a:lnTo>
                      <a:pt x="10193" y="13652"/>
                    </a:lnTo>
                    <a:lnTo>
                      <a:pt x="10276" y="13620"/>
                    </a:lnTo>
                    <a:lnTo>
                      <a:pt x="10357" y="13587"/>
                    </a:lnTo>
                    <a:lnTo>
                      <a:pt x="10438" y="13553"/>
                    </a:lnTo>
                    <a:lnTo>
                      <a:pt x="10517" y="13518"/>
                    </a:lnTo>
                    <a:lnTo>
                      <a:pt x="10597" y="13481"/>
                    </a:lnTo>
                    <a:lnTo>
                      <a:pt x="10676" y="13443"/>
                    </a:lnTo>
                    <a:lnTo>
                      <a:pt x="11986" y="14315"/>
                    </a:lnTo>
                    <a:lnTo>
                      <a:pt x="12018" y="14336"/>
                    </a:lnTo>
                    <a:lnTo>
                      <a:pt x="12050" y="14355"/>
                    </a:lnTo>
                    <a:lnTo>
                      <a:pt x="12083" y="14372"/>
                    </a:lnTo>
                    <a:lnTo>
                      <a:pt x="12117" y="14389"/>
                    </a:lnTo>
                    <a:lnTo>
                      <a:pt x="12151" y="14404"/>
                    </a:lnTo>
                    <a:lnTo>
                      <a:pt x="12185" y="14418"/>
                    </a:lnTo>
                    <a:lnTo>
                      <a:pt x="12220" y="14430"/>
                    </a:lnTo>
                    <a:lnTo>
                      <a:pt x="12255" y="14441"/>
                    </a:lnTo>
                    <a:lnTo>
                      <a:pt x="12291" y="14451"/>
                    </a:lnTo>
                    <a:lnTo>
                      <a:pt x="12326" y="14460"/>
                    </a:lnTo>
                    <a:lnTo>
                      <a:pt x="12362" y="14467"/>
                    </a:lnTo>
                    <a:lnTo>
                      <a:pt x="12398" y="14473"/>
                    </a:lnTo>
                    <a:lnTo>
                      <a:pt x="12433" y="14477"/>
                    </a:lnTo>
                    <a:lnTo>
                      <a:pt x="12470" y="14480"/>
                    </a:lnTo>
                    <a:lnTo>
                      <a:pt x="12506" y="14482"/>
                    </a:lnTo>
                    <a:lnTo>
                      <a:pt x="12542" y="14483"/>
                    </a:lnTo>
                    <a:lnTo>
                      <a:pt x="12566" y="14483"/>
                    </a:lnTo>
                    <a:lnTo>
                      <a:pt x="12591" y="14482"/>
                    </a:lnTo>
                    <a:lnTo>
                      <a:pt x="12615" y="14480"/>
                    </a:lnTo>
                    <a:lnTo>
                      <a:pt x="12640" y="14478"/>
                    </a:lnTo>
                    <a:lnTo>
                      <a:pt x="12664" y="14476"/>
                    </a:lnTo>
                    <a:lnTo>
                      <a:pt x="12688" y="14473"/>
                    </a:lnTo>
                    <a:lnTo>
                      <a:pt x="12712" y="14469"/>
                    </a:lnTo>
                    <a:lnTo>
                      <a:pt x="12736" y="14464"/>
                    </a:lnTo>
                    <a:lnTo>
                      <a:pt x="12759" y="14459"/>
                    </a:lnTo>
                    <a:lnTo>
                      <a:pt x="12783" y="14454"/>
                    </a:lnTo>
                    <a:lnTo>
                      <a:pt x="12808" y="14448"/>
                    </a:lnTo>
                    <a:lnTo>
                      <a:pt x="12831" y="14441"/>
                    </a:lnTo>
                    <a:lnTo>
                      <a:pt x="12854" y="14434"/>
                    </a:lnTo>
                    <a:lnTo>
                      <a:pt x="12877" y="14426"/>
                    </a:lnTo>
                    <a:lnTo>
                      <a:pt x="12900" y="14418"/>
                    </a:lnTo>
                    <a:lnTo>
                      <a:pt x="12923" y="14409"/>
                    </a:lnTo>
                    <a:lnTo>
                      <a:pt x="12945" y="14399"/>
                    </a:lnTo>
                    <a:lnTo>
                      <a:pt x="12968" y="14389"/>
                    </a:lnTo>
                    <a:lnTo>
                      <a:pt x="12990" y="14379"/>
                    </a:lnTo>
                    <a:lnTo>
                      <a:pt x="13012" y="14368"/>
                    </a:lnTo>
                    <a:lnTo>
                      <a:pt x="13034" y="14356"/>
                    </a:lnTo>
                    <a:lnTo>
                      <a:pt x="13055" y="14344"/>
                    </a:lnTo>
                    <a:lnTo>
                      <a:pt x="13076" y="14331"/>
                    </a:lnTo>
                    <a:lnTo>
                      <a:pt x="13097" y="14317"/>
                    </a:lnTo>
                    <a:lnTo>
                      <a:pt x="13118" y="14303"/>
                    </a:lnTo>
                    <a:lnTo>
                      <a:pt x="13139" y="14288"/>
                    </a:lnTo>
                    <a:lnTo>
                      <a:pt x="13159" y="14273"/>
                    </a:lnTo>
                    <a:lnTo>
                      <a:pt x="13179" y="14257"/>
                    </a:lnTo>
                    <a:lnTo>
                      <a:pt x="13198" y="14241"/>
                    </a:lnTo>
                    <a:lnTo>
                      <a:pt x="13217" y="14224"/>
                    </a:lnTo>
                    <a:lnTo>
                      <a:pt x="13236" y="14207"/>
                    </a:lnTo>
                    <a:lnTo>
                      <a:pt x="13254" y="14189"/>
                    </a:lnTo>
                    <a:lnTo>
                      <a:pt x="14222" y="13224"/>
                    </a:lnTo>
                    <a:lnTo>
                      <a:pt x="14253" y="13191"/>
                    </a:lnTo>
                    <a:lnTo>
                      <a:pt x="14282" y="13158"/>
                    </a:lnTo>
                    <a:lnTo>
                      <a:pt x="14309" y="13124"/>
                    </a:lnTo>
                    <a:lnTo>
                      <a:pt x="14336" y="13088"/>
                    </a:lnTo>
                    <a:lnTo>
                      <a:pt x="14360" y="13052"/>
                    </a:lnTo>
                    <a:lnTo>
                      <a:pt x="14382" y="13016"/>
                    </a:lnTo>
                    <a:lnTo>
                      <a:pt x="14403" y="12978"/>
                    </a:lnTo>
                    <a:lnTo>
                      <a:pt x="14422" y="12940"/>
                    </a:lnTo>
                    <a:lnTo>
                      <a:pt x="14439" y="12900"/>
                    </a:lnTo>
                    <a:lnTo>
                      <a:pt x="14455" y="12860"/>
                    </a:lnTo>
                    <a:lnTo>
                      <a:pt x="14468" y="12820"/>
                    </a:lnTo>
                    <a:lnTo>
                      <a:pt x="14480" y="12779"/>
                    </a:lnTo>
                    <a:lnTo>
                      <a:pt x="14492" y="12738"/>
                    </a:lnTo>
                    <a:lnTo>
                      <a:pt x="14500" y="12697"/>
                    </a:lnTo>
                    <a:lnTo>
                      <a:pt x="14507" y="12654"/>
                    </a:lnTo>
                    <a:lnTo>
                      <a:pt x="14512" y="12613"/>
                    </a:lnTo>
                    <a:lnTo>
                      <a:pt x="14515" y="12571"/>
                    </a:lnTo>
                    <a:lnTo>
                      <a:pt x="14517" y="12528"/>
                    </a:lnTo>
                    <a:lnTo>
                      <a:pt x="14517" y="12486"/>
                    </a:lnTo>
                    <a:lnTo>
                      <a:pt x="14515" y="12444"/>
                    </a:lnTo>
                    <a:lnTo>
                      <a:pt x="14511" y="12402"/>
                    </a:lnTo>
                    <a:lnTo>
                      <a:pt x="14505" y="12359"/>
                    </a:lnTo>
                    <a:lnTo>
                      <a:pt x="14498" y="12317"/>
                    </a:lnTo>
                    <a:lnTo>
                      <a:pt x="14489" y="12275"/>
                    </a:lnTo>
                    <a:lnTo>
                      <a:pt x="14476" y="12234"/>
                    </a:lnTo>
                    <a:lnTo>
                      <a:pt x="14464" y="12193"/>
                    </a:lnTo>
                    <a:lnTo>
                      <a:pt x="14449" y="12153"/>
                    </a:lnTo>
                    <a:lnTo>
                      <a:pt x="14433" y="12111"/>
                    </a:lnTo>
                    <a:lnTo>
                      <a:pt x="14414" y="12072"/>
                    </a:lnTo>
                    <a:lnTo>
                      <a:pt x="14394" y="12033"/>
                    </a:lnTo>
                    <a:lnTo>
                      <a:pt x="14372" y="11995"/>
                    </a:lnTo>
                    <a:lnTo>
                      <a:pt x="14348" y="11957"/>
                    </a:lnTo>
                    <a:lnTo>
                      <a:pt x="13475" y="10651"/>
                    </a:lnTo>
                    <a:lnTo>
                      <a:pt x="13512" y="10572"/>
                    </a:lnTo>
                    <a:lnTo>
                      <a:pt x="13549" y="10493"/>
                    </a:lnTo>
                    <a:lnTo>
                      <a:pt x="13584" y="10413"/>
                    </a:lnTo>
                    <a:lnTo>
                      <a:pt x="13618" y="10332"/>
                    </a:lnTo>
                    <a:lnTo>
                      <a:pt x="13652" y="10251"/>
                    </a:lnTo>
                    <a:lnTo>
                      <a:pt x="13684" y="10169"/>
                    </a:lnTo>
                    <a:lnTo>
                      <a:pt x="13715" y="10087"/>
                    </a:lnTo>
                    <a:lnTo>
                      <a:pt x="13745" y="10004"/>
                    </a:lnTo>
                    <a:lnTo>
                      <a:pt x="15286" y="9697"/>
                    </a:lnTo>
                    <a:lnTo>
                      <a:pt x="15329" y="9687"/>
                    </a:lnTo>
                    <a:lnTo>
                      <a:pt x="15373" y="9675"/>
                    </a:lnTo>
                    <a:lnTo>
                      <a:pt x="15414" y="9661"/>
                    </a:lnTo>
                    <a:lnTo>
                      <a:pt x="15455" y="9646"/>
                    </a:lnTo>
                    <a:lnTo>
                      <a:pt x="15495" y="9629"/>
                    </a:lnTo>
                    <a:lnTo>
                      <a:pt x="15536" y="9611"/>
                    </a:lnTo>
                    <a:lnTo>
                      <a:pt x="15574" y="9591"/>
                    </a:lnTo>
                    <a:lnTo>
                      <a:pt x="15611" y="9570"/>
                    </a:lnTo>
                    <a:lnTo>
                      <a:pt x="15647" y="9547"/>
                    </a:lnTo>
                    <a:lnTo>
                      <a:pt x="15683" y="9523"/>
                    </a:lnTo>
                    <a:lnTo>
                      <a:pt x="15716" y="9497"/>
                    </a:lnTo>
                    <a:lnTo>
                      <a:pt x="15749" y="9470"/>
                    </a:lnTo>
                    <a:lnTo>
                      <a:pt x="15780" y="9441"/>
                    </a:lnTo>
                    <a:lnTo>
                      <a:pt x="15810" y="9412"/>
                    </a:lnTo>
                    <a:lnTo>
                      <a:pt x="15839" y="9380"/>
                    </a:lnTo>
                    <a:lnTo>
                      <a:pt x="15867" y="9348"/>
                    </a:lnTo>
                    <a:lnTo>
                      <a:pt x="15893" y="9315"/>
                    </a:lnTo>
                    <a:lnTo>
                      <a:pt x="15918" y="9280"/>
                    </a:lnTo>
                    <a:lnTo>
                      <a:pt x="15941" y="9245"/>
                    </a:lnTo>
                    <a:lnTo>
                      <a:pt x="15963" y="9209"/>
                    </a:lnTo>
                    <a:lnTo>
                      <a:pt x="15983" y="9172"/>
                    </a:lnTo>
                    <a:lnTo>
                      <a:pt x="16002" y="9134"/>
                    </a:lnTo>
                    <a:lnTo>
                      <a:pt x="16020" y="9094"/>
                    </a:lnTo>
                    <a:lnTo>
                      <a:pt x="16035" y="9054"/>
                    </a:lnTo>
                    <a:lnTo>
                      <a:pt x="16049" y="9014"/>
                    </a:lnTo>
                    <a:lnTo>
                      <a:pt x="16061" y="8972"/>
                    </a:lnTo>
                    <a:lnTo>
                      <a:pt x="16071" y="8931"/>
                    </a:lnTo>
                    <a:lnTo>
                      <a:pt x="16080" y="8888"/>
                    </a:lnTo>
                    <a:lnTo>
                      <a:pt x="16086" y="8844"/>
                    </a:lnTo>
                    <a:lnTo>
                      <a:pt x="16091" y="8801"/>
                    </a:lnTo>
                    <a:lnTo>
                      <a:pt x="16094" y="8757"/>
                    </a:lnTo>
                    <a:lnTo>
                      <a:pt x="16095" y="8712"/>
                    </a:lnTo>
                    <a:lnTo>
                      <a:pt x="16095" y="7347"/>
                    </a:lnTo>
                    <a:lnTo>
                      <a:pt x="16094" y="7302"/>
                    </a:lnTo>
                    <a:lnTo>
                      <a:pt x="16091" y="7258"/>
                    </a:lnTo>
                    <a:lnTo>
                      <a:pt x="16086" y="7215"/>
                    </a:lnTo>
                    <a:lnTo>
                      <a:pt x="16080" y="7171"/>
                    </a:lnTo>
                    <a:lnTo>
                      <a:pt x="16071" y="7128"/>
                    </a:lnTo>
                    <a:lnTo>
                      <a:pt x="16061" y="7086"/>
                    </a:lnTo>
                    <a:lnTo>
                      <a:pt x="16049" y="7045"/>
                    </a:lnTo>
                    <a:lnTo>
                      <a:pt x="16035" y="7005"/>
                    </a:lnTo>
                    <a:lnTo>
                      <a:pt x="16020" y="6965"/>
                    </a:lnTo>
                    <a:lnTo>
                      <a:pt x="16002" y="6925"/>
                    </a:lnTo>
                    <a:lnTo>
                      <a:pt x="15983" y="6887"/>
                    </a:lnTo>
                    <a:lnTo>
                      <a:pt x="15963" y="6850"/>
                    </a:lnTo>
                    <a:lnTo>
                      <a:pt x="15941" y="6813"/>
                    </a:lnTo>
                    <a:lnTo>
                      <a:pt x="15918" y="6778"/>
                    </a:lnTo>
                    <a:lnTo>
                      <a:pt x="15893" y="6744"/>
                    </a:lnTo>
                    <a:lnTo>
                      <a:pt x="15867" y="6711"/>
                    </a:lnTo>
                    <a:lnTo>
                      <a:pt x="15839" y="6679"/>
                    </a:lnTo>
                    <a:lnTo>
                      <a:pt x="15810" y="6647"/>
                    </a:lnTo>
                    <a:lnTo>
                      <a:pt x="15780" y="6617"/>
                    </a:lnTo>
                    <a:lnTo>
                      <a:pt x="15749" y="6589"/>
                    </a:lnTo>
                    <a:lnTo>
                      <a:pt x="15716" y="6562"/>
                    </a:lnTo>
                    <a:lnTo>
                      <a:pt x="15683" y="6536"/>
                    </a:lnTo>
                    <a:lnTo>
                      <a:pt x="15647" y="6512"/>
                    </a:lnTo>
                    <a:lnTo>
                      <a:pt x="15611" y="6489"/>
                    </a:lnTo>
                    <a:lnTo>
                      <a:pt x="15574" y="6467"/>
                    </a:lnTo>
                    <a:lnTo>
                      <a:pt x="15536" y="6448"/>
                    </a:lnTo>
                    <a:lnTo>
                      <a:pt x="15495" y="6429"/>
                    </a:lnTo>
                    <a:lnTo>
                      <a:pt x="15455" y="6413"/>
                    </a:lnTo>
                    <a:lnTo>
                      <a:pt x="15414" y="6398"/>
                    </a:lnTo>
                    <a:lnTo>
                      <a:pt x="15373" y="6383"/>
                    </a:lnTo>
                    <a:lnTo>
                      <a:pt x="15329" y="6372"/>
                    </a:lnTo>
                    <a:lnTo>
                      <a:pt x="15286" y="6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Freeform 75"/>
              <p:cNvSpPr>
                <a:spLocks noEditPoints="1"/>
              </p:cNvSpPr>
              <p:nvPr/>
            </p:nvSpPr>
            <p:spPr bwMode="auto">
              <a:xfrm>
                <a:off x="4787900" y="2312988"/>
                <a:ext cx="303213" cy="301625"/>
              </a:xfrm>
              <a:custGeom>
                <a:avLst/>
                <a:gdLst>
                  <a:gd name="T0" fmla="*/ 2899 w 7040"/>
                  <a:gd name="T1" fmla="*/ 6524 h 7025"/>
                  <a:gd name="T2" fmla="*/ 2185 w 7040"/>
                  <a:gd name="T3" fmla="*/ 6283 h 7025"/>
                  <a:gd name="T4" fmla="*/ 1560 w 7040"/>
                  <a:gd name="T5" fmla="*/ 5884 h 7025"/>
                  <a:gd name="T6" fmla="*/ 1051 w 7040"/>
                  <a:gd name="T7" fmla="*/ 5351 h 7025"/>
                  <a:gd name="T8" fmla="*/ 682 w 7040"/>
                  <a:gd name="T9" fmla="*/ 4709 h 7025"/>
                  <a:gd name="T10" fmla="*/ 475 w 7040"/>
                  <a:gd name="T11" fmla="*/ 3980 h 7025"/>
                  <a:gd name="T12" fmla="*/ 455 w 7040"/>
                  <a:gd name="T13" fmla="*/ 3198 h 7025"/>
                  <a:gd name="T14" fmla="*/ 626 w 7040"/>
                  <a:gd name="T15" fmla="*/ 2456 h 7025"/>
                  <a:gd name="T16" fmla="*/ 965 w 7040"/>
                  <a:gd name="T17" fmla="*/ 1794 h 7025"/>
                  <a:gd name="T18" fmla="*/ 1448 w 7040"/>
                  <a:gd name="T19" fmla="*/ 1237 h 7025"/>
                  <a:gd name="T20" fmla="*/ 2052 w 7040"/>
                  <a:gd name="T21" fmla="*/ 810 h 7025"/>
                  <a:gd name="T22" fmla="*/ 2750 w 7040"/>
                  <a:gd name="T23" fmla="*/ 536 h 7025"/>
                  <a:gd name="T24" fmla="*/ 3520 w 7040"/>
                  <a:gd name="T25" fmla="*/ 439 h 7025"/>
                  <a:gd name="T26" fmla="*/ 4289 w 7040"/>
                  <a:gd name="T27" fmla="*/ 536 h 7025"/>
                  <a:gd name="T28" fmla="*/ 4988 w 7040"/>
                  <a:gd name="T29" fmla="*/ 810 h 7025"/>
                  <a:gd name="T30" fmla="*/ 5591 w 7040"/>
                  <a:gd name="T31" fmla="*/ 1237 h 7025"/>
                  <a:gd name="T32" fmla="*/ 6075 w 7040"/>
                  <a:gd name="T33" fmla="*/ 1794 h 7025"/>
                  <a:gd name="T34" fmla="*/ 6414 w 7040"/>
                  <a:gd name="T35" fmla="*/ 2456 h 7025"/>
                  <a:gd name="T36" fmla="*/ 6585 w 7040"/>
                  <a:gd name="T37" fmla="*/ 3198 h 7025"/>
                  <a:gd name="T38" fmla="*/ 6565 w 7040"/>
                  <a:gd name="T39" fmla="*/ 3980 h 7025"/>
                  <a:gd name="T40" fmla="*/ 6358 w 7040"/>
                  <a:gd name="T41" fmla="*/ 4709 h 7025"/>
                  <a:gd name="T42" fmla="*/ 5988 w 7040"/>
                  <a:gd name="T43" fmla="*/ 5351 h 7025"/>
                  <a:gd name="T44" fmla="*/ 5479 w 7040"/>
                  <a:gd name="T45" fmla="*/ 5884 h 7025"/>
                  <a:gd name="T46" fmla="*/ 4855 w 7040"/>
                  <a:gd name="T47" fmla="*/ 6283 h 7025"/>
                  <a:gd name="T48" fmla="*/ 4140 w 7040"/>
                  <a:gd name="T49" fmla="*/ 6524 h 7025"/>
                  <a:gd name="T50" fmla="*/ 3520 w 7040"/>
                  <a:gd name="T51" fmla="*/ 0 h 7025"/>
                  <a:gd name="T52" fmla="*/ 2640 w 7040"/>
                  <a:gd name="T53" fmla="*/ 110 h 7025"/>
                  <a:gd name="T54" fmla="*/ 1842 w 7040"/>
                  <a:gd name="T55" fmla="*/ 424 h 7025"/>
                  <a:gd name="T56" fmla="*/ 1153 w 7040"/>
                  <a:gd name="T57" fmla="*/ 912 h 7025"/>
                  <a:gd name="T58" fmla="*/ 600 w 7040"/>
                  <a:gd name="T59" fmla="*/ 1548 h 7025"/>
                  <a:gd name="T60" fmla="*/ 213 w 7040"/>
                  <a:gd name="T61" fmla="*/ 2305 h 7025"/>
                  <a:gd name="T62" fmla="*/ 18 w 7040"/>
                  <a:gd name="T63" fmla="*/ 3153 h 7025"/>
                  <a:gd name="T64" fmla="*/ 40 w 7040"/>
                  <a:gd name="T65" fmla="*/ 4047 h 7025"/>
                  <a:gd name="T66" fmla="*/ 276 w 7040"/>
                  <a:gd name="T67" fmla="*/ 4880 h 7025"/>
                  <a:gd name="T68" fmla="*/ 699 w 7040"/>
                  <a:gd name="T69" fmla="*/ 5614 h 7025"/>
                  <a:gd name="T70" fmla="*/ 1280 w 7040"/>
                  <a:gd name="T71" fmla="*/ 6222 h 7025"/>
                  <a:gd name="T72" fmla="*/ 1993 w 7040"/>
                  <a:gd name="T73" fmla="*/ 6678 h 7025"/>
                  <a:gd name="T74" fmla="*/ 2810 w 7040"/>
                  <a:gd name="T75" fmla="*/ 6953 h 7025"/>
                  <a:gd name="T76" fmla="*/ 3702 w 7040"/>
                  <a:gd name="T77" fmla="*/ 7020 h 7025"/>
                  <a:gd name="T78" fmla="*/ 4567 w 7040"/>
                  <a:gd name="T79" fmla="*/ 6867 h 7025"/>
                  <a:gd name="T80" fmla="*/ 5345 w 7040"/>
                  <a:gd name="T81" fmla="*/ 6517 h 7025"/>
                  <a:gd name="T82" fmla="*/ 6009 w 7040"/>
                  <a:gd name="T83" fmla="*/ 5996 h 7025"/>
                  <a:gd name="T84" fmla="*/ 6531 w 7040"/>
                  <a:gd name="T85" fmla="*/ 5333 h 7025"/>
                  <a:gd name="T86" fmla="*/ 6882 w 7040"/>
                  <a:gd name="T87" fmla="*/ 4556 h 7025"/>
                  <a:gd name="T88" fmla="*/ 7036 w 7040"/>
                  <a:gd name="T89" fmla="*/ 3693 h 7025"/>
                  <a:gd name="T90" fmla="*/ 6969 w 7040"/>
                  <a:gd name="T91" fmla="*/ 2805 h 7025"/>
                  <a:gd name="T92" fmla="*/ 6693 w 7040"/>
                  <a:gd name="T93" fmla="*/ 1990 h 7025"/>
                  <a:gd name="T94" fmla="*/ 6237 w 7040"/>
                  <a:gd name="T95" fmla="*/ 1278 h 7025"/>
                  <a:gd name="T96" fmla="*/ 5626 w 7040"/>
                  <a:gd name="T97" fmla="*/ 697 h 7025"/>
                  <a:gd name="T98" fmla="*/ 4891 w 7040"/>
                  <a:gd name="T99" fmla="*/ 276 h 7025"/>
                  <a:gd name="T100" fmla="*/ 4056 w 7040"/>
                  <a:gd name="T101" fmla="*/ 40 h 7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40" h="7025">
                    <a:moveTo>
                      <a:pt x="3520" y="6586"/>
                    </a:moveTo>
                    <a:lnTo>
                      <a:pt x="3362" y="6582"/>
                    </a:lnTo>
                    <a:lnTo>
                      <a:pt x="3205" y="6570"/>
                    </a:lnTo>
                    <a:lnTo>
                      <a:pt x="3051" y="6551"/>
                    </a:lnTo>
                    <a:lnTo>
                      <a:pt x="2899" y="6524"/>
                    </a:lnTo>
                    <a:lnTo>
                      <a:pt x="2750" y="6489"/>
                    </a:lnTo>
                    <a:lnTo>
                      <a:pt x="2604" y="6447"/>
                    </a:lnTo>
                    <a:lnTo>
                      <a:pt x="2460" y="6399"/>
                    </a:lnTo>
                    <a:lnTo>
                      <a:pt x="2320" y="6344"/>
                    </a:lnTo>
                    <a:lnTo>
                      <a:pt x="2185" y="6283"/>
                    </a:lnTo>
                    <a:lnTo>
                      <a:pt x="2052" y="6214"/>
                    </a:lnTo>
                    <a:lnTo>
                      <a:pt x="1922" y="6141"/>
                    </a:lnTo>
                    <a:lnTo>
                      <a:pt x="1797" y="6061"/>
                    </a:lnTo>
                    <a:lnTo>
                      <a:pt x="1677" y="5976"/>
                    </a:lnTo>
                    <a:lnTo>
                      <a:pt x="1560" y="5884"/>
                    </a:lnTo>
                    <a:lnTo>
                      <a:pt x="1448" y="5788"/>
                    </a:lnTo>
                    <a:lnTo>
                      <a:pt x="1342" y="5685"/>
                    </a:lnTo>
                    <a:lnTo>
                      <a:pt x="1240" y="5579"/>
                    </a:lnTo>
                    <a:lnTo>
                      <a:pt x="1142" y="5468"/>
                    </a:lnTo>
                    <a:lnTo>
                      <a:pt x="1051" y="5351"/>
                    </a:lnTo>
                    <a:lnTo>
                      <a:pt x="965" y="5231"/>
                    </a:lnTo>
                    <a:lnTo>
                      <a:pt x="885" y="5106"/>
                    </a:lnTo>
                    <a:lnTo>
                      <a:pt x="812" y="4977"/>
                    </a:lnTo>
                    <a:lnTo>
                      <a:pt x="743" y="4844"/>
                    </a:lnTo>
                    <a:lnTo>
                      <a:pt x="682" y="4709"/>
                    </a:lnTo>
                    <a:lnTo>
                      <a:pt x="626" y="4569"/>
                    </a:lnTo>
                    <a:lnTo>
                      <a:pt x="578" y="4426"/>
                    </a:lnTo>
                    <a:lnTo>
                      <a:pt x="536" y="4280"/>
                    </a:lnTo>
                    <a:lnTo>
                      <a:pt x="502" y="4132"/>
                    </a:lnTo>
                    <a:lnTo>
                      <a:pt x="475" y="3980"/>
                    </a:lnTo>
                    <a:lnTo>
                      <a:pt x="455" y="3827"/>
                    </a:lnTo>
                    <a:lnTo>
                      <a:pt x="443" y="3670"/>
                    </a:lnTo>
                    <a:lnTo>
                      <a:pt x="439" y="3513"/>
                    </a:lnTo>
                    <a:lnTo>
                      <a:pt x="443" y="3354"/>
                    </a:lnTo>
                    <a:lnTo>
                      <a:pt x="455" y="3198"/>
                    </a:lnTo>
                    <a:lnTo>
                      <a:pt x="475" y="3044"/>
                    </a:lnTo>
                    <a:lnTo>
                      <a:pt x="502" y="2893"/>
                    </a:lnTo>
                    <a:lnTo>
                      <a:pt x="536" y="2745"/>
                    </a:lnTo>
                    <a:lnTo>
                      <a:pt x="578" y="2598"/>
                    </a:lnTo>
                    <a:lnTo>
                      <a:pt x="626" y="2456"/>
                    </a:lnTo>
                    <a:lnTo>
                      <a:pt x="682" y="2316"/>
                    </a:lnTo>
                    <a:lnTo>
                      <a:pt x="743" y="2180"/>
                    </a:lnTo>
                    <a:lnTo>
                      <a:pt x="812" y="2047"/>
                    </a:lnTo>
                    <a:lnTo>
                      <a:pt x="885" y="1919"/>
                    </a:lnTo>
                    <a:lnTo>
                      <a:pt x="965" y="1794"/>
                    </a:lnTo>
                    <a:lnTo>
                      <a:pt x="1051" y="1674"/>
                    </a:lnTo>
                    <a:lnTo>
                      <a:pt x="1142" y="1557"/>
                    </a:lnTo>
                    <a:lnTo>
                      <a:pt x="1240" y="1446"/>
                    </a:lnTo>
                    <a:lnTo>
                      <a:pt x="1342" y="1340"/>
                    </a:lnTo>
                    <a:lnTo>
                      <a:pt x="1448" y="1237"/>
                    </a:lnTo>
                    <a:lnTo>
                      <a:pt x="1560" y="1141"/>
                    </a:lnTo>
                    <a:lnTo>
                      <a:pt x="1677" y="1049"/>
                    </a:lnTo>
                    <a:lnTo>
                      <a:pt x="1797" y="964"/>
                    </a:lnTo>
                    <a:lnTo>
                      <a:pt x="1922" y="884"/>
                    </a:lnTo>
                    <a:lnTo>
                      <a:pt x="2052" y="810"/>
                    </a:lnTo>
                    <a:lnTo>
                      <a:pt x="2185" y="742"/>
                    </a:lnTo>
                    <a:lnTo>
                      <a:pt x="2320" y="680"/>
                    </a:lnTo>
                    <a:lnTo>
                      <a:pt x="2460" y="625"/>
                    </a:lnTo>
                    <a:lnTo>
                      <a:pt x="2604" y="577"/>
                    </a:lnTo>
                    <a:lnTo>
                      <a:pt x="2750" y="536"/>
                    </a:lnTo>
                    <a:lnTo>
                      <a:pt x="2899" y="501"/>
                    </a:lnTo>
                    <a:lnTo>
                      <a:pt x="3051" y="474"/>
                    </a:lnTo>
                    <a:lnTo>
                      <a:pt x="3205" y="454"/>
                    </a:lnTo>
                    <a:lnTo>
                      <a:pt x="3362" y="443"/>
                    </a:lnTo>
                    <a:lnTo>
                      <a:pt x="3520" y="439"/>
                    </a:lnTo>
                    <a:lnTo>
                      <a:pt x="3678" y="443"/>
                    </a:lnTo>
                    <a:lnTo>
                      <a:pt x="3834" y="454"/>
                    </a:lnTo>
                    <a:lnTo>
                      <a:pt x="3989" y="474"/>
                    </a:lnTo>
                    <a:lnTo>
                      <a:pt x="4140" y="501"/>
                    </a:lnTo>
                    <a:lnTo>
                      <a:pt x="4289" y="536"/>
                    </a:lnTo>
                    <a:lnTo>
                      <a:pt x="4436" y="577"/>
                    </a:lnTo>
                    <a:lnTo>
                      <a:pt x="4579" y="625"/>
                    </a:lnTo>
                    <a:lnTo>
                      <a:pt x="4719" y="680"/>
                    </a:lnTo>
                    <a:lnTo>
                      <a:pt x="4855" y="742"/>
                    </a:lnTo>
                    <a:lnTo>
                      <a:pt x="4988" y="810"/>
                    </a:lnTo>
                    <a:lnTo>
                      <a:pt x="5117" y="884"/>
                    </a:lnTo>
                    <a:lnTo>
                      <a:pt x="5242" y="964"/>
                    </a:lnTo>
                    <a:lnTo>
                      <a:pt x="5362" y="1049"/>
                    </a:lnTo>
                    <a:lnTo>
                      <a:pt x="5479" y="1141"/>
                    </a:lnTo>
                    <a:lnTo>
                      <a:pt x="5591" y="1237"/>
                    </a:lnTo>
                    <a:lnTo>
                      <a:pt x="5698" y="1340"/>
                    </a:lnTo>
                    <a:lnTo>
                      <a:pt x="5800" y="1446"/>
                    </a:lnTo>
                    <a:lnTo>
                      <a:pt x="5897" y="1557"/>
                    </a:lnTo>
                    <a:lnTo>
                      <a:pt x="5988" y="1674"/>
                    </a:lnTo>
                    <a:lnTo>
                      <a:pt x="6075" y="1794"/>
                    </a:lnTo>
                    <a:lnTo>
                      <a:pt x="6154" y="1919"/>
                    </a:lnTo>
                    <a:lnTo>
                      <a:pt x="6228" y="2047"/>
                    </a:lnTo>
                    <a:lnTo>
                      <a:pt x="6297" y="2180"/>
                    </a:lnTo>
                    <a:lnTo>
                      <a:pt x="6358" y="2316"/>
                    </a:lnTo>
                    <a:lnTo>
                      <a:pt x="6414" y="2456"/>
                    </a:lnTo>
                    <a:lnTo>
                      <a:pt x="6462" y="2598"/>
                    </a:lnTo>
                    <a:lnTo>
                      <a:pt x="6503" y="2745"/>
                    </a:lnTo>
                    <a:lnTo>
                      <a:pt x="6538" y="2893"/>
                    </a:lnTo>
                    <a:lnTo>
                      <a:pt x="6565" y="3044"/>
                    </a:lnTo>
                    <a:lnTo>
                      <a:pt x="6585" y="3198"/>
                    </a:lnTo>
                    <a:lnTo>
                      <a:pt x="6597" y="3354"/>
                    </a:lnTo>
                    <a:lnTo>
                      <a:pt x="6601" y="3513"/>
                    </a:lnTo>
                    <a:lnTo>
                      <a:pt x="6597" y="3670"/>
                    </a:lnTo>
                    <a:lnTo>
                      <a:pt x="6585" y="3827"/>
                    </a:lnTo>
                    <a:lnTo>
                      <a:pt x="6565" y="3980"/>
                    </a:lnTo>
                    <a:lnTo>
                      <a:pt x="6538" y="4132"/>
                    </a:lnTo>
                    <a:lnTo>
                      <a:pt x="6503" y="4280"/>
                    </a:lnTo>
                    <a:lnTo>
                      <a:pt x="6462" y="4426"/>
                    </a:lnTo>
                    <a:lnTo>
                      <a:pt x="6414" y="4569"/>
                    </a:lnTo>
                    <a:lnTo>
                      <a:pt x="6358" y="4709"/>
                    </a:lnTo>
                    <a:lnTo>
                      <a:pt x="6297" y="4844"/>
                    </a:lnTo>
                    <a:lnTo>
                      <a:pt x="6228" y="4977"/>
                    </a:lnTo>
                    <a:lnTo>
                      <a:pt x="6154" y="5106"/>
                    </a:lnTo>
                    <a:lnTo>
                      <a:pt x="6075" y="5231"/>
                    </a:lnTo>
                    <a:lnTo>
                      <a:pt x="5988" y="5351"/>
                    </a:lnTo>
                    <a:lnTo>
                      <a:pt x="5897" y="5468"/>
                    </a:lnTo>
                    <a:lnTo>
                      <a:pt x="5800" y="5579"/>
                    </a:lnTo>
                    <a:lnTo>
                      <a:pt x="5698" y="5685"/>
                    </a:lnTo>
                    <a:lnTo>
                      <a:pt x="5591" y="5788"/>
                    </a:lnTo>
                    <a:lnTo>
                      <a:pt x="5479" y="5884"/>
                    </a:lnTo>
                    <a:lnTo>
                      <a:pt x="5362" y="5976"/>
                    </a:lnTo>
                    <a:lnTo>
                      <a:pt x="5242" y="6061"/>
                    </a:lnTo>
                    <a:lnTo>
                      <a:pt x="5117" y="6141"/>
                    </a:lnTo>
                    <a:lnTo>
                      <a:pt x="4988" y="6214"/>
                    </a:lnTo>
                    <a:lnTo>
                      <a:pt x="4855" y="6283"/>
                    </a:lnTo>
                    <a:lnTo>
                      <a:pt x="4719" y="6344"/>
                    </a:lnTo>
                    <a:lnTo>
                      <a:pt x="4579" y="6399"/>
                    </a:lnTo>
                    <a:lnTo>
                      <a:pt x="4436" y="6447"/>
                    </a:lnTo>
                    <a:lnTo>
                      <a:pt x="4289" y="6489"/>
                    </a:lnTo>
                    <a:lnTo>
                      <a:pt x="4140" y="6524"/>
                    </a:lnTo>
                    <a:lnTo>
                      <a:pt x="3989" y="6551"/>
                    </a:lnTo>
                    <a:lnTo>
                      <a:pt x="3834" y="6570"/>
                    </a:lnTo>
                    <a:lnTo>
                      <a:pt x="3678" y="6582"/>
                    </a:lnTo>
                    <a:lnTo>
                      <a:pt x="3520" y="6586"/>
                    </a:lnTo>
                    <a:close/>
                    <a:moveTo>
                      <a:pt x="3520" y="0"/>
                    </a:moveTo>
                    <a:lnTo>
                      <a:pt x="3338" y="5"/>
                    </a:lnTo>
                    <a:lnTo>
                      <a:pt x="3160" y="18"/>
                    </a:lnTo>
                    <a:lnTo>
                      <a:pt x="2984" y="40"/>
                    </a:lnTo>
                    <a:lnTo>
                      <a:pt x="2810" y="71"/>
                    </a:lnTo>
                    <a:lnTo>
                      <a:pt x="2640" y="110"/>
                    </a:lnTo>
                    <a:lnTo>
                      <a:pt x="2473" y="157"/>
                    </a:lnTo>
                    <a:lnTo>
                      <a:pt x="2309" y="213"/>
                    </a:lnTo>
                    <a:lnTo>
                      <a:pt x="2149" y="276"/>
                    </a:lnTo>
                    <a:lnTo>
                      <a:pt x="1993" y="346"/>
                    </a:lnTo>
                    <a:lnTo>
                      <a:pt x="1842" y="424"/>
                    </a:lnTo>
                    <a:lnTo>
                      <a:pt x="1695" y="508"/>
                    </a:lnTo>
                    <a:lnTo>
                      <a:pt x="1552" y="600"/>
                    </a:lnTo>
                    <a:lnTo>
                      <a:pt x="1414" y="697"/>
                    </a:lnTo>
                    <a:lnTo>
                      <a:pt x="1280" y="802"/>
                    </a:lnTo>
                    <a:lnTo>
                      <a:pt x="1153" y="912"/>
                    </a:lnTo>
                    <a:lnTo>
                      <a:pt x="1031" y="1028"/>
                    </a:lnTo>
                    <a:lnTo>
                      <a:pt x="914" y="1151"/>
                    </a:lnTo>
                    <a:lnTo>
                      <a:pt x="803" y="1278"/>
                    </a:lnTo>
                    <a:lnTo>
                      <a:pt x="699" y="1411"/>
                    </a:lnTo>
                    <a:lnTo>
                      <a:pt x="600" y="1548"/>
                    </a:lnTo>
                    <a:lnTo>
                      <a:pt x="509" y="1691"/>
                    </a:lnTo>
                    <a:lnTo>
                      <a:pt x="424" y="1838"/>
                    </a:lnTo>
                    <a:lnTo>
                      <a:pt x="347" y="1990"/>
                    </a:lnTo>
                    <a:lnTo>
                      <a:pt x="276" y="2145"/>
                    </a:lnTo>
                    <a:lnTo>
                      <a:pt x="213" y="2305"/>
                    </a:lnTo>
                    <a:lnTo>
                      <a:pt x="158" y="2468"/>
                    </a:lnTo>
                    <a:lnTo>
                      <a:pt x="110" y="2634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4" y="3332"/>
                    </a:lnTo>
                    <a:lnTo>
                      <a:pt x="0" y="3513"/>
                    </a:lnTo>
                    <a:lnTo>
                      <a:pt x="4" y="3693"/>
                    </a:lnTo>
                    <a:lnTo>
                      <a:pt x="18" y="3872"/>
                    </a:lnTo>
                    <a:lnTo>
                      <a:pt x="40" y="4047"/>
                    </a:lnTo>
                    <a:lnTo>
                      <a:pt x="71" y="4220"/>
                    </a:lnTo>
                    <a:lnTo>
                      <a:pt x="110" y="4390"/>
                    </a:lnTo>
                    <a:lnTo>
                      <a:pt x="158" y="4556"/>
                    </a:lnTo>
                    <a:lnTo>
                      <a:pt x="213" y="4720"/>
                    </a:lnTo>
                    <a:lnTo>
                      <a:pt x="276" y="4880"/>
                    </a:lnTo>
                    <a:lnTo>
                      <a:pt x="347" y="5035"/>
                    </a:lnTo>
                    <a:lnTo>
                      <a:pt x="424" y="5187"/>
                    </a:lnTo>
                    <a:lnTo>
                      <a:pt x="509" y="5333"/>
                    </a:lnTo>
                    <a:lnTo>
                      <a:pt x="600" y="5476"/>
                    </a:lnTo>
                    <a:lnTo>
                      <a:pt x="699" y="5614"/>
                    </a:lnTo>
                    <a:lnTo>
                      <a:pt x="803" y="5747"/>
                    </a:lnTo>
                    <a:lnTo>
                      <a:pt x="914" y="5874"/>
                    </a:lnTo>
                    <a:lnTo>
                      <a:pt x="1031" y="5996"/>
                    </a:lnTo>
                    <a:lnTo>
                      <a:pt x="1153" y="6112"/>
                    </a:lnTo>
                    <a:lnTo>
                      <a:pt x="1280" y="6222"/>
                    </a:lnTo>
                    <a:lnTo>
                      <a:pt x="1414" y="6327"/>
                    </a:lnTo>
                    <a:lnTo>
                      <a:pt x="1552" y="6425"/>
                    </a:lnTo>
                    <a:lnTo>
                      <a:pt x="1695" y="6517"/>
                    </a:lnTo>
                    <a:lnTo>
                      <a:pt x="1842" y="6601"/>
                    </a:lnTo>
                    <a:lnTo>
                      <a:pt x="1993" y="6678"/>
                    </a:lnTo>
                    <a:lnTo>
                      <a:pt x="2149" y="6748"/>
                    </a:lnTo>
                    <a:lnTo>
                      <a:pt x="2309" y="6812"/>
                    </a:lnTo>
                    <a:lnTo>
                      <a:pt x="2473" y="6867"/>
                    </a:lnTo>
                    <a:lnTo>
                      <a:pt x="2640" y="6914"/>
                    </a:lnTo>
                    <a:lnTo>
                      <a:pt x="2810" y="6953"/>
                    </a:lnTo>
                    <a:lnTo>
                      <a:pt x="2984" y="6984"/>
                    </a:lnTo>
                    <a:lnTo>
                      <a:pt x="3160" y="7006"/>
                    </a:lnTo>
                    <a:lnTo>
                      <a:pt x="3338" y="7020"/>
                    </a:lnTo>
                    <a:lnTo>
                      <a:pt x="3520" y="7025"/>
                    </a:lnTo>
                    <a:lnTo>
                      <a:pt x="3702" y="7020"/>
                    </a:lnTo>
                    <a:lnTo>
                      <a:pt x="3880" y="7006"/>
                    </a:lnTo>
                    <a:lnTo>
                      <a:pt x="4056" y="6984"/>
                    </a:lnTo>
                    <a:lnTo>
                      <a:pt x="4230" y="6953"/>
                    </a:lnTo>
                    <a:lnTo>
                      <a:pt x="4400" y="6914"/>
                    </a:lnTo>
                    <a:lnTo>
                      <a:pt x="4567" y="6867"/>
                    </a:lnTo>
                    <a:lnTo>
                      <a:pt x="4731" y="6812"/>
                    </a:lnTo>
                    <a:lnTo>
                      <a:pt x="4891" y="6748"/>
                    </a:lnTo>
                    <a:lnTo>
                      <a:pt x="5047" y="6678"/>
                    </a:lnTo>
                    <a:lnTo>
                      <a:pt x="5197" y="6601"/>
                    </a:lnTo>
                    <a:lnTo>
                      <a:pt x="5345" y="6517"/>
                    </a:lnTo>
                    <a:lnTo>
                      <a:pt x="5488" y="6425"/>
                    </a:lnTo>
                    <a:lnTo>
                      <a:pt x="5626" y="6327"/>
                    </a:lnTo>
                    <a:lnTo>
                      <a:pt x="5759" y="6222"/>
                    </a:lnTo>
                    <a:lnTo>
                      <a:pt x="5886" y="6112"/>
                    </a:lnTo>
                    <a:lnTo>
                      <a:pt x="6009" y="5996"/>
                    </a:lnTo>
                    <a:lnTo>
                      <a:pt x="6126" y="5874"/>
                    </a:lnTo>
                    <a:lnTo>
                      <a:pt x="6237" y="5747"/>
                    </a:lnTo>
                    <a:lnTo>
                      <a:pt x="6341" y="5614"/>
                    </a:lnTo>
                    <a:lnTo>
                      <a:pt x="6439" y="5476"/>
                    </a:lnTo>
                    <a:lnTo>
                      <a:pt x="6531" y="5333"/>
                    </a:lnTo>
                    <a:lnTo>
                      <a:pt x="6616" y="5187"/>
                    </a:lnTo>
                    <a:lnTo>
                      <a:pt x="6693" y="5035"/>
                    </a:lnTo>
                    <a:lnTo>
                      <a:pt x="6764" y="4880"/>
                    </a:lnTo>
                    <a:lnTo>
                      <a:pt x="6827" y="4720"/>
                    </a:lnTo>
                    <a:lnTo>
                      <a:pt x="6882" y="4556"/>
                    </a:lnTo>
                    <a:lnTo>
                      <a:pt x="6930" y="4390"/>
                    </a:lnTo>
                    <a:lnTo>
                      <a:pt x="6969" y="4220"/>
                    </a:lnTo>
                    <a:lnTo>
                      <a:pt x="7000" y="4047"/>
                    </a:lnTo>
                    <a:lnTo>
                      <a:pt x="7022" y="3872"/>
                    </a:lnTo>
                    <a:lnTo>
                      <a:pt x="7036" y="3693"/>
                    </a:lnTo>
                    <a:lnTo>
                      <a:pt x="7040" y="3513"/>
                    </a:lnTo>
                    <a:lnTo>
                      <a:pt x="7036" y="3332"/>
                    </a:lnTo>
                    <a:lnTo>
                      <a:pt x="7022" y="3153"/>
                    </a:lnTo>
                    <a:lnTo>
                      <a:pt x="7000" y="2978"/>
                    </a:lnTo>
                    <a:lnTo>
                      <a:pt x="6969" y="2805"/>
                    </a:lnTo>
                    <a:lnTo>
                      <a:pt x="6930" y="2634"/>
                    </a:lnTo>
                    <a:lnTo>
                      <a:pt x="6882" y="2468"/>
                    </a:lnTo>
                    <a:lnTo>
                      <a:pt x="6827" y="2305"/>
                    </a:lnTo>
                    <a:lnTo>
                      <a:pt x="6764" y="2145"/>
                    </a:lnTo>
                    <a:lnTo>
                      <a:pt x="6693" y="1990"/>
                    </a:lnTo>
                    <a:lnTo>
                      <a:pt x="6616" y="1838"/>
                    </a:lnTo>
                    <a:lnTo>
                      <a:pt x="6531" y="1691"/>
                    </a:lnTo>
                    <a:lnTo>
                      <a:pt x="6439" y="1548"/>
                    </a:lnTo>
                    <a:lnTo>
                      <a:pt x="6341" y="1411"/>
                    </a:lnTo>
                    <a:lnTo>
                      <a:pt x="6237" y="1278"/>
                    </a:lnTo>
                    <a:lnTo>
                      <a:pt x="6126" y="1151"/>
                    </a:lnTo>
                    <a:lnTo>
                      <a:pt x="6009" y="1028"/>
                    </a:lnTo>
                    <a:lnTo>
                      <a:pt x="5886" y="912"/>
                    </a:lnTo>
                    <a:lnTo>
                      <a:pt x="5759" y="802"/>
                    </a:lnTo>
                    <a:lnTo>
                      <a:pt x="5626" y="697"/>
                    </a:lnTo>
                    <a:lnTo>
                      <a:pt x="5488" y="600"/>
                    </a:lnTo>
                    <a:lnTo>
                      <a:pt x="5345" y="508"/>
                    </a:lnTo>
                    <a:lnTo>
                      <a:pt x="5197" y="424"/>
                    </a:lnTo>
                    <a:lnTo>
                      <a:pt x="5047" y="346"/>
                    </a:lnTo>
                    <a:lnTo>
                      <a:pt x="4891" y="276"/>
                    </a:lnTo>
                    <a:lnTo>
                      <a:pt x="4731" y="213"/>
                    </a:lnTo>
                    <a:lnTo>
                      <a:pt x="4567" y="157"/>
                    </a:lnTo>
                    <a:lnTo>
                      <a:pt x="4400" y="110"/>
                    </a:lnTo>
                    <a:lnTo>
                      <a:pt x="4230" y="71"/>
                    </a:lnTo>
                    <a:lnTo>
                      <a:pt x="4056" y="40"/>
                    </a:lnTo>
                    <a:lnTo>
                      <a:pt x="3880" y="18"/>
                    </a:lnTo>
                    <a:lnTo>
                      <a:pt x="3702" y="5"/>
                    </a:lnTo>
                    <a:lnTo>
                      <a:pt x="35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Freeform 76"/>
              <p:cNvSpPr>
                <a:spLocks noEditPoints="1"/>
              </p:cNvSpPr>
              <p:nvPr/>
            </p:nvSpPr>
            <p:spPr bwMode="auto">
              <a:xfrm>
                <a:off x="4852988" y="2378076"/>
                <a:ext cx="173038" cy="171450"/>
              </a:xfrm>
              <a:custGeom>
                <a:avLst/>
                <a:gdLst>
                  <a:gd name="T0" fmla="*/ 1708 w 4023"/>
                  <a:gd name="T1" fmla="*/ 3482 h 4015"/>
                  <a:gd name="T2" fmla="*/ 1358 w 4023"/>
                  <a:gd name="T3" fmla="*/ 3364 h 4015"/>
                  <a:gd name="T4" fmla="*/ 1052 w 4023"/>
                  <a:gd name="T5" fmla="*/ 3169 h 4015"/>
                  <a:gd name="T6" fmla="*/ 803 w 4023"/>
                  <a:gd name="T7" fmla="*/ 2908 h 4015"/>
                  <a:gd name="T8" fmla="*/ 621 w 4023"/>
                  <a:gd name="T9" fmla="*/ 2593 h 4015"/>
                  <a:gd name="T10" fmla="*/ 521 w 4023"/>
                  <a:gd name="T11" fmla="*/ 2236 h 4015"/>
                  <a:gd name="T12" fmla="*/ 511 w 4023"/>
                  <a:gd name="T13" fmla="*/ 1853 h 4015"/>
                  <a:gd name="T14" fmla="*/ 595 w 4023"/>
                  <a:gd name="T15" fmla="*/ 1490 h 4015"/>
                  <a:gd name="T16" fmla="*/ 761 w 4023"/>
                  <a:gd name="T17" fmla="*/ 1165 h 4015"/>
                  <a:gd name="T18" fmla="*/ 998 w 4023"/>
                  <a:gd name="T19" fmla="*/ 893 h 4015"/>
                  <a:gd name="T20" fmla="*/ 1293 w 4023"/>
                  <a:gd name="T21" fmla="*/ 684 h 4015"/>
                  <a:gd name="T22" fmla="*/ 1635 w 4023"/>
                  <a:gd name="T23" fmla="*/ 549 h 4015"/>
                  <a:gd name="T24" fmla="*/ 2012 w 4023"/>
                  <a:gd name="T25" fmla="*/ 502 h 4015"/>
                  <a:gd name="T26" fmla="*/ 2389 w 4023"/>
                  <a:gd name="T27" fmla="*/ 549 h 4015"/>
                  <a:gd name="T28" fmla="*/ 2731 w 4023"/>
                  <a:gd name="T29" fmla="*/ 684 h 4015"/>
                  <a:gd name="T30" fmla="*/ 3026 w 4023"/>
                  <a:gd name="T31" fmla="*/ 893 h 4015"/>
                  <a:gd name="T32" fmla="*/ 3263 w 4023"/>
                  <a:gd name="T33" fmla="*/ 1165 h 4015"/>
                  <a:gd name="T34" fmla="*/ 3429 w 4023"/>
                  <a:gd name="T35" fmla="*/ 1490 h 4015"/>
                  <a:gd name="T36" fmla="*/ 3513 w 4023"/>
                  <a:gd name="T37" fmla="*/ 1853 h 4015"/>
                  <a:gd name="T38" fmla="*/ 3503 w 4023"/>
                  <a:gd name="T39" fmla="*/ 2236 h 4015"/>
                  <a:gd name="T40" fmla="*/ 3402 w 4023"/>
                  <a:gd name="T41" fmla="*/ 2593 h 4015"/>
                  <a:gd name="T42" fmla="*/ 3221 w 4023"/>
                  <a:gd name="T43" fmla="*/ 2908 h 4015"/>
                  <a:gd name="T44" fmla="*/ 2971 w 4023"/>
                  <a:gd name="T45" fmla="*/ 3169 h 4015"/>
                  <a:gd name="T46" fmla="*/ 2665 w 4023"/>
                  <a:gd name="T47" fmla="*/ 3364 h 4015"/>
                  <a:gd name="T48" fmla="*/ 2316 w 4023"/>
                  <a:gd name="T49" fmla="*/ 3482 h 4015"/>
                  <a:gd name="T50" fmla="*/ 2012 w 4023"/>
                  <a:gd name="T51" fmla="*/ 0 h 4015"/>
                  <a:gd name="T52" fmla="*/ 1509 w 4023"/>
                  <a:gd name="T53" fmla="*/ 63 h 4015"/>
                  <a:gd name="T54" fmla="*/ 1053 w 4023"/>
                  <a:gd name="T55" fmla="*/ 242 h 4015"/>
                  <a:gd name="T56" fmla="*/ 659 w 4023"/>
                  <a:gd name="T57" fmla="*/ 521 h 4015"/>
                  <a:gd name="T58" fmla="*/ 344 w 4023"/>
                  <a:gd name="T59" fmla="*/ 884 h 4015"/>
                  <a:gd name="T60" fmla="*/ 122 w 4023"/>
                  <a:gd name="T61" fmla="*/ 1317 h 4015"/>
                  <a:gd name="T62" fmla="*/ 11 w 4023"/>
                  <a:gd name="T63" fmla="*/ 1802 h 4015"/>
                  <a:gd name="T64" fmla="*/ 23 w 4023"/>
                  <a:gd name="T65" fmla="*/ 2313 h 4015"/>
                  <a:gd name="T66" fmla="*/ 159 w 4023"/>
                  <a:gd name="T67" fmla="*/ 2788 h 4015"/>
                  <a:gd name="T68" fmla="*/ 399 w 4023"/>
                  <a:gd name="T69" fmla="*/ 3209 h 4015"/>
                  <a:gd name="T70" fmla="*/ 732 w 4023"/>
                  <a:gd name="T71" fmla="*/ 3556 h 4015"/>
                  <a:gd name="T72" fmla="*/ 1139 w 4023"/>
                  <a:gd name="T73" fmla="*/ 3817 h 4015"/>
                  <a:gd name="T74" fmla="*/ 1606 w 4023"/>
                  <a:gd name="T75" fmla="*/ 3974 h 4015"/>
                  <a:gd name="T76" fmla="*/ 2115 w 4023"/>
                  <a:gd name="T77" fmla="*/ 4012 h 4015"/>
                  <a:gd name="T78" fmla="*/ 2610 w 4023"/>
                  <a:gd name="T79" fmla="*/ 3925 h 4015"/>
                  <a:gd name="T80" fmla="*/ 3055 w 4023"/>
                  <a:gd name="T81" fmla="*/ 3724 h 4015"/>
                  <a:gd name="T82" fmla="*/ 3435 w 4023"/>
                  <a:gd name="T83" fmla="*/ 3427 h 4015"/>
                  <a:gd name="T84" fmla="*/ 3733 w 4023"/>
                  <a:gd name="T85" fmla="*/ 3048 h 4015"/>
                  <a:gd name="T86" fmla="*/ 3933 w 4023"/>
                  <a:gd name="T87" fmla="*/ 2605 h 4015"/>
                  <a:gd name="T88" fmla="*/ 4021 w 4023"/>
                  <a:gd name="T89" fmla="*/ 2111 h 4015"/>
                  <a:gd name="T90" fmla="*/ 3983 w 4023"/>
                  <a:gd name="T91" fmla="*/ 1603 h 4015"/>
                  <a:gd name="T92" fmla="*/ 3825 w 4023"/>
                  <a:gd name="T93" fmla="*/ 1137 h 4015"/>
                  <a:gd name="T94" fmla="*/ 3565 w 4023"/>
                  <a:gd name="T95" fmla="*/ 731 h 4015"/>
                  <a:gd name="T96" fmla="*/ 3216 w 4023"/>
                  <a:gd name="T97" fmla="*/ 399 h 4015"/>
                  <a:gd name="T98" fmla="*/ 2795 w 4023"/>
                  <a:gd name="T99" fmla="*/ 158 h 4015"/>
                  <a:gd name="T100" fmla="*/ 2318 w 4023"/>
                  <a:gd name="T101" fmla="*/ 23 h 4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23" h="4015">
                    <a:moveTo>
                      <a:pt x="2012" y="3513"/>
                    </a:moveTo>
                    <a:lnTo>
                      <a:pt x="1934" y="3511"/>
                    </a:lnTo>
                    <a:lnTo>
                      <a:pt x="1858" y="3505"/>
                    </a:lnTo>
                    <a:lnTo>
                      <a:pt x="1782" y="3495"/>
                    </a:lnTo>
                    <a:lnTo>
                      <a:pt x="1708" y="3482"/>
                    </a:lnTo>
                    <a:lnTo>
                      <a:pt x="1635" y="3465"/>
                    </a:lnTo>
                    <a:lnTo>
                      <a:pt x="1564" y="3445"/>
                    </a:lnTo>
                    <a:lnTo>
                      <a:pt x="1493" y="3422"/>
                    </a:lnTo>
                    <a:lnTo>
                      <a:pt x="1425" y="3395"/>
                    </a:lnTo>
                    <a:lnTo>
                      <a:pt x="1358" y="3364"/>
                    </a:lnTo>
                    <a:lnTo>
                      <a:pt x="1293" y="3331"/>
                    </a:lnTo>
                    <a:lnTo>
                      <a:pt x="1230" y="3294"/>
                    </a:lnTo>
                    <a:lnTo>
                      <a:pt x="1169" y="3255"/>
                    </a:lnTo>
                    <a:lnTo>
                      <a:pt x="1109" y="3213"/>
                    </a:lnTo>
                    <a:lnTo>
                      <a:pt x="1052" y="3169"/>
                    </a:lnTo>
                    <a:lnTo>
                      <a:pt x="998" y="3122"/>
                    </a:lnTo>
                    <a:lnTo>
                      <a:pt x="945" y="3071"/>
                    </a:lnTo>
                    <a:lnTo>
                      <a:pt x="895" y="3019"/>
                    </a:lnTo>
                    <a:lnTo>
                      <a:pt x="848" y="2965"/>
                    </a:lnTo>
                    <a:lnTo>
                      <a:pt x="803" y="2908"/>
                    </a:lnTo>
                    <a:lnTo>
                      <a:pt x="761" y="2849"/>
                    </a:lnTo>
                    <a:lnTo>
                      <a:pt x="722" y="2787"/>
                    </a:lnTo>
                    <a:lnTo>
                      <a:pt x="686" y="2725"/>
                    </a:lnTo>
                    <a:lnTo>
                      <a:pt x="651" y="2660"/>
                    </a:lnTo>
                    <a:lnTo>
                      <a:pt x="621" y="2593"/>
                    </a:lnTo>
                    <a:lnTo>
                      <a:pt x="595" y="2524"/>
                    </a:lnTo>
                    <a:lnTo>
                      <a:pt x="571" y="2455"/>
                    </a:lnTo>
                    <a:lnTo>
                      <a:pt x="551" y="2383"/>
                    </a:lnTo>
                    <a:lnTo>
                      <a:pt x="534" y="2311"/>
                    </a:lnTo>
                    <a:lnTo>
                      <a:pt x="521" y="2236"/>
                    </a:lnTo>
                    <a:lnTo>
                      <a:pt x="511" y="2161"/>
                    </a:lnTo>
                    <a:lnTo>
                      <a:pt x="505" y="2085"/>
                    </a:lnTo>
                    <a:lnTo>
                      <a:pt x="504" y="2008"/>
                    </a:lnTo>
                    <a:lnTo>
                      <a:pt x="505" y="1930"/>
                    </a:lnTo>
                    <a:lnTo>
                      <a:pt x="511" y="1853"/>
                    </a:lnTo>
                    <a:lnTo>
                      <a:pt x="521" y="1778"/>
                    </a:lnTo>
                    <a:lnTo>
                      <a:pt x="534" y="1704"/>
                    </a:lnTo>
                    <a:lnTo>
                      <a:pt x="551" y="1631"/>
                    </a:lnTo>
                    <a:lnTo>
                      <a:pt x="571" y="1560"/>
                    </a:lnTo>
                    <a:lnTo>
                      <a:pt x="595" y="1490"/>
                    </a:lnTo>
                    <a:lnTo>
                      <a:pt x="621" y="1421"/>
                    </a:lnTo>
                    <a:lnTo>
                      <a:pt x="651" y="1355"/>
                    </a:lnTo>
                    <a:lnTo>
                      <a:pt x="686" y="1290"/>
                    </a:lnTo>
                    <a:lnTo>
                      <a:pt x="722" y="1227"/>
                    </a:lnTo>
                    <a:lnTo>
                      <a:pt x="761" y="1165"/>
                    </a:lnTo>
                    <a:lnTo>
                      <a:pt x="803" y="1107"/>
                    </a:lnTo>
                    <a:lnTo>
                      <a:pt x="848" y="1050"/>
                    </a:lnTo>
                    <a:lnTo>
                      <a:pt x="895" y="995"/>
                    </a:lnTo>
                    <a:lnTo>
                      <a:pt x="945" y="943"/>
                    </a:lnTo>
                    <a:lnTo>
                      <a:pt x="998" y="893"/>
                    </a:lnTo>
                    <a:lnTo>
                      <a:pt x="1052" y="845"/>
                    </a:lnTo>
                    <a:lnTo>
                      <a:pt x="1109" y="801"/>
                    </a:lnTo>
                    <a:lnTo>
                      <a:pt x="1169" y="759"/>
                    </a:lnTo>
                    <a:lnTo>
                      <a:pt x="1230" y="720"/>
                    </a:lnTo>
                    <a:lnTo>
                      <a:pt x="1293" y="684"/>
                    </a:lnTo>
                    <a:lnTo>
                      <a:pt x="1358" y="651"/>
                    </a:lnTo>
                    <a:lnTo>
                      <a:pt x="1425" y="620"/>
                    </a:lnTo>
                    <a:lnTo>
                      <a:pt x="1493" y="593"/>
                    </a:lnTo>
                    <a:lnTo>
                      <a:pt x="1564" y="569"/>
                    </a:lnTo>
                    <a:lnTo>
                      <a:pt x="1635" y="549"/>
                    </a:lnTo>
                    <a:lnTo>
                      <a:pt x="1708" y="532"/>
                    </a:lnTo>
                    <a:lnTo>
                      <a:pt x="1782" y="519"/>
                    </a:lnTo>
                    <a:lnTo>
                      <a:pt x="1858" y="510"/>
                    </a:lnTo>
                    <a:lnTo>
                      <a:pt x="1934" y="504"/>
                    </a:lnTo>
                    <a:lnTo>
                      <a:pt x="2012" y="502"/>
                    </a:lnTo>
                    <a:lnTo>
                      <a:pt x="2090" y="504"/>
                    </a:lnTo>
                    <a:lnTo>
                      <a:pt x="2166" y="510"/>
                    </a:lnTo>
                    <a:lnTo>
                      <a:pt x="2242" y="519"/>
                    </a:lnTo>
                    <a:lnTo>
                      <a:pt x="2316" y="532"/>
                    </a:lnTo>
                    <a:lnTo>
                      <a:pt x="2389" y="549"/>
                    </a:lnTo>
                    <a:lnTo>
                      <a:pt x="2460" y="569"/>
                    </a:lnTo>
                    <a:lnTo>
                      <a:pt x="2531" y="593"/>
                    </a:lnTo>
                    <a:lnTo>
                      <a:pt x="2599" y="620"/>
                    </a:lnTo>
                    <a:lnTo>
                      <a:pt x="2665" y="651"/>
                    </a:lnTo>
                    <a:lnTo>
                      <a:pt x="2731" y="684"/>
                    </a:lnTo>
                    <a:lnTo>
                      <a:pt x="2794" y="720"/>
                    </a:lnTo>
                    <a:lnTo>
                      <a:pt x="2855" y="759"/>
                    </a:lnTo>
                    <a:lnTo>
                      <a:pt x="2915" y="801"/>
                    </a:lnTo>
                    <a:lnTo>
                      <a:pt x="2971" y="845"/>
                    </a:lnTo>
                    <a:lnTo>
                      <a:pt x="3026" y="893"/>
                    </a:lnTo>
                    <a:lnTo>
                      <a:pt x="3079" y="943"/>
                    </a:lnTo>
                    <a:lnTo>
                      <a:pt x="3129" y="995"/>
                    </a:lnTo>
                    <a:lnTo>
                      <a:pt x="3176" y="1050"/>
                    </a:lnTo>
                    <a:lnTo>
                      <a:pt x="3221" y="1107"/>
                    </a:lnTo>
                    <a:lnTo>
                      <a:pt x="3263" y="1165"/>
                    </a:lnTo>
                    <a:lnTo>
                      <a:pt x="3302" y="1227"/>
                    </a:lnTo>
                    <a:lnTo>
                      <a:pt x="3338" y="1290"/>
                    </a:lnTo>
                    <a:lnTo>
                      <a:pt x="3372" y="1355"/>
                    </a:lnTo>
                    <a:lnTo>
                      <a:pt x="3402" y="1421"/>
                    </a:lnTo>
                    <a:lnTo>
                      <a:pt x="3429" y="1490"/>
                    </a:lnTo>
                    <a:lnTo>
                      <a:pt x="3453" y="1560"/>
                    </a:lnTo>
                    <a:lnTo>
                      <a:pt x="3473" y="1631"/>
                    </a:lnTo>
                    <a:lnTo>
                      <a:pt x="3490" y="1704"/>
                    </a:lnTo>
                    <a:lnTo>
                      <a:pt x="3503" y="1778"/>
                    </a:lnTo>
                    <a:lnTo>
                      <a:pt x="3513" y="1853"/>
                    </a:lnTo>
                    <a:lnTo>
                      <a:pt x="3518" y="1930"/>
                    </a:lnTo>
                    <a:lnTo>
                      <a:pt x="3520" y="2008"/>
                    </a:lnTo>
                    <a:lnTo>
                      <a:pt x="3518" y="2085"/>
                    </a:lnTo>
                    <a:lnTo>
                      <a:pt x="3513" y="2161"/>
                    </a:lnTo>
                    <a:lnTo>
                      <a:pt x="3503" y="2236"/>
                    </a:lnTo>
                    <a:lnTo>
                      <a:pt x="3490" y="2311"/>
                    </a:lnTo>
                    <a:lnTo>
                      <a:pt x="3473" y="2383"/>
                    </a:lnTo>
                    <a:lnTo>
                      <a:pt x="3453" y="2455"/>
                    </a:lnTo>
                    <a:lnTo>
                      <a:pt x="3429" y="2524"/>
                    </a:lnTo>
                    <a:lnTo>
                      <a:pt x="3402" y="2593"/>
                    </a:lnTo>
                    <a:lnTo>
                      <a:pt x="3372" y="2660"/>
                    </a:lnTo>
                    <a:lnTo>
                      <a:pt x="3338" y="2725"/>
                    </a:lnTo>
                    <a:lnTo>
                      <a:pt x="3302" y="2787"/>
                    </a:lnTo>
                    <a:lnTo>
                      <a:pt x="3263" y="2849"/>
                    </a:lnTo>
                    <a:lnTo>
                      <a:pt x="3221" y="2908"/>
                    </a:lnTo>
                    <a:lnTo>
                      <a:pt x="3176" y="2965"/>
                    </a:lnTo>
                    <a:lnTo>
                      <a:pt x="3129" y="3019"/>
                    </a:lnTo>
                    <a:lnTo>
                      <a:pt x="3079" y="3071"/>
                    </a:lnTo>
                    <a:lnTo>
                      <a:pt x="3026" y="3122"/>
                    </a:lnTo>
                    <a:lnTo>
                      <a:pt x="2971" y="3169"/>
                    </a:lnTo>
                    <a:lnTo>
                      <a:pt x="2915" y="3213"/>
                    </a:lnTo>
                    <a:lnTo>
                      <a:pt x="2855" y="3255"/>
                    </a:lnTo>
                    <a:lnTo>
                      <a:pt x="2794" y="3294"/>
                    </a:lnTo>
                    <a:lnTo>
                      <a:pt x="2731" y="3331"/>
                    </a:lnTo>
                    <a:lnTo>
                      <a:pt x="2665" y="3364"/>
                    </a:lnTo>
                    <a:lnTo>
                      <a:pt x="2599" y="3395"/>
                    </a:lnTo>
                    <a:lnTo>
                      <a:pt x="2531" y="3422"/>
                    </a:lnTo>
                    <a:lnTo>
                      <a:pt x="2460" y="3445"/>
                    </a:lnTo>
                    <a:lnTo>
                      <a:pt x="2389" y="3465"/>
                    </a:lnTo>
                    <a:lnTo>
                      <a:pt x="2316" y="3482"/>
                    </a:lnTo>
                    <a:lnTo>
                      <a:pt x="2242" y="3495"/>
                    </a:lnTo>
                    <a:lnTo>
                      <a:pt x="2166" y="3505"/>
                    </a:lnTo>
                    <a:lnTo>
                      <a:pt x="2090" y="3511"/>
                    </a:lnTo>
                    <a:lnTo>
                      <a:pt x="2012" y="3513"/>
                    </a:lnTo>
                    <a:close/>
                    <a:moveTo>
                      <a:pt x="2012" y="0"/>
                    </a:moveTo>
                    <a:lnTo>
                      <a:pt x="1908" y="3"/>
                    </a:lnTo>
                    <a:lnTo>
                      <a:pt x="1806" y="10"/>
                    </a:lnTo>
                    <a:lnTo>
                      <a:pt x="1706" y="23"/>
                    </a:lnTo>
                    <a:lnTo>
                      <a:pt x="1606" y="41"/>
                    </a:lnTo>
                    <a:lnTo>
                      <a:pt x="1509" y="63"/>
                    </a:lnTo>
                    <a:lnTo>
                      <a:pt x="1413" y="90"/>
                    </a:lnTo>
                    <a:lnTo>
                      <a:pt x="1319" y="122"/>
                    </a:lnTo>
                    <a:lnTo>
                      <a:pt x="1229" y="158"/>
                    </a:lnTo>
                    <a:lnTo>
                      <a:pt x="1139" y="198"/>
                    </a:lnTo>
                    <a:lnTo>
                      <a:pt x="1053" y="242"/>
                    </a:lnTo>
                    <a:lnTo>
                      <a:pt x="968" y="290"/>
                    </a:lnTo>
                    <a:lnTo>
                      <a:pt x="887" y="342"/>
                    </a:lnTo>
                    <a:lnTo>
                      <a:pt x="807" y="399"/>
                    </a:lnTo>
                    <a:lnTo>
                      <a:pt x="732" y="458"/>
                    </a:lnTo>
                    <a:lnTo>
                      <a:pt x="659" y="521"/>
                    </a:lnTo>
                    <a:lnTo>
                      <a:pt x="589" y="587"/>
                    </a:lnTo>
                    <a:lnTo>
                      <a:pt x="523" y="658"/>
                    </a:lnTo>
                    <a:lnTo>
                      <a:pt x="459" y="731"/>
                    </a:lnTo>
                    <a:lnTo>
                      <a:pt x="399" y="806"/>
                    </a:lnTo>
                    <a:lnTo>
                      <a:pt x="344" y="884"/>
                    </a:lnTo>
                    <a:lnTo>
                      <a:pt x="291" y="967"/>
                    </a:lnTo>
                    <a:lnTo>
                      <a:pt x="243" y="1050"/>
                    </a:lnTo>
                    <a:lnTo>
                      <a:pt x="198" y="1137"/>
                    </a:lnTo>
                    <a:lnTo>
                      <a:pt x="159" y="1226"/>
                    </a:lnTo>
                    <a:lnTo>
                      <a:pt x="122" y="1317"/>
                    </a:lnTo>
                    <a:lnTo>
                      <a:pt x="90" y="1410"/>
                    </a:lnTo>
                    <a:lnTo>
                      <a:pt x="63" y="1506"/>
                    </a:lnTo>
                    <a:lnTo>
                      <a:pt x="41" y="1603"/>
                    </a:lnTo>
                    <a:lnTo>
                      <a:pt x="23" y="1701"/>
                    </a:lnTo>
                    <a:lnTo>
                      <a:pt x="11" y="1802"/>
                    </a:lnTo>
                    <a:lnTo>
                      <a:pt x="3" y="1904"/>
                    </a:lnTo>
                    <a:lnTo>
                      <a:pt x="0" y="2008"/>
                    </a:lnTo>
                    <a:lnTo>
                      <a:pt x="3" y="2111"/>
                    </a:lnTo>
                    <a:lnTo>
                      <a:pt x="11" y="2212"/>
                    </a:lnTo>
                    <a:lnTo>
                      <a:pt x="23" y="2313"/>
                    </a:lnTo>
                    <a:lnTo>
                      <a:pt x="41" y="2412"/>
                    </a:lnTo>
                    <a:lnTo>
                      <a:pt x="63" y="2509"/>
                    </a:lnTo>
                    <a:lnTo>
                      <a:pt x="90" y="2605"/>
                    </a:lnTo>
                    <a:lnTo>
                      <a:pt x="122" y="2698"/>
                    </a:lnTo>
                    <a:lnTo>
                      <a:pt x="159" y="2788"/>
                    </a:lnTo>
                    <a:lnTo>
                      <a:pt x="198" y="2878"/>
                    </a:lnTo>
                    <a:lnTo>
                      <a:pt x="243" y="2964"/>
                    </a:lnTo>
                    <a:lnTo>
                      <a:pt x="291" y="3048"/>
                    </a:lnTo>
                    <a:lnTo>
                      <a:pt x="344" y="3130"/>
                    </a:lnTo>
                    <a:lnTo>
                      <a:pt x="399" y="3209"/>
                    </a:lnTo>
                    <a:lnTo>
                      <a:pt x="459" y="3284"/>
                    </a:lnTo>
                    <a:lnTo>
                      <a:pt x="523" y="3357"/>
                    </a:lnTo>
                    <a:lnTo>
                      <a:pt x="589" y="3427"/>
                    </a:lnTo>
                    <a:lnTo>
                      <a:pt x="659" y="3493"/>
                    </a:lnTo>
                    <a:lnTo>
                      <a:pt x="732" y="3556"/>
                    </a:lnTo>
                    <a:lnTo>
                      <a:pt x="807" y="3616"/>
                    </a:lnTo>
                    <a:lnTo>
                      <a:pt x="887" y="3672"/>
                    </a:lnTo>
                    <a:lnTo>
                      <a:pt x="968" y="3724"/>
                    </a:lnTo>
                    <a:lnTo>
                      <a:pt x="1053" y="3772"/>
                    </a:lnTo>
                    <a:lnTo>
                      <a:pt x="1139" y="3817"/>
                    </a:lnTo>
                    <a:lnTo>
                      <a:pt x="1229" y="3857"/>
                    </a:lnTo>
                    <a:lnTo>
                      <a:pt x="1319" y="3892"/>
                    </a:lnTo>
                    <a:lnTo>
                      <a:pt x="1413" y="3925"/>
                    </a:lnTo>
                    <a:lnTo>
                      <a:pt x="1509" y="3952"/>
                    </a:lnTo>
                    <a:lnTo>
                      <a:pt x="1606" y="3974"/>
                    </a:lnTo>
                    <a:lnTo>
                      <a:pt x="1706" y="3992"/>
                    </a:lnTo>
                    <a:lnTo>
                      <a:pt x="1806" y="4004"/>
                    </a:lnTo>
                    <a:lnTo>
                      <a:pt x="1908" y="4012"/>
                    </a:lnTo>
                    <a:lnTo>
                      <a:pt x="2012" y="4015"/>
                    </a:lnTo>
                    <a:lnTo>
                      <a:pt x="2115" y="4012"/>
                    </a:lnTo>
                    <a:lnTo>
                      <a:pt x="2218" y="4004"/>
                    </a:lnTo>
                    <a:lnTo>
                      <a:pt x="2318" y="3992"/>
                    </a:lnTo>
                    <a:lnTo>
                      <a:pt x="2417" y="3974"/>
                    </a:lnTo>
                    <a:lnTo>
                      <a:pt x="2514" y="3952"/>
                    </a:lnTo>
                    <a:lnTo>
                      <a:pt x="2610" y="3925"/>
                    </a:lnTo>
                    <a:lnTo>
                      <a:pt x="2704" y="3892"/>
                    </a:lnTo>
                    <a:lnTo>
                      <a:pt x="2795" y="3857"/>
                    </a:lnTo>
                    <a:lnTo>
                      <a:pt x="2884" y="3817"/>
                    </a:lnTo>
                    <a:lnTo>
                      <a:pt x="2971" y="3772"/>
                    </a:lnTo>
                    <a:lnTo>
                      <a:pt x="3055" y="3724"/>
                    </a:lnTo>
                    <a:lnTo>
                      <a:pt x="3137" y="3672"/>
                    </a:lnTo>
                    <a:lnTo>
                      <a:pt x="3216" y="3616"/>
                    </a:lnTo>
                    <a:lnTo>
                      <a:pt x="3292" y="3556"/>
                    </a:lnTo>
                    <a:lnTo>
                      <a:pt x="3364" y="3493"/>
                    </a:lnTo>
                    <a:lnTo>
                      <a:pt x="3435" y="3427"/>
                    </a:lnTo>
                    <a:lnTo>
                      <a:pt x="3501" y="3357"/>
                    </a:lnTo>
                    <a:lnTo>
                      <a:pt x="3565" y="3284"/>
                    </a:lnTo>
                    <a:lnTo>
                      <a:pt x="3624" y="3209"/>
                    </a:lnTo>
                    <a:lnTo>
                      <a:pt x="3680" y="3130"/>
                    </a:lnTo>
                    <a:lnTo>
                      <a:pt x="3733" y="3048"/>
                    </a:lnTo>
                    <a:lnTo>
                      <a:pt x="3781" y="2964"/>
                    </a:lnTo>
                    <a:lnTo>
                      <a:pt x="3825" y="2878"/>
                    </a:lnTo>
                    <a:lnTo>
                      <a:pt x="3865" y="2788"/>
                    </a:lnTo>
                    <a:lnTo>
                      <a:pt x="3902" y="2698"/>
                    </a:lnTo>
                    <a:lnTo>
                      <a:pt x="3933" y="2605"/>
                    </a:lnTo>
                    <a:lnTo>
                      <a:pt x="3960" y="2509"/>
                    </a:lnTo>
                    <a:lnTo>
                      <a:pt x="3983" y="2412"/>
                    </a:lnTo>
                    <a:lnTo>
                      <a:pt x="4000" y="2313"/>
                    </a:lnTo>
                    <a:lnTo>
                      <a:pt x="4013" y="2212"/>
                    </a:lnTo>
                    <a:lnTo>
                      <a:pt x="4021" y="2111"/>
                    </a:lnTo>
                    <a:lnTo>
                      <a:pt x="4023" y="2008"/>
                    </a:lnTo>
                    <a:lnTo>
                      <a:pt x="4021" y="1904"/>
                    </a:lnTo>
                    <a:lnTo>
                      <a:pt x="4013" y="1802"/>
                    </a:lnTo>
                    <a:lnTo>
                      <a:pt x="4000" y="1701"/>
                    </a:lnTo>
                    <a:lnTo>
                      <a:pt x="3983" y="1603"/>
                    </a:lnTo>
                    <a:lnTo>
                      <a:pt x="3960" y="1506"/>
                    </a:lnTo>
                    <a:lnTo>
                      <a:pt x="3933" y="1410"/>
                    </a:lnTo>
                    <a:lnTo>
                      <a:pt x="3902" y="1317"/>
                    </a:lnTo>
                    <a:lnTo>
                      <a:pt x="3865" y="1226"/>
                    </a:lnTo>
                    <a:lnTo>
                      <a:pt x="3825" y="1137"/>
                    </a:lnTo>
                    <a:lnTo>
                      <a:pt x="3781" y="1050"/>
                    </a:lnTo>
                    <a:lnTo>
                      <a:pt x="3733" y="967"/>
                    </a:lnTo>
                    <a:lnTo>
                      <a:pt x="3680" y="884"/>
                    </a:lnTo>
                    <a:lnTo>
                      <a:pt x="3624" y="806"/>
                    </a:lnTo>
                    <a:lnTo>
                      <a:pt x="3565" y="731"/>
                    </a:lnTo>
                    <a:lnTo>
                      <a:pt x="3501" y="658"/>
                    </a:lnTo>
                    <a:lnTo>
                      <a:pt x="3435" y="587"/>
                    </a:lnTo>
                    <a:lnTo>
                      <a:pt x="3364" y="521"/>
                    </a:lnTo>
                    <a:lnTo>
                      <a:pt x="3292" y="458"/>
                    </a:lnTo>
                    <a:lnTo>
                      <a:pt x="3216" y="399"/>
                    </a:lnTo>
                    <a:lnTo>
                      <a:pt x="3137" y="342"/>
                    </a:lnTo>
                    <a:lnTo>
                      <a:pt x="3055" y="290"/>
                    </a:lnTo>
                    <a:lnTo>
                      <a:pt x="2971" y="242"/>
                    </a:lnTo>
                    <a:lnTo>
                      <a:pt x="2884" y="198"/>
                    </a:lnTo>
                    <a:lnTo>
                      <a:pt x="2795" y="158"/>
                    </a:lnTo>
                    <a:lnTo>
                      <a:pt x="2704" y="122"/>
                    </a:lnTo>
                    <a:lnTo>
                      <a:pt x="2610" y="90"/>
                    </a:lnTo>
                    <a:lnTo>
                      <a:pt x="2514" y="63"/>
                    </a:lnTo>
                    <a:lnTo>
                      <a:pt x="2417" y="41"/>
                    </a:lnTo>
                    <a:lnTo>
                      <a:pt x="2318" y="23"/>
                    </a:lnTo>
                    <a:lnTo>
                      <a:pt x="2218" y="10"/>
                    </a:lnTo>
                    <a:lnTo>
                      <a:pt x="2115" y="3"/>
                    </a:lnTo>
                    <a:lnTo>
                      <a:pt x="20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3" name="Group 16"/>
            <p:cNvGrpSpPr/>
            <p:nvPr/>
          </p:nvGrpSpPr>
          <p:grpSpPr>
            <a:xfrm>
              <a:off x="8181" y="5434"/>
              <a:ext cx="268" cy="389"/>
              <a:chOff x="8591550" y="2065338"/>
              <a:chExt cx="474663" cy="688975"/>
            </a:xfrm>
            <a:solidFill>
              <a:srgbClr val="BE2021"/>
            </a:solidFill>
          </p:grpSpPr>
          <p:sp>
            <p:nvSpPr>
              <p:cNvPr id="64" name="Freeform 100"/>
              <p:cNvSpPr>
                <a:spLocks noEditPoints="1"/>
              </p:cNvSpPr>
              <p:nvPr/>
            </p:nvSpPr>
            <p:spPr bwMode="auto">
              <a:xfrm>
                <a:off x="8591550" y="2065338"/>
                <a:ext cx="474663" cy="688975"/>
              </a:xfrm>
              <a:custGeom>
                <a:avLst/>
                <a:gdLst>
                  <a:gd name="T0" fmla="*/ 2887 w 11063"/>
                  <a:gd name="T1" fmla="*/ 9929 h 16058"/>
                  <a:gd name="T2" fmla="*/ 2451 w 11063"/>
                  <a:gd name="T3" fmla="*/ 9123 h 16058"/>
                  <a:gd name="T4" fmla="*/ 1855 w 11063"/>
                  <a:gd name="T5" fmla="*/ 8041 h 16058"/>
                  <a:gd name="T6" fmla="*/ 1427 w 11063"/>
                  <a:gd name="T7" fmla="*/ 7165 h 16058"/>
                  <a:gd name="T8" fmla="*/ 1122 w 11063"/>
                  <a:gd name="T9" fmla="*/ 6318 h 16058"/>
                  <a:gd name="T10" fmla="*/ 1006 w 11063"/>
                  <a:gd name="T11" fmla="*/ 5520 h 16058"/>
                  <a:gd name="T12" fmla="*/ 1362 w 11063"/>
                  <a:gd name="T13" fmla="*/ 3764 h 16058"/>
                  <a:gd name="T14" fmla="*/ 2332 w 11063"/>
                  <a:gd name="T15" fmla="*/ 2327 h 16058"/>
                  <a:gd name="T16" fmla="*/ 3771 w 11063"/>
                  <a:gd name="T17" fmla="*/ 1359 h 16058"/>
                  <a:gd name="T18" fmla="*/ 5532 w 11063"/>
                  <a:gd name="T19" fmla="*/ 1004 h 16058"/>
                  <a:gd name="T20" fmla="*/ 7292 w 11063"/>
                  <a:gd name="T21" fmla="*/ 1359 h 16058"/>
                  <a:gd name="T22" fmla="*/ 8731 w 11063"/>
                  <a:gd name="T23" fmla="*/ 2327 h 16058"/>
                  <a:gd name="T24" fmla="*/ 9701 w 11063"/>
                  <a:gd name="T25" fmla="*/ 3764 h 16058"/>
                  <a:gd name="T26" fmla="*/ 10057 w 11063"/>
                  <a:gd name="T27" fmla="*/ 5520 h 16058"/>
                  <a:gd name="T28" fmla="*/ 9941 w 11063"/>
                  <a:gd name="T29" fmla="*/ 6314 h 16058"/>
                  <a:gd name="T30" fmla="*/ 9636 w 11063"/>
                  <a:gd name="T31" fmla="*/ 7163 h 16058"/>
                  <a:gd name="T32" fmla="*/ 9207 w 11063"/>
                  <a:gd name="T33" fmla="*/ 8042 h 16058"/>
                  <a:gd name="T34" fmla="*/ 8612 w 11063"/>
                  <a:gd name="T35" fmla="*/ 9129 h 16058"/>
                  <a:gd name="T36" fmla="*/ 8179 w 11063"/>
                  <a:gd name="T37" fmla="*/ 9932 h 16058"/>
                  <a:gd name="T38" fmla="*/ 5484 w 11063"/>
                  <a:gd name="T39" fmla="*/ 15054 h 16058"/>
                  <a:gd name="T40" fmla="*/ 5160 w 11063"/>
                  <a:gd name="T41" fmla="*/ 15030 h 16058"/>
                  <a:gd name="T42" fmla="*/ 4907 w 11063"/>
                  <a:gd name="T43" fmla="*/ 14937 h 16058"/>
                  <a:gd name="T44" fmla="*/ 4698 w 11063"/>
                  <a:gd name="T45" fmla="*/ 14732 h 16058"/>
                  <a:gd name="T46" fmla="*/ 6658 w 11063"/>
                  <a:gd name="T47" fmla="*/ 14161 h 16058"/>
                  <a:gd name="T48" fmla="*/ 6436 w 11063"/>
                  <a:gd name="T49" fmla="*/ 14651 h 16058"/>
                  <a:gd name="T50" fmla="*/ 6202 w 11063"/>
                  <a:gd name="T51" fmla="*/ 14919 h 16058"/>
                  <a:gd name="T52" fmla="*/ 5915 w 11063"/>
                  <a:gd name="T53" fmla="*/ 15031 h 16058"/>
                  <a:gd name="T54" fmla="*/ 5532 w 11063"/>
                  <a:gd name="T55" fmla="*/ 15054 h 16058"/>
                  <a:gd name="T56" fmla="*/ 3763 w 11063"/>
                  <a:gd name="T57" fmla="*/ 12094 h 16058"/>
                  <a:gd name="T58" fmla="*/ 3603 w 11063"/>
                  <a:gd name="T59" fmla="*/ 11605 h 16058"/>
                  <a:gd name="T60" fmla="*/ 7351 w 11063"/>
                  <a:gd name="T61" fmla="*/ 11943 h 16058"/>
                  <a:gd name="T62" fmla="*/ 4290 w 11063"/>
                  <a:gd name="T63" fmla="*/ 13799 h 16058"/>
                  <a:gd name="T64" fmla="*/ 4145 w 11063"/>
                  <a:gd name="T65" fmla="*/ 13340 h 16058"/>
                  <a:gd name="T66" fmla="*/ 7149 w 11063"/>
                  <a:gd name="T67" fmla="*/ 12594 h 16058"/>
                  <a:gd name="T68" fmla="*/ 7016 w 11063"/>
                  <a:gd name="T69" fmla="*/ 13038 h 16058"/>
                  <a:gd name="T70" fmla="*/ 6835 w 11063"/>
                  <a:gd name="T71" fmla="*/ 13637 h 16058"/>
                  <a:gd name="T72" fmla="*/ 3630 w 11063"/>
                  <a:gd name="T73" fmla="*/ 335 h 16058"/>
                  <a:gd name="T74" fmla="*/ 1812 w 11063"/>
                  <a:gd name="T75" fmla="*/ 1434 h 16058"/>
                  <a:gd name="T76" fmla="*/ 545 w 11063"/>
                  <a:gd name="T77" fmla="*/ 3127 h 16058"/>
                  <a:gd name="T78" fmla="*/ 7 w 11063"/>
                  <a:gd name="T79" fmla="*/ 5236 h 16058"/>
                  <a:gd name="T80" fmla="*/ 234 w 11063"/>
                  <a:gd name="T81" fmla="*/ 6861 h 16058"/>
                  <a:gd name="T82" fmla="*/ 910 w 11063"/>
                  <a:gd name="T83" fmla="*/ 8405 h 16058"/>
                  <a:gd name="T84" fmla="*/ 1748 w 11063"/>
                  <a:gd name="T85" fmla="*/ 9927 h 16058"/>
                  <a:gd name="T86" fmla="*/ 2463 w 11063"/>
                  <a:gd name="T87" fmla="*/ 11392 h 16058"/>
                  <a:gd name="T88" fmla="*/ 3065 w 11063"/>
                  <a:gd name="T89" fmla="*/ 13245 h 16058"/>
                  <a:gd name="T90" fmla="*/ 3552 w 11063"/>
                  <a:gd name="T91" fmla="*/ 14718 h 16058"/>
                  <a:gd name="T92" fmla="*/ 4207 w 11063"/>
                  <a:gd name="T93" fmla="*/ 15672 h 16058"/>
                  <a:gd name="T94" fmla="*/ 5340 w 11063"/>
                  <a:gd name="T95" fmla="*/ 16053 h 16058"/>
                  <a:gd name="T96" fmla="*/ 6643 w 11063"/>
                  <a:gd name="T97" fmla="*/ 15823 h 16058"/>
                  <a:gd name="T98" fmla="*/ 7387 w 11063"/>
                  <a:gd name="T99" fmla="*/ 15011 h 16058"/>
                  <a:gd name="T100" fmla="*/ 7880 w 11063"/>
                  <a:gd name="T101" fmla="*/ 13666 h 16058"/>
                  <a:gd name="T102" fmla="*/ 8442 w 11063"/>
                  <a:gd name="T103" fmla="*/ 11841 h 16058"/>
                  <a:gd name="T104" fmla="*/ 9115 w 11063"/>
                  <a:gd name="T105" fmla="*/ 10307 h 16058"/>
                  <a:gd name="T106" fmla="*/ 9949 w 11063"/>
                  <a:gd name="T107" fmla="*/ 8788 h 16058"/>
                  <a:gd name="T108" fmla="*/ 10691 w 11063"/>
                  <a:gd name="T109" fmla="*/ 7241 h 16058"/>
                  <a:gd name="T110" fmla="*/ 11058 w 11063"/>
                  <a:gd name="T111" fmla="*/ 5709 h 16058"/>
                  <a:gd name="T112" fmla="*/ 10727 w 11063"/>
                  <a:gd name="T113" fmla="*/ 3622 h 16058"/>
                  <a:gd name="T114" fmla="*/ 9626 w 11063"/>
                  <a:gd name="T115" fmla="*/ 1809 h 16058"/>
                  <a:gd name="T116" fmla="*/ 7929 w 11063"/>
                  <a:gd name="T117" fmla="*/ 544 h 16058"/>
                  <a:gd name="T118" fmla="*/ 5816 w 11063"/>
                  <a:gd name="T119" fmla="*/ 7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063" h="16058">
                    <a:moveTo>
                      <a:pt x="7881" y="10538"/>
                    </a:moveTo>
                    <a:lnTo>
                      <a:pt x="3187" y="10538"/>
                    </a:lnTo>
                    <a:lnTo>
                      <a:pt x="3140" y="10437"/>
                    </a:lnTo>
                    <a:lnTo>
                      <a:pt x="3092" y="10335"/>
                    </a:lnTo>
                    <a:lnTo>
                      <a:pt x="3041" y="10234"/>
                    </a:lnTo>
                    <a:lnTo>
                      <a:pt x="2991" y="10132"/>
                    </a:lnTo>
                    <a:lnTo>
                      <a:pt x="2940" y="10030"/>
                    </a:lnTo>
                    <a:lnTo>
                      <a:pt x="2887" y="9929"/>
                    </a:lnTo>
                    <a:lnTo>
                      <a:pt x="2835" y="9827"/>
                    </a:lnTo>
                    <a:lnTo>
                      <a:pt x="2781" y="9727"/>
                    </a:lnTo>
                    <a:lnTo>
                      <a:pt x="2728" y="9626"/>
                    </a:lnTo>
                    <a:lnTo>
                      <a:pt x="2672" y="9524"/>
                    </a:lnTo>
                    <a:lnTo>
                      <a:pt x="2618" y="9424"/>
                    </a:lnTo>
                    <a:lnTo>
                      <a:pt x="2563" y="9324"/>
                    </a:lnTo>
                    <a:lnTo>
                      <a:pt x="2507" y="9223"/>
                    </a:lnTo>
                    <a:lnTo>
                      <a:pt x="2451" y="9123"/>
                    </a:lnTo>
                    <a:lnTo>
                      <a:pt x="2396" y="9024"/>
                    </a:lnTo>
                    <a:lnTo>
                      <a:pt x="2340" y="8924"/>
                    </a:lnTo>
                    <a:lnTo>
                      <a:pt x="2217" y="8703"/>
                    </a:lnTo>
                    <a:lnTo>
                      <a:pt x="2094" y="8483"/>
                    </a:lnTo>
                    <a:lnTo>
                      <a:pt x="2034" y="8372"/>
                    </a:lnTo>
                    <a:lnTo>
                      <a:pt x="1973" y="8262"/>
                    </a:lnTo>
                    <a:lnTo>
                      <a:pt x="1914" y="8151"/>
                    </a:lnTo>
                    <a:lnTo>
                      <a:pt x="1855" y="8041"/>
                    </a:lnTo>
                    <a:lnTo>
                      <a:pt x="1796" y="7931"/>
                    </a:lnTo>
                    <a:lnTo>
                      <a:pt x="1740" y="7820"/>
                    </a:lnTo>
                    <a:lnTo>
                      <a:pt x="1684" y="7711"/>
                    </a:lnTo>
                    <a:lnTo>
                      <a:pt x="1629" y="7600"/>
                    </a:lnTo>
                    <a:lnTo>
                      <a:pt x="1576" y="7491"/>
                    </a:lnTo>
                    <a:lnTo>
                      <a:pt x="1525" y="7383"/>
                    </a:lnTo>
                    <a:lnTo>
                      <a:pt x="1475" y="7273"/>
                    </a:lnTo>
                    <a:lnTo>
                      <a:pt x="1427" y="7165"/>
                    </a:lnTo>
                    <a:lnTo>
                      <a:pt x="1381" y="7057"/>
                    </a:lnTo>
                    <a:lnTo>
                      <a:pt x="1337" y="6950"/>
                    </a:lnTo>
                    <a:lnTo>
                      <a:pt x="1294" y="6843"/>
                    </a:lnTo>
                    <a:lnTo>
                      <a:pt x="1255" y="6736"/>
                    </a:lnTo>
                    <a:lnTo>
                      <a:pt x="1218" y="6631"/>
                    </a:lnTo>
                    <a:lnTo>
                      <a:pt x="1183" y="6526"/>
                    </a:lnTo>
                    <a:lnTo>
                      <a:pt x="1151" y="6421"/>
                    </a:lnTo>
                    <a:lnTo>
                      <a:pt x="1122" y="6318"/>
                    </a:lnTo>
                    <a:lnTo>
                      <a:pt x="1095" y="6214"/>
                    </a:lnTo>
                    <a:lnTo>
                      <a:pt x="1072" y="6112"/>
                    </a:lnTo>
                    <a:lnTo>
                      <a:pt x="1053" y="6012"/>
                    </a:lnTo>
                    <a:lnTo>
                      <a:pt x="1036" y="5911"/>
                    </a:lnTo>
                    <a:lnTo>
                      <a:pt x="1023" y="5812"/>
                    </a:lnTo>
                    <a:lnTo>
                      <a:pt x="1014" y="5714"/>
                    </a:lnTo>
                    <a:lnTo>
                      <a:pt x="1008" y="5616"/>
                    </a:lnTo>
                    <a:lnTo>
                      <a:pt x="1006" y="5520"/>
                    </a:lnTo>
                    <a:lnTo>
                      <a:pt x="1012" y="5288"/>
                    </a:lnTo>
                    <a:lnTo>
                      <a:pt x="1029" y="5059"/>
                    </a:lnTo>
                    <a:lnTo>
                      <a:pt x="1058" y="4833"/>
                    </a:lnTo>
                    <a:lnTo>
                      <a:pt x="1098" y="4611"/>
                    </a:lnTo>
                    <a:lnTo>
                      <a:pt x="1149" y="4393"/>
                    </a:lnTo>
                    <a:lnTo>
                      <a:pt x="1210" y="4178"/>
                    </a:lnTo>
                    <a:lnTo>
                      <a:pt x="1280" y="3968"/>
                    </a:lnTo>
                    <a:lnTo>
                      <a:pt x="1362" y="3764"/>
                    </a:lnTo>
                    <a:lnTo>
                      <a:pt x="1452" y="3564"/>
                    </a:lnTo>
                    <a:lnTo>
                      <a:pt x="1553" y="3369"/>
                    </a:lnTo>
                    <a:lnTo>
                      <a:pt x="1661" y="3179"/>
                    </a:lnTo>
                    <a:lnTo>
                      <a:pt x="1779" y="2997"/>
                    </a:lnTo>
                    <a:lnTo>
                      <a:pt x="1906" y="2819"/>
                    </a:lnTo>
                    <a:lnTo>
                      <a:pt x="2041" y="2649"/>
                    </a:lnTo>
                    <a:lnTo>
                      <a:pt x="2182" y="2485"/>
                    </a:lnTo>
                    <a:lnTo>
                      <a:pt x="2332" y="2327"/>
                    </a:lnTo>
                    <a:lnTo>
                      <a:pt x="2490" y="2178"/>
                    </a:lnTo>
                    <a:lnTo>
                      <a:pt x="2654" y="2036"/>
                    </a:lnTo>
                    <a:lnTo>
                      <a:pt x="2825" y="1902"/>
                    </a:lnTo>
                    <a:lnTo>
                      <a:pt x="3003" y="1776"/>
                    </a:lnTo>
                    <a:lnTo>
                      <a:pt x="3186" y="1658"/>
                    </a:lnTo>
                    <a:lnTo>
                      <a:pt x="3376" y="1550"/>
                    </a:lnTo>
                    <a:lnTo>
                      <a:pt x="3571" y="1449"/>
                    </a:lnTo>
                    <a:lnTo>
                      <a:pt x="3771" y="1359"/>
                    </a:lnTo>
                    <a:lnTo>
                      <a:pt x="3977" y="1279"/>
                    </a:lnTo>
                    <a:lnTo>
                      <a:pt x="4187" y="1207"/>
                    </a:lnTo>
                    <a:lnTo>
                      <a:pt x="4402" y="1146"/>
                    </a:lnTo>
                    <a:lnTo>
                      <a:pt x="4620" y="1096"/>
                    </a:lnTo>
                    <a:lnTo>
                      <a:pt x="4843" y="1056"/>
                    </a:lnTo>
                    <a:lnTo>
                      <a:pt x="5069" y="1027"/>
                    </a:lnTo>
                    <a:lnTo>
                      <a:pt x="5299" y="1010"/>
                    </a:lnTo>
                    <a:lnTo>
                      <a:pt x="5532" y="1004"/>
                    </a:lnTo>
                    <a:lnTo>
                      <a:pt x="5764" y="1010"/>
                    </a:lnTo>
                    <a:lnTo>
                      <a:pt x="5993" y="1027"/>
                    </a:lnTo>
                    <a:lnTo>
                      <a:pt x="6219" y="1056"/>
                    </a:lnTo>
                    <a:lnTo>
                      <a:pt x="6443" y="1096"/>
                    </a:lnTo>
                    <a:lnTo>
                      <a:pt x="6661" y="1146"/>
                    </a:lnTo>
                    <a:lnTo>
                      <a:pt x="6876" y="1207"/>
                    </a:lnTo>
                    <a:lnTo>
                      <a:pt x="7086" y="1279"/>
                    </a:lnTo>
                    <a:lnTo>
                      <a:pt x="7292" y="1359"/>
                    </a:lnTo>
                    <a:lnTo>
                      <a:pt x="7492" y="1449"/>
                    </a:lnTo>
                    <a:lnTo>
                      <a:pt x="7687" y="1550"/>
                    </a:lnTo>
                    <a:lnTo>
                      <a:pt x="7877" y="1658"/>
                    </a:lnTo>
                    <a:lnTo>
                      <a:pt x="8060" y="1776"/>
                    </a:lnTo>
                    <a:lnTo>
                      <a:pt x="8238" y="1902"/>
                    </a:lnTo>
                    <a:lnTo>
                      <a:pt x="8409" y="2036"/>
                    </a:lnTo>
                    <a:lnTo>
                      <a:pt x="8573" y="2178"/>
                    </a:lnTo>
                    <a:lnTo>
                      <a:pt x="8731" y="2327"/>
                    </a:lnTo>
                    <a:lnTo>
                      <a:pt x="8881" y="2485"/>
                    </a:lnTo>
                    <a:lnTo>
                      <a:pt x="9022" y="2649"/>
                    </a:lnTo>
                    <a:lnTo>
                      <a:pt x="9157" y="2819"/>
                    </a:lnTo>
                    <a:lnTo>
                      <a:pt x="9283" y="2997"/>
                    </a:lnTo>
                    <a:lnTo>
                      <a:pt x="9402" y="3179"/>
                    </a:lnTo>
                    <a:lnTo>
                      <a:pt x="9510" y="3369"/>
                    </a:lnTo>
                    <a:lnTo>
                      <a:pt x="9611" y="3564"/>
                    </a:lnTo>
                    <a:lnTo>
                      <a:pt x="9701" y="3764"/>
                    </a:lnTo>
                    <a:lnTo>
                      <a:pt x="9783" y="3968"/>
                    </a:lnTo>
                    <a:lnTo>
                      <a:pt x="9853" y="4178"/>
                    </a:lnTo>
                    <a:lnTo>
                      <a:pt x="9914" y="4393"/>
                    </a:lnTo>
                    <a:lnTo>
                      <a:pt x="9965" y="4611"/>
                    </a:lnTo>
                    <a:lnTo>
                      <a:pt x="10005" y="4833"/>
                    </a:lnTo>
                    <a:lnTo>
                      <a:pt x="10034" y="5059"/>
                    </a:lnTo>
                    <a:lnTo>
                      <a:pt x="10051" y="5288"/>
                    </a:lnTo>
                    <a:lnTo>
                      <a:pt x="10057" y="5520"/>
                    </a:lnTo>
                    <a:lnTo>
                      <a:pt x="10055" y="5615"/>
                    </a:lnTo>
                    <a:lnTo>
                      <a:pt x="10049" y="5713"/>
                    </a:lnTo>
                    <a:lnTo>
                      <a:pt x="10040" y="5810"/>
                    </a:lnTo>
                    <a:lnTo>
                      <a:pt x="10027" y="5908"/>
                    </a:lnTo>
                    <a:lnTo>
                      <a:pt x="10010" y="6009"/>
                    </a:lnTo>
                    <a:lnTo>
                      <a:pt x="9990" y="6110"/>
                    </a:lnTo>
                    <a:lnTo>
                      <a:pt x="9967" y="6211"/>
                    </a:lnTo>
                    <a:lnTo>
                      <a:pt x="9941" y="6314"/>
                    </a:lnTo>
                    <a:lnTo>
                      <a:pt x="9911" y="6418"/>
                    </a:lnTo>
                    <a:lnTo>
                      <a:pt x="9880" y="6523"/>
                    </a:lnTo>
                    <a:lnTo>
                      <a:pt x="9845" y="6627"/>
                    </a:lnTo>
                    <a:lnTo>
                      <a:pt x="9808" y="6733"/>
                    </a:lnTo>
                    <a:lnTo>
                      <a:pt x="9769" y="6840"/>
                    </a:lnTo>
                    <a:lnTo>
                      <a:pt x="9726" y="6947"/>
                    </a:lnTo>
                    <a:lnTo>
                      <a:pt x="9682" y="7054"/>
                    </a:lnTo>
                    <a:lnTo>
                      <a:pt x="9636" y="7163"/>
                    </a:lnTo>
                    <a:lnTo>
                      <a:pt x="9588" y="7271"/>
                    </a:lnTo>
                    <a:lnTo>
                      <a:pt x="9538" y="7381"/>
                    </a:lnTo>
                    <a:lnTo>
                      <a:pt x="9486" y="7490"/>
                    </a:lnTo>
                    <a:lnTo>
                      <a:pt x="9433" y="7599"/>
                    </a:lnTo>
                    <a:lnTo>
                      <a:pt x="9378" y="7710"/>
                    </a:lnTo>
                    <a:lnTo>
                      <a:pt x="9323" y="7820"/>
                    </a:lnTo>
                    <a:lnTo>
                      <a:pt x="9266" y="7932"/>
                    </a:lnTo>
                    <a:lnTo>
                      <a:pt x="9207" y="8042"/>
                    </a:lnTo>
                    <a:lnTo>
                      <a:pt x="9149" y="8153"/>
                    </a:lnTo>
                    <a:lnTo>
                      <a:pt x="9089" y="8264"/>
                    </a:lnTo>
                    <a:lnTo>
                      <a:pt x="9028" y="8375"/>
                    </a:lnTo>
                    <a:lnTo>
                      <a:pt x="8968" y="8487"/>
                    </a:lnTo>
                    <a:lnTo>
                      <a:pt x="8845" y="8708"/>
                    </a:lnTo>
                    <a:lnTo>
                      <a:pt x="8722" y="8930"/>
                    </a:lnTo>
                    <a:lnTo>
                      <a:pt x="8667" y="9029"/>
                    </a:lnTo>
                    <a:lnTo>
                      <a:pt x="8612" y="9129"/>
                    </a:lnTo>
                    <a:lnTo>
                      <a:pt x="8557" y="9228"/>
                    </a:lnTo>
                    <a:lnTo>
                      <a:pt x="8501" y="9329"/>
                    </a:lnTo>
                    <a:lnTo>
                      <a:pt x="8447" y="9429"/>
                    </a:lnTo>
                    <a:lnTo>
                      <a:pt x="8392" y="9529"/>
                    </a:lnTo>
                    <a:lnTo>
                      <a:pt x="8338" y="9630"/>
                    </a:lnTo>
                    <a:lnTo>
                      <a:pt x="8284" y="9730"/>
                    </a:lnTo>
                    <a:lnTo>
                      <a:pt x="8231" y="9831"/>
                    </a:lnTo>
                    <a:lnTo>
                      <a:pt x="8179" y="9932"/>
                    </a:lnTo>
                    <a:lnTo>
                      <a:pt x="8127" y="10033"/>
                    </a:lnTo>
                    <a:lnTo>
                      <a:pt x="8076" y="10134"/>
                    </a:lnTo>
                    <a:lnTo>
                      <a:pt x="8026" y="10235"/>
                    </a:lnTo>
                    <a:lnTo>
                      <a:pt x="7976" y="10336"/>
                    </a:lnTo>
                    <a:lnTo>
                      <a:pt x="7928" y="10437"/>
                    </a:lnTo>
                    <a:lnTo>
                      <a:pt x="7881" y="10538"/>
                    </a:lnTo>
                    <a:close/>
                    <a:moveTo>
                      <a:pt x="5532" y="15054"/>
                    </a:moveTo>
                    <a:lnTo>
                      <a:pt x="5484" y="15054"/>
                    </a:lnTo>
                    <a:lnTo>
                      <a:pt x="5439" y="15053"/>
                    </a:lnTo>
                    <a:lnTo>
                      <a:pt x="5395" y="15052"/>
                    </a:lnTo>
                    <a:lnTo>
                      <a:pt x="5352" y="15050"/>
                    </a:lnTo>
                    <a:lnTo>
                      <a:pt x="5311" y="15048"/>
                    </a:lnTo>
                    <a:lnTo>
                      <a:pt x="5272" y="15045"/>
                    </a:lnTo>
                    <a:lnTo>
                      <a:pt x="5234" y="15041"/>
                    </a:lnTo>
                    <a:lnTo>
                      <a:pt x="5197" y="15036"/>
                    </a:lnTo>
                    <a:lnTo>
                      <a:pt x="5160" y="15030"/>
                    </a:lnTo>
                    <a:lnTo>
                      <a:pt x="5125" y="15023"/>
                    </a:lnTo>
                    <a:lnTo>
                      <a:pt x="5091" y="15015"/>
                    </a:lnTo>
                    <a:lnTo>
                      <a:pt x="5059" y="15006"/>
                    </a:lnTo>
                    <a:lnTo>
                      <a:pt x="5027" y="14995"/>
                    </a:lnTo>
                    <a:lnTo>
                      <a:pt x="4995" y="14983"/>
                    </a:lnTo>
                    <a:lnTo>
                      <a:pt x="4965" y="14969"/>
                    </a:lnTo>
                    <a:lnTo>
                      <a:pt x="4936" y="14954"/>
                    </a:lnTo>
                    <a:lnTo>
                      <a:pt x="4907" y="14937"/>
                    </a:lnTo>
                    <a:lnTo>
                      <a:pt x="4880" y="14919"/>
                    </a:lnTo>
                    <a:lnTo>
                      <a:pt x="4852" y="14898"/>
                    </a:lnTo>
                    <a:lnTo>
                      <a:pt x="4825" y="14876"/>
                    </a:lnTo>
                    <a:lnTo>
                      <a:pt x="4799" y="14852"/>
                    </a:lnTo>
                    <a:lnTo>
                      <a:pt x="4773" y="14825"/>
                    </a:lnTo>
                    <a:lnTo>
                      <a:pt x="4748" y="14796"/>
                    </a:lnTo>
                    <a:lnTo>
                      <a:pt x="4723" y="14765"/>
                    </a:lnTo>
                    <a:lnTo>
                      <a:pt x="4698" y="14732"/>
                    </a:lnTo>
                    <a:lnTo>
                      <a:pt x="4673" y="14696"/>
                    </a:lnTo>
                    <a:lnTo>
                      <a:pt x="4648" y="14658"/>
                    </a:lnTo>
                    <a:lnTo>
                      <a:pt x="4624" y="14618"/>
                    </a:lnTo>
                    <a:lnTo>
                      <a:pt x="4600" y="14574"/>
                    </a:lnTo>
                    <a:lnTo>
                      <a:pt x="4576" y="14527"/>
                    </a:lnTo>
                    <a:lnTo>
                      <a:pt x="4552" y="14479"/>
                    </a:lnTo>
                    <a:lnTo>
                      <a:pt x="4527" y="14427"/>
                    </a:lnTo>
                    <a:lnTo>
                      <a:pt x="6658" y="14161"/>
                    </a:lnTo>
                    <a:lnTo>
                      <a:pt x="6630" y="14236"/>
                    </a:lnTo>
                    <a:lnTo>
                      <a:pt x="6602" y="14308"/>
                    </a:lnTo>
                    <a:lnTo>
                      <a:pt x="6573" y="14375"/>
                    </a:lnTo>
                    <a:lnTo>
                      <a:pt x="6546" y="14438"/>
                    </a:lnTo>
                    <a:lnTo>
                      <a:pt x="6518" y="14496"/>
                    </a:lnTo>
                    <a:lnTo>
                      <a:pt x="6491" y="14552"/>
                    </a:lnTo>
                    <a:lnTo>
                      <a:pt x="6464" y="14603"/>
                    </a:lnTo>
                    <a:lnTo>
                      <a:pt x="6436" y="14651"/>
                    </a:lnTo>
                    <a:lnTo>
                      <a:pt x="6408" y="14695"/>
                    </a:lnTo>
                    <a:lnTo>
                      <a:pt x="6380" y="14736"/>
                    </a:lnTo>
                    <a:lnTo>
                      <a:pt x="6352" y="14773"/>
                    </a:lnTo>
                    <a:lnTo>
                      <a:pt x="6323" y="14808"/>
                    </a:lnTo>
                    <a:lnTo>
                      <a:pt x="6294" y="14841"/>
                    </a:lnTo>
                    <a:lnTo>
                      <a:pt x="6264" y="14869"/>
                    </a:lnTo>
                    <a:lnTo>
                      <a:pt x="6233" y="14895"/>
                    </a:lnTo>
                    <a:lnTo>
                      <a:pt x="6202" y="14919"/>
                    </a:lnTo>
                    <a:lnTo>
                      <a:pt x="6170" y="14940"/>
                    </a:lnTo>
                    <a:lnTo>
                      <a:pt x="6137" y="14959"/>
                    </a:lnTo>
                    <a:lnTo>
                      <a:pt x="6103" y="14976"/>
                    </a:lnTo>
                    <a:lnTo>
                      <a:pt x="6068" y="14990"/>
                    </a:lnTo>
                    <a:lnTo>
                      <a:pt x="6031" y="15003"/>
                    </a:lnTo>
                    <a:lnTo>
                      <a:pt x="5994" y="15014"/>
                    </a:lnTo>
                    <a:lnTo>
                      <a:pt x="5955" y="15023"/>
                    </a:lnTo>
                    <a:lnTo>
                      <a:pt x="5915" y="15031"/>
                    </a:lnTo>
                    <a:lnTo>
                      <a:pt x="5873" y="15038"/>
                    </a:lnTo>
                    <a:lnTo>
                      <a:pt x="5829" y="15043"/>
                    </a:lnTo>
                    <a:lnTo>
                      <a:pt x="5785" y="15047"/>
                    </a:lnTo>
                    <a:lnTo>
                      <a:pt x="5738" y="15050"/>
                    </a:lnTo>
                    <a:lnTo>
                      <a:pt x="5689" y="15052"/>
                    </a:lnTo>
                    <a:lnTo>
                      <a:pt x="5638" y="15053"/>
                    </a:lnTo>
                    <a:lnTo>
                      <a:pt x="5586" y="15054"/>
                    </a:lnTo>
                    <a:lnTo>
                      <a:pt x="5532" y="15054"/>
                    </a:lnTo>
                    <a:close/>
                    <a:moveTo>
                      <a:pt x="3890" y="12499"/>
                    </a:moveTo>
                    <a:lnTo>
                      <a:pt x="3873" y="12442"/>
                    </a:lnTo>
                    <a:lnTo>
                      <a:pt x="3855" y="12386"/>
                    </a:lnTo>
                    <a:lnTo>
                      <a:pt x="3838" y="12328"/>
                    </a:lnTo>
                    <a:lnTo>
                      <a:pt x="3820" y="12269"/>
                    </a:lnTo>
                    <a:lnTo>
                      <a:pt x="3802" y="12211"/>
                    </a:lnTo>
                    <a:lnTo>
                      <a:pt x="3783" y="12153"/>
                    </a:lnTo>
                    <a:lnTo>
                      <a:pt x="3763" y="12094"/>
                    </a:lnTo>
                    <a:lnTo>
                      <a:pt x="3744" y="12033"/>
                    </a:lnTo>
                    <a:lnTo>
                      <a:pt x="3725" y="11974"/>
                    </a:lnTo>
                    <a:lnTo>
                      <a:pt x="3705" y="11913"/>
                    </a:lnTo>
                    <a:lnTo>
                      <a:pt x="3685" y="11853"/>
                    </a:lnTo>
                    <a:lnTo>
                      <a:pt x="3665" y="11792"/>
                    </a:lnTo>
                    <a:lnTo>
                      <a:pt x="3645" y="11729"/>
                    </a:lnTo>
                    <a:lnTo>
                      <a:pt x="3624" y="11667"/>
                    </a:lnTo>
                    <a:lnTo>
                      <a:pt x="3603" y="11605"/>
                    </a:lnTo>
                    <a:lnTo>
                      <a:pt x="3581" y="11542"/>
                    </a:lnTo>
                    <a:lnTo>
                      <a:pt x="7487" y="11542"/>
                    </a:lnTo>
                    <a:lnTo>
                      <a:pt x="7464" y="11609"/>
                    </a:lnTo>
                    <a:lnTo>
                      <a:pt x="7440" y="11677"/>
                    </a:lnTo>
                    <a:lnTo>
                      <a:pt x="7417" y="11744"/>
                    </a:lnTo>
                    <a:lnTo>
                      <a:pt x="7395" y="11811"/>
                    </a:lnTo>
                    <a:lnTo>
                      <a:pt x="7373" y="11878"/>
                    </a:lnTo>
                    <a:lnTo>
                      <a:pt x="7351" y="11943"/>
                    </a:lnTo>
                    <a:lnTo>
                      <a:pt x="7330" y="12008"/>
                    </a:lnTo>
                    <a:lnTo>
                      <a:pt x="7309" y="12074"/>
                    </a:lnTo>
                    <a:lnTo>
                      <a:pt x="3890" y="12499"/>
                    </a:lnTo>
                    <a:close/>
                    <a:moveTo>
                      <a:pt x="6835" y="13637"/>
                    </a:moveTo>
                    <a:lnTo>
                      <a:pt x="4342" y="13948"/>
                    </a:lnTo>
                    <a:lnTo>
                      <a:pt x="4325" y="13899"/>
                    </a:lnTo>
                    <a:lnTo>
                      <a:pt x="4309" y="13850"/>
                    </a:lnTo>
                    <a:lnTo>
                      <a:pt x="4290" y="13799"/>
                    </a:lnTo>
                    <a:lnTo>
                      <a:pt x="4273" y="13747"/>
                    </a:lnTo>
                    <a:lnTo>
                      <a:pt x="4256" y="13693"/>
                    </a:lnTo>
                    <a:lnTo>
                      <a:pt x="4238" y="13638"/>
                    </a:lnTo>
                    <a:lnTo>
                      <a:pt x="4220" y="13582"/>
                    </a:lnTo>
                    <a:lnTo>
                      <a:pt x="4202" y="13524"/>
                    </a:lnTo>
                    <a:lnTo>
                      <a:pt x="4183" y="13465"/>
                    </a:lnTo>
                    <a:lnTo>
                      <a:pt x="4164" y="13403"/>
                    </a:lnTo>
                    <a:lnTo>
                      <a:pt x="4145" y="13340"/>
                    </a:lnTo>
                    <a:lnTo>
                      <a:pt x="4124" y="13276"/>
                    </a:lnTo>
                    <a:lnTo>
                      <a:pt x="4104" y="13210"/>
                    </a:lnTo>
                    <a:lnTo>
                      <a:pt x="4083" y="13141"/>
                    </a:lnTo>
                    <a:lnTo>
                      <a:pt x="4062" y="13070"/>
                    </a:lnTo>
                    <a:lnTo>
                      <a:pt x="4041" y="12998"/>
                    </a:lnTo>
                    <a:lnTo>
                      <a:pt x="4038" y="12990"/>
                    </a:lnTo>
                    <a:lnTo>
                      <a:pt x="4036" y="12983"/>
                    </a:lnTo>
                    <a:lnTo>
                      <a:pt x="7149" y="12594"/>
                    </a:lnTo>
                    <a:lnTo>
                      <a:pt x="7132" y="12651"/>
                    </a:lnTo>
                    <a:lnTo>
                      <a:pt x="7116" y="12707"/>
                    </a:lnTo>
                    <a:lnTo>
                      <a:pt x="7098" y="12763"/>
                    </a:lnTo>
                    <a:lnTo>
                      <a:pt x="7081" y="12819"/>
                    </a:lnTo>
                    <a:lnTo>
                      <a:pt x="7064" y="12876"/>
                    </a:lnTo>
                    <a:lnTo>
                      <a:pt x="7047" y="12931"/>
                    </a:lnTo>
                    <a:lnTo>
                      <a:pt x="7031" y="12985"/>
                    </a:lnTo>
                    <a:lnTo>
                      <a:pt x="7016" y="13038"/>
                    </a:lnTo>
                    <a:lnTo>
                      <a:pt x="6992" y="13121"/>
                    </a:lnTo>
                    <a:lnTo>
                      <a:pt x="6968" y="13202"/>
                    </a:lnTo>
                    <a:lnTo>
                      <a:pt x="6945" y="13280"/>
                    </a:lnTo>
                    <a:lnTo>
                      <a:pt x="6921" y="13355"/>
                    </a:lnTo>
                    <a:lnTo>
                      <a:pt x="6899" y="13429"/>
                    </a:lnTo>
                    <a:lnTo>
                      <a:pt x="6878" y="13500"/>
                    </a:lnTo>
                    <a:lnTo>
                      <a:pt x="6856" y="13570"/>
                    </a:lnTo>
                    <a:lnTo>
                      <a:pt x="6835" y="13637"/>
                    </a:lnTo>
                    <a:close/>
                    <a:moveTo>
                      <a:pt x="5532" y="0"/>
                    </a:moveTo>
                    <a:lnTo>
                      <a:pt x="5247" y="7"/>
                    </a:lnTo>
                    <a:lnTo>
                      <a:pt x="4966" y="28"/>
                    </a:lnTo>
                    <a:lnTo>
                      <a:pt x="4689" y="63"/>
                    </a:lnTo>
                    <a:lnTo>
                      <a:pt x="4417" y="112"/>
                    </a:lnTo>
                    <a:lnTo>
                      <a:pt x="4149" y="174"/>
                    </a:lnTo>
                    <a:lnTo>
                      <a:pt x="3886" y="248"/>
                    </a:lnTo>
                    <a:lnTo>
                      <a:pt x="3630" y="335"/>
                    </a:lnTo>
                    <a:lnTo>
                      <a:pt x="3378" y="434"/>
                    </a:lnTo>
                    <a:lnTo>
                      <a:pt x="3133" y="544"/>
                    </a:lnTo>
                    <a:lnTo>
                      <a:pt x="2894" y="666"/>
                    </a:lnTo>
                    <a:lnTo>
                      <a:pt x="2663" y="799"/>
                    </a:lnTo>
                    <a:lnTo>
                      <a:pt x="2439" y="942"/>
                    </a:lnTo>
                    <a:lnTo>
                      <a:pt x="2222" y="1097"/>
                    </a:lnTo>
                    <a:lnTo>
                      <a:pt x="2013" y="1261"/>
                    </a:lnTo>
                    <a:lnTo>
                      <a:pt x="1812" y="1434"/>
                    </a:lnTo>
                    <a:lnTo>
                      <a:pt x="1620" y="1617"/>
                    </a:lnTo>
                    <a:lnTo>
                      <a:pt x="1437" y="1809"/>
                    </a:lnTo>
                    <a:lnTo>
                      <a:pt x="1263" y="2009"/>
                    </a:lnTo>
                    <a:lnTo>
                      <a:pt x="1099" y="2217"/>
                    </a:lnTo>
                    <a:lnTo>
                      <a:pt x="944" y="2434"/>
                    </a:lnTo>
                    <a:lnTo>
                      <a:pt x="801" y="2658"/>
                    </a:lnTo>
                    <a:lnTo>
                      <a:pt x="668" y="2888"/>
                    </a:lnTo>
                    <a:lnTo>
                      <a:pt x="545" y="3127"/>
                    </a:lnTo>
                    <a:lnTo>
                      <a:pt x="434" y="3371"/>
                    </a:lnTo>
                    <a:lnTo>
                      <a:pt x="336" y="3622"/>
                    </a:lnTo>
                    <a:lnTo>
                      <a:pt x="248" y="3879"/>
                    </a:lnTo>
                    <a:lnTo>
                      <a:pt x="174" y="4141"/>
                    </a:lnTo>
                    <a:lnTo>
                      <a:pt x="113" y="4408"/>
                    </a:lnTo>
                    <a:lnTo>
                      <a:pt x="63" y="4679"/>
                    </a:lnTo>
                    <a:lnTo>
                      <a:pt x="28" y="4956"/>
                    </a:lnTo>
                    <a:lnTo>
                      <a:pt x="7" y="5236"/>
                    </a:lnTo>
                    <a:lnTo>
                      <a:pt x="0" y="5520"/>
                    </a:lnTo>
                    <a:lnTo>
                      <a:pt x="5" y="5710"/>
                    </a:lnTo>
                    <a:lnTo>
                      <a:pt x="21" y="5900"/>
                    </a:lnTo>
                    <a:lnTo>
                      <a:pt x="46" y="6092"/>
                    </a:lnTo>
                    <a:lnTo>
                      <a:pt x="81" y="6284"/>
                    </a:lnTo>
                    <a:lnTo>
                      <a:pt x="125" y="6475"/>
                    </a:lnTo>
                    <a:lnTo>
                      <a:pt x="176" y="6668"/>
                    </a:lnTo>
                    <a:lnTo>
                      <a:pt x="234" y="6861"/>
                    </a:lnTo>
                    <a:lnTo>
                      <a:pt x="301" y="7053"/>
                    </a:lnTo>
                    <a:lnTo>
                      <a:pt x="373" y="7247"/>
                    </a:lnTo>
                    <a:lnTo>
                      <a:pt x="451" y="7440"/>
                    </a:lnTo>
                    <a:lnTo>
                      <a:pt x="534" y="7634"/>
                    </a:lnTo>
                    <a:lnTo>
                      <a:pt x="623" y="7826"/>
                    </a:lnTo>
                    <a:lnTo>
                      <a:pt x="715" y="8020"/>
                    </a:lnTo>
                    <a:lnTo>
                      <a:pt x="811" y="8213"/>
                    </a:lnTo>
                    <a:lnTo>
                      <a:pt x="910" y="8405"/>
                    </a:lnTo>
                    <a:lnTo>
                      <a:pt x="1012" y="8597"/>
                    </a:lnTo>
                    <a:lnTo>
                      <a:pt x="1115" y="8789"/>
                    </a:lnTo>
                    <a:lnTo>
                      <a:pt x="1221" y="8980"/>
                    </a:lnTo>
                    <a:lnTo>
                      <a:pt x="1327" y="9171"/>
                    </a:lnTo>
                    <a:lnTo>
                      <a:pt x="1433" y="9361"/>
                    </a:lnTo>
                    <a:lnTo>
                      <a:pt x="1539" y="9550"/>
                    </a:lnTo>
                    <a:lnTo>
                      <a:pt x="1644" y="9739"/>
                    </a:lnTo>
                    <a:lnTo>
                      <a:pt x="1748" y="9927"/>
                    </a:lnTo>
                    <a:lnTo>
                      <a:pt x="1850" y="10115"/>
                    </a:lnTo>
                    <a:lnTo>
                      <a:pt x="1949" y="10300"/>
                    </a:lnTo>
                    <a:lnTo>
                      <a:pt x="2046" y="10485"/>
                    </a:lnTo>
                    <a:lnTo>
                      <a:pt x="2138" y="10670"/>
                    </a:lnTo>
                    <a:lnTo>
                      <a:pt x="2228" y="10852"/>
                    </a:lnTo>
                    <a:lnTo>
                      <a:pt x="2311" y="11033"/>
                    </a:lnTo>
                    <a:lnTo>
                      <a:pt x="2391" y="11214"/>
                    </a:lnTo>
                    <a:lnTo>
                      <a:pt x="2463" y="11392"/>
                    </a:lnTo>
                    <a:lnTo>
                      <a:pt x="2529" y="11569"/>
                    </a:lnTo>
                    <a:lnTo>
                      <a:pt x="2621" y="11829"/>
                    </a:lnTo>
                    <a:lnTo>
                      <a:pt x="2706" y="12083"/>
                    </a:lnTo>
                    <a:lnTo>
                      <a:pt x="2787" y="12329"/>
                    </a:lnTo>
                    <a:lnTo>
                      <a:pt x="2861" y="12568"/>
                    </a:lnTo>
                    <a:lnTo>
                      <a:pt x="2933" y="12801"/>
                    </a:lnTo>
                    <a:lnTo>
                      <a:pt x="3000" y="13026"/>
                    </a:lnTo>
                    <a:lnTo>
                      <a:pt x="3065" y="13245"/>
                    </a:lnTo>
                    <a:lnTo>
                      <a:pt x="3128" y="13456"/>
                    </a:lnTo>
                    <a:lnTo>
                      <a:pt x="3188" y="13658"/>
                    </a:lnTo>
                    <a:lnTo>
                      <a:pt x="3248" y="13855"/>
                    </a:lnTo>
                    <a:lnTo>
                      <a:pt x="3308" y="14043"/>
                    </a:lnTo>
                    <a:lnTo>
                      <a:pt x="3367" y="14223"/>
                    </a:lnTo>
                    <a:lnTo>
                      <a:pt x="3428" y="14396"/>
                    </a:lnTo>
                    <a:lnTo>
                      <a:pt x="3489" y="14562"/>
                    </a:lnTo>
                    <a:lnTo>
                      <a:pt x="3552" y="14718"/>
                    </a:lnTo>
                    <a:lnTo>
                      <a:pt x="3619" y="14867"/>
                    </a:lnTo>
                    <a:lnTo>
                      <a:pt x="3688" y="15007"/>
                    </a:lnTo>
                    <a:lnTo>
                      <a:pt x="3761" y="15140"/>
                    </a:lnTo>
                    <a:lnTo>
                      <a:pt x="3839" y="15263"/>
                    </a:lnTo>
                    <a:lnTo>
                      <a:pt x="3922" y="15379"/>
                    </a:lnTo>
                    <a:lnTo>
                      <a:pt x="4011" y="15485"/>
                    </a:lnTo>
                    <a:lnTo>
                      <a:pt x="4105" y="15582"/>
                    </a:lnTo>
                    <a:lnTo>
                      <a:pt x="4207" y="15672"/>
                    </a:lnTo>
                    <a:lnTo>
                      <a:pt x="4316" y="15752"/>
                    </a:lnTo>
                    <a:lnTo>
                      <a:pt x="4433" y="15822"/>
                    </a:lnTo>
                    <a:lnTo>
                      <a:pt x="4559" y="15884"/>
                    </a:lnTo>
                    <a:lnTo>
                      <a:pt x="4694" y="15937"/>
                    </a:lnTo>
                    <a:lnTo>
                      <a:pt x="4840" y="15981"/>
                    </a:lnTo>
                    <a:lnTo>
                      <a:pt x="4995" y="16014"/>
                    </a:lnTo>
                    <a:lnTo>
                      <a:pt x="5161" y="16038"/>
                    </a:lnTo>
                    <a:lnTo>
                      <a:pt x="5340" y="16053"/>
                    </a:lnTo>
                    <a:lnTo>
                      <a:pt x="5532" y="16058"/>
                    </a:lnTo>
                    <a:lnTo>
                      <a:pt x="5726" y="16053"/>
                    </a:lnTo>
                    <a:lnTo>
                      <a:pt x="5907" y="16039"/>
                    </a:lnTo>
                    <a:lnTo>
                      <a:pt x="6076" y="16014"/>
                    </a:lnTo>
                    <a:lnTo>
                      <a:pt x="6232" y="15981"/>
                    </a:lnTo>
                    <a:lnTo>
                      <a:pt x="6379" y="15938"/>
                    </a:lnTo>
                    <a:lnTo>
                      <a:pt x="6516" y="15885"/>
                    </a:lnTo>
                    <a:lnTo>
                      <a:pt x="6643" y="15823"/>
                    </a:lnTo>
                    <a:lnTo>
                      <a:pt x="6760" y="15753"/>
                    </a:lnTo>
                    <a:lnTo>
                      <a:pt x="6870" y="15673"/>
                    </a:lnTo>
                    <a:lnTo>
                      <a:pt x="6972" y="15584"/>
                    </a:lnTo>
                    <a:lnTo>
                      <a:pt x="7066" y="15487"/>
                    </a:lnTo>
                    <a:lnTo>
                      <a:pt x="7155" y="15381"/>
                    </a:lnTo>
                    <a:lnTo>
                      <a:pt x="7237" y="15266"/>
                    </a:lnTo>
                    <a:lnTo>
                      <a:pt x="7315" y="15143"/>
                    </a:lnTo>
                    <a:lnTo>
                      <a:pt x="7387" y="15011"/>
                    </a:lnTo>
                    <a:lnTo>
                      <a:pt x="7455" y="14871"/>
                    </a:lnTo>
                    <a:lnTo>
                      <a:pt x="7521" y="14723"/>
                    </a:lnTo>
                    <a:lnTo>
                      <a:pt x="7584" y="14567"/>
                    </a:lnTo>
                    <a:lnTo>
                      <a:pt x="7645" y="14402"/>
                    </a:lnTo>
                    <a:lnTo>
                      <a:pt x="7704" y="14229"/>
                    </a:lnTo>
                    <a:lnTo>
                      <a:pt x="7762" y="14050"/>
                    </a:lnTo>
                    <a:lnTo>
                      <a:pt x="7821" y="13862"/>
                    </a:lnTo>
                    <a:lnTo>
                      <a:pt x="7880" y="13666"/>
                    </a:lnTo>
                    <a:lnTo>
                      <a:pt x="7939" y="13464"/>
                    </a:lnTo>
                    <a:lnTo>
                      <a:pt x="8002" y="13253"/>
                    </a:lnTo>
                    <a:lnTo>
                      <a:pt x="8065" y="13035"/>
                    </a:lnTo>
                    <a:lnTo>
                      <a:pt x="8132" y="12810"/>
                    </a:lnTo>
                    <a:lnTo>
                      <a:pt x="8203" y="12578"/>
                    </a:lnTo>
                    <a:lnTo>
                      <a:pt x="8277" y="12340"/>
                    </a:lnTo>
                    <a:lnTo>
                      <a:pt x="8357" y="12094"/>
                    </a:lnTo>
                    <a:lnTo>
                      <a:pt x="8442" y="11841"/>
                    </a:lnTo>
                    <a:lnTo>
                      <a:pt x="8534" y="11581"/>
                    </a:lnTo>
                    <a:lnTo>
                      <a:pt x="8600" y="11403"/>
                    </a:lnTo>
                    <a:lnTo>
                      <a:pt x="8673" y="11224"/>
                    </a:lnTo>
                    <a:lnTo>
                      <a:pt x="8752" y="11043"/>
                    </a:lnTo>
                    <a:lnTo>
                      <a:pt x="8836" y="10861"/>
                    </a:lnTo>
                    <a:lnTo>
                      <a:pt x="8926" y="10678"/>
                    </a:lnTo>
                    <a:lnTo>
                      <a:pt x="9018" y="10493"/>
                    </a:lnTo>
                    <a:lnTo>
                      <a:pt x="9115" y="10307"/>
                    </a:lnTo>
                    <a:lnTo>
                      <a:pt x="9214" y="10121"/>
                    </a:lnTo>
                    <a:lnTo>
                      <a:pt x="9316" y="9932"/>
                    </a:lnTo>
                    <a:lnTo>
                      <a:pt x="9421" y="9743"/>
                    </a:lnTo>
                    <a:lnTo>
                      <a:pt x="9525" y="9554"/>
                    </a:lnTo>
                    <a:lnTo>
                      <a:pt x="9632" y="9363"/>
                    </a:lnTo>
                    <a:lnTo>
                      <a:pt x="9737" y="9172"/>
                    </a:lnTo>
                    <a:lnTo>
                      <a:pt x="9844" y="8980"/>
                    </a:lnTo>
                    <a:lnTo>
                      <a:pt x="9949" y="8788"/>
                    </a:lnTo>
                    <a:lnTo>
                      <a:pt x="10052" y="8596"/>
                    </a:lnTo>
                    <a:lnTo>
                      <a:pt x="10154" y="8402"/>
                    </a:lnTo>
                    <a:lnTo>
                      <a:pt x="10253" y="8210"/>
                    </a:lnTo>
                    <a:lnTo>
                      <a:pt x="10349" y="8016"/>
                    </a:lnTo>
                    <a:lnTo>
                      <a:pt x="10441" y="7822"/>
                    </a:lnTo>
                    <a:lnTo>
                      <a:pt x="10529" y="7629"/>
                    </a:lnTo>
                    <a:lnTo>
                      <a:pt x="10612" y="7435"/>
                    </a:lnTo>
                    <a:lnTo>
                      <a:pt x="10691" y="7241"/>
                    </a:lnTo>
                    <a:lnTo>
                      <a:pt x="10763" y="7048"/>
                    </a:lnTo>
                    <a:lnTo>
                      <a:pt x="10829" y="6856"/>
                    </a:lnTo>
                    <a:lnTo>
                      <a:pt x="10888" y="6663"/>
                    </a:lnTo>
                    <a:lnTo>
                      <a:pt x="10939" y="6470"/>
                    </a:lnTo>
                    <a:lnTo>
                      <a:pt x="10983" y="6280"/>
                    </a:lnTo>
                    <a:lnTo>
                      <a:pt x="11017" y="6088"/>
                    </a:lnTo>
                    <a:lnTo>
                      <a:pt x="11042" y="5898"/>
                    </a:lnTo>
                    <a:lnTo>
                      <a:pt x="11058" y="5709"/>
                    </a:lnTo>
                    <a:lnTo>
                      <a:pt x="11063" y="5520"/>
                    </a:lnTo>
                    <a:lnTo>
                      <a:pt x="11056" y="5236"/>
                    </a:lnTo>
                    <a:lnTo>
                      <a:pt x="11035" y="4956"/>
                    </a:lnTo>
                    <a:lnTo>
                      <a:pt x="11000" y="4679"/>
                    </a:lnTo>
                    <a:lnTo>
                      <a:pt x="10950" y="4408"/>
                    </a:lnTo>
                    <a:lnTo>
                      <a:pt x="10889" y="4141"/>
                    </a:lnTo>
                    <a:lnTo>
                      <a:pt x="10815" y="3879"/>
                    </a:lnTo>
                    <a:lnTo>
                      <a:pt x="10727" y="3622"/>
                    </a:lnTo>
                    <a:lnTo>
                      <a:pt x="10629" y="3371"/>
                    </a:lnTo>
                    <a:lnTo>
                      <a:pt x="10518" y="3127"/>
                    </a:lnTo>
                    <a:lnTo>
                      <a:pt x="10395" y="2888"/>
                    </a:lnTo>
                    <a:lnTo>
                      <a:pt x="10262" y="2658"/>
                    </a:lnTo>
                    <a:lnTo>
                      <a:pt x="10119" y="2434"/>
                    </a:lnTo>
                    <a:lnTo>
                      <a:pt x="9964" y="2217"/>
                    </a:lnTo>
                    <a:lnTo>
                      <a:pt x="9800" y="2009"/>
                    </a:lnTo>
                    <a:lnTo>
                      <a:pt x="9626" y="1809"/>
                    </a:lnTo>
                    <a:lnTo>
                      <a:pt x="9443" y="1617"/>
                    </a:lnTo>
                    <a:lnTo>
                      <a:pt x="9251" y="1434"/>
                    </a:lnTo>
                    <a:lnTo>
                      <a:pt x="9050" y="1261"/>
                    </a:lnTo>
                    <a:lnTo>
                      <a:pt x="8841" y="1097"/>
                    </a:lnTo>
                    <a:lnTo>
                      <a:pt x="8624" y="942"/>
                    </a:lnTo>
                    <a:lnTo>
                      <a:pt x="8400" y="799"/>
                    </a:lnTo>
                    <a:lnTo>
                      <a:pt x="8169" y="666"/>
                    </a:lnTo>
                    <a:lnTo>
                      <a:pt x="7929" y="544"/>
                    </a:lnTo>
                    <a:lnTo>
                      <a:pt x="7685" y="434"/>
                    </a:lnTo>
                    <a:lnTo>
                      <a:pt x="7433" y="335"/>
                    </a:lnTo>
                    <a:lnTo>
                      <a:pt x="7176" y="248"/>
                    </a:lnTo>
                    <a:lnTo>
                      <a:pt x="6913" y="174"/>
                    </a:lnTo>
                    <a:lnTo>
                      <a:pt x="6646" y="112"/>
                    </a:lnTo>
                    <a:lnTo>
                      <a:pt x="6374" y="63"/>
                    </a:lnTo>
                    <a:lnTo>
                      <a:pt x="6097" y="28"/>
                    </a:lnTo>
                    <a:lnTo>
                      <a:pt x="5816" y="7"/>
                    </a:lnTo>
                    <a:lnTo>
                      <a:pt x="5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Freeform 101"/>
              <p:cNvSpPr/>
              <p:nvPr/>
            </p:nvSpPr>
            <p:spPr bwMode="auto">
              <a:xfrm>
                <a:off x="8699500" y="2173288"/>
                <a:ext cx="139700" cy="139700"/>
              </a:xfrm>
              <a:custGeom>
                <a:avLst/>
                <a:gdLst>
                  <a:gd name="T0" fmla="*/ 2559 w 3269"/>
                  <a:gd name="T1" fmla="*/ 35 h 3262"/>
                  <a:gd name="T2" fmla="*/ 1981 w 3269"/>
                  <a:gd name="T3" fmla="*/ 183 h 3262"/>
                  <a:gd name="T4" fmla="*/ 1455 w 3269"/>
                  <a:gd name="T5" fmla="*/ 437 h 3262"/>
                  <a:gd name="T6" fmla="*/ 990 w 3269"/>
                  <a:gd name="T7" fmla="*/ 783 h 3262"/>
                  <a:gd name="T8" fmla="*/ 601 w 3269"/>
                  <a:gd name="T9" fmla="*/ 1210 h 3262"/>
                  <a:gd name="T10" fmla="*/ 298 w 3269"/>
                  <a:gd name="T11" fmla="*/ 1706 h 3262"/>
                  <a:gd name="T12" fmla="*/ 96 w 3269"/>
                  <a:gd name="T13" fmla="*/ 2259 h 3262"/>
                  <a:gd name="T14" fmla="*/ 4 w 3269"/>
                  <a:gd name="T15" fmla="*/ 2856 h 3262"/>
                  <a:gd name="T16" fmla="*/ 3 w 3269"/>
                  <a:gd name="T17" fmla="*/ 3049 h 3262"/>
                  <a:gd name="T18" fmla="*/ 15 w 3269"/>
                  <a:gd name="T19" fmla="*/ 3097 h 3262"/>
                  <a:gd name="T20" fmla="*/ 37 w 3269"/>
                  <a:gd name="T21" fmla="*/ 3141 h 3262"/>
                  <a:gd name="T22" fmla="*/ 66 w 3269"/>
                  <a:gd name="T23" fmla="*/ 3180 h 3262"/>
                  <a:gd name="T24" fmla="*/ 101 w 3269"/>
                  <a:gd name="T25" fmla="*/ 3212 h 3262"/>
                  <a:gd name="T26" fmla="*/ 143 w 3269"/>
                  <a:gd name="T27" fmla="*/ 3237 h 3262"/>
                  <a:gd name="T28" fmla="*/ 189 w 3269"/>
                  <a:gd name="T29" fmla="*/ 3254 h 3262"/>
                  <a:gd name="T30" fmla="*/ 239 w 3269"/>
                  <a:gd name="T31" fmla="*/ 3262 h 3262"/>
                  <a:gd name="T32" fmla="*/ 290 w 3269"/>
                  <a:gd name="T33" fmla="*/ 3259 h 3262"/>
                  <a:gd name="T34" fmla="*/ 338 w 3269"/>
                  <a:gd name="T35" fmla="*/ 3247 h 3262"/>
                  <a:gd name="T36" fmla="*/ 382 w 3269"/>
                  <a:gd name="T37" fmla="*/ 3226 h 3262"/>
                  <a:gd name="T38" fmla="*/ 421 w 3269"/>
                  <a:gd name="T39" fmla="*/ 3197 h 3262"/>
                  <a:gd name="T40" fmla="*/ 453 w 3269"/>
                  <a:gd name="T41" fmla="*/ 3161 h 3262"/>
                  <a:gd name="T42" fmla="*/ 478 w 3269"/>
                  <a:gd name="T43" fmla="*/ 3119 h 3262"/>
                  <a:gd name="T44" fmla="*/ 495 w 3269"/>
                  <a:gd name="T45" fmla="*/ 3073 h 3262"/>
                  <a:gd name="T46" fmla="*/ 503 w 3269"/>
                  <a:gd name="T47" fmla="*/ 3024 h 3262"/>
                  <a:gd name="T48" fmla="*/ 532 w 3269"/>
                  <a:gd name="T49" fmla="*/ 2630 h 3262"/>
                  <a:gd name="T50" fmla="*/ 656 w 3269"/>
                  <a:gd name="T51" fmla="*/ 2149 h 3262"/>
                  <a:gd name="T52" fmla="*/ 867 w 3269"/>
                  <a:gd name="T53" fmla="*/ 1711 h 3262"/>
                  <a:gd name="T54" fmla="*/ 1157 w 3269"/>
                  <a:gd name="T55" fmla="*/ 1325 h 3262"/>
                  <a:gd name="T56" fmla="*/ 1514 w 3269"/>
                  <a:gd name="T57" fmla="*/ 1001 h 3262"/>
                  <a:gd name="T58" fmla="*/ 1928 w 3269"/>
                  <a:gd name="T59" fmla="*/ 750 h 3262"/>
                  <a:gd name="T60" fmla="*/ 2390 w 3269"/>
                  <a:gd name="T61" fmla="*/ 581 h 3262"/>
                  <a:gd name="T62" fmla="*/ 2889 w 3269"/>
                  <a:gd name="T63" fmla="*/ 505 h 3262"/>
                  <a:gd name="T64" fmla="*/ 3056 w 3269"/>
                  <a:gd name="T65" fmla="*/ 499 h 3262"/>
                  <a:gd name="T66" fmla="*/ 3104 w 3269"/>
                  <a:gd name="T67" fmla="*/ 487 h 3262"/>
                  <a:gd name="T68" fmla="*/ 3148 w 3269"/>
                  <a:gd name="T69" fmla="*/ 466 h 3262"/>
                  <a:gd name="T70" fmla="*/ 3186 w 3269"/>
                  <a:gd name="T71" fmla="*/ 437 h 3262"/>
                  <a:gd name="T72" fmla="*/ 3219 w 3269"/>
                  <a:gd name="T73" fmla="*/ 402 h 3262"/>
                  <a:gd name="T74" fmla="*/ 3244 w 3269"/>
                  <a:gd name="T75" fmla="*/ 359 h 3262"/>
                  <a:gd name="T76" fmla="*/ 3261 w 3269"/>
                  <a:gd name="T77" fmla="*/ 314 h 3262"/>
                  <a:gd name="T78" fmla="*/ 3269 w 3269"/>
                  <a:gd name="T79" fmla="*/ 264 h 3262"/>
                  <a:gd name="T80" fmla="*/ 3266 w 3269"/>
                  <a:gd name="T81" fmla="*/ 213 h 3262"/>
                  <a:gd name="T82" fmla="*/ 3254 w 3269"/>
                  <a:gd name="T83" fmla="*/ 165 h 3262"/>
                  <a:gd name="T84" fmla="*/ 3233 w 3269"/>
                  <a:gd name="T85" fmla="*/ 120 h 3262"/>
                  <a:gd name="T86" fmla="*/ 3204 w 3269"/>
                  <a:gd name="T87" fmla="*/ 82 h 3262"/>
                  <a:gd name="T88" fmla="*/ 3168 w 3269"/>
                  <a:gd name="T89" fmla="*/ 50 h 3262"/>
                  <a:gd name="T90" fmla="*/ 3126 w 3269"/>
                  <a:gd name="T91" fmla="*/ 25 h 3262"/>
                  <a:gd name="T92" fmla="*/ 3080 w 3269"/>
                  <a:gd name="T93" fmla="*/ 8 h 3262"/>
                  <a:gd name="T94" fmla="*/ 3031 w 3269"/>
                  <a:gd name="T95" fmla="*/ 0 h 3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69" h="3262">
                    <a:moveTo>
                      <a:pt x="3018" y="0"/>
                    </a:moveTo>
                    <a:lnTo>
                      <a:pt x="2863" y="4"/>
                    </a:lnTo>
                    <a:lnTo>
                      <a:pt x="2710" y="15"/>
                    </a:lnTo>
                    <a:lnTo>
                      <a:pt x="2559" y="35"/>
                    </a:lnTo>
                    <a:lnTo>
                      <a:pt x="2410" y="61"/>
                    </a:lnTo>
                    <a:lnTo>
                      <a:pt x="2264" y="95"/>
                    </a:lnTo>
                    <a:lnTo>
                      <a:pt x="2121" y="136"/>
                    </a:lnTo>
                    <a:lnTo>
                      <a:pt x="1981" y="183"/>
                    </a:lnTo>
                    <a:lnTo>
                      <a:pt x="1844" y="237"/>
                    </a:lnTo>
                    <a:lnTo>
                      <a:pt x="1710" y="297"/>
                    </a:lnTo>
                    <a:lnTo>
                      <a:pt x="1580" y="364"/>
                    </a:lnTo>
                    <a:lnTo>
                      <a:pt x="1455" y="437"/>
                    </a:lnTo>
                    <a:lnTo>
                      <a:pt x="1332" y="515"/>
                    </a:lnTo>
                    <a:lnTo>
                      <a:pt x="1213" y="599"/>
                    </a:lnTo>
                    <a:lnTo>
                      <a:pt x="1100" y="689"/>
                    </a:lnTo>
                    <a:lnTo>
                      <a:pt x="990" y="783"/>
                    </a:lnTo>
                    <a:lnTo>
                      <a:pt x="885" y="883"/>
                    </a:lnTo>
                    <a:lnTo>
                      <a:pt x="785" y="988"/>
                    </a:lnTo>
                    <a:lnTo>
                      <a:pt x="690" y="1097"/>
                    </a:lnTo>
                    <a:lnTo>
                      <a:pt x="601" y="1210"/>
                    </a:lnTo>
                    <a:lnTo>
                      <a:pt x="516" y="1329"/>
                    </a:lnTo>
                    <a:lnTo>
                      <a:pt x="438" y="1450"/>
                    </a:lnTo>
                    <a:lnTo>
                      <a:pt x="365" y="1577"/>
                    </a:lnTo>
                    <a:lnTo>
                      <a:pt x="298" y="1706"/>
                    </a:lnTo>
                    <a:lnTo>
                      <a:pt x="238" y="1840"/>
                    </a:lnTo>
                    <a:lnTo>
                      <a:pt x="183" y="1976"/>
                    </a:lnTo>
                    <a:lnTo>
                      <a:pt x="136" y="2117"/>
                    </a:lnTo>
                    <a:lnTo>
                      <a:pt x="96" y="2259"/>
                    </a:lnTo>
                    <a:lnTo>
                      <a:pt x="62" y="2405"/>
                    </a:lnTo>
                    <a:lnTo>
                      <a:pt x="36" y="2553"/>
                    </a:lnTo>
                    <a:lnTo>
                      <a:pt x="16" y="2704"/>
                    </a:lnTo>
                    <a:lnTo>
                      <a:pt x="4" y="2856"/>
                    </a:lnTo>
                    <a:lnTo>
                      <a:pt x="0" y="3011"/>
                    </a:lnTo>
                    <a:lnTo>
                      <a:pt x="0" y="3024"/>
                    </a:lnTo>
                    <a:lnTo>
                      <a:pt x="1" y="3037"/>
                    </a:lnTo>
                    <a:lnTo>
                      <a:pt x="3" y="3049"/>
                    </a:lnTo>
                    <a:lnTo>
                      <a:pt x="5" y="3061"/>
                    </a:lnTo>
                    <a:lnTo>
                      <a:pt x="8" y="3073"/>
                    </a:lnTo>
                    <a:lnTo>
                      <a:pt x="11" y="3085"/>
                    </a:lnTo>
                    <a:lnTo>
                      <a:pt x="15" y="3097"/>
                    </a:lnTo>
                    <a:lnTo>
                      <a:pt x="20" y="3108"/>
                    </a:lnTo>
                    <a:lnTo>
                      <a:pt x="25" y="3119"/>
                    </a:lnTo>
                    <a:lnTo>
                      <a:pt x="30" y="3130"/>
                    </a:lnTo>
                    <a:lnTo>
                      <a:pt x="37" y="3141"/>
                    </a:lnTo>
                    <a:lnTo>
                      <a:pt x="44" y="3151"/>
                    </a:lnTo>
                    <a:lnTo>
                      <a:pt x="51" y="3161"/>
                    </a:lnTo>
                    <a:lnTo>
                      <a:pt x="58" y="3171"/>
                    </a:lnTo>
                    <a:lnTo>
                      <a:pt x="66" y="3180"/>
                    </a:lnTo>
                    <a:lnTo>
                      <a:pt x="74" y="3189"/>
                    </a:lnTo>
                    <a:lnTo>
                      <a:pt x="83" y="3197"/>
                    </a:lnTo>
                    <a:lnTo>
                      <a:pt x="92" y="3205"/>
                    </a:lnTo>
                    <a:lnTo>
                      <a:pt x="101" y="3212"/>
                    </a:lnTo>
                    <a:lnTo>
                      <a:pt x="111" y="3219"/>
                    </a:lnTo>
                    <a:lnTo>
                      <a:pt x="121" y="3226"/>
                    </a:lnTo>
                    <a:lnTo>
                      <a:pt x="132" y="3232"/>
                    </a:lnTo>
                    <a:lnTo>
                      <a:pt x="143" y="3237"/>
                    </a:lnTo>
                    <a:lnTo>
                      <a:pt x="154" y="3242"/>
                    </a:lnTo>
                    <a:lnTo>
                      <a:pt x="165" y="3247"/>
                    </a:lnTo>
                    <a:lnTo>
                      <a:pt x="177" y="3251"/>
                    </a:lnTo>
                    <a:lnTo>
                      <a:pt x="189" y="3254"/>
                    </a:lnTo>
                    <a:lnTo>
                      <a:pt x="201" y="3257"/>
                    </a:lnTo>
                    <a:lnTo>
                      <a:pt x="214" y="3259"/>
                    </a:lnTo>
                    <a:lnTo>
                      <a:pt x="227" y="3261"/>
                    </a:lnTo>
                    <a:lnTo>
                      <a:pt x="239" y="3262"/>
                    </a:lnTo>
                    <a:lnTo>
                      <a:pt x="252" y="3262"/>
                    </a:lnTo>
                    <a:lnTo>
                      <a:pt x="265" y="3262"/>
                    </a:lnTo>
                    <a:lnTo>
                      <a:pt x="278" y="3261"/>
                    </a:lnTo>
                    <a:lnTo>
                      <a:pt x="290" y="3259"/>
                    </a:lnTo>
                    <a:lnTo>
                      <a:pt x="302" y="3257"/>
                    </a:lnTo>
                    <a:lnTo>
                      <a:pt x="315" y="3254"/>
                    </a:lnTo>
                    <a:lnTo>
                      <a:pt x="326" y="3251"/>
                    </a:lnTo>
                    <a:lnTo>
                      <a:pt x="338" y="3247"/>
                    </a:lnTo>
                    <a:lnTo>
                      <a:pt x="349" y="3242"/>
                    </a:lnTo>
                    <a:lnTo>
                      <a:pt x="360" y="3237"/>
                    </a:lnTo>
                    <a:lnTo>
                      <a:pt x="371" y="3232"/>
                    </a:lnTo>
                    <a:lnTo>
                      <a:pt x="382" y="3226"/>
                    </a:lnTo>
                    <a:lnTo>
                      <a:pt x="393" y="3219"/>
                    </a:lnTo>
                    <a:lnTo>
                      <a:pt x="403" y="3212"/>
                    </a:lnTo>
                    <a:lnTo>
                      <a:pt x="412" y="3205"/>
                    </a:lnTo>
                    <a:lnTo>
                      <a:pt x="421" y="3197"/>
                    </a:lnTo>
                    <a:lnTo>
                      <a:pt x="430" y="3189"/>
                    </a:lnTo>
                    <a:lnTo>
                      <a:pt x="438" y="3180"/>
                    </a:lnTo>
                    <a:lnTo>
                      <a:pt x="446" y="3171"/>
                    </a:lnTo>
                    <a:lnTo>
                      <a:pt x="453" y="3161"/>
                    </a:lnTo>
                    <a:lnTo>
                      <a:pt x="460" y="3151"/>
                    </a:lnTo>
                    <a:lnTo>
                      <a:pt x="467" y="3141"/>
                    </a:lnTo>
                    <a:lnTo>
                      <a:pt x="473" y="3130"/>
                    </a:lnTo>
                    <a:lnTo>
                      <a:pt x="478" y="3119"/>
                    </a:lnTo>
                    <a:lnTo>
                      <a:pt x="483" y="3108"/>
                    </a:lnTo>
                    <a:lnTo>
                      <a:pt x="488" y="3097"/>
                    </a:lnTo>
                    <a:lnTo>
                      <a:pt x="492" y="3085"/>
                    </a:lnTo>
                    <a:lnTo>
                      <a:pt x="495" y="3073"/>
                    </a:lnTo>
                    <a:lnTo>
                      <a:pt x="498" y="3061"/>
                    </a:lnTo>
                    <a:lnTo>
                      <a:pt x="500" y="3049"/>
                    </a:lnTo>
                    <a:lnTo>
                      <a:pt x="502" y="3037"/>
                    </a:lnTo>
                    <a:lnTo>
                      <a:pt x="503" y="3024"/>
                    </a:lnTo>
                    <a:lnTo>
                      <a:pt x="503" y="3011"/>
                    </a:lnTo>
                    <a:lnTo>
                      <a:pt x="506" y="2882"/>
                    </a:lnTo>
                    <a:lnTo>
                      <a:pt x="516" y="2755"/>
                    </a:lnTo>
                    <a:lnTo>
                      <a:pt x="532" y="2630"/>
                    </a:lnTo>
                    <a:lnTo>
                      <a:pt x="554" y="2506"/>
                    </a:lnTo>
                    <a:lnTo>
                      <a:pt x="583" y="2385"/>
                    </a:lnTo>
                    <a:lnTo>
                      <a:pt x="617" y="2265"/>
                    </a:lnTo>
                    <a:lnTo>
                      <a:pt x="656" y="2149"/>
                    </a:lnTo>
                    <a:lnTo>
                      <a:pt x="701" y="2035"/>
                    </a:lnTo>
                    <a:lnTo>
                      <a:pt x="752" y="1924"/>
                    </a:lnTo>
                    <a:lnTo>
                      <a:pt x="807" y="1816"/>
                    </a:lnTo>
                    <a:lnTo>
                      <a:pt x="867" y="1711"/>
                    </a:lnTo>
                    <a:lnTo>
                      <a:pt x="934" y="1609"/>
                    </a:lnTo>
                    <a:lnTo>
                      <a:pt x="1003" y="1511"/>
                    </a:lnTo>
                    <a:lnTo>
                      <a:pt x="1078" y="1416"/>
                    </a:lnTo>
                    <a:lnTo>
                      <a:pt x="1157" y="1325"/>
                    </a:lnTo>
                    <a:lnTo>
                      <a:pt x="1240" y="1238"/>
                    </a:lnTo>
                    <a:lnTo>
                      <a:pt x="1328" y="1154"/>
                    </a:lnTo>
                    <a:lnTo>
                      <a:pt x="1419" y="1076"/>
                    </a:lnTo>
                    <a:lnTo>
                      <a:pt x="1514" y="1001"/>
                    </a:lnTo>
                    <a:lnTo>
                      <a:pt x="1612" y="931"/>
                    </a:lnTo>
                    <a:lnTo>
                      <a:pt x="1715" y="865"/>
                    </a:lnTo>
                    <a:lnTo>
                      <a:pt x="1820" y="805"/>
                    </a:lnTo>
                    <a:lnTo>
                      <a:pt x="1928" y="750"/>
                    </a:lnTo>
                    <a:lnTo>
                      <a:pt x="2040" y="700"/>
                    </a:lnTo>
                    <a:lnTo>
                      <a:pt x="2154" y="654"/>
                    </a:lnTo>
                    <a:lnTo>
                      <a:pt x="2270" y="615"/>
                    </a:lnTo>
                    <a:lnTo>
                      <a:pt x="2390" y="581"/>
                    </a:lnTo>
                    <a:lnTo>
                      <a:pt x="2512" y="553"/>
                    </a:lnTo>
                    <a:lnTo>
                      <a:pt x="2635" y="531"/>
                    </a:lnTo>
                    <a:lnTo>
                      <a:pt x="2761" y="515"/>
                    </a:lnTo>
                    <a:lnTo>
                      <a:pt x="2889" y="505"/>
                    </a:lnTo>
                    <a:lnTo>
                      <a:pt x="3018" y="502"/>
                    </a:lnTo>
                    <a:lnTo>
                      <a:pt x="3031" y="502"/>
                    </a:lnTo>
                    <a:lnTo>
                      <a:pt x="3044" y="501"/>
                    </a:lnTo>
                    <a:lnTo>
                      <a:pt x="3056" y="499"/>
                    </a:lnTo>
                    <a:lnTo>
                      <a:pt x="3068" y="497"/>
                    </a:lnTo>
                    <a:lnTo>
                      <a:pt x="3080" y="494"/>
                    </a:lnTo>
                    <a:lnTo>
                      <a:pt x="3092" y="491"/>
                    </a:lnTo>
                    <a:lnTo>
                      <a:pt x="3104" y="487"/>
                    </a:lnTo>
                    <a:lnTo>
                      <a:pt x="3115" y="482"/>
                    </a:lnTo>
                    <a:lnTo>
                      <a:pt x="3126" y="477"/>
                    </a:lnTo>
                    <a:lnTo>
                      <a:pt x="3137" y="472"/>
                    </a:lnTo>
                    <a:lnTo>
                      <a:pt x="3148" y="466"/>
                    </a:lnTo>
                    <a:lnTo>
                      <a:pt x="3158" y="459"/>
                    </a:lnTo>
                    <a:lnTo>
                      <a:pt x="3168" y="452"/>
                    </a:lnTo>
                    <a:lnTo>
                      <a:pt x="3177" y="445"/>
                    </a:lnTo>
                    <a:lnTo>
                      <a:pt x="3186" y="437"/>
                    </a:lnTo>
                    <a:lnTo>
                      <a:pt x="3196" y="429"/>
                    </a:lnTo>
                    <a:lnTo>
                      <a:pt x="3204" y="420"/>
                    </a:lnTo>
                    <a:lnTo>
                      <a:pt x="3212" y="411"/>
                    </a:lnTo>
                    <a:lnTo>
                      <a:pt x="3219" y="402"/>
                    </a:lnTo>
                    <a:lnTo>
                      <a:pt x="3226" y="391"/>
                    </a:lnTo>
                    <a:lnTo>
                      <a:pt x="3233" y="381"/>
                    </a:lnTo>
                    <a:lnTo>
                      <a:pt x="3239" y="370"/>
                    </a:lnTo>
                    <a:lnTo>
                      <a:pt x="3244" y="359"/>
                    </a:lnTo>
                    <a:lnTo>
                      <a:pt x="3249" y="348"/>
                    </a:lnTo>
                    <a:lnTo>
                      <a:pt x="3254" y="337"/>
                    </a:lnTo>
                    <a:lnTo>
                      <a:pt x="3258" y="325"/>
                    </a:lnTo>
                    <a:lnTo>
                      <a:pt x="3261" y="314"/>
                    </a:lnTo>
                    <a:lnTo>
                      <a:pt x="3264" y="301"/>
                    </a:lnTo>
                    <a:lnTo>
                      <a:pt x="3266" y="289"/>
                    </a:lnTo>
                    <a:lnTo>
                      <a:pt x="3268" y="277"/>
                    </a:lnTo>
                    <a:lnTo>
                      <a:pt x="3269" y="264"/>
                    </a:lnTo>
                    <a:lnTo>
                      <a:pt x="3269" y="251"/>
                    </a:lnTo>
                    <a:lnTo>
                      <a:pt x="3269" y="238"/>
                    </a:lnTo>
                    <a:lnTo>
                      <a:pt x="3268" y="226"/>
                    </a:lnTo>
                    <a:lnTo>
                      <a:pt x="3266" y="213"/>
                    </a:lnTo>
                    <a:lnTo>
                      <a:pt x="3264" y="201"/>
                    </a:lnTo>
                    <a:lnTo>
                      <a:pt x="3261" y="189"/>
                    </a:lnTo>
                    <a:lnTo>
                      <a:pt x="3258" y="177"/>
                    </a:lnTo>
                    <a:lnTo>
                      <a:pt x="3254" y="165"/>
                    </a:lnTo>
                    <a:lnTo>
                      <a:pt x="3249" y="154"/>
                    </a:lnTo>
                    <a:lnTo>
                      <a:pt x="3244" y="143"/>
                    </a:lnTo>
                    <a:lnTo>
                      <a:pt x="3239" y="132"/>
                    </a:lnTo>
                    <a:lnTo>
                      <a:pt x="3233" y="120"/>
                    </a:lnTo>
                    <a:lnTo>
                      <a:pt x="3226" y="110"/>
                    </a:lnTo>
                    <a:lnTo>
                      <a:pt x="3219" y="100"/>
                    </a:lnTo>
                    <a:lnTo>
                      <a:pt x="3212" y="91"/>
                    </a:lnTo>
                    <a:lnTo>
                      <a:pt x="3204" y="82"/>
                    </a:lnTo>
                    <a:lnTo>
                      <a:pt x="3196" y="73"/>
                    </a:lnTo>
                    <a:lnTo>
                      <a:pt x="3186" y="65"/>
                    </a:lnTo>
                    <a:lnTo>
                      <a:pt x="3177" y="57"/>
                    </a:lnTo>
                    <a:lnTo>
                      <a:pt x="3168" y="50"/>
                    </a:lnTo>
                    <a:lnTo>
                      <a:pt x="3158" y="43"/>
                    </a:lnTo>
                    <a:lnTo>
                      <a:pt x="3148" y="36"/>
                    </a:lnTo>
                    <a:lnTo>
                      <a:pt x="3137" y="30"/>
                    </a:lnTo>
                    <a:lnTo>
                      <a:pt x="3126" y="25"/>
                    </a:lnTo>
                    <a:lnTo>
                      <a:pt x="3115" y="20"/>
                    </a:lnTo>
                    <a:lnTo>
                      <a:pt x="3104" y="15"/>
                    </a:lnTo>
                    <a:lnTo>
                      <a:pt x="3092" y="11"/>
                    </a:lnTo>
                    <a:lnTo>
                      <a:pt x="3080" y="8"/>
                    </a:lnTo>
                    <a:lnTo>
                      <a:pt x="3068" y="5"/>
                    </a:lnTo>
                    <a:lnTo>
                      <a:pt x="3056" y="3"/>
                    </a:lnTo>
                    <a:lnTo>
                      <a:pt x="3044" y="1"/>
                    </a:lnTo>
                    <a:lnTo>
                      <a:pt x="3031" y="0"/>
                    </a:lnTo>
                    <a:lnTo>
                      <a:pt x="301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6" name="Title 1"/>
            <p:cNvSpPr txBox="1"/>
            <p:nvPr/>
          </p:nvSpPr>
          <p:spPr>
            <a:xfrm>
              <a:off x="8732" y="2537"/>
              <a:ext cx="2608" cy="380"/>
            </a:xfrm>
            <a:prstGeom prst="rect">
              <a:avLst/>
            </a:prstGeom>
          </p:spPr>
          <p:txBody>
            <a:bodyPr wrap="square" lIns="68580" tIns="34290" rIns="68580" bIns="3429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r>
                <a:rPr lang="en-US" altLang="zh-CN" sz="2000" b="1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SampleRTT</a:t>
              </a:r>
            </a:p>
          </p:txBody>
        </p:sp>
        <p:sp>
          <p:nvSpPr>
            <p:cNvPr id="67" name="TextBox 20"/>
            <p:cNvSpPr txBox="1"/>
            <p:nvPr/>
          </p:nvSpPr>
          <p:spPr>
            <a:xfrm>
              <a:off x="8732" y="2916"/>
              <a:ext cx="4914" cy="78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285750" indent="-285750">
                <a:buFont typeface="Wingdings" panose="05000000000000000000" charset="0"/>
                <a:buChar char="Ø"/>
              </a:pPr>
              <a:r>
                <a:rPr lang="zh-CN" altLang="en-US" dirty="0">
                  <a:cs typeface="+mn-ea"/>
                  <a:sym typeface="+mn-lt"/>
                </a:rPr>
                <a:t>测量从段发出去到收到</a:t>
              </a:r>
              <a:r>
                <a:rPr lang="en-US" altLang="zh-CN" dirty="0">
                  <a:cs typeface="+mn-ea"/>
                  <a:sym typeface="+mn-lt"/>
                </a:rPr>
                <a:t>ACK</a:t>
              </a:r>
              <a:r>
                <a:rPr lang="zh-CN" altLang="en-US" dirty="0">
                  <a:cs typeface="+mn-ea"/>
                  <a:sym typeface="+mn-lt"/>
                </a:rPr>
                <a:t>的时间</a:t>
              </a:r>
            </a:p>
            <a:p>
              <a:pPr marL="285750" indent="-285750">
                <a:buFont typeface="Wingdings" panose="05000000000000000000" charset="0"/>
                <a:buChar char="Ø"/>
              </a:pPr>
              <a:r>
                <a:rPr lang="zh-CN" altLang="en-US" dirty="0">
                  <a:cs typeface="+mn-ea"/>
                  <a:sym typeface="+mn-lt"/>
                </a:rPr>
                <a:t>忽略重传</a:t>
              </a:r>
            </a:p>
          </p:txBody>
        </p:sp>
        <p:sp>
          <p:nvSpPr>
            <p:cNvPr id="68" name="Title 1"/>
            <p:cNvSpPr txBox="1"/>
            <p:nvPr/>
          </p:nvSpPr>
          <p:spPr>
            <a:xfrm>
              <a:off x="7881" y="1623"/>
              <a:ext cx="5448" cy="658"/>
            </a:xfrm>
            <a:prstGeom prst="rect">
              <a:avLst/>
            </a:prstGeom>
          </p:spPr>
          <p:txBody>
            <a:bodyPr wrap="square" lIns="68580" tIns="34290" rIns="68580" bIns="3429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zh-CN" sz="1600" b="1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问题：如何估计</a:t>
              </a:r>
              <a:r>
                <a:rPr lang="en-US" altLang="zh-CN" sz="1600" b="1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RTT</a:t>
              </a:r>
              <a:r>
                <a:rPr lang="zh-CN" sz="1600" b="1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？</a:t>
              </a:r>
            </a:p>
          </p:txBody>
        </p:sp>
        <p:sp>
          <p:nvSpPr>
            <p:cNvPr id="69" name="Title 1"/>
            <p:cNvSpPr txBox="1"/>
            <p:nvPr/>
          </p:nvSpPr>
          <p:spPr>
            <a:xfrm>
              <a:off x="8732" y="3911"/>
              <a:ext cx="3038" cy="399"/>
            </a:xfrm>
            <a:prstGeom prst="rect">
              <a:avLst/>
            </a:prstGeom>
          </p:spPr>
          <p:txBody>
            <a:bodyPr wrap="square" lIns="68580" tIns="34290" rIns="68580" bIns="3429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r>
                <a:rPr lang="en-US" altLang="zh-CN" sz="2000" b="1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SampleRTT</a:t>
              </a:r>
              <a:r>
                <a:rPr lang="zh-CN" altLang="en-US" sz="2000" b="1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变化</a:t>
              </a:r>
            </a:p>
          </p:txBody>
        </p:sp>
        <p:sp>
          <p:nvSpPr>
            <p:cNvPr id="70" name="TextBox 20"/>
            <p:cNvSpPr txBox="1"/>
            <p:nvPr/>
          </p:nvSpPr>
          <p:spPr>
            <a:xfrm>
              <a:off x="8732" y="4290"/>
              <a:ext cx="4222" cy="78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测量多个</a:t>
              </a:r>
              <a:r>
                <a:rPr lang="en-US" altLang="zh-CN" dirty="0">
                  <a:cs typeface="+mn-ea"/>
                  <a:sym typeface="+mn-lt"/>
                </a:rPr>
                <a:t>SampleRTT</a:t>
              </a:r>
              <a:r>
                <a:rPr lang="zh-CN" altLang="en-US" dirty="0">
                  <a:cs typeface="+mn-ea"/>
                  <a:sym typeface="+mn-lt"/>
                </a:rPr>
                <a:t>，求平均值</a:t>
              </a:r>
            </a:p>
            <a:p>
              <a:r>
                <a:rPr lang="zh-CN" altLang="en-US" dirty="0">
                  <a:cs typeface="+mn-ea"/>
                  <a:sym typeface="+mn-lt"/>
                </a:rPr>
                <a:t>形成</a:t>
              </a:r>
              <a:r>
                <a:rPr lang="en-US" altLang="zh-CN" dirty="0">
                  <a:cs typeface="+mn-ea"/>
                  <a:sym typeface="+mn-lt"/>
                </a:rPr>
                <a:t>RTT</a:t>
              </a:r>
              <a:r>
                <a:rPr lang="zh-CN" altLang="en-US" dirty="0">
                  <a:cs typeface="+mn-ea"/>
                  <a:sym typeface="+mn-lt"/>
                </a:rPr>
                <a:t>的估计值</a:t>
              </a:r>
              <a:r>
                <a:rPr lang="en-US" altLang="zh-CN" dirty="0">
                  <a:cs typeface="+mn-ea"/>
                  <a:sym typeface="+mn-lt"/>
                </a:rPr>
                <a:t>EstimatedRTT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84678"/>
    </mc:Choice>
    <mc:Fallback>
      <p:transition advTm="846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8" grpId="0"/>
      <p:bldP spid="39" grpId="0"/>
      <p:bldP spid="40" grpId="0"/>
      <p:bldP spid="41" grpId="0"/>
      <p:bldP spid="42" grpId="0"/>
      <p:bldP spid="44" grpId="0" bldLvl="0" animBg="1"/>
      <p:bldP spid="2" grpId="0"/>
      <p:bldP spid="9" grpId="0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5544997" y="2565171"/>
            <a:ext cx="1656339" cy="241026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此处添加标题</a:t>
            </a:r>
          </a:p>
        </p:txBody>
      </p:sp>
      <p:sp>
        <p:nvSpPr>
          <p:cNvPr id="34" name="TextBox 22"/>
          <p:cNvSpPr txBox="1"/>
          <p:nvPr/>
        </p:nvSpPr>
        <p:spPr>
          <a:xfrm>
            <a:off x="5544998" y="2806197"/>
            <a:ext cx="268084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用户可以在投影仪或者计算机上进行演示，也可以将演示文稿打印出来，制作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28"/>
              <p:cNvSpPr txBox="1"/>
              <p:nvPr/>
            </p:nvSpPr>
            <p:spPr>
              <a:xfrm>
                <a:off x="1269365" y="1842770"/>
                <a:ext cx="5561965" cy="71437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1" dirty="0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lt"/>
                        </a:rPr>
                        <m:t>𝐃𝐞𝐯𝐑𝐓𝐓</m:t>
                      </m:r>
                      <m:r>
                        <a:rPr lang="en-US" altLang="zh-CN" b="1" dirty="0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lt"/>
                        </a:rPr>
                        <m:t>=(</m:t>
                      </m:r>
                      <m:r>
                        <a:rPr lang="en-US" altLang="zh-CN" b="1" dirty="0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lt"/>
                        </a:rPr>
                        <m:t>𝟏</m:t>
                      </m:r>
                      <m:r>
                        <a:rPr lang="en-US" altLang="zh-CN" b="1" dirty="0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lt"/>
                        </a:rPr>
                        <m:t>−</m:t>
                      </m:r>
                      <m:r>
                        <a:rPr lang="en-US" altLang="zh-CN" b="1" dirty="0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lt"/>
                        </a:rPr>
                        <m:t>𝛃</m:t>
                      </m:r>
                      <m:r>
                        <a:rPr lang="en-US" altLang="zh-CN" b="1" dirty="0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lt"/>
                        </a:rPr>
                        <m:t>)∙</m:t>
                      </m:r>
                      <m:r>
                        <a:rPr lang="en-US" altLang="zh-CN" b="1" dirty="0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lt"/>
                        </a:rPr>
                        <m:t>𝐃𝐞𝐯𝐑𝐓𝐓</m:t>
                      </m:r>
                      <m:r>
                        <a:rPr lang="en-US" altLang="zh-CN" b="1" dirty="0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lt"/>
                        </a:rPr>
                        <m:t>+</m:t>
                      </m:r>
                      <m:r>
                        <a:rPr lang="en-US" altLang="zh-CN" b="1" dirty="0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lt"/>
                        </a:rPr>
                        <m:t>𝛃</m:t>
                      </m:r>
                      <m:r>
                        <a:rPr lang="en-US" altLang="zh-CN" b="1" dirty="0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lt"/>
                        </a:rPr>
                        <m:t>∙|</m:t>
                      </m:r>
                      <m:r>
                        <a:rPr lang="en-US" altLang="zh-CN" b="1" dirty="0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lt"/>
                        </a:rPr>
                        <m:t>𝐒𝐚𝐦𝐩𝐥𝐞𝐑𝐓𝐓</m:t>
                      </m:r>
                      <m:r>
                        <a:rPr lang="en-US" altLang="zh-CN" b="1" dirty="0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lt"/>
                        </a:rPr>
                        <m:t>−</m:t>
                      </m:r>
                      <m:r>
                        <a:rPr lang="en-US" altLang="zh-CN" b="1" dirty="0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lt"/>
                        </a:rPr>
                        <m:t>𝐄𝐬𝐭𝐢𝐦𝐚𝐭𝐞𝐝𝐑𝐓𝐓</m:t>
                      </m:r>
                      <m:r>
                        <a:rPr lang="en-US" altLang="zh-CN" b="1" dirty="0">
                          <a:solidFill>
                            <a:srgbClr val="0070C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lt"/>
                        </a:rPr>
                        <m:t>|</m:t>
                      </m:r>
                    </m:oMath>
                  </m:oMathPara>
                </a14:m>
                <a:endParaRPr lang="en-US" altLang="zh-CN" b="1" dirty="0">
                  <a:solidFill>
                    <a:srgbClr val="0070C0"/>
                  </a:solidFill>
                  <a:latin typeface="Cambria Math" panose="02040503050406030204" charset="0"/>
                  <a:cs typeface="Cambria Math" panose="02040503050406030204" charset="0"/>
                  <a:sym typeface="+mn-lt"/>
                </a:endParaRPr>
              </a:p>
              <a:p>
                <a:pPr algn="ctr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lt"/>
                      </a:rPr>
                      <m:t>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lt"/>
                  </a:rPr>
                  <a:t>的典型值：</a:t>
                </a:r>
                <a:r>
                  <a:rPr lang="en-US" altLang="zh-CN" b="1" dirty="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  <a:sym typeface="+mn-lt"/>
                  </a:rPr>
                  <a:t>0.25</a:t>
                </a:r>
              </a:p>
            </p:txBody>
          </p:sp>
        </mc:Choice>
        <mc:Fallback xmlns="">
          <p:sp>
            <p:nvSpPr>
              <p:cNvPr id="38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365" y="1842770"/>
                <a:ext cx="5561965" cy="714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2674295" y="470648"/>
            <a:ext cx="3802322" cy="398780"/>
            <a:chOff x="3337329" y="755789"/>
            <a:chExt cx="5069762" cy="531706"/>
          </a:xfrm>
        </p:grpSpPr>
        <p:sp>
          <p:nvSpPr>
            <p:cNvPr id="60" name="文本框 2"/>
            <p:cNvSpPr txBox="1"/>
            <p:nvPr/>
          </p:nvSpPr>
          <p:spPr>
            <a:xfrm>
              <a:off x="4484562" y="755789"/>
              <a:ext cx="2981113" cy="531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cs typeface="+mn-ea"/>
                  <a:sym typeface="+mn-lt"/>
                </a:rPr>
                <a:t>RTT</a:t>
              </a:r>
              <a:r>
                <a:rPr lang="zh-CN" altLang="en-US" sz="2000" b="1" dirty="0">
                  <a:cs typeface="+mn-ea"/>
                  <a:sym typeface="+mn-lt"/>
                </a:rPr>
                <a:t>的估计与超时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333732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259935" y="1005571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>
          <a:xfrm>
            <a:off x="899160" y="1009015"/>
            <a:ext cx="4871720" cy="381635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 marL="285750" indent="-285750" algn="l">
              <a:buFont typeface="Wingdings" panose="05000000000000000000" charset="0"/>
              <a:buChar char="Ø"/>
            </a:pPr>
            <a:r>
              <a:rPr 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测量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RTT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的变化值：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|SampleRTT-EstimatedRTT|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510665" y="1566545"/>
            <a:ext cx="5690235" cy="206375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DevRTT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：估算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SampleRTT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一般会偏离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EstimatedRTT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的程度</a:t>
            </a:r>
          </a:p>
        </p:txBody>
      </p:sp>
      <p:sp>
        <p:nvSpPr>
          <p:cNvPr id="10" name="Freeform 55"/>
          <p:cNvSpPr>
            <a:spLocks noEditPoints="1"/>
          </p:cNvSpPr>
          <p:nvPr/>
        </p:nvSpPr>
        <p:spPr bwMode="auto">
          <a:xfrm>
            <a:off x="1083247" y="1566284"/>
            <a:ext cx="283865" cy="204068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rgbClr val="BE202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49960" y="2945130"/>
            <a:ext cx="5848985" cy="1253490"/>
            <a:chOff x="1546" y="4571"/>
            <a:chExt cx="9211" cy="1974"/>
          </a:xfrm>
        </p:grpSpPr>
        <p:sp>
          <p:nvSpPr>
            <p:cNvPr id="41" name="Title 1"/>
            <p:cNvSpPr txBox="1"/>
            <p:nvPr/>
          </p:nvSpPr>
          <p:spPr>
            <a:xfrm>
              <a:off x="2422" y="5489"/>
              <a:ext cx="4572" cy="342"/>
            </a:xfrm>
            <a:prstGeom prst="rect">
              <a:avLst/>
            </a:prstGeom>
          </p:spPr>
          <p:txBody>
            <a:bodyPr wrap="square" lIns="68580" tIns="34290" rIns="68580" bIns="3429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algn="l"/>
              <a:r>
                <a:rPr lang="en-US" altLang="zh-CN" sz="1800" b="1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TimeoutInterval</a:t>
              </a:r>
              <a:r>
                <a:rPr lang="zh-CN" altLang="en-US" sz="1800" b="1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计算式</a:t>
              </a:r>
            </a:p>
          </p:txBody>
        </p:sp>
        <p:sp>
          <p:nvSpPr>
            <p:cNvPr id="3" name="Title 1"/>
            <p:cNvSpPr txBox="1"/>
            <p:nvPr/>
          </p:nvSpPr>
          <p:spPr>
            <a:xfrm>
              <a:off x="1546" y="4571"/>
              <a:ext cx="5448" cy="658"/>
            </a:xfrm>
            <a:prstGeom prst="rect">
              <a:avLst/>
            </a:prstGeom>
          </p:spPr>
          <p:txBody>
            <a:bodyPr wrap="square" lIns="68580" tIns="34290" rIns="68580" bIns="3429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zh-CN" sz="1600" b="1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定时器超时时间的设置</a:t>
              </a:r>
            </a:p>
          </p:txBody>
        </p:sp>
        <p:sp>
          <p:nvSpPr>
            <p:cNvPr id="4" name="Freeform 59"/>
            <p:cNvSpPr>
              <a:spLocks noEditPoints="1"/>
            </p:cNvSpPr>
            <p:nvPr/>
          </p:nvSpPr>
          <p:spPr bwMode="auto">
            <a:xfrm>
              <a:off x="1635" y="5478"/>
              <a:ext cx="518" cy="389"/>
            </a:xfrm>
            <a:custGeom>
              <a:avLst/>
              <a:gdLst>
                <a:gd name="T0" fmla="*/ 3355 w 16058"/>
                <a:gd name="T1" fmla="*/ 1202 h 12062"/>
                <a:gd name="T2" fmla="*/ 12900 w 16058"/>
                <a:gd name="T3" fmla="*/ 3520 h 12062"/>
                <a:gd name="T4" fmla="*/ 6375 w 16058"/>
                <a:gd name="T5" fmla="*/ 9292 h 12062"/>
                <a:gd name="T6" fmla="*/ 7499 w 16058"/>
                <a:gd name="T7" fmla="*/ 10191 h 12062"/>
                <a:gd name="T8" fmla="*/ 3867 w 16058"/>
                <a:gd name="T9" fmla="*/ 3520 h 12062"/>
                <a:gd name="T10" fmla="*/ 4867 w 16058"/>
                <a:gd name="T11" fmla="*/ 1808 h 12062"/>
                <a:gd name="T12" fmla="*/ 10392 w 16058"/>
                <a:gd name="T13" fmla="*/ 1006 h 12062"/>
                <a:gd name="T14" fmla="*/ 11161 w 16058"/>
                <a:gd name="T15" fmla="*/ 2489 h 12062"/>
                <a:gd name="T16" fmla="*/ 8559 w 16058"/>
                <a:gd name="T17" fmla="*/ 10191 h 12062"/>
                <a:gd name="T18" fmla="*/ 9279 w 16058"/>
                <a:gd name="T19" fmla="*/ 4022 h 12062"/>
                <a:gd name="T20" fmla="*/ 6524 w 16058"/>
                <a:gd name="T21" fmla="*/ 3192 h 12062"/>
                <a:gd name="T22" fmla="*/ 8421 w 16058"/>
                <a:gd name="T23" fmla="*/ 2263 h 12062"/>
                <a:gd name="T24" fmla="*/ 15764 w 16058"/>
                <a:gd name="T25" fmla="*/ 2849 h 12062"/>
                <a:gd name="T26" fmla="*/ 13141 w 16058"/>
                <a:gd name="T27" fmla="*/ 228 h 12062"/>
                <a:gd name="T28" fmla="*/ 13041 w 16058"/>
                <a:gd name="T29" fmla="*/ 156 h 12062"/>
                <a:gd name="T30" fmla="*/ 12934 w 16058"/>
                <a:gd name="T31" fmla="*/ 97 h 12062"/>
                <a:gd name="T32" fmla="*/ 12820 w 16058"/>
                <a:gd name="T33" fmla="*/ 51 h 12062"/>
                <a:gd name="T34" fmla="*/ 12702 w 16058"/>
                <a:gd name="T35" fmla="*/ 19 h 12062"/>
                <a:gd name="T36" fmla="*/ 12579 w 16058"/>
                <a:gd name="T37" fmla="*/ 3 h 12062"/>
                <a:gd name="T38" fmla="*/ 3529 w 16058"/>
                <a:gd name="T39" fmla="*/ 0 h 12062"/>
                <a:gd name="T40" fmla="*/ 3405 w 16058"/>
                <a:gd name="T41" fmla="*/ 11 h 12062"/>
                <a:gd name="T42" fmla="*/ 3285 w 16058"/>
                <a:gd name="T43" fmla="*/ 36 h 12062"/>
                <a:gd name="T44" fmla="*/ 3169 w 16058"/>
                <a:gd name="T45" fmla="*/ 76 h 12062"/>
                <a:gd name="T46" fmla="*/ 3059 w 16058"/>
                <a:gd name="T47" fmla="*/ 131 h 12062"/>
                <a:gd name="T48" fmla="*/ 2957 w 16058"/>
                <a:gd name="T49" fmla="*/ 197 h 12062"/>
                <a:gd name="T50" fmla="*/ 2861 w 16058"/>
                <a:gd name="T51" fmla="*/ 278 h 12062"/>
                <a:gd name="T52" fmla="*/ 242 w 16058"/>
                <a:gd name="T53" fmla="*/ 2906 h 12062"/>
                <a:gd name="T54" fmla="*/ 166 w 16058"/>
                <a:gd name="T55" fmla="*/ 3008 h 12062"/>
                <a:gd name="T56" fmla="*/ 103 w 16058"/>
                <a:gd name="T57" fmla="*/ 3116 h 12062"/>
                <a:gd name="T58" fmla="*/ 56 w 16058"/>
                <a:gd name="T59" fmla="*/ 3231 h 12062"/>
                <a:gd name="T60" fmla="*/ 23 w 16058"/>
                <a:gd name="T61" fmla="*/ 3349 h 12062"/>
                <a:gd name="T62" fmla="*/ 5 w 16058"/>
                <a:gd name="T63" fmla="*/ 3469 h 12062"/>
                <a:gd name="T64" fmla="*/ 1 w 16058"/>
                <a:gd name="T65" fmla="*/ 3611 h 12062"/>
                <a:gd name="T66" fmla="*/ 37 w 16058"/>
                <a:gd name="T67" fmla="*/ 3830 h 12062"/>
                <a:gd name="T68" fmla="*/ 90 w 16058"/>
                <a:gd name="T69" fmla="*/ 3978 h 12062"/>
                <a:gd name="T70" fmla="*/ 144 w 16058"/>
                <a:gd name="T71" fmla="*/ 4079 h 12062"/>
                <a:gd name="T72" fmla="*/ 209 w 16058"/>
                <a:gd name="T73" fmla="*/ 4174 h 12062"/>
                <a:gd name="T74" fmla="*/ 7297 w 16058"/>
                <a:gd name="T75" fmla="*/ 11744 h 12062"/>
                <a:gd name="T76" fmla="*/ 7395 w 16058"/>
                <a:gd name="T77" fmla="*/ 11836 h 12062"/>
                <a:gd name="T78" fmla="*/ 7502 w 16058"/>
                <a:gd name="T79" fmla="*/ 11912 h 12062"/>
                <a:gd name="T80" fmla="*/ 7618 w 16058"/>
                <a:gd name="T81" fmla="*/ 11974 h 12062"/>
                <a:gd name="T82" fmla="*/ 7741 w 16058"/>
                <a:gd name="T83" fmla="*/ 12020 h 12062"/>
                <a:gd name="T84" fmla="*/ 7869 w 16058"/>
                <a:gd name="T85" fmla="*/ 12049 h 12062"/>
                <a:gd name="T86" fmla="*/ 8002 w 16058"/>
                <a:gd name="T87" fmla="*/ 12062 h 12062"/>
                <a:gd name="T88" fmla="*/ 8135 w 16058"/>
                <a:gd name="T89" fmla="*/ 12056 h 12062"/>
                <a:gd name="T90" fmla="*/ 8266 w 16058"/>
                <a:gd name="T91" fmla="*/ 12034 h 12062"/>
                <a:gd name="T92" fmla="*/ 8392 w 16058"/>
                <a:gd name="T93" fmla="*/ 11994 h 12062"/>
                <a:gd name="T94" fmla="*/ 8511 w 16058"/>
                <a:gd name="T95" fmla="*/ 11938 h 12062"/>
                <a:gd name="T96" fmla="*/ 8622 w 16058"/>
                <a:gd name="T97" fmla="*/ 11868 h 12062"/>
                <a:gd name="T98" fmla="*/ 8724 w 16058"/>
                <a:gd name="T99" fmla="*/ 11782 h 12062"/>
                <a:gd name="T100" fmla="*/ 15821 w 16058"/>
                <a:gd name="T101" fmla="*/ 4210 h 12062"/>
                <a:gd name="T102" fmla="*/ 15892 w 16058"/>
                <a:gd name="T103" fmla="*/ 4115 h 12062"/>
                <a:gd name="T104" fmla="*/ 15951 w 16058"/>
                <a:gd name="T105" fmla="*/ 4014 h 12062"/>
                <a:gd name="T106" fmla="*/ 15997 w 16058"/>
                <a:gd name="T107" fmla="*/ 3908 h 12062"/>
                <a:gd name="T108" fmla="*/ 16030 w 16058"/>
                <a:gd name="T109" fmla="*/ 3799 h 12062"/>
                <a:gd name="T110" fmla="*/ 16050 w 16058"/>
                <a:gd name="T111" fmla="*/ 3686 h 12062"/>
                <a:gd name="T112" fmla="*/ 16058 w 16058"/>
                <a:gd name="T113" fmla="*/ 3574 h 12062"/>
                <a:gd name="T114" fmla="*/ 16053 w 16058"/>
                <a:gd name="T115" fmla="*/ 3456 h 12062"/>
                <a:gd name="T116" fmla="*/ 16034 w 16058"/>
                <a:gd name="T117" fmla="*/ 3338 h 12062"/>
                <a:gd name="T118" fmla="*/ 16000 w 16058"/>
                <a:gd name="T119" fmla="*/ 3222 h 12062"/>
                <a:gd name="T120" fmla="*/ 15953 w 16058"/>
                <a:gd name="T121" fmla="*/ 3111 h 12062"/>
                <a:gd name="T122" fmla="*/ 15891 w 16058"/>
                <a:gd name="T123" fmla="*/ 3005 h 12062"/>
                <a:gd name="T124" fmla="*/ 15816 w 16058"/>
                <a:gd name="T125" fmla="*/ 2905 h 1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58" h="12062">
                  <a:moveTo>
                    <a:pt x="3355" y="1202"/>
                  </a:moveTo>
                  <a:lnTo>
                    <a:pt x="4509" y="2165"/>
                  </a:lnTo>
                  <a:lnTo>
                    <a:pt x="3157" y="3520"/>
                  </a:lnTo>
                  <a:lnTo>
                    <a:pt x="1007" y="3520"/>
                  </a:lnTo>
                  <a:lnTo>
                    <a:pt x="3355" y="1202"/>
                  </a:lnTo>
                  <a:close/>
                  <a:moveTo>
                    <a:pt x="12900" y="3520"/>
                  </a:moveTo>
                  <a:lnTo>
                    <a:pt x="11549" y="2165"/>
                  </a:lnTo>
                  <a:lnTo>
                    <a:pt x="12702" y="1203"/>
                  </a:lnTo>
                  <a:lnTo>
                    <a:pt x="15013" y="3520"/>
                  </a:lnTo>
                  <a:lnTo>
                    <a:pt x="12900" y="3520"/>
                  </a:lnTo>
                  <a:close/>
                  <a:moveTo>
                    <a:pt x="12837" y="4022"/>
                  </a:moveTo>
                  <a:lnTo>
                    <a:pt x="14621" y="4022"/>
                  </a:lnTo>
                  <a:lnTo>
                    <a:pt x="9682" y="9292"/>
                  </a:lnTo>
                  <a:lnTo>
                    <a:pt x="12837" y="4022"/>
                  </a:lnTo>
                  <a:close/>
                  <a:moveTo>
                    <a:pt x="6375" y="9292"/>
                  </a:moveTo>
                  <a:lnTo>
                    <a:pt x="1438" y="4022"/>
                  </a:lnTo>
                  <a:lnTo>
                    <a:pt x="3221" y="4022"/>
                  </a:lnTo>
                  <a:lnTo>
                    <a:pt x="6375" y="9292"/>
                  </a:lnTo>
                  <a:close/>
                  <a:moveTo>
                    <a:pt x="6268" y="4022"/>
                  </a:moveTo>
                  <a:lnTo>
                    <a:pt x="7499" y="10191"/>
                  </a:lnTo>
                  <a:lnTo>
                    <a:pt x="3806" y="4022"/>
                  </a:lnTo>
                  <a:lnTo>
                    <a:pt x="6268" y="4022"/>
                  </a:lnTo>
                  <a:close/>
                  <a:moveTo>
                    <a:pt x="4897" y="2489"/>
                  </a:moveTo>
                  <a:lnTo>
                    <a:pt x="6132" y="3520"/>
                  </a:lnTo>
                  <a:lnTo>
                    <a:pt x="3867" y="3520"/>
                  </a:lnTo>
                  <a:lnTo>
                    <a:pt x="4897" y="2489"/>
                  </a:lnTo>
                  <a:close/>
                  <a:moveTo>
                    <a:pt x="4867" y="1808"/>
                  </a:moveTo>
                  <a:lnTo>
                    <a:pt x="3905" y="1006"/>
                  </a:lnTo>
                  <a:lnTo>
                    <a:pt x="5666" y="1006"/>
                  </a:lnTo>
                  <a:lnTo>
                    <a:pt x="4867" y="1808"/>
                  </a:lnTo>
                  <a:close/>
                  <a:moveTo>
                    <a:pt x="8029" y="1936"/>
                  </a:moveTo>
                  <a:lnTo>
                    <a:pt x="6915" y="1006"/>
                  </a:lnTo>
                  <a:lnTo>
                    <a:pt x="9143" y="1006"/>
                  </a:lnTo>
                  <a:lnTo>
                    <a:pt x="8029" y="1936"/>
                  </a:lnTo>
                  <a:close/>
                  <a:moveTo>
                    <a:pt x="10392" y="1006"/>
                  </a:moveTo>
                  <a:lnTo>
                    <a:pt x="12154" y="1006"/>
                  </a:lnTo>
                  <a:lnTo>
                    <a:pt x="11192" y="1808"/>
                  </a:lnTo>
                  <a:lnTo>
                    <a:pt x="10392" y="1006"/>
                  </a:lnTo>
                  <a:close/>
                  <a:moveTo>
                    <a:pt x="9926" y="3520"/>
                  </a:moveTo>
                  <a:lnTo>
                    <a:pt x="11161" y="2489"/>
                  </a:lnTo>
                  <a:lnTo>
                    <a:pt x="12190" y="3520"/>
                  </a:lnTo>
                  <a:lnTo>
                    <a:pt x="9926" y="3520"/>
                  </a:lnTo>
                  <a:close/>
                  <a:moveTo>
                    <a:pt x="9790" y="4022"/>
                  </a:moveTo>
                  <a:lnTo>
                    <a:pt x="12252" y="4022"/>
                  </a:lnTo>
                  <a:lnTo>
                    <a:pt x="8559" y="10191"/>
                  </a:lnTo>
                  <a:lnTo>
                    <a:pt x="9790" y="4022"/>
                  </a:lnTo>
                  <a:close/>
                  <a:moveTo>
                    <a:pt x="9279" y="4022"/>
                  </a:moveTo>
                  <a:lnTo>
                    <a:pt x="8029" y="10283"/>
                  </a:lnTo>
                  <a:lnTo>
                    <a:pt x="6779" y="4022"/>
                  </a:lnTo>
                  <a:lnTo>
                    <a:pt x="9279" y="4022"/>
                  </a:lnTo>
                  <a:close/>
                  <a:moveTo>
                    <a:pt x="6524" y="3192"/>
                  </a:moveTo>
                  <a:lnTo>
                    <a:pt x="5253" y="2132"/>
                  </a:lnTo>
                  <a:lnTo>
                    <a:pt x="6266" y="1117"/>
                  </a:lnTo>
                  <a:lnTo>
                    <a:pt x="7637" y="2263"/>
                  </a:lnTo>
                  <a:lnTo>
                    <a:pt x="6524" y="3192"/>
                  </a:lnTo>
                  <a:close/>
                  <a:moveTo>
                    <a:pt x="8421" y="2263"/>
                  </a:moveTo>
                  <a:lnTo>
                    <a:pt x="9792" y="1117"/>
                  </a:lnTo>
                  <a:lnTo>
                    <a:pt x="10806" y="2132"/>
                  </a:lnTo>
                  <a:lnTo>
                    <a:pt x="9534" y="3192"/>
                  </a:lnTo>
                  <a:lnTo>
                    <a:pt x="8421" y="2263"/>
                  </a:lnTo>
                  <a:close/>
                  <a:moveTo>
                    <a:pt x="9143" y="3520"/>
                  </a:moveTo>
                  <a:lnTo>
                    <a:pt x="6915" y="3520"/>
                  </a:lnTo>
                  <a:lnTo>
                    <a:pt x="8029" y="2589"/>
                  </a:lnTo>
                  <a:lnTo>
                    <a:pt x="9143" y="3520"/>
                  </a:lnTo>
                  <a:close/>
                  <a:moveTo>
                    <a:pt x="15764" y="2849"/>
                  </a:moveTo>
                  <a:lnTo>
                    <a:pt x="13215" y="295"/>
                  </a:lnTo>
                  <a:lnTo>
                    <a:pt x="13197" y="278"/>
                  </a:lnTo>
                  <a:lnTo>
                    <a:pt x="13179" y="260"/>
                  </a:lnTo>
                  <a:lnTo>
                    <a:pt x="13160" y="243"/>
                  </a:lnTo>
                  <a:lnTo>
                    <a:pt x="13141" y="228"/>
                  </a:lnTo>
                  <a:lnTo>
                    <a:pt x="13121" y="212"/>
                  </a:lnTo>
                  <a:lnTo>
                    <a:pt x="13102" y="197"/>
                  </a:lnTo>
                  <a:lnTo>
                    <a:pt x="13082" y="183"/>
                  </a:lnTo>
                  <a:lnTo>
                    <a:pt x="13062" y="169"/>
                  </a:lnTo>
                  <a:lnTo>
                    <a:pt x="13041" y="156"/>
                  </a:lnTo>
                  <a:lnTo>
                    <a:pt x="13020" y="143"/>
                  </a:lnTo>
                  <a:lnTo>
                    <a:pt x="12999" y="131"/>
                  </a:lnTo>
                  <a:lnTo>
                    <a:pt x="12978" y="119"/>
                  </a:lnTo>
                  <a:lnTo>
                    <a:pt x="12956" y="108"/>
                  </a:lnTo>
                  <a:lnTo>
                    <a:pt x="12934" y="97"/>
                  </a:lnTo>
                  <a:lnTo>
                    <a:pt x="12912" y="86"/>
                  </a:lnTo>
                  <a:lnTo>
                    <a:pt x="12890" y="76"/>
                  </a:lnTo>
                  <a:lnTo>
                    <a:pt x="12866" y="67"/>
                  </a:lnTo>
                  <a:lnTo>
                    <a:pt x="12843" y="59"/>
                  </a:lnTo>
                  <a:lnTo>
                    <a:pt x="12820" y="51"/>
                  </a:lnTo>
                  <a:lnTo>
                    <a:pt x="12797" y="43"/>
                  </a:lnTo>
                  <a:lnTo>
                    <a:pt x="12773" y="36"/>
                  </a:lnTo>
                  <a:lnTo>
                    <a:pt x="12750" y="30"/>
                  </a:lnTo>
                  <a:lnTo>
                    <a:pt x="12726" y="25"/>
                  </a:lnTo>
                  <a:lnTo>
                    <a:pt x="12702" y="19"/>
                  </a:lnTo>
                  <a:lnTo>
                    <a:pt x="12678" y="15"/>
                  </a:lnTo>
                  <a:lnTo>
                    <a:pt x="12654" y="11"/>
                  </a:lnTo>
                  <a:lnTo>
                    <a:pt x="12629" y="8"/>
                  </a:lnTo>
                  <a:lnTo>
                    <a:pt x="12605" y="5"/>
                  </a:lnTo>
                  <a:lnTo>
                    <a:pt x="12579" y="3"/>
                  </a:lnTo>
                  <a:lnTo>
                    <a:pt x="12555" y="1"/>
                  </a:lnTo>
                  <a:lnTo>
                    <a:pt x="12530" y="0"/>
                  </a:lnTo>
                  <a:lnTo>
                    <a:pt x="12505" y="0"/>
                  </a:lnTo>
                  <a:lnTo>
                    <a:pt x="3554" y="0"/>
                  </a:lnTo>
                  <a:lnTo>
                    <a:pt x="3529" y="0"/>
                  </a:lnTo>
                  <a:lnTo>
                    <a:pt x="3504" y="1"/>
                  </a:lnTo>
                  <a:lnTo>
                    <a:pt x="3480" y="3"/>
                  </a:lnTo>
                  <a:lnTo>
                    <a:pt x="3454" y="5"/>
                  </a:lnTo>
                  <a:lnTo>
                    <a:pt x="3430" y="8"/>
                  </a:lnTo>
                  <a:lnTo>
                    <a:pt x="3405" y="11"/>
                  </a:lnTo>
                  <a:lnTo>
                    <a:pt x="3381" y="15"/>
                  </a:lnTo>
                  <a:lnTo>
                    <a:pt x="3357" y="19"/>
                  </a:lnTo>
                  <a:lnTo>
                    <a:pt x="3333" y="25"/>
                  </a:lnTo>
                  <a:lnTo>
                    <a:pt x="3309" y="30"/>
                  </a:lnTo>
                  <a:lnTo>
                    <a:pt x="3285" y="36"/>
                  </a:lnTo>
                  <a:lnTo>
                    <a:pt x="3262" y="43"/>
                  </a:lnTo>
                  <a:lnTo>
                    <a:pt x="3239" y="51"/>
                  </a:lnTo>
                  <a:lnTo>
                    <a:pt x="3216" y="59"/>
                  </a:lnTo>
                  <a:lnTo>
                    <a:pt x="3193" y="67"/>
                  </a:lnTo>
                  <a:lnTo>
                    <a:pt x="3169" y="76"/>
                  </a:lnTo>
                  <a:lnTo>
                    <a:pt x="3147" y="86"/>
                  </a:lnTo>
                  <a:lnTo>
                    <a:pt x="3124" y="97"/>
                  </a:lnTo>
                  <a:lnTo>
                    <a:pt x="3103" y="108"/>
                  </a:lnTo>
                  <a:lnTo>
                    <a:pt x="3081" y="119"/>
                  </a:lnTo>
                  <a:lnTo>
                    <a:pt x="3059" y="131"/>
                  </a:lnTo>
                  <a:lnTo>
                    <a:pt x="3038" y="143"/>
                  </a:lnTo>
                  <a:lnTo>
                    <a:pt x="3017" y="156"/>
                  </a:lnTo>
                  <a:lnTo>
                    <a:pt x="2997" y="169"/>
                  </a:lnTo>
                  <a:lnTo>
                    <a:pt x="2977" y="183"/>
                  </a:lnTo>
                  <a:lnTo>
                    <a:pt x="2957" y="197"/>
                  </a:lnTo>
                  <a:lnTo>
                    <a:pt x="2937" y="212"/>
                  </a:lnTo>
                  <a:lnTo>
                    <a:pt x="2918" y="228"/>
                  </a:lnTo>
                  <a:lnTo>
                    <a:pt x="2898" y="243"/>
                  </a:lnTo>
                  <a:lnTo>
                    <a:pt x="2880" y="260"/>
                  </a:lnTo>
                  <a:lnTo>
                    <a:pt x="2861" y="278"/>
                  </a:lnTo>
                  <a:lnTo>
                    <a:pt x="2844" y="295"/>
                  </a:lnTo>
                  <a:lnTo>
                    <a:pt x="295" y="2849"/>
                  </a:lnTo>
                  <a:lnTo>
                    <a:pt x="277" y="2868"/>
                  </a:lnTo>
                  <a:lnTo>
                    <a:pt x="259" y="2887"/>
                  </a:lnTo>
                  <a:lnTo>
                    <a:pt x="242" y="2906"/>
                  </a:lnTo>
                  <a:lnTo>
                    <a:pt x="226" y="2926"/>
                  </a:lnTo>
                  <a:lnTo>
                    <a:pt x="210" y="2946"/>
                  </a:lnTo>
                  <a:lnTo>
                    <a:pt x="195" y="2966"/>
                  </a:lnTo>
                  <a:lnTo>
                    <a:pt x="180" y="2987"/>
                  </a:lnTo>
                  <a:lnTo>
                    <a:pt x="166" y="3008"/>
                  </a:lnTo>
                  <a:lnTo>
                    <a:pt x="152" y="3029"/>
                  </a:lnTo>
                  <a:lnTo>
                    <a:pt x="140" y="3051"/>
                  </a:lnTo>
                  <a:lnTo>
                    <a:pt x="126" y="3072"/>
                  </a:lnTo>
                  <a:lnTo>
                    <a:pt x="114" y="3094"/>
                  </a:lnTo>
                  <a:lnTo>
                    <a:pt x="103" y="3116"/>
                  </a:lnTo>
                  <a:lnTo>
                    <a:pt x="93" y="3139"/>
                  </a:lnTo>
                  <a:lnTo>
                    <a:pt x="83" y="3162"/>
                  </a:lnTo>
                  <a:lnTo>
                    <a:pt x="73" y="3185"/>
                  </a:lnTo>
                  <a:lnTo>
                    <a:pt x="64" y="3208"/>
                  </a:lnTo>
                  <a:lnTo>
                    <a:pt x="56" y="3231"/>
                  </a:lnTo>
                  <a:lnTo>
                    <a:pt x="48" y="3254"/>
                  </a:lnTo>
                  <a:lnTo>
                    <a:pt x="41" y="3277"/>
                  </a:lnTo>
                  <a:lnTo>
                    <a:pt x="34" y="3301"/>
                  </a:lnTo>
                  <a:lnTo>
                    <a:pt x="28" y="3324"/>
                  </a:lnTo>
                  <a:lnTo>
                    <a:pt x="23" y="3349"/>
                  </a:lnTo>
                  <a:lnTo>
                    <a:pt x="18" y="3373"/>
                  </a:lnTo>
                  <a:lnTo>
                    <a:pt x="14" y="3397"/>
                  </a:lnTo>
                  <a:lnTo>
                    <a:pt x="10" y="3421"/>
                  </a:lnTo>
                  <a:lnTo>
                    <a:pt x="7" y="3445"/>
                  </a:lnTo>
                  <a:lnTo>
                    <a:pt x="5" y="3469"/>
                  </a:lnTo>
                  <a:lnTo>
                    <a:pt x="3" y="3493"/>
                  </a:lnTo>
                  <a:lnTo>
                    <a:pt x="1" y="3518"/>
                  </a:lnTo>
                  <a:lnTo>
                    <a:pt x="0" y="3543"/>
                  </a:lnTo>
                  <a:lnTo>
                    <a:pt x="0" y="3567"/>
                  </a:lnTo>
                  <a:lnTo>
                    <a:pt x="1" y="3611"/>
                  </a:lnTo>
                  <a:lnTo>
                    <a:pt x="5" y="3655"/>
                  </a:lnTo>
                  <a:lnTo>
                    <a:pt x="10" y="3700"/>
                  </a:lnTo>
                  <a:lnTo>
                    <a:pt x="17" y="3743"/>
                  </a:lnTo>
                  <a:lnTo>
                    <a:pt x="26" y="3787"/>
                  </a:lnTo>
                  <a:lnTo>
                    <a:pt x="37" y="3830"/>
                  </a:lnTo>
                  <a:lnTo>
                    <a:pt x="49" y="3874"/>
                  </a:lnTo>
                  <a:lnTo>
                    <a:pt x="64" y="3916"/>
                  </a:lnTo>
                  <a:lnTo>
                    <a:pt x="72" y="3936"/>
                  </a:lnTo>
                  <a:lnTo>
                    <a:pt x="81" y="3957"/>
                  </a:lnTo>
                  <a:lnTo>
                    <a:pt x="90" y="3978"/>
                  </a:lnTo>
                  <a:lnTo>
                    <a:pt x="100" y="3998"/>
                  </a:lnTo>
                  <a:lnTo>
                    <a:pt x="110" y="4018"/>
                  </a:lnTo>
                  <a:lnTo>
                    <a:pt x="120" y="4039"/>
                  </a:lnTo>
                  <a:lnTo>
                    <a:pt x="132" y="4059"/>
                  </a:lnTo>
                  <a:lnTo>
                    <a:pt x="144" y="4079"/>
                  </a:lnTo>
                  <a:lnTo>
                    <a:pt x="156" y="4099"/>
                  </a:lnTo>
                  <a:lnTo>
                    <a:pt x="169" y="4118"/>
                  </a:lnTo>
                  <a:lnTo>
                    <a:pt x="182" y="4137"/>
                  </a:lnTo>
                  <a:lnTo>
                    <a:pt x="195" y="4156"/>
                  </a:lnTo>
                  <a:lnTo>
                    <a:pt x="209" y="4174"/>
                  </a:lnTo>
                  <a:lnTo>
                    <a:pt x="224" y="4193"/>
                  </a:lnTo>
                  <a:lnTo>
                    <a:pt x="239" y="4211"/>
                  </a:lnTo>
                  <a:lnTo>
                    <a:pt x="254" y="4228"/>
                  </a:lnTo>
                  <a:lnTo>
                    <a:pt x="7278" y="11724"/>
                  </a:lnTo>
                  <a:lnTo>
                    <a:pt x="7297" y="11744"/>
                  </a:lnTo>
                  <a:lnTo>
                    <a:pt x="7315" y="11763"/>
                  </a:lnTo>
                  <a:lnTo>
                    <a:pt x="7334" y="11782"/>
                  </a:lnTo>
                  <a:lnTo>
                    <a:pt x="7354" y="11801"/>
                  </a:lnTo>
                  <a:lnTo>
                    <a:pt x="7374" y="11819"/>
                  </a:lnTo>
                  <a:lnTo>
                    <a:pt x="7395" y="11836"/>
                  </a:lnTo>
                  <a:lnTo>
                    <a:pt x="7415" y="11852"/>
                  </a:lnTo>
                  <a:lnTo>
                    <a:pt x="7436" y="11868"/>
                  </a:lnTo>
                  <a:lnTo>
                    <a:pt x="7458" y="11883"/>
                  </a:lnTo>
                  <a:lnTo>
                    <a:pt x="7480" y="11898"/>
                  </a:lnTo>
                  <a:lnTo>
                    <a:pt x="7502" y="11912"/>
                  </a:lnTo>
                  <a:lnTo>
                    <a:pt x="7524" y="11925"/>
                  </a:lnTo>
                  <a:lnTo>
                    <a:pt x="7547" y="11938"/>
                  </a:lnTo>
                  <a:lnTo>
                    <a:pt x="7570" y="11950"/>
                  </a:lnTo>
                  <a:lnTo>
                    <a:pt x="7594" y="11962"/>
                  </a:lnTo>
                  <a:lnTo>
                    <a:pt x="7618" y="11974"/>
                  </a:lnTo>
                  <a:lnTo>
                    <a:pt x="7642" y="11985"/>
                  </a:lnTo>
                  <a:lnTo>
                    <a:pt x="7667" y="11994"/>
                  </a:lnTo>
                  <a:lnTo>
                    <a:pt x="7691" y="12004"/>
                  </a:lnTo>
                  <a:lnTo>
                    <a:pt x="7716" y="12012"/>
                  </a:lnTo>
                  <a:lnTo>
                    <a:pt x="7741" y="12020"/>
                  </a:lnTo>
                  <a:lnTo>
                    <a:pt x="7766" y="12027"/>
                  </a:lnTo>
                  <a:lnTo>
                    <a:pt x="7792" y="12034"/>
                  </a:lnTo>
                  <a:lnTo>
                    <a:pt x="7817" y="12040"/>
                  </a:lnTo>
                  <a:lnTo>
                    <a:pt x="7843" y="12045"/>
                  </a:lnTo>
                  <a:lnTo>
                    <a:pt x="7869" y="12049"/>
                  </a:lnTo>
                  <a:lnTo>
                    <a:pt x="7896" y="12053"/>
                  </a:lnTo>
                  <a:lnTo>
                    <a:pt x="7923" y="12056"/>
                  </a:lnTo>
                  <a:lnTo>
                    <a:pt x="7949" y="12059"/>
                  </a:lnTo>
                  <a:lnTo>
                    <a:pt x="7976" y="12061"/>
                  </a:lnTo>
                  <a:lnTo>
                    <a:pt x="8002" y="12062"/>
                  </a:lnTo>
                  <a:lnTo>
                    <a:pt x="8029" y="12062"/>
                  </a:lnTo>
                  <a:lnTo>
                    <a:pt x="8056" y="12062"/>
                  </a:lnTo>
                  <a:lnTo>
                    <a:pt x="8082" y="12061"/>
                  </a:lnTo>
                  <a:lnTo>
                    <a:pt x="8109" y="12059"/>
                  </a:lnTo>
                  <a:lnTo>
                    <a:pt x="8135" y="12056"/>
                  </a:lnTo>
                  <a:lnTo>
                    <a:pt x="8162" y="12053"/>
                  </a:lnTo>
                  <a:lnTo>
                    <a:pt x="8189" y="12049"/>
                  </a:lnTo>
                  <a:lnTo>
                    <a:pt x="8215" y="12045"/>
                  </a:lnTo>
                  <a:lnTo>
                    <a:pt x="8241" y="12040"/>
                  </a:lnTo>
                  <a:lnTo>
                    <a:pt x="8266" y="12034"/>
                  </a:lnTo>
                  <a:lnTo>
                    <a:pt x="8292" y="12027"/>
                  </a:lnTo>
                  <a:lnTo>
                    <a:pt x="8317" y="12020"/>
                  </a:lnTo>
                  <a:lnTo>
                    <a:pt x="8342" y="12012"/>
                  </a:lnTo>
                  <a:lnTo>
                    <a:pt x="8367" y="12004"/>
                  </a:lnTo>
                  <a:lnTo>
                    <a:pt x="8392" y="11994"/>
                  </a:lnTo>
                  <a:lnTo>
                    <a:pt x="8416" y="11985"/>
                  </a:lnTo>
                  <a:lnTo>
                    <a:pt x="8440" y="11974"/>
                  </a:lnTo>
                  <a:lnTo>
                    <a:pt x="8465" y="11962"/>
                  </a:lnTo>
                  <a:lnTo>
                    <a:pt x="8488" y="11950"/>
                  </a:lnTo>
                  <a:lnTo>
                    <a:pt x="8511" y="11938"/>
                  </a:lnTo>
                  <a:lnTo>
                    <a:pt x="8534" y="11925"/>
                  </a:lnTo>
                  <a:lnTo>
                    <a:pt x="8557" y="11912"/>
                  </a:lnTo>
                  <a:lnTo>
                    <a:pt x="8579" y="11898"/>
                  </a:lnTo>
                  <a:lnTo>
                    <a:pt x="8601" y="11883"/>
                  </a:lnTo>
                  <a:lnTo>
                    <a:pt x="8622" y="11868"/>
                  </a:lnTo>
                  <a:lnTo>
                    <a:pt x="8643" y="11852"/>
                  </a:lnTo>
                  <a:lnTo>
                    <a:pt x="8664" y="11836"/>
                  </a:lnTo>
                  <a:lnTo>
                    <a:pt x="8684" y="11819"/>
                  </a:lnTo>
                  <a:lnTo>
                    <a:pt x="8704" y="11801"/>
                  </a:lnTo>
                  <a:lnTo>
                    <a:pt x="8724" y="11782"/>
                  </a:lnTo>
                  <a:lnTo>
                    <a:pt x="8743" y="11763"/>
                  </a:lnTo>
                  <a:lnTo>
                    <a:pt x="8762" y="11744"/>
                  </a:lnTo>
                  <a:lnTo>
                    <a:pt x="8780" y="11724"/>
                  </a:lnTo>
                  <a:lnTo>
                    <a:pt x="15805" y="4228"/>
                  </a:lnTo>
                  <a:lnTo>
                    <a:pt x="15821" y="4210"/>
                  </a:lnTo>
                  <a:lnTo>
                    <a:pt x="15836" y="4192"/>
                  </a:lnTo>
                  <a:lnTo>
                    <a:pt x="15851" y="4173"/>
                  </a:lnTo>
                  <a:lnTo>
                    <a:pt x="15865" y="4154"/>
                  </a:lnTo>
                  <a:lnTo>
                    <a:pt x="15878" y="4135"/>
                  </a:lnTo>
                  <a:lnTo>
                    <a:pt x="15892" y="4115"/>
                  </a:lnTo>
                  <a:lnTo>
                    <a:pt x="15904" y="4096"/>
                  </a:lnTo>
                  <a:lnTo>
                    <a:pt x="15917" y="4076"/>
                  </a:lnTo>
                  <a:lnTo>
                    <a:pt x="15929" y="4056"/>
                  </a:lnTo>
                  <a:lnTo>
                    <a:pt x="15940" y="4034"/>
                  </a:lnTo>
                  <a:lnTo>
                    <a:pt x="15951" y="4014"/>
                  </a:lnTo>
                  <a:lnTo>
                    <a:pt x="15961" y="3993"/>
                  </a:lnTo>
                  <a:lnTo>
                    <a:pt x="15971" y="3972"/>
                  </a:lnTo>
                  <a:lnTo>
                    <a:pt x="15980" y="3951"/>
                  </a:lnTo>
                  <a:lnTo>
                    <a:pt x="15989" y="3930"/>
                  </a:lnTo>
                  <a:lnTo>
                    <a:pt x="15997" y="3908"/>
                  </a:lnTo>
                  <a:lnTo>
                    <a:pt x="16004" y="3887"/>
                  </a:lnTo>
                  <a:lnTo>
                    <a:pt x="16011" y="3864"/>
                  </a:lnTo>
                  <a:lnTo>
                    <a:pt x="16018" y="3842"/>
                  </a:lnTo>
                  <a:lnTo>
                    <a:pt x="16024" y="3820"/>
                  </a:lnTo>
                  <a:lnTo>
                    <a:pt x="16030" y="3799"/>
                  </a:lnTo>
                  <a:lnTo>
                    <a:pt x="16035" y="3776"/>
                  </a:lnTo>
                  <a:lnTo>
                    <a:pt x="16039" y="3754"/>
                  </a:lnTo>
                  <a:lnTo>
                    <a:pt x="16044" y="3732"/>
                  </a:lnTo>
                  <a:lnTo>
                    <a:pt x="16047" y="3710"/>
                  </a:lnTo>
                  <a:lnTo>
                    <a:pt x="16050" y="3686"/>
                  </a:lnTo>
                  <a:lnTo>
                    <a:pt x="16053" y="3664"/>
                  </a:lnTo>
                  <a:lnTo>
                    <a:pt x="16055" y="3642"/>
                  </a:lnTo>
                  <a:lnTo>
                    <a:pt x="16056" y="3619"/>
                  </a:lnTo>
                  <a:lnTo>
                    <a:pt x="16057" y="3597"/>
                  </a:lnTo>
                  <a:lnTo>
                    <a:pt x="16058" y="3574"/>
                  </a:lnTo>
                  <a:lnTo>
                    <a:pt x="16058" y="3552"/>
                  </a:lnTo>
                  <a:lnTo>
                    <a:pt x="16057" y="3528"/>
                  </a:lnTo>
                  <a:lnTo>
                    <a:pt x="16056" y="3503"/>
                  </a:lnTo>
                  <a:lnTo>
                    <a:pt x="16055" y="3479"/>
                  </a:lnTo>
                  <a:lnTo>
                    <a:pt x="16053" y="3456"/>
                  </a:lnTo>
                  <a:lnTo>
                    <a:pt x="16050" y="3432"/>
                  </a:lnTo>
                  <a:lnTo>
                    <a:pt x="16047" y="3408"/>
                  </a:lnTo>
                  <a:lnTo>
                    <a:pt x="16043" y="3385"/>
                  </a:lnTo>
                  <a:lnTo>
                    <a:pt x="16039" y="3362"/>
                  </a:lnTo>
                  <a:lnTo>
                    <a:pt x="16034" y="3338"/>
                  </a:lnTo>
                  <a:lnTo>
                    <a:pt x="16028" y="3314"/>
                  </a:lnTo>
                  <a:lnTo>
                    <a:pt x="16022" y="3291"/>
                  </a:lnTo>
                  <a:lnTo>
                    <a:pt x="16015" y="3268"/>
                  </a:lnTo>
                  <a:lnTo>
                    <a:pt x="16008" y="3245"/>
                  </a:lnTo>
                  <a:lnTo>
                    <a:pt x="16000" y="3222"/>
                  </a:lnTo>
                  <a:lnTo>
                    <a:pt x="15992" y="3200"/>
                  </a:lnTo>
                  <a:lnTo>
                    <a:pt x="15983" y="3178"/>
                  </a:lnTo>
                  <a:lnTo>
                    <a:pt x="15974" y="3155"/>
                  </a:lnTo>
                  <a:lnTo>
                    <a:pt x="15964" y="3132"/>
                  </a:lnTo>
                  <a:lnTo>
                    <a:pt x="15953" y="3111"/>
                  </a:lnTo>
                  <a:lnTo>
                    <a:pt x="15942" y="3089"/>
                  </a:lnTo>
                  <a:lnTo>
                    <a:pt x="15930" y="3068"/>
                  </a:lnTo>
                  <a:lnTo>
                    <a:pt x="15917" y="3047"/>
                  </a:lnTo>
                  <a:lnTo>
                    <a:pt x="15904" y="3026"/>
                  </a:lnTo>
                  <a:lnTo>
                    <a:pt x="15891" y="3005"/>
                  </a:lnTo>
                  <a:lnTo>
                    <a:pt x="15877" y="2985"/>
                  </a:lnTo>
                  <a:lnTo>
                    <a:pt x="15863" y="2964"/>
                  </a:lnTo>
                  <a:lnTo>
                    <a:pt x="15848" y="2944"/>
                  </a:lnTo>
                  <a:lnTo>
                    <a:pt x="15832" y="2924"/>
                  </a:lnTo>
                  <a:lnTo>
                    <a:pt x="15816" y="2905"/>
                  </a:lnTo>
                  <a:lnTo>
                    <a:pt x="15799" y="2886"/>
                  </a:lnTo>
                  <a:lnTo>
                    <a:pt x="15782" y="2868"/>
                  </a:lnTo>
                  <a:lnTo>
                    <a:pt x="15764" y="2849"/>
                  </a:lnTo>
                  <a:close/>
                </a:path>
              </a:pathLst>
            </a:custGeom>
            <a:solidFill>
              <a:srgbClr val="BE202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28"/>
                <p:cNvSpPr txBox="1"/>
                <p:nvPr/>
              </p:nvSpPr>
              <p:spPr>
                <a:xfrm>
                  <a:off x="1999" y="5929"/>
                  <a:ext cx="8759" cy="616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 fontAlgn="auto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𝐓𝐢𝐦𝐞𝐨𝐮𝐭𝐈𝐧𝐭𝐞𝐫𝐯𝐚𝐥</m:t>
                        </m:r>
                        <m:r>
                          <a:rPr lang="en-US" altLang="zh-CN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=</m:t>
                        </m:r>
                        <m:r>
                          <a:rPr lang="en-US" altLang="zh-CN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𝐄𝐬𝐭𝐢𝐦𝐚𝐭𝐞𝐝𝐑𝐓𝐓</m:t>
                        </m:r>
                        <m:r>
                          <a:rPr lang="en-US" altLang="zh-CN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+</m:t>
                        </m:r>
                        <m:r>
                          <a:rPr lang="en-US" altLang="zh-CN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𝟒</m:t>
                        </m:r>
                        <m:r>
                          <a:rPr lang="en-US" altLang="zh-CN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∗</m:t>
                        </m:r>
                        <m:r>
                          <a:rPr lang="en-US" altLang="zh-CN" b="1" dirty="0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lt"/>
                          </a:rPr>
                          <m:t>𝐃𝐞𝐯𝐑𝐓𝐓</m:t>
                        </m:r>
                      </m:oMath>
                    </m:oMathPara>
                  </a14:m>
                  <a:endParaRPr lang="en-US" altLang="zh-CN" dirty="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7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" y="5929"/>
                  <a:ext cx="8759" cy="616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30462"/>
    </mc:Choice>
    <mc:Fallback>
      <p:transition advTm="30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8" grpId="0"/>
      <p:bldP spid="2" grpId="0"/>
      <p:bldP spid="9" grpId="0"/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5400000">
            <a:off x="1019409" y="757593"/>
            <a:ext cx="3041233" cy="3597458"/>
            <a:chOff x="1967542" y="991717"/>
            <a:chExt cx="3217334" cy="3805767"/>
          </a:xfrm>
        </p:grpSpPr>
        <p:grpSp>
          <p:nvGrpSpPr>
            <p:cNvPr id="13" name="组合 12"/>
            <p:cNvGrpSpPr/>
            <p:nvPr/>
          </p:nvGrpSpPr>
          <p:grpSpPr>
            <a:xfrm>
              <a:off x="1967542" y="991717"/>
              <a:ext cx="3217334" cy="3805767"/>
              <a:chOff x="1475656" y="743787"/>
              <a:chExt cx="2413000" cy="2854325"/>
            </a:xfrm>
          </p:grpSpPr>
          <p:sp>
            <p:nvSpPr>
              <p:cNvPr id="17" name="Freeform 54"/>
              <p:cNvSpPr/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Freeform 73"/>
              <p:cNvSpPr/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BE202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1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765"/>
                <a:r>
                  <a:rPr lang="en-US" altLang="zh-CN" sz="1800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  <p:sp>
            <p:nvSpPr>
              <p:cNvPr id="1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913765"/>
                <a:r>
                  <a:rPr lang="en-US" altLang="zh-CN" sz="4000" b="1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PART 02</a:t>
                </a:r>
                <a:endParaRPr lang="zh-CN" altLang="en-US" sz="4000" b="1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4338755" y="1890590"/>
            <a:ext cx="4467034" cy="14051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000" b="1" spc="225" dirty="0">
                <a:solidFill>
                  <a:srgbClr val="333333"/>
                </a:solidFill>
                <a:cs typeface="+mn-ea"/>
                <a:sym typeface="+mn-lt"/>
              </a:rPr>
              <a:t>TCP</a:t>
            </a:r>
            <a:r>
              <a:rPr lang="zh-CN" altLang="en-US" sz="4000" b="1" spc="225" dirty="0">
                <a:solidFill>
                  <a:srgbClr val="333333"/>
                </a:solidFill>
                <a:cs typeface="+mn-ea"/>
                <a:sym typeface="+mn-lt"/>
              </a:rPr>
              <a:t>可靠数据传输</a:t>
            </a:r>
            <a:endParaRPr lang="en-US" altLang="zh-CN" sz="4000" b="1" spc="225" dirty="0">
              <a:solidFill>
                <a:srgbClr val="333333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000" b="1" spc="225" dirty="0">
                <a:solidFill>
                  <a:srgbClr val="333333"/>
                </a:solidFill>
                <a:cs typeface="+mn-ea"/>
                <a:sym typeface="+mn-lt"/>
              </a:rPr>
              <a:t>王家琪</a:t>
            </a:r>
          </a:p>
        </p:txBody>
      </p:sp>
    </p:spTree>
    <p:extLst>
      <p:ext uri="{BB962C8B-B14F-4D97-AF65-F5344CB8AC3E}">
        <p14:creationId xmlns:p14="http://schemas.microsoft.com/office/powerpoint/2010/main" val="402203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888"/>
    </mc:Choice>
    <mc:Fallback>
      <p:transition advTm="18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1" y="27027"/>
            <a:ext cx="1103821" cy="1103821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CCAC642F-4F8F-41A2-8159-85C8ED8D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发送方事件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3FB093-F833-44EF-95E0-41A79CA1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超时：</a:t>
            </a:r>
            <a:endParaRPr lang="en-US" altLang="zh-CN" dirty="0"/>
          </a:p>
          <a:p>
            <a:pPr lvl="1"/>
            <a:r>
              <a:rPr lang="zh-CN" altLang="en-US" dirty="0"/>
              <a:t>重传</a:t>
            </a:r>
            <a:r>
              <a:rPr lang="en-US" altLang="zh-CN" dirty="0"/>
              <a:t>segment</a:t>
            </a:r>
          </a:p>
          <a:p>
            <a:pPr lvl="1"/>
            <a:r>
              <a:rPr lang="zh-CN" altLang="en-US" dirty="0"/>
              <a:t>重启计时器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24E765-257A-499D-914A-BAD7147BAC88}"/>
              </a:ext>
            </a:extLst>
          </p:cNvPr>
          <p:cNvSpPr txBox="1"/>
          <p:nvPr/>
        </p:nvSpPr>
        <p:spPr>
          <a:xfrm>
            <a:off x="3400425" y="1223561"/>
            <a:ext cx="19431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应用层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71CF53C-D376-404F-BF1F-3727D1640B5C}"/>
              </a:ext>
            </a:extLst>
          </p:cNvPr>
          <p:cNvSpPr txBox="1"/>
          <p:nvPr/>
        </p:nvSpPr>
        <p:spPr>
          <a:xfrm>
            <a:off x="3400425" y="2280099"/>
            <a:ext cx="19431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传输层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4949F68-B0E7-4530-9F45-2C80127F9321}"/>
              </a:ext>
            </a:extLst>
          </p:cNvPr>
          <p:cNvSpPr/>
          <p:nvPr/>
        </p:nvSpPr>
        <p:spPr>
          <a:xfrm>
            <a:off x="4101943" y="1742526"/>
            <a:ext cx="362902" cy="428625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B78E9E9-CE5F-4EDF-ADFB-D913CCDB3223}"/>
              </a:ext>
            </a:extLst>
          </p:cNvPr>
          <p:cNvSpPr txBox="1"/>
          <p:nvPr/>
        </p:nvSpPr>
        <p:spPr>
          <a:xfrm>
            <a:off x="1593056" y="3573690"/>
            <a:ext cx="19431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sever</a:t>
            </a:r>
            <a:endParaRPr lang="zh-CN" altLang="en-US" sz="18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B6AF8B-177B-4C0B-BDF9-0DEEFEBF5668}"/>
              </a:ext>
            </a:extLst>
          </p:cNvPr>
          <p:cNvCxnSpPr/>
          <p:nvPr/>
        </p:nvCxnSpPr>
        <p:spPr>
          <a:xfrm flipH="1">
            <a:off x="2900363" y="2739844"/>
            <a:ext cx="685800" cy="735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8B859D1-C44A-48A5-B9E3-B9FAF63752B2}"/>
              </a:ext>
            </a:extLst>
          </p:cNvPr>
          <p:cNvCxnSpPr/>
          <p:nvPr/>
        </p:nvCxnSpPr>
        <p:spPr>
          <a:xfrm flipV="1">
            <a:off x="3654744" y="2735296"/>
            <a:ext cx="802957" cy="844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75C80FB-B20E-4F01-8F1D-B7C0A611EF61}"/>
              </a:ext>
            </a:extLst>
          </p:cNvPr>
          <p:cNvSpPr txBox="1"/>
          <p:nvPr/>
        </p:nvSpPr>
        <p:spPr>
          <a:xfrm>
            <a:off x="5679405" y="1345133"/>
            <a:ext cx="2900363" cy="12464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500" dirty="0"/>
              <a:t>创建</a:t>
            </a:r>
            <a:r>
              <a:rPr lang="en-US" altLang="zh-CN" sz="1500" dirty="0"/>
              <a:t>segment</a:t>
            </a:r>
          </a:p>
          <a:p>
            <a:r>
              <a:rPr lang="zh-CN" altLang="en-US" sz="1500" dirty="0"/>
              <a:t>序列号为</a:t>
            </a:r>
            <a:r>
              <a:rPr lang="en-US" altLang="zh-CN" sz="1500" dirty="0"/>
              <a:t>segment</a:t>
            </a:r>
            <a:r>
              <a:rPr lang="zh-CN" altLang="en-US" sz="1500" dirty="0"/>
              <a:t>第一个字节的编号</a:t>
            </a:r>
            <a:endParaRPr lang="en-US" altLang="zh-CN" sz="1500" dirty="0"/>
          </a:p>
          <a:p>
            <a:r>
              <a:rPr lang="zh-CN" altLang="en-US" sz="1500" dirty="0"/>
              <a:t>重启定时器</a:t>
            </a:r>
            <a:endParaRPr lang="en-US" altLang="zh-CN" sz="1500" dirty="0"/>
          </a:p>
          <a:p>
            <a:r>
              <a:rPr lang="zh-CN" altLang="en-US" sz="1500" dirty="0"/>
              <a:t>设置超时时间</a:t>
            </a:r>
            <a:r>
              <a:rPr lang="en-US" altLang="zh-CN" sz="1500" dirty="0" err="1"/>
              <a:t>timeoutinterval</a:t>
            </a:r>
            <a:endParaRPr lang="zh-CN" altLang="en-US" sz="15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850220-5979-4295-A659-13CFAB4DD446}"/>
              </a:ext>
            </a:extLst>
          </p:cNvPr>
          <p:cNvSpPr txBox="1"/>
          <p:nvPr/>
        </p:nvSpPr>
        <p:spPr>
          <a:xfrm>
            <a:off x="4834830" y="2927359"/>
            <a:ext cx="3554855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dirty="0"/>
              <a:t>收到</a:t>
            </a:r>
            <a:r>
              <a:rPr lang="en-US" altLang="zh-CN" sz="1500" dirty="0"/>
              <a:t>ACK</a:t>
            </a:r>
            <a:r>
              <a:rPr lang="zh-CN" altLang="en-US" sz="1500" dirty="0"/>
              <a:t>：</a:t>
            </a:r>
            <a:endParaRPr lang="en-US" altLang="zh-CN" sz="1500" dirty="0"/>
          </a:p>
          <a:p>
            <a:r>
              <a:rPr lang="zh-CN" altLang="en-US" sz="1500" dirty="0"/>
              <a:t>如果是未确认的</a:t>
            </a:r>
            <a:r>
              <a:rPr lang="en-US" altLang="zh-CN" sz="1500" dirty="0"/>
              <a:t>segment</a:t>
            </a:r>
            <a:r>
              <a:rPr lang="zh-CN" altLang="en-US" sz="1500" dirty="0"/>
              <a:t>，更新</a:t>
            </a:r>
            <a:r>
              <a:rPr lang="en-US" altLang="zh-CN" sz="1500" dirty="0" err="1"/>
              <a:t>sendbase</a:t>
            </a:r>
            <a:r>
              <a:rPr lang="zh-CN" altLang="en-US" sz="1500" dirty="0"/>
              <a:t>。</a:t>
            </a:r>
            <a:endParaRPr lang="en-US" altLang="zh-CN" sz="1500" dirty="0"/>
          </a:p>
          <a:p>
            <a:r>
              <a:rPr lang="zh-CN" altLang="en-US" sz="1500" dirty="0"/>
              <a:t>如果窗口还有未被确认的分组，重启定时器</a:t>
            </a:r>
          </a:p>
        </p:txBody>
      </p:sp>
    </p:spTree>
    <p:extLst>
      <p:ext uri="{BB962C8B-B14F-4D97-AF65-F5344CB8AC3E}">
        <p14:creationId xmlns:p14="http://schemas.microsoft.com/office/powerpoint/2010/main" val="51877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1149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8.9|2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heme/theme1.xml><?xml version="1.0" encoding="utf-8"?>
<a:theme xmlns:a="http://schemas.openxmlformats.org/drawingml/2006/main" name="Office 主题​​">
  <a:themeElements>
    <a:clrScheme name="自定义 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00000"/>
      </a:accent1>
      <a:accent2>
        <a:srgbClr val="2C2E32"/>
      </a:accent2>
      <a:accent3>
        <a:srgbClr val="D4270B"/>
      </a:accent3>
      <a:accent4>
        <a:srgbClr val="2C2E32"/>
      </a:accent4>
      <a:accent5>
        <a:srgbClr val="D4270B"/>
      </a:accent5>
      <a:accent6>
        <a:srgbClr val="2C2E32"/>
      </a:accent6>
      <a:hlink>
        <a:srgbClr val="F45137"/>
      </a:hlink>
      <a:folHlink>
        <a:srgbClr val="BFBFBF"/>
      </a:folHlink>
    </a:clrScheme>
    <a:fontScheme name="js2zyfv2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1672</Words>
  <Application>Microsoft Office PowerPoint</Application>
  <PresentationFormat>全屏显示(16:9)</PresentationFormat>
  <Paragraphs>288</Paragraphs>
  <Slides>35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字魂59号-创粗黑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TCP发送方事件</vt:lpstr>
      <vt:lpstr>超时间隔加倍</vt:lpstr>
      <vt:lpstr>快速重传</vt:lpstr>
      <vt:lpstr>PowerPoint 演示文稿</vt:lpstr>
      <vt:lpstr>差错恢复机制总结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红黑几何商务简约工作汇报总结述职报告PPT模板</dc:title>
  <dc:creator>Office</dc:creator>
  <cp:lastModifiedBy>王 家琪</cp:lastModifiedBy>
  <cp:revision>96</cp:revision>
  <dcterms:created xsi:type="dcterms:W3CDTF">2019-08-10T21:57:00Z</dcterms:created>
  <dcterms:modified xsi:type="dcterms:W3CDTF">2021-10-03T14:22:13Z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RubyTemplateID">
    <vt:lpwstr>2</vt:lpwstr>
  </property>
  <property fmtid="{D5CDD505-2E9C-101B-9397-08002B2CF9AE}" pid="4" name="ICV">
    <vt:lpwstr>85940814FC79454FB8D8CE54056FE30A</vt:lpwstr>
  </property>
</Properties>
</file>