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46" r:id="rId2"/>
    <p:sldId id="549" r:id="rId3"/>
    <p:sldId id="610" r:id="rId4"/>
    <p:sldId id="615" r:id="rId5"/>
    <p:sldId id="616" r:id="rId6"/>
    <p:sldId id="617" r:id="rId7"/>
    <p:sldId id="618" r:id="rId8"/>
    <p:sldId id="613" r:id="rId9"/>
    <p:sldId id="614" r:id="rId10"/>
    <p:sldId id="612" r:id="rId11"/>
    <p:sldId id="606" r:id="rId12"/>
  </p:sldIdLst>
  <p:sldSz cx="9144000" cy="6858000" type="screen4x3"/>
  <p:notesSz cx="6805613" cy="9939338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5">
          <p15:clr>
            <a:srgbClr val="A4A3A4"/>
          </p15:clr>
        </p15:guide>
        <p15:guide id="2" orient="horz" pos="1000">
          <p15:clr>
            <a:srgbClr val="A4A3A4"/>
          </p15:clr>
        </p15:guide>
        <p15:guide id="3" orient="horz" pos="352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2358">
          <p15:clr>
            <a:srgbClr val="A4A3A4"/>
          </p15:clr>
        </p15:guide>
        <p15:guide id="6" orient="horz" pos="1208">
          <p15:clr>
            <a:srgbClr val="A4A3A4"/>
          </p15:clr>
        </p15:guide>
        <p15:guide id="7" orient="horz" pos="4032">
          <p15:clr>
            <a:srgbClr val="A4A3A4"/>
          </p15:clr>
        </p15:guide>
        <p15:guide id="8" orient="horz" pos="2483">
          <p15:clr>
            <a:srgbClr val="A4A3A4"/>
          </p15:clr>
        </p15:guide>
        <p15:guide id="9" pos="2775">
          <p15:clr>
            <a:srgbClr val="A4A3A4"/>
          </p15:clr>
        </p15:guide>
        <p15:guide id="10" pos="254">
          <p15:clr>
            <a:srgbClr val="A4A3A4"/>
          </p15:clr>
        </p15:guide>
        <p15:guide id="11" pos="5510">
          <p15:clr>
            <a:srgbClr val="A4A3A4"/>
          </p15:clr>
        </p15:guide>
        <p15:guide id="12" pos="3007">
          <p15:clr>
            <a:srgbClr val="A4A3A4"/>
          </p15:clr>
        </p15:guide>
        <p15:guide id="13" pos="1960">
          <p15:clr>
            <a:srgbClr val="A4A3A4"/>
          </p15:clr>
        </p15:guide>
        <p15:guide id="14" pos="2018">
          <p15:clr>
            <a:srgbClr val="A4A3A4"/>
          </p15:clr>
        </p15:guide>
        <p15:guide id="15" pos="4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orient="horz" pos="2986">
          <p15:clr>
            <a:srgbClr val="A4A3A4"/>
          </p15:clr>
        </p15:guide>
        <p15:guide id="3" pos="2143">
          <p15:clr>
            <a:srgbClr val="A4A3A4"/>
          </p15:clr>
        </p15:guide>
        <p15:guide id="4" pos="591">
          <p15:clr>
            <a:srgbClr val="A4A3A4"/>
          </p15:clr>
        </p15:guide>
        <p15:guide id="5" pos="371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shi Zhao" initials="Q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8EC"/>
    <a:srgbClr val="F2F2F2"/>
    <a:srgbClr val="FFFFFF"/>
    <a:srgbClr val="72327E"/>
    <a:srgbClr val="EBE9EC"/>
    <a:srgbClr val="F9EBF8"/>
    <a:srgbClr val="52225B"/>
    <a:srgbClr val="9969A1"/>
    <a:srgbClr val="74348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529" autoAdjust="0"/>
  </p:normalViewPr>
  <p:slideViewPr>
    <p:cSldViewPr showGuides="1">
      <p:cViewPr varScale="1">
        <p:scale>
          <a:sx n="92" d="100"/>
          <a:sy n="92" d="100"/>
        </p:scale>
        <p:origin x="1016" y="64"/>
      </p:cViewPr>
      <p:guideLst>
        <p:guide orient="horz" pos="3935"/>
        <p:guide orient="horz" pos="1000"/>
        <p:guide orient="horz" pos="352"/>
        <p:guide orient="horz" pos="534"/>
        <p:guide orient="horz" pos="2358"/>
        <p:guide orient="horz" pos="1208"/>
        <p:guide orient="horz" pos="4032"/>
        <p:guide orient="horz" pos="2483"/>
        <p:guide pos="2775"/>
        <p:guide pos="254"/>
        <p:guide pos="5510"/>
        <p:guide pos="3007"/>
        <p:guide pos="1960"/>
        <p:guide pos="2018"/>
        <p:guide pos="469"/>
      </p:guideLst>
    </p:cSldViewPr>
  </p:slideViewPr>
  <p:outlineViewPr>
    <p:cViewPr>
      <p:scale>
        <a:sx n="33" d="100"/>
        <a:sy n="33" d="100"/>
      </p:scale>
      <p:origin x="0" y="-5235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19482"/>
    </p:cViewPr>
  </p:sorterViewPr>
  <p:notesViewPr>
    <p:cSldViewPr showGuides="1">
      <p:cViewPr>
        <p:scale>
          <a:sx n="125" d="100"/>
          <a:sy n="125" d="100"/>
        </p:scale>
        <p:origin x="99" y="-2712"/>
      </p:cViewPr>
      <p:guideLst>
        <p:guide orient="horz" pos="3120"/>
        <p:guide orient="horz" pos="2986"/>
        <p:guide pos="2143"/>
        <p:guide pos="591"/>
        <p:guide pos="37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8B9EC-3D28-45A6-AC21-74059BD6907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A50B0-25B9-4B55-85B0-2B4AC8C1F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11" tIns="44056" rIns="88111" bIns="44056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36412" y="4721229"/>
            <a:ext cx="4961368" cy="4471990"/>
          </a:xfrm>
          <a:prstGeom prst="rect">
            <a:avLst/>
          </a:prstGeom>
        </p:spPr>
        <p:txBody>
          <a:bodyPr vert="horz" lIns="88111" tIns="44056" rIns="88111" bIns="44056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143" y="9440865"/>
            <a:ext cx="2948886" cy="496888"/>
          </a:xfrm>
          <a:prstGeom prst="rect">
            <a:avLst/>
          </a:prstGeom>
        </p:spPr>
        <p:txBody>
          <a:bodyPr vert="horz" lIns="88111" tIns="44056" rIns="88111" bIns="4405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DE1F79E-1E20-4699-AFF6-8003D5F55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266700" indent="-266700" algn="l" rtl="0" eaLnBrk="0" fontAlgn="base" hangingPunct="0">
      <a:spcBef>
        <a:spcPct val="30000"/>
      </a:spcBef>
      <a:spcAft>
        <a:spcPct val="0"/>
      </a:spcAft>
      <a:buSzPct val="80000"/>
      <a:buFont typeface="Wingdings" panose="05000000000000000000" pitchFamily="2" charset="2"/>
      <a:buChar char="n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542925" indent="-276225" algn="l" rtl="0" eaLnBrk="0" fontAlgn="base" hangingPunct="0">
      <a:spcBef>
        <a:spcPct val="30000"/>
      </a:spcBef>
      <a:spcAft>
        <a:spcPct val="0"/>
      </a:spcAft>
      <a:buSzPct val="80000"/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809625" indent="-266700" algn="l" rtl="0" eaLnBrk="0" fontAlgn="base" hangingPunct="0">
      <a:spcBef>
        <a:spcPct val="30000"/>
      </a:spcBef>
      <a:spcAft>
        <a:spcPct val="0"/>
      </a:spcAft>
      <a:buSzPct val="80000"/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076325" indent="-266700" algn="l" rtl="0" eaLnBrk="0" fontAlgn="base" hangingPunct="0">
      <a:spcBef>
        <a:spcPct val="30000"/>
      </a:spcBef>
      <a:spcAft>
        <a:spcPct val="0"/>
      </a:spcAft>
      <a:buSzPct val="80000"/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1F79E-1E20-4699-AFF6-8003D5F55D34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E1F79E-1E20-4699-AFF6-8003D5F55D34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1F79E-1E20-4699-AFF6-8003D5F55D3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1F79E-1E20-4699-AFF6-8003D5F55D3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E1F79E-1E20-4699-AFF6-8003D5F55D34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E1F79E-1E20-4699-AFF6-8003D5F55D34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8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E1F79E-1E20-4699-AFF6-8003D5F55D34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E1F79E-1E20-4699-AFF6-8003D5F55D34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4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E1F79E-1E20-4699-AFF6-8003D5F55D34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9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E1F79E-1E20-4699-AFF6-8003D5F55D34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E1F79E-1E20-4699-AFF6-8003D5F55D34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0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.png"/><Relationship Id="rId5" Type="http://schemas.openxmlformats.org/officeDocument/2006/relationships/tags" Target="../tags/tag23.xml"/><Relationship Id="rId10" Type="http://schemas.openxmlformats.org/officeDocument/2006/relationships/oleObject" Target="../embeddings/oleObject3.bin"/><Relationship Id="rId4" Type="http://schemas.openxmlformats.org/officeDocument/2006/relationships/tags" Target="../tags/tag22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png"/><Relationship Id="rId4" Type="http://schemas.openxmlformats.org/officeDocument/2006/relationships/tags" Target="../tags/tag30.xml"/><Relationship Id="rId9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oleObject" Target="../embeddings/oleObject5.bin"/><Relationship Id="rId5" Type="http://schemas.openxmlformats.org/officeDocument/2006/relationships/tags" Target="../tags/tag3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1"/>
            </p:custDataLst>
          </p:nvPr>
        </p:nvSpPr>
        <p:spPr bwMode="gray">
          <a:xfrm rot="10800000" flipH="1">
            <a:off x="0" y="0"/>
            <a:ext cx="1143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 bwMode="gray">
          <a:xfrm rot="10800000" flipH="1">
            <a:off x="1" y="6453188"/>
            <a:ext cx="1143000" cy="14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1008380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对象 10" hidden="1"/>
          <p:cNvGraphicFramePr/>
          <p:nvPr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1" imgW="0" imgH="0" progId="">
                  <p:embed/>
                </p:oleObj>
              </mc:Choice>
              <mc:Fallback>
                <p:oleObj name="think-cell 幻灯片" r:id="rId11" imgW="0" imgH="0" progId="">
                  <p:embed/>
                  <p:pic>
                    <p:nvPicPr>
                      <p:cNvPr id="0" name="AutoShape 62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 userDrawn="1">
            <p:custDataLst>
              <p:tags r:id="rId4"/>
            </p:custDataLst>
          </p:nvPr>
        </p:nvSpPr>
        <p:spPr bwMode="gray">
          <a:xfrm rot="10800000" flipH="1">
            <a:off x="1143000" y="0"/>
            <a:ext cx="8001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gray">
          <a:xfrm>
            <a:off x="214313" y="166688"/>
            <a:ext cx="4257675" cy="4273550"/>
          </a:xfrm>
          <a:custGeom>
            <a:avLst/>
            <a:gdLst/>
            <a:ahLst/>
            <a:cxnLst>
              <a:cxn ang="0">
                <a:pos x="136" y="1087"/>
              </a:cxn>
              <a:cxn ang="0">
                <a:pos x="231" y="803"/>
              </a:cxn>
              <a:cxn ang="0">
                <a:pos x="389" y="556"/>
              </a:cxn>
              <a:cxn ang="0">
                <a:pos x="600" y="354"/>
              </a:cxn>
              <a:cxn ang="0">
                <a:pos x="853" y="207"/>
              </a:cxn>
              <a:cxn ang="0">
                <a:pos x="1141" y="126"/>
              </a:cxn>
              <a:cxn ang="0">
                <a:pos x="1450" y="118"/>
              </a:cxn>
              <a:cxn ang="0">
                <a:pos x="1744" y="186"/>
              </a:cxn>
              <a:cxn ang="0">
                <a:pos x="2006" y="320"/>
              </a:cxn>
              <a:cxn ang="0">
                <a:pos x="2226" y="512"/>
              </a:cxn>
              <a:cxn ang="0">
                <a:pos x="2395" y="751"/>
              </a:cxn>
              <a:cxn ang="0">
                <a:pos x="2503" y="1028"/>
              </a:cxn>
              <a:cxn ang="0">
                <a:pos x="2541" y="1333"/>
              </a:cxn>
              <a:cxn ang="0">
                <a:pos x="2503" y="1637"/>
              </a:cxn>
              <a:cxn ang="0">
                <a:pos x="2395" y="1914"/>
              </a:cxn>
              <a:cxn ang="0">
                <a:pos x="2226" y="2154"/>
              </a:cxn>
              <a:cxn ang="0">
                <a:pos x="2006" y="2345"/>
              </a:cxn>
              <a:cxn ang="0">
                <a:pos x="1744" y="2479"/>
              </a:cxn>
              <a:cxn ang="0">
                <a:pos x="1450" y="2547"/>
              </a:cxn>
              <a:cxn ang="0">
                <a:pos x="1141" y="2539"/>
              </a:cxn>
              <a:cxn ang="0">
                <a:pos x="853" y="2458"/>
              </a:cxn>
              <a:cxn ang="0">
                <a:pos x="600" y="2311"/>
              </a:cxn>
              <a:cxn ang="0">
                <a:pos x="389" y="2109"/>
              </a:cxn>
              <a:cxn ang="0">
                <a:pos x="231" y="1862"/>
              </a:cxn>
              <a:cxn ang="0">
                <a:pos x="136" y="1578"/>
              </a:cxn>
              <a:cxn ang="0">
                <a:pos x="0" y="1333"/>
              </a:cxn>
              <a:cxn ang="0">
                <a:pos x="42" y="1000"/>
              </a:cxn>
              <a:cxn ang="0">
                <a:pos x="160" y="698"/>
              </a:cxn>
              <a:cxn ang="0">
                <a:pos x="344" y="437"/>
              </a:cxn>
              <a:cxn ang="0">
                <a:pos x="585" y="228"/>
              </a:cxn>
              <a:cxn ang="0">
                <a:pos x="870" y="81"/>
              </a:cxn>
              <a:cxn ang="0">
                <a:pos x="1191" y="6"/>
              </a:cxn>
              <a:cxn ang="0">
                <a:pos x="1528" y="15"/>
              </a:cxn>
              <a:cxn ang="0">
                <a:pos x="1843" y="105"/>
              </a:cxn>
              <a:cxn ang="0">
                <a:pos x="2120" y="265"/>
              </a:cxn>
              <a:cxn ang="0">
                <a:pos x="2350" y="485"/>
              </a:cxn>
              <a:cxn ang="0">
                <a:pos x="2522" y="755"/>
              </a:cxn>
              <a:cxn ang="0">
                <a:pos x="2626" y="1064"/>
              </a:cxn>
              <a:cxn ang="0">
                <a:pos x="2652" y="1401"/>
              </a:cxn>
              <a:cxn ang="0">
                <a:pos x="2594" y="1729"/>
              </a:cxn>
              <a:cxn ang="0">
                <a:pos x="2461" y="2024"/>
              </a:cxn>
              <a:cxn ang="0">
                <a:pos x="2265" y="2275"/>
              </a:cxn>
              <a:cxn ang="0">
                <a:pos x="2015" y="2472"/>
              </a:cxn>
              <a:cxn ang="0">
                <a:pos x="1721" y="2605"/>
              </a:cxn>
              <a:cxn ang="0">
                <a:pos x="1395" y="2663"/>
              </a:cxn>
              <a:cxn ang="0">
                <a:pos x="1059" y="2638"/>
              </a:cxn>
              <a:cxn ang="0">
                <a:pos x="751" y="2534"/>
              </a:cxn>
              <a:cxn ang="0">
                <a:pos x="483" y="2361"/>
              </a:cxn>
              <a:cxn ang="0">
                <a:pos x="264" y="2130"/>
              </a:cxn>
              <a:cxn ang="0">
                <a:pos x="105" y="1851"/>
              </a:cxn>
              <a:cxn ang="0">
                <a:pos x="15" y="1535"/>
              </a:cxn>
            </a:cxnLst>
            <a:rect l="0" t="0" r="r" b="b"/>
            <a:pathLst>
              <a:path w="2653" h="2665">
                <a:moveTo>
                  <a:pt x="111" y="1333"/>
                </a:moveTo>
                <a:lnTo>
                  <a:pt x="112" y="1270"/>
                </a:lnTo>
                <a:lnTo>
                  <a:pt x="118" y="1208"/>
                </a:lnTo>
                <a:lnTo>
                  <a:pt x="125" y="1147"/>
                </a:lnTo>
                <a:lnTo>
                  <a:pt x="136" y="1087"/>
                </a:lnTo>
                <a:lnTo>
                  <a:pt x="150" y="1028"/>
                </a:lnTo>
                <a:lnTo>
                  <a:pt x="166" y="970"/>
                </a:lnTo>
                <a:lnTo>
                  <a:pt x="185" y="913"/>
                </a:lnTo>
                <a:lnTo>
                  <a:pt x="206" y="858"/>
                </a:lnTo>
                <a:lnTo>
                  <a:pt x="231" y="803"/>
                </a:lnTo>
                <a:lnTo>
                  <a:pt x="258" y="751"/>
                </a:lnTo>
                <a:lnTo>
                  <a:pt x="286" y="700"/>
                </a:lnTo>
                <a:lnTo>
                  <a:pt x="318" y="650"/>
                </a:lnTo>
                <a:lnTo>
                  <a:pt x="353" y="602"/>
                </a:lnTo>
                <a:lnTo>
                  <a:pt x="389" y="556"/>
                </a:lnTo>
                <a:lnTo>
                  <a:pt x="426" y="512"/>
                </a:lnTo>
                <a:lnTo>
                  <a:pt x="467" y="469"/>
                </a:lnTo>
                <a:lnTo>
                  <a:pt x="509" y="428"/>
                </a:lnTo>
                <a:lnTo>
                  <a:pt x="554" y="391"/>
                </a:lnTo>
                <a:lnTo>
                  <a:pt x="600" y="354"/>
                </a:lnTo>
                <a:lnTo>
                  <a:pt x="647" y="320"/>
                </a:lnTo>
                <a:lnTo>
                  <a:pt x="696" y="289"/>
                </a:lnTo>
                <a:lnTo>
                  <a:pt x="747" y="259"/>
                </a:lnTo>
                <a:lnTo>
                  <a:pt x="799" y="232"/>
                </a:lnTo>
                <a:lnTo>
                  <a:pt x="853" y="207"/>
                </a:lnTo>
                <a:lnTo>
                  <a:pt x="908" y="186"/>
                </a:lnTo>
                <a:lnTo>
                  <a:pt x="965" y="166"/>
                </a:lnTo>
                <a:lnTo>
                  <a:pt x="1023" y="150"/>
                </a:lnTo>
                <a:lnTo>
                  <a:pt x="1082" y="136"/>
                </a:lnTo>
                <a:lnTo>
                  <a:pt x="1141" y="126"/>
                </a:lnTo>
                <a:lnTo>
                  <a:pt x="1202" y="118"/>
                </a:lnTo>
                <a:lnTo>
                  <a:pt x="1264" y="114"/>
                </a:lnTo>
                <a:lnTo>
                  <a:pt x="1326" y="112"/>
                </a:lnTo>
                <a:lnTo>
                  <a:pt x="1389" y="114"/>
                </a:lnTo>
                <a:lnTo>
                  <a:pt x="1450" y="118"/>
                </a:lnTo>
                <a:lnTo>
                  <a:pt x="1511" y="126"/>
                </a:lnTo>
                <a:lnTo>
                  <a:pt x="1571" y="136"/>
                </a:lnTo>
                <a:lnTo>
                  <a:pt x="1630" y="150"/>
                </a:lnTo>
                <a:lnTo>
                  <a:pt x="1688" y="166"/>
                </a:lnTo>
                <a:lnTo>
                  <a:pt x="1744" y="186"/>
                </a:lnTo>
                <a:lnTo>
                  <a:pt x="1800" y="207"/>
                </a:lnTo>
                <a:lnTo>
                  <a:pt x="1853" y="232"/>
                </a:lnTo>
                <a:lnTo>
                  <a:pt x="1906" y="259"/>
                </a:lnTo>
                <a:lnTo>
                  <a:pt x="1957" y="289"/>
                </a:lnTo>
                <a:lnTo>
                  <a:pt x="2006" y="320"/>
                </a:lnTo>
                <a:lnTo>
                  <a:pt x="2053" y="354"/>
                </a:lnTo>
                <a:lnTo>
                  <a:pt x="2099" y="391"/>
                </a:lnTo>
                <a:lnTo>
                  <a:pt x="2144" y="428"/>
                </a:lnTo>
                <a:lnTo>
                  <a:pt x="2186" y="469"/>
                </a:lnTo>
                <a:lnTo>
                  <a:pt x="2226" y="512"/>
                </a:lnTo>
                <a:lnTo>
                  <a:pt x="2265" y="556"/>
                </a:lnTo>
                <a:lnTo>
                  <a:pt x="2300" y="602"/>
                </a:lnTo>
                <a:lnTo>
                  <a:pt x="2334" y="650"/>
                </a:lnTo>
                <a:lnTo>
                  <a:pt x="2366" y="700"/>
                </a:lnTo>
                <a:lnTo>
                  <a:pt x="2395" y="751"/>
                </a:lnTo>
                <a:lnTo>
                  <a:pt x="2422" y="803"/>
                </a:lnTo>
                <a:lnTo>
                  <a:pt x="2446" y="858"/>
                </a:lnTo>
                <a:lnTo>
                  <a:pt x="2468" y="913"/>
                </a:lnTo>
                <a:lnTo>
                  <a:pt x="2487" y="970"/>
                </a:lnTo>
                <a:lnTo>
                  <a:pt x="2503" y="1028"/>
                </a:lnTo>
                <a:lnTo>
                  <a:pt x="2517" y="1087"/>
                </a:lnTo>
                <a:lnTo>
                  <a:pt x="2528" y="1147"/>
                </a:lnTo>
                <a:lnTo>
                  <a:pt x="2535" y="1208"/>
                </a:lnTo>
                <a:lnTo>
                  <a:pt x="2540" y="1270"/>
                </a:lnTo>
                <a:lnTo>
                  <a:pt x="2541" y="1333"/>
                </a:lnTo>
                <a:lnTo>
                  <a:pt x="2540" y="1396"/>
                </a:lnTo>
                <a:lnTo>
                  <a:pt x="2535" y="1457"/>
                </a:lnTo>
                <a:lnTo>
                  <a:pt x="2528" y="1518"/>
                </a:lnTo>
                <a:lnTo>
                  <a:pt x="2517" y="1578"/>
                </a:lnTo>
                <a:lnTo>
                  <a:pt x="2503" y="1637"/>
                </a:lnTo>
                <a:lnTo>
                  <a:pt x="2487" y="1695"/>
                </a:lnTo>
                <a:lnTo>
                  <a:pt x="2468" y="1752"/>
                </a:lnTo>
                <a:lnTo>
                  <a:pt x="2446" y="1808"/>
                </a:lnTo>
                <a:lnTo>
                  <a:pt x="2422" y="1862"/>
                </a:lnTo>
                <a:lnTo>
                  <a:pt x="2395" y="1914"/>
                </a:lnTo>
                <a:lnTo>
                  <a:pt x="2366" y="1966"/>
                </a:lnTo>
                <a:lnTo>
                  <a:pt x="2334" y="2015"/>
                </a:lnTo>
                <a:lnTo>
                  <a:pt x="2300" y="2063"/>
                </a:lnTo>
                <a:lnTo>
                  <a:pt x="2265" y="2109"/>
                </a:lnTo>
                <a:lnTo>
                  <a:pt x="2226" y="2154"/>
                </a:lnTo>
                <a:lnTo>
                  <a:pt x="2186" y="2196"/>
                </a:lnTo>
                <a:lnTo>
                  <a:pt x="2144" y="2237"/>
                </a:lnTo>
                <a:lnTo>
                  <a:pt x="2099" y="2274"/>
                </a:lnTo>
                <a:lnTo>
                  <a:pt x="2053" y="2311"/>
                </a:lnTo>
                <a:lnTo>
                  <a:pt x="2006" y="2345"/>
                </a:lnTo>
                <a:lnTo>
                  <a:pt x="1957" y="2376"/>
                </a:lnTo>
                <a:lnTo>
                  <a:pt x="1906" y="2406"/>
                </a:lnTo>
                <a:lnTo>
                  <a:pt x="1853" y="2433"/>
                </a:lnTo>
                <a:lnTo>
                  <a:pt x="1800" y="2458"/>
                </a:lnTo>
                <a:lnTo>
                  <a:pt x="1744" y="2479"/>
                </a:lnTo>
                <a:lnTo>
                  <a:pt x="1688" y="2499"/>
                </a:lnTo>
                <a:lnTo>
                  <a:pt x="1630" y="2515"/>
                </a:lnTo>
                <a:lnTo>
                  <a:pt x="1571" y="2529"/>
                </a:lnTo>
                <a:lnTo>
                  <a:pt x="1511" y="2539"/>
                </a:lnTo>
                <a:lnTo>
                  <a:pt x="1450" y="2547"/>
                </a:lnTo>
                <a:lnTo>
                  <a:pt x="1389" y="2552"/>
                </a:lnTo>
                <a:lnTo>
                  <a:pt x="1326" y="2553"/>
                </a:lnTo>
                <a:lnTo>
                  <a:pt x="1264" y="2552"/>
                </a:lnTo>
                <a:lnTo>
                  <a:pt x="1202" y="2547"/>
                </a:lnTo>
                <a:lnTo>
                  <a:pt x="1141" y="2539"/>
                </a:lnTo>
                <a:lnTo>
                  <a:pt x="1082" y="2529"/>
                </a:lnTo>
                <a:lnTo>
                  <a:pt x="1023" y="2515"/>
                </a:lnTo>
                <a:lnTo>
                  <a:pt x="965" y="2499"/>
                </a:lnTo>
                <a:lnTo>
                  <a:pt x="908" y="2479"/>
                </a:lnTo>
                <a:lnTo>
                  <a:pt x="853" y="2458"/>
                </a:lnTo>
                <a:lnTo>
                  <a:pt x="799" y="2433"/>
                </a:lnTo>
                <a:lnTo>
                  <a:pt x="747" y="2406"/>
                </a:lnTo>
                <a:lnTo>
                  <a:pt x="696" y="2376"/>
                </a:lnTo>
                <a:lnTo>
                  <a:pt x="647" y="2345"/>
                </a:lnTo>
                <a:lnTo>
                  <a:pt x="600" y="2311"/>
                </a:lnTo>
                <a:lnTo>
                  <a:pt x="554" y="2274"/>
                </a:lnTo>
                <a:lnTo>
                  <a:pt x="509" y="2237"/>
                </a:lnTo>
                <a:lnTo>
                  <a:pt x="467" y="2196"/>
                </a:lnTo>
                <a:lnTo>
                  <a:pt x="426" y="2154"/>
                </a:lnTo>
                <a:lnTo>
                  <a:pt x="389" y="2109"/>
                </a:lnTo>
                <a:lnTo>
                  <a:pt x="353" y="2063"/>
                </a:lnTo>
                <a:lnTo>
                  <a:pt x="318" y="2015"/>
                </a:lnTo>
                <a:lnTo>
                  <a:pt x="286" y="1966"/>
                </a:lnTo>
                <a:lnTo>
                  <a:pt x="258" y="1914"/>
                </a:lnTo>
                <a:lnTo>
                  <a:pt x="231" y="1862"/>
                </a:lnTo>
                <a:lnTo>
                  <a:pt x="206" y="1808"/>
                </a:lnTo>
                <a:lnTo>
                  <a:pt x="185" y="1752"/>
                </a:lnTo>
                <a:lnTo>
                  <a:pt x="166" y="1695"/>
                </a:lnTo>
                <a:lnTo>
                  <a:pt x="150" y="1637"/>
                </a:lnTo>
                <a:lnTo>
                  <a:pt x="136" y="1578"/>
                </a:lnTo>
                <a:lnTo>
                  <a:pt x="125" y="1518"/>
                </a:lnTo>
                <a:lnTo>
                  <a:pt x="118" y="1457"/>
                </a:lnTo>
                <a:lnTo>
                  <a:pt x="112" y="1396"/>
                </a:lnTo>
                <a:lnTo>
                  <a:pt x="111" y="1333"/>
                </a:lnTo>
                <a:close/>
                <a:moveTo>
                  <a:pt x="0" y="1333"/>
                </a:moveTo>
                <a:lnTo>
                  <a:pt x="2" y="1264"/>
                </a:lnTo>
                <a:lnTo>
                  <a:pt x="6" y="1196"/>
                </a:lnTo>
                <a:lnTo>
                  <a:pt x="15" y="1130"/>
                </a:lnTo>
                <a:lnTo>
                  <a:pt x="27" y="1064"/>
                </a:lnTo>
                <a:lnTo>
                  <a:pt x="42" y="1000"/>
                </a:lnTo>
                <a:lnTo>
                  <a:pt x="60" y="936"/>
                </a:lnTo>
                <a:lnTo>
                  <a:pt x="80" y="874"/>
                </a:lnTo>
                <a:lnTo>
                  <a:pt x="105" y="814"/>
                </a:lnTo>
                <a:lnTo>
                  <a:pt x="130" y="755"/>
                </a:lnTo>
                <a:lnTo>
                  <a:pt x="160" y="698"/>
                </a:lnTo>
                <a:lnTo>
                  <a:pt x="192" y="642"/>
                </a:lnTo>
                <a:lnTo>
                  <a:pt x="227" y="587"/>
                </a:lnTo>
                <a:lnTo>
                  <a:pt x="264" y="536"/>
                </a:lnTo>
                <a:lnTo>
                  <a:pt x="302" y="485"/>
                </a:lnTo>
                <a:lnTo>
                  <a:pt x="344" y="437"/>
                </a:lnTo>
                <a:lnTo>
                  <a:pt x="388" y="391"/>
                </a:lnTo>
                <a:lnTo>
                  <a:pt x="435" y="346"/>
                </a:lnTo>
                <a:lnTo>
                  <a:pt x="483" y="304"/>
                </a:lnTo>
                <a:lnTo>
                  <a:pt x="532" y="265"/>
                </a:lnTo>
                <a:lnTo>
                  <a:pt x="585" y="228"/>
                </a:lnTo>
                <a:lnTo>
                  <a:pt x="638" y="193"/>
                </a:lnTo>
                <a:lnTo>
                  <a:pt x="694" y="161"/>
                </a:lnTo>
                <a:lnTo>
                  <a:pt x="751" y="131"/>
                </a:lnTo>
                <a:lnTo>
                  <a:pt x="810" y="105"/>
                </a:lnTo>
                <a:lnTo>
                  <a:pt x="870" y="81"/>
                </a:lnTo>
                <a:lnTo>
                  <a:pt x="932" y="60"/>
                </a:lnTo>
                <a:lnTo>
                  <a:pt x="995" y="42"/>
                </a:lnTo>
                <a:lnTo>
                  <a:pt x="1059" y="27"/>
                </a:lnTo>
                <a:lnTo>
                  <a:pt x="1124" y="15"/>
                </a:lnTo>
                <a:lnTo>
                  <a:pt x="1191" y="6"/>
                </a:lnTo>
                <a:lnTo>
                  <a:pt x="1258" y="2"/>
                </a:lnTo>
                <a:lnTo>
                  <a:pt x="1326" y="0"/>
                </a:lnTo>
                <a:lnTo>
                  <a:pt x="1395" y="2"/>
                </a:lnTo>
                <a:lnTo>
                  <a:pt x="1462" y="6"/>
                </a:lnTo>
                <a:lnTo>
                  <a:pt x="1528" y="15"/>
                </a:lnTo>
                <a:lnTo>
                  <a:pt x="1594" y="27"/>
                </a:lnTo>
                <a:lnTo>
                  <a:pt x="1658" y="42"/>
                </a:lnTo>
                <a:lnTo>
                  <a:pt x="1721" y="60"/>
                </a:lnTo>
                <a:lnTo>
                  <a:pt x="1783" y="81"/>
                </a:lnTo>
                <a:lnTo>
                  <a:pt x="1843" y="105"/>
                </a:lnTo>
                <a:lnTo>
                  <a:pt x="1901" y="131"/>
                </a:lnTo>
                <a:lnTo>
                  <a:pt x="1959" y="161"/>
                </a:lnTo>
                <a:lnTo>
                  <a:pt x="2015" y="193"/>
                </a:lnTo>
                <a:lnTo>
                  <a:pt x="2068" y="228"/>
                </a:lnTo>
                <a:lnTo>
                  <a:pt x="2120" y="265"/>
                </a:lnTo>
                <a:lnTo>
                  <a:pt x="2171" y="304"/>
                </a:lnTo>
                <a:lnTo>
                  <a:pt x="2219" y="346"/>
                </a:lnTo>
                <a:lnTo>
                  <a:pt x="2265" y="391"/>
                </a:lnTo>
                <a:lnTo>
                  <a:pt x="2309" y="437"/>
                </a:lnTo>
                <a:lnTo>
                  <a:pt x="2350" y="485"/>
                </a:lnTo>
                <a:lnTo>
                  <a:pt x="2390" y="536"/>
                </a:lnTo>
                <a:lnTo>
                  <a:pt x="2426" y="587"/>
                </a:lnTo>
                <a:lnTo>
                  <a:pt x="2461" y="642"/>
                </a:lnTo>
                <a:lnTo>
                  <a:pt x="2493" y="698"/>
                </a:lnTo>
                <a:lnTo>
                  <a:pt x="2522" y="755"/>
                </a:lnTo>
                <a:lnTo>
                  <a:pt x="2549" y="814"/>
                </a:lnTo>
                <a:lnTo>
                  <a:pt x="2572" y="874"/>
                </a:lnTo>
                <a:lnTo>
                  <a:pt x="2594" y="936"/>
                </a:lnTo>
                <a:lnTo>
                  <a:pt x="2611" y="1000"/>
                </a:lnTo>
                <a:lnTo>
                  <a:pt x="2626" y="1064"/>
                </a:lnTo>
                <a:lnTo>
                  <a:pt x="2638" y="1130"/>
                </a:lnTo>
                <a:lnTo>
                  <a:pt x="2646" y="1196"/>
                </a:lnTo>
                <a:lnTo>
                  <a:pt x="2652" y="1264"/>
                </a:lnTo>
                <a:lnTo>
                  <a:pt x="2653" y="1333"/>
                </a:lnTo>
                <a:lnTo>
                  <a:pt x="2652" y="1401"/>
                </a:lnTo>
                <a:lnTo>
                  <a:pt x="2646" y="1469"/>
                </a:lnTo>
                <a:lnTo>
                  <a:pt x="2638" y="1535"/>
                </a:lnTo>
                <a:lnTo>
                  <a:pt x="2626" y="1601"/>
                </a:lnTo>
                <a:lnTo>
                  <a:pt x="2611" y="1665"/>
                </a:lnTo>
                <a:lnTo>
                  <a:pt x="2594" y="1729"/>
                </a:lnTo>
                <a:lnTo>
                  <a:pt x="2572" y="1791"/>
                </a:lnTo>
                <a:lnTo>
                  <a:pt x="2549" y="1851"/>
                </a:lnTo>
                <a:lnTo>
                  <a:pt x="2522" y="1910"/>
                </a:lnTo>
                <a:lnTo>
                  <a:pt x="2493" y="1968"/>
                </a:lnTo>
                <a:lnTo>
                  <a:pt x="2461" y="2024"/>
                </a:lnTo>
                <a:lnTo>
                  <a:pt x="2426" y="2078"/>
                </a:lnTo>
                <a:lnTo>
                  <a:pt x="2390" y="2130"/>
                </a:lnTo>
                <a:lnTo>
                  <a:pt x="2350" y="2180"/>
                </a:lnTo>
                <a:lnTo>
                  <a:pt x="2309" y="2228"/>
                </a:lnTo>
                <a:lnTo>
                  <a:pt x="2265" y="2275"/>
                </a:lnTo>
                <a:lnTo>
                  <a:pt x="2219" y="2319"/>
                </a:lnTo>
                <a:lnTo>
                  <a:pt x="2171" y="2361"/>
                </a:lnTo>
                <a:lnTo>
                  <a:pt x="2120" y="2401"/>
                </a:lnTo>
                <a:lnTo>
                  <a:pt x="2068" y="2437"/>
                </a:lnTo>
                <a:lnTo>
                  <a:pt x="2015" y="2472"/>
                </a:lnTo>
                <a:lnTo>
                  <a:pt x="1959" y="2504"/>
                </a:lnTo>
                <a:lnTo>
                  <a:pt x="1901" y="2534"/>
                </a:lnTo>
                <a:lnTo>
                  <a:pt x="1843" y="2560"/>
                </a:lnTo>
                <a:lnTo>
                  <a:pt x="1783" y="2584"/>
                </a:lnTo>
                <a:lnTo>
                  <a:pt x="1721" y="2605"/>
                </a:lnTo>
                <a:lnTo>
                  <a:pt x="1658" y="2623"/>
                </a:lnTo>
                <a:lnTo>
                  <a:pt x="1594" y="2638"/>
                </a:lnTo>
                <a:lnTo>
                  <a:pt x="1528" y="2650"/>
                </a:lnTo>
                <a:lnTo>
                  <a:pt x="1462" y="2659"/>
                </a:lnTo>
                <a:lnTo>
                  <a:pt x="1395" y="2663"/>
                </a:lnTo>
                <a:lnTo>
                  <a:pt x="1326" y="2665"/>
                </a:lnTo>
                <a:lnTo>
                  <a:pt x="1258" y="2663"/>
                </a:lnTo>
                <a:lnTo>
                  <a:pt x="1191" y="2659"/>
                </a:lnTo>
                <a:lnTo>
                  <a:pt x="1124" y="2650"/>
                </a:lnTo>
                <a:lnTo>
                  <a:pt x="1059" y="2638"/>
                </a:lnTo>
                <a:lnTo>
                  <a:pt x="995" y="2623"/>
                </a:lnTo>
                <a:lnTo>
                  <a:pt x="932" y="2605"/>
                </a:lnTo>
                <a:lnTo>
                  <a:pt x="870" y="2584"/>
                </a:lnTo>
                <a:lnTo>
                  <a:pt x="810" y="2560"/>
                </a:lnTo>
                <a:lnTo>
                  <a:pt x="751" y="2534"/>
                </a:lnTo>
                <a:lnTo>
                  <a:pt x="694" y="2504"/>
                </a:lnTo>
                <a:lnTo>
                  <a:pt x="638" y="2472"/>
                </a:lnTo>
                <a:lnTo>
                  <a:pt x="585" y="2437"/>
                </a:lnTo>
                <a:lnTo>
                  <a:pt x="532" y="2401"/>
                </a:lnTo>
                <a:lnTo>
                  <a:pt x="483" y="2361"/>
                </a:lnTo>
                <a:lnTo>
                  <a:pt x="435" y="2319"/>
                </a:lnTo>
                <a:lnTo>
                  <a:pt x="388" y="2275"/>
                </a:lnTo>
                <a:lnTo>
                  <a:pt x="344" y="2228"/>
                </a:lnTo>
                <a:lnTo>
                  <a:pt x="302" y="2180"/>
                </a:lnTo>
                <a:lnTo>
                  <a:pt x="264" y="2130"/>
                </a:lnTo>
                <a:lnTo>
                  <a:pt x="227" y="2078"/>
                </a:lnTo>
                <a:lnTo>
                  <a:pt x="192" y="2024"/>
                </a:lnTo>
                <a:lnTo>
                  <a:pt x="160" y="1968"/>
                </a:lnTo>
                <a:lnTo>
                  <a:pt x="130" y="1910"/>
                </a:lnTo>
                <a:lnTo>
                  <a:pt x="105" y="1851"/>
                </a:lnTo>
                <a:lnTo>
                  <a:pt x="80" y="1791"/>
                </a:lnTo>
                <a:lnTo>
                  <a:pt x="60" y="1729"/>
                </a:lnTo>
                <a:lnTo>
                  <a:pt x="42" y="1665"/>
                </a:lnTo>
                <a:lnTo>
                  <a:pt x="27" y="1601"/>
                </a:lnTo>
                <a:lnTo>
                  <a:pt x="15" y="1535"/>
                </a:lnTo>
                <a:lnTo>
                  <a:pt x="6" y="1469"/>
                </a:lnTo>
                <a:lnTo>
                  <a:pt x="2" y="1401"/>
                </a:lnTo>
                <a:lnTo>
                  <a:pt x="0" y="133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Rectangle 27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2051050" y="6453188"/>
            <a:ext cx="7091363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2051050" y="331788"/>
            <a:ext cx="709295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 bwMode="gray">
          <a:xfrm>
            <a:off x="2054564" y="1896119"/>
            <a:ext cx="6621124" cy="2533013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 bwMode="gray">
          <a:xfrm>
            <a:off x="2051050" y="5357826"/>
            <a:ext cx="6624638" cy="428628"/>
          </a:xfrm>
        </p:spPr>
        <p:txBody>
          <a:bodyPr lIns="0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gray">
          <a:xfrm>
            <a:off x="-900017" y="1268760"/>
            <a:ext cx="360288" cy="251570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vert="eaVert" anchor="ctr" anchorCtr="1"/>
          <a:lstStyle/>
          <a:p>
            <a:pPr algn="ctr">
              <a:spcBef>
                <a:spcPct val="75000"/>
              </a:spcBef>
            </a:pPr>
            <a:endParaRPr lang="en-US" altLang="zh-CN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-64114"/>
            <a:ext cx="1164938" cy="468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 bwMode="gray">
          <a:xfrm rot="10800000" flipH="1">
            <a:off x="0" y="0"/>
            <a:ext cx="1143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 bwMode="gray">
          <a:xfrm rot="10800000" flipH="1">
            <a:off x="1" y="6453188"/>
            <a:ext cx="1143000" cy="14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1008380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对象 9" hidden="1"/>
          <p:cNvGraphicFramePr/>
          <p:nvPr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0" imgW="0" imgH="0" progId="">
                  <p:embed/>
                </p:oleObj>
              </mc:Choice>
              <mc:Fallback>
                <p:oleObj name="think-cell 幻灯片" r:id="rId10" imgW="0" imgH="0" progId="">
                  <p:embed/>
                  <p:pic>
                    <p:nvPicPr>
                      <p:cNvPr id="0" name="AutoShape 62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 bwMode="gray">
          <a:xfrm rot="10800000" flipH="1">
            <a:off x="1143000" y="0"/>
            <a:ext cx="8001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gray">
          <a:xfrm>
            <a:off x="214313" y="166688"/>
            <a:ext cx="4257675" cy="4273550"/>
          </a:xfrm>
          <a:custGeom>
            <a:avLst/>
            <a:gdLst/>
            <a:ahLst/>
            <a:cxnLst>
              <a:cxn ang="0">
                <a:pos x="136" y="1087"/>
              </a:cxn>
              <a:cxn ang="0">
                <a:pos x="231" y="803"/>
              </a:cxn>
              <a:cxn ang="0">
                <a:pos x="389" y="556"/>
              </a:cxn>
              <a:cxn ang="0">
                <a:pos x="600" y="354"/>
              </a:cxn>
              <a:cxn ang="0">
                <a:pos x="853" y="207"/>
              </a:cxn>
              <a:cxn ang="0">
                <a:pos x="1141" y="126"/>
              </a:cxn>
              <a:cxn ang="0">
                <a:pos x="1450" y="118"/>
              </a:cxn>
              <a:cxn ang="0">
                <a:pos x="1744" y="186"/>
              </a:cxn>
              <a:cxn ang="0">
                <a:pos x="2006" y="320"/>
              </a:cxn>
              <a:cxn ang="0">
                <a:pos x="2226" y="512"/>
              </a:cxn>
              <a:cxn ang="0">
                <a:pos x="2395" y="751"/>
              </a:cxn>
              <a:cxn ang="0">
                <a:pos x="2503" y="1028"/>
              </a:cxn>
              <a:cxn ang="0">
                <a:pos x="2541" y="1333"/>
              </a:cxn>
              <a:cxn ang="0">
                <a:pos x="2503" y="1637"/>
              </a:cxn>
              <a:cxn ang="0">
                <a:pos x="2395" y="1914"/>
              </a:cxn>
              <a:cxn ang="0">
                <a:pos x="2226" y="2154"/>
              </a:cxn>
              <a:cxn ang="0">
                <a:pos x="2006" y="2345"/>
              </a:cxn>
              <a:cxn ang="0">
                <a:pos x="1744" y="2479"/>
              </a:cxn>
              <a:cxn ang="0">
                <a:pos x="1450" y="2547"/>
              </a:cxn>
              <a:cxn ang="0">
                <a:pos x="1141" y="2539"/>
              </a:cxn>
              <a:cxn ang="0">
                <a:pos x="853" y="2458"/>
              </a:cxn>
              <a:cxn ang="0">
                <a:pos x="600" y="2311"/>
              </a:cxn>
              <a:cxn ang="0">
                <a:pos x="389" y="2109"/>
              </a:cxn>
              <a:cxn ang="0">
                <a:pos x="231" y="1862"/>
              </a:cxn>
              <a:cxn ang="0">
                <a:pos x="136" y="1578"/>
              </a:cxn>
              <a:cxn ang="0">
                <a:pos x="0" y="1333"/>
              </a:cxn>
              <a:cxn ang="0">
                <a:pos x="42" y="1000"/>
              </a:cxn>
              <a:cxn ang="0">
                <a:pos x="160" y="698"/>
              </a:cxn>
              <a:cxn ang="0">
                <a:pos x="344" y="437"/>
              </a:cxn>
              <a:cxn ang="0">
                <a:pos x="585" y="228"/>
              </a:cxn>
              <a:cxn ang="0">
                <a:pos x="870" y="81"/>
              </a:cxn>
              <a:cxn ang="0">
                <a:pos x="1191" y="6"/>
              </a:cxn>
              <a:cxn ang="0">
                <a:pos x="1528" y="15"/>
              </a:cxn>
              <a:cxn ang="0">
                <a:pos x="1843" y="105"/>
              </a:cxn>
              <a:cxn ang="0">
                <a:pos x="2120" y="265"/>
              </a:cxn>
              <a:cxn ang="0">
                <a:pos x="2350" y="485"/>
              </a:cxn>
              <a:cxn ang="0">
                <a:pos x="2522" y="755"/>
              </a:cxn>
              <a:cxn ang="0">
                <a:pos x="2626" y="1064"/>
              </a:cxn>
              <a:cxn ang="0">
                <a:pos x="2652" y="1401"/>
              </a:cxn>
              <a:cxn ang="0">
                <a:pos x="2594" y="1729"/>
              </a:cxn>
              <a:cxn ang="0">
                <a:pos x="2461" y="2024"/>
              </a:cxn>
              <a:cxn ang="0">
                <a:pos x="2265" y="2275"/>
              </a:cxn>
              <a:cxn ang="0">
                <a:pos x="2015" y="2472"/>
              </a:cxn>
              <a:cxn ang="0">
                <a:pos x="1721" y="2605"/>
              </a:cxn>
              <a:cxn ang="0">
                <a:pos x="1395" y="2663"/>
              </a:cxn>
              <a:cxn ang="0">
                <a:pos x="1059" y="2638"/>
              </a:cxn>
              <a:cxn ang="0">
                <a:pos x="751" y="2534"/>
              </a:cxn>
              <a:cxn ang="0">
                <a:pos x="483" y="2361"/>
              </a:cxn>
              <a:cxn ang="0">
                <a:pos x="264" y="2130"/>
              </a:cxn>
              <a:cxn ang="0">
                <a:pos x="105" y="1851"/>
              </a:cxn>
              <a:cxn ang="0">
                <a:pos x="15" y="1535"/>
              </a:cxn>
            </a:cxnLst>
            <a:rect l="0" t="0" r="r" b="b"/>
            <a:pathLst>
              <a:path w="2653" h="2665">
                <a:moveTo>
                  <a:pt x="111" y="1333"/>
                </a:moveTo>
                <a:lnTo>
                  <a:pt x="112" y="1270"/>
                </a:lnTo>
                <a:lnTo>
                  <a:pt x="118" y="1208"/>
                </a:lnTo>
                <a:lnTo>
                  <a:pt x="125" y="1147"/>
                </a:lnTo>
                <a:lnTo>
                  <a:pt x="136" y="1087"/>
                </a:lnTo>
                <a:lnTo>
                  <a:pt x="150" y="1028"/>
                </a:lnTo>
                <a:lnTo>
                  <a:pt x="166" y="970"/>
                </a:lnTo>
                <a:lnTo>
                  <a:pt x="185" y="913"/>
                </a:lnTo>
                <a:lnTo>
                  <a:pt x="206" y="858"/>
                </a:lnTo>
                <a:lnTo>
                  <a:pt x="231" y="803"/>
                </a:lnTo>
                <a:lnTo>
                  <a:pt x="258" y="751"/>
                </a:lnTo>
                <a:lnTo>
                  <a:pt x="286" y="700"/>
                </a:lnTo>
                <a:lnTo>
                  <a:pt x="318" y="650"/>
                </a:lnTo>
                <a:lnTo>
                  <a:pt x="353" y="602"/>
                </a:lnTo>
                <a:lnTo>
                  <a:pt x="389" y="556"/>
                </a:lnTo>
                <a:lnTo>
                  <a:pt x="426" y="512"/>
                </a:lnTo>
                <a:lnTo>
                  <a:pt x="467" y="469"/>
                </a:lnTo>
                <a:lnTo>
                  <a:pt x="509" y="428"/>
                </a:lnTo>
                <a:lnTo>
                  <a:pt x="554" y="391"/>
                </a:lnTo>
                <a:lnTo>
                  <a:pt x="600" y="354"/>
                </a:lnTo>
                <a:lnTo>
                  <a:pt x="647" y="320"/>
                </a:lnTo>
                <a:lnTo>
                  <a:pt x="696" y="289"/>
                </a:lnTo>
                <a:lnTo>
                  <a:pt x="747" y="259"/>
                </a:lnTo>
                <a:lnTo>
                  <a:pt x="799" y="232"/>
                </a:lnTo>
                <a:lnTo>
                  <a:pt x="853" y="207"/>
                </a:lnTo>
                <a:lnTo>
                  <a:pt x="908" y="186"/>
                </a:lnTo>
                <a:lnTo>
                  <a:pt x="965" y="166"/>
                </a:lnTo>
                <a:lnTo>
                  <a:pt x="1023" y="150"/>
                </a:lnTo>
                <a:lnTo>
                  <a:pt x="1082" y="136"/>
                </a:lnTo>
                <a:lnTo>
                  <a:pt x="1141" y="126"/>
                </a:lnTo>
                <a:lnTo>
                  <a:pt x="1202" y="118"/>
                </a:lnTo>
                <a:lnTo>
                  <a:pt x="1264" y="114"/>
                </a:lnTo>
                <a:lnTo>
                  <a:pt x="1326" y="112"/>
                </a:lnTo>
                <a:lnTo>
                  <a:pt x="1389" y="114"/>
                </a:lnTo>
                <a:lnTo>
                  <a:pt x="1450" y="118"/>
                </a:lnTo>
                <a:lnTo>
                  <a:pt x="1511" y="126"/>
                </a:lnTo>
                <a:lnTo>
                  <a:pt x="1571" y="136"/>
                </a:lnTo>
                <a:lnTo>
                  <a:pt x="1630" y="150"/>
                </a:lnTo>
                <a:lnTo>
                  <a:pt x="1688" y="166"/>
                </a:lnTo>
                <a:lnTo>
                  <a:pt x="1744" y="186"/>
                </a:lnTo>
                <a:lnTo>
                  <a:pt x="1800" y="207"/>
                </a:lnTo>
                <a:lnTo>
                  <a:pt x="1853" y="232"/>
                </a:lnTo>
                <a:lnTo>
                  <a:pt x="1906" y="259"/>
                </a:lnTo>
                <a:lnTo>
                  <a:pt x="1957" y="289"/>
                </a:lnTo>
                <a:lnTo>
                  <a:pt x="2006" y="320"/>
                </a:lnTo>
                <a:lnTo>
                  <a:pt x="2053" y="354"/>
                </a:lnTo>
                <a:lnTo>
                  <a:pt x="2099" y="391"/>
                </a:lnTo>
                <a:lnTo>
                  <a:pt x="2144" y="428"/>
                </a:lnTo>
                <a:lnTo>
                  <a:pt x="2186" y="469"/>
                </a:lnTo>
                <a:lnTo>
                  <a:pt x="2226" y="512"/>
                </a:lnTo>
                <a:lnTo>
                  <a:pt x="2265" y="556"/>
                </a:lnTo>
                <a:lnTo>
                  <a:pt x="2300" y="602"/>
                </a:lnTo>
                <a:lnTo>
                  <a:pt x="2334" y="650"/>
                </a:lnTo>
                <a:lnTo>
                  <a:pt x="2366" y="700"/>
                </a:lnTo>
                <a:lnTo>
                  <a:pt x="2395" y="751"/>
                </a:lnTo>
                <a:lnTo>
                  <a:pt x="2422" y="803"/>
                </a:lnTo>
                <a:lnTo>
                  <a:pt x="2446" y="858"/>
                </a:lnTo>
                <a:lnTo>
                  <a:pt x="2468" y="913"/>
                </a:lnTo>
                <a:lnTo>
                  <a:pt x="2487" y="970"/>
                </a:lnTo>
                <a:lnTo>
                  <a:pt x="2503" y="1028"/>
                </a:lnTo>
                <a:lnTo>
                  <a:pt x="2517" y="1087"/>
                </a:lnTo>
                <a:lnTo>
                  <a:pt x="2528" y="1147"/>
                </a:lnTo>
                <a:lnTo>
                  <a:pt x="2535" y="1208"/>
                </a:lnTo>
                <a:lnTo>
                  <a:pt x="2540" y="1270"/>
                </a:lnTo>
                <a:lnTo>
                  <a:pt x="2541" y="1333"/>
                </a:lnTo>
                <a:lnTo>
                  <a:pt x="2540" y="1396"/>
                </a:lnTo>
                <a:lnTo>
                  <a:pt x="2535" y="1457"/>
                </a:lnTo>
                <a:lnTo>
                  <a:pt x="2528" y="1518"/>
                </a:lnTo>
                <a:lnTo>
                  <a:pt x="2517" y="1578"/>
                </a:lnTo>
                <a:lnTo>
                  <a:pt x="2503" y="1637"/>
                </a:lnTo>
                <a:lnTo>
                  <a:pt x="2487" y="1695"/>
                </a:lnTo>
                <a:lnTo>
                  <a:pt x="2468" y="1752"/>
                </a:lnTo>
                <a:lnTo>
                  <a:pt x="2446" y="1808"/>
                </a:lnTo>
                <a:lnTo>
                  <a:pt x="2422" y="1862"/>
                </a:lnTo>
                <a:lnTo>
                  <a:pt x="2395" y="1914"/>
                </a:lnTo>
                <a:lnTo>
                  <a:pt x="2366" y="1966"/>
                </a:lnTo>
                <a:lnTo>
                  <a:pt x="2334" y="2015"/>
                </a:lnTo>
                <a:lnTo>
                  <a:pt x="2300" y="2063"/>
                </a:lnTo>
                <a:lnTo>
                  <a:pt x="2265" y="2109"/>
                </a:lnTo>
                <a:lnTo>
                  <a:pt x="2226" y="2154"/>
                </a:lnTo>
                <a:lnTo>
                  <a:pt x="2186" y="2196"/>
                </a:lnTo>
                <a:lnTo>
                  <a:pt x="2144" y="2237"/>
                </a:lnTo>
                <a:lnTo>
                  <a:pt x="2099" y="2274"/>
                </a:lnTo>
                <a:lnTo>
                  <a:pt x="2053" y="2311"/>
                </a:lnTo>
                <a:lnTo>
                  <a:pt x="2006" y="2345"/>
                </a:lnTo>
                <a:lnTo>
                  <a:pt x="1957" y="2376"/>
                </a:lnTo>
                <a:lnTo>
                  <a:pt x="1906" y="2406"/>
                </a:lnTo>
                <a:lnTo>
                  <a:pt x="1853" y="2433"/>
                </a:lnTo>
                <a:lnTo>
                  <a:pt x="1800" y="2458"/>
                </a:lnTo>
                <a:lnTo>
                  <a:pt x="1744" y="2479"/>
                </a:lnTo>
                <a:lnTo>
                  <a:pt x="1688" y="2499"/>
                </a:lnTo>
                <a:lnTo>
                  <a:pt x="1630" y="2515"/>
                </a:lnTo>
                <a:lnTo>
                  <a:pt x="1571" y="2529"/>
                </a:lnTo>
                <a:lnTo>
                  <a:pt x="1511" y="2539"/>
                </a:lnTo>
                <a:lnTo>
                  <a:pt x="1450" y="2547"/>
                </a:lnTo>
                <a:lnTo>
                  <a:pt x="1389" y="2552"/>
                </a:lnTo>
                <a:lnTo>
                  <a:pt x="1326" y="2553"/>
                </a:lnTo>
                <a:lnTo>
                  <a:pt x="1264" y="2552"/>
                </a:lnTo>
                <a:lnTo>
                  <a:pt x="1202" y="2547"/>
                </a:lnTo>
                <a:lnTo>
                  <a:pt x="1141" y="2539"/>
                </a:lnTo>
                <a:lnTo>
                  <a:pt x="1082" y="2529"/>
                </a:lnTo>
                <a:lnTo>
                  <a:pt x="1023" y="2515"/>
                </a:lnTo>
                <a:lnTo>
                  <a:pt x="965" y="2499"/>
                </a:lnTo>
                <a:lnTo>
                  <a:pt x="908" y="2479"/>
                </a:lnTo>
                <a:lnTo>
                  <a:pt x="853" y="2458"/>
                </a:lnTo>
                <a:lnTo>
                  <a:pt x="799" y="2433"/>
                </a:lnTo>
                <a:lnTo>
                  <a:pt x="747" y="2406"/>
                </a:lnTo>
                <a:lnTo>
                  <a:pt x="696" y="2376"/>
                </a:lnTo>
                <a:lnTo>
                  <a:pt x="647" y="2345"/>
                </a:lnTo>
                <a:lnTo>
                  <a:pt x="600" y="2311"/>
                </a:lnTo>
                <a:lnTo>
                  <a:pt x="554" y="2274"/>
                </a:lnTo>
                <a:lnTo>
                  <a:pt x="509" y="2237"/>
                </a:lnTo>
                <a:lnTo>
                  <a:pt x="467" y="2196"/>
                </a:lnTo>
                <a:lnTo>
                  <a:pt x="426" y="2154"/>
                </a:lnTo>
                <a:lnTo>
                  <a:pt x="389" y="2109"/>
                </a:lnTo>
                <a:lnTo>
                  <a:pt x="353" y="2063"/>
                </a:lnTo>
                <a:lnTo>
                  <a:pt x="318" y="2015"/>
                </a:lnTo>
                <a:lnTo>
                  <a:pt x="286" y="1966"/>
                </a:lnTo>
                <a:lnTo>
                  <a:pt x="258" y="1914"/>
                </a:lnTo>
                <a:lnTo>
                  <a:pt x="231" y="1862"/>
                </a:lnTo>
                <a:lnTo>
                  <a:pt x="206" y="1808"/>
                </a:lnTo>
                <a:lnTo>
                  <a:pt x="185" y="1752"/>
                </a:lnTo>
                <a:lnTo>
                  <a:pt x="166" y="1695"/>
                </a:lnTo>
                <a:lnTo>
                  <a:pt x="150" y="1637"/>
                </a:lnTo>
                <a:lnTo>
                  <a:pt x="136" y="1578"/>
                </a:lnTo>
                <a:lnTo>
                  <a:pt x="125" y="1518"/>
                </a:lnTo>
                <a:lnTo>
                  <a:pt x="118" y="1457"/>
                </a:lnTo>
                <a:lnTo>
                  <a:pt x="112" y="1396"/>
                </a:lnTo>
                <a:lnTo>
                  <a:pt x="111" y="1333"/>
                </a:lnTo>
                <a:close/>
                <a:moveTo>
                  <a:pt x="0" y="1333"/>
                </a:moveTo>
                <a:lnTo>
                  <a:pt x="2" y="1264"/>
                </a:lnTo>
                <a:lnTo>
                  <a:pt x="6" y="1196"/>
                </a:lnTo>
                <a:lnTo>
                  <a:pt x="15" y="1130"/>
                </a:lnTo>
                <a:lnTo>
                  <a:pt x="27" y="1064"/>
                </a:lnTo>
                <a:lnTo>
                  <a:pt x="42" y="1000"/>
                </a:lnTo>
                <a:lnTo>
                  <a:pt x="60" y="936"/>
                </a:lnTo>
                <a:lnTo>
                  <a:pt x="80" y="874"/>
                </a:lnTo>
                <a:lnTo>
                  <a:pt x="105" y="814"/>
                </a:lnTo>
                <a:lnTo>
                  <a:pt x="130" y="755"/>
                </a:lnTo>
                <a:lnTo>
                  <a:pt x="160" y="698"/>
                </a:lnTo>
                <a:lnTo>
                  <a:pt x="192" y="642"/>
                </a:lnTo>
                <a:lnTo>
                  <a:pt x="227" y="587"/>
                </a:lnTo>
                <a:lnTo>
                  <a:pt x="264" y="536"/>
                </a:lnTo>
                <a:lnTo>
                  <a:pt x="302" y="485"/>
                </a:lnTo>
                <a:lnTo>
                  <a:pt x="344" y="437"/>
                </a:lnTo>
                <a:lnTo>
                  <a:pt x="388" y="391"/>
                </a:lnTo>
                <a:lnTo>
                  <a:pt x="435" y="346"/>
                </a:lnTo>
                <a:lnTo>
                  <a:pt x="483" y="304"/>
                </a:lnTo>
                <a:lnTo>
                  <a:pt x="532" y="265"/>
                </a:lnTo>
                <a:lnTo>
                  <a:pt x="585" y="228"/>
                </a:lnTo>
                <a:lnTo>
                  <a:pt x="638" y="193"/>
                </a:lnTo>
                <a:lnTo>
                  <a:pt x="694" y="161"/>
                </a:lnTo>
                <a:lnTo>
                  <a:pt x="751" y="131"/>
                </a:lnTo>
                <a:lnTo>
                  <a:pt x="810" y="105"/>
                </a:lnTo>
                <a:lnTo>
                  <a:pt x="870" y="81"/>
                </a:lnTo>
                <a:lnTo>
                  <a:pt x="932" y="60"/>
                </a:lnTo>
                <a:lnTo>
                  <a:pt x="995" y="42"/>
                </a:lnTo>
                <a:lnTo>
                  <a:pt x="1059" y="27"/>
                </a:lnTo>
                <a:lnTo>
                  <a:pt x="1124" y="15"/>
                </a:lnTo>
                <a:lnTo>
                  <a:pt x="1191" y="6"/>
                </a:lnTo>
                <a:lnTo>
                  <a:pt x="1258" y="2"/>
                </a:lnTo>
                <a:lnTo>
                  <a:pt x="1326" y="0"/>
                </a:lnTo>
                <a:lnTo>
                  <a:pt x="1395" y="2"/>
                </a:lnTo>
                <a:lnTo>
                  <a:pt x="1462" y="6"/>
                </a:lnTo>
                <a:lnTo>
                  <a:pt x="1528" y="15"/>
                </a:lnTo>
                <a:lnTo>
                  <a:pt x="1594" y="27"/>
                </a:lnTo>
                <a:lnTo>
                  <a:pt x="1658" y="42"/>
                </a:lnTo>
                <a:lnTo>
                  <a:pt x="1721" y="60"/>
                </a:lnTo>
                <a:lnTo>
                  <a:pt x="1783" y="81"/>
                </a:lnTo>
                <a:lnTo>
                  <a:pt x="1843" y="105"/>
                </a:lnTo>
                <a:lnTo>
                  <a:pt x="1901" y="131"/>
                </a:lnTo>
                <a:lnTo>
                  <a:pt x="1959" y="161"/>
                </a:lnTo>
                <a:lnTo>
                  <a:pt x="2015" y="193"/>
                </a:lnTo>
                <a:lnTo>
                  <a:pt x="2068" y="228"/>
                </a:lnTo>
                <a:lnTo>
                  <a:pt x="2120" y="265"/>
                </a:lnTo>
                <a:lnTo>
                  <a:pt x="2171" y="304"/>
                </a:lnTo>
                <a:lnTo>
                  <a:pt x="2219" y="346"/>
                </a:lnTo>
                <a:lnTo>
                  <a:pt x="2265" y="391"/>
                </a:lnTo>
                <a:lnTo>
                  <a:pt x="2309" y="437"/>
                </a:lnTo>
                <a:lnTo>
                  <a:pt x="2350" y="485"/>
                </a:lnTo>
                <a:lnTo>
                  <a:pt x="2390" y="536"/>
                </a:lnTo>
                <a:lnTo>
                  <a:pt x="2426" y="587"/>
                </a:lnTo>
                <a:lnTo>
                  <a:pt x="2461" y="642"/>
                </a:lnTo>
                <a:lnTo>
                  <a:pt x="2493" y="698"/>
                </a:lnTo>
                <a:lnTo>
                  <a:pt x="2522" y="755"/>
                </a:lnTo>
                <a:lnTo>
                  <a:pt x="2549" y="814"/>
                </a:lnTo>
                <a:lnTo>
                  <a:pt x="2572" y="874"/>
                </a:lnTo>
                <a:lnTo>
                  <a:pt x="2594" y="936"/>
                </a:lnTo>
                <a:lnTo>
                  <a:pt x="2611" y="1000"/>
                </a:lnTo>
                <a:lnTo>
                  <a:pt x="2626" y="1064"/>
                </a:lnTo>
                <a:lnTo>
                  <a:pt x="2638" y="1130"/>
                </a:lnTo>
                <a:lnTo>
                  <a:pt x="2646" y="1196"/>
                </a:lnTo>
                <a:lnTo>
                  <a:pt x="2652" y="1264"/>
                </a:lnTo>
                <a:lnTo>
                  <a:pt x="2653" y="1333"/>
                </a:lnTo>
                <a:lnTo>
                  <a:pt x="2652" y="1401"/>
                </a:lnTo>
                <a:lnTo>
                  <a:pt x="2646" y="1469"/>
                </a:lnTo>
                <a:lnTo>
                  <a:pt x="2638" y="1535"/>
                </a:lnTo>
                <a:lnTo>
                  <a:pt x="2626" y="1601"/>
                </a:lnTo>
                <a:lnTo>
                  <a:pt x="2611" y="1665"/>
                </a:lnTo>
                <a:lnTo>
                  <a:pt x="2594" y="1729"/>
                </a:lnTo>
                <a:lnTo>
                  <a:pt x="2572" y="1791"/>
                </a:lnTo>
                <a:lnTo>
                  <a:pt x="2549" y="1851"/>
                </a:lnTo>
                <a:lnTo>
                  <a:pt x="2522" y="1910"/>
                </a:lnTo>
                <a:lnTo>
                  <a:pt x="2493" y="1968"/>
                </a:lnTo>
                <a:lnTo>
                  <a:pt x="2461" y="2024"/>
                </a:lnTo>
                <a:lnTo>
                  <a:pt x="2426" y="2078"/>
                </a:lnTo>
                <a:lnTo>
                  <a:pt x="2390" y="2130"/>
                </a:lnTo>
                <a:lnTo>
                  <a:pt x="2350" y="2180"/>
                </a:lnTo>
                <a:lnTo>
                  <a:pt x="2309" y="2228"/>
                </a:lnTo>
                <a:lnTo>
                  <a:pt x="2265" y="2275"/>
                </a:lnTo>
                <a:lnTo>
                  <a:pt x="2219" y="2319"/>
                </a:lnTo>
                <a:lnTo>
                  <a:pt x="2171" y="2361"/>
                </a:lnTo>
                <a:lnTo>
                  <a:pt x="2120" y="2401"/>
                </a:lnTo>
                <a:lnTo>
                  <a:pt x="2068" y="2437"/>
                </a:lnTo>
                <a:lnTo>
                  <a:pt x="2015" y="2472"/>
                </a:lnTo>
                <a:lnTo>
                  <a:pt x="1959" y="2504"/>
                </a:lnTo>
                <a:lnTo>
                  <a:pt x="1901" y="2534"/>
                </a:lnTo>
                <a:lnTo>
                  <a:pt x="1843" y="2560"/>
                </a:lnTo>
                <a:lnTo>
                  <a:pt x="1783" y="2584"/>
                </a:lnTo>
                <a:lnTo>
                  <a:pt x="1721" y="2605"/>
                </a:lnTo>
                <a:lnTo>
                  <a:pt x="1658" y="2623"/>
                </a:lnTo>
                <a:lnTo>
                  <a:pt x="1594" y="2638"/>
                </a:lnTo>
                <a:lnTo>
                  <a:pt x="1528" y="2650"/>
                </a:lnTo>
                <a:lnTo>
                  <a:pt x="1462" y="2659"/>
                </a:lnTo>
                <a:lnTo>
                  <a:pt x="1395" y="2663"/>
                </a:lnTo>
                <a:lnTo>
                  <a:pt x="1326" y="2665"/>
                </a:lnTo>
                <a:lnTo>
                  <a:pt x="1258" y="2663"/>
                </a:lnTo>
                <a:lnTo>
                  <a:pt x="1191" y="2659"/>
                </a:lnTo>
                <a:lnTo>
                  <a:pt x="1124" y="2650"/>
                </a:lnTo>
                <a:lnTo>
                  <a:pt x="1059" y="2638"/>
                </a:lnTo>
                <a:lnTo>
                  <a:pt x="995" y="2623"/>
                </a:lnTo>
                <a:lnTo>
                  <a:pt x="932" y="2605"/>
                </a:lnTo>
                <a:lnTo>
                  <a:pt x="870" y="2584"/>
                </a:lnTo>
                <a:lnTo>
                  <a:pt x="810" y="2560"/>
                </a:lnTo>
                <a:lnTo>
                  <a:pt x="751" y="2534"/>
                </a:lnTo>
                <a:lnTo>
                  <a:pt x="694" y="2504"/>
                </a:lnTo>
                <a:lnTo>
                  <a:pt x="638" y="2472"/>
                </a:lnTo>
                <a:lnTo>
                  <a:pt x="585" y="2437"/>
                </a:lnTo>
                <a:lnTo>
                  <a:pt x="532" y="2401"/>
                </a:lnTo>
                <a:lnTo>
                  <a:pt x="483" y="2361"/>
                </a:lnTo>
                <a:lnTo>
                  <a:pt x="435" y="2319"/>
                </a:lnTo>
                <a:lnTo>
                  <a:pt x="388" y="2275"/>
                </a:lnTo>
                <a:lnTo>
                  <a:pt x="344" y="2228"/>
                </a:lnTo>
                <a:lnTo>
                  <a:pt x="302" y="2180"/>
                </a:lnTo>
                <a:lnTo>
                  <a:pt x="264" y="2130"/>
                </a:lnTo>
                <a:lnTo>
                  <a:pt x="227" y="2078"/>
                </a:lnTo>
                <a:lnTo>
                  <a:pt x="192" y="2024"/>
                </a:lnTo>
                <a:lnTo>
                  <a:pt x="160" y="1968"/>
                </a:lnTo>
                <a:lnTo>
                  <a:pt x="130" y="1910"/>
                </a:lnTo>
                <a:lnTo>
                  <a:pt x="105" y="1851"/>
                </a:lnTo>
                <a:lnTo>
                  <a:pt x="80" y="1791"/>
                </a:lnTo>
                <a:lnTo>
                  <a:pt x="60" y="1729"/>
                </a:lnTo>
                <a:lnTo>
                  <a:pt x="42" y="1665"/>
                </a:lnTo>
                <a:lnTo>
                  <a:pt x="27" y="1601"/>
                </a:lnTo>
                <a:lnTo>
                  <a:pt x="15" y="1535"/>
                </a:lnTo>
                <a:lnTo>
                  <a:pt x="6" y="1469"/>
                </a:lnTo>
                <a:lnTo>
                  <a:pt x="2" y="1401"/>
                </a:lnTo>
                <a:lnTo>
                  <a:pt x="0" y="133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2051050" y="6453188"/>
            <a:ext cx="7091363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2051050" y="331788"/>
            <a:ext cx="709295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10"/>
            <p:custDataLst>
              <p:tags r:id="rId8"/>
            </p:custDataLst>
          </p:nvPr>
        </p:nvSpPr>
        <p:spPr>
          <a:xfrm>
            <a:off x="8769350" y="6626249"/>
            <a:ext cx="373063" cy="249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8AAB2-88A4-4FBA-B34F-8FF86D70497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gray">
          <a:xfrm>
            <a:off x="-900017" y="1268760"/>
            <a:ext cx="360288" cy="251570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vert="eaVert" anchor="ctr" anchorCtr="1"/>
          <a:lstStyle/>
          <a:p>
            <a:pPr algn="ctr">
              <a:spcBef>
                <a:spcPct val="75000"/>
              </a:spcBef>
            </a:pPr>
            <a:endParaRPr lang="en-US" altLang="zh-CN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-64114"/>
            <a:ext cx="1164938" cy="468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gray">
          <a:xfrm rot="10800000" flipH="1">
            <a:off x="0" y="0"/>
            <a:ext cx="1143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 bwMode="gray">
          <a:xfrm rot="10800000" flipH="1">
            <a:off x="1" y="6453188"/>
            <a:ext cx="1143000" cy="14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1008380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4" name="对象 73" hidden="1"/>
          <p:cNvGraphicFramePr/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9" imgW="0" imgH="0" progId="">
                  <p:embed/>
                </p:oleObj>
              </mc:Choice>
              <mc:Fallback>
                <p:oleObj name="think-cell 幻灯片" r:id="rId9" imgW="0" imgH="0" progId="">
                  <p:embed/>
                  <p:pic>
                    <p:nvPicPr>
                      <p:cNvPr id="0" name="AutoShape 62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 userDrawn="1">
            <p:custDataLst>
              <p:tags r:id="rId3"/>
            </p:custDataLst>
          </p:nvPr>
        </p:nvSpPr>
        <p:spPr bwMode="gray">
          <a:xfrm rot="10800000" flipH="1">
            <a:off x="1143000" y="0"/>
            <a:ext cx="8001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2" name="Freeform 5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gray">
          <a:xfrm>
            <a:off x="214313" y="166688"/>
            <a:ext cx="4257675" cy="4273550"/>
          </a:xfrm>
          <a:custGeom>
            <a:avLst/>
            <a:gdLst/>
            <a:ahLst/>
            <a:cxnLst>
              <a:cxn ang="0">
                <a:pos x="136" y="1087"/>
              </a:cxn>
              <a:cxn ang="0">
                <a:pos x="231" y="803"/>
              </a:cxn>
              <a:cxn ang="0">
                <a:pos x="389" y="556"/>
              </a:cxn>
              <a:cxn ang="0">
                <a:pos x="600" y="354"/>
              </a:cxn>
              <a:cxn ang="0">
                <a:pos x="853" y="207"/>
              </a:cxn>
              <a:cxn ang="0">
                <a:pos x="1141" y="126"/>
              </a:cxn>
              <a:cxn ang="0">
                <a:pos x="1450" y="118"/>
              </a:cxn>
              <a:cxn ang="0">
                <a:pos x="1744" y="186"/>
              </a:cxn>
              <a:cxn ang="0">
                <a:pos x="2006" y="320"/>
              </a:cxn>
              <a:cxn ang="0">
                <a:pos x="2226" y="512"/>
              </a:cxn>
              <a:cxn ang="0">
                <a:pos x="2395" y="751"/>
              </a:cxn>
              <a:cxn ang="0">
                <a:pos x="2503" y="1028"/>
              </a:cxn>
              <a:cxn ang="0">
                <a:pos x="2541" y="1333"/>
              </a:cxn>
              <a:cxn ang="0">
                <a:pos x="2503" y="1637"/>
              </a:cxn>
              <a:cxn ang="0">
                <a:pos x="2395" y="1914"/>
              </a:cxn>
              <a:cxn ang="0">
                <a:pos x="2226" y="2154"/>
              </a:cxn>
              <a:cxn ang="0">
                <a:pos x="2006" y="2345"/>
              </a:cxn>
              <a:cxn ang="0">
                <a:pos x="1744" y="2479"/>
              </a:cxn>
              <a:cxn ang="0">
                <a:pos x="1450" y="2547"/>
              </a:cxn>
              <a:cxn ang="0">
                <a:pos x="1141" y="2539"/>
              </a:cxn>
              <a:cxn ang="0">
                <a:pos x="853" y="2458"/>
              </a:cxn>
              <a:cxn ang="0">
                <a:pos x="600" y="2311"/>
              </a:cxn>
              <a:cxn ang="0">
                <a:pos x="389" y="2109"/>
              </a:cxn>
              <a:cxn ang="0">
                <a:pos x="231" y="1862"/>
              </a:cxn>
              <a:cxn ang="0">
                <a:pos x="136" y="1578"/>
              </a:cxn>
              <a:cxn ang="0">
                <a:pos x="0" y="1333"/>
              </a:cxn>
              <a:cxn ang="0">
                <a:pos x="42" y="1000"/>
              </a:cxn>
              <a:cxn ang="0">
                <a:pos x="160" y="698"/>
              </a:cxn>
              <a:cxn ang="0">
                <a:pos x="344" y="437"/>
              </a:cxn>
              <a:cxn ang="0">
                <a:pos x="585" y="228"/>
              </a:cxn>
              <a:cxn ang="0">
                <a:pos x="870" y="81"/>
              </a:cxn>
              <a:cxn ang="0">
                <a:pos x="1191" y="6"/>
              </a:cxn>
              <a:cxn ang="0">
                <a:pos x="1528" y="15"/>
              </a:cxn>
              <a:cxn ang="0">
                <a:pos x="1843" y="105"/>
              </a:cxn>
              <a:cxn ang="0">
                <a:pos x="2120" y="265"/>
              </a:cxn>
              <a:cxn ang="0">
                <a:pos x="2350" y="485"/>
              </a:cxn>
              <a:cxn ang="0">
                <a:pos x="2522" y="755"/>
              </a:cxn>
              <a:cxn ang="0">
                <a:pos x="2626" y="1064"/>
              </a:cxn>
              <a:cxn ang="0">
                <a:pos x="2652" y="1401"/>
              </a:cxn>
              <a:cxn ang="0">
                <a:pos x="2594" y="1729"/>
              </a:cxn>
              <a:cxn ang="0">
                <a:pos x="2461" y="2024"/>
              </a:cxn>
              <a:cxn ang="0">
                <a:pos x="2265" y="2275"/>
              </a:cxn>
              <a:cxn ang="0">
                <a:pos x="2015" y="2472"/>
              </a:cxn>
              <a:cxn ang="0">
                <a:pos x="1721" y="2605"/>
              </a:cxn>
              <a:cxn ang="0">
                <a:pos x="1395" y="2663"/>
              </a:cxn>
              <a:cxn ang="0">
                <a:pos x="1059" y="2638"/>
              </a:cxn>
              <a:cxn ang="0">
                <a:pos x="751" y="2534"/>
              </a:cxn>
              <a:cxn ang="0">
                <a:pos x="483" y="2361"/>
              </a:cxn>
              <a:cxn ang="0">
                <a:pos x="264" y="2130"/>
              </a:cxn>
              <a:cxn ang="0">
                <a:pos x="105" y="1851"/>
              </a:cxn>
              <a:cxn ang="0">
                <a:pos x="15" y="1535"/>
              </a:cxn>
            </a:cxnLst>
            <a:rect l="0" t="0" r="r" b="b"/>
            <a:pathLst>
              <a:path w="2653" h="2665">
                <a:moveTo>
                  <a:pt x="111" y="1333"/>
                </a:moveTo>
                <a:lnTo>
                  <a:pt x="112" y="1270"/>
                </a:lnTo>
                <a:lnTo>
                  <a:pt x="118" y="1208"/>
                </a:lnTo>
                <a:lnTo>
                  <a:pt x="125" y="1147"/>
                </a:lnTo>
                <a:lnTo>
                  <a:pt x="136" y="1087"/>
                </a:lnTo>
                <a:lnTo>
                  <a:pt x="150" y="1028"/>
                </a:lnTo>
                <a:lnTo>
                  <a:pt x="166" y="970"/>
                </a:lnTo>
                <a:lnTo>
                  <a:pt x="185" y="913"/>
                </a:lnTo>
                <a:lnTo>
                  <a:pt x="206" y="858"/>
                </a:lnTo>
                <a:lnTo>
                  <a:pt x="231" y="803"/>
                </a:lnTo>
                <a:lnTo>
                  <a:pt x="258" y="751"/>
                </a:lnTo>
                <a:lnTo>
                  <a:pt x="286" y="700"/>
                </a:lnTo>
                <a:lnTo>
                  <a:pt x="318" y="650"/>
                </a:lnTo>
                <a:lnTo>
                  <a:pt x="353" y="602"/>
                </a:lnTo>
                <a:lnTo>
                  <a:pt x="389" y="556"/>
                </a:lnTo>
                <a:lnTo>
                  <a:pt x="426" y="512"/>
                </a:lnTo>
                <a:lnTo>
                  <a:pt x="467" y="469"/>
                </a:lnTo>
                <a:lnTo>
                  <a:pt x="509" y="428"/>
                </a:lnTo>
                <a:lnTo>
                  <a:pt x="554" y="391"/>
                </a:lnTo>
                <a:lnTo>
                  <a:pt x="600" y="354"/>
                </a:lnTo>
                <a:lnTo>
                  <a:pt x="647" y="320"/>
                </a:lnTo>
                <a:lnTo>
                  <a:pt x="696" y="289"/>
                </a:lnTo>
                <a:lnTo>
                  <a:pt x="747" y="259"/>
                </a:lnTo>
                <a:lnTo>
                  <a:pt x="799" y="232"/>
                </a:lnTo>
                <a:lnTo>
                  <a:pt x="853" y="207"/>
                </a:lnTo>
                <a:lnTo>
                  <a:pt x="908" y="186"/>
                </a:lnTo>
                <a:lnTo>
                  <a:pt x="965" y="166"/>
                </a:lnTo>
                <a:lnTo>
                  <a:pt x="1023" y="150"/>
                </a:lnTo>
                <a:lnTo>
                  <a:pt x="1082" y="136"/>
                </a:lnTo>
                <a:lnTo>
                  <a:pt x="1141" y="126"/>
                </a:lnTo>
                <a:lnTo>
                  <a:pt x="1202" y="118"/>
                </a:lnTo>
                <a:lnTo>
                  <a:pt x="1264" y="114"/>
                </a:lnTo>
                <a:lnTo>
                  <a:pt x="1326" y="112"/>
                </a:lnTo>
                <a:lnTo>
                  <a:pt x="1389" y="114"/>
                </a:lnTo>
                <a:lnTo>
                  <a:pt x="1450" y="118"/>
                </a:lnTo>
                <a:lnTo>
                  <a:pt x="1511" y="126"/>
                </a:lnTo>
                <a:lnTo>
                  <a:pt x="1571" y="136"/>
                </a:lnTo>
                <a:lnTo>
                  <a:pt x="1630" y="150"/>
                </a:lnTo>
                <a:lnTo>
                  <a:pt x="1688" y="166"/>
                </a:lnTo>
                <a:lnTo>
                  <a:pt x="1744" y="186"/>
                </a:lnTo>
                <a:lnTo>
                  <a:pt x="1800" y="207"/>
                </a:lnTo>
                <a:lnTo>
                  <a:pt x="1853" y="232"/>
                </a:lnTo>
                <a:lnTo>
                  <a:pt x="1906" y="259"/>
                </a:lnTo>
                <a:lnTo>
                  <a:pt x="1957" y="289"/>
                </a:lnTo>
                <a:lnTo>
                  <a:pt x="2006" y="320"/>
                </a:lnTo>
                <a:lnTo>
                  <a:pt x="2053" y="354"/>
                </a:lnTo>
                <a:lnTo>
                  <a:pt x="2099" y="391"/>
                </a:lnTo>
                <a:lnTo>
                  <a:pt x="2144" y="428"/>
                </a:lnTo>
                <a:lnTo>
                  <a:pt x="2186" y="469"/>
                </a:lnTo>
                <a:lnTo>
                  <a:pt x="2226" y="512"/>
                </a:lnTo>
                <a:lnTo>
                  <a:pt x="2265" y="556"/>
                </a:lnTo>
                <a:lnTo>
                  <a:pt x="2300" y="602"/>
                </a:lnTo>
                <a:lnTo>
                  <a:pt x="2334" y="650"/>
                </a:lnTo>
                <a:lnTo>
                  <a:pt x="2366" y="700"/>
                </a:lnTo>
                <a:lnTo>
                  <a:pt x="2395" y="751"/>
                </a:lnTo>
                <a:lnTo>
                  <a:pt x="2422" y="803"/>
                </a:lnTo>
                <a:lnTo>
                  <a:pt x="2446" y="858"/>
                </a:lnTo>
                <a:lnTo>
                  <a:pt x="2468" y="913"/>
                </a:lnTo>
                <a:lnTo>
                  <a:pt x="2487" y="970"/>
                </a:lnTo>
                <a:lnTo>
                  <a:pt x="2503" y="1028"/>
                </a:lnTo>
                <a:lnTo>
                  <a:pt x="2517" y="1087"/>
                </a:lnTo>
                <a:lnTo>
                  <a:pt x="2528" y="1147"/>
                </a:lnTo>
                <a:lnTo>
                  <a:pt x="2535" y="1208"/>
                </a:lnTo>
                <a:lnTo>
                  <a:pt x="2540" y="1270"/>
                </a:lnTo>
                <a:lnTo>
                  <a:pt x="2541" y="1333"/>
                </a:lnTo>
                <a:lnTo>
                  <a:pt x="2540" y="1396"/>
                </a:lnTo>
                <a:lnTo>
                  <a:pt x="2535" y="1457"/>
                </a:lnTo>
                <a:lnTo>
                  <a:pt x="2528" y="1518"/>
                </a:lnTo>
                <a:lnTo>
                  <a:pt x="2517" y="1578"/>
                </a:lnTo>
                <a:lnTo>
                  <a:pt x="2503" y="1637"/>
                </a:lnTo>
                <a:lnTo>
                  <a:pt x="2487" y="1695"/>
                </a:lnTo>
                <a:lnTo>
                  <a:pt x="2468" y="1752"/>
                </a:lnTo>
                <a:lnTo>
                  <a:pt x="2446" y="1808"/>
                </a:lnTo>
                <a:lnTo>
                  <a:pt x="2422" y="1862"/>
                </a:lnTo>
                <a:lnTo>
                  <a:pt x="2395" y="1914"/>
                </a:lnTo>
                <a:lnTo>
                  <a:pt x="2366" y="1966"/>
                </a:lnTo>
                <a:lnTo>
                  <a:pt x="2334" y="2015"/>
                </a:lnTo>
                <a:lnTo>
                  <a:pt x="2300" y="2063"/>
                </a:lnTo>
                <a:lnTo>
                  <a:pt x="2265" y="2109"/>
                </a:lnTo>
                <a:lnTo>
                  <a:pt x="2226" y="2154"/>
                </a:lnTo>
                <a:lnTo>
                  <a:pt x="2186" y="2196"/>
                </a:lnTo>
                <a:lnTo>
                  <a:pt x="2144" y="2237"/>
                </a:lnTo>
                <a:lnTo>
                  <a:pt x="2099" y="2274"/>
                </a:lnTo>
                <a:lnTo>
                  <a:pt x="2053" y="2311"/>
                </a:lnTo>
                <a:lnTo>
                  <a:pt x="2006" y="2345"/>
                </a:lnTo>
                <a:lnTo>
                  <a:pt x="1957" y="2376"/>
                </a:lnTo>
                <a:lnTo>
                  <a:pt x="1906" y="2406"/>
                </a:lnTo>
                <a:lnTo>
                  <a:pt x="1853" y="2433"/>
                </a:lnTo>
                <a:lnTo>
                  <a:pt x="1800" y="2458"/>
                </a:lnTo>
                <a:lnTo>
                  <a:pt x="1744" y="2479"/>
                </a:lnTo>
                <a:lnTo>
                  <a:pt x="1688" y="2499"/>
                </a:lnTo>
                <a:lnTo>
                  <a:pt x="1630" y="2515"/>
                </a:lnTo>
                <a:lnTo>
                  <a:pt x="1571" y="2529"/>
                </a:lnTo>
                <a:lnTo>
                  <a:pt x="1511" y="2539"/>
                </a:lnTo>
                <a:lnTo>
                  <a:pt x="1450" y="2547"/>
                </a:lnTo>
                <a:lnTo>
                  <a:pt x="1389" y="2552"/>
                </a:lnTo>
                <a:lnTo>
                  <a:pt x="1326" y="2553"/>
                </a:lnTo>
                <a:lnTo>
                  <a:pt x="1264" y="2552"/>
                </a:lnTo>
                <a:lnTo>
                  <a:pt x="1202" y="2547"/>
                </a:lnTo>
                <a:lnTo>
                  <a:pt x="1141" y="2539"/>
                </a:lnTo>
                <a:lnTo>
                  <a:pt x="1082" y="2529"/>
                </a:lnTo>
                <a:lnTo>
                  <a:pt x="1023" y="2515"/>
                </a:lnTo>
                <a:lnTo>
                  <a:pt x="965" y="2499"/>
                </a:lnTo>
                <a:lnTo>
                  <a:pt x="908" y="2479"/>
                </a:lnTo>
                <a:lnTo>
                  <a:pt x="853" y="2458"/>
                </a:lnTo>
                <a:lnTo>
                  <a:pt x="799" y="2433"/>
                </a:lnTo>
                <a:lnTo>
                  <a:pt x="747" y="2406"/>
                </a:lnTo>
                <a:lnTo>
                  <a:pt x="696" y="2376"/>
                </a:lnTo>
                <a:lnTo>
                  <a:pt x="647" y="2345"/>
                </a:lnTo>
                <a:lnTo>
                  <a:pt x="600" y="2311"/>
                </a:lnTo>
                <a:lnTo>
                  <a:pt x="554" y="2274"/>
                </a:lnTo>
                <a:lnTo>
                  <a:pt x="509" y="2237"/>
                </a:lnTo>
                <a:lnTo>
                  <a:pt x="467" y="2196"/>
                </a:lnTo>
                <a:lnTo>
                  <a:pt x="426" y="2154"/>
                </a:lnTo>
                <a:lnTo>
                  <a:pt x="389" y="2109"/>
                </a:lnTo>
                <a:lnTo>
                  <a:pt x="353" y="2063"/>
                </a:lnTo>
                <a:lnTo>
                  <a:pt x="318" y="2015"/>
                </a:lnTo>
                <a:lnTo>
                  <a:pt x="286" y="1966"/>
                </a:lnTo>
                <a:lnTo>
                  <a:pt x="258" y="1914"/>
                </a:lnTo>
                <a:lnTo>
                  <a:pt x="231" y="1862"/>
                </a:lnTo>
                <a:lnTo>
                  <a:pt x="206" y="1808"/>
                </a:lnTo>
                <a:lnTo>
                  <a:pt x="185" y="1752"/>
                </a:lnTo>
                <a:lnTo>
                  <a:pt x="166" y="1695"/>
                </a:lnTo>
                <a:lnTo>
                  <a:pt x="150" y="1637"/>
                </a:lnTo>
                <a:lnTo>
                  <a:pt x="136" y="1578"/>
                </a:lnTo>
                <a:lnTo>
                  <a:pt x="125" y="1518"/>
                </a:lnTo>
                <a:lnTo>
                  <a:pt x="118" y="1457"/>
                </a:lnTo>
                <a:lnTo>
                  <a:pt x="112" y="1396"/>
                </a:lnTo>
                <a:lnTo>
                  <a:pt x="111" y="1333"/>
                </a:lnTo>
                <a:close/>
                <a:moveTo>
                  <a:pt x="0" y="1333"/>
                </a:moveTo>
                <a:lnTo>
                  <a:pt x="2" y="1264"/>
                </a:lnTo>
                <a:lnTo>
                  <a:pt x="6" y="1196"/>
                </a:lnTo>
                <a:lnTo>
                  <a:pt x="15" y="1130"/>
                </a:lnTo>
                <a:lnTo>
                  <a:pt x="27" y="1064"/>
                </a:lnTo>
                <a:lnTo>
                  <a:pt x="42" y="1000"/>
                </a:lnTo>
                <a:lnTo>
                  <a:pt x="60" y="936"/>
                </a:lnTo>
                <a:lnTo>
                  <a:pt x="80" y="874"/>
                </a:lnTo>
                <a:lnTo>
                  <a:pt x="105" y="814"/>
                </a:lnTo>
                <a:lnTo>
                  <a:pt x="130" y="755"/>
                </a:lnTo>
                <a:lnTo>
                  <a:pt x="160" y="698"/>
                </a:lnTo>
                <a:lnTo>
                  <a:pt x="192" y="642"/>
                </a:lnTo>
                <a:lnTo>
                  <a:pt x="227" y="587"/>
                </a:lnTo>
                <a:lnTo>
                  <a:pt x="264" y="536"/>
                </a:lnTo>
                <a:lnTo>
                  <a:pt x="302" y="485"/>
                </a:lnTo>
                <a:lnTo>
                  <a:pt x="344" y="437"/>
                </a:lnTo>
                <a:lnTo>
                  <a:pt x="388" y="391"/>
                </a:lnTo>
                <a:lnTo>
                  <a:pt x="435" y="346"/>
                </a:lnTo>
                <a:lnTo>
                  <a:pt x="483" y="304"/>
                </a:lnTo>
                <a:lnTo>
                  <a:pt x="532" y="265"/>
                </a:lnTo>
                <a:lnTo>
                  <a:pt x="585" y="228"/>
                </a:lnTo>
                <a:lnTo>
                  <a:pt x="638" y="193"/>
                </a:lnTo>
                <a:lnTo>
                  <a:pt x="694" y="161"/>
                </a:lnTo>
                <a:lnTo>
                  <a:pt x="751" y="131"/>
                </a:lnTo>
                <a:lnTo>
                  <a:pt x="810" y="105"/>
                </a:lnTo>
                <a:lnTo>
                  <a:pt x="870" y="81"/>
                </a:lnTo>
                <a:lnTo>
                  <a:pt x="932" y="60"/>
                </a:lnTo>
                <a:lnTo>
                  <a:pt x="995" y="42"/>
                </a:lnTo>
                <a:lnTo>
                  <a:pt x="1059" y="27"/>
                </a:lnTo>
                <a:lnTo>
                  <a:pt x="1124" y="15"/>
                </a:lnTo>
                <a:lnTo>
                  <a:pt x="1191" y="6"/>
                </a:lnTo>
                <a:lnTo>
                  <a:pt x="1258" y="2"/>
                </a:lnTo>
                <a:lnTo>
                  <a:pt x="1326" y="0"/>
                </a:lnTo>
                <a:lnTo>
                  <a:pt x="1395" y="2"/>
                </a:lnTo>
                <a:lnTo>
                  <a:pt x="1462" y="6"/>
                </a:lnTo>
                <a:lnTo>
                  <a:pt x="1528" y="15"/>
                </a:lnTo>
                <a:lnTo>
                  <a:pt x="1594" y="27"/>
                </a:lnTo>
                <a:lnTo>
                  <a:pt x="1658" y="42"/>
                </a:lnTo>
                <a:lnTo>
                  <a:pt x="1721" y="60"/>
                </a:lnTo>
                <a:lnTo>
                  <a:pt x="1783" y="81"/>
                </a:lnTo>
                <a:lnTo>
                  <a:pt x="1843" y="105"/>
                </a:lnTo>
                <a:lnTo>
                  <a:pt x="1901" y="131"/>
                </a:lnTo>
                <a:lnTo>
                  <a:pt x="1959" y="161"/>
                </a:lnTo>
                <a:lnTo>
                  <a:pt x="2015" y="193"/>
                </a:lnTo>
                <a:lnTo>
                  <a:pt x="2068" y="228"/>
                </a:lnTo>
                <a:lnTo>
                  <a:pt x="2120" y="265"/>
                </a:lnTo>
                <a:lnTo>
                  <a:pt x="2171" y="304"/>
                </a:lnTo>
                <a:lnTo>
                  <a:pt x="2219" y="346"/>
                </a:lnTo>
                <a:lnTo>
                  <a:pt x="2265" y="391"/>
                </a:lnTo>
                <a:lnTo>
                  <a:pt x="2309" y="437"/>
                </a:lnTo>
                <a:lnTo>
                  <a:pt x="2350" y="485"/>
                </a:lnTo>
                <a:lnTo>
                  <a:pt x="2390" y="536"/>
                </a:lnTo>
                <a:lnTo>
                  <a:pt x="2426" y="587"/>
                </a:lnTo>
                <a:lnTo>
                  <a:pt x="2461" y="642"/>
                </a:lnTo>
                <a:lnTo>
                  <a:pt x="2493" y="698"/>
                </a:lnTo>
                <a:lnTo>
                  <a:pt x="2522" y="755"/>
                </a:lnTo>
                <a:lnTo>
                  <a:pt x="2549" y="814"/>
                </a:lnTo>
                <a:lnTo>
                  <a:pt x="2572" y="874"/>
                </a:lnTo>
                <a:lnTo>
                  <a:pt x="2594" y="936"/>
                </a:lnTo>
                <a:lnTo>
                  <a:pt x="2611" y="1000"/>
                </a:lnTo>
                <a:lnTo>
                  <a:pt x="2626" y="1064"/>
                </a:lnTo>
                <a:lnTo>
                  <a:pt x="2638" y="1130"/>
                </a:lnTo>
                <a:lnTo>
                  <a:pt x="2646" y="1196"/>
                </a:lnTo>
                <a:lnTo>
                  <a:pt x="2652" y="1264"/>
                </a:lnTo>
                <a:lnTo>
                  <a:pt x="2653" y="1333"/>
                </a:lnTo>
                <a:lnTo>
                  <a:pt x="2652" y="1401"/>
                </a:lnTo>
                <a:lnTo>
                  <a:pt x="2646" y="1469"/>
                </a:lnTo>
                <a:lnTo>
                  <a:pt x="2638" y="1535"/>
                </a:lnTo>
                <a:lnTo>
                  <a:pt x="2626" y="1601"/>
                </a:lnTo>
                <a:lnTo>
                  <a:pt x="2611" y="1665"/>
                </a:lnTo>
                <a:lnTo>
                  <a:pt x="2594" y="1729"/>
                </a:lnTo>
                <a:lnTo>
                  <a:pt x="2572" y="1791"/>
                </a:lnTo>
                <a:lnTo>
                  <a:pt x="2549" y="1851"/>
                </a:lnTo>
                <a:lnTo>
                  <a:pt x="2522" y="1910"/>
                </a:lnTo>
                <a:lnTo>
                  <a:pt x="2493" y="1968"/>
                </a:lnTo>
                <a:lnTo>
                  <a:pt x="2461" y="2024"/>
                </a:lnTo>
                <a:lnTo>
                  <a:pt x="2426" y="2078"/>
                </a:lnTo>
                <a:lnTo>
                  <a:pt x="2390" y="2130"/>
                </a:lnTo>
                <a:lnTo>
                  <a:pt x="2350" y="2180"/>
                </a:lnTo>
                <a:lnTo>
                  <a:pt x="2309" y="2228"/>
                </a:lnTo>
                <a:lnTo>
                  <a:pt x="2265" y="2275"/>
                </a:lnTo>
                <a:lnTo>
                  <a:pt x="2219" y="2319"/>
                </a:lnTo>
                <a:lnTo>
                  <a:pt x="2171" y="2361"/>
                </a:lnTo>
                <a:lnTo>
                  <a:pt x="2120" y="2401"/>
                </a:lnTo>
                <a:lnTo>
                  <a:pt x="2068" y="2437"/>
                </a:lnTo>
                <a:lnTo>
                  <a:pt x="2015" y="2472"/>
                </a:lnTo>
                <a:lnTo>
                  <a:pt x="1959" y="2504"/>
                </a:lnTo>
                <a:lnTo>
                  <a:pt x="1901" y="2534"/>
                </a:lnTo>
                <a:lnTo>
                  <a:pt x="1843" y="2560"/>
                </a:lnTo>
                <a:lnTo>
                  <a:pt x="1783" y="2584"/>
                </a:lnTo>
                <a:lnTo>
                  <a:pt x="1721" y="2605"/>
                </a:lnTo>
                <a:lnTo>
                  <a:pt x="1658" y="2623"/>
                </a:lnTo>
                <a:lnTo>
                  <a:pt x="1594" y="2638"/>
                </a:lnTo>
                <a:lnTo>
                  <a:pt x="1528" y="2650"/>
                </a:lnTo>
                <a:lnTo>
                  <a:pt x="1462" y="2659"/>
                </a:lnTo>
                <a:lnTo>
                  <a:pt x="1395" y="2663"/>
                </a:lnTo>
                <a:lnTo>
                  <a:pt x="1326" y="2665"/>
                </a:lnTo>
                <a:lnTo>
                  <a:pt x="1258" y="2663"/>
                </a:lnTo>
                <a:lnTo>
                  <a:pt x="1191" y="2659"/>
                </a:lnTo>
                <a:lnTo>
                  <a:pt x="1124" y="2650"/>
                </a:lnTo>
                <a:lnTo>
                  <a:pt x="1059" y="2638"/>
                </a:lnTo>
                <a:lnTo>
                  <a:pt x="995" y="2623"/>
                </a:lnTo>
                <a:lnTo>
                  <a:pt x="932" y="2605"/>
                </a:lnTo>
                <a:lnTo>
                  <a:pt x="870" y="2584"/>
                </a:lnTo>
                <a:lnTo>
                  <a:pt x="810" y="2560"/>
                </a:lnTo>
                <a:lnTo>
                  <a:pt x="751" y="2534"/>
                </a:lnTo>
                <a:lnTo>
                  <a:pt x="694" y="2504"/>
                </a:lnTo>
                <a:lnTo>
                  <a:pt x="638" y="2472"/>
                </a:lnTo>
                <a:lnTo>
                  <a:pt x="585" y="2437"/>
                </a:lnTo>
                <a:lnTo>
                  <a:pt x="532" y="2401"/>
                </a:lnTo>
                <a:lnTo>
                  <a:pt x="483" y="2361"/>
                </a:lnTo>
                <a:lnTo>
                  <a:pt x="435" y="2319"/>
                </a:lnTo>
                <a:lnTo>
                  <a:pt x="388" y="2275"/>
                </a:lnTo>
                <a:lnTo>
                  <a:pt x="344" y="2228"/>
                </a:lnTo>
                <a:lnTo>
                  <a:pt x="302" y="2180"/>
                </a:lnTo>
                <a:lnTo>
                  <a:pt x="264" y="2130"/>
                </a:lnTo>
                <a:lnTo>
                  <a:pt x="227" y="2078"/>
                </a:lnTo>
                <a:lnTo>
                  <a:pt x="192" y="2024"/>
                </a:lnTo>
                <a:lnTo>
                  <a:pt x="160" y="1968"/>
                </a:lnTo>
                <a:lnTo>
                  <a:pt x="130" y="1910"/>
                </a:lnTo>
                <a:lnTo>
                  <a:pt x="105" y="1851"/>
                </a:lnTo>
                <a:lnTo>
                  <a:pt x="80" y="1791"/>
                </a:lnTo>
                <a:lnTo>
                  <a:pt x="60" y="1729"/>
                </a:lnTo>
                <a:lnTo>
                  <a:pt x="42" y="1665"/>
                </a:lnTo>
                <a:lnTo>
                  <a:pt x="27" y="1601"/>
                </a:lnTo>
                <a:lnTo>
                  <a:pt x="15" y="1535"/>
                </a:lnTo>
                <a:lnTo>
                  <a:pt x="6" y="1469"/>
                </a:lnTo>
                <a:lnTo>
                  <a:pt x="2" y="1401"/>
                </a:lnTo>
                <a:lnTo>
                  <a:pt x="0" y="133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2051050" y="331788"/>
            <a:ext cx="709295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8" name="Rectangle 27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2051050" y="6453188"/>
            <a:ext cx="7091363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" name="灯片编号占位符 2"/>
          <p:cNvSpPr>
            <a:spLocks noGrp="1"/>
          </p:cNvSpPr>
          <p:nvPr>
            <p:ph type="sldNum" sz="quarter" idx="10"/>
            <p:custDataLst>
              <p:tags r:id="rId7"/>
            </p:custDataLst>
          </p:nvPr>
        </p:nvSpPr>
        <p:spPr>
          <a:xfrm>
            <a:off x="8769350" y="6626249"/>
            <a:ext cx="373063" cy="249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8AAB2-88A4-4FBA-B34F-8FF86D70497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gray">
          <a:xfrm>
            <a:off x="-900017" y="1268760"/>
            <a:ext cx="360288" cy="251570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vert="eaVert" anchor="ctr" anchorCtr="1"/>
          <a:lstStyle/>
          <a:p>
            <a:pPr algn="ctr">
              <a:spcBef>
                <a:spcPct val="75000"/>
              </a:spcBef>
            </a:pPr>
            <a:endParaRPr lang="en-US" altLang="zh-CN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-64114"/>
            <a:ext cx="1164938" cy="468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 hidden="1"/>
          <p:cNvGraphicFramePr/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1" imgW="0" imgH="0" progId="">
                  <p:embed/>
                </p:oleObj>
              </mc:Choice>
              <mc:Fallback>
                <p:oleObj name="think-cell 幻灯片" r:id="rId11" imgW="0" imgH="0" progId="">
                  <p:embed/>
                  <p:pic>
                    <p:nvPicPr>
                      <p:cNvPr id="0" name="AutoShape 62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 bwMode="gray">
          <a:xfrm rot="10800000" flipH="1">
            <a:off x="0" y="0"/>
            <a:ext cx="1143000" cy="6715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 userDrawn="1">
            <p:custDataLst>
              <p:tags r:id="rId3"/>
            </p:custDataLst>
          </p:nvPr>
        </p:nvSpPr>
        <p:spPr bwMode="gray">
          <a:xfrm rot="10800000" flipH="1">
            <a:off x="1143000" y="0"/>
            <a:ext cx="8001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Freeform 5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gray">
          <a:xfrm>
            <a:off x="214313" y="166688"/>
            <a:ext cx="4257675" cy="4273550"/>
          </a:xfrm>
          <a:custGeom>
            <a:avLst/>
            <a:gdLst/>
            <a:ahLst/>
            <a:cxnLst>
              <a:cxn ang="0">
                <a:pos x="136" y="1087"/>
              </a:cxn>
              <a:cxn ang="0">
                <a:pos x="231" y="803"/>
              </a:cxn>
              <a:cxn ang="0">
                <a:pos x="389" y="556"/>
              </a:cxn>
              <a:cxn ang="0">
                <a:pos x="600" y="354"/>
              </a:cxn>
              <a:cxn ang="0">
                <a:pos x="853" y="207"/>
              </a:cxn>
              <a:cxn ang="0">
                <a:pos x="1141" y="126"/>
              </a:cxn>
              <a:cxn ang="0">
                <a:pos x="1450" y="118"/>
              </a:cxn>
              <a:cxn ang="0">
                <a:pos x="1744" y="186"/>
              </a:cxn>
              <a:cxn ang="0">
                <a:pos x="2006" y="320"/>
              </a:cxn>
              <a:cxn ang="0">
                <a:pos x="2226" y="512"/>
              </a:cxn>
              <a:cxn ang="0">
                <a:pos x="2395" y="751"/>
              </a:cxn>
              <a:cxn ang="0">
                <a:pos x="2503" y="1028"/>
              </a:cxn>
              <a:cxn ang="0">
                <a:pos x="2541" y="1333"/>
              </a:cxn>
              <a:cxn ang="0">
                <a:pos x="2503" y="1637"/>
              </a:cxn>
              <a:cxn ang="0">
                <a:pos x="2395" y="1914"/>
              </a:cxn>
              <a:cxn ang="0">
                <a:pos x="2226" y="2154"/>
              </a:cxn>
              <a:cxn ang="0">
                <a:pos x="2006" y="2345"/>
              </a:cxn>
              <a:cxn ang="0">
                <a:pos x="1744" y="2479"/>
              </a:cxn>
              <a:cxn ang="0">
                <a:pos x="1450" y="2547"/>
              </a:cxn>
              <a:cxn ang="0">
                <a:pos x="1141" y="2539"/>
              </a:cxn>
              <a:cxn ang="0">
                <a:pos x="853" y="2458"/>
              </a:cxn>
              <a:cxn ang="0">
                <a:pos x="600" y="2311"/>
              </a:cxn>
              <a:cxn ang="0">
                <a:pos x="389" y="2109"/>
              </a:cxn>
              <a:cxn ang="0">
                <a:pos x="231" y="1862"/>
              </a:cxn>
              <a:cxn ang="0">
                <a:pos x="136" y="1578"/>
              </a:cxn>
              <a:cxn ang="0">
                <a:pos x="0" y="1333"/>
              </a:cxn>
              <a:cxn ang="0">
                <a:pos x="42" y="1000"/>
              </a:cxn>
              <a:cxn ang="0">
                <a:pos x="160" y="698"/>
              </a:cxn>
              <a:cxn ang="0">
                <a:pos x="344" y="437"/>
              </a:cxn>
              <a:cxn ang="0">
                <a:pos x="585" y="228"/>
              </a:cxn>
              <a:cxn ang="0">
                <a:pos x="870" y="81"/>
              </a:cxn>
              <a:cxn ang="0">
                <a:pos x="1191" y="6"/>
              </a:cxn>
              <a:cxn ang="0">
                <a:pos x="1528" y="15"/>
              </a:cxn>
              <a:cxn ang="0">
                <a:pos x="1843" y="105"/>
              </a:cxn>
              <a:cxn ang="0">
                <a:pos x="2120" y="265"/>
              </a:cxn>
              <a:cxn ang="0">
                <a:pos x="2350" y="485"/>
              </a:cxn>
              <a:cxn ang="0">
                <a:pos x="2522" y="755"/>
              </a:cxn>
              <a:cxn ang="0">
                <a:pos x="2626" y="1064"/>
              </a:cxn>
              <a:cxn ang="0">
                <a:pos x="2652" y="1401"/>
              </a:cxn>
              <a:cxn ang="0">
                <a:pos x="2594" y="1729"/>
              </a:cxn>
              <a:cxn ang="0">
                <a:pos x="2461" y="2024"/>
              </a:cxn>
              <a:cxn ang="0">
                <a:pos x="2265" y="2275"/>
              </a:cxn>
              <a:cxn ang="0">
                <a:pos x="2015" y="2472"/>
              </a:cxn>
              <a:cxn ang="0">
                <a:pos x="1721" y="2605"/>
              </a:cxn>
              <a:cxn ang="0">
                <a:pos x="1395" y="2663"/>
              </a:cxn>
              <a:cxn ang="0">
                <a:pos x="1059" y="2638"/>
              </a:cxn>
              <a:cxn ang="0">
                <a:pos x="751" y="2534"/>
              </a:cxn>
              <a:cxn ang="0">
                <a:pos x="483" y="2361"/>
              </a:cxn>
              <a:cxn ang="0">
                <a:pos x="264" y="2130"/>
              </a:cxn>
              <a:cxn ang="0">
                <a:pos x="105" y="1851"/>
              </a:cxn>
              <a:cxn ang="0">
                <a:pos x="15" y="1535"/>
              </a:cxn>
            </a:cxnLst>
            <a:rect l="0" t="0" r="r" b="b"/>
            <a:pathLst>
              <a:path w="2653" h="2665">
                <a:moveTo>
                  <a:pt x="111" y="1333"/>
                </a:moveTo>
                <a:lnTo>
                  <a:pt x="112" y="1270"/>
                </a:lnTo>
                <a:lnTo>
                  <a:pt x="118" y="1208"/>
                </a:lnTo>
                <a:lnTo>
                  <a:pt x="125" y="1147"/>
                </a:lnTo>
                <a:lnTo>
                  <a:pt x="136" y="1087"/>
                </a:lnTo>
                <a:lnTo>
                  <a:pt x="150" y="1028"/>
                </a:lnTo>
                <a:lnTo>
                  <a:pt x="166" y="970"/>
                </a:lnTo>
                <a:lnTo>
                  <a:pt x="185" y="913"/>
                </a:lnTo>
                <a:lnTo>
                  <a:pt x="206" y="858"/>
                </a:lnTo>
                <a:lnTo>
                  <a:pt x="231" y="803"/>
                </a:lnTo>
                <a:lnTo>
                  <a:pt x="258" y="751"/>
                </a:lnTo>
                <a:lnTo>
                  <a:pt x="286" y="700"/>
                </a:lnTo>
                <a:lnTo>
                  <a:pt x="318" y="650"/>
                </a:lnTo>
                <a:lnTo>
                  <a:pt x="353" y="602"/>
                </a:lnTo>
                <a:lnTo>
                  <a:pt x="389" y="556"/>
                </a:lnTo>
                <a:lnTo>
                  <a:pt x="426" y="512"/>
                </a:lnTo>
                <a:lnTo>
                  <a:pt x="467" y="469"/>
                </a:lnTo>
                <a:lnTo>
                  <a:pt x="509" y="428"/>
                </a:lnTo>
                <a:lnTo>
                  <a:pt x="554" y="391"/>
                </a:lnTo>
                <a:lnTo>
                  <a:pt x="600" y="354"/>
                </a:lnTo>
                <a:lnTo>
                  <a:pt x="647" y="320"/>
                </a:lnTo>
                <a:lnTo>
                  <a:pt x="696" y="289"/>
                </a:lnTo>
                <a:lnTo>
                  <a:pt x="747" y="259"/>
                </a:lnTo>
                <a:lnTo>
                  <a:pt x="799" y="232"/>
                </a:lnTo>
                <a:lnTo>
                  <a:pt x="853" y="207"/>
                </a:lnTo>
                <a:lnTo>
                  <a:pt x="908" y="186"/>
                </a:lnTo>
                <a:lnTo>
                  <a:pt x="965" y="166"/>
                </a:lnTo>
                <a:lnTo>
                  <a:pt x="1023" y="150"/>
                </a:lnTo>
                <a:lnTo>
                  <a:pt x="1082" y="136"/>
                </a:lnTo>
                <a:lnTo>
                  <a:pt x="1141" y="126"/>
                </a:lnTo>
                <a:lnTo>
                  <a:pt x="1202" y="118"/>
                </a:lnTo>
                <a:lnTo>
                  <a:pt x="1264" y="114"/>
                </a:lnTo>
                <a:lnTo>
                  <a:pt x="1326" y="112"/>
                </a:lnTo>
                <a:lnTo>
                  <a:pt x="1389" y="114"/>
                </a:lnTo>
                <a:lnTo>
                  <a:pt x="1450" y="118"/>
                </a:lnTo>
                <a:lnTo>
                  <a:pt x="1511" y="126"/>
                </a:lnTo>
                <a:lnTo>
                  <a:pt x="1571" y="136"/>
                </a:lnTo>
                <a:lnTo>
                  <a:pt x="1630" y="150"/>
                </a:lnTo>
                <a:lnTo>
                  <a:pt x="1688" y="166"/>
                </a:lnTo>
                <a:lnTo>
                  <a:pt x="1744" y="186"/>
                </a:lnTo>
                <a:lnTo>
                  <a:pt x="1800" y="207"/>
                </a:lnTo>
                <a:lnTo>
                  <a:pt x="1853" y="232"/>
                </a:lnTo>
                <a:lnTo>
                  <a:pt x="1906" y="259"/>
                </a:lnTo>
                <a:lnTo>
                  <a:pt x="1957" y="289"/>
                </a:lnTo>
                <a:lnTo>
                  <a:pt x="2006" y="320"/>
                </a:lnTo>
                <a:lnTo>
                  <a:pt x="2053" y="354"/>
                </a:lnTo>
                <a:lnTo>
                  <a:pt x="2099" y="391"/>
                </a:lnTo>
                <a:lnTo>
                  <a:pt x="2144" y="428"/>
                </a:lnTo>
                <a:lnTo>
                  <a:pt x="2186" y="469"/>
                </a:lnTo>
                <a:lnTo>
                  <a:pt x="2226" y="512"/>
                </a:lnTo>
                <a:lnTo>
                  <a:pt x="2265" y="556"/>
                </a:lnTo>
                <a:lnTo>
                  <a:pt x="2300" y="602"/>
                </a:lnTo>
                <a:lnTo>
                  <a:pt x="2334" y="650"/>
                </a:lnTo>
                <a:lnTo>
                  <a:pt x="2366" y="700"/>
                </a:lnTo>
                <a:lnTo>
                  <a:pt x="2395" y="751"/>
                </a:lnTo>
                <a:lnTo>
                  <a:pt x="2422" y="803"/>
                </a:lnTo>
                <a:lnTo>
                  <a:pt x="2446" y="858"/>
                </a:lnTo>
                <a:lnTo>
                  <a:pt x="2468" y="913"/>
                </a:lnTo>
                <a:lnTo>
                  <a:pt x="2487" y="970"/>
                </a:lnTo>
                <a:lnTo>
                  <a:pt x="2503" y="1028"/>
                </a:lnTo>
                <a:lnTo>
                  <a:pt x="2517" y="1087"/>
                </a:lnTo>
                <a:lnTo>
                  <a:pt x="2528" y="1147"/>
                </a:lnTo>
                <a:lnTo>
                  <a:pt x="2535" y="1208"/>
                </a:lnTo>
                <a:lnTo>
                  <a:pt x="2540" y="1270"/>
                </a:lnTo>
                <a:lnTo>
                  <a:pt x="2541" y="1333"/>
                </a:lnTo>
                <a:lnTo>
                  <a:pt x="2540" y="1396"/>
                </a:lnTo>
                <a:lnTo>
                  <a:pt x="2535" y="1457"/>
                </a:lnTo>
                <a:lnTo>
                  <a:pt x="2528" y="1518"/>
                </a:lnTo>
                <a:lnTo>
                  <a:pt x="2517" y="1578"/>
                </a:lnTo>
                <a:lnTo>
                  <a:pt x="2503" y="1637"/>
                </a:lnTo>
                <a:lnTo>
                  <a:pt x="2487" y="1695"/>
                </a:lnTo>
                <a:lnTo>
                  <a:pt x="2468" y="1752"/>
                </a:lnTo>
                <a:lnTo>
                  <a:pt x="2446" y="1808"/>
                </a:lnTo>
                <a:lnTo>
                  <a:pt x="2422" y="1862"/>
                </a:lnTo>
                <a:lnTo>
                  <a:pt x="2395" y="1914"/>
                </a:lnTo>
                <a:lnTo>
                  <a:pt x="2366" y="1966"/>
                </a:lnTo>
                <a:lnTo>
                  <a:pt x="2334" y="2015"/>
                </a:lnTo>
                <a:lnTo>
                  <a:pt x="2300" y="2063"/>
                </a:lnTo>
                <a:lnTo>
                  <a:pt x="2265" y="2109"/>
                </a:lnTo>
                <a:lnTo>
                  <a:pt x="2226" y="2154"/>
                </a:lnTo>
                <a:lnTo>
                  <a:pt x="2186" y="2196"/>
                </a:lnTo>
                <a:lnTo>
                  <a:pt x="2144" y="2237"/>
                </a:lnTo>
                <a:lnTo>
                  <a:pt x="2099" y="2274"/>
                </a:lnTo>
                <a:lnTo>
                  <a:pt x="2053" y="2311"/>
                </a:lnTo>
                <a:lnTo>
                  <a:pt x="2006" y="2345"/>
                </a:lnTo>
                <a:lnTo>
                  <a:pt x="1957" y="2376"/>
                </a:lnTo>
                <a:lnTo>
                  <a:pt x="1906" y="2406"/>
                </a:lnTo>
                <a:lnTo>
                  <a:pt x="1853" y="2433"/>
                </a:lnTo>
                <a:lnTo>
                  <a:pt x="1800" y="2458"/>
                </a:lnTo>
                <a:lnTo>
                  <a:pt x="1744" y="2479"/>
                </a:lnTo>
                <a:lnTo>
                  <a:pt x="1688" y="2499"/>
                </a:lnTo>
                <a:lnTo>
                  <a:pt x="1630" y="2515"/>
                </a:lnTo>
                <a:lnTo>
                  <a:pt x="1571" y="2529"/>
                </a:lnTo>
                <a:lnTo>
                  <a:pt x="1511" y="2539"/>
                </a:lnTo>
                <a:lnTo>
                  <a:pt x="1450" y="2547"/>
                </a:lnTo>
                <a:lnTo>
                  <a:pt x="1389" y="2552"/>
                </a:lnTo>
                <a:lnTo>
                  <a:pt x="1326" y="2553"/>
                </a:lnTo>
                <a:lnTo>
                  <a:pt x="1264" y="2552"/>
                </a:lnTo>
                <a:lnTo>
                  <a:pt x="1202" y="2547"/>
                </a:lnTo>
                <a:lnTo>
                  <a:pt x="1141" y="2539"/>
                </a:lnTo>
                <a:lnTo>
                  <a:pt x="1082" y="2529"/>
                </a:lnTo>
                <a:lnTo>
                  <a:pt x="1023" y="2515"/>
                </a:lnTo>
                <a:lnTo>
                  <a:pt x="965" y="2499"/>
                </a:lnTo>
                <a:lnTo>
                  <a:pt x="908" y="2479"/>
                </a:lnTo>
                <a:lnTo>
                  <a:pt x="853" y="2458"/>
                </a:lnTo>
                <a:lnTo>
                  <a:pt x="799" y="2433"/>
                </a:lnTo>
                <a:lnTo>
                  <a:pt x="747" y="2406"/>
                </a:lnTo>
                <a:lnTo>
                  <a:pt x="696" y="2376"/>
                </a:lnTo>
                <a:lnTo>
                  <a:pt x="647" y="2345"/>
                </a:lnTo>
                <a:lnTo>
                  <a:pt x="600" y="2311"/>
                </a:lnTo>
                <a:lnTo>
                  <a:pt x="554" y="2274"/>
                </a:lnTo>
                <a:lnTo>
                  <a:pt x="509" y="2237"/>
                </a:lnTo>
                <a:lnTo>
                  <a:pt x="467" y="2196"/>
                </a:lnTo>
                <a:lnTo>
                  <a:pt x="426" y="2154"/>
                </a:lnTo>
                <a:lnTo>
                  <a:pt x="389" y="2109"/>
                </a:lnTo>
                <a:lnTo>
                  <a:pt x="353" y="2063"/>
                </a:lnTo>
                <a:lnTo>
                  <a:pt x="318" y="2015"/>
                </a:lnTo>
                <a:lnTo>
                  <a:pt x="286" y="1966"/>
                </a:lnTo>
                <a:lnTo>
                  <a:pt x="258" y="1914"/>
                </a:lnTo>
                <a:lnTo>
                  <a:pt x="231" y="1862"/>
                </a:lnTo>
                <a:lnTo>
                  <a:pt x="206" y="1808"/>
                </a:lnTo>
                <a:lnTo>
                  <a:pt x="185" y="1752"/>
                </a:lnTo>
                <a:lnTo>
                  <a:pt x="166" y="1695"/>
                </a:lnTo>
                <a:lnTo>
                  <a:pt x="150" y="1637"/>
                </a:lnTo>
                <a:lnTo>
                  <a:pt x="136" y="1578"/>
                </a:lnTo>
                <a:lnTo>
                  <a:pt x="125" y="1518"/>
                </a:lnTo>
                <a:lnTo>
                  <a:pt x="118" y="1457"/>
                </a:lnTo>
                <a:lnTo>
                  <a:pt x="112" y="1396"/>
                </a:lnTo>
                <a:lnTo>
                  <a:pt x="111" y="1333"/>
                </a:lnTo>
                <a:close/>
                <a:moveTo>
                  <a:pt x="0" y="1333"/>
                </a:moveTo>
                <a:lnTo>
                  <a:pt x="2" y="1264"/>
                </a:lnTo>
                <a:lnTo>
                  <a:pt x="6" y="1196"/>
                </a:lnTo>
                <a:lnTo>
                  <a:pt x="15" y="1130"/>
                </a:lnTo>
                <a:lnTo>
                  <a:pt x="27" y="1064"/>
                </a:lnTo>
                <a:lnTo>
                  <a:pt x="42" y="1000"/>
                </a:lnTo>
                <a:lnTo>
                  <a:pt x="60" y="936"/>
                </a:lnTo>
                <a:lnTo>
                  <a:pt x="80" y="874"/>
                </a:lnTo>
                <a:lnTo>
                  <a:pt x="105" y="814"/>
                </a:lnTo>
                <a:lnTo>
                  <a:pt x="130" y="755"/>
                </a:lnTo>
                <a:lnTo>
                  <a:pt x="160" y="698"/>
                </a:lnTo>
                <a:lnTo>
                  <a:pt x="192" y="642"/>
                </a:lnTo>
                <a:lnTo>
                  <a:pt x="227" y="587"/>
                </a:lnTo>
                <a:lnTo>
                  <a:pt x="264" y="536"/>
                </a:lnTo>
                <a:lnTo>
                  <a:pt x="302" y="485"/>
                </a:lnTo>
                <a:lnTo>
                  <a:pt x="344" y="437"/>
                </a:lnTo>
                <a:lnTo>
                  <a:pt x="388" y="391"/>
                </a:lnTo>
                <a:lnTo>
                  <a:pt x="435" y="346"/>
                </a:lnTo>
                <a:lnTo>
                  <a:pt x="483" y="304"/>
                </a:lnTo>
                <a:lnTo>
                  <a:pt x="532" y="265"/>
                </a:lnTo>
                <a:lnTo>
                  <a:pt x="585" y="228"/>
                </a:lnTo>
                <a:lnTo>
                  <a:pt x="638" y="193"/>
                </a:lnTo>
                <a:lnTo>
                  <a:pt x="694" y="161"/>
                </a:lnTo>
                <a:lnTo>
                  <a:pt x="751" y="131"/>
                </a:lnTo>
                <a:lnTo>
                  <a:pt x="810" y="105"/>
                </a:lnTo>
                <a:lnTo>
                  <a:pt x="870" y="81"/>
                </a:lnTo>
                <a:lnTo>
                  <a:pt x="932" y="60"/>
                </a:lnTo>
                <a:lnTo>
                  <a:pt x="995" y="42"/>
                </a:lnTo>
                <a:lnTo>
                  <a:pt x="1059" y="27"/>
                </a:lnTo>
                <a:lnTo>
                  <a:pt x="1124" y="15"/>
                </a:lnTo>
                <a:lnTo>
                  <a:pt x="1191" y="6"/>
                </a:lnTo>
                <a:lnTo>
                  <a:pt x="1258" y="2"/>
                </a:lnTo>
                <a:lnTo>
                  <a:pt x="1326" y="0"/>
                </a:lnTo>
                <a:lnTo>
                  <a:pt x="1395" y="2"/>
                </a:lnTo>
                <a:lnTo>
                  <a:pt x="1462" y="6"/>
                </a:lnTo>
                <a:lnTo>
                  <a:pt x="1528" y="15"/>
                </a:lnTo>
                <a:lnTo>
                  <a:pt x="1594" y="27"/>
                </a:lnTo>
                <a:lnTo>
                  <a:pt x="1658" y="42"/>
                </a:lnTo>
                <a:lnTo>
                  <a:pt x="1721" y="60"/>
                </a:lnTo>
                <a:lnTo>
                  <a:pt x="1783" y="81"/>
                </a:lnTo>
                <a:lnTo>
                  <a:pt x="1843" y="105"/>
                </a:lnTo>
                <a:lnTo>
                  <a:pt x="1901" y="131"/>
                </a:lnTo>
                <a:lnTo>
                  <a:pt x="1959" y="161"/>
                </a:lnTo>
                <a:lnTo>
                  <a:pt x="2015" y="193"/>
                </a:lnTo>
                <a:lnTo>
                  <a:pt x="2068" y="228"/>
                </a:lnTo>
                <a:lnTo>
                  <a:pt x="2120" y="265"/>
                </a:lnTo>
                <a:lnTo>
                  <a:pt x="2171" y="304"/>
                </a:lnTo>
                <a:lnTo>
                  <a:pt x="2219" y="346"/>
                </a:lnTo>
                <a:lnTo>
                  <a:pt x="2265" y="391"/>
                </a:lnTo>
                <a:lnTo>
                  <a:pt x="2309" y="437"/>
                </a:lnTo>
                <a:lnTo>
                  <a:pt x="2350" y="485"/>
                </a:lnTo>
                <a:lnTo>
                  <a:pt x="2390" y="536"/>
                </a:lnTo>
                <a:lnTo>
                  <a:pt x="2426" y="587"/>
                </a:lnTo>
                <a:lnTo>
                  <a:pt x="2461" y="642"/>
                </a:lnTo>
                <a:lnTo>
                  <a:pt x="2493" y="698"/>
                </a:lnTo>
                <a:lnTo>
                  <a:pt x="2522" y="755"/>
                </a:lnTo>
                <a:lnTo>
                  <a:pt x="2549" y="814"/>
                </a:lnTo>
                <a:lnTo>
                  <a:pt x="2572" y="874"/>
                </a:lnTo>
                <a:lnTo>
                  <a:pt x="2594" y="936"/>
                </a:lnTo>
                <a:lnTo>
                  <a:pt x="2611" y="1000"/>
                </a:lnTo>
                <a:lnTo>
                  <a:pt x="2626" y="1064"/>
                </a:lnTo>
                <a:lnTo>
                  <a:pt x="2638" y="1130"/>
                </a:lnTo>
                <a:lnTo>
                  <a:pt x="2646" y="1196"/>
                </a:lnTo>
                <a:lnTo>
                  <a:pt x="2652" y="1264"/>
                </a:lnTo>
                <a:lnTo>
                  <a:pt x="2653" y="1333"/>
                </a:lnTo>
                <a:lnTo>
                  <a:pt x="2652" y="1401"/>
                </a:lnTo>
                <a:lnTo>
                  <a:pt x="2646" y="1469"/>
                </a:lnTo>
                <a:lnTo>
                  <a:pt x="2638" y="1535"/>
                </a:lnTo>
                <a:lnTo>
                  <a:pt x="2626" y="1601"/>
                </a:lnTo>
                <a:lnTo>
                  <a:pt x="2611" y="1665"/>
                </a:lnTo>
                <a:lnTo>
                  <a:pt x="2594" y="1729"/>
                </a:lnTo>
                <a:lnTo>
                  <a:pt x="2572" y="1791"/>
                </a:lnTo>
                <a:lnTo>
                  <a:pt x="2549" y="1851"/>
                </a:lnTo>
                <a:lnTo>
                  <a:pt x="2522" y="1910"/>
                </a:lnTo>
                <a:lnTo>
                  <a:pt x="2493" y="1968"/>
                </a:lnTo>
                <a:lnTo>
                  <a:pt x="2461" y="2024"/>
                </a:lnTo>
                <a:lnTo>
                  <a:pt x="2426" y="2078"/>
                </a:lnTo>
                <a:lnTo>
                  <a:pt x="2390" y="2130"/>
                </a:lnTo>
                <a:lnTo>
                  <a:pt x="2350" y="2180"/>
                </a:lnTo>
                <a:lnTo>
                  <a:pt x="2309" y="2228"/>
                </a:lnTo>
                <a:lnTo>
                  <a:pt x="2265" y="2275"/>
                </a:lnTo>
                <a:lnTo>
                  <a:pt x="2219" y="2319"/>
                </a:lnTo>
                <a:lnTo>
                  <a:pt x="2171" y="2361"/>
                </a:lnTo>
                <a:lnTo>
                  <a:pt x="2120" y="2401"/>
                </a:lnTo>
                <a:lnTo>
                  <a:pt x="2068" y="2437"/>
                </a:lnTo>
                <a:lnTo>
                  <a:pt x="2015" y="2472"/>
                </a:lnTo>
                <a:lnTo>
                  <a:pt x="1959" y="2504"/>
                </a:lnTo>
                <a:lnTo>
                  <a:pt x="1901" y="2534"/>
                </a:lnTo>
                <a:lnTo>
                  <a:pt x="1843" y="2560"/>
                </a:lnTo>
                <a:lnTo>
                  <a:pt x="1783" y="2584"/>
                </a:lnTo>
                <a:lnTo>
                  <a:pt x="1721" y="2605"/>
                </a:lnTo>
                <a:lnTo>
                  <a:pt x="1658" y="2623"/>
                </a:lnTo>
                <a:lnTo>
                  <a:pt x="1594" y="2638"/>
                </a:lnTo>
                <a:lnTo>
                  <a:pt x="1528" y="2650"/>
                </a:lnTo>
                <a:lnTo>
                  <a:pt x="1462" y="2659"/>
                </a:lnTo>
                <a:lnTo>
                  <a:pt x="1395" y="2663"/>
                </a:lnTo>
                <a:lnTo>
                  <a:pt x="1326" y="2665"/>
                </a:lnTo>
                <a:lnTo>
                  <a:pt x="1258" y="2663"/>
                </a:lnTo>
                <a:lnTo>
                  <a:pt x="1191" y="2659"/>
                </a:lnTo>
                <a:lnTo>
                  <a:pt x="1124" y="2650"/>
                </a:lnTo>
                <a:lnTo>
                  <a:pt x="1059" y="2638"/>
                </a:lnTo>
                <a:lnTo>
                  <a:pt x="995" y="2623"/>
                </a:lnTo>
                <a:lnTo>
                  <a:pt x="932" y="2605"/>
                </a:lnTo>
                <a:lnTo>
                  <a:pt x="870" y="2584"/>
                </a:lnTo>
                <a:lnTo>
                  <a:pt x="810" y="2560"/>
                </a:lnTo>
                <a:lnTo>
                  <a:pt x="751" y="2534"/>
                </a:lnTo>
                <a:lnTo>
                  <a:pt x="694" y="2504"/>
                </a:lnTo>
                <a:lnTo>
                  <a:pt x="638" y="2472"/>
                </a:lnTo>
                <a:lnTo>
                  <a:pt x="585" y="2437"/>
                </a:lnTo>
                <a:lnTo>
                  <a:pt x="532" y="2401"/>
                </a:lnTo>
                <a:lnTo>
                  <a:pt x="483" y="2361"/>
                </a:lnTo>
                <a:lnTo>
                  <a:pt x="435" y="2319"/>
                </a:lnTo>
                <a:lnTo>
                  <a:pt x="388" y="2275"/>
                </a:lnTo>
                <a:lnTo>
                  <a:pt x="344" y="2228"/>
                </a:lnTo>
                <a:lnTo>
                  <a:pt x="302" y="2180"/>
                </a:lnTo>
                <a:lnTo>
                  <a:pt x="264" y="2130"/>
                </a:lnTo>
                <a:lnTo>
                  <a:pt x="227" y="2078"/>
                </a:lnTo>
                <a:lnTo>
                  <a:pt x="192" y="2024"/>
                </a:lnTo>
                <a:lnTo>
                  <a:pt x="160" y="1968"/>
                </a:lnTo>
                <a:lnTo>
                  <a:pt x="130" y="1910"/>
                </a:lnTo>
                <a:lnTo>
                  <a:pt x="105" y="1851"/>
                </a:lnTo>
                <a:lnTo>
                  <a:pt x="80" y="1791"/>
                </a:lnTo>
                <a:lnTo>
                  <a:pt x="60" y="1729"/>
                </a:lnTo>
                <a:lnTo>
                  <a:pt x="42" y="1665"/>
                </a:lnTo>
                <a:lnTo>
                  <a:pt x="27" y="1601"/>
                </a:lnTo>
                <a:lnTo>
                  <a:pt x="15" y="1535"/>
                </a:lnTo>
                <a:lnTo>
                  <a:pt x="6" y="1469"/>
                </a:lnTo>
                <a:lnTo>
                  <a:pt x="2" y="1401"/>
                </a:lnTo>
                <a:lnTo>
                  <a:pt x="0" y="133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2051050" y="331788"/>
            <a:ext cx="709295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Rectangle 27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-1588" y="6394450"/>
            <a:ext cx="1144588" cy="45085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Rectangle 27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-9525" y="6372225"/>
            <a:ext cx="9153525" cy="650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0"/>
            <p:custDataLst>
              <p:tags r:id="rId8"/>
            </p:custDataLst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41F1961-8914-4DD2-9FCE-F207563626E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3" name="TextBox 12"/>
          <p:cNvSpPr txBox="1"/>
          <p:nvPr userDrawn="1">
            <p:custDataLst>
              <p:tags r:id="rId9"/>
            </p:custDataLst>
          </p:nvPr>
        </p:nvSpPr>
        <p:spPr>
          <a:xfrm>
            <a:off x="396778" y="6498364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[Client Logo]</a:t>
            </a:r>
            <a:endParaRPr lang="zh-CN" altLang="en-US" sz="1050" b="1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gray">
          <a:xfrm>
            <a:off x="-900017" y="1268760"/>
            <a:ext cx="360288" cy="251570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vert="eaVert" anchor="ctr" anchorCtr="1"/>
          <a:lstStyle/>
          <a:p>
            <a:pPr algn="ctr">
              <a:spcBef>
                <a:spcPct val="75000"/>
              </a:spcBef>
            </a:pPr>
            <a:endParaRPr lang="en-US" altLang="zh-CN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-64114"/>
            <a:ext cx="1164938" cy="468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558800"/>
            <a:ext cx="8356600" cy="615315"/>
          </a:xfrm>
        </p:spPr>
        <p:txBody>
          <a:bodyPr/>
          <a:lstStyle>
            <a:lvl1pPr>
              <a:defRPr sz="1800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660CE-E1C1-4C68-A232-1E6B7D74067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95288" y="908051"/>
            <a:ext cx="8356600" cy="306372"/>
          </a:xfrm>
        </p:spPr>
        <p:txBody>
          <a:bodyPr lIns="0" tIns="18000" rIns="0" bIns="18000"/>
          <a:lstStyle>
            <a:lvl1pPr>
              <a:defRPr sz="16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E0E7-8184-442C-B621-84AD8B955A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 hidden="1"/>
          <p:cNvGraphicFramePr/>
          <p:nvPr>
            <p:custDataLst>
              <p:tags r:id="rId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6" imgW="0" imgH="0" progId="">
                  <p:embed/>
                </p:oleObj>
              </mc:Choice>
              <mc:Fallback>
                <p:oleObj name="think-cell 幻灯片" r:id="rId16" imgW="0" imgH="0" progId="">
                  <p:embed/>
                  <p:pic>
                    <p:nvPicPr>
                      <p:cNvPr id="0" name="AutoShape 63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 bwMode="auto">
          <a:xfrm>
            <a:off x="395288" y="558800"/>
            <a:ext cx="8356600" cy="608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8000" rIns="0" bIns="180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395288" y="1541463"/>
            <a:ext cx="8355600" cy="462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90800" tIns="45720" rIns="15480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4339441" y="6499249"/>
            <a:ext cx="373063" cy="249237"/>
          </a:xfrm>
          <a:prstGeom prst="rect">
            <a:avLst/>
          </a:prstGeom>
        </p:spPr>
        <p:txBody>
          <a:bodyPr vert="horz" lIns="0" tIns="18000" rIns="0" bIns="4572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152E0E7-8184-442C-B621-84AD8B955A3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Rectangle 27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395288" y="6372906"/>
            <a:ext cx="8355600" cy="6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7" name="Rectangle 18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395288" y="363538"/>
            <a:ext cx="8355600" cy="6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8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395288" y="1244600"/>
            <a:ext cx="8355600" cy="457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9" name="Rectangle 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5288" y="1288241"/>
            <a:ext cx="8355600" cy="14400"/>
          </a:xfrm>
          <a:prstGeom prst="rect">
            <a:avLst/>
          </a:prstGeom>
          <a:solidFill>
            <a:srgbClr val="D7BF8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40865"/>
            <a:ext cx="1452970" cy="5838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ts val="1000"/>
        </a:spcBef>
        <a:spcAft>
          <a:spcPct val="0"/>
        </a:spcAft>
        <a:buFont typeface="Arial" panose="020B0604020202020204" pitchFamily="34" charset="0"/>
        <a:buNone/>
        <a:defRPr sz="13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marL="228600" indent="-228600" algn="l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13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marL="495300" indent="-228600" algn="l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Symbol" panose="05050102010706020507" pitchFamily="18" charset="2"/>
        <a:buChar char="-"/>
        <a:defRPr sz="13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marL="752475" indent="-219075" algn="l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Symbol" panose="05050102010706020507" pitchFamily="18" charset="2"/>
        <a:buChar char="-"/>
        <a:defRPr sz="13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marL="1038225" indent="-228600" algn="l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Symbol" panose="05050102010706020507" pitchFamily="18" charset="2"/>
        <a:buChar char="-"/>
        <a:defRPr sz="13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3.e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3.emf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3.em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3.emf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3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/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4" imgW="0" imgH="0" progId="">
                  <p:embed/>
                </p:oleObj>
              </mc:Choice>
              <mc:Fallback>
                <p:oleObj name="think-cell 幻灯片" r:id="rId4" imgW="0" imgH="0" progId="">
                  <p:embed/>
                  <p:pic>
                    <p:nvPicPr>
                      <p:cNvPr id="0" name="AutoShape 11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 txBox="1"/>
          <p:nvPr/>
        </p:nvSpPr>
        <p:spPr bwMode="gray">
          <a:xfrm>
            <a:off x="2176450" y="5600700"/>
            <a:ext cx="6161113" cy="565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8000" rIns="0" bIns="18000" numCol="1" anchor="t" anchorCtr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  <a:sym typeface="Times New Roman" panose="02020603050405020304" pitchFamily="18" charset="0"/>
              </a:rPr>
              <a:t>2023.1.19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gray">
          <a:xfrm>
            <a:off x="1636004" y="6622784"/>
            <a:ext cx="1144588" cy="14446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691680" y="2420888"/>
            <a:ext cx="6986437" cy="642943"/>
          </a:xfrm>
        </p:spPr>
        <p:txBody>
          <a:bodyPr anchor="b" anchorCtr="0"/>
          <a:lstStyle/>
          <a:p>
            <a:pPr algn="ctr" eaLnBrk="1" hangingPunct="1"/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做市商对市场效率的影响</a:t>
            </a:r>
            <a:br>
              <a:rPr lang="en-US" altLang="zh-C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基于创业板、科创板和新三板的数据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4008" y="4725144"/>
            <a:ext cx="411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何婧 </a:t>
            </a:r>
            <a:r>
              <a:rPr kumimoji="1"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2021211316</a:t>
            </a:r>
            <a:endParaRPr kumimoji="1" lang="zh-CN" altLang="en-US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4" imgW="7772400" imgH="10058400" progId="">
                  <p:embed/>
                </p:oleObj>
              </mc:Choice>
              <mc:Fallback>
                <p:oleObj name="think-cell 幻灯片" r:id="rId4" imgW="7772400" imgH="10058400" progId="">
                  <p:embed/>
                  <p:pic>
                    <p:nvPicPr>
                      <p:cNvPr id="0" name="对象 3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C660CE-E1C1-4C68-A232-1E6B7D740678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4" name="标题 6"/>
          <p:cNvSpPr>
            <a:spLocks noGrp="1"/>
          </p:cNvSpPr>
          <p:nvPr>
            <p:ph type="title"/>
          </p:nvPr>
        </p:nvSpPr>
        <p:spPr bwMode="gray">
          <a:xfrm>
            <a:off x="395288" y="559469"/>
            <a:ext cx="8356600" cy="57754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4.Day Day Cook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Some other terms to be negotiated</a:t>
            </a:r>
            <a:b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– 2016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轮 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US $5M</a:t>
            </a:r>
            <a:b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286" y="134107"/>
            <a:ext cx="8352938" cy="204918"/>
            <a:chOff x="395287" y="134107"/>
            <a:chExt cx="7454664" cy="204918"/>
          </a:xfrm>
        </p:grpSpPr>
        <p:sp>
          <p:nvSpPr>
            <p:cNvPr id="10" name="燕尾形 21"/>
            <p:cNvSpPr/>
            <p:nvPr/>
          </p:nvSpPr>
          <p:spPr>
            <a:xfrm>
              <a:off x="395287" y="134107"/>
              <a:ext cx="1944215" cy="204918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Day </a:t>
              </a:r>
              <a:r>
                <a:rPr lang="en-US" altLang="zh-CN" sz="12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Day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 Cook</a:t>
              </a:r>
            </a:p>
          </p:txBody>
        </p:sp>
        <p:sp>
          <p:nvSpPr>
            <p:cNvPr id="11" name="燕尾形 23"/>
            <p:cNvSpPr/>
            <p:nvPr/>
          </p:nvSpPr>
          <p:spPr>
            <a:xfrm>
              <a:off x="2323437" y="134107"/>
              <a:ext cx="1927714" cy="197999"/>
            </a:xfrm>
            <a:prstGeom prst="chevron">
              <a:avLst/>
            </a:prstGeom>
            <a:solidFill>
              <a:srgbClr val="72327E"/>
            </a:solidFill>
            <a:ln>
              <a:solidFill>
                <a:srgbClr val="723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燕尾形 24"/>
            <p:cNvSpPr/>
            <p:nvPr/>
          </p:nvSpPr>
          <p:spPr>
            <a:xfrm>
              <a:off x="4299618" y="134107"/>
              <a:ext cx="1606428" cy="197999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燕尾形 25"/>
            <p:cNvSpPr/>
            <p:nvPr/>
          </p:nvSpPr>
          <p:spPr>
            <a:xfrm>
              <a:off x="5922237" y="134107"/>
              <a:ext cx="1927714" cy="204019"/>
            </a:xfrm>
            <a:prstGeom prst="chevro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4495" y="2704465"/>
            <a:ext cx="2718435" cy="305625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07950" rtlCol="0" anchor="t" anchorCtr="0"/>
          <a:lstStyle/>
          <a:p>
            <a:pPr marL="285750" indent="-285750" algn="l">
              <a:buClr>
                <a:srgbClr val="9969A1"/>
              </a:buClr>
              <a:buFont typeface="Wingdings" panose="05000000000000000000" charset="0"/>
              <a:buChar char="p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</a:rPr>
              <a:t>风险</a:t>
            </a:r>
            <a:r>
              <a:rPr lang="zh-CN" altLang="en-US" b="1"/>
              <a:t>：</a:t>
            </a:r>
          </a:p>
          <a:p>
            <a:pPr marL="0" indent="0" algn="l" eaLnBrk="1" latinLnBrk="0" hangingPunct="1">
              <a:lnSpc>
                <a:spcPct val="150000"/>
              </a:lnSpc>
              <a:buClr>
                <a:srgbClr val="9969A1"/>
              </a:buClr>
              <a:buFont typeface="Wingdings" panose="05000000000000000000" charset="0"/>
              <a:buNone/>
            </a:pPr>
            <a:r>
              <a:rPr lang="en-US" altLang="zh-CN" sz="1400"/>
              <a:t>      </a:t>
            </a:r>
            <a:r>
              <a:rPr lang="zh-CN" altLang="en-US" sz="1400"/>
              <a:t>公司在尽调期间与其他投资方接触，借此压低估值；或者与其他投资方另行达成一致，浪费本方投资者的时间、精力</a:t>
            </a:r>
          </a:p>
          <a:p>
            <a:pPr marL="0" indent="0" algn="l">
              <a:buClr>
                <a:srgbClr val="9969A1"/>
              </a:buClr>
              <a:buFont typeface="Wingdings" panose="05000000000000000000" charset="0"/>
              <a:buNone/>
            </a:pPr>
            <a:endParaRPr lang="zh-CN" altLang="en-US" sz="900"/>
          </a:p>
          <a:p>
            <a:pPr marL="285750" indent="-285750" algn="l">
              <a:buClr>
                <a:srgbClr val="9969A1"/>
              </a:buClr>
              <a:buFont typeface="Wingdings" panose="05000000000000000000" charset="0"/>
              <a:buChar char="p"/>
            </a:pPr>
            <a:r>
              <a:rPr lang="zh-CN" altLang="en-US" sz="1400" b="1"/>
              <a:t>条款诉求：</a:t>
            </a:r>
          </a:p>
          <a:p>
            <a:pPr marL="0" indent="0" algn="l" eaLnBrk="1" latinLnBrk="0" hangingPunct="1">
              <a:lnSpc>
                <a:spcPct val="150000"/>
              </a:lnSpc>
              <a:buClr>
                <a:srgbClr val="9969A1"/>
              </a:buClr>
              <a:buFont typeface="Wingdings" panose="05000000000000000000" charset="0"/>
              <a:buNone/>
            </a:pPr>
            <a:r>
              <a:rPr lang="en-US" altLang="zh-CN" sz="1400"/>
              <a:t>      </a:t>
            </a:r>
            <a:r>
              <a:rPr lang="zh-CN" altLang="en-US" sz="1400"/>
              <a:t>自投资意向协议签署</a:t>
            </a:r>
            <a:r>
              <a:rPr lang="en-US" altLang="zh-CN" sz="1400"/>
              <a:t>14</a:t>
            </a:r>
            <a:r>
              <a:rPr lang="zh-CN" altLang="en-US" sz="1400"/>
              <a:t>天内，被投公司不得与其他投资方接触</a:t>
            </a:r>
          </a:p>
        </p:txBody>
      </p:sp>
      <p:sp>
        <p:nvSpPr>
          <p:cNvPr id="7" name="矩形 6"/>
          <p:cNvSpPr/>
          <p:nvPr/>
        </p:nvSpPr>
        <p:spPr>
          <a:xfrm>
            <a:off x="3430905" y="2705735"/>
            <a:ext cx="2686685" cy="305498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07950" rtlCol="0" anchor="t" anchorCtr="0"/>
          <a:lstStyle/>
          <a:p>
            <a:pPr marL="285750" indent="-285750" algn="l">
              <a:buClr>
                <a:srgbClr val="9969A1"/>
              </a:buClr>
              <a:buFont typeface="Wingdings" panose="05000000000000000000" charset="0"/>
              <a:buChar char="p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风险</a:t>
            </a:r>
            <a:r>
              <a:rPr lang="zh-CN" altLang="en-US" sz="1400" b="1">
                <a:sym typeface="+mn-ea"/>
              </a:rPr>
              <a:t>：</a:t>
            </a:r>
            <a:endParaRPr lang="zh-CN" altLang="en-US" sz="1400" b="1"/>
          </a:p>
          <a:p>
            <a:pPr marL="0" indent="0" algn="l" eaLnBrk="1" latinLnBrk="0" hangingPunct="1">
              <a:lnSpc>
                <a:spcPct val="150000"/>
              </a:lnSpc>
              <a:buClr>
                <a:srgbClr val="9969A1"/>
              </a:buClr>
              <a:buFont typeface="Wingdings" panose="05000000000000000000" charset="0"/>
              <a:buNone/>
            </a:pPr>
            <a:r>
              <a:rPr lang="en-US" altLang="zh-CN" sz="1400">
                <a:sym typeface="+mn-ea"/>
              </a:rPr>
              <a:t>     </a:t>
            </a:r>
            <a:r>
              <a:rPr lang="zh-CN" altLang="en-US" sz="1400">
                <a:sym typeface="+mn-ea"/>
              </a:rPr>
              <a:t> 初创企业流动性较差，投资方作为小股东面临风险时，不如大股东有更强的议价和退出能力</a:t>
            </a:r>
            <a:endParaRPr lang="zh-CN" altLang="en-US" sz="1400"/>
          </a:p>
          <a:p>
            <a:pPr marL="0" indent="0" algn="l">
              <a:buClr>
                <a:srgbClr val="9969A1"/>
              </a:buClr>
              <a:buFont typeface="Wingdings" panose="05000000000000000000" charset="0"/>
              <a:buNone/>
            </a:pPr>
            <a:endParaRPr lang="zh-CN" altLang="en-US" sz="900"/>
          </a:p>
          <a:p>
            <a:pPr marL="285750" indent="-285750" algn="l">
              <a:buClr>
                <a:srgbClr val="9969A1"/>
              </a:buClr>
              <a:buFont typeface="Wingdings" panose="05000000000000000000" charset="0"/>
              <a:buChar char="p"/>
            </a:pPr>
            <a:r>
              <a:rPr lang="zh-CN" altLang="en-US" sz="1400" b="1">
                <a:sym typeface="+mn-ea"/>
              </a:rPr>
              <a:t>条款诉求：</a:t>
            </a:r>
            <a:endParaRPr lang="zh-CN" altLang="en-US" sz="1400" b="1"/>
          </a:p>
          <a:p>
            <a:pPr marL="0" indent="0" algn="l" eaLnBrk="1" latinLnBrk="0" hangingPunct="1">
              <a:lnSpc>
                <a:spcPct val="150000"/>
              </a:lnSpc>
              <a:buClr>
                <a:srgbClr val="9969A1"/>
              </a:buClr>
              <a:buFont typeface="Wingdings" panose="05000000000000000000" charset="0"/>
              <a:buNone/>
            </a:pPr>
            <a:r>
              <a:rPr lang="en-US" altLang="zh-CN" sz="1400">
                <a:sym typeface="+mn-ea"/>
              </a:rPr>
              <a:t>      </a:t>
            </a:r>
            <a:r>
              <a:rPr lang="zh-CN" altLang="en-US" sz="1400">
                <a:sym typeface="+mn-ea"/>
              </a:rPr>
              <a:t>当大股东寻求股权售卖给第三方时，本投资方有权要求以相同方式将持有股权售出给第三方</a:t>
            </a:r>
          </a:p>
        </p:txBody>
      </p:sp>
      <p:sp>
        <p:nvSpPr>
          <p:cNvPr id="8" name="矩形 7"/>
          <p:cNvSpPr/>
          <p:nvPr/>
        </p:nvSpPr>
        <p:spPr>
          <a:xfrm>
            <a:off x="6372225" y="2705100"/>
            <a:ext cx="2686685" cy="305562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07950" rtlCol="0" anchor="t" anchorCtr="0"/>
          <a:lstStyle/>
          <a:p>
            <a:pPr marL="285750" indent="-285750" algn="l">
              <a:buClr>
                <a:srgbClr val="9969A1"/>
              </a:buClr>
              <a:buFont typeface="Wingdings" panose="05000000000000000000" charset="0"/>
              <a:buChar char="p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风险</a:t>
            </a:r>
            <a:r>
              <a:rPr lang="zh-CN" altLang="en-US" sz="1400" b="1">
                <a:sym typeface="+mn-ea"/>
              </a:rPr>
              <a:t>：</a:t>
            </a:r>
            <a:endParaRPr lang="zh-CN" altLang="en-US" sz="1400" b="1"/>
          </a:p>
          <a:p>
            <a:pPr marL="0" indent="0" algn="l" eaLnBrk="1" latinLnBrk="0" hangingPunct="1">
              <a:lnSpc>
                <a:spcPct val="150000"/>
              </a:lnSpc>
              <a:buClr>
                <a:srgbClr val="9969A1"/>
              </a:buClr>
              <a:buFont typeface="Wingdings" panose="05000000000000000000" charset="0"/>
              <a:buNone/>
            </a:pPr>
            <a:r>
              <a:rPr lang="en-US" altLang="zh-CN" sz="1400">
                <a:sym typeface="+mn-ea"/>
              </a:rPr>
              <a:t>      </a:t>
            </a:r>
            <a:r>
              <a:rPr lang="zh-CN" altLang="en-US" sz="1400">
                <a:sym typeface="+mn-ea"/>
              </a:rPr>
              <a:t>公司原有持股股东售出股权时，可能会引入不利于本投资方的其他投资者</a:t>
            </a:r>
            <a:endParaRPr lang="zh-CN" altLang="en-US" sz="1400"/>
          </a:p>
          <a:p>
            <a:pPr marL="0" indent="0" algn="l">
              <a:buClr>
                <a:srgbClr val="9969A1"/>
              </a:buClr>
              <a:buFont typeface="Wingdings" panose="05000000000000000000" charset="0"/>
              <a:buNone/>
            </a:pPr>
            <a:endParaRPr lang="zh-CN" altLang="en-US" sz="1400"/>
          </a:p>
          <a:p>
            <a:pPr marL="285750" indent="-285750" algn="l">
              <a:buClr>
                <a:srgbClr val="9969A1"/>
              </a:buClr>
              <a:buFont typeface="Wingdings" panose="05000000000000000000" charset="0"/>
              <a:buChar char="p"/>
            </a:pPr>
            <a:r>
              <a:rPr lang="zh-CN" altLang="en-US" sz="1400" b="1">
                <a:sym typeface="+mn-ea"/>
              </a:rPr>
              <a:t>条款诉求：</a:t>
            </a:r>
            <a:endParaRPr lang="zh-CN" altLang="en-US" sz="1400" b="1"/>
          </a:p>
          <a:p>
            <a:pPr marL="0" indent="0" algn="l" eaLnBrk="1" latinLnBrk="0" hangingPunct="1">
              <a:lnSpc>
                <a:spcPct val="150000"/>
              </a:lnSpc>
              <a:buClr>
                <a:srgbClr val="9969A1"/>
              </a:buClr>
              <a:buFont typeface="Wingdings" panose="05000000000000000000" charset="0"/>
              <a:buNone/>
            </a:pPr>
            <a:r>
              <a:rPr lang="en-US" altLang="zh-CN" sz="1400">
                <a:sym typeface="+mn-ea"/>
              </a:rPr>
              <a:t>      </a:t>
            </a:r>
            <a:r>
              <a:rPr lang="zh-CN" altLang="en-US" sz="1400">
                <a:sym typeface="+mn-ea"/>
              </a:rPr>
              <a:t>公司原有持股者出售股权时，本投资方优先知悉，并有权在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30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天内认购其所出售的股权</a:t>
            </a:r>
          </a:p>
        </p:txBody>
      </p:sp>
      <p:sp>
        <p:nvSpPr>
          <p:cNvPr id="14" name="矩形 13"/>
          <p:cNvSpPr/>
          <p:nvPr/>
        </p:nvSpPr>
        <p:spPr>
          <a:xfrm>
            <a:off x="394970" y="1990725"/>
            <a:ext cx="2717165" cy="332105"/>
          </a:xfrm>
          <a:prstGeom prst="rect">
            <a:avLst/>
          </a:prstGeom>
          <a:solidFill>
            <a:srgbClr val="EBE8E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Exclusivity period</a:t>
            </a:r>
          </a:p>
        </p:txBody>
      </p:sp>
      <p:sp>
        <p:nvSpPr>
          <p:cNvPr id="15" name="矩形 14"/>
          <p:cNvSpPr/>
          <p:nvPr/>
        </p:nvSpPr>
        <p:spPr>
          <a:xfrm>
            <a:off x="3430905" y="1990725"/>
            <a:ext cx="2686685" cy="332105"/>
          </a:xfrm>
          <a:prstGeom prst="rect">
            <a:avLst/>
          </a:prstGeom>
          <a:solidFill>
            <a:srgbClr val="EBE8E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Tag-along rights</a:t>
            </a:r>
          </a:p>
        </p:txBody>
      </p:sp>
      <p:sp>
        <p:nvSpPr>
          <p:cNvPr id="16" name="矩形 15"/>
          <p:cNvSpPr/>
          <p:nvPr/>
        </p:nvSpPr>
        <p:spPr>
          <a:xfrm>
            <a:off x="6379210" y="1990725"/>
            <a:ext cx="2686685" cy="332105"/>
          </a:xfrm>
          <a:prstGeom prst="rect">
            <a:avLst/>
          </a:prstGeom>
          <a:solidFill>
            <a:srgbClr val="EBE8E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Prior to any Liquidity Event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4495" y="1376680"/>
            <a:ext cx="1764665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  <a:cs typeface="+mj-lt"/>
                <a:sym typeface="Times New Roman" panose="02020603050405020304" pitchFamily="18" charset="0"/>
              </a:rPr>
              <a:t>Term Sheet</a:t>
            </a:r>
            <a:r>
              <a:rPr lang="zh-CN" altLang="en-US" sz="16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  <a:cs typeface="+mj-lt"/>
                <a:sym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/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4" imgW="0" imgH="0" progId="">
                  <p:embed/>
                </p:oleObj>
              </mc:Choice>
              <mc:Fallback>
                <p:oleObj name="think-cell 幻灯片" r:id="rId4" imgW="0" imgH="0" progId="">
                  <p:embed/>
                  <p:pic>
                    <p:nvPicPr>
                      <p:cNvPr id="0" name="对象 37" hidden="1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7"/>
          <p:cNvSpPr>
            <a:spLocks noChangeArrowheads="1"/>
          </p:cNvSpPr>
          <p:nvPr/>
        </p:nvSpPr>
        <p:spPr bwMode="gray">
          <a:xfrm>
            <a:off x="1636004" y="6622784"/>
            <a:ext cx="1144588" cy="14446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691680" y="2181233"/>
            <a:ext cx="6405563" cy="1760530"/>
          </a:xfrm>
          <a:prstGeom prst="rect">
            <a:avLst/>
          </a:prstGeom>
        </p:spPr>
        <p:txBody>
          <a:bodyPr anchor="b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5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Thank you </a:t>
            </a:r>
            <a:endParaRPr lang="zh-CN" altLang="en-US" sz="5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圆角矩形 9"/>
          <p:cNvSpPr>
            <a:spLocks noChangeArrowheads="1"/>
          </p:cNvSpPr>
          <p:nvPr/>
        </p:nvSpPr>
        <p:spPr bwMode="gray">
          <a:xfrm>
            <a:off x="2051050" y="2204864"/>
            <a:ext cx="6624638" cy="2592388"/>
          </a:xfrm>
          <a:prstGeom prst="roundRect">
            <a:avLst>
              <a:gd name="adj" fmla="val 981"/>
            </a:avLst>
          </a:prstGeom>
          <a:noFill/>
          <a:ln w="12700" algn="ctr">
            <a:noFill/>
            <a:round/>
          </a:ln>
          <a:effectLst>
            <a:prstShdw prst="shdw17" dist="17961" dir="2700000">
              <a:srgbClr val="858585"/>
            </a:prstShdw>
          </a:effectLst>
        </p:spPr>
        <p:txBody>
          <a:bodyPr/>
          <a:lstStyle/>
          <a:p>
            <a:pPr marL="802005" indent="-802005">
              <a:lnSpc>
                <a:spcPct val="200000"/>
              </a:lnSpc>
              <a:buAutoNum type="arabicPeriod"/>
              <a:tabLst>
                <a:tab pos="6367145" algn="r"/>
              </a:tabLst>
            </a:pPr>
            <a:r>
              <a:rPr lang="zh-CN" altLang="en-US" sz="16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研究背景</a:t>
            </a:r>
            <a:endParaRPr lang="en-US" altLang="zh-CN" sz="16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802005" indent="-802005">
              <a:lnSpc>
                <a:spcPct val="200000"/>
              </a:lnSpc>
              <a:buAutoNum type="arabicPeriod"/>
              <a:tabLst>
                <a:tab pos="6367145" algn="r"/>
              </a:tabLst>
            </a:pPr>
            <a:r>
              <a:rPr lang="zh-CN" altLang="en-US" sz="16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文献综述</a:t>
            </a:r>
            <a:endParaRPr lang="en-US" altLang="zh-CN" sz="16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802005" indent="-802005">
              <a:lnSpc>
                <a:spcPct val="200000"/>
              </a:lnSpc>
              <a:buAutoNum type="arabicPeriod"/>
              <a:tabLst>
                <a:tab pos="6367145" algn="r"/>
              </a:tabLst>
            </a:pPr>
            <a:r>
              <a:rPr lang="zh-CN" altLang="en-US" sz="16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理论分析</a:t>
            </a:r>
            <a:endParaRPr lang="en-US" altLang="zh-CN" sz="16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802005" indent="-802005">
              <a:lnSpc>
                <a:spcPct val="200000"/>
              </a:lnSpc>
              <a:buAutoNum type="arabicPeriod"/>
              <a:tabLst>
                <a:tab pos="6367145" algn="r"/>
              </a:tabLst>
            </a:pPr>
            <a:r>
              <a:rPr lang="zh-CN" altLang="en-US" sz="16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实证分析</a:t>
            </a:r>
            <a:endParaRPr lang="en-US" altLang="zh-CN" sz="16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802005" indent="-802005">
              <a:lnSpc>
                <a:spcPct val="200000"/>
              </a:lnSpc>
              <a:buAutoNum type="arabicPeriod"/>
              <a:tabLst>
                <a:tab pos="6367145" algn="r"/>
              </a:tabLst>
            </a:pPr>
            <a:r>
              <a:rPr lang="zh-CN" altLang="en-US" sz="16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结论与展望</a:t>
            </a:r>
            <a:endParaRPr lang="en-US" altLang="zh-CN" sz="16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" name="圆角矩形 9"/>
          <p:cNvSpPr>
            <a:spLocks noChangeArrowheads="1"/>
          </p:cNvSpPr>
          <p:nvPr/>
        </p:nvSpPr>
        <p:spPr bwMode="gray">
          <a:xfrm>
            <a:off x="2051050" y="908050"/>
            <a:ext cx="6700838" cy="4984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</a:ln>
          <a:effectLst/>
        </p:spPr>
        <p:txBody>
          <a:bodyPr anchor="ctr" anchorCtr="1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目录</a:t>
            </a:r>
            <a:endParaRPr lang="zh-CN" altLang="en-US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8AAB2-88A4-4FBA-B34F-8FF86D70497C}" type="slidenum">
              <a:rPr lang="zh-CN" altLang="en-US" smtClean="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fld>
            <a:endParaRPr lang="zh-CN" altLang="en-US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6" imgW="7772400" imgH="10058400" progId="">
                  <p:embed/>
                </p:oleObj>
              </mc:Choice>
              <mc:Fallback>
                <p:oleObj name="think-cell 幻灯片" r:id="rId6" imgW="7772400" imgH="10058400" progId="">
                  <p:embed/>
                  <p:pic>
                    <p:nvPicPr>
                      <p:cNvPr id="0" name="对象 3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C660CE-E1C1-4C68-A232-1E6B7D740678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4" name="标题 6"/>
          <p:cNvSpPr>
            <a:spLocks noGrp="1"/>
          </p:cNvSpPr>
          <p:nvPr>
            <p:ph type="title"/>
          </p:nvPr>
        </p:nvSpPr>
        <p:spPr bwMode="gray">
          <a:xfrm>
            <a:off x="395288" y="836712"/>
            <a:ext cx="8356600" cy="30030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研究背景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3624" y="1484784"/>
            <a:ext cx="8424696" cy="36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历史融资信息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2014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年信智资本天使；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2015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6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月戈壁创投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Pre-A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本轮为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轮融资，卖方要求融资金额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$5M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，出让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25%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，投后估值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$20M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PSM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打分：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风险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和小红书、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站等平台的竞争力有待确定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在平台扩张以及与其他平台竞争中，内容质量维持有一定困难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酱料和速食品类变现风险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诉求：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折价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10%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购买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Term sheet: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90563" y="2341528"/>
          <a:ext cx="7560841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Business (Market and Product) Attractiveness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Exit Potential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Management Strength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Normalised</a:t>
                      </a:r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PSM Risk Factor (β)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Adjusted Cost of Capital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45552" y="4941009"/>
          <a:ext cx="7498856" cy="117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Securities to be Issued: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Shares of Preferred Stock of the Company (the “Preferred”).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 Proceeds: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_5,000,000_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 in aggregate.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Accredited investors approved by the Company (the “Investors”).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58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 (the “Original Issue Price”), based on a pre-money valuation of 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15,000,000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_], including an available option pool of 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_]%.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FC4DC1A2-24EE-3931-5834-4A78024C580B}"/>
              </a:ext>
            </a:extLst>
          </p:cNvPr>
          <p:cNvGrpSpPr/>
          <p:nvPr/>
        </p:nvGrpSpPr>
        <p:grpSpPr>
          <a:xfrm>
            <a:off x="395287" y="127189"/>
            <a:ext cx="8353426" cy="205468"/>
            <a:chOff x="395286" y="127188"/>
            <a:chExt cx="10513612" cy="211837"/>
          </a:xfrm>
        </p:grpSpPr>
        <p:grpSp>
          <p:nvGrpSpPr>
            <p:cNvPr id="9" name="组合 8"/>
            <p:cNvGrpSpPr/>
            <p:nvPr/>
          </p:nvGrpSpPr>
          <p:grpSpPr>
            <a:xfrm>
              <a:off x="395286" y="134107"/>
              <a:ext cx="8352938" cy="204918"/>
              <a:chOff x="395287" y="134107"/>
              <a:chExt cx="7454664" cy="204918"/>
            </a:xfrm>
          </p:grpSpPr>
          <p:sp>
            <p:nvSpPr>
              <p:cNvPr id="10" name="燕尾形 21"/>
              <p:cNvSpPr/>
              <p:nvPr/>
            </p:nvSpPr>
            <p:spPr>
              <a:xfrm>
                <a:off x="395287" y="134107"/>
                <a:ext cx="1944215" cy="204918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研究背景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燕尾形 23"/>
              <p:cNvSpPr/>
              <p:nvPr/>
            </p:nvSpPr>
            <p:spPr>
              <a:xfrm>
                <a:off x="2323437" y="134107"/>
                <a:ext cx="1927714" cy="197999"/>
              </a:xfrm>
              <a:prstGeom prst="chevron">
                <a:avLst/>
              </a:prstGeom>
              <a:solidFill>
                <a:srgbClr val="72327E"/>
              </a:solidFill>
              <a:ln>
                <a:solidFill>
                  <a:srgbClr val="7232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2" name="燕尾形 24"/>
              <p:cNvSpPr/>
              <p:nvPr/>
            </p:nvSpPr>
            <p:spPr>
              <a:xfrm>
                <a:off x="4299618" y="134107"/>
                <a:ext cx="1606428" cy="197999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燕尾形 25"/>
              <p:cNvSpPr/>
              <p:nvPr/>
            </p:nvSpPr>
            <p:spPr>
              <a:xfrm>
                <a:off x="5922237" y="134107"/>
                <a:ext cx="1927714" cy="204019"/>
              </a:xfrm>
              <a:prstGeom prst="chevron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" name="燕尾形 21">
              <a:extLst>
                <a:ext uri="{FF2B5EF4-FFF2-40B4-BE49-F238E27FC236}">
                  <a16:creationId xmlns:a16="http://schemas.microsoft.com/office/drawing/2014/main" id="{B674EB41-C3D8-E0B6-16F6-C2CCA1B57E53}"/>
                </a:ext>
              </a:extLst>
            </p:cNvPr>
            <p:cNvSpPr/>
            <p:nvPr/>
          </p:nvSpPr>
          <p:spPr>
            <a:xfrm>
              <a:off x="8730408" y="127188"/>
              <a:ext cx="2178490" cy="204918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6" imgW="7772400" imgH="10058400" progId="">
                  <p:embed/>
                </p:oleObj>
              </mc:Choice>
              <mc:Fallback>
                <p:oleObj name="think-cell 幻灯片" r:id="rId6" imgW="7772400" imgH="10058400" progId="">
                  <p:embed/>
                  <p:pic>
                    <p:nvPicPr>
                      <p:cNvPr id="38" name="对象 3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C660CE-E1C1-4C68-A232-1E6B7D740678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4" name="标题 6"/>
          <p:cNvSpPr>
            <a:spLocks noGrp="1"/>
          </p:cNvSpPr>
          <p:nvPr>
            <p:ph type="title"/>
          </p:nvPr>
        </p:nvSpPr>
        <p:spPr bwMode="gray">
          <a:xfrm>
            <a:off x="395288" y="836712"/>
            <a:ext cx="8356600" cy="30030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文献综述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3624" y="1484784"/>
            <a:ext cx="8424696" cy="36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历史融资信息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2014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年信智资本天使；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2015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6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月戈壁创投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Pre-A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本轮为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轮融资，卖方要求融资金额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$5M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，出让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25%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，投后估值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$20M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PSM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打分：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风险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和小红书、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站等平台的竞争力有待确定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在平台扩张以及与其他平台竞争中，内容质量维持有一定困难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酱料和速食品类变现风险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诉求：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折价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10%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购买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Term sheet: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90563" y="2341528"/>
          <a:ext cx="7560841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Business (Market and Product) Attractiveness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Exit Potential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Management Strength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Normalised</a:t>
                      </a:r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PSM Risk Factor (β)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Adjusted Cost of Capital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45552" y="4941009"/>
          <a:ext cx="7498856" cy="117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Securities to be Issued: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Shares of Preferred Stock of the Company (the “Preferred”).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 Proceeds: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_5,000,000_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 in aggregate.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Accredited investors approved by the Company (the “Investors”).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58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 (the “Original Issue Price”), based on a pre-money valuation of 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15,000,000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_], including an available option pool of 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_]%.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FC4DC1A2-24EE-3931-5834-4A78024C580B}"/>
              </a:ext>
            </a:extLst>
          </p:cNvPr>
          <p:cNvGrpSpPr/>
          <p:nvPr/>
        </p:nvGrpSpPr>
        <p:grpSpPr>
          <a:xfrm>
            <a:off x="395287" y="127189"/>
            <a:ext cx="8353426" cy="205468"/>
            <a:chOff x="395286" y="127188"/>
            <a:chExt cx="10513612" cy="211837"/>
          </a:xfrm>
        </p:grpSpPr>
        <p:grpSp>
          <p:nvGrpSpPr>
            <p:cNvPr id="9" name="组合 8"/>
            <p:cNvGrpSpPr/>
            <p:nvPr/>
          </p:nvGrpSpPr>
          <p:grpSpPr>
            <a:xfrm>
              <a:off x="395286" y="134107"/>
              <a:ext cx="8352938" cy="204918"/>
              <a:chOff x="395287" y="134107"/>
              <a:chExt cx="7454664" cy="204918"/>
            </a:xfrm>
          </p:grpSpPr>
          <p:sp>
            <p:nvSpPr>
              <p:cNvPr id="10" name="燕尾形 21"/>
              <p:cNvSpPr/>
              <p:nvPr/>
            </p:nvSpPr>
            <p:spPr>
              <a:xfrm>
                <a:off x="395287" y="134107"/>
                <a:ext cx="1944215" cy="204918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燕尾形 23"/>
              <p:cNvSpPr/>
              <p:nvPr/>
            </p:nvSpPr>
            <p:spPr>
              <a:xfrm>
                <a:off x="2323437" y="134107"/>
                <a:ext cx="1927714" cy="197999"/>
              </a:xfrm>
              <a:prstGeom prst="chevron">
                <a:avLst/>
              </a:prstGeom>
              <a:solidFill>
                <a:srgbClr val="72327E"/>
              </a:solidFill>
              <a:ln>
                <a:solidFill>
                  <a:srgbClr val="7232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文献综述</a:t>
                </a:r>
              </a:p>
            </p:txBody>
          </p:sp>
          <p:sp>
            <p:nvSpPr>
              <p:cNvPr id="12" name="燕尾形 24"/>
              <p:cNvSpPr/>
              <p:nvPr/>
            </p:nvSpPr>
            <p:spPr>
              <a:xfrm>
                <a:off x="4299618" y="134107"/>
                <a:ext cx="1606428" cy="197999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燕尾形 25"/>
              <p:cNvSpPr/>
              <p:nvPr/>
            </p:nvSpPr>
            <p:spPr>
              <a:xfrm>
                <a:off x="5922237" y="134107"/>
                <a:ext cx="1927714" cy="204019"/>
              </a:xfrm>
              <a:prstGeom prst="chevron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" name="燕尾形 21">
              <a:extLst>
                <a:ext uri="{FF2B5EF4-FFF2-40B4-BE49-F238E27FC236}">
                  <a16:creationId xmlns:a16="http://schemas.microsoft.com/office/drawing/2014/main" id="{B674EB41-C3D8-E0B6-16F6-C2CCA1B57E53}"/>
                </a:ext>
              </a:extLst>
            </p:cNvPr>
            <p:cNvSpPr/>
            <p:nvPr/>
          </p:nvSpPr>
          <p:spPr>
            <a:xfrm>
              <a:off x="8730408" y="127188"/>
              <a:ext cx="2178490" cy="204918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75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6" imgW="7772400" imgH="10058400" progId="">
                  <p:embed/>
                </p:oleObj>
              </mc:Choice>
              <mc:Fallback>
                <p:oleObj name="think-cell 幻灯片" r:id="rId6" imgW="7772400" imgH="10058400" progId="">
                  <p:embed/>
                  <p:pic>
                    <p:nvPicPr>
                      <p:cNvPr id="38" name="对象 3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C660CE-E1C1-4C68-A232-1E6B7D740678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4" name="标题 6"/>
          <p:cNvSpPr>
            <a:spLocks noGrp="1"/>
          </p:cNvSpPr>
          <p:nvPr>
            <p:ph type="title"/>
          </p:nvPr>
        </p:nvSpPr>
        <p:spPr bwMode="gray">
          <a:xfrm>
            <a:off x="395288" y="836712"/>
            <a:ext cx="8356600" cy="30030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理论分析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3624" y="1484784"/>
            <a:ext cx="8424696" cy="36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历史融资信息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2014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年信智资本天使；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2015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6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月戈壁创投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Pre-A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本轮为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轮融资，卖方要求融资金额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$5M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，出让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25%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，投后估值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$20M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PSM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打分：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风险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和小红书、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站等平台的竞争力有待确定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在平台扩张以及与其他平台竞争中，内容质量维持有一定困难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酱料和速食品类变现风险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诉求：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折价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10%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购买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Term sheet: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90563" y="2341528"/>
          <a:ext cx="7560841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Business (Market and Product) Attractiveness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Exit Potential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Management Strength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Normalised</a:t>
                      </a:r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PSM Risk Factor (β)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Adjusted Cost of Capital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45552" y="4941009"/>
          <a:ext cx="7498856" cy="117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Securities to be Issued: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Shares of Preferred Stock of the Company (the “Preferred”).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 Proceeds: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_5,000,000_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 in aggregate.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Accredited investors approved by the Company (the “Investors”).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58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 (the “Original Issue Price”), based on a pre-money valuation of 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15,000,000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_], including an available option pool of 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_]%.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FC4DC1A2-24EE-3931-5834-4A78024C580B}"/>
              </a:ext>
            </a:extLst>
          </p:cNvPr>
          <p:cNvGrpSpPr/>
          <p:nvPr/>
        </p:nvGrpSpPr>
        <p:grpSpPr>
          <a:xfrm>
            <a:off x="395287" y="127189"/>
            <a:ext cx="8353426" cy="205468"/>
            <a:chOff x="395286" y="127188"/>
            <a:chExt cx="10513612" cy="211837"/>
          </a:xfrm>
        </p:grpSpPr>
        <p:grpSp>
          <p:nvGrpSpPr>
            <p:cNvPr id="9" name="组合 8"/>
            <p:cNvGrpSpPr/>
            <p:nvPr/>
          </p:nvGrpSpPr>
          <p:grpSpPr>
            <a:xfrm>
              <a:off x="395286" y="134107"/>
              <a:ext cx="8352938" cy="204918"/>
              <a:chOff x="395287" y="134107"/>
              <a:chExt cx="7454664" cy="204918"/>
            </a:xfrm>
          </p:grpSpPr>
          <p:sp>
            <p:nvSpPr>
              <p:cNvPr id="10" name="燕尾形 21"/>
              <p:cNvSpPr/>
              <p:nvPr/>
            </p:nvSpPr>
            <p:spPr>
              <a:xfrm>
                <a:off x="395287" y="134107"/>
                <a:ext cx="1944215" cy="204918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燕尾形 23"/>
              <p:cNvSpPr/>
              <p:nvPr/>
            </p:nvSpPr>
            <p:spPr>
              <a:xfrm>
                <a:off x="2323437" y="134107"/>
                <a:ext cx="1927714" cy="197999"/>
              </a:xfrm>
              <a:prstGeom prst="chevron">
                <a:avLst/>
              </a:prstGeom>
              <a:solidFill>
                <a:srgbClr val="72327E"/>
              </a:solidFill>
              <a:ln>
                <a:solidFill>
                  <a:srgbClr val="7232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2" name="燕尾形 24"/>
              <p:cNvSpPr/>
              <p:nvPr/>
            </p:nvSpPr>
            <p:spPr>
              <a:xfrm>
                <a:off x="4299618" y="134107"/>
                <a:ext cx="1606428" cy="197999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理论分析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燕尾形 25"/>
              <p:cNvSpPr/>
              <p:nvPr/>
            </p:nvSpPr>
            <p:spPr>
              <a:xfrm>
                <a:off x="5922237" y="134107"/>
                <a:ext cx="1927714" cy="204019"/>
              </a:xfrm>
              <a:prstGeom prst="chevron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" name="燕尾形 21">
              <a:extLst>
                <a:ext uri="{FF2B5EF4-FFF2-40B4-BE49-F238E27FC236}">
                  <a16:creationId xmlns:a16="http://schemas.microsoft.com/office/drawing/2014/main" id="{B674EB41-C3D8-E0B6-16F6-C2CCA1B57E53}"/>
                </a:ext>
              </a:extLst>
            </p:cNvPr>
            <p:cNvSpPr/>
            <p:nvPr/>
          </p:nvSpPr>
          <p:spPr>
            <a:xfrm>
              <a:off x="8730408" y="127188"/>
              <a:ext cx="2178490" cy="204918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01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6" imgW="7772400" imgH="10058400" progId="">
                  <p:embed/>
                </p:oleObj>
              </mc:Choice>
              <mc:Fallback>
                <p:oleObj name="think-cell 幻灯片" r:id="rId6" imgW="7772400" imgH="10058400" progId="">
                  <p:embed/>
                  <p:pic>
                    <p:nvPicPr>
                      <p:cNvPr id="38" name="对象 3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C660CE-E1C1-4C68-A232-1E6B7D740678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4" name="标题 6"/>
          <p:cNvSpPr>
            <a:spLocks noGrp="1"/>
          </p:cNvSpPr>
          <p:nvPr>
            <p:ph type="title"/>
          </p:nvPr>
        </p:nvSpPr>
        <p:spPr bwMode="gray">
          <a:xfrm>
            <a:off x="395288" y="836712"/>
            <a:ext cx="8356600" cy="30030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实证分析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3624" y="1484784"/>
            <a:ext cx="8424696" cy="36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历史融资信息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2014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年信智资本天使；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2015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6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月戈壁创投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Pre-A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本轮为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轮融资，卖方要求融资金额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$5M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，出让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25%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，投后估值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$20M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PSM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打分：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风险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和小红书、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站等平台的竞争力有待确定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在平台扩张以及与其他平台竞争中，内容质量维持有一定困难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酱料和速食品类变现风险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诉求：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折价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10%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购买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Term sheet: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90563" y="2341528"/>
          <a:ext cx="7560841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Business (Market and Product) Attractiveness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Exit Potential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Management Strength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Normalised</a:t>
                      </a:r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PSM Risk Factor (β)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Adjusted Cost of Capital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45552" y="4941009"/>
          <a:ext cx="7498856" cy="117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Securities to be Issued: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Shares of Preferred Stock of the Company (the “Preferred”).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 Proceeds: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_5,000,000_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 in aggregate.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Accredited investors approved by the Company (the “Investors”).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58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 (the “Original Issue Price”), based on a pre-money valuation of 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15,000,000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_], including an available option pool of 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_]%.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FC4DC1A2-24EE-3931-5834-4A78024C580B}"/>
              </a:ext>
            </a:extLst>
          </p:cNvPr>
          <p:cNvGrpSpPr/>
          <p:nvPr/>
        </p:nvGrpSpPr>
        <p:grpSpPr>
          <a:xfrm>
            <a:off x="395287" y="127189"/>
            <a:ext cx="8353426" cy="205468"/>
            <a:chOff x="395286" y="127188"/>
            <a:chExt cx="10513612" cy="211837"/>
          </a:xfrm>
        </p:grpSpPr>
        <p:grpSp>
          <p:nvGrpSpPr>
            <p:cNvPr id="9" name="组合 8"/>
            <p:cNvGrpSpPr/>
            <p:nvPr/>
          </p:nvGrpSpPr>
          <p:grpSpPr>
            <a:xfrm>
              <a:off x="395286" y="134107"/>
              <a:ext cx="8352938" cy="204918"/>
              <a:chOff x="395287" y="134107"/>
              <a:chExt cx="7454664" cy="204918"/>
            </a:xfrm>
          </p:grpSpPr>
          <p:sp>
            <p:nvSpPr>
              <p:cNvPr id="10" name="燕尾形 21"/>
              <p:cNvSpPr/>
              <p:nvPr/>
            </p:nvSpPr>
            <p:spPr>
              <a:xfrm>
                <a:off x="395287" y="134107"/>
                <a:ext cx="1944215" cy="204918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燕尾形 23"/>
              <p:cNvSpPr/>
              <p:nvPr/>
            </p:nvSpPr>
            <p:spPr>
              <a:xfrm>
                <a:off x="2323437" y="134107"/>
                <a:ext cx="1927714" cy="197999"/>
              </a:xfrm>
              <a:prstGeom prst="chevron">
                <a:avLst/>
              </a:prstGeom>
              <a:solidFill>
                <a:srgbClr val="72327E"/>
              </a:solidFill>
              <a:ln>
                <a:solidFill>
                  <a:srgbClr val="7232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2" name="燕尾形 24"/>
              <p:cNvSpPr/>
              <p:nvPr/>
            </p:nvSpPr>
            <p:spPr>
              <a:xfrm>
                <a:off x="4299618" y="134107"/>
                <a:ext cx="1606428" cy="197999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燕尾形 25"/>
              <p:cNvSpPr/>
              <p:nvPr/>
            </p:nvSpPr>
            <p:spPr>
              <a:xfrm>
                <a:off x="5922237" y="134107"/>
                <a:ext cx="1927714" cy="204019"/>
              </a:xfrm>
              <a:prstGeom prst="chevron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实证分析</a:t>
                </a:r>
                <a:endParaRPr lang="en-US" altLang="zh-CN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" name="燕尾形 21">
              <a:extLst>
                <a:ext uri="{FF2B5EF4-FFF2-40B4-BE49-F238E27FC236}">
                  <a16:creationId xmlns:a16="http://schemas.microsoft.com/office/drawing/2014/main" id="{B674EB41-C3D8-E0B6-16F6-C2CCA1B57E53}"/>
                </a:ext>
              </a:extLst>
            </p:cNvPr>
            <p:cNvSpPr/>
            <p:nvPr/>
          </p:nvSpPr>
          <p:spPr>
            <a:xfrm>
              <a:off x="8730408" y="127188"/>
              <a:ext cx="2178490" cy="204918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48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6" imgW="7772400" imgH="10058400" progId="">
                  <p:embed/>
                </p:oleObj>
              </mc:Choice>
              <mc:Fallback>
                <p:oleObj name="think-cell 幻灯片" r:id="rId6" imgW="7772400" imgH="10058400" progId="">
                  <p:embed/>
                  <p:pic>
                    <p:nvPicPr>
                      <p:cNvPr id="38" name="对象 3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C660CE-E1C1-4C68-A232-1E6B7D740678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4" name="标题 6"/>
          <p:cNvSpPr>
            <a:spLocks noGrp="1"/>
          </p:cNvSpPr>
          <p:nvPr>
            <p:ph type="title"/>
          </p:nvPr>
        </p:nvSpPr>
        <p:spPr bwMode="gray">
          <a:xfrm>
            <a:off x="395288" y="836712"/>
            <a:ext cx="8356600" cy="30030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结论与展望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3624" y="1484784"/>
            <a:ext cx="8424696" cy="36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历史融资信息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2014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年信智资本天使；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2015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6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月戈壁创投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Pre-A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本轮为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轮融资，卖方要求融资金额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$5M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，出让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25%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，投后估值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$20M</a:t>
            </a: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PSM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打分：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lvl="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风险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和小红书、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站等平台的竞争力有待确定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在平台扩张以及与其他平台竞争中，内容质量维持有一定困难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buClr>
                <a:srgbClr val="72327E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酱料和速食品类变现风险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诉求：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折价</a:t>
            </a: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10%</a:t>
            </a: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购买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Term sheet:</a:t>
            </a: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90563" y="2341528"/>
          <a:ext cx="7560841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Business (Market and Product) Attractiveness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Exit Potential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Management Strength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Normalised</a:t>
                      </a:r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PSM Risk Factor (β)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Adjusted Cost of Capital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45552" y="4941009"/>
          <a:ext cx="7498856" cy="117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Securities to be Issued: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Shares of Preferred Stock of the Company (the “Preferred”).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 Proceeds: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_5,000,000_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 in aggregate.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Investors: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Accredited investors approved by the Company (the “Investors”).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58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Share: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share (the “Original Issue Price”), based on a pre-money valuation of $[_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15,000,000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_], including an available option pool of [_</a:t>
                      </a:r>
                      <a:r>
                        <a:rPr lang="en-US" sz="1100" b="1" u="sng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_]%.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FC4DC1A2-24EE-3931-5834-4A78024C580B}"/>
              </a:ext>
            </a:extLst>
          </p:cNvPr>
          <p:cNvGrpSpPr/>
          <p:nvPr/>
        </p:nvGrpSpPr>
        <p:grpSpPr>
          <a:xfrm>
            <a:off x="395287" y="127189"/>
            <a:ext cx="8353426" cy="205468"/>
            <a:chOff x="395286" y="127188"/>
            <a:chExt cx="10513612" cy="211837"/>
          </a:xfrm>
        </p:grpSpPr>
        <p:grpSp>
          <p:nvGrpSpPr>
            <p:cNvPr id="9" name="组合 8"/>
            <p:cNvGrpSpPr/>
            <p:nvPr/>
          </p:nvGrpSpPr>
          <p:grpSpPr>
            <a:xfrm>
              <a:off x="395286" y="134107"/>
              <a:ext cx="8352938" cy="204918"/>
              <a:chOff x="395287" y="134107"/>
              <a:chExt cx="7454664" cy="204918"/>
            </a:xfrm>
          </p:grpSpPr>
          <p:sp>
            <p:nvSpPr>
              <p:cNvPr id="10" name="燕尾形 21"/>
              <p:cNvSpPr/>
              <p:nvPr/>
            </p:nvSpPr>
            <p:spPr>
              <a:xfrm>
                <a:off x="395287" y="134107"/>
                <a:ext cx="1944215" cy="204918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燕尾形 23"/>
              <p:cNvSpPr/>
              <p:nvPr/>
            </p:nvSpPr>
            <p:spPr>
              <a:xfrm>
                <a:off x="2323437" y="134107"/>
                <a:ext cx="1927714" cy="197999"/>
              </a:xfrm>
              <a:prstGeom prst="chevron">
                <a:avLst/>
              </a:prstGeom>
              <a:solidFill>
                <a:srgbClr val="72327E"/>
              </a:solidFill>
              <a:ln>
                <a:solidFill>
                  <a:srgbClr val="7232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2" name="燕尾形 24"/>
              <p:cNvSpPr/>
              <p:nvPr/>
            </p:nvSpPr>
            <p:spPr>
              <a:xfrm>
                <a:off x="4299618" y="134107"/>
                <a:ext cx="1606428" cy="197999"/>
              </a:xfrm>
              <a:prstGeom prst="chevron">
                <a:avLst/>
              </a:prstGeom>
              <a:solidFill>
                <a:srgbClr val="EBE8EC"/>
              </a:solidFill>
              <a:ln>
                <a:solidFill>
                  <a:srgbClr val="EB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3" name="燕尾形 25"/>
              <p:cNvSpPr/>
              <p:nvPr/>
            </p:nvSpPr>
            <p:spPr>
              <a:xfrm>
                <a:off x="5922237" y="134107"/>
                <a:ext cx="1927714" cy="204019"/>
              </a:xfrm>
              <a:prstGeom prst="chevron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" name="燕尾形 21">
              <a:extLst>
                <a:ext uri="{FF2B5EF4-FFF2-40B4-BE49-F238E27FC236}">
                  <a16:creationId xmlns:a16="http://schemas.microsoft.com/office/drawing/2014/main" id="{B674EB41-C3D8-E0B6-16F6-C2CCA1B57E53}"/>
                </a:ext>
              </a:extLst>
            </p:cNvPr>
            <p:cNvSpPr/>
            <p:nvPr/>
          </p:nvSpPr>
          <p:spPr>
            <a:xfrm>
              <a:off x="8730408" y="127188"/>
              <a:ext cx="2178490" cy="204918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结论与展望</a:t>
              </a:r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97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5" imgW="7772400" imgH="10058400" progId="">
                  <p:embed/>
                </p:oleObj>
              </mc:Choice>
              <mc:Fallback>
                <p:oleObj name="think-cell 幻灯片" r:id="rId5" imgW="7772400" imgH="10058400" progId="">
                  <p:embed/>
                  <p:pic>
                    <p:nvPicPr>
                      <p:cNvPr id="0" name="对象 3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C660CE-E1C1-4C68-A232-1E6B7D740678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4" name="标题 6"/>
          <p:cNvSpPr>
            <a:spLocks noGrp="1"/>
          </p:cNvSpPr>
          <p:nvPr>
            <p:ph type="title"/>
          </p:nvPr>
        </p:nvSpPr>
        <p:spPr bwMode="gray">
          <a:xfrm>
            <a:off x="395288" y="559469"/>
            <a:ext cx="8356600" cy="57754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2.Day Day Cook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重要谈判点</a:t>
            </a:r>
            <a:b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– 2016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轮 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US $5M</a:t>
            </a:r>
            <a:b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3624" y="1484784"/>
            <a:ext cx="8424696" cy="34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Term Sheet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1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、两名董事由持有多数普通股的股东选举产生。三名董事由持有多数优先股的股东选举产生。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、如果该公司未能在</a:t>
            </a: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2023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年前上市，管理团队应以</a:t>
            </a: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1000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万美元的估值回购这些股份。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Key Point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：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1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、我们要求在此轮融资至少列席一个董事会席位，并拥有一票否决权。同时要求至少两名人员进入高管层。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、对赌协议要求以</a:t>
            </a: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倍投资额的价格回购相应股份，也可以协商成</a:t>
            </a: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IRR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286" y="134107"/>
            <a:ext cx="8352938" cy="204918"/>
            <a:chOff x="395287" y="134107"/>
            <a:chExt cx="7454664" cy="204918"/>
          </a:xfrm>
        </p:grpSpPr>
        <p:sp>
          <p:nvSpPr>
            <p:cNvPr id="10" name="燕尾形 21"/>
            <p:cNvSpPr/>
            <p:nvPr/>
          </p:nvSpPr>
          <p:spPr>
            <a:xfrm>
              <a:off x="395287" y="134107"/>
              <a:ext cx="1944215" cy="204918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Day </a:t>
              </a:r>
              <a:r>
                <a:rPr lang="en-US" altLang="zh-CN" sz="12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Day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 Cook</a:t>
              </a:r>
            </a:p>
          </p:txBody>
        </p:sp>
        <p:sp>
          <p:nvSpPr>
            <p:cNvPr id="11" name="燕尾形 23"/>
            <p:cNvSpPr/>
            <p:nvPr/>
          </p:nvSpPr>
          <p:spPr>
            <a:xfrm>
              <a:off x="2323437" y="134107"/>
              <a:ext cx="1927714" cy="197999"/>
            </a:xfrm>
            <a:prstGeom prst="chevron">
              <a:avLst/>
            </a:prstGeom>
            <a:solidFill>
              <a:srgbClr val="72327E"/>
            </a:solidFill>
            <a:ln>
              <a:solidFill>
                <a:srgbClr val="723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燕尾形 24"/>
            <p:cNvSpPr/>
            <p:nvPr/>
          </p:nvSpPr>
          <p:spPr>
            <a:xfrm>
              <a:off x="4299618" y="134107"/>
              <a:ext cx="1606428" cy="197999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燕尾形 25"/>
            <p:cNvSpPr/>
            <p:nvPr/>
          </p:nvSpPr>
          <p:spPr>
            <a:xfrm>
              <a:off x="5922237" y="134107"/>
              <a:ext cx="1927714" cy="204019"/>
            </a:xfrm>
            <a:prstGeom prst="chevro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4405D04-E0DC-41B2-B40C-0C1C55628511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6974141"/>
              </p:ext>
            </p:extLst>
          </p:nvPr>
        </p:nvGraphicFramePr>
        <p:xfrm>
          <a:off x="745552" y="4940374"/>
          <a:ext cx="7498856" cy="1205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endParaRPr lang="en-US" sz="11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Board of Directors: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endParaRPr lang="en-US" sz="11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Two directors elected by holders of a majority of common stock. </a:t>
                      </a: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director</a:t>
                      </a: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elected by holders of a majority of Preferred.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58">
                <a:tc>
                  <a:txBody>
                    <a:bodyPr/>
                    <a:lstStyle/>
                    <a:p>
                      <a:pPr algn="l"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Valuation Adjustment Mechanism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management team should buy back the shares at a valuation of $10Mn if company failed to list before 2023.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5" imgW="7772400" imgH="10058400" progId="">
                  <p:embed/>
                </p:oleObj>
              </mc:Choice>
              <mc:Fallback>
                <p:oleObj name="think-cell 幻灯片" r:id="rId5" imgW="7772400" imgH="10058400" progId="">
                  <p:embed/>
                  <p:pic>
                    <p:nvPicPr>
                      <p:cNvPr id="38" name="对象 3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C660CE-E1C1-4C68-A232-1E6B7D740678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4" name="标题 6"/>
          <p:cNvSpPr>
            <a:spLocks noGrp="1"/>
          </p:cNvSpPr>
          <p:nvPr>
            <p:ph type="title"/>
          </p:nvPr>
        </p:nvSpPr>
        <p:spPr bwMode="gray">
          <a:xfrm>
            <a:off x="395288" y="559469"/>
            <a:ext cx="8356600" cy="57754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3. Day </a:t>
            </a:r>
            <a:r>
              <a:rPr lang="en-US" altLang="zh-CN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Day</a:t>
            </a:r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Cook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可以协商但必须列在</a:t>
            </a:r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Term Sheet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中的条款</a:t>
            </a:r>
            <a:b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– 2016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轮 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US $5M</a:t>
            </a:r>
            <a:b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3624" y="1268760"/>
            <a:ext cx="8424696" cy="34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风险：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公司核心成员过早离开，影响公司可持续经营。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投资者股份被稀释。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投资者可能需要缴纳律师费用。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Arial" panose="020B0604020202020204" pitchFamily="34" charset="0"/>
              <a:buChar char="•"/>
              <a:defRPr/>
            </a:pP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诉求：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每位创始人自</a:t>
            </a: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2016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年起拥有四年的股权。每位创始人应在交易结束前将所有相关知识产权转让给本公司。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如果本公司发行或出售任何股权，投资者有权购买额外数量的股权，以保持其在本公司的百分比所有权权益。</a:t>
            </a:r>
            <a:endParaRPr lang="en-US" altLang="zh-CN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72327E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公司应按结算金额的</a:t>
            </a:r>
            <a:r>
              <a:rPr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7.5%</a:t>
            </a:r>
            <a:r>
              <a:rPr lang="zh-CN" altLang="en-US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Times New Roman" panose="02020603050405020304" pitchFamily="18" charset="0"/>
              </a:rPr>
              <a:t>向投资者偿付律师费用。</a:t>
            </a:r>
          </a:p>
          <a:p>
            <a:pPr>
              <a:lnSpc>
                <a:spcPct val="120000"/>
              </a:lnSpc>
              <a:buClr>
                <a:srgbClr val="72327E"/>
              </a:buClr>
              <a:defRPr/>
            </a:pPr>
            <a:endParaRPr lang="zh-CN" altLang="en-US" sz="1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286" y="134107"/>
            <a:ext cx="8352938" cy="204918"/>
            <a:chOff x="395287" y="134107"/>
            <a:chExt cx="7454664" cy="204918"/>
          </a:xfrm>
        </p:grpSpPr>
        <p:sp>
          <p:nvSpPr>
            <p:cNvPr id="10" name="燕尾形 21"/>
            <p:cNvSpPr/>
            <p:nvPr/>
          </p:nvSpPr>
          <p:spPr>
            <a:xfrm>
              <a:off x="395287" y="134107"/>
              <a:ext cx="1944215" cy="204918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Day </a:t>
              </a:r>
              <a:r>
                <a:rPr lang="en-US" altLang="zh-CN" sz="12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Day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 Cook</a:t>
              </a:r>
            </a:p>
          </p:txBody>
        </p:sp>
        <p:sp>
          <p:nvSpPr>
            <p:cNvPr id="11" name="燕尾形 23"/>
            <p:cNvSpPr/>
            <p:nvPr/>
          </p:nvSpPr>
          <p:spPr>
            <a:xfrm>
              <a:off x="2323437" y="134107"/>
              <a:ext cx="1927714" cy="197999"/>
            </a:xfrm>
            <a:prstGeom prst="chevron">
              <a:avLst/>
            </a:prstGeom>
            <a:solidFill>
              <a:srgbClr val="72327E"/>
            </a:solidFill>
            <a:ln>
              <a:solidFill>
                <a:srgbClr val="723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燕尾形 24"/>
            <p:cNvSpPr/>
            <p:nvPr/>
          </p:nvSpPr>
          <p:spPr>
            <a:xfrm>
              <a:off x="4299618" y="134107"/>
              <a:ext cx="1606428" cy="197999"/>
            </a:xfrm>
            <a:prstGeom prst="chevron">
              <a:avLst/>
            </a:prstGeom>
            <a:solidFill>
              <a:srgbClr val="EBE8EC"/>
            </a:solidFill>
            <a:ln>
              <a:solidFill>
                <a:srgbClr val="EBE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燕尾形 25"/>
            <p:cNvSpPr/>
            <p:nvPr/>
          </p:nvSpPr>
          <p:spPr>
            <a:xfrm>
              <a:off x="5922237" y="134107"/>
              <a:ext cx="1927714" cy="204019"/>
            </a:xfrm>
            <a:prstGeom prst="chevro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603E85A-820C-4A88-B094-01C95E8606A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4729623"/>
              </p:ext>
            </p:extLst>
          </p:nvPr>
        </p:nvGraphicFramePr>
        <p:xfrm>
          <a:off x="822572" y="4869160"/>
          <a:ext cx="7498856" cy="1367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Founder Matters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800"/>
                        </a:spcAft>
                      </a:pPr>
                      <a:endParaRPr lang="en-US" sz="11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founder shall have four years vesting beginning in 2016. Full acceleration upon “Double Trigger.” Each Founder shall have assigned all relevant IP to the Company prior to closing.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Pre-emptive Rights</a:t>
                      </a:r>
                      <a:endParaRPr lang="en-US" altLang="zh-CN" sz="11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800"/>
                        </a:spcAft>
                      </a:pPr>
                      <a:endParaRPr lang="zh-CN" altLang="en-US" sz="11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Company shall issue or sell any equity, the Investors shall have a right to purchase an additional amount of equity such that the Investors maintain their percentage ownership interest in the Company. </a:t>
                      </a:r>
                      <a:endParaRPr lang="zh-CN" altLang="en-US" sz="11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5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Expenses:</a:t>
                      </a:r>
                      <a:endParaRPr lang="zh-CN" altLang="en-US" sz="11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800"/>
                        </a:spcAft>
                      </a:pP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to reimburse counsel to investors for a flat fee of  7.5% base on the settlement amount.</a:t>
                      </a:r>
                      <a:endParaRPr lang="zh-CN" altLang="en-US" sz="11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88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785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ZDj3CVxZkOUm8twI9OJo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O3_.rmckK5N0SLAI58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h9whBBPlE.Tr1IihquHv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3Ju6saub06ZW9b0p4G0f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5SCFtDYUku47GFPqXnU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q9.3R8YUCAvTMcGZrTg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zC1zp0ZkWsoj2fswZ4C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bT.DARbEaIT5z0XYHD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f_TKM.RUu7kEQ6r_G8Q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O3_.rmckK5N0SLAI58f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u_.Bb1w0uNlqMmzukYc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vyUjFlJ_kOlAJWm5A6Es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8oTprpXYUuNFzMqPyJmT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W0IyM1HEKJ4zAI1eMim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066zgtKUqBQdVeOvW7a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O3_.rmckK5N0SLAI58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G4NOXjzkGtVkYjhebp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0djcY6P0q_pCjnTdnQ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6M.CVqyEmXNgejACk1J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UIw0wLTsEGJuYYQ3EpTA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kiUKnIrkmrkxHIinxwt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DNlJ0L30KxRgrA6SLJ4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HPubaDEkmLfBW6ccl_Y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8BfYPRd0.rNL6PRlYod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1JaD59HakmNVq7Ekjh39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4H0ZBpt0KL1A.G92GDI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0L24RuoUSNIwWNUcyk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YP6mMufkGVGukiTyxwd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96ty_LIi0eY60700s4DH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8sO4gyDKkWGHrS9_6PNB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ABOo80okuOnNBZUTlpZ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578;#374578;#374578;#118767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f55256-d105-48e5-9d6f-33288fa12b78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78d455-2404-4b3a-a5fe-2c43b92f5301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f55256-d105-48e5-9d6f-33288fa12b7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lLCavMpUqL372G.lCh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78d455-2404-4b3a-a5fe-2c43b92f5301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f55256-d105-48e5-9d6f-33288fa12b78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78d455-2404-4b3a-a5fe-2c43b92f5301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f55256-d105-48e5-9d6f-33288fa12b78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78d455-2404-4b3a-a5fe-2c43b92f5301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f55256-d105-48e5-9d6f-33288fa12b78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78d455-2404-4b3a-a5fe-2c43b92f530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UyF44_Ok.TLy8uUl1M8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c1a426-2698-4534-b7a2-b6aadb5f8e47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c1a426-2698-4534-b7a2-b6aadb5f8e47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ePfxFp7W02PHHPI2_Rx2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ez_CAVzk2jMzmN9VqS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38zWNqiJUuUNrLB4UjPlg"/>
</p:tagLst>
</file>

<file path=ppt/theme/theme1.xml><?xml version="1.0" encoding="utf-8"?>
<a:theme xmlns:a="http://schemas.openxmlformats.org/drawingml/2006/main" name="1.2_PPT_通用模板_基本">
  <a:themeElements>
    <a:clrScheme name="自定义 2 1">
      <a:dk1>
        <a:srgbClr val="000000"/>
      </a:dk1>
      <a:lt1>
        <a:srgbClr val="FFFFFF"/>
      </a:lt1>
      <a:dk2>
        <a:srgbClr val="743480"/>
      </a:dk2>
      <a:lt2>
        <a:srgbClr val="EAE5EB"/>
      </a:lt2>
      <a:accent1>
        <a:srgbClr val="72327E"/>
      </a:accent1>
      <a:accent2>
        <a:srgbClr val="E6CFEB"/>
      </a:accent2>
      <a:accent3>
        <a:srgbClr val="733480"/>
      </a:accent3>
      <a:accent4>
        <a:srgbClr val="44556A"/>
      </a:accent4>
      <a:accent5>
        <a:srgbClr val="A3A5A3"/>
      </a:accent5>
      <a:accent6>
        <a:srgbClr val="5982DB"/>
      </a:accent6>
      <a:hlink>
        <a:srgbClr val="0066FF"/>
      </a:hlink>
      <a:folHlink>
        <a:srgbClr val="666699"/>
      </a:folHlink>
    </a:clrScheme>
    <a:fontScheme name="社保1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noFill/>
        <a:ln w="12700">
          <a:solidFill>
            <a:schemeClr val="tx1"/>
          </a:solidFill>
          <a:miter lim="800000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1.2_PPT_通用模板_基本</Template>
  <TotalTime>3344</TotalTime>
  <Words>1707</Words>
  <Application>Microsoft Office PowerPoint</Application>
  <PresentationFormat>全屏显示(4:3)</PresentationFormat>
  <Paragraphs>273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楷体</vt:lpstr>
      <vt:lpstr>Arial</vt:lpstr>
      <vt:lpstr>Calibri</vt:lpstr>
      <vt:lpstr>Symbol</vt:lpstr>
      <vt:lpstr>Times New Roman</vt:lpstr>
      <vt:lpstr>Wingdings</vt:lpstr>
      <vt:lpstr>1.2_PPT_通用模板_基本</vt:lpstr>
      <vt:lpstr>think-cell 幻灯片</vt:lpstr>
      <vt:lpstr>做市商对市场效率的影响 -基于创业板、科创板和新三板的数据</vt:lpstr>
      <vt:lpstr>PowerPoint 演示文稿</vt:lpstr>
      <vt:lpstr>1.研究背景</vt:lpstr>
      <vt:lpstr>2. 文献综述</vt:lpstr>
      <vt:lpstr>3. 理论分析</vt:lpstr>
      <vt:lpstr>4. 实证分析</vt:lpstr>
      <vt:lpstr>5. 结论与展望</vt:lpstr>
      <vt:lpstr>2.Day Day Cook 重要谈判点 – 2016年A轮 US $5M </vt:lpstr>
      <vt:lpstr>3. Day Day Cook可以协商但必须列在Term Sheet中的条款 – 2016年A轮 US $5M </vt:lpstr>
      <vt:lpstr>4.Day Day Cook ——Some other terms to be negotiated – 2016年A轮 US $5M 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[标题：粗体、50磅]</dc:title>
  <dc:creator>wangruiqi</dc:creator>
  <cp:lastModifiedBy>何 婧</cp:lastModifiedBy>
  <cp:revision>302</cp:revision>
  <dcterms:created xsi:type="dcterms:W3CDTF">2016-03-09T13:54:00Z</dcterms:created>
  <dcterms:modified xsi:type="dcterms:W3CDTF">2023-01-15T14:46:12Z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F70D46B085714C95887B1BD8492A2779</vt:lpwstr>
  </property>
  <property fmtid="{D5CDD505-2E9C-101B-9397-08002B2CF9AE}" pid="3" name="KSOProductBuildVer">
    <vt:lpwstr>2052-11.1.0.11365</vt:lpwstr>
  </property>
</Properties>
</file>