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Roboto"/>
      <p:regular r:id="rId32"/>
      <p:bold r:id="rId33"/>
      <p:italic r:id="rId34"/>
      <p:boldItalic r:id="rId35"/>
    </p:embeddedFont>
    <p:embeddedFont>
      <p:font typeface="Quicksand"/>
      <p:regular r:id="rId36"/>
      <p:bold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8" roundtripDataSignature="AMtx7miZiw2dPlS3nJBYByehmEP90EMPu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11BB75D-1AFA-448E-80A8-D1E5BA8138B6}">
  <a:tblStyle styleId="{611BB75D-1AFA-448E-80A8-D1E5BA8138B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F2A03048-B8EC-4B82-9936-E0DC1F721628}"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bold.fntdata"/><Relationship Id="rId10" Type="http://schemas.openxmlformats.org/officeDocument/2006/relationships/slide" Target="slides/slide5.xml"/><Relationship Id="rId32" Type="http://schemas.openxmlformats.org/officeDocument/2006/relationships/font" Target="fonts/Roboto-regular.fntdata"/><Relationship Id="rId13" Type="http://schemas.openxmlformats.org/officeDocument/2006/relationships/slide" Target="slides/slide8.xml"/><Relationship Id="rId35" Type="http://schemas.openxmlformats.org/officeDocument/2006/relationships/font" Target="fonts/Roboto-boldItalic.fntdata"/><Relationship Id="rId12" Type="http://schemas.openxmlformats.org/officeDocument/2006/relationships/slide" Target="slides/slide7.xml"/><Relationship Id="rId34" Type="http://schemas.openxmlformats.org/officeDocument/2006/relationships/font" Target="fonts/Roboto-italic.fntdata"/><Relationship Id="rId15" Type="http://schemas.openxmlformats.org/officeDocument/2006/relationships/slide" Target="slides/slide10.xml"/><Relationship Id="rId37" Type="http://schemas.openxmlformats.org/officeDocument/2006/relationships/font" Target="fonts/Quicksand-bold.fntdata"/><Relationship Id="rId14" Type="http://schemas.openxmlformats.org/officeDocument/2006/relationships/slide" Target="slides/slide9.xml"/><Relationship Id="rId36" Type="http://schemas.openxmlformats.org/officeDocument/2006/relationships/font" Target="fonts/Quicksand-regular.fntdata"/><Relationship Id="rId17" Type="http://schemas.openxmlformats.org/officeDocument/2006/relationships/slide" Target="slides/slide12.xml"/><Relationship Id="rId16" Type="http://schemas.openxmlformats.org/officeDocument/2006/relationships/slide" Target="slides/slide11.xml"/><Relationship Id="rId38" Type="http://customschemas.google.com/relationships/presentationmetadata" Target="meta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 name="Google Shape;4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4323fa75b3_0_3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4323fa75b3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4323fa75b3_0_37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4323fa75b3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36b54ba466_0_9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36b54ba466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36b54ba466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36b54ba4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36b54ba466_0_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36b54ba46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4323fa75b3_0_4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4323fa75b3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14323fa75b3_0_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14323fa75b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4323fa75b3_0_4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4323fa75b3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4323fa75b3_0_4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4323fa75b3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36b54ba466_0_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36b54ba46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42417418da_0_9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42417418da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36b54ba466_0_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36b54ba466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42417418da_0_1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42417418da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36b54ba466_0_6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36b54ba466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4323fa75b3_0_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4323fa75b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4323fa75b3_0_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4323fa75b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12"/>
          <p:cNvSpPr txBox="1"/>
          <p:nvPr>
            <p:ph type="ctrTitle"/>
          </p:nvPr>
        </p:nvSpPr>
        <p:spPr>
          <a:xfrm>
            <a:off x="1319175" y="2233519"/>
            <a:ext cx="6680400" cy="1159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5000"/>
              <a:buNone/>
              <a:defRPr sz="5000"/>
            </a:lvl1pPr>
            <a:lvl2pPr lvl="1" algn="l">
              <a:lnSpc>
                <a:spcPct val="100000"/>
              </a:lnSpc>
              <a:spcBef>
                <a:spcPts val="0"/>
              </a:spcBef>
              <a:spcAft>
                <a:spcPts val="0"/>
              </a:spcAft>
              <a:buSzPts val="5000"/>
              <a:buNone/>
              <a:defRPr sz="5000"/>
            </a:lvl2pPr>
            <a:lvl3pPr lvl="2" algn="l">
              <a:lnSpc>
                <a:spcPct val="100000"/>
              </a:lnSpc>
              <a:spcBef>
                <a:spcPts val="0"/>
              </a:spcBef>
              <a:spcAft>
                <a:spcPts val="0"/>
              </a:spcAft>
              <a:buSzPts val="5000"/>
              <a:buNone/>
              <a:defRPr sz="5000"/>
            </a:lvl3pPr>
            <a:lvl4pPr lvl="3" algn="l">
              <a:lnSpc>
                <a:spcPct val="100000"/>
              </a:lnSpc>
              <a:spcBef>
                <a:spcPts val="0"/>
              </a:spcBef>
              <a:spcAft>
                <a:spcPts val="0"/>
              </a:spcAft>
              <a:buSzPts val="5000"/>
              <a:buNone/>
              <a:defRPr sz="5000"/>
            </a:lvl4pPr>
            <a:lvl5pPr lvl="4" algn="l">
              <a:lnSpc>
                <a:spcPct val="100000"/>
              </a:lnSpc>
              <a:spcBef>
                <a:spcPts val="0"/>
              </a:spcBef>
              <a:spcAft>
                <a:spcPts val="0"/>
              </a:spcAft>
              <a:buSzPts val="5000"/>
              <a:buNone/>
              <a:defRPr sz="5000"/>
            </a:lvl5pPr>
            <a:lvl6pPr lvl="5" algn="l">
              <a:lnSpc>
                <a:spcPct val="100000"/>
              </a:lnSpc>
              <a:spcBef>
                <a:spcPts val="0"/>
              </a:spcBef>
              <a:spcAft>
                <a:spcPts val="0"/>
              </a:spcAft>
              <a:buSzPts val="5000"/>
              <a:buNone/>
              <a:defRPr sz="5000"/>
            </a:lvl6pPr>
            <a:lvl7pPr lvl="6" algn="l">
              <a:lnSpc>
                <a:spcPct val="100000"/>
              </a:lnSpc>
              <a:spcBef>
                <a:spcPts val="0"/>
              </a:spcBef>
              <a:spcAft>
                <a:spcPts val="0"/>
              </a:spcAft>
              <a:buSzPts val="5000"/>
              <a:buNone/>
              <a:defRPr sz="5000"/>
            </a:lvl7pPr>
            <a:lvl8pPr lvl="7" algn="l">
              <a:lnSpc>
                <a:spcPct val="100000"/>
              </a:lnSpc>
              <a:spcBef>
                <a:spcPts val="0"/>
              </a:spcBef>
              <a:spcAft>
                <a:spcPts val="0"/>
              </a:spcAft>
              <a:buSzPts val="5000"/>
              <a:buNone/>
              <a:defRPr sz="5000"/>
            </a:lvl8pPr>
            <a:lvl9pPr lvl="8" algn="l">
              <a:lnSpc>
                <a:spcPct val="100000"/>
              </a:lnSpc>
              <a:spcBef>
                <a:spcPts val="0"/>
              </a:spcBef>
              <a:spcAft>
                <a:spcPts val="0"/>
              </a:spcAft>
              <a:buSzPts val="5000"/>
              <a:buNone/>
              <a:defRPr sz="5000"/>
            </a:lvl9pPr>
          </a:lstStyle>
          <a:p/>
        </p:txBody>
      </p:sp>
      <p:cxnSp>
        <p:nvCxnSpPr>
          <p:cNvPr id="11" name="Google Shape;11;p12"/>
          <p:cNvCxnSpPr>
            <a:stCxn id="12" idx="4"/>
          </p:cNvCxnSpPr>
          <p:nvPr/>
        </p:nvCxnSpPr>
        <p:spPr>
          <a:xfrm flipH="1">
            <a:off x="913050" y="1232275"/>
            <a:ext cx="26700" cy="3942000"/>
          </a:xfrm>
          <a:prstGeom prst="straightConnector1">
            <a:avLst/>
          </a:prstGeom>
          <a:noFill/>
          <a:ln cap="flat" cmpd="sng" w="9525">
            <a:solidFill>
              <a:schemeClr val="accent5"/>
            </a:solidFill>
            <a:prstDash val="solid"/>
            <a:round/>
            <a:headEnd len="sm" w="sm" type="none"/>
            <a:tailEnd len="sm" w="sm" type="none"/>
          </a:ln>
        </p:spPr>
      </p:cxnSp>
      <p:sp>
        <p:nvSpPr>
          <p:cNvPr id="12" name="Google Shape;12;p12"/>
          <p:cNvSpPr/>
          <p:nvPr/>
        </p:nvSpPr>
        <p:spPr>
          <a:xfrm>
            <a:off x="845250" y="1043275"/>
            <a:ext cx="189000" cy="189000"/>
          </a:xfrm>
          <a:prstGeom prst="ellipse">
            <a:avLst/>
          </a:pr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key color">
  <p:cSld name="BLANK_1">
    <p:bg>
      <p:bgPr>
        <a:solidFill>
          <a:schemeClr val="accent1"/>
        </a:solidFill>
      </p:bgPr>
    </p:bg>
    <p:spTree>
      <p:nvGrpSpPr>
        <p:cNvPr id="13" name="Shape 13"/>
        <p:cNvGrpSpPr/>
        <p:nvPr/>
      </p:nvGrpSpPr>
      <p:grpSpPr>
        <a:xfrm>
          <a:off x="0" y="0"/>
          <a:ext cx="0" cy="0"/>
          <a:chOff x="0" y="0"/>
          <a:chExt cx="0" cy="0"/>
        </a:xfrm>
      </p:grpSpPr>
      <p:sp>
        <p:nvSpPr>
          <p:cNvPr id="14" name="Google Shape;14;p13"/>
          <p:cNvSpPr txBox="1"/>
          <p:nvPr>
            <p:ph idx="12" type="sldNum"/>
          </p:nvPr>
        </p:nvSpPr>
        <p:spPr>
          <a:xfrm>
            <a:off x="8523157" y="4752131"/>
            <a:ext cx="548700" cy="3153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Quicksand"/>
                <a:ea typeface="Quicksand"/>
                <a:cs typeface="Quicksand"/>
                <a:sym typeface="Quicksand"/>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Quicksand"/>
                <a:ea typeface="Quicksand"/>
                <a:cs typeface="Quicksand"/>
                <a:sym typeface="Quicksand"/>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Quicksand"/>
                <a:ea typeface="Quicksand"/>
                <a:cs typeface="Quicksand"/>
                <a:sym typeface="Quicksand"/>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Quicksand"/>
                <a:ea typeface="Quicksand"/>
                <a:cs typeface="Quicksand"/>
                <a:sym typeface="Quicksand"/>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Quicksand"/>
                <a:ea typeface="Quicksand"/>
                <a:cs typeface="Quicksand"/>
                <a:sym typeface="Quicksand"/>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Quicksand"/>
                <a:ea typeface="Quicksand"/>
                <a:cs typeface="Quicksand"/>
                <a:sym typeface="Quicksand"/>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Quicksand"/>
                <a:ea typeface="Quicksand"/>
                <a:cs typeface="Quicksand"/>
                <a:sym typeface="Quicksand"/>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Quicksand"/>
                <a:ea typeface="Quicksand"/>
                <a:cs typeface="Quicksand"/>
                <a:sym typeface="Quicksand"/>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Quicksand"/>
                <a:ea typeface="Quicksand"/>
                <a:cs typeface="Quicksand"/>
                <a:sym typeface="Quicksand"/>
              </a:defRPr>
            </a:lvl9pPr>
          </a:lstStyle>
          <a:p>
            <a:pPr indent="0" lvl="0" marL="0" rtl="0" algn="r">
              <a:spcBef>
                <a:spcPts val="0"/>
              </a:spcBef>
              <a:spcAft>
                <a:spcPts val="0"/>
              </a:spcAft>
              <a:buNone/>
            </a:pPr>
            <a:fld id="{00000000-1234-1234-1234-123412341234}" type="slidenum">
              <a:rPr lang="es-MX"/>
              <a:t>‹#›</a:t>
            </a:fld>
            <a:endParaRPr/>
          </a:p>
        </p:txBody>
      </p:sp>
      <p:cxnSp>
        <p:nvCxnSpPr>
          <p:cNvPr id="15" name="Google Shape;15;p13"/>
          <p:cNvCxnSpPr/>
          <p:nvPr/>
        </p:nvCxnSpPr>
        <p:spPr>
          <a:xfrm>
            <a:off x="945638" y="0"/>
            <a:ext cx="0" cy="5143500"/>
          </a:xfrm>
          <a:prstGeom prst="straightConnector1">
            <a:avLst/>
          </a:prstGeom>
          <a:noFill/>
          <a:ln cap="flat" cmpd="sng" w="9525">
            <a:solidFill>
              <a:schemeClr val="dk1"/>
            </a:solidFill>
            <a:prstDash val="solid"/>
            <a:round/>
            <a:headEnd len="sm" w="sm" type="none"/>
            <a:tailEnd len="sm" w="sm" type="none"/>
          </a:ln>
        </p:spPr>
      </p:cxnSp>
      <p:sp>
        <p:nvSpPr>
          <p:cNvPr id="16" name="Google Shape;16;p13"/>
          <p:cNvSpPr/>
          <p:nvPr/>
        </p:nvSpPr>
        <p:spPr>
          <a:xfrm>
            <a:off x="844675" y="2470800"/>
            <a:ext cx="201900" cy="2019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17" name="Shape 17"/>
        <p:cNvGrpSpPr/>
        <p:nvPr/>
      </p:nvGrpSpPr>
      <p:grpSpPr>
        <a:xfrm>
          <a:off x="0" y="0"/>
          <a:ext cx="0" cy="0"/>
          <a:chOff x="0" y="0"/>
          <a:chExt cx="0" cy="0"/>
        </a:xfrm>
      </p:grpSpPr>
      <p:sp>
        <p:nvSpPr>
          <p:cNvPr id="18" name="Google Shape;18;p14"/>
          <p:cNvSpPr txBox="1"/>
          <p:nvPr>
            <p:ph type="title"/>
          </p:nvPr>
        </p:nvSpPr>
        <p:spPr>
          <a:xfrm>
            <a:off x="1165475" y="549649"/>
            <a:ext cx="6858000" cy="345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p:txBody>
      </p:sp>
      <p:sp>
        <p:nvSpPr>
          <p:cNvPr id="19" name="Google Shape;19;p14"/>
          <p:cNvSpPr txBox="1"/>
          <p:nvPr>
            <p:ph idx="1" type="body"/>
          </p:nvPr>
        </p:nvSpPr>
        <p:spPr>
          <a:xfrm>
            <a:off x="1165475" y="1174117"/>
            <a:ext cx="3306900" cy="37257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sz="2000"/>
            </a:lvl2pPr>
            <a:lvl3pPr indent="-355600" lvl="2" marL="1371600" algn="l">
              <a:lnSpc>
                <a:spcPct val="100000"/>
              </a:lnSpc>
              <a:spcBef>
                <a:spcPts val="0"/>
              </a:spcBef>
              <a:spcAft>
                <a:spcPts val="0"/>
              </a:spcAft>
              <a:buSzPts val="2000"/>
              <a:buChar char="■"/>
              <a:defRPr sz="2000"/>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20" name="Google Shape;20;p14"/>
          <p:cNvSpPr txBox="1"/>
          <p:nvPr>
            <p:ph idx="2" type="body"/>
          </p:nvPr>
        </p:nvSpPr>
        <p:spPr>
          <a:xfrm>
            <a:off x="4671570" y="1174117"/>
            <a:ext cx="3306900" cy="37257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sz="2000"/>
            </a:lvl2pPr>
            <a:lvl3pPr indent="-355600" lvl="2" marL="1371600" algn="l">
              <a:lnSpc>
                <a:spcPct val="100000"/>
              </a:lnSpc>
              <a:spcBef>
                <a:spcPts val="0"/>
              </a:spcBef>
              <a:spcAft>
                <a:spcPts val="0"/>
              </a:spcAft>
              <a:buSzPts val="2000"/>
              <a:buChar char="■"/>
              <a:defRPr sz="2000"/>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21" name="Google Shape;21;p14"/>
          <p:cNvSpPr txBox="1"/>
          <p:nvPr>
            <p:ph idx="12" type="sldNum"/>
          </p:nvPr>
        </p:nvSpPr>
        <p:spPr>
          <a:xfrm>
            <a:off x="8523157" y="4752131"/>
            <a:ext cx="548700" cy="3153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Quicksand"/>
                <a:ea typeface="Quicksand"/>
                <a:cs typeface="Quicksand"/>
                <a:sym typeface="Quicksand"/>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Quicksand"/>
                <a:ea typeface="Quicksand"/>
                <a:cs typeface="Quicksand"/>
                <a:sym typeface="Quicksand"/>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Quicksand"/>
                <a:ea typeface="Quicksand"/>
                <a:cs typeface="Quicksand"/>
                <a:sym typeface="Quicksand"/>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Quicksand"/>
                <a:ea typeface="Quicksand"/>
                <a:cs typeface="Quicksand"/>
                <a:sym typeface="Quicksand"/>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Quicksand"/>
                <a:ea typeface="Quicksand"/>
                <a:cs typeface="Quicksand"/>
                <a:sym typeface="Quicksand"/>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Quicksand"/>
                <a:ea typeface="Quicksand"/>
                <a:cs typeface="Quicksand"/>
                <a:sym typeface="Quicksand"/>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Quicksand"/>
                <a:ea typeface="Quicksand"/>
                <a:cs typeface="Quicksand"/>
                <a:sym typeface="Quicksand"/>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Quicksand"/>
                <a:ea typeface="Quicksand"/>
                <a:cs typeface="Quicksand"/>
                <a:sym typeface="Quicksand"/>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Quicksand"/>
                <a:ea typeface="Quicksand"/>
                <a:cs typeface="Quicksand"/>
                <a:sym typeface="Quicksand"/>
              </a:defRPr>
            </a:lvl9pPr>
          </a:lstStyle>
          <a:p>
            <a:pPr indent="0" lvl="0" marL="0" rtl="0" algn="r">
              <a:spcBef>
                <a:spcPts val="0"/>
              </a:spcBef>
              <a:spcAft>
                <a:spcPts val="0"/>
              </a:spcAft>
              <a:buNone/>
            </a:pPr>
            <a:fld id="{00000000-1234-1234-1234-123412341234}" type="slidenum">
              <a:rPr lang="es-MX"/>
              <a:t>‹#›</a:t>
            </a:fld>
            <a:endParaRPr/>
          </a:p>
        </p:txBody>
      </p:sp>
      <p:cxnSp>
        <p:nvCxnSpPr>
          <p:cNvPr id="22" name="Google Shape;22;p14"/>
          <p:cNvCxnSpPr/>
          <p:nvPr/>
        </p:nvCxnSpPr>
        <p:spPr>
          <a:xfrm>
            <a:off x="945638" y="0"/>
            <a:ext cx="0" cy="5143500"/>
          </a:xfrm>
          <a:prstGeom prst="straightConnector1">
            <a:avLst/>
          </a:prstGeom>
          <a:noFill/>
          <a:ln cap="flat" cmpd="sng" w="9525">
            <a:solidFill>
              <a:schemeClr val="accent5"/>
            </a:solidFill>
            <a:prstDash val="solid"/>
            <a:round/>
            <a:headEnd len="sm" w="sm" type="none"/>
            <a:tailEnd len="sm" w="sm" type="none"/>
          </a:ln>
        </p:spPr>
      </p:cxnSp>
      <p:sp>
        <p:nvSpPr>
          <p:cNvPr id="23" name="Google Shape;23;p14"/>
          <p:cNvSpPr/>
          <p:nvPr/>
        </p:nvSpPr>
        <p:spPr>
          <a:xfrm>
            <a:off x="874396" y="605794"/>
            <a:ext cx="142500" cy="142500"/>
          </a:xfrm>
          <a:prstGeom prst="ellipse">
            <a:avLst/>
          </a:pr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14"/>
          <p:cNvSpPr/>
          <p:nvPr/>
        </p:nvSpPr>
        <p:spPr>
          <a:xfrm>
            <a:off x="844675" y="1400721"/>
            <a:ext cx="201900" cy="201900"/>
          </a:xfrm>
          <a:prstGeom prst="ellipse">
            <a:avLst/>
          </a:prstGeom>
          <a:solidFill>
            <a:srgbClr val="2E3037"/>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25" name="Shape 25"/>
        <p:cNvGrpSpPr/>
        <p:nvPr/>
      </p:nvGrpSpPr>
      <p:grpSpPr>
        <a:xfrm>
          <a:off x="0" y="0"/>
          <a:ext cx="0" cy="0"/>
          <a:chOff x="0" y="0"/>
          <a:chExt cx="0" cy="0"/>
        </a:xfrm>
      </p:grpSpPr>
      <p:sp>
        <p:nvSpPr>
          <p:cNvPr id="26" name="Google Shape;26;p15"/>
          <p:cNvSpPr txBox="1"/>
          <p:nvPr>
            <p:ph type="ctrTitle"/>
          </p:nvPr>
        </p:nvSpPr>
        <p:spPr>
          <a:xfrm>
            <a:off x="1530175" y="2307788"/>
            <a:ext cx="6767100" cy="532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27" name="Google Shape;27;p15"/>
          <p:cNvSpPr txBox="1"/>
          <p:nvPr>
            <p:ph idx="1" type="subTitle"/>
          </p:nvPr>
        </p:nvSpPr>
        <p:spPr>
          <a:xfrm>
            <a:off x="1567326" y="2782913"/>
            <a:ext cx="6927900" cy="353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28" name="Google Shape;28;p15"/>
          <p:cNvSpPr txBox="1"/>
          <p:nvPr>
            <p:ph idx="12" type="sldNum"/>
          </p:nvPr>
        </p:nvSpPr>
        <p:spPr>
          <a:xfrm>
            <a:off x="8523157" y="4752131"/>
            <a:ext cx="548700" cy="3153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Quicksand"/>
                <a:ea typeface="Quicksand"/>
                <a:cs typeface="Quicksand"/>
                <a:sym typeface="Quicksand"/>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Quicksand"/>
                <a:ea typeface="Quicksand"/>
                <a:cs typeface="Quicksand"/>
                <a:sym typeface="Quicksand"/>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Quicksand"/>
                <a:ea typeface="Quicksand"/>
                <a:cs typeface="Quicksand"/>
                <a:sym typeface="Quicksand"/>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Quicksand"/>
                <a:ea typeface="Quicksand"/>
                <a:cs typeface="Quicksand"/>
                <a:sym typeface="Quicksand"/>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Quicksand"/>
                <a:ea typeface="Quicksand"/>
                <a:cs typeface="Quicksand"/>
                <a:sym typeface="Quicksand"/>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Quicksand"/>
                <a:ea typeface="Quicksand"/>
                <a:cs typeface="Quicksand"/>
                <a:sym typeface="Quicksand"/>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Quicksand"/>
                <a:ea typeface="Quicksand"/>
                <a:cs typeface="Quicksand"/>
                <a:sym typeface="Quicksand"/>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Quicksand"/>
                <a:ea typeface="Quicksand"/>
                <a:cs typeface="Quicksand"/>
                <a:sym typeface="Quicksand"/>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Quicksand"/>
                <a:ea typeface="Quicksand"/>
                <a:cs typeface="Quicksand"/>
                <a:sym typeface="Quicksand"/>
              </a:defRPr>
            </a:lvl9pPr>
          </a:lstStyle>
          <a:p>
            <a:pPr indent="0" lvl="0" marL="0" rtl="0" algn="r">
              <a:spcBef>
                <a:spcPts val="0"/>
              </a:spcBef>
              <a:spcAft>
                <a:spcPts val="0"/>
              </a:spcAft>
              <a:buNone/>
            </a:pPr>
            <a:fld id="{00000000-1234-1234-1234-123412341234}" type="slidenum">
              <a:rPr lang="es-MX"/>
              <a:t>‹#›</a:t>
            </a:fld>
            <a:endParaRPr/>
          </a:p>
        </p:txBody>
      </p:sp>
      <p:cxnSp>
        <p:nvCxnSpPr>
          <p:cNvPr id="29" name="Google Shape;29;p15"/>
          <p:cNvCxnSpPr/>
          <p:nvPr/>
        </p:nvCxnSpPr>
        <p:spPr>
          <a:xfrm>
            <a:off x="939645" y="0"/>
            <a:ext cx="0" cy="5143500"/>
          </a:xfrm>
          <a:prstGeom prst="straightConnector1">
            <a:avLst/>
          </a:prstGeom>
          <a:noFill/>
          <a:ln cap="flat" cmpd="sng" w="9525">
            <a:solidFill>
              <a:schemeClr val="accent5"/>
            </a:solidFill>
            <a:prstDash val="solid"/>
            <a:round/>
            <a:headEnd len="sm" w="sm" type="none"/>
            <a:tailEnd len="sm" w="sm" type="none"/>
          </a:ln>
        </p:spPr>
      </p:cxnSp>
      <p:sp>
        <p:nvSpPr>
          <p:cNvPr id="30" name="Google Shape;30;p15"/>
          <p:cNvSpPr/>
          <p:nvPr/>
        </p:nvSpPr>
        <p:spPr>
          <a:xfrm flipH="1">
            <a:off x="632556" y="2267403"/>
            <a:ext cx="614400" cy="614400"/>
          </a:xfrm>
          <a:prstGeom prst="ellipse">
            <a:avLst/>
          </a:pr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31" name="Shape 31"/>
        <p:cNvGrpSpPr/>
        <p:nvPr/>
      </p:nvGrpSpPr>
      <p:grpSpPr>
        <a:xfrm>
          <a:off x="0" y="0"/>
          <a:ext cx="0" cy="0"/>
          <a:chOff x="0" y="0"/>
          <a:chExt cx="0" cy="0"/>
        </a:xfrm>
      </p:grpSpPr>
      <p:sp>
        <p:nvSpPr>
          <p:cNvPr id="32" name="Google Shape;32;p16"/>
          <p:cNvSpPr txBox="1"/>
          <p:nvPr>
            <p:ph type="title"/>
          </p:nvPr>
        </p:nvSpPr>
        <p:spPr>
          <a:xfrm>
            <a:off x="1165475" y="549649"/>
            <a:ext cx="6858000" cy="345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Font typeface="Quicksand"/>
              <a:buNone/>
              <a:defRPr sz="1800">
                <a:latin typeface="Quicksand"/>
                <a:ea typeface="Quicksand"/>
                <a:cs typeface="Quicksand"/>
                <a:sym typeface="Quicksand"/>
              </a:defRPr>
            </a:lvl1pPr>
            <a:lvl2pPr lvl="1" algn="l">
              <a:lnSpc>
                <a:spcPct val="100000"/>
              </a:lnSpc>
              <a:spcBef>
                <a:spcPts val="0"/>
              </a:spcBef>
              <a:spcAft>
                <a:spcPts val="0"/>
              </a:spcAft>
              <a:buSzPts val="1800"/>
              <a:buFont typeface="Quicksand"/>
              <a:buNone/>
              <a:defRPr sz="1800">
                <a:latin typeface="Quicksand"/>
                <a:ea typeface="Quicksand"/>
                <a:cs typeface="Quicksand"/>
                <a:sym typeface="Quicksand"/>
              </a:defRPr>
            </a:lvl2pPr>
            <a:lvl3pPr lvl="2" algn="l">
              <a:lnSpc>
                <a:spcPct val="100000"/>
              </a:lnSpc>
              <a:spcBef>
                <a:spcPts val="0"/>
              </a:spcBef>
              <a:spcAft>
                <a:spcPts val="0"/>
              </a:spcAft>
              <a:buSzPts val="1800"/>
              <a:buFont typeface="Quicksand"/>
              <a:buNone/>
              <a:defRPr sz="1800">
                <a:latin typeface="Quicksand"/>
                <a:ea typeface="Quicksand"/>
                <a:cs typeface="Quicksand"/>
                <a:sym typeface="Quicksand"/>
              </a:defRPr>
            </a:lvl3pPr>
            <a:lvl4pPr lvl="3" algn="l">
              <a:lnSpc>
                <a:spcPct val="100000"/>
              </a:lnSpc>
              <a:spcBef>
                <a:spcPts val="0"/>
              </a:spcBef>
              <a:spcAft>
                <a:spcPts val="0"/>
              </a:spcAft>
              <a:buSzPts val="1800"/>
              <a:buFont typeface="Quicksand"/>
              <a:buNone/>
              <a:defRPr sz="1800">
                <a:latin typeface="Quicksand"/>
                <a:ea typeface="Quicksand"/>
                <a:cs typeface="Quicksand"/>
                <a:sym typeface="Quicksand"/>
              </a:defRPr>
            </a:lvl4pPr>
            <a:lvl5pPr lvl="4" algn="l">
              <a:lnSpc>
                <a:spcPct val="100000"/>
              </a:lnSpc>
              <a:spcBef>
                <a:spcPts val="0"/>
              </a:spcBef>
              <a:spcAft>
                <a:spcPts val="0"/>
              </a:spcAft>
              <a:buSzPts val="1800"/>
              <a:buFont typeface="Quicksand"/>
              <a:buNone/>
              <a:defRPr sz="1800">
                <a:latin typeface="Quicksand"/>
                <a:ea typeface="Quicksand"/>
                <a:cs typeface="Quicksand"/>
                <a:sym typeface="Quicksand"/>
              </a:defRPr>
            </a:lvl5pPr>
            <a:lvl6pPr lvl="5" algn="l">
              <a:lnSpc>
                <a:spcPct val="100000"/>
              </a:lnSpc>
              <a:spcBef>
                <a:spcPts val="0"/>
              </a:spcBef>
              <a:spcAft>
                <a:spcPts val="0"/>
              </a:spcAft>
              <a:buSzPts val="1800"/>
              <a:buFont typeface="Quicksand"/>
              <a:buNone/>
              <a:defRPr sz="1800">
                <a:latin typeface="Quicksand"/>
                <a:ea typeface="Quicksand"/>
                <a:cs typeface="Quicksand"/>
                <a:sym typeface="Quicksand"/>
              </a:defRPr>
            </a:lvl6pPr>
            <a:lvl7pPr lvl="6" algn="l">
              <a:lnSpc>
                <a:spcPct val="100000"/>
              </a:lnSpc>
              <a:spcBef>
                <a:spcPts val="0"/>
              </a:spcBef>
              <a:spcAft>
                <a:spcPts val="0"/>
              </a:spcAft>
              <a:buSzPts val="1800"/>
              <a:buFont typeface="Quicksand"/>
              <a:buNone/>
              <a:defRPr sz="1800">
                <a:latin typeface="Quicksand"/>
                <a:ea typeface="Quicksand"/>
                <a:cs typeface="Quicksand"/>
                <a:sym typeface="Quicksand"/>
              </a:defRPr>
            </a:lvl7pPr>
            <a:lvl8pPr lvl="7" algn="l">
              <a:lnSpc>
                <a:spcPct val="100000"/>
              </a:lnSpc>
              <a:spcBef>
                <a:spcPts val="0"/>
              </a:spcBef>
              <a:spcAft>
                <a:spcPts val="0"/>
              </a:spcAft>
              <a:buSzPts val="1800"/>
              <a:buFont typeface="Quicksand"/>
              <a:buNone/>
              <a:defRPr sz="1800">
                <a:latin typeface="Quicksand"/>
                <a:ea typeface="Quicksand"/>
                <a:cs typeface="Quicksand"/>
                <a:sym typeface="Quicksand"/>
              </a:defRPr>
            </a:lvl8pPr>
            <a:lvl9pPr lvl="8" algn="l">
              <a:lnSpc>
                <a:spcPct val="100000"/>
              </a:lnSpc>
              <a:spcBef>
                <a:spcPts val="0"/>
              </a:spcBef>
              <a:spcAft>
                <a:spcPts val="0"/>
              </a:spcAft>
              <a:buSzPts val="1800"/>
              <a:buFont typeface="Quicksand"/>
              <a:buNone/>
              <a:defRPr sz="1800">
                <a:latin typeface="Quicksand"/>
                <a:ea typeface="Quicksand"/>
                <a:cs typeface="Quicksand"/>
                <a:sym typeface="Quicksand"/>
              </a:defRPr>
            </a:lvl9pPr>
          </a:lstStyle>
          <a:p/>
        </p:txBody>
      </p:sp>
      <p:sp>
        <p:nvSpPr>
          <p:cNvPr id="33" name="Google Shape;33;p16"/>
          <p:cNvSpPr txBox="1"/>
          <p:nvPr>
            <p:ph idx="1" type="body"/>
          </p:nvPr>
        </p:nvSpPr>
        <p:spPr>
          <a:xfrm>
            <a:off x="1165498" y="1086799"/>
            <a:ext cx="6858000" cy="3725700"/>
          </a:xfrm>
          <a:prstGeom prst="rect">
            <a:avLst/>
          </a:prstGeom>
          <a:noFill/>
          <a:ln>
            <a:noFill/>
          </a:ln>
        </p:spPr>
        <p:txBody>
          <a:bodyPr anchorCtr="0" anchor="t" bIns="91425" lIns="91425" spcFirstLastPara="1" rIns="91425" wrap="square" tIns="91425">
            <a:noAutofit/>
          </a:bodyPr>
          <a:lstStyle>
            <a:lvl1pPr indent="-419100" lvl="0" marL="457200" algn="l">
              <a:lnSpc>
                <a:spcPct val="100000"/>
              </a:lnSpc>
              <a:spcBef>
                <a:spcPts val="600"/>
              </a:spcBef>
              <a:spcAft>
                <a:spcPts val="0"/>
              </a:spcAft>
              <a:buClr>
                <a:srgbClr val="F3F3F3"/>
              </a:buClr>
              <a:buSzPts val="3000"/>
              <a:buFont typeface="Quicksand"/>
              <a:buChar char="◦"/>
              <a:defRPr sz="3000">
                <a:solidFill>
                  <a:srgbClr val="F3F3F3"/>
                </a:solidFill>
                <a:latin typeface="Quicksand"/>
                <a:ea typeface="Quicksand"/>
                <a:cs typeface="Quicksand"/>
                <a:sym typeface="Quicksand"/>
              </a:defRPr>
            </a:lvl1pPr>
            <a:lvl2pPr indent="-381000" lvl="1" marL="914400" algn="l">
              <a:lnSpc>
                <a:spcPct val="100000"/>
              </a:lnSpc>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2pPr>
            <a:lvl3pPr indent="-381000" lvl="2" marL="1371600" algn="l">
              <a:lnSpc>
                <a:spcPct val="100000"/>
              </a:lnSpc>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3pPr>
            <a:lvl4pPr indent="-342900" lvl="3" marL="1828800" algn="l">
              <a:lnSpc>
                <a:spcPct val="100000"/>
              </a:lnSpc>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4pPr>
            <a:lvl5pPr indent="-342900" lvl="4" marL="2286000" algn="l">
              <a:lnSpc>
                <a:spcPct val="100000"/>
              </a:lnSpc>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5pPr>
            <a:lvl6pPr indent="-342900" lvl="5" marL="2743200" algn="l">
              <a:lnSpc>
                <a:spcPct val="100000"/>
              </a:lnSpc>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6pPr>
            <a:lvl7pPr indent="-342900" lvl="6" marL="3200400" algn="l">
              <a:lnSpc>
                <a:spcPct val="100000"/>
              </a:lnSpc>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7pPr>
            <a:lvl8pPr indent="-342900" lvl="7" marL="3657600" algn="l">
              <a:lnSpc>
                <a:spcPct val="100000"/>
              </a:lnSpc>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8pPr>
            <a:lvl9pPr indent="-342900" lvl="8" marL="4114800" algn="l">
              <a:lnSpc>
                <a:spcPct val="100000"/>
              </a:lnSpc>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9pPr>
          </a:lstStyle>
          <a:p/>
        </p:txBody>
      </p:sp>
      <p:sp>
        <p:nvSpPr>
          <p:cNvPr id="34" name="Google Shape;34;p16"/>
          <p:cNvSpPr txBox="1"/>
          <p:nvPr>
            <p:ph idx="12" type="sldNum"/>
          </p:nvPr>
        </p:nvSpPr>
        <p:spPr>
          <a:xfrm>
            <a:off x="8523157" y="4752131"/>
            <a:ext cx="548700" cy="3153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Quicksand"/>
                <a:ea typeface="Quicksand"/>
                <a:cs typeface="Quicksand"/>
                <a:sym typeface="Quicksand"/>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Quicksand"/>
                <a:ea typeface="Quicksand"/>
                <a:cs typeface="Quicksand"/>
                <a:sym typeface="Quicksand"/>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Quicksand"/>
                <a:ea typeface="Quicksand"/>
                <a:cs typeface="Quicksand"/>
                <a:sym typeface="Quicksand"/>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Quicksand"/>
                <a:ea typeface="Quicksand"/>
                <a:cs typeface="Quicksand"/>
                <a:sym typeface="Quicksand"/>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Quicksand"/>
                <a:ea typeface="Quicksand"/>
                <a:cs typeface="Quicksand"/>
                <a:sym typeface="Quicksand"/>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Quicksand"/>
                <a:ea typeface="Quicksand"/>
                <a:cs typeface="Quicksand"/>
                <a:sym typeface="Quicksand"/>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Quicksand"/>
                <a:ea typeface="Quicksand"/>
                <a:cs typeface="Quicksand"/>
                <a:sym typeface="Quicksand"/>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Quicksand"/>
                <a:ea typeface="Quicksand"/>
                <a:cs typeface="Quicksand"/>
                <a:sym typeface="Quicksand"/>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Quicksand"/>
                <a:ea typeface="Quicksand"/>
                <a:cs typeface="Quicksand"/>
                <a:sym typeface="Quicksand"/>
              </a:defRPr>
            </a:lvl9pPr>
          </a:lstStyle>
          <a:p>
            <a:pPr indent="0" lvl="0" marL="0" rtl="0" algn="r">
              <a:spcBef>
                <a:spcPts val="0"/>
              </a:spcBef>
              <a:spcAft>
                <a:spcPts val="0"/>
              </a:spcAft>
              <a:buNone/>
            </a:pPr>
            <a:fld id="{00000000-1234-1234-1234-123412341234}" type="slidenum">
              <a:rPr lang="es-MX"/>
              <a:t>‹#›</a:t>
            </a:fld>
            <a:endParaRPr/>
          </a:p>
        </p:txBody>
      </p:sp>
      <p:cxnSp>
        <p:nvCxnSpPr>
          <p:cNvPr id="35" name="Google Shape;35;p16"/>
          <p:cNvCxnSpPr/>
          <p:nvPr/>
        </p:nvCxnSpPr>
        <p:spPr>
          <a:xfrm>
            <a:off x="945638" y="0"/>
            <a:ext cx="0" cy="5143500"/>
          </a:xfrm>
          <a:prstGeom prst="straightConnector1">
            <a:avLst/>
          </a:prstGeom>
          <a:noFill/>
          <a:ln cap="flat" cmpd="sng" w="9525">
            <a:solidFill>
              <a:schemeClr val="accent5"/>
            </a:solidFill>
            <a:prstDash val="solid"/>
            <a:round/>
            <a:headEnd len="sm" w="sm" type="none"/>
            <a:tailEnd len="sm" w="sm" type="none"/>
          </a:ln>
        </p:spPr>
      </p:cxnSp>
      <p:sp>
        <p:nvSpPr>
          <p:cNvPr id="36" name="Google Shape;36;p16"/>
          <p:cNvSpPr/>
          <p:nvPr/>
        </p:nvSpPr>
        <p:spPr>
          <a:xfrm>
            <a:off x="874396" y="605794"/>
            <a:ext cx="142500" cy="142500"/>
          </a:xfrm>
          <a:prstGeom prst="ellipse">
            <a:avLst/>
          </a:pr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6"/>
          <p:cNvSpPr/>
          <p:nvPr/>
        </p:nvSpPr>
        <p:spPr>
          <a:xfrm>
            <a:off x="844675" y="1400721"/>
            <a:ext cx="201900" cy="201900"/>
          </a:xfrm>
          <a:prstGeom prst="ellipse">
            <a:avLst/>
          </a:prstGeom>
          <a:solidFill>
            <a:srgbClr val="2E3037"/>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38" name="Shape 38"/>
        <p:cNvGrpSpPr/>
        <p:nvPr/>
      </p:nvGrpSpPr>
      <p:grpSpPr>
        <a:xfrm>
          <a:off x="0" y="0"/>
          <a:ext cx="0" cy="0"/>
          <a:chOff x="0" y="0"/>
          <a:chExt cx="0" cy="0"/>
        </a:xfrm>
      </p:grpSpPr>
      <p:cxnSp>
        <p:nvCxnSpPr>
          <p:cNvPr id="39" name="Google Shape;39;p17"/>
          <p:cNvCxnSpPr/>
          <p:nvPr/>
        </p:nvCxnSpPr>
        <p:spPr>
          <a:xfrm>
            <a:off x="945630" y="0"/>
            <a:ext cx="0" cy="5143500"/>
          </a:xfrm>
          <a:prstGeom prst="straightConnector1">
            <a:avLst/>
          </a:prstGeom>
          <a:noFill/>
          <a:ln cap="flat" cmpd="sng" w="9525">
            <a:solidFill>
              <a:schemeClr val="accent5"/>
            </a:solidFill>
            <a:prstDash val="solid"/>
            <a:round/>
            <a:headEnd len="sm" w="sm" type="none"/>
            <a:tailEnd len="sm" w="sm" type="none"/>
          </a:ln>
        </p:spPr>
      </p:cxnSp>
      <p:sp>
        <p:nvSpPr>
          <p:cNvPr id="40" name="Google Shape;40;p17"/>
          <p:cNvSpPr/>
          <p:nvPr/>
        </p:nvSpPr>
        <p:spPr>
          <a:xfrm>
            <a:off x="638325" y="2267417"/>
            <a:ext cx="614400" cy="614400"/>
          </a:xfrm>
          <a:prstGeom prst="ellipse">
            <a:avLst/>
          </a:prstGeom>
          <a:solidFill>
            <a:srgbClr val="2E3037"/>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17"/>
          <p:cNvSpPr txBox="1"/>
          <p:nvPr>
            <p:ph idx="1" type="body"/>
          </p:nvPr>
        </p:nvSpPr>
        <p:spPr>
          <a:xfrm>
            <a:off x="1633225" y="2161800"/>
            <a:ext cx="6700500" cy="819900"/>
          </a:xfrm>
          <a:prstGeom prst="rect">
            <a:avLst/>
          </a:prstGeom>
          <a:noFill/>
          <a:ln>
            <a:noFill/>
          </a:ln>
        </p:spPr>
        <p:txBody>
          <a:bodyPr anchorCtr="0" anchor="ctr" bIns="91425" lIns="91425" spcFirstLastPara="1" rIns="91425" wrap="square" tIns="91425">
            <a:noAutofit/>
          </a:bodyPr>
          <a:lstStyle>
            <a:lvl1pPr indent="-406400" lvl="0" marL="457200" algn="l">
              <a:lnSpc>
                <a:spcPct val="100000"/>
              </a:lnSpc>
              <a:spcBef>
                <a:spcPts val="600"/>
              </a:spcBef>
              <a:spcAft>
                <a:spcPts val="0"/>
              </a:spcAft>
              <a:buSzPts val="2800"/>
              <a:buChar char="◦"/>
              <a:defRPr i="1" sz="2800">
                <a:solidFill>
                  <a:schemeClr val="accent1"/>
                </a:solidFill>
              </a:defRPr>
            </a:lvl1pPr>
            <a:lvl2pPr indent="-406400" lvl="1" marL="914400" algn="l">
              <a:lnSpc>
                <a:spcPct val="100000"/>
              </a:lnSpc>
              <a:spcBef>
                <a:spcPts val="0"/>
              </a:spcBef>
              <a:spcAft>
                <a:spcPts val="0"/>
              </a:spcAft>
              <a:buSzPts val="2800"/>
              <a:buChar char="▫"/>
              <a:defRPr i="1" sz="2800">
                <a:solidFill>
                  <a:schemeClr val="accent1"/>
                </a:solidFill>
              </a:defRPr>
            </a:lvl2pPr>
            <a:lvl3pPr indent="-406400" lvl="2" marL="1371600" algn="l">
              <a:lnSpc>
                <a:spcPct val="100000"/>
              </a:lnSpc>
              <a:spcBef>
                <a:spcPts val="0"/>
              </a:spcBef>
              <a:spcAft>
                <a:spcPts val="0"/>
              </a:spcAft>
              <a:buSzPts val="2800"/>
              <a:buChar char="■"/>
              <a:defRPr i="1" sz="2800">
                <a:solidFill>
                  <a:schemeClr val="accent1"/>
                </a:solidFill>
              </a:defRPr>
            </a:lvl3pPr>
            <a:lvl4pPr indent="-406400" lvl="3" marL="1828800" algn="l">
              <a:lnSpc>
                <a:spcPct val="100000"/>
              </a:lnSpc>
              <a:spcBef>
                <a:spcPts val="0"/>
              </a:spcBef>
              <a:spcAft>
                <a:spcPts val="0"/>
              </a:spcAft>
              <a:buClr>
                <a:schemeClr val="accent1"/>
              </a:buClr>
              <a:buSzPts val="2800"/>
              <a:buChar char="●"/>
              <a:defRPr i="1" sz="2800">
                <a:solidFill>
                  <a:schemeClr val="accent1"/>
                </a:solidFill>
              </a:defRPr>
            </a:lvl4pPr>
            <a:lvl5pPr indent="-406400" lvl="4" marL="2286000" algn="l">
              <a:lnSpc>
                <a:spcPct val="100000"/>
              </a:lnSpc>
              <a:spcBef>
                <a:spcPts val="0"/>
              </a:spcBef>
              <a:spcAft>
                <a:spcPts val="0"/>
              </a:spcAft>
              <a:buClr>
                <a:schemeClr val="accent1"/>
              </a:buClr>
              <a:buSzPts val="2800"/>
              <a:buChar char="○"/>
              <a:defRPr i="1" sz="2800">
                <a:solidFill>
                  <a:schemeClr val="accent1"/>
                </a:solidFill>
              </a:defRPr>
            </a:lvl5pPr>
            <a:lvl6pPr indent="-406400" lvl="5" marL="2743200" algn="l">
              <a:lnSpc>
                <a:spcPct val="100000"/>
              </a:lnSpc>
              <a:spcBef>
                <a:spcPts val="0"/>
              </a:spcBef>
              <a:spcAft>
                <a:spcPts val="0"/>
              </a:spcAft>
              <a:buClr>
                <a:schemeClr val="accent1"/>
              </a:buClr>
              <a:buSzPts val="2800"/>
              <a:buChar char="■"/>
              <a:defRPr i="1" sz="2800">
                <a:solidFill>
                  <a:schemeClr val="accent1"/>
                </a:solidFill>
              </a:defRPr>
            </a:lvl6pPr>
            <a:lvl7pPr indent="-406400" lvl="6" marL="3200400" algn="l">
              <a:lnSpc>
                <a:spcPct val="100000"/>
              </a:lnSpc>
              <a:spcBef>
                <a:spcPts val="0"/>
              </a:spcBef>
              <a:spcAft>
                <a:spcPts val="0"/>
              </a:spcAft>
              <a:buClr>
                <a:schemeClr val="accent1"/>
              </a:buClr>
              <a:buSzPts val="2800"/>
              <a:buChar char="●"/>
              <a:defRPr i="1" sz="2800">
                <a:solidFill>
                  <a:schemeClr val="accent1"/>
                </a:solidFill>
              </a:defRPr>
            </a:lvl7pPr>
            <a:lvl8pPr indent="-406400" lvl="7" marL="3657600" algn="l">
              <a:lnSpc>
                <a:spcPct val="100000"/>
              </a:lnSpc>
              <a:spcBef>
                <a:spcPts val="0"/>
              </a:spcBef>
              <a:spcAft>
                <a:spcPts val="0"/>
              </a:spcAft>
              <a:buClr>
                <a:schemeClr val="accent1"/>
              </a:buClr>
              <a:buSzPts val="2800"/>
              <a:buChar char="○"/>
              <a:defRPr i="1" sz="2800">
                <a:solidFill>
                  <a:schemeClr val="accent1"/>
                </a:solidFill>
              </a:defRPr>
            </a:lvl8pPr>
            <a:lvl9pPr indent="-406400" lvl="8" marL="4114800" algn="l">
              <a:lnSpc>
                <a:spcPct val="100000"/>
              </a:lnSpc>
              <a:spcBef>
                <a:spcPts val="0"/>
              </a:spcBef>
              <a:spcAft>
                <a:spcPts val="0"/>
              </a:spcAft>
              <a:buClr>
                <a:schemeClr val="accent1"/>
              </a:buClr>
              <a:buSzPts val="2800"/>
              <a:buChar char="■"/>
              <a:defRPr i="1" sz="2800">
                <a:solidFill>
                  <a:schemeClr val="accent1"/>
                </a:solidFill>
              </a:defRPr>
            </a:lvl9pPr>
          </a:lstStyle>
          <a:p/>
        </p:txBody>
      </p:sp>
      <p:sp>
        <p:nvSpPr>
          <p:cNvPr id="42" name="Google Shape;42;p17"/>
          <p:cNvSpPr txBox="1"/>
          <p:nvPr/>
        </p:nvSpPr>
        <p:spPr>
          <a:xfrm>
            <a:off x="286541" y="2244031"/>
            <a:ext cx="1306200" cy="65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1" i="0" lang="es-MX" sz="4800" u="none" cap="none" strike="noStrike">
                <a:solidFill>
                  <a:schemeClr val="accent1"/>
                </a:solidFill>
                <a:latin typeface="Quicksand"/>
                <a:ea typeface="Quicksand"/>
                <a:cs typeface="Quicksand"/>
                <a:sym typeface="Quicksand"/>
              </a:rPr>
              <a:t>“</a:t>
            </a:r>
            <a:endParaRPr b="1" i="0" sz="4800" u="none" cap="none" strike="noStrike">
              <a:solidFill>
                <a:schemeClr val="accent1"/>
              </a:solidFill>
              <a:latin typeface="Quicksand"/>
              <a:ea typeface="Quicksand"/>
              <a:cs typeface="Quicksand"/>
              <a:sym typeface="Quicksand"/>
            </a:endParaRPr>
          </a:p>
        </p:txBody>
      </p:sp>
      <p:sp>
        <p:nvSpPr>
          <p:cNvPr id="43" name="Google Shape;43;p17"/>
          <p:cNvSpPr txBox="1"/>
          <p:nvPr>
            <p:ph idx="12" type="sldNum"/>
          </p:nvPr>
        </p:nvSpPr>
        <p:spPr>
          <a:xfrm>
            <a:off x="8523157" y="4752131"/>
            <a:ext cx="548700" cy="3153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39C0BA"/>
                </a:solidFill>
                <a:latin typeface="Quicksand"/>
                <a:ea typeface="Quicksand"/>
                <a:cs typeface="Quicksand"/>
                <a:sym typeface="Quicksand"/>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39C0BA"/>
                </a:solidFill>
                <a:latin typeface="Quicksand"/>
                <a:ea typeface="Quicksand"/>
                <a:cs typeface="Quicksand"/>
                <a:sym typeface="Quicksand"/>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39C0BA"/>
                </a:solidFill>
                <a:latin typeface="Quicksand"/>
                <a:ea typeface="Quicksand"/>
                <a:cs typeface="Quicksand"/>
                <a:sym typeface="Quicksand"/>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39C0BA"/>
                </a:solidFill>
                <a:latin typeface="Quicksand"/>
                <a:ea typeface="Quicksand"/>
                <a:cs typeface="Quicksand"/>
                <a:sym typeface="Quicksand"/>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39C0BA"/>
                </a:solidFill>
                <a:latin typeface="Quicksand"/>
                <a:ea typeface="Quicksand"/>
                <a:cs typeface="Quicksand"/>
                <a:sym typeface="Quicksand"/>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39C0BA"/>
                </a:solidFill>
                <a:latin typeface="Quicksand"/>
                <a:ea typeface="Quicksand"/>
                <a:cs typeface="Quicksand"/>
                <a:sym typeface="Quicksand"/>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39C0BA"/>
                </a:solidFill>
                <a:latin typeface="Quicksand"/>
                <a:ea typeface="Quicksand"/>
                <a:cs typeface="Quicksand"/>
                <a:sym typeface="Quicksand"/>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39C0BA"/>
                </a:solidFill>
                <a:latin typeface="Quicksand"/>
                <a:ea typeface="Quicksand"/>
                <a:cs typeface="Quicksand"/>
                <a:sym typeface="Quicksand"/>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39C0BA"/>
                </a:solidFill>
                <a:latin typeface="Quicksand"/>
                <a:ea typeface="Quicksand"/>
                <a:cs typeface="Quicksand"/>
                <a:sym typeface="Quicksand"/>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dk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1165475" y="549649"/>
            <a:ext cx="6858000" cy="3450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accent1"/>
              </a:buClr>
              <a:buSzPts val="1800"/>
              <a:buFont typeface="Quicksand"/>
              <a:buNone/>
              <a:defRPr b="0" i="0" sz="1800" u="none" cap="none" strike="noStrike">
                <a:solidFill>
                  <a:schemeClr val="accent1"/>
                </a:solidFill>
                <a:latin typeface="Quicksand"/>
                <a:ea typeface="Quicksand"/>
                <a:cs typeface="Quicksand"/>
                <a:sym typeface="Quicksand"/>
              </a:defRPr>
            </a:lvl1pPr>
            <a:lvl2pPr lvl="1" marR="0" rtl="0" algn="l">
              <a:lnSpc>
                <a:spcPct val="100000"/>
              </a:lnSpc>
              <a:spcBef>
                <a:spcPts val="0"/>
              </a:spcBef>
              <a:spcAft>
                <a:spcPts val="0"/>
              </a:spcAft>
              <a:buClr>
                <a:schemeClr val="accent1"/>
              </a:buClr>
              <a:buSzPts val="1800"/>
              <a:buFont typeface="Quicksand"/>
              <a:buNone/>
              <a:defRPr b="0" i="0" sz="1800" u="none" cap="none" strike="noStrike">
                <a:solidFill>
                  <a:schemeClr val="accent1"/>
                </a:solidFill>
                <a:latin typeface="Quicksand"/>
                <a:ea typeface="Quicksand"/>
                <a:cs typeface="Quicksand"/>
                <a:sym typeface="Quicksand"/>
              </a:defRPr>
            </a:lvl2pPr>
            <a:lvl3pPr lvl="2" marR="0" rtl="0" algn="l">
              <a:lnSpc>
                <a:spcPct val="100000"/>
              </a:lnSpc>
              <a:spcBef>
                <a:spcPts val="0"/>
              </a:spcBef>
              <a:spcAft>
                <a:spcPts val="0"/>
              </a:spcAft>
              <a:buClr>
                <a:schemeClr val="accent1"/>
              </a:buClr>
              <a:buSzPts val="1800"/>
              <a:buFont typeface="Quicksand"/>
              <a:buNone/>
              <a:defRPr b="0" i="0" sz="1800" u="none" cap="none" strike="noStrike">
                <a:solidFill>
                  <a:schemeClr val="accent1"/>
                </a:solidFill>
                <a:latin typeface="Quicksand"/>
                <a:ea typeface="Quicksand"/>
                <a:cs typeface="Quicksand"/>
                <a:sym typeface="Quicksand"/>
              </a:defRPr>
            </a:lvl3pPr>
            <a:lvl4pPr lvl="3" marR="0" rtl="0" algn="l">
              <a:lnSpc>
                <a:spcPct val="100000"/>
              </a:lnSpc>
              <a:spcBef>
                <a:spcPts val="0"/>
              </a:spcBef>
              <a:spcAft>
                <a:spcPts val="0"/>
              </a:spcAft>
              <a:buClr>
                <a:schemeClr val="accent1"/>
              </a:buClr>
              <a:buSzPts val="1800"/>
              <a:buFont typeface="Quicksand"/>
              <a:buNone/>
              <a:defRPr b="0" i="0" sz="1800" u="none" cap="none" strike="noStrike">
                <a:solidFill>
                  <a:schemeClr val="accent1"/>
                </a:solidFill>
                <a:latin typeface="Quicksand"/>
                <a:ea typeface="Quicksand"/>
                <a:cs typeface="Quicksand"/>
                <a:sym typeface="Quicksand"/>
              </a:defRPr>
            </a:lvl4pPr>
            <a:lvl5pPr lvl="4" marR="0" rtl="0" algn="l">
              <a:lnSpc>
                <a:spcPct val="100000"/>
              </a:lnSpc>
              <a:spcBef>
                <a:spcPts val="0"/>
              </a:spcBef>
              <a:spcAft>
                <a:spcPts val="0"/>
              </a:spcAft>
              <a:buClr>
                <a:schemeClr val="accent1"/>
              </a:buClr>
              <a:buSzPts val="1800"/>
              <a:buFont typeface="Quicksand"/>
              <a:buNone/>
              <a:defRPr b="0" i="0" sz="1800" u="none" cap="none" strike="noStrike">
                <a:solidFill>
                  <a:schemeClr val="accent1"/>
                </a:solidFill>
                <a:latin typeface="Quicksand"/>
                <a:ea typeface="Quicksand"/>
                <a:cs typeface="Quicksand"/>
                <a:sym typeface="Quicksand"/>
              </a:defRPr>
            </a:lvl5pPr>
            <a:lvl6pPr lvl="5" marR="0" rtl="0" algn="l">
              <a:lnSpc>
                <a:spcPct val="100000"/>
              </a:lnSpc>
              <a:spcBef>
                <a:spcPts val="0"/>
              </a:spcBef>
              <a:spcAft>
                <a:spcPts val="0"/>
              </a:spcAft>
              <a:buClr>
                <a:schemeClr val="accent1"/>
              </a:buClr>
              <a:buSzPts val="1800"/>
              <a:buFont typeface="Quicksand"/>
              <a:buNone/>
              <a:defRPr b="0" i="0" sz="1800" u="none" cap="none" strike="noStrike">
                <a:solidFill>
                  <a:schemeClr val="accent1"/>
                </a:solidFill>
                <a:latin typeface="Quicksand"/>
                <a:ea typeface="Quicksand"/>
                <a:cs typeface="Quicksand"/>
                <a:sym typeface="Quicksand"/>
              </a:defRPr>
            </a:lvl6pPr>
            <a:lvl7pPr lvl="6" marR="0" rtl="0" algn="l">
              <a:lnSpc>
                <a:spcPct val="100000"/>
              </a:lnSpc>
              <a:spcBef>
                <a:spcPts val="0"/>
              </a:spcBef>
              <a:spcAft>
                <a:spcPts val="0"/>
              </a:spcAft>
              <a:buClr>
                <a:schemeClr val="accent1"/>
              </a:buClr>
              <a:buSzPts val="1800"/>
              <a:buFont typeface="Quicksand"/>
              <a:buNone/>
              <a:defRPr b="0" i="0" sz="1800" u="none" cap="none" strike="noStrike">
                <a:solidFill>
                  <a:schemeClr val="accent1"/>
                </a:solidFill>
                <a:latin typeface="Quicksand"/>
                <a:ea typeface="Quicksand"/>
                <a:cs typeface="Quicksand"/>
                <a:sym typeface="Quicksand"/>
              </a:defRPr>
            </a:lvl7pPr>
            <a:lvl8pPr lvl="7" marR="0" rtl="0" algn="l">
              <a:lnSpc>
                <a:spcPct val="100000"/>
              </a:lnSpc>
              <a:spcBef>
                <a:spcPts val="0"/>
              </a:spcBef>
              <a:spcAft>
                <a:spcPts val="0"/>
              </a:spcAft>
              <a:buClr>
                <a:schemeClr val="accent1"/>
              </a:buClr>
              <a:buSzPts val="1800"/>
              <a:buFont typeface="Quicksand"/>
              <a:buNone/>
              <a:defRPr b="0" i="0" sz="1800" u="none" cap="none" strike="noStrike">
                <a:solidFill>
                  <a:schemeClr val="accent1"/>
                </a:solidFill>
                <a:latin typeface="Quicksand"/>
                <a:ea typeface="Quicksand"/>
                <a:cs typeface="Quicksand"/>
                <a:sym typeface="Quicksand"/>
              </a:defRPr>
            </a:lvl8pPr>
            <a:lvl9pPr lvl="8" marR="0" rtl="0" algn="l">
              <a:lnSpc>
                <a:spcPct val="100000"/>
              </a:lnSpc>
              <a:spcBef>
                <a:spcPts val="0"/>
              </a:spcBef>
              <a:spcAft>
                <a:spcPts val="0"/>
              </a:spcAft>
              <a:buClr>
                <a:schemeClr val="accent1"/>
              </a:buClr>
              <a:buSzPts val="1800"/>
              <a:buFont typeface="Quicksand"/>
              <a:buNone/>
              <a:defRPr b="0" i="0" sz="1800" u="none" cap="none" strike="noStrike">
                <a:solidFill>
                  <a:schemeClr val="accent1"/>
                </a:solidFill>
                <a:latin typeface="Quicksand"/>
                <a:ea typeface="Quicksand"/>
                <a:cs typeface="Quicksand"/>
                <a:sym typeface="Quicksand"/>
              </a:defRPr>
            </a:lvl9pPr>
          </a:lstStyle>
          <a:p/>
        </p:txBody>
      </p:sp>
      <p:sp>
        <p:nvSpPr>
          <p:cNvPr id="7" name="Google Shape;7;p11"/>
          <p:cNvSpPr txBox="1"/>
          <p:nvPr>
            <p:ph idx="1" type="body"/>
          </p:nvPr>
        </p:nvSpPr>
        <p:spPr>
          <a:xfrm>
            <a:off x="1165498" y="1086799"/>
            <a:ext cx="6858000" cy="37257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600"/>
              </a:spcBef>
              <a:spcAft>
                <a:spcPts val="0"/>
              </a:spcAft>
              <a:buClr>
                <a:schemeClr val="accent1"/>
              </a:buClr>
              <a:buSzPts val="2400"/>
              <a:buFont typeface="Quicksand"/>
              <a:buChar char="◦"/>
              <a:defRPr b="0" i="0" sz="2400" u="none" cap="none" strike="noStrike">
                <a:solidFill>
                  <a:schemeClr val="lt1"/>
                </a:solidFill>
                <a:latin typeface="Quicksand"/>
                <a:ea typeface="Quicksand"/>
                <a:cs typeface="Quicksand"/>
                <a:sym typeface="Quicksand"/>
              </a:defRPr>
            </a:lvl1pPr>
            <a:lvl2pPr indent="-381000" lvl="1" marL="914400" marR="0" rtl="0" algn="l">
              <a:lnSpc>
                <a:spcPct val="100000"/>
              </a:lnSpc>
              <a:spcBef>
                <a:spcPts val="0"/>
              </a:spcBef>
              <a:spcAft>
                <a:spcPts val="0"/>
              </a:spcAft>
              <a:buClr>
                <a:schemeClr val="accent1"/>
              </a:buClr>
              <a:buSzPts val="2400"/>
              <a:buFont typeface="Quicksand"/>
              <a:buChar char="▫"/>
              <a:defRPr b="0" i="0" sz="2400" u="none" cap="none" strike="noStrike">
                <a:solidFill>
                  <a:schemeClr val="lt1"/>
                </a:solidFill>
                <a:latin typeface="Quicksand"/>
                <a:ea typeface="Quicksand"/>
                <a:cs typeface="Quicksand"/>
                <a:sym typeface="Quicksand"/>
              </a:defRPr>
            </a:lvl2pPr>
            <a:lvl3pPr indent="-381000" lvl="2" marL="1371600" marR="0" rtl="0" algn="l">
              <a:lnSpc>
                <a:spcPct val="100000"/>
              </a:lnSpc>
              <a:spcBef>
                <a:spcPts val="0"/>
              </a:spcBef>
              <a:spcAft>
                <a:spcPts val="0"/>
              </a:spcAft>
              <a:buClr>
                <a:schemeClr val="accent1"/>
              </a:buClr>
              <a:buSzPts val="2400"/>
              <a:buFont typeface="Quicksand"/>
              <a:buChar char="■"/>
              <a:defRPr b="0" i="0" sz="2400" u="none" cap="none" strike="noStrike">
                <a:solidFill>
                  <a:schemeClr val="lt1"/>
                </a:solidFill>
                <a:latin typeface="Quicksand"/>
                <a:ea typeface="Quicksand"/>
                <a:cs typeface="Quicksand"/>
                <a:sym typeface="Quicksand"/>
              </a:defRPr>
            </a:lvl3pPr>
            <a:lvl4pPr indent="-381000" lvl="3" marL="1828800" marR="0" rtl="0" algn="l">
              <a:lnSpc>
                <a:spcPct val="100000"/>
              </a:lnSpc>
              <a:spcBef>
                <a:spcPts val="0"/>
              </a:spcBef>
              <a:spcAft>
                <a:spcPts val="0"/>
              </a:spcAft>
              <a:buClr>
                <a:schemeClr val="lt1"/>
              </a:buClr>
              <a:buSzPts val="2400"/>
              <a:buFont typeface="Quicksand"/>
              <a:buChar char="●"/>
              <a:defRPr b="0" i="0" sz="2400" u="none" cap="none" strike="noStrike">
                <a:solidFill>
                  <a:schemeClr val="lt1"/>
                </a:solidFill>
                <a:latin typeface="Quicksand"/>
                <a:ea typeface="Quicksand"/>
                <a:cs typeface="Quicksand"/>
                <a:sym typeface="Quicksand"/>
              </a:defRPr>
            </a:lvl4pPr>
            <a:lvl5pPr indent="-381000" lvl="4" marL="2286000" marR="0" rtl="0" algn="l">
              <a:lnSpc>
                <a:spcPct val="100000"/>
              </a:lnSpc>
              <a:spcBef>
                <a:spcPts val="0"/>
              </a:spcBef>
              <a:spcAft>
                <a:spcPts val="0"/>
              </a:spcAft>
              <a:buClr>
                <a:schemeClr val="lt1"/>
              </a:buClr>
              <a:buSzPts val="2400"/>
              <a:buFont typeface="Quicksand"/>
              <a:buChar char="○"/>
              <a:defRPr b="0" i="0" sz="2400" u="none" cap="none" strike="noStrike">
                <a:solidFill>
                  <a:schemeClr val="lt1"/>
                </a:solidFill>
                <a:latin typeface="Quicksand"/>
                <a:ea typeface="Quicksand"/>
                <a:cs typeface="Quicksand"/>
                <a:sym typeface="Quicksand"/>
              </a:defRPr>
            </a:lvl5pPr>
            <a:lvl6pPr indent="-381000" lvl="5" marL="2743200" marR="0" rtl="0" algn="l">
              <a:lnSpc>
                <a:spcPct val="100000"/>
              </a:lnSpc>
              <a:spcBef>
                <a:spcPts val="0"/>
              </a:spcBef>
              <a:spcAft>
                <a:spcPts val="0"/>
              </a:spcAft>
              <a:buClr>
                <a:schemeClr val="lt1"/>
              </a:buClr>
              <a:buSzPts val="2400"/>
              <a:buFont typeface="Quicksand"/>
              <a:buChar char="■"/>
              <a:defRPr b="0" i="0" sz="2400" u="none" cap="none" strike="noStrike">
                <a:solidFill>
                  <a:schemeClr val="lt1"/>
                </a:solidFill>
                <a:latin typeface="Quicksand"/>
                <a:ea typeface="Quicksand"/>
                <a:cs typeface="Quicksand"/>
                <a:sym typeface="Quicksand"/>
              </a:defRPr>
            </a:lvl6pPr>
            <a:lvl7pPr indent="-381000" lvl="6" marL="3200400" marR="0" rtl="0" algn="l">
              <a:lnSpc>
                <a:spcPct val="100000"/>
              </a:lnSpc>
              <a:spcBef>
                <a:spcPts val="0"/>
              </a:spcBef>
              <a:spcAft>
                <a:spcPts val="0"/>
              </a:spcAft>
              <a:buClr>
                <a:schemeClr val="lt1"/>
              </a:buClr>
              <a:buSzPts val="2400"/>
              <a:buFont typeface="Quicksand"/>
              <a:buChar char="●"/>
              <a:defRPr b="0" i="0" sz="2400" u="none" cap="none" strike="noStrike">
                <a:solidFill>
                  <a:schemeClr val="lt1"/>
                </a:solidFill>
                <a:latin typeface="Quicksand"/>
                <a:ea typeface="Quicksand"/>
                <a:cs typeface="Quicksand"/>
                <a:sym typeface="Quicksand"/>
              </a:defRPr>
            </a:lvl7pPr>
            <a:lvl8pPr indent="-381000" lvl="7" marL="3657600" marR="0" rtl="0" algn="l">
              <a:lnSpc>
                <a:spcPct val="100000"/>
              </a:lnSpc>
              <a:spcBef>
                <a:spcPts val="0"/>
              </a:spcBef>
              <a:spcAft>
                <a:spcPts val="0"/>
              </a:spcAft>
              <a:buClr>
                <a:schemeClr val="lt1"/>
              </a:buClr>
              <a:buSzPts val="2400"/>
              <a:buFont typeface="Quicksand"/>
              <a:buChar char="○"/>
              <a:defRPr b="0" i="0" sz="2400" u="none" cap="none" strike="noStrike">
                <a:solidFill>
                  <a:schemeClr val="lt1"/>
                </a:solidFill>
                <a:latin typeface="Quicksand"/>
                <a:ea typeface="Quicksand"/>
                <a:cs typeface="Quicksand"/>
                <a:sym typeface="Quicksand"/>
              </a:defRPr>
            </a:lvl8pPr>
            <a:lvl9pPr indent="-381000" lvl="8" marL="4114800" marR="0" rtl="0" algn="l">
              <a:lnSpc>
                <a:spcPct val="100000"/>
              </a:lnSpc>
              <a:spcBef>
                <a:spcPts val="0"/>
              </a:spcBef>
              <a:spcAft>
                <a:spcPts val="0"/>
              </a:spcAft>
              <a:buClr>
                <a:schemeClr val="lt1"/>
              </a:buClr>
              <a:buSzPts val="2400"/>
              <a:buFont typeface="Quicksand"/>
              <a:buChar char="■"/>
              <a:defRPr b="0" i="0" sz="2400" u="none" cap="none" strike="noStrike">
                <a:solidFill>
                  <a:schemeClr val="lt1"/>
                </a:solidFill>
                <a:latin typeface="Quicksand"/>
                <a:ea typeface="Quicksand"/>
                <a:cs typeface="Quicksand"/>
                <a:sym typeface="Quicksand"/>
              </a:defRPr>
            </a:lvl9pPr>
          </a:lstStyle>
          <a:p/>
        </p:txBody>
      </p:sp>
      <p:sp>
        <p:nvSpPr>
          <p:cNvPr id="8" name="Google Shape;8;p11"/>
          <p:cNvSpPr txBox="1"/>
          <p:nvPr>
            <p:ph idx="12" type="sldNum"/>
          </p:nvPr>
        </p:nvSpPr>
        <p:spPr>
          <a:xfrm>
            <a:off x="8523157" y="4752131"/>
            <a:ext cx="548700" cy="3153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Quicksand"/>
                <a:ea typeface="Quicksand"/>
                <a:cs typeface="Quicksand"/>
                <a:sym typeface="Quicksand"/>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Quicksand"/>
                <a:ea typeface="Quicksand"/>
                <a:cs typeface="Quicksand"/>
                <a:sym typeface="Quicksand"/>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Quicksand"/>
                <a:ea typeface="Quicksand"/>
                <a:cs typeface="Quicksand"/>
                <a:sym typeface="Quicksand"/>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Quicksand"/>
                <a:ea typeface="Quicksand"/>
                <a:cs typeface="Quicksand"/>
                <a:sym typeface="Quicksand"/>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Quicksand"/>
                <a:ea typeface="Quicksand"/>
                <a:cs typeface="Quicksand"/>
                <a:sym typeface="Quicksand"/>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Quicksand"/>
                <a:ea typeface="Quicksand"/>
                <a:cs typeface="Quicksand"/>
                <a:sym typeface="Quicksand"/>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Quicksand"/>
                <a:ea typeface="Quicksand"/>
                <a:cs typeface="Quicksand"/>
                <a:sym typeface="Quicksand"/>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Quicksand"/>
                <a:ea typeface="Quicksand"/>
                <a:cs typeface="Quicksand"/>
                <a:sym typeface="Quicksand"/>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Quicksand"/>
                <a:ea typeface="Quicksand"/>
                <a:cs typeface="Quicksand"/>
                <a:sym typeface="Quicksand"/>
              </a:defRPr>
            </a:lvl9pPr>
          </a:lstStyle>
          <a:p>
            <a:pPr indent="0" lvl="0" marL="0" rtl="0" algn="r">
              <a:spcBef>
                <a:spcPts val="0"/>
              </a:spcBef>
              <a:spcAft>
                <a:spcPts val="0"/>
              </a:spcAft>
              <a:buNone/>
            </a:pPr>
            <a:fld id="{00000000-1234-1234-1234-123412341234}" type="slidenum">
              <a:rPr lang="es-MX"/>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6.png"/><Relationship Id="rId5"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6.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2.pn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 name="Shape 47"/>
        <p:cNvGrpSpPr/>
        <p:nvPr/>
      </p:nvGrpSpPr>
      <p:grpSpPr>
        <a:xfrm>
          <a:off x="0" y="0"/>
          <a:ext cx="0" cy="0"/>
          <a:chOff x="0" y="0"/>
          <a:chExt cx="0" cy="0"/>
        </a:xfrm>
      </p:grpSpPr>
      <p:sp>
        <p:nvSpPr>
          <p:cNvPr id="48" name="Google Shape;48;p1"/>
          <p:cNvSpPr txBox="1"/>
          <p:nvPr>
            <p:ph type="ctrTitle"/>
          </p:nvPr>
        </p:nvSpPr>
        <p:spPr>
          <a:xfrm>
            <a:off x="959125" y="1711500"/>
            <a:ext cx="7225800" cy="1308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5000"/>
              <a:buNone/>
            </a:pPr>
            <a:r>
              <a:rPr lang="es-MX" sz="3700"/>
              <a:t>Predicción de éxito de campaña de marketing bancario</a:t>
            </a:r>
            <a:endParaRPr sz="3500"/>
          </a:p>
        </p:txBody>
      </p:sp>
      <p:sp>
        <p:nvSpPr>
          <p:cNvPr id="49" name="Google Shape;49;p1"/>
          <p:cNvSpPr txBox="1"/>
          <p:nvPr/>
        </p:nvSpPr>
        <p:spPr>
          <a:xfrm>
            <a:off x="1115450" y="3791975"/>
            <a:ext cx="6796800" cy="408000"/>
          </a:xfrm>
          <a:prstGeom prst="rect">
            <a:avLst/>
          </a:prstGeom>
          <a:noFill/>
          <a:ln>
            <a:noFill/>
          </a:ln>
        </p:spPr>
        <p:txBody>
          <a:bodyPr anchorCtr="0" anchor="t" bIns="91425" lIns="91425" spcFirstLastPara="1" rIns="91425" wrap="square" tIns="91425">
            <a:spAutoFit/>
          </a:bodyPr>
          <a:lstStyle/>
          <a:p>
            <a:pPr indent="0" lvl="0" marL="0" rtl="0" algn="ctr">
              <a:spcBef>
                <a:spcPts val="600"/>
              </a:spcBef>
              <a:spcAft>
                <a:spcPts val="0"/>
              </a:spcAft>
              <a:buNone/>
            </a:pPr>
            <a:r>
              <a:rPr b="1" lang="es-MX" sz="1450">
                <a:solidFill>
                  <a:schemeClr val="lt1"/>
                </a:solidFill>
                <a:latin typeface="Quicksand"/>
                <a:ea typeface="Quicksand"/>
                <a:cs typeface="Quicksand"/>
                <a:sym typeface="Quicksand"/>
              </a:rPr>
              <a:t>Aziernicki Alejandro y Tang Angel</a:t>
            </a:r>
            <a:endParaRPr b="1" sz="1450">
              <a:solidFill>
                <a:schemeClr val="lt1"/>
              </a:solidFill>
              <a:latin typeface="Quicksand"/>
              <a:ea typeface="Quicksand"/>
              <a:cs typeface="Quicksand"/>
              <a:sym typeface="Quicksand"/>
            </a:endParaRPr>
          </a:p>
        </p:txBody>
      </p:sp>
      <p:pic>
        <p:nvPicPr>
          <p:cNvPr id="50" name="Google Shape;50;p1"/>
          <p:cNvPicPr preferRelativeResize="0"/>
          <p:nvPr/>
        </p:nvPicPr>
        <p:blipFill>
          <a:blip r:embed="rId3">
            <a:alphaModFix/>
          </a:blip>
          <a:stretch>
            <a:fillRect/>
          </a:stretch>
        </p:blipFill>
        <p:spPr>
          <a:xfrm>
            <a:off x="3978750" y="608650"/>
            <a:ext cx="1186526" cy="330675"/>
          </a:xfrm>
          <a:prstGeom prst="rect">
            <a:avLst/>
          </a:prstGeom>
          <a:noFill/>
          <a:ln>
            <a:noFill/>
          </a:ln>
        </p:spPr>
      </p:pic>
      <p:sp>
        <p:nvSpPr>
          <p:cNvPr id="51" name="Google Shape;51;p1"/>
          <p:cNvSpPr txBox="1"/>
          <p:nvPr/>
        </p:nvSpPr>
        <p:spPr>
          <a:xfrm>
            <a:off x="3594913" y="4564725"/>
            <a:ext cx="1954200" cy="408000"/>
          </a:xfrm>
          <a:prstGeom prst="rect">
            <a:avLst/>
          </a:prstGeom>
          <a:noFill/>
          <a:ln>
            <a:noFill/>
          </a:ln>
        </p:spPr>
        <p:txBody>
          <a:bodyPr anchorCtr="0" anchor="t" bIns="91425" lIns="91425" spcFirstLastPara="1" rIns="91425" wrap="square" tIns="91425">
            <a:spAutoFit/>
          </a:bodyPr>
          <a:lstStyle/>
          <a:p>
            <a:pPr indent="0" lvl="0" marL="0" rtl="0" algn="ctr">
              <a:spcBef>
                <a:spcPts val="600"/>
              </a:spcBef>
              <a:spcAft>
                <a:spcPts val="0"/>
              </a:spcAft>
              <a:buNone/>
            </a:pPr>
            <a:r>
              <a:rPr lang="es-MX" sz="1450">
                <a:solidFill>
                  <a:schemeClr val="lt1"/>
                </a:solidFill>
                <a:latin typeface="Quicksand"/>
                <a:ea typeface="Quicksand"/>
                <a:cs typeface="Quicksand"/>
                <a:sym typeface="Quicksand"/>
              </a:rPr>
              <a:t>Agosto, 2022.</a:t>
            </a:r>
            <a:endParaRPr sz="1450">
              <a:solidFill>
                <a:schemeClr val="lt1"/>
              </a:solidFill>
              <a:latin typeface="Quicksand"/>
              <a:ea typeface="Quicksand"/>
              <a:cs typeface="Quicksand"/>
              <a:sym typeface="Quicksand"/>
            </a:endParaRP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14323fa75b3_0_345"/>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200"/>
              <a:buFont typeface="Arial"/>
              <a:buNone/>
            </a:pPr>
            <a:fld id="{00000000-1234-1234-1234-123412341234}" type="slidenum">
              <a:rPr lang="es-MX"/>
              <a:t>‹#›</a:t>
            </a:fld>
            <a:endParaRPr/>
          </a:p>
        </p:txBody>
      </p:sp>
      <p:pic>
        <p:nvPicPr>
          <p:cNvPr id="131" name="Google Shape;131;g14323fa75b3_0_345"/>
          <p:cNvPicPr preferRelativeResize="0"/>
          <p:nvPr/>
        </p:nvPicPr>
        <p:blipFill>
          <a:blip r:embed="rId3">
            <a:alphaModFix/>
          </a:blip>
          <a:stretch>
            <a:fillRect/>
          </a:stretch>
        </p:blipFill>
        <p:spPr>
          <a:xfrm>
            <a:off x="2824250" y="1009875"/>
            <a:ext cx="3538725" cy="3538725"/>
          </a:xfrm>
          <a:prstGeom prst="rect">
            <a:avLst/>
          </a:prstGeom>
          <a:noFill/>
          <a:ln>
            <a:noFill/>
          </a:ln>
        </p:spPr>
      </p:pic>
      <p:sp>
        <p:nvSpPr>
          <p:cNvPr id="132" name="Google Shape;132;g14323fa75b3_0_345"/>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lang="es-MX" sz="2400"/>
              <a:t>Análisis Exploratorio de los datos</a:t>
            </a:r>
            <a:endParaRPr/>
          </a:p>
        </p:txBody>
      </p:sp>
      <p:sp>
        <p:nvSpPr>
          <p:cNvPr id="133" name="Google Shape;133;g14323fa75b3_0_345"/>
          <p:cNvSpPr txBox="1"/>
          <p:nvPr>
            <p:ph type="title"/>
          </p:nvPr>
        </p:nvSpPr>
        <p:spPr>
          <a:xfrm>
            <a:off x="1165475" y="894649"/>
            <a:ext cx="6858000" cy="333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s-MX">
                <a:solidFill>
                  <a:schemeClr val="lt1"/>
                </a:solidFill>
              </a:rPr>
              <a:t>Análisis Univariado</a:t>
            </a:r>
            <a:endParaRPr>
              <a:solidFill>
                <a:schemeClr val="lt1"/>
              </a:solidFill>
            </a:endParaRPr>
          </a:p>
        </p:txBody>
      </p:sp>
      <p:sp>
        <p:nvSpPr>
          <p:cNvPr id="134" name="Google Shape;134;g14323fa75b3_0_345"/>
          <p:cNvSpPr txBox="1"/>
          <p:nvPr>
            <p:ph idx="1" type="body"/>
          </p:nvPr>
        </p:nvSpPr>
        <p:spPr>
          <a:xfrm>
            <a:off x="3484225" y="2286075"/>
            <a:ext cx="667800" cy="345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2000"/>
              <a:buNone/>
            </a:pPr>
            <a:r>
              <a:rPr b="1" lang="es-MX" sz="1250"/>
              <a:t>88,3%</a:t>
            </a:r>
            <a:endParaRPr sz="2200"/>
          </a:p>
          <a:p>
            <a:pPr indent="0" lvl="0" marL="0" rtl="0" algn="l">
              <a:lnSpc>
                <a:spcPct val="100000"/>
              </a:lnSpc>
              <a:spcBef>
                <a:spcPts val="600"/>
              </a:spcBef>
              <a:spcAft>
                <a:spcPts val="0"/>
              </a:spcAft>
              <a:buSzPts val="2000"/>
              <a:buNone/>
            </a:pPr>
            <a:r>
              <a:t/>
            </a:r>
            <a:endParaRPr sz="1250"/>
          </a:p>
        </p:txBody>
      </p:sp>
      <p:sp>
        <p:nvSpPr>
          <p:cNvPr id="135" name="Google Shape;135;g14323fa75b3_0_345"/>
          <p:cNvSpPr txBox="1"/>
          <p:nvPr>
            <p:ph idx="1" type="body"/>
          </p:nvPr>
        </p:nvSpPr>
        <p:spPr>
          <a:xfrm>
            <a:off x="5012350" y="2822675"/>
            <a:ext cx="667800" cy="345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2000"/>
              <a:buNone/>
            </a:pPr>
            <a:r>
              <a:rPr b="1" lang="es-MX" sz="1250"/>
              <a:t>11,7%</a:t>
            </a:r>
            <a:endParaRPr sz="2200"/>
          </a:p>
          <a:p>
            <a:pPr indent="0" lvl="0" marL="0" rtl="0" algn="l">
              <a:lnSpc>
                <a:spcPct val="100000"/>
              </a:lnSpc>
              <a:spcBef>
                <a:spcPts val="600"/>
              </a:spcBef>
              <a:spcAft>
                <a:spcPts val="0"/>
              </a:spcAft>
              <a:buSzPts val="2000"/>
              <a:buNone/>
            </a:pPr>
            <a:r>
              <a:t/>
            </a:r>
            <a:endParaRPr sz="1250"/>
          </a:p>
        </p:txBody>
      </p:sp>
      <p:sp>
        <p:nvSpPr>
          <p:cNvPr id="136" name="Google Shape;136;g14323fa75b3_0_345"/>
          <p:cNvSpPr txBox="1"/>
          <p:nvPr>
            <p:ph type="title"/>
          </p:nvPr>
        </p:nvSpPr>
        <p:spPr>
          <a:xfrm>
            <a:off x="5788000" y="3043725"/>
            <a:ext cx="1735200" cy="3330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SzPts val="1800"/>
              <a:buNone/>
            </a:pPr>
            <a:r>
              <a:rPr lang="es-MX" sz="1600">
                <a:solidFill>
                  <a:schemeClr val="lt1"/>
                </a:solidFill>
              </a:rPr>
              <a:t>Sí accedieron</a:t>
            </a:r>
            <a:endParaRPr sz="1600">
              <a:solidFill>
                <a:schemeClr val="lt1"/>
              </a:solidFill>
            </a:endParaRPr>
          </a:p>
        </p:txBody>
      </p:sp>
      <p:sp>
        <p:nvSpPr>
          <p:cNvPr id="137" name="Google Shape;137;g14323fa75b3_0_345"/>
          <p:cNvSpPr txBox="1"/>
          <p:nvPr>
            <p:ph type="title"/>
          </p:nvPr>
        </p:nvSpPr>
        <p:spPr>
          <a:xfrm>
            <a:off x="1412900" y="2286075"/>
            <a:ext cx="1787100" cy="3330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rmAutofit fontScale="90000"/>
          </a:bodyPr>
          <a:lstStyle/>
          <a:p>
            <a:pPr indent="0" lvl="0" marL="0" rtl="0" algn="ctr">
              <a:lnSpc>
                <a:spcPct val="100000"/>
              </a:lnSpc>
              <a:spcBef>
                <a:spcPts val="0"/>
              </a:spcBef>
              <a:spcAft>
                <a:spcPts val="0"/>
              </a:spcAft>
              <a:buSzPct val="100000"/>
              <a:buNone/>
            </a:pPr>
            <a:r>
              <a:rPr lang="es-MX">
                <a:solidFill>
                  <a:schemeClr val="lt1"/>
                </a:solidFill>
              </a:rPr>
              <a:t>No accedieron</a:t>
            </a:r>
            <a:endParaRPr>
              <a:solidFill>
                <a:schemeClr val="lt1"/>
              </a:solidFill>
            </a:endParaRPr>
          </a:p>
        </p:txBody>
      </p:sp>
      <p:sp>
        <p:nvSpPr>
          <p:cNvPr id="138" name="Google Shape;138;g14323fa75b3_0_345"/>
          <p:cNvSpPr txBox="1"/>
          <p:nvPr>
            <p:ph idx="1" type="body"/>
          </p:nvPr>
        </p:nvSpPr>
        <p:spPr>
          <a:xfrm>
            <a:off x="1524450" y="4095600"/>
            <a:ext cx="6498900" cy="912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2000"/>
              <a:buNone/>
            </a:pPr>
            <a:r>
              <a:rPr b="1" lang="es-MX" sz="1050"/>
              <a:t>Observamos que existe un desbalance en nuestra variable target, donde la clase mayoritaria corresponde a personas que no accedieron a realizar un depósito a plazo fijo, y por lo tanto la clase minoritaria son los que sí accedieron.</a:t>
            </a:r>
            <a:endParaRPr/>
          </a:p>
          <a:p>
            <a:pPr indent="0" lvl="0" marL="0" rtl="0" algn="l">
              <a:lnSpc>
                <a:spcPct val="100000"/>
              </a:lnSpc>
              <a:spcBef>
                <a:spcPts val="600"/>
              </a:spcBef>
              <a:spcAft>
                <a:spcPts val="0"/>
              </a:spcAft>
              <a:buSzPts val="2000"/>
              <a:buNone/>
            </a:pPr>
            <a:r>
              <a:t/>
            </a:r>
            <a:endParaRPr sz="1050"/>
          </a:p>
        </p:txBody>
      </p:sp>
      <p:sp>
        <p:nvSpPr>
          <p:cNvPr id="139" name="Google Shape;139;g14323fa75b3_0_345"/>
          <p:cNvSpPr txBox="1"/>
          <p:nvPr/>
        </p:nvSpPr>
        <p:spPr>
          <a:xfrm>
            <a:off x="2628725" y="1151450"/>
            <a:ext cx="3538800" cy="540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600"/>
              </a:spcBef>
              <a:spcAft>
                <a:spcPts val="0"/>
              </a:spcAft>
              <a:buClr>
                <a:schemeClr val="accent1"/>
              </a:buClr>
              <a:buSzPts val="2000"/>
              <a:buFont typeface="Quicksand"/>
              <a:buNone/>
            </a:pPr>
            <a:r>
              <a:rPr b="1" lang="es-MX" sz="1050">
                <a:solidFill>
                  <a:schemeClr val="lt1"/>
                </a:solidFill>
                <a:latin typeface="Quicksand"/>
                <a:ea typeface="Quicksand"/>
                <a:cs typeface="Quicksand"/>
                <a:sym typeface="Quicksand"/>
              </a:rPr>
              <a:t>Variable target ‘y’</a:t>
            </a:r>
            <a:endParaRPr/>
          </a:p>
          <a:p>
            <a:pPr indent="0" lvl="0" marL="0" marR="0" rtl="0" algn="ctr">
              <a:lnSpc>
                <a:spcPct val="100000"/>
              </a:lnSpc>
              <a:spcBef>
                <a:spcPts val="600"/>
              </a:spcBef>
              <a:spcAft>
                <a:spcPts val="0"/>
              </a:spcAft>
              <a:buClr>
                <a:schemeClr val="accent1"/>
              </a:buClr>
              <a:buSzPts val="2000"/>
              <a:buFont typeface="Quicksand"/>
              <a:buNone/>
            </a:pPr>
            <a:r>
              <a:t/>
            </a:r>
            <a:endParaRPr b="0" i="0" sz="1050" u="none" cap="none" strike="noStrike">
              <a:solidFill>
                <a:schemeClr val="lt1"/>
              </a:solidFill>
              <a:latin typeface="Quicksand"/>
              <a:ea typeface="Quicksand"/>
              <a:cs typeface="Quicksand"/>
              <a:sym typeface="Quicksan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3" name="Shape 143"/>
        <p:cNvGrpSpPr/>
        <p:nvPr/>
      </p:nvGrpSpPr>
      <p:grpSpPr>
        <a:xfrm>
          <a:off x="0" y="0"/>
          <a:ext cx="0" cy="0"/>
          <a:chOff x="0" y="0"/>
          <a:chExt cx="0" cy="0"/>
        </a:xfrm>
      </p:grpSpPr>
      <p:sp>
        <p:nvSpPr>
          <p:cNvPr id="144" name="Google Shape;144;p7"/>
          <p:cNvSpPr txBox="1"/>
          <p:nvPr>
            <p:ph idx="12" type="sldNum"/>
          </p:nvPr>
        </p:nvSpPr>
        <p:spPr>
          <a:xfrm>
            <a:off x="8523157" y="4752131"/>
            <a:ext cx="548700" cy="3153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s-MX"/>
              <a:t>‹#›</a:t>
            </a:fld>
            <a:endParaRPr/>
          </a:p>
        </p:txBody>
      </p:sp>
      <p:pic>
        <p:nvPicPr>
          <p:cNvPr id="145" name="Google Shape;145;p7"/>
          <p:cNvPicPr preferRelativeResize="0"/>
          <p:nvPr/>
        </p:nvPicPr>
        <p:blipFill>
          <a:blip r:embed="rId3">
            <a:alphaModFix/>
          </a:blip>
          <a:stretch>
            <a:fillRect/>
          </a:stretch>
        </p:blipFill>
        <p:spPr>
          <a:xfrm>
            <a:off x="1258725" y="1175075"/>
            <a:ext cx="5436650" cy="3805650"/>
          </a:xfrm>
          <a:prstGeom prst="rect">
            <a:avLst/>
          </a:prstGeom>
          <a:noFill/>
          <a:ln>
            <a:noFill/>
          </a:ln>
        </p:spPr>
      </p:pic>
      <p:sp>
        <p:nvSpPr>
          <p:cNvPr id="146" name="Google Shape;146;p7"/>
          <p:cNvSpPr txBox="1"/>
          <p:nvPr>
            <p:ph idx="1" type="body"/>
          </p:nvPr>
        </p:nvSpPr>
        <p:spPr>
          <a:xfrm>
            <a:off x="6409225" y="1663488"/>
            <a:ext cx="2213100" cy="912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2000"/>
              <a:buNone/>
            </a:pPr>
            <a:r>
              <a:rPr b="1" lang="es-MX" sz="1050"/>
              <a:t>Nos encontramos con que el tipo de empleo más frecuente es de la clase obrera, seguida por gerentes y técnicos.</a:t>
            </a:r>
            <a:endParaRPr/>
          </a:p>
          <a:p>
            <a:pPr indent="0" lvl="0" marL="0" rtl="0" algn="l">
              <a:lnSpc>
                <a:spcPct val="100000"/>
              </a:lnSpc>
              <a:spcBef>
                <a:spcPts val="600"/>
              </a:spcBef>
              <a:spcAft>
                <a:spcPts val="0"/>
              </a:spcAft>
              <a:buSzPts val="2000"/>
              <a:buNone/>
            </a:pPr>
            <a:r>
              <a:t/>
            </a:r>
            <a:endParaRPr sz="1050"/>
          </a:p>
        </p:txBody>
      </p:sp>
      <p:sp>
        <p:nvSpPr>
          <p:cNvPr id="147" name="Google Shape;147;p7"/>
          <p:cNvSpPr txBox="1"/>
          <p:nvPr>
            <p:ph idx="1" type="body"/>
          </p:nvPr>
        </p:nvSpPr>
        <p:spPr>
          <a:xfrm>
            <a:off x="6409225" y="3497025"/>
            <a:ext cx="2213100" cy="912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2000"/>
              <a:buNone/>
            </a:pPr>
            <a:r>
              <a:rPr b="1" lang="es-MX" sz="1050"/>
              <a:t>Mientras que los menos frecuentes </a:t>
            </a:r>
            <a:r>
              <a:rPr b="1" lang="es-MX" sz="1050"/>
              <a:t>son</a:t>
            </a:r>
            <a:r>
              <a:rPr b="1" lang="es-MX" sz="1050"/>
              <a:t> desempleados, amas de casa y estudiantes.</a:t>
            </a:r>
            <a:endParaRPr/>
          </a:p>
          <a:p>
            <a:pPr indent="0" lvl="0" marL="0" rtl="0" algn="l">
              <a:lnSpc>
                <a:spcPct val="100000"/>
              </a:lnSpc>
              <a:spcBef>
                <a:spcPts val="600"/>
              </a:spcBef>
              <a:spcAft>
                <a:spcPts val="0"/>
              </a:spcAft>
              <a:buSzPts val="2000"/>
              <a:buNone/>
            </a:pPr>
            <a:r>
              <a:t/>
            </a:r>
            <a:endParaRPr sz="1050"/>
          </a:p>
        </p:txBody>
      </p:sp>
      <p:sp>
        <p:nvSpPr>
          <p:cNvPr id="148" name="Google Shape;148;p7"/>
          <p:cNvSpPr txBox="1"/>
          <p:nvPr/>
        </p:nvSpPr>
        <p:spPr>
          <a:xfrm>
            <a:off x="2628725" y="1227650"/>
            <a:ext cx="3538800" cy="540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600"/>
              </a:spcBef>
              <a:spcAft>
                <a:spcPts val="0"/>
              </a:spcAft>
              <a:buClr>
                <a:schemeClr val="accent1"/>
              </a:buClr>
              <a:buSzPts val="2000"/>
              <a:buFont typeface="Quicksand"/>
              <a:buNone/>
            </a:pPr>
            <a:r>
              <a:rPr b="1" lang="es-MX" sz="1050">
                <a:solidFill>
                  <a:schemeClr val="lt1"/>
                </a:solidFill>
                <a:latin typeface="Quicksand"/>
                <a:ea typeface="Quicksand"/>
                <a:cs typeface="Quicksand"/>
                <a:sym typeface="Quicksand"/>
              </a:rPr>
              <a:t>Variable ‘job’</a:t>
            </a:r>
            <a:endParaRPr/>
          </a:p>
          <a:p>
            <a:pPr indent="0" lvl="0" marL="0" marR="0" rtl="0" algn="ctr">
              <a:lnSpc>
                <a:spcPct val="100000"/>
              </a:lnSpc>
              <a:spcBef>
                <a:spcPts val="600"/>
              </a:spcBef>
              <a:spcAft>
                <a:spcPts val="0"/>
              </a:spcAft>
              <a:buClr>
                <a:schemeClr val="accent1"/>
              </a:buClr>
              <a:buSzPts val="2000"/>
              <a:buFont typeface="Quicksand"/>
              <a:buNone/>
            </a:pPr>
            <a:r>
              <a:t/>
            </a:r>
            <a:endParaRPr b="0" i="0" sz="1050" u="none" cap="none" strike="noStrike">
              <a:solidFill>
                <a:schemeClr val="lt1"/>
              </a:solidFill>
              <a:latin typeface="Quicksand"/>
              <a:ea typeface="Quicksand"/>
              <a:cs typeface="Quicksand"/>
              <a:sym typeface="Quicksand"/>
            </a:endParaRPr>
          </a:p>
        </p:txBody>
      </p:sp>
      <p:sp>
        <p:nvSpPr>
          <p:cNvPr id="149" name="Google Shape;149;p7"/>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lang="es-MX" sz="2400"/>
              <a:t>Análisis Exploratorio de los datos</a:t>
            </a:r>
            <a:endParaRPr/>
          </a:p>
        </p:txBody>
      </p:sp>
      <p:sp>
        <p:nvSpPr>
          <p:cNvPr id="150" name="Google Shape;150;p7"/>
          <p:cNvSpPr txBox="1"/>
          <p:nvPr>
            <p:ph type="title"/>
          </p:nvPr>
        </p:nvSpPr>
        <p:spPr>
          <a:xfrm>
            <a:off x="1165475" y="894649"/>
            <a:ext cx="6858000" cy="333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s-MX">
                <a:solidFill>
                  <a:schemeClr val="lt1"/>
                </a:solidFill>
              </a:rPr>
              <a:t>Análisis Univariado</a:t>
            </a:r>
            <a:endParaRPr>
              <a:solidFill>
                <a:schemeClr val="lt1"/>
              </a:solidFill>
            </a:endParaRPr>
          </a:p>
        </p:txBody>
      </p:sp>
      <p:pic>
        <p:nvPicPr>
          <p:cNvPr id="151" name="Google Shape;151;p7"/>
          <p:cNvPicPr preferRelativeResize="0"/>
          <p:nvPr/>
        </p:nvPicPr>
        <p:blipFill>
          <a:blip r:embed="rId4">
            <a:alphaModFix/>
          </a:blip>
          <a:stretch>
            <a:fillRect/>
          </a:stretch>
        </p:blipFill>
        <p:spPr>
          <a:xfrm>
            <a:off x="7178778" y="2807775"/>
            <a:ext cx="412647" cy="345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14323fa75b3_0_374"/>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200"/>
              <a:buFont typeface="Arial"/>
              <a:buNone/>
            </a:pPr>
            <a:fld id="{00000000-1234-1234-1234-123412341234}" type="slidenum">
              <a:rPr lang="es-MX"/>
              <a:t>‹#›</a:t>
            </a:fld>
            <a:endParaRPr/>
          </a:p>
        </p:txBody>
      </p:sp>
      <p:sp>
        <p:nvSpPr>
          <p:cNvPr id="157" name="Google Shape;157;g14323fa75b3_0_374"/>
          <p:cNvSpPr txBox="1"/>
          <p:nvPr/>
        </p:nvSpPr>
        <p:spPr>
          <a:xfrm>
            <a:off x="3919770" y="945295"/>
            <a:ext cx="1552800" cy="54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F3F3F3"/>
              </a:buClr>
              <a:buSzPts val="3000"/>
              <a:buFont typeface="Quicksand"/>
              <a:buNone/>
            </a:pPr>
            <a:r>
              <a:rPr b="1" i="0" lang="es-MX" sz="1050" u="none" cap="none" strike="noStrike">
                <a:solidFill>
                  <a:schemeClr val="lt1"/>
                </a:solidFill>
                <a:latin typeface="Quicksand"/>
                <a:ea typeface="Quicksand"/>
                <a:cs typeface="Quicksand"/>
                <a:sym typeface="Quicksand"/>
              </a:rPr>
              <a:t>Variable ‘balance’</a:t>
            </a:r>
            <a:endParaRPr/>
          </a:p>
          <a:p>
            <a:pPr indent="0" lvl="0" marL="0" marR="0" rtl="0" algn="l">
              <a:lnSpc>
                <a:spcPct val="100000"/>
              </a:lnSpc>
              <a:spcBef>
                <a:spcPts val="600"/>
              </a:spcBef>
              <a:spcAft>
                <a:spcPts val="0"/>
              </a:spcAft>
              <a:buClr>
                <a:srgbClr val="F3F3F3"/>
              </a:buClr>
              <a:buSzPts val="3000"/>
              <a:buFont typeface="Quicksand"/>
              <a:buNone/>
            </a:pPr>
            <a:r>
              <a:t/>
            </a:r>
            <a:endParaRPr b="0" i="0" sz="1050" u="none" cap="none" strike="noStrike">
              <a:solidFill>
                <a:schemeClr val="lt1"/>
              </a:solidFill>
              <a:latin typeface="Quicksand"/>
              <a:ea typeface="Quicksand"/>
              <a:cs typeface="Quicksand"/>
              <a:sym typeface="Quicksand"/>
            </a:endParaRPr>
          </a:p>
        </p:txBody>
      </p:sp>
      <p:sp>
        <p:nvSpPr>
          <p:cNvPr id="158" name="Google Shape;158;g14323fa75b3_0_374"/>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lang="es-MX" sz="2400"/>
              <a:t>Análisis Exploratorio de los datos</a:t>
            </a:r>
            <a:endParaRPr/>
          </a:p>
        </p:txBody>
      </p:sp>
      <p:sp>
        <p:nvSpPr>
          <p:cNvPr id="159" name="Google Shape;159;g14323fa75b3_0_374"/>
          <p:cNvSpPr txBox="1"/>
          <p:nvPr>
            <p:ph type="title"/>
          </p:nvPr>
        </p:nvSpPr>
        <p:spPr>
          <a:xfrm>
            <a:off x="1165475" y="894649"/>
            <a:ext cx="6858000" cy="333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s-MX">
                <a:solidFill>
                  <a:schemeClr val="lt1"/>
                </a:solidFill>
              </a:rPr>
              <a:t>Análisis Univariado</a:t>
            </a:r>
            <a:endParaRPr>
              <a:solidFill>
                <a:schemeClr val="lt1"/>
              </a:solidFill>
            </a:endParaRPr>
          </a:p>
        </p:txBody>
      </p:sp>
      <p:pic>
        <p:nvPicPr>
          <p:cNvPr id="160" name="Google Shape;160;g14323fa75b3_0_374"/>
          <p:cNvPicPr preferRelativeResize="0"/>
          <p:nvPr/>
        </p:nvPicPr>
        <p:blipFill>
          <a:blip r:embed="rId3">
            <a:alphaModFix/>
          </a:blip>
          <a:stretch>
            <a:fillRect/>
          </a:stretch>
        </p:blipFill>
        <p:spPr>
          <a:xfrm>
            <a:off x="1217825" y="775950"/>
            <a:ext cx="2323175" cy="4646374"/>
          </a:xfrm>
          <a:prstGeom prst="rect">
            <a:avLst/>
          </a:prstGeom>
          <a:noFill/>
          <a:ln>
            <a:noFill/>
          </a:ln>
        </p:spPr>
      </p:pic>
      <p:sp>
        <p:nvSpPr>
          <p:cNvPr id="161" name="Google Shape;161;g14323fa75b3_0_374"/>
          <p:cNvSpPr txBox="1"/>
          <p:nvPr>
            <p:ph idx="1" type="body"/>
          </p:nvPr>
        </p:nvSpPr>
        <p:spPr>
          <a:xfrm>
            <a:off x="3468450" y="1621280"/>
            <a:ext cx="2213100" cy="1261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2000"/>
              <a:buNone/>
            </a:pPr>
            <a:r>
              <a:rPr b="1" lang="es-MX" sz="1050"/>
              <a:t>Observamos que existe un gran número de registros con valores atípicos, lo cual dificulta visualizar el comportamiento normal de la variable</a:t>
            </a:r>
            <a:endParaRPr/>
          </a:p>
          <a:p>
            <a:pPr indent="0" lvl="0" marL="0" rtl="0" algn="just">
              <a:lnSpc>
                <a:spcPct val="100000"/>
              </a:lnSpc>
              <a:spcBef>
                <a:spcPts val="600"/>
              </a:spcBef>
              <a:spcAft>
                <a:spcPts val="0"/>
              </a:spcAft>
              <a:buSzPts val="2000"/>
              <a:buNone/>
            </a:pPr>
            <a:r>
              <a:t/>
            </a:r>
            <a:endParaRPr sz="1050"/>
          </a:p>
        </p:txBody>
      </p:sp>
      <p:pic>
        <p:nvPicPr>
          <p:cNvPr id="162" name="Google Shape;162;g14323fa75b3_0_374"/>
          <p:cNvPicPr preferRelativeResize="0"/>
          <p:nvPr/>
        </p:nvPicPr>
        <p:blipFill>
          <a:blip r:embed="rId4">
            <a:alphaModFix/>
          </a:blip>
          <a:stretch>
            <a:fillRect/>
          </a:stretch>
        </p:blipFill>
        <p:spPr>
          <a:xfrm>
            <a:off x="5756425" y="775952"/>
            <a:ext cx="2323175" cy="4646351"/>
          </a:xfrm>
          <a:prstGeom prst="rect">
            <a:avLst/>
          </a:prstGeom>
          <a:noFill/>
          <a:ln>
            <a:noFill/>
          </a:ln>
        </p:spPr>
      </p:pic>
      <p:sp>
        <p:nvSpPr>
          <p:cNvPr id="163" name="Google Shape;163;g14323fa75b3_0_374"/>
          <p:cNvSpPr txBox="1"/>
          <p:nvPr>
            <p:ph idx="1" type="body"/>
          </p:nvPr>
        </p:nvSpPr>
        <p:spPr>
          <a:xfrm>
            <a:off x="3468450" y="3373874"/>
            <a:ext cx="2213100" cy="15342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600"/>
              </a:spcBef>
              <a:spcAft>
                <a:spcPts val="0"/>
              </a:spcAft>
              <a:buSzPts val="2000"/>
              <a:buNone/>
            </a:pPr>
            <a:r>
              <a:rPr b="1" lang="es-MX" sz="1050"/>
              <a:t>Al graficar la variable ‘balance’ sin los datos atípicos nos encontramos con que el rango en que se encuentran los montos de los depósitos en las cuentas bancarias va de 0 a 1500 euros </a:t>
            </a:r>
            <a:r>
              <a:rPr b="1" lang="es-MX" sz="1050"/>
              <a:t>aproximadamente</a:t>
            </a:r>
            <a:r>
              <a:rPr b="1" lang="es-MX" sz="1050"/>
              <a:t>.</a:t>
            </a:r>
            <a:endParaRPr/>
          </a:p>
          <a:p>
            <a:pPr indent="0" lvl="0" marL="0" rtl="0" algn="just">
              <a:lnSpc>
                <a:spcPct val="100000"/>
              </a:lnSpc>
              <a:spcBef>
                <a:spcPts val="600"/>
              </a:spcBef>
              <a:spcAft>
                <a:spcPts val="0"/>
              </a:spcAft>
              <a:buSzPts val="2000"/>
              <a:buNone/>
            </a:pPr>
            <a:r>
              <a:t/>
            </a:r>
            <a:endParaRPr sz="1050"/>
          </a:p>
        </p:txBody>
      </p:sp>
      <p:pic>
        <p:nvPicPr>
          <p:cNvPr id="164" name="Google Shape;164;g14323fa75b3_0_374"/>
          <p:cNvPicPr preferRelativeResize="0"/>
          <p:nvPr/>
        </p:nvPicPr>
        <p:blipFill>
          <a:blip r:embed="rId5">
            <a:alphaModFix/>
          </a:blip>
          <a:stretch>
            <a:fillRect/>
          </a:stretch>
        </p:blipFill>
        <p:spPr>
          <a:xfrm>
            <a:off x="4384656" y="2817300"/>
            <a:ext cx="444519" cy="345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8" name="Shape 168"/>
        <p:cNvGrpSpPr/>
        <p:nvPr/>
      </p:nvGrpSpPr>
      <p:grpSpPr>
        <a:xfrm>
          <a:off x="0" y="0"/>
          <a:ext cx="0" cy="0"/>
          <a:chOff x="0" y="0"/>
          <a:chExt cx="0" cy="0"/>
        </a:xfrm>
      </p:grpSpPr>
      <p:sp>
        <p:nvSpPr>
          <p:cNvPr id="169" name="Google Shape;169;p8"/>
          <p:cNvSpPr txBox="1"/>
          <p:nvPr>
            <p:ph idx="12" type="sldNum"/>
          </p:nvPr>
        </p:nvSpPr>
        <p:spPr>
          <a:xfrm>
            <a:off x="8523157" y="4752131"/>
            <a:ext cx="548700" cy="3153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s-MX"/>
              <a:t>‹#›</a:t>
            </a:fld>
            <a:endParaRPr/>
          </a:p>
        </p:txBody>
      </p:sp>
      <p:sp>
        <p:nvSpPr>
          <p:cNvPr id="170" name="Google Shape;170;p8"/>
          <p:cNvSpPr txBox="1"/>
          <p:nvPr/>
        </p:nvSpPr>
        <p:spPr>
          <a:xfrm>
            <a:off x="2663859" y="1143145"/>
            <a:ext cx="1552800" cy="54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F3F3F3"/>
              </a:buClr>
              <a:buSzPts val="3000"/>
              <a:buFont typeface="Quicksand"/>
              <a:buNone/>
            </a:pPr>
            <a:r>
              <a:rPr b="1" i="0" lang="es-MX" sz="1050" u="none" cap="none" strike="noStrike">
                <a:solidFill>
                  <a:schemeClr val="lt1"/>
                </a:solidFill>
                <a:latin typeface="Quicksand"/>
                <a:ea typeface="Quicksand"/>
                <a:cs typeface="Quicksand"/>
                <a:sym typeface="Quicksand"/>
              </a:rPr>
              <a:t>Variables ‘job’ vs ‘y’</a:t>
            </a:r>
            <a:endParaRPr/>
          </a:p>
          <a:p>
            <a:pPr indent="0" lvl="0" marL="0" marR="0" rtl="0" algn="l">
              <a:lnSpc>
                <a:spcPct val="100000"/>
              </a:lnSpc>
              <a:spcBef>
                <a:spcPts val="600"/>
              </a:spcBef>
              <a:spcAft>
                <a:spcPts val="0"/>
              </a:spcAft>
              <a:buClr>
                <a:srgbClr val="F3F3F3"/>
              </a:buClr>
              <a:buSzPts val="3000"/>
              <a:buFont typeface="Quicksand"/>
              <a:buNone/>
            </a:pPr>
            <a:r>
              <a:t/>
            </a:r>
            <a:endParaRPr b="0" i="0" sz="1050" u="none" cap="none" strike="noStrike">
              <a:solidFill>
                <a:schemeClr val="lt1"/>
              </a:solidFill>
              <a:latin typeface="Quicksand"/>
              <a:ea typeface="Quicksand"/>
              <a:cs typeface="Quicksand"/>
              <a:sym typeface="Quicksand"/>
            </a:endParaRPr>
          </a:p>
        </p:txBody>
      </p:sp>
      <p:sp>
        <p:nvSpPr>
          <p:cNvPr id="171" name="Google Shape;171;p8"/>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lang="es-MX" sz="2400"/>
              <a:t>Análisis Exploratorio de los datos</a:t>
            </a:r>
            <a:endParaRPr/>
          </a:p>
        </p:txBody>
      </p:sp>
      <p:sp>
        <p:nvSpPr>
          <p:cNvPr id="172" name="Google Shape;172;p8"/>
          <p:cNvSpPr txBox="1"/>
          <p:nvPr>
            <p:ph type="title"/>
          </p:nvPr>
        </p:nvSpPr>
        <p:spPr>
          <a:xfrm>
            <a:off x="1165475" y="894649"/>
            <a:ext cx="6858000" cy="333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s-MX">
                <a:solidFill>
                  <a:schemeClr val="lt1"/>
                </a:solidFill>
              </a:rPr>
              <a:t>Análisis Bivariado</a:t>
            </a:r>
            <a:endParaRPr>
              <a:solidFill>
                <a:schemeClr val="lt1"/>
              </a:solidFill>
            </a:endParaRPr>
          </a:p>
        </p:txBody>
      </p:sp>
      <p:pic>
        <p:nvPicPr>
          <p:cNvPr id="173" name="Google Shape;173;p8"/>
          <p:cNvPicPr preferRelativeResize="0"/>
          <p:nvPr/>
        </p:nvPicPr>
        <p:blipFill>
          <a:blip r:embed="rId3">
            <a:alphaModFix/>
          </a:blip>
          <a:stretch>
            <a:fillRect/>
          </a:stretch>
        </p:blipFill>
        <p:spPr>
          <a:xfrm>
            <a:off x="879500" y="913675"/>
            <a:ext cx="5295450" cy="4073425"/>
          </a:xfrm>
          <a:prstGeom prst="rect">
            <a:avLst/>
          </a:prstGeom>
          <a:noFill/>
          <a:ln>
            <a:noFill/>
          </a:ln>
        </p:spPr>
      </p:pic>
      <p:sp>
        <p:nvSpPr>
          <p:cNvPr id="174" name="Google Shape;174;p8"/>
          <p:cNvSpPr txBox="1"/>
          <p:nvPr>
            <p:ph idx="1" type="body"/>
          </p:nvPr>
        </p:nvSpPr>
        <p:spPr>
          <a:xfrm>
            <a:off x="6211650" y="1468875"/>
            <a:ext cx="2213100" cy="1666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2000"/>
              <a:buNone/>
            </a:pPr>
            <a:r>
              <a:rPr b="1" lang="es-MX" sz="1050"/>
              <a:t>Si bien la categoría ‘blue-collar’ es la más frecuente, la relación del total con respecto a la cantidad de personas que accedieron al depósito a plazo fijo es menor, si lo comparamos con quienes tienen cargo de gerente o administradores.</a:t>
            </a:r>
            <a:endParaRPr/>
          </a:p>
          <a:p>
            <a:pPr indent="0" lvl="0" marL="0" rtl="0" algn="just">
              <a:lnSpc>
                <a:spcPct val="100000"/>
              </a:lnSpc>
              <a:spcBef>
                <a:spcPts val="600"/>
              </a:spcBef>
              <a:spcAft>
                <a:spcPts val="0"/>
              </a:spcAft>
              <a:buSzPts val="2000"/>
              <a:buNone/>
            </a:pPr>
            <a:r>
              <a:t/>
            </a:r>
            <a:endParaRPr sz="1050"/>
          </a:p>
        </p:txBody>
      </p:sp>
      <p:sp>
        <p:nvSpPr>
          <p:cNvPr id="175" name="Google Shape;175;p8"/>
          <p:cNvSpPr txBox="1"/>
          <p:nvPr>
            <p:ph idx="1" type="body"/>
          </p:nvPr>
        </p:nvSpPr>
        <p:spPr>
          <a:xfrm>
            <a:off x="6211650" y="3313925"/>
            <a:ext cx="2213100" cy="1666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2000"/>
              <a:buNone/>
            </a:pPr>
            <a:r>
              <a:rPr b="1" lang="es-MX" sz="1050"/>
              <a:t>En este sentido, observamos que las profesiones que más </a:t>
            </a:r>
            <a:r>
              <a:rPr b="1" lang="es-MX" sz="1050"/>
              <a:t>acuden</a:t>
            </a:r>
            <a:r>
              <a:rPr b="1" lang="es-MX" sz="1050"/>
              <a:t> al depósito son las de gerentes, técnicos, obreros y administradores.</a:t>
            </a:r>
            <a:endParaRPr/>
          </a:p>
          <a:p>
            <a:pPr indent="0" lvl="0" marL="0" rtl="0" algn="just">
              <a:lnSpc>
                <a:spcPct val="100000"/>
              </a:lnSpc>
              <a:spcBef>
                <a:spcPts val="600"/>
              </a:spcBef>
              <a:spcAft>
                <a:spcPts val="0"/>
              </a:spcAft>
              <a:buSzPts val="2000"/>
              <a:buNone/>
            </a:pPr>
            <a:r>
              <a:t/>
            </a:r>
            <a:endParaRPr sz="1050"/>
          </a:p>
        </p:txBody>
      </p:sp>
      <p:pic>
        <p:nvPicPr>
          <p:cNvPr id="176" name="Google Shape;176;p8"/>
          <p:cNvPicPr preferRelativeResize="0"/>
          <p:nvPr/>
        </p:nvPicPr>
        <p:blipFill>
          <a:blip r:embed="rId4">
            <a:alphaModFix/>
          </a:blip>
          <a:stretch>
            <a:fillRect/>
          </a:stretch>
        </p:blipFill>
        <p:spPr>
          <a:xfrm>
            <a:off x="7772400" y="533400"/>
            <a:ext cx="330014" cy="2448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9"/>
          <p:cNvSpPr txBox="1"/>
          <p:nvPr>
            <p:ph idx="12" type="sldNum"/>
          </p:nvPr>
        </p:nvSpPr>
        <p:spPr>
          <a:xfrm>
            <a:off x="8523157" y="4752131"/>
            <a:ext cx="548700" cy="3153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s-MX"/>
              <a:t>‹#›</a:t>
            </a:fld>
            <a:endParaRPr/>
          </a:p>
        </p:txBody>
      </p:sp>
      <p:sp>
        <p:nvSpPr>
          <p:cNvPr id="182" name="Google Shape;182;p9"/>
          <p:cNvSpPr txBox="1"/>
          <p:nvPr>
            <p:ph idx="1" type="body"/>
          </p:nvPr>
        </p:nvSpPr>
        <p:spPr>
          <a:xfrm>
            <a:off x="2295448" y="1410892"/>
            <a:ext cx="3295500" cy="54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3000"/>
              <a:buNone/>
            </a:pPr>
            <a:r>
              <a:rPr b="1" lang="es-MX" sz="1050">
                <a:solidFill>
                  <a:schemeClr val="lt1"/>
                </a:solidFill>
              </a:rPr>
              <a:t>Variables ‘duration’ vs ‘campaign’ vs ‘y’</a:t>
            </a:r>
            <a:endParaRPr/>
          </a:p>
          <a:p>
            <a:pPr indent="0" lvl="0" marL="0" rtl="0" algn="l">
              <a:lnSpc>
                <a:spcPct val="100000"/>
              </a:lnSpc>
              <a:spcBef>
                <a:spcPts val="600"/>
              </a:spcBef>
              <a:spcAft>
                <a:spcPts val="0"/>
              </a:spcAft>
              <a:buSzPts val="3000"/>
              <a:buNone/>
            </a:pPr>
            <a:r>
              <a:t/>
            </a:r>
            <a:endParaRPr sz="1050">
              <a:solidFill>
                <a:schemeClr val="lt1"/>
              </a:solidFill>
            </a:endParaRPr>
          </a:p>
        </p:txBody>
      </p:sp>
      <p:pic>
        <p:nvPicPr>
          <p:cNvPr id="183" name="Google Shape;183;p9"/>
          <p:cNvPicPr preferRelativeResize="0"/>
          <p:nvPr/>
        </p:nvPicPr>
        <p:blipFill rotWithShape="1">
          <a:blip r:embed="rId3">
            <a:alphaModFix/>
          </a:blip>
          <a:srcRect b="0" l="7023" r="7014" t="9584"/>
          <a:stretch/>
        </p:blipFill>
        <p:spPr>
          <a:xfrm>
            <a:off x="1027325" y="1646700"/>
            <a:ext cx="5535572" cy="3105425"/>
          </a:xfrm>
          <a:prstGeom prst="rect">
            <a:avLst/>
          </a:prstGeom>
          <a:noFill/>
          <a:ln>
            <a:noFill/>
          </a:ln>
        </p:spPr>
      </p:pic>
      <p:sp>
        <p:nvSpPr>
          <p:cNvPr id="184" name="Google Shape;184;p9"/>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lang="es-MX" sz="2400"/>
              <a:t>Análisis Exploratorio de los datos</a:t>
            </a:r>
            <a:endParaRPr/>
          </a:p>
        </p:txBody>
      </p:sp>
      <p:sp>
        <p:nvSpPr>
          <p:cNvPr id="185" name="Google Shape;185;p9"/>
          <p:cNvSpPr txBox="1"/>
          <p:nvPr>
            <p:ph type="title"/>
          </p:nvPr>
        </p:nvSpPr>
        <p:spPr>
          <a:xfrm>
            <a:off x="1165475" y="894649"/>
            <a:ext cx="6858000" cy="333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s-MX">
                <a:solidFill>
                  <a:schemeClr val="lt1"/>
                </a:solidFill>
              </a:rPr>
              <a:t>Análisis Multivariado</a:t>
            </a:r>
            <a:endParaRPr>
              <a:solidFill>
                <a:schemeClr val="lt1"/>
              </a:solidFill>
            </a:endParaRPr>
          </a:p>
        </p:txBody>
      </p:sp>
      <p:sp>
        <p:nvSpPr>
          <p:cNvPr id="186" name="Google Shape;186;p9"/>
          <p:cNvSpPr txBox="1"/>
          <p:nvPr>
            <p:ph idx="1" type="body"/>
          </p:nvPr>
        </p:nvSpPr>
        <p:spPr>
          <a:xfrm>
            <a:off x="6410500" y="1529475"/>
            <a:ext cx="2213100" cy="299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2000"/>
              <a:buNone/>
            </a:pPr>
            <a:r>
              <a:rPr b="1" lang="es-MX" sz="1050"/>
              <a:t>Al graficar la variable ‘duration’ vs el resto de las variables, pudimos encontrar que existe cierta agrupación de la clase que sí </a:t>
            </a:r>
            <a:r>
              <a:rPr b="1" lang="es-MX" sz="1050"/>
              <a:t>accedieron</a:t>
            </a:r>
            <a:r>
              <a:rPr b="1" lang="es-MX" sz="1050"/>
              <a:t> a realizar el depósito a plazo fijo..</a:t>
            </a:r>
            <a:endParaRPr b="1" sz="1050"/>
          </a:p>
          <a:p>
            <a:pPr indent="0" lvl="0" marL="0" rtl="0" algn="l">
              <a:lnSpc>
                <a:spcPct val="100000"/>
              </a:lnSpc>
              <a:spcBef>
                <a:spcPts val="600"/>
              </a:spcBef>
              <a:spcAft>
                <a:spcPts val="0"/>
              </a:spcAft>
              <a:buSzPts val="2000"/>
              <a:buNone/>
            </a:pPr>
            <a:r>
              <a:t/>
            </a:r>
            <a:endParaRPr b="1" sz="1050"/>
          </a:p>
          <a:p>
            <a:pPr indent="0" lvl="0" marL="0" rtl="0" algn="l">
              <a:lnSpc>
                <a:spcPct val="100000"/>
              </a:lnSpc>
              <a:spcBef>
                <a:spcPts val="600"/>
              </a:spcBef>
              <a:spcAft>
                <a:spcPts val="0"/>
              </a:spcAft>
              <a:buSzPts val="2000"/>
              <a:buNone/>
            </a:pPr>
            <a:r>
              <a:rPr b="1" lang="es-MX" sz="1050"/>
              <a:t>Un ejemplo es este gráfico, donde notamos que mientras más dure la llamada, existen más casos positivos, y además, observamos que el número de contactos en la campaña para estos casos fue menor a 10 veces.</a:t>
            </a:r>
            <a:endParaRPr b="1" sz="1050"/>
          </a:p>
          <a:p>
            <a:pPr indent="0" lvl="0" marL="0" rtl="0" algn="just">
              <a:lnSpc>
                <a:spcPct val="100000"/>
              </a:lnSpc>
              <a:spcBef>
                <a:spcPts val="600"/>
              </a:spcBef>
              <a:spcAft>
                <a:spcPts val="0"/>
              </a:spcAft>
              <a:buSzPts val="2000"/>
              <a:buNone/>
            </a:pPr>
            <a:r>
              <a:t/>
            </a:r>
            <a:endParaRPr sz="1050"/>
          </a:p>
          <a:p>
            <a:pPr indent="0" lvl="0" marL="0" rtl="0" algn="just">
              <a:lnSpc>
                <a:spcPct val="100000"/>
              </a:lnSpc>
              <a:spcBef>
                <a:spcPts val="600"/>
              </a:spcBef>
              <a:spcAft>
                <a:spcPts val="0"/>
              </a:spcAft>
              <a:buSzPts val="2000"/>
              <a:buNone/>
            </a:pPr>
            <a:r>
              <a:t/>
            </a:r>
            <a:endParaRPr sz="105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0"/>
          <p:cNvSpPr txBox="1"/>
          <p:nvPr>
            <p:ph idx="12" type="sldNum"/>
          </p:nvPr>
        </p:nvSpPr>
        <p:spPr>
          <a:xfrm>
            <a:off x="8523157" y="4752131"/>
            <a:ext cx="548700" cy="3153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s-MX"/>
              <a:t>‹#›</a:t>
            </a:fld>
            <a:endParaRPr/>
          </a:p>
        </p:txBody>
      </p:sp>
      <p:sp>
        <p:nvSpPr>
          <p:cNvPr id="192" name="Google Shape;192;p10"/>
          <p:cNvSpPr txBox="1"/>
          <p:nvPr/>
        </p:nvSpPr>
        <p:spPr>
          <a:xfrm>
            <a:off x="1490245" y="697171"/>
            <a:ext cx="6671400" cy="609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600"/>
              </a:spcBef>
              <a:spcAft>
                <a:spcPts val="0"/>
              </a:spcAft>
              <a:buClr>
                <a:schemeClr val="accent1"/>
              </a:buClr>
              <a:buSzPts val="2400"/>
              <a:buFont typeface="Quicksand"/>
              <a:buNone/>
            </a:pPr>
            <a:r>
              <a:rPr b="1" i="0" lang="es-MX" sz="3600" u="none" cap="none" strike="noStrike">
                <a:solidFill>
                  <a:schemeClr val="lt2"/>
                </a:solidFill>
                <a:latin typeface="Quicksand"/>
                <a:ea typeface="Quicksand"/>
                <a:cs typeface="Quicksand"/>
                <a:sym typeface="Quicksand"/>
              </a:rPr>
              <a:t>Análisis de los resultados</a:t>
            </a:r>
            <a:endParaRPr/>
          </a:p>
        </p:txBody>
      </p:sp>
      <p:sp>
        <p:nvSpPr>
          <p:cNvPr id="193" name="Google Shape;193;p10"/>
          <p:cNvSpPr txBox="1"/>
          <p:nvPr/>
        </p:nvSpPr>
        <p:spPr>
          <a:xfrm>
            <a:off x="1490250" y="1535375"/>
            <a:ext cx="6671400" cy="306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accent1"/>
              </a:buClr>
              <a:buSzPts val="2400"/>
              <a:buFont typeface="Quicksand"/>
              <a:buNone/>
            </a:pPr>
            <a:r>
              <a:rPr lang="es-MX" sz="1700">
                <a:solidFill>
                  <a:schemeClr val="lt2"/>
                </a:solidFill>
                <a:latin typeface="Quicksand"/>
                <a:ea typeface="Quicksand"/>
                <a:cs typeface="Quicksand"/>
                <a:sym typeface="Quicksand"/>
              </a:rPr>
              <a:t>Una vez realizado el análisis exploratorio de los datos, encontramos que la variable que realiza una mejor distinción de nuestra variable objetivo es la que muestra la duración de la llamada en la campaña de marketing. A su vez, algunas profesiones tienen más a ser quienes accedan al depósito de plazo fijo.</a:t>
            </a:r>
            <a:endParaRPr sz="1700">
              <a:solidFill>
                <a:schemeClr val="lt2"/>
              </a:solidFill>
              <a:latin typeface="Quicksand"/>
              <a:ea typeface="Quicksand"/>
              <a:cs typeface="Quicksand"/>
              <a:sym typeface="Quicksand"/>
            </a:endParaRPr>
          </a:p>
          <a:p>
            <a:pPr indent="0" lvl="0" marL="0" marR="0" rtl="0" algn="l">
              <a:lnSpc>
                <a:spcPct val="100000"/>
              </a:lnSpc>
              <a:spcBef>
                <a:spcPts val="600"/>
              </a:spcBef>
              <a:spcAft>
                <a:spcPts val="0"/>
              </a:spcAft>
              <a:buClr>
                <a:schemeClr val="accent1"/>
              </a:buClr>
              <a:buSzPts val="2400"/>
              <a:buFont typeface="Quicksand"/>
              <a:buNone/>
            </a:pPr>
            <a:r>
              <a:t/>
            </a:r>
            <a:endParaRPr sz="1700">
              <a:solidFill>
                <a:schemeClr val="lt2"/>
              </a:solidFill>
              <a:latin typeface="Quicksand"/>
              <a:ea typeface="Quicksand"/>
              <a:cs typeface="Quicksand"/>
              <a:sym typeface="Quicksand"/>
            </a:endParaRPr>
          </a:p>
          <a:p>
            <a:pPr indent="0" lvl="0" marL="0" marR="0" rtl="0" algn="l">
              <a:lnSpc>
                <a:spcPct val="100000"/>
              </a:lnSpc>
              <a:spcBef>
                <a:spcPts val="600"/>
              </a:spcBef>
              <a:spcAft>
                <a:spcPts val="0"/>
              </a:spcAft>
              <a:buClr>
                <a:schemeClr val="accent1"/>
              </a:buClr>
              <a:buSzPts val="2400"/>
              <a:buFont typeface="Quicksand"/>
              <a:buNone/>
            </a:pPr>
            <a:r>
              <a:rPr lang="es-MX" sz="1700">
                <a:solidFill>
                  <a:schemeClr val="lt2"/>
                </a:solidFill>
                <a:latin typeface="Quicksand"/>
                <a:ea typeface="Quicksand"/>
                <a:cs typeface="Quicksand"/>
                <a:sym typeface="Quicksand"/>
              </a:rPr>
              <a:t>Debido a que nuestra variable objetivo es binaria, y se encuentra desbalanceada, consideramos aplicar métodos que minimicen este desbalance y ayuden a definir mejor las clases.</a:t>
            </a:r>
            <a:endParaRPr sz="1700">
              <a:solidFill>
                <a:schemeClr val="lt2"/>
              </a:solidFill>
              <a:latin typeface="Quicksand"/>
              <a:ea typeface="Quicksand"/>
              <a:cs typeface="Quicksand"/>
              <a:sym typeface="Quicksan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136b54ba466_0_93"/>
          <p:cNvSpPr txBox="1"/>
          <p:nvPr>
            <p:ph type="ctrTitle"/>
          </p:nvPr>
        </p:nvSpPr>
        <p:spPr>
          <a:xfrm>
            <a:off x="1530175" y="2307788"/>
            <a:ext cx="6767100" cy="53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MX"/>
              <a:t>Entrenamiento del Modelo</a:t>
            </a:r>
            <a:endParaRPr/>
          </a:p>
        </p:txBody>
      </p:sp>
      <p:sp>
        <p:nvSpPr>
          <p:cNvPr id="199" name="Google Shape;199;g136b54ba466_0_93"/>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200"/>
              <a:buFont typeface="Arial"/>
              <a:buNone/>
            </a:pPr>
            <a:fld id="{00000000-1234-1234-1234-123412341234}" type="slidenum">
              <a:rPr lang="es-MX"/>
              <a:t>‹#›</a:t>
            </a:fld>
            <a:endParaRPr/>
          </a:p>
        </p:txBody>
      </p:sp>
      <p:pic>
        <p:nvPicPr>
          <p:cNvPr id="200" name="Google Shape;200;g136b54ba466_0_93"/>
          <p:cNvPicPr preferRelativeResize="0"/>
          <p:nvPr/>
        </p:nvPicPr>
        <p:blipFill>
          <a:blip r:embed="rId3">
            <a:alphaModFix/>
          </a:blip>
          <a:stretch>
            <a:fillRect/>
          </a:stretch>
        </p:blipFill>
        <p:spPr>
          <a:xfrm>
            <a:off x="714300" y="2416250"/>
            <a:ext cx="424214" cy="3153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136b54ba466_0_0"/>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200"/>
              <a:buFont typeface="Arial"/>
              <a:buNone/>
            </a:pPr>
            <a:fld id="{00000000-1234-1234-1234-123412341234}" type="slidenum">
              <a:rPr lang="es-MX">
                <a:solidFill>
                  <a:schemeClr val="accent1"/>
                </a:solidFill>
              </a:rPr>
              <a:t>‹#›</a:t>
            </a:fld>
            <a:endParaRPr>
              <a:solidFill>
                <a:schemeClr val="accent1"/>
              </a:solidFill>
            </a:endParaRPr>
          </a:p>
        </p:txBody>
      </p:sp>
      <p:sp>
        <p:nvSpPr>
          <p:cNvPr id="206" name="Google Shape;206;g136b54ba466_0_0"/>
          <p:cNvSpPr txBox="1"/>
          <p:nvPr>
            <p:ph type="title"/>
          </p:nvPr>
        </p:nvSpPr>
        <p:spPr>
          <a:xfrm>
            <a:off x="1165475" y="930649"/>
            <a:ext cx="68580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MX">
                <a:solidFill>
                  <a:schemeClr val="lt1"/>
                </a:solidFill>
              </a:rPr>
              <a:t>Ajuste de variables</a:t>
            </a:r>
            <a:endParaRPr>
              <a:solidFill>
                <a:schemeClr val="lt1"/>
              </a:solidFill>
            </a:endParaRPr>
          </a:p>
        </p:txBody>
      </p:sp>
      <p:sp>
        <p:nvSpPr>
          <p:cNvPr id="207" name="Google Shape;207;g136b54ba466_0_0"/>
          <p:cNvSpPr txBox="1"/>
          <p:nvPr>
            <p:ph idx="1" type="body"/>
          </p:nvPr>
        </p:nvSpPr>
        <p:spPr>
          <a:xfrm>
            <a:off x="1241675" y="1936125"/>
            <a:ext cx="3420300" cy="2624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s-MX" sz="1500"/>
              <a:t>Para entrenar nuestro modelo debemos convertir nuestras variables categóricas a variables numéricas, donde utilizamos los métodos de la librería scikit learn: OrdinalEncoder (para variables que poseen un rango), LabelEncoder; y además utilizamos el método get_dummies de Pandas, para variables binarias.</a:t>
            </a:r>
            <a:endParaRPr sz="1500"/>
          </a:p>
        </p:txBody>
      </p:sp>
      <p:graphicFrame>
        <p:nvGraphicFramePr>
          <p:cNvPr id="208" name="Google Shape;208;g136b54ba466_0_0"/>
          <p:cNvGraphicFramePr/>
          <p:nvPr/>
        </p:nvGraphicFramePr>
        <p:xfrm>
          <a:off x="7031025" y="1208817"/>
          <a:ext cx="3000000" cy="3000000"/>
        </p:xfrm>
        <a:graphic>
          <a:graphicData uri="http://schemas.openxmlformats.org/drawingml/2006/table">
            <a:tbl>
              <a:tblPr>
                <a:noFill/>
                <a:tableStyleId>{F2A03048-B8EC-4B82-9936-E0DC1F721628}</a:tableStyleId>
              </a:tblPr>
              <a:tblGrid>
                <a:gridCol w="1184150"/>
                <a:gridCol w="477200"/>
              </a:tblGrid>
              <a:tr h="261675">
                <a:tc>
                  <a:txBody>
                    <a:bodyPr/>
                    <a:lstStyle/>
                    <a:p>
                      <a:pPr indent="0" lvl="0" marL="0" rtl="0" algn="ctr">
                        <a:lnSpc>
                          <a:spcPct val="115000"/>
                        </a:lnSpc>
                        <a:spcBef>
                          <a:spcPts val="0"/>
                        </a:spcBef>
                        <a:spcAft>
                          <a:spcPts val="0"/>
                        </a:spcAft>
                        <a:buNone/>
                      </a:pPr>
                      <a:r>
                        <a:rPr b="1" lang="es-MX" sz="1050">
                          <a:solidFill>
                            <a:schemeClr val="lt1"/>
                          </a:solidFill>
                          <a:latin typeface="Roboto"/>
                          <a:ea typeface="Roboto"/>
                          <a:cs typeface="Roboto"/>
                          <a:sym typeface="Roboto"/>
                        </a:rPr>
                        <a:t>jan</a:t>
                      </a:r>
                      <a:endParaRPr b="1" sz="1050">
                        <a:solidFill>
                          <a:schemeClr val="lt1"/>
                        </a:solidFill>
                        <a:latin typeface="Roboto"/>
                        <a:ea typeface="Roboto"/>
                        <a:cs typeface="Roboto"/>
                        <a:sym typeface="Roboto"/>
                      </a:endParaRPr>
                    </a:p>
                  </a:txBody>
                  <a:tcPr marT="66675" marB="66675" marR="66675" marL="666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MX" sz="1050">
                          <a:solidFill>
                            <a:schemeClr val="lt1"/>
                          </a:solidFill>
                          <a:latin typeface="Roboto"/>
                          <a:ea typeface="Roboto"/>
                          <a:cs typeface="Roboto"/>
                          <a:sym typeface="Roboto"/>
                        </a:rPr>
                        <a:t>0.0</a:t>
                      </a:r>
                      <a:endParaRPr sz="1050">
                        <a:solidFill>
                          <a:schemeClr val="lt1"/>
                        </a:solidFill>
                        <a:latin typeface="Roboto"/>
                        <a:ea typeface="Roboto"/>
                        <a:cs typeface="Roboto"/>
                        <a:sym typeface="Roboto"/>
                      </a:endParaRPr>
                    </a:p>
                  </a:txBody>
                  <a:tcPr marT="66675" marB="66675" marR="66675" marL="6667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261675">
                <a:tc>
                  <a:txBody>
                    <a:bodyPr/>
                    <a:lstStyle/>
                    <a:p>
                      <a:pPr indent="0" lvl="0" marL="0" rtl="0" algn="ctr">
                        <a:lnSpc>
                          <a:spcPct val="115000"/>
                        </a:lnSpc>
                        <a:spcBef>
                          <a:spcPts val="0"/>
                        </a:spcBef>
                        <a:spcAft>
                          <a:spcPts val="0"/>
                        </a:spcAft>
                        <a:buNone/>
                      </a:pPr>
                      <a:r>
                        <a:rPr b="1" lang="es-MX" sz="1050">
                          <a:solidFill>
                            <a:schemeClr val="lt1"/>
                          </a:solidFill>
                          <a:latin typeface="Roboto"/>
                          <a:ea typeface="Roboto"/>
                          <a:cs typeface="Roboto"/>
                          <a:sym typeface="Roboto"/>
                        </a:rPr>
                        <a:t>feb</a:t>
                      </a:r>
                      <a:endParaRPr b="1" sz="1050">
                        <a:solidFill>
                          <a:schemeClr val="lt1"/>
                        </a:solidFill>
                        <a:latin typeface="Roboto"/>
                        <a:ea typeface="Roboto"/>
                        <a:cs typeface="Roboto"/>
                        <a:sym typeface="Roboto"/>
                      </a:endParaRPr>
                    </a:p>
                  </a:txBody>
                  <a:tcPr marT="66675" marB="66675" marR="66675" marL="666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MX" sz="1050">
                          <a:solidFill>
                            <a:schemeClr val="lt1"/>
                          </a:solidFill>
                          <a:latin typeface="Roboto"/>
                          <a:ea typeface="Roboto"/>
                          <a:cs typeface="Roboto"/>
                          <a:sym typeface="Roboto"/>
                        </a:rPr>
                        <a:t>1.0</a:t>
                      </a:r>
                      <a:endParaRPr sz="1050">
                        <a:solidFill>
                          <a:schemeClr val="lt1"/>
                        </a:solidFill>
                        <a:latin typeface="Roboto"/>
                        <a:ea typeface="Roboto"/>
                        <a:cs typeface="Roboto"/>
                        <a:sym typeface="Roboto"/>
                      </a:endParaRPr>
                    </a:p>
                  </a:txBody>
                  <a:tcPr marT="66675" marB="66675" marR="66675" marL="6667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261675">
                <a:tc>
                  <a:txBody>
                    <a:bodyPr/>
                    <a:lstStyle/>
                    <a:p>
                      <a:pPr indent="0" lvl="0" marL="0" rtl="0" algn="ctr">
                        <a:lnSpc>
                          <a:spcPct val="115000"/>
                        </a:lnSpc>
                        <a:spcBef>
                          <a:spcPts val="0"/>
                        </a:spcBef>
                        <a:spcAft>
                          <a:spcPts val="0"/>
                        </a:spcAft>
                        <a:buNone/>
                      </a:pPr>
                      <a:r>
                        <a:rPr b="1" lang="es-MX" sz="1050">
                          <a:solidFill>
                            <a:schemeClr val="lt1"/>
                          </a:solidFill>
                          <a:latin typeface="Roboto"/>
                          <a:ea typeface="Roboto"/>
                          <a:cs typeface="Roboto"/>
                          <a:sym typeface="Roboto"/>
                        </a:rPr>
                        <a:t>mar</a:t>
                      </a:r>
                      <a:endParaRPr b="1" sz="1050">
                        <a:solidFill>
                          <a:schemeClr val="lt1"/>
                        </a:solidFill>
                        <a:latin typeface="Roboto"/>
                        <a:ea typeface="Roboto"/>
                        <a:cs typeface="Roboto"/>
                        <a:sym typeface="Roboto"/>
                      </a:endParaRPr>
                    </a:p>
                  </a:txBody>
                  <a:tcPr marT="66675" marB="66675" marR="66675" marL="666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MX" sz="1050">
                          <a:solidFill>
                            <a:schemeClr val="lt1"/>
                          </a:solidFill>
                          <a:latin typeface="Roboto"/>
                          <a:ea typeface="Roboto"/>
                          <a:cs typeface="Roboto"/>
                          <a:sym typeface="Roboto"/>
                        </a:rPr>
                        <a:t>2.0</a:t>
                      </a:r>
                      <a:endParaRPr sz="1050">
                        <a:solidFill>
                          <a:schemeClr val="lt1"/>
                        </a:solidFill>
                        <a:latin typeface="Roboto"/>
                        <a:ea typeface="Roboto"/>
                        <a:cs typeface="Roboto"/>
                        <a:sym typeface="Roboto"/>
                      </a:endParaRPr>
                    </a:p>
                  </a:txBody>
                  <a:tcPr marT="66675" marB="66675" marR="66675" marL="6667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261675">
                <a:tc>
                  <a:txBody>
                    <a:bodyPr/>
                    <a:lstStyle/>
                    <a:p>
                      <a:pPr indent="0" lvl="0" marL="0" rtl="0" algn="ctr">
                        <a:lnSpc>
                          <a:spcPct val="115000"/>
                        </a:lnSpc>
                        <a:spcBef>
                          <a:spcPts val="0"/>
                        </a:spcBef>
                        <a:spcAft>
                          <a:spcPts val="0"/>
                        </a:spcAft>
                        <a:buNone/>
                      </a:pPr>
                      <a:r>
                        <a:rPr b="1" lang="es-MX" sz="1050">
                          <a:solidFill>
                            <a:schemeClr val="lt1"/>
                          </a:solidFill>
                          <a:latin typeface="Roboto"/>
                          <a:ea typeface="Roboto"/>
                          <a:cs typeface="Roboto"/>
                          <a:sym typeface="Roboto"/>
                        </a:rPr>
                        <a:t>apr</a:t>
                      </a:r>
                      <a:endParaRPr b="1" sz="1050">
                        <a:solidFill>
                          <a:schemeClr val="lt1"/>
                        </a:solidFill>
                        <a:latin typeface="Roboto"/>
                        <a:ea typeface="Roboto"/>
                        <a:cs typeface="Roboto"/>
                        <a:sym typeface="Roboto"/>
                      </a:endParaRPr>
                    </a:p>
                  </a:txBody>
                  <a:tcPr marT="66675" marB="66675" marR="66675" marL="666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MX" sz="1050">
                          <a:solidFill>
                            <a:schemeClr val="lt1"/>
                          </a:solidFill>
                          <a:latin typeface="Roboto"/>
                          <a:ea typeface="Roboto"/>
                          <a:cs typeface="Roboto"/>
                          <a:sym typeface="Roboto"/>
                        </a:rPr>
                        <a:t>3.0</a:t>
                      </a:r>
                      <a:endParaRPr sz="1050">
                        <a:solidFill>
                          <a:schemeClr val="lt1"/>
                        </a:solidFill>
                        <a:latin typeface="Roboto"/>
                        <a:ea typeface="Roboto"/>
                        <a:cs typeface="Roboto"/>
                        <a:sym typeface="Roboto"/>
                      </a:endParaRPr>
                    </a:p>
                  </a:txBody>
                  <a:tcPr marT="66675" marB="66675" marR="66675" marL="6667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261675">
                <a:tc>
                  <a:txBody>
                    <a:bodyPr/>
                    <a:lstStyle/>
                    <a:p>
                      <a:pPr indent="0" lvl="0" marL="0" rtl="0" algn="ctr">
                        <a:lnSpc>
                          <a:spcPct val="115000"/>
                        </a:lnSpc>
                        <a:spcBef>
                          <a:spcPts val="0"/>
                        </a:spcBef>
                        <a:spcAft>
                          <a:spcPts val="0"/>
                        </a:spcAft>
                        <a:buNone/>
                      </a:pPr>
                      <a:r>
                        <a:rPr b="1" lang="es-MX" sz="1050">
                          <a:solidFill>
                            <a:schemeClr val="lt1"/>
                          </a:solidFill>
                          <a:latin typeface="Roboto"/>
                          <a:ea typeface="Roboto"/>
                          <a:cs typeface="Roboto"/>
                          <a:sym typeface="Roboto"/>
                        </a:rPr>
                        <a:t>may</a:t>
                      </a:r>
                      <a:endParaRPr b="1" sz="1050">
                        <a:solidFill>
                          <a:schemeClr val="lt1"/>
                        </a:solidFill>
                        <a:latin typeface="Roboto"/>
                        <a:ea typeface="Roboto"/>
                        <a:cs typeface="Roboto"/>
                        <a:sym typeface="Roboto"/>
                      </a:endParaRPr>
                    </a:p>
                  </a:txBody>
                  <a:tcPr marT="66675" marB="66675" marR="66675" marL="666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MX" sz="1050">
                          <a:solidFill>
                            <a:schemeClr val="lt1"/>
                          </a:solidFill>
                          <a:latin typeface="Roboto"/>
                          <a:ea typeface="Roboto"/>
                          <a:cs typeface="Roboto"/>
                          <a:sym typeface="Roboto"/>
                        </a:rPr>
                        <a:t>4.0</a:t>
                      </a:r>
                      <a:endParaRPr sz="1050">
                        <a:solidFill>
                          <a:schemeClr val="lt1"/>
                        </a:solidFill>
                        <a:latin typeface="Roboto"/>
                        <a:ea typeface="Roboto"/>
                        <a:cs typeface="Roboto"/>
                        <a:sym typeface="Roboto"/>
                      </a:endParaRPr>
                    </a:p>
                  </a:txBody>
                  <a:tcPr marT="66675" marB="66675" marR="66675" marL="6667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261675">
                <a:tc>
                  <a:txBody>
                    <a:bodyPr/>
                    <a:lstStyle/>
                    <a:p>
                      <a:pPr indent="0" lvl="0" marL="0" rtl="0" algn="ctr">
                        <a:lnSpc>
                          <a:spcPct val="115000"/>
                        </a:lnSpc>
                        <a:spcBef>
                          <a:spcPts val="0"/>
                        </a:spcBef>
                        <a:spcAft>
                          <a:spcPts val="0"/>
                        </a:spcAft>
                        <a:buNone/>
                      </a:pPr>
                      <a:r>
                        <a:rPr b="1" lang="es-MX" sz="1050">
                          <a:solidFill>
                            <a:schemeClr val="lt1"/>
                          </a:solidFill>
                          <a:latin typeface="Roboto"/>
                          <a:ea typeface="Roboto"/>
                          <a:cs typeface="Roboto"/>
                          <a:sym typeface="Roboto"/>
                        </a:rPr>
                        <a:t>jun</a:t>
                      </a:r>
                      <a:endParaRPr b="1" sz="1050">
                        <a:solidFill>
                          <a:schemeClr val="lt1"/>
                        </a:solidFill>
                        <a:latin typeface="Roboto"/>
                        <a:ea typeface="Roboto"/>
                        <a:cs typeface="Roboto"/>
                        <a:sym typeface="Roboto"/>
                      </a:endParaRPr>
                    </a:p>
                  </a:txBody>
                  <a:tcPr marT="66675" marB="66675" marR="66675" marL="666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MX" sz="1050">
                          <a:solidFill>
                            <a:schemeClr val="lt1"/>
                          </a:solidFill>
                          <a:latin typeface="Roboto"/>
                          <a:ea typeface="Roboto"/>
                          <a:cs typeface="Roboto"/>
                          <a:sym typeface="Roboto"/>
                        </a:rPr>
                        <a:t>5.0</a:t>
                      </a:r>
                      <a:endParaRPr sz="1050">
                        <a:solidFill>
                          <a:schemeClr val="lt1"/>
                        </a:solidFill>
                        <a:latin typeface="Roboto"/>
                        <a:ea typeface="Roboto"/>
                        <a:cs typeface="Roboto"/>
                        <a:sym typeface="Roboto"/>
                      </a:endParaRPr>
                    </a:p>
                  </a:txBody>
                  <a:tcPr marT="66675" marB="66675" marR="66675" marL="6667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261675">
                <a:tc>
                  <a:txBody>
                    <a:bodyPr/>
                    <a:lstStyle/>
                    <a:p>
                      <a:pPr indent="0" lvl="0" marL="0" rtl="0" algn="ctr">
                        <a:lnSpc>
                          <a:spcPct val="115000"/>
                        </a:lnSpc>
                        <a:spcBef>
                          <a:spcPts val="0"/>
                        </a:spcBef>
                        <a:spcAft>
                          <a:spcPts val="0"/>
                        </a:spcAft>
                        <a:buNone/>
                      </a:pPr>
                      <a:r>
                        <a:rPr b="1" lang="es-MX" sz="1050">
                          <a:solidFill>
                            <a:schemeClr val="lt1"/>
                          </a:solidFill>
                          <a:latin typeface="Roboto"/>
                          <a:ea typeface="Roboto"/>
                          <a:cs typeface="Roboto"/>
                          <a:sym typeface="Roboto"/>
                        </a:rPr>
                        <a:t>jul</a:t>
                      </a:r>
                      <a:endParaRPr b="1" sz="1050">
                        <a:solidFill>
                          <a:schemeClr val="lt1"/>
                        </a:solidFill>
                        <a:latin typeface="Roboto"/>
                        <a:ea typeface="Roboto"/>
                        <a:cs typeface="Roboto"/>
                        <a:sym typeface="Roboto"/>
                      </a:endParaRPr>
                    </a:p>
                  </a:txBody>
                  <a:tcPr marT="66675" marB="66675" marR="66675" marL="666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MX" sz="1050">
                          <a:solidFill>
                            <a:schemeClr val="lt1"/>
                          </a:solidFill>
                          <a:latin typeface="Roboto"/>
                          <a:ea typeface="Roboto"/>
                          <a:cs typeface="Roboto"/>
                          <a:sym typeface="Roboto"/>
                        </a:rPr>
                        <a:t>6.0</a:t>
                      </a:r>
                      <a:endParaRPr sz="1050">
                        <a:solidFill>
                          <a:schemeClr val="lt1"/>
                        </a:solidFill>
                        <a:latin typeface="Roboto"/>
                        <a:ea typeface="Roboto"/>
                        <a:cs typeface="Roboto"/>
                        <a:sym typeface="Roboto"/>
                      </a:endParaRPr>
                    </a:p>
                  </a:txBody>
                  <a:tcPr marT="66675" marB="66675" marR="66675" marL="6667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261675">
                <a:tc>
                  <a:txBody>
                    <a:bodyPr/>
                    <a:lstStyle/>
                    <a:p>
                      <a:pPr indent="0" lvl="0" marL="0" rtl="0" algn="ctr">
                        <a:lnSpc>
                          <a:spcPct val="115000"/>
                        </a:lnSpc>
                        <a:spcBef>
                          <a:spcPts val="0"/>
                        </a:spcBef>
                        <a:spcAft>
                          <a:spcPts val="0"/>
                        </a:spcAft>
                        <a:buNone/>
                      </a:pPr>
                      <a:r>
                        <a:rPr b="1" lang="es-MX" sz="1050">
                          <a:solidFill>
                            <a:schemeClr val="lt1"/>
                          </a:solidFill>
                          <a:latin typeface="Roboto"/>
                          <a:ea typeface="Roboto"/>
                          <a:cs typeface="Roboto"/>
                          <a:sym typeface="Roboto"/>
                        </a:rPr>
                        <a:t>aug</a:t>
                      </a:r>
                      <a:endParaRPr b="1" sz="1050">
                        <a:solidFill>
                          <a:schemeClr val="lt1"/>
                        </a:solidFill>
                        <a:latin typeface="Roboto"/>
                        <a:ea typeface="Roboto"/>
                        <a:cs typeface="Roboto"/>
                        <a:sym typeface="Roboto"/>
                      </a:endParaRPr>
                    </a:p>
                  </a:txBody>
                  <a:tcPr marT="66675" marB="66675" marR="66675" marL="666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MX" sz="1050">
                          <a:solidFill>
                            <a:schemeClr val="lt1"/>
                          </a:solidFill>
                          <a:latin typeface="Roboto"/>
                          <a:ea typeface="Roboto"/>
                          <a:cs typeface="Roboto"/>
                          <a:sym typeface="Roboto"/>
                        </a:rPr>
                        <a:t>7.0</a:t>
                      </a:r>
                      <a:endParaRPr sz="1050">
                        <a:solidFill>
                          <a:schemeClr val="lt1"/>
                        </a:solidFill>
                        <a:latin typeface="Roboto"/>
                        <a:ea typeface="Roboto"/>
                        <a:cs typeface="Roboto"/>
                        <a:sym typeface="Roboto"/>
                      </a:endParaRPr>
                    </a:p>
                  </a:txBody>
                  <a:tcPr marT="66675" marB="66675" marR="66675" marL="6667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261675">
                <a:tc>
                  <a:txBody>
                    <a:bodyPr/>
                    <a:lstStyle/>
                    <a:p>
                      <a:pPr indent="0" lvl="0" marL="0" rtl="0" algn="ctr">
                        <a:lnSpc>
                          <a:spcPct val="115000"/>
                        </a:lnSpc>
                        <a:spcBef>
                          <a:spcPts val="0"/>
                        </a:spcBef>
                        <a:spcAft>
                          <a:spcPts val="0"/>
                        </a:spcAft>
                        <a:buNone/>
                      </a:pPr>
                      <a:r>
                        <a:rPr b="1" lang="es-MX" sz="1050">
                          <a:solidFill>
                            <a:schemeClr val="lt1"/>
                          </a:solidFill>
                          <a:latin typeface="Roboto"/>
                          <a:ea typeface="Roboto"/>
                          <a:cs typeface="Roboto"/>
                          <a:sym typeface="Roboto"/>
                        </a:rPr>
                        <a:t>sep</a:t>
                      </a:r>
                      <a:endParaRPr b="1" sz="1050">
                        <a:solidFill>
                          <a:schemeClr val="lt1"/>
                        </a:solidFill>
                        <a:latin typeface="Roboto"/>
                        <a:ea typeface="Roboto"/>
                        <a:cs typeface="Roboto"/>
                        <a:sym typeface="Roboto"/>
                      </a:endParaRPr>
                    </a:p>
                  </a:txBody>
                  <a:tcPr marT="66675" marB="66675" marR="66675" marL="666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MX" sz="1050">
                          <a:solidFill>
                            <a:schemeClr val="lt1"/>
                          </a:solidFill>
                          <a:latin typeface="Roboto"/>
                          <a:ea typeface="Roboto"/>
                          <a:cs typeface="Roboto"/>
                          <a:sym typeface="Roboto"/>
                        </a:rPr>
                        <a:t>8.0</a:t>
                      </a:r>
                      <a:endParaRPr sz="1050">
                        <a:solidFill>
                          <a:schemeClr val="lt1"/>
                        </a:solidFill>
                        <a:latin typeface="Roboto"/>
                        <a:ea typeface="Roboto"/>
                        <a:cs typeface="Roboto"/>
                        <a:sym typeface="Roboto"/>
                      </a:endParaRPr>
                    </a:p>
                  </a:txBody>
                  <a:tcPr marT="66675" marB="66675" marR="66675" marL="6667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261675">
                <a:tc>
                  <a:txBody>
                    <a:bodyPr/>
                    <a:lstStyle/>
                    <a:p>
                      <a:pPr indent="0" lvl="0" marL="0" rtl="0" algn="ctr">
                        <a:lnSpc>
                          <a:spcPct val="115000"/>
                        </a:lnSpc>
                        <a:spcBef>
                          <a:spcPts val="0"/>
                        </a:spcBef>
                        <a:spcAft>
                          <a:spcPts val="0"/>
                        </a:spcAft>
                        <a:buNone/>
                      </a:pPr>
                      <a:r>
                        <a:rPr b="1" lang="es-MX" sz="1050">
                          <a:solidFill>
                            <a:schemeClr val="lt1"/>
                          </a:solidFill>
                          <a:latin typeface="Roboto"/>
                          <a:ea typeface="Roboto"/>
                          <a:cs typeface="Roboto"/>
                          <a:sym typeface="Roboto"/>
                        </a:rPr>
                        <a:t>oct</a:t>
                      </a:r>
                      <a:endParaRPr b="1" sz="1050">
                        <a:solidFill>
                          <a:schemeClr val="lt1"/>
                        </a:solidFill>
                        <a:latin typeface="Roboto"/>
                        <a:ea typeface="Roboto"/>
                        <a:cs typeface="Roboto"/>
                        <a:sym typeface="Roboto"/>
                      </a:endParaRPr>
                    </a:p>
                  </a:txBody>
                  <a:tcPr marT="66675" marB="66675" marR="66675" marL="666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MX" sz="1050">
                          <a:solidFill>
                            <a:schemeClr val="lt1"/>
                          </a:solidFill>
                          <a:latin typeface="Roboto"/>
                          <a:ea typeface="Roboto"/>
                          <a:cs typeface="Roboto"/>
                          <a:sym typeface="Roboto"/>
                        </a:rPr>
                        <a:t>9.0</a:t>
                      </a:r>
                      <a:endParaRPr sz="1050">
                        <a:solidFill>
                          <a:schemeClr val="lt1"/>
                        </a:solidFill>
                        <a:latin typeface="Roboto"/>
                        <a:ea typeface="Roboto"/>
                        <a:cs typeface="Roboto"/>
                        <a:sym typeface="Roboto"/>
                      </a:endParaRPr>
                    </a:p>
                  </a:txBody>
                  <a:tcPr marT="66675" marB="66675" marR="66675" marL="6667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261675">
                <a:tc>
                  <a:txBody>
                    <a:bodyPr/>
                    <a:lstStyle/>
                    <a:p>
                      <a:pPr indent="0" lvl="0" marL="0" rtl="0" algn="ctr">
                        <a:lnSpc>
                          <a:spcPct val="115000"/>
                        </a:lnSpc>
                        <a:spcBef>
                          <a:spcPts val="0"/>
                        </a:spcBef>
                        <a:spcAft>
                          <a:spcPts val="0"/>
                        </a:spcAft>
                        <a:buNone/>
                      </a:pPr>
                      <a:r>
                        <a:rPr b="1" lang="es-MX" sz="1050">
                          <a:solidFill>
                            <a:schemeClr val="lt1"/>
                          </a:solidFill>
                          <a:latin typeface="Roboto"/>
                          <a:ea typeface="Roboto"/>
                          <a:cs typeface="Roboto"/>
                          <a:sym typeface="Roboto"/>
                        </a:rPr>
                        <a:t>nov</a:t>
                      </a:r>
                      <a:endParaRPr b="1" sz="1050">
                        <a:solidFill>
                          <a:schemeClr val="lt1"/>
                        </a:solidFill>
                        <a:latin typeface="Roboto"/>
                        <a:ea typeface="Roboto"/>
                        <a:cs typeface="Roboto"/>
                        <a:sym typeface="Roboto"/>
                      </a:endParaRPr>
                    </a:p>
                  </a:txBody>
                  <a:tcPr marT="66675" marB="66675" marR="66675" marL="666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MX" sz="1050">
                          <a:solidFill>
                            <a:schemeClr val="lt1"/>
                          </a:solidFill>
                          <a:latin typeface="Roboto"/>
                          <a:ea typeface="Roboto"/>
                          <a:cs typeface="Roboto"/>
                          <a:sym typeface="Roboto"/>
                        </a:rPr>
                        <a:t>10.0</a:t>
                      </a:r>
                      <a:endParaRPr sz="1050">
                        <a:solidFill>
                          <a:schemeClr val="lt1"/>
                        </a:solidFill>
                        <a:latin typeface="Roboto"/>
                        <a:ea typeface="Roboto"/>
                        <a:cs typeface="Roboto"/>
                        <a:sym typeface="Roboto"/>
                      </a:endParaRPr>
                    </a:p>
                  </a:txBody>
                  <a:tcPr marT="66675" marB="66675" marR="66675" marL="6667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261675">
                <a:tc>
                  <a:txBody>
                    <a:bodyPr/>
                    <a:lstStyle/>
                    <a:p>
                      <a:pPr indent="0" lvl="0" marL="0" rtl="0" algn="ctr">
                        <a:lnSpc>
                          <a:spcPct val="115000"/>
                        </a:lnSpc>
                        <a:spcBef>
                          <a:spcPts val="0"/>
                        </a:spcBef>
                        <a:spcAft>
                          <a:spcPts val="0"/>
                        </a:spcAft>
                        <a:buNone/>
                      </a:pPr>
                      <a:r>
                        <a:rPr b="1" lang="es-MX" sz="1050">
                          <a:solidFill>
                            <a:schemeClr val="lt1"/>
                          </a:solidFill>
                          <a:latin typeface="Roboto"/>
                          <a:ea typeface="Roboto"/>
                          <a:cs typeface="Roboto"/>
                          <a:sym typeface="Roboto"/>
                        </a:rPr>
                        <a:t>dec</a:t>
                      </a:r>
                      <a:endParaRPr b="1" sz="1050">
                        <a:solidFill>
                          <a:schemeClr val="lt1"/>
                        </a:solidFill>
                        <a:latin typeface="Roboto"/>
                        <a:ea typeface="Roboto"/>
                        <a:cs typeface="Roboto"/>
                        <a:sym typeface="Roboto"/>
                      </a:endParaRPr>
                    </a:p>
                  </a:txBody>
                  <a:tcPr marT="66675" marB="66675" marR="66675" marL="666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MX" sz="1050">
                          <a:solidFill>
                            <a:schemeClr val="lt1"/>
                          </a:solidFill>
                          <a:latin typeface="Roboto"/>
                          <a:ea typeface="Roboto"/>
                          <a:cs typeface="Roboto"/>
                          <a:sym typeface="Roboto"/>
                        </a:rPr>
                        <a:t>11.0</a:t>
                      </a:r>
                      <a:endParaRPr sz="1050">
                        <a:solidFill>
                          <a:schemeClr val="lt1"/>
                        </a:solidFill>
                        <a:latin typeface="Roboto"/>
                        <a:ea typeface="Roboto"/>
                        <a:cs typeface="Roboto"/>
                        <a:sym typeface="Roboto"/>
                      </a:endParaRPr>
                    </a:p>
                  </a:txBody>
                  <a:tcPr marT="66675" marB="66675" marR="66675" marL="6667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
        <p:nvSpPr>
          <p:cNvPr id="209" name="Google Shape;209;g136b54ba466_0_0"/>
          <p:cNvSpPr txBox="1"/>
          <p:nvPr>
            <p:ph idx="1" type="body"/>
          </p:nvPr>
        </p:nvSpPr>
        <p:spPr>
          <a:xfrm>
            <a:off x="7031025" y="909050"/>
            <a:ext cx="1661400" cy="315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600"/>
              </a:spcBef>
              <a:spcAft>
                <a:spcPts val="0"/>
              </a:spcAft>
              <a:buSzPts val="3000"/>
              <a:buNone/>
            </a:pPr>
            <a:r>
              <a:rPr b="1" lang="es-MX" sz="1050"/>
              <a:t>Variable ‘month’</a:t>
            </a:r>
            <a:endParaRPr/>
          </a:p>
          <a:p>
            <a:pPr indent="0" lvl="0" marL="0" rtl="0" algn="l">
              <a:lnSpc>
                <a:spcPct val="100000"/>
              </a:lnSpc>
              <a:spcBef>
                <a:spcPts val="600"/>
              </a:spcBef>
              <a:spcAft>
                <a:spcPts val="0"/>
              </a:spcAft>
              <a:buSzPts val="3000"/>
              <a:buNone/>
            </a:pPr>
            <a:r>
              <a:t/>
            </a:r>
            <a:endParaRPr sz="1050">
              <a:solidFill>
                <a:schemeClr val="lt1"/>
              </a:solidFill>
            </a:endParaRPr>
          </a:p>
        </p:txBody>
      </p:sp>
      <p:graphicFrame>
        <p:nvGraphicFramePr>
          <p:cNvPr id="210" name="Google Shape;210;g136b54ba466_0_0"/>
          <p:cNvGraphicFramePr/>
          <p:nvPr/>
        </p:nvGraphicFramePr>
        <p:xfrm>
          <a:off x="4828525" y="1224350"/>
          <a:ext cx="3000000" cy="3000000"/>
        </p:xfrm>
        <a:graphic>
          <a:graphicData uri="http://schemas.openxmlformats.org/drawingml/2006/table">
            <a:tbl>
              <a:tblPr>
                <a:noFill/>
                <a:tableStyleId>{F2A03048-B8EC-4B82-9936-E0DC1F721628}</a:tableStyleId>
              </a:tblPr>
              <a:tblGrid>
                <a:gridCol w="1453525"/>
                <a:gridCol w="551900"/>
              </a:tblGrid>
              <a:tr h="311450">
                <a:tc>
                  <a:txBody>
                    <a:bodyPr/>
                    <a:lstStyle/>
                    <a:p>
                      <a:pPr indent="0" lvl="0" marL="0" rtl="0" algn="ctr">
                        <a:lnSpc>
                          <a:spcPct val="115000"/>
                        </a:lnSpc>
                        <a:spcBef>
                          <a:spcPts val="0"/>
                        </a:spcBef>
                        <a:spcAft>
                          <a:spcPts val="0"/>
                        </a:spcAft>
                        <a:buNone/>
                      </a:pPr>
                      <a:r>
                        <a:rPr b="1" lang="es-MX" sz="850">
                          <a:solidFill>
                            <a:srgbClr val="FFFFFF"/>
                          </a:solidFill>
                          <a:latin typeface="Roboto"/>
                          <a:ea typeface="Roboto"/>
                          <a:cs typeface="Roboto"/>
                          <a:sym typeface="Roboto"/>
                        </a:rPr>
                        <a:t>admin.</a:t>
                      </a:r>
                      <a:endParaRPr b="1" sz="850">
                        <a:solidFill>
                          <a:srgbClr val="FFFFFF"/>
                        </a:solidFill>
                        <a:latin typeface="Roboto"/>
                        <a:ea typeface="Roboto"/>
                        <a:cs typeface="Roboto"/>
                        <a:sym typeface="Roboto"/>
                      </a:endParaRPr>
                    </a:p>
                  </a:txBody>
                  <a:tcPr marT="0" marB="0" marR="66675" marL="666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s-MX" sz="950">
                          <a:solidFill>
                            <a:srgbClr val="FFFFFF"/>
                          </a:solidFill>
                          <a:latin typeface="Roboto"/>
                          <a:ea typeface="Roboto"/>
                          <a:cs typeface="Roboto"/>
                          <a:sym typeface="Roboto"/>
                        </a:rPr>
                        <a:t>0.0</a:t>
                      </a:r>
                      <a:endParaRPr sz="950">
                        <a:solidFill>
                          <a:srgbClr val="FFFFFF"/>
                        </a:solidFill>
                        <a:latin typeface="Roboto"/>
                        <a:ea typeface="Roboto"/>
                        <a:cs typeface="Roboto"/>
                        <a:sym typeface="Roboto"/>
                      </a:endParaRPr>
                    </a:p>
                  </a:txBody>
                  <a:tcPr marT="0" marB="0" marR="66675" marL="666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11450">
                <a:tc>
                  <a:txBody>
                    <a:bodyPr/>
                    <a:lstStyle/>
                    <a:p>
                      <a:pPr indent="0" lvl="0" marL="0" rtl="0" algn="ctr">
                        <a:lnSpc>
                          <a:spcPct val="115000"/>
                        </a:lnSpc>
                        <a:spcBef>
                          <a:spcPts val="0"/>
                        </a:spcBef>
                        <a:spcAft>
                          <a:spcPts val="0"/>
                        </a:spcAft>
                        <a:buNone/>
                      </a:pPr>
                      <a:r>
                        <a:rPr b="1" lang="es-MX" sz="850">
                          <a:solidFill>
                            <a:srgbClr val="FFFFFF"/>
                          </a:solidFill>
                          <a:latin typeface="Roboto"/>
                          <a:ea typeface="Roboto"/>
                          <a:cs typeface="Roboto"/>
                          <a:sym typeface="Roboto"/>
                        </a:rPr>
                        <a:t>blue-collar</a:t>
                      </a:r>
                      <a:endParaRPr b="1" sz="850">
                        <a:solidFill>
                          <a:srgbClr val="FFFFFF"/>
                        </a:solidFill>
                        <a:latin typeface="Roboto"/>
                        <a:ea typeface="Roboto"/>
                        <a:cs typeface="Roboto"/>
                        <a:sym typeface="Roboto"/>
                      </a:endParaRPr>
                    </a:p>
                  </a:txBody>
                  <a:tcPr marT="0" marB="0" marR="66675" marL="666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s-MX" sz="950">
                          <a:solidFill>
                            <a:srgbClr val="FFFFFF"/>
                          </a:solidFill>
                          <a:latin typeface="Roboto"/>
                          <a:ea typeface="Roboto"/>
                          <a:cs typeface="Roboto"/>
                          <a:sym typeface="Roboto"/>
                        </a:rPr>
                        <a:t>1.0</a:t>
                      </a:r>
                      <a:endParaRPr sz="950">
                        <a:solidFill>
                          <a:srgbClr val="FFFFFF"/>
                        </a:solidFill>
                        <a:latin typeface="Roboto"/>
                        <a:ea typeface="Roboto"/>
                        <a:cs typeface="Roboto"/>
                        <a:sym typeface="Roboto"/>
                      </a:endParaRPr>
                    </a:p>
                  </a:txBody>
                  <a:tcPr marT="0" marB="0" marR="66675" marL="666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11450">
                <a:tc>
                  <a:txBody>
                    <a:bodyPr/>
                    <a:lstStyle/>
                    <a:p>
                      <a:pPr indent="0" lvl="0" marL="0" rtl="0" algn="ctr">
                        <a:lnSpc>
                          <a:spcPct val="115000"/>
                        </a:lnSpc>
                        <a:spcBef>
                          <a:spcPts val="0"/>
                        </a:spcBef>
                        <a:spcAft>
                          <a:spcPts val="0"/>
                        </a:spcAft>
                        <a:buNone/>
                      </a:pPr>
                      <a:r>
                        <a:rPr b="1" lang="es-MX" sz="850">
                          <a:solidFill>
                            <a:srgbClr val="FFFFFF"/>
                          </a:solidFill>
                          <a:latin typeface="Roboto"/>
                          <a:ea typeface="Roboto"/>
                          <a:cs typeface="Roboto"/>
                          <a:sym typeface="Roboto"/>
                        </a:rPr>
                        <a:t>entrepreneur</a:t>
                      </a:r>
                      <a:endParaRPr b="1" sz="850">
                        <a:solidFill>
                          <a:srgbClr val="FFFFFF"/>
                        </a:solidFill>
                        <a:latin typeface="Roboto"/>
                        <a:ea typeface="Roboto"/>
                        <a:cs typeface="Roboto"/>
                        <a:sym typeface="Roboto"/>
                      </a:endParaRPr>
                    </a:p>
                  </a:txBody>
                  <a:tcPr marT="0" marB="0" marR="66675" marL="666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s-MX" sz="950">
                          <a:solidFill>
                            <a:srgbClr val="FFFFFF"/>
                          </a:solidFill>
                          <a:latin typeface="Roboto"/>
                          <a:ea typeface="Roboto"/>
                          <a:cs typeface="Roboto"/>
                          <a:sym typeface="Roboto"/>
                        </a:rPr>
                        <a:t>2.0</a:t>
                      </a:r>
                      <a:endParaRPr sz="950">
                        <a:solidFill>
                          <a:srgbClr val="FFFFFF"/>
                        </a:solidFill>
                        <a:latin typeface="Roboto"/>
                        <a:ea typeface="Roboto"/>
                        <a:cs typeface="Roboto"/>
                        <a:sym typeface="Roboto"/>
                      </a:endParaRPr>
                    </a:p>
                  </a:txBody>
                  <a:tcPr marT="0" marB="0" marR="66675" marL="666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11450">
                <a:tc>
                  <a:txBody>
                    <a:bodyPr/>
                    <a:lstStyle/>
                    <a:p>
                      <a:pPr indent="0" lvl="0" marL="0" rtl="0" algn="ctr">
                        <a:lnSpc>
                          <a:spcPct val="115000"/>
                        </a:lnSpc>
                        <a:spcBef>
                          <a:spcPts val="0"/>
                        </a:spcBef>
                        <a:spcAft>
                          <a:spcPts val="0"/>
                        </a:spcAft>
                        <a:buNone/>
                      </a:pPr>
                      <a:r>
                        <a:rPr b="1" lang="es-MX" sz="850">
                          <a:solidFill>
                            <a:srgbClr val="FFFFFF"/>
                          </a:solidFill>
                          <a:latin typeface="Roboto"/>
                          <a:ea typeface="Roboto"/>
                          <a:cs typeface="Roboto"/>
                          <a:sym typeface="Roboto"/>
                        </a:rPr>
                        <a:t>housemaid</a:t>
                      </a:r>
                      <a:endParaRPr b="1" sz="850">
                        <a:solidFill>
                          <a:srgbClr val="FFFFFF"/>
                        </a:solidFill>
                        <a:latin typeface="Roboto"/>
                        <a:ea typeface="Roboto"/>
                        <a:cs typeface="Roboto"/>
                        <a:sym typeface="Roboto"/>
                      </a:endParaRPr>
                    </a:p>
                  </a:txBody>
                  <a:tcPr marT="0" marB="0" marR="66675" marL="666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s-MX" sz="950">
                          <a:solidFill>
                            <a:srgbClr val="FFFFFF"/>
                          </a:solidFill>
                          <a:latin typeface="Roboto"/>
                          <a:ea typeface="Roboto"/>
                          <a:cs typeface="Roboto"/>
                          <a:sym typeface="Roboto"/>
                        </a:rPr>
                        <a:t>3.0</a:t>
                      </a:r>
                      <a:endParaRPr sz="950">
                        <a:solidFill>
                          <a:srgbClr val="FFFFFF"/>
                        </a:solidFill>
                        <a:latin typeface="Roboto"/>
                        <a:ea typeface="Roboto"/>
                        <a:cs typeface="Roboto"/>
                        <a:sym typeface="Roboto"/>
                      </a:endParaRPr>
                    </a:p>
                  </a:txBody>
                  <a:tcPr marT="0" marB="0" marR="66675" marL="666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11450">
                <a:tc>
                  <a:txBody>
                    <a:bodyPr/>
                    <a:lstStyle/>
                    <a:p>
                      <a:pPr indent="0" lvl="0" marL="0" rtl="0" algn="ctr">
                        <a:lnSpc>
                          <a:spcPct val="115000"/>
                        </a:lnSpc>
                        <a:spcBef>
                          <a:spcPts val="0"/>
                        </a:spcBef>
                        <a:spcAft>
                          <a:spcPts val="0"/>
                        </a:spcAft>
                        <a:buNone/>
                      </a:pPr>
                      <a:r>
                        <a:rPr b="1" lang="es-MX" sz="850">
                          <a:solidFill>
                            <a:srgbClr val="FFFFFF"/>
                          </a:solidFill>
                          <a:latin typeface="Roboto"/>
                          <a:ea typeface="Roboto"/>
                          <a:cs typeface="Roboto"/>
                          <a:sym typeface="Roboto"/>
                        </a:rPr>
                        <a:t>management</a:t>
                      </a:r>
                      <a:endParaRPr b="1" sz="850">
                        <a:solidFill>
                          <a:srgbClr val="FFFFFF"/>
                        </a:solidFill>
                        <a:latin typeface="Roboto"/>
                        <a:ea typeface="Roboto"/>
                        <a:cs typeface="Roboto"/>
                        <a:sym typeface="Roboto"/>
                      </a:endParaRPr>
                    </a:p>
                  </a:txBody>
                  <a:tcPr marT="0" marB="0" marR="66675" marL="666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s-MX" sz="950">
                          <a:solidFill>
                            <a:srgbClr val="FFFFFF"/>
                          </a:solidFill>
                          <a:latin typeface="Roboto"/>
                          <a:ea typeface="Roboto"/>
                          <a:cs typeface="Roboto"/>
                          <a:sym typeface="Roboto"/>
                        </a:rPr>
                        <a:t>4.0</a:t>
                      </a:r>
                      <a:endParaRPr sz="950">
                        <a:solidFill>
                          <a:srgbClr val="FFFFFF"/>
                        </a:solidFill>
                        <a:latin typeface="Roboto"/>
                        <a:ea typeface="Roboto"/>
                        <a:cs typeface="Roboto"/>
                        <a:sym typeface="Roboto"/>
                      </a:endParaRPr>
                    </a:p>
                  </a:txBody>
                  <a:tcPr marT="0" marB="0" marR="66675" marL="666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11450">
                <a:tc>
                  <a:txBody>
                    <a:bodyPr/>
                    <a:lstStyle/>
                    <a:p>
                      <a:pPr indent="0" lvl="0" marL="0" rtl="0" algn="ctr">
                        <a:lnSpc>
                          <a:spcPct val="115000"/>
                        </a:lnSpc>
                        <a:spcBef>
                          <a:spcPts val="0"/>
                        </a:spcBef>
                        <a:spcAft>
                          <a:spcPts val="0"/>
                        </a:spcAft>
                        <a:buNone/>
                      </a:pPr>
                      <a:r>
                        <a:rPr b="1" lang="es-MX" sz="850">
                          <a:solidFill>
                            <a:srgbClr val="FFFFFF"/>
                          </a:solidFill>
                          <a:latin typeface="Roboto"/>
                          <a:ea typeface="Roboto"/>
                          <a:cs typeface="Roboto"/>
                          <a:sym typeface="Roboto"/>
                        </a:rPr>
                        <a:t>retired</a:t>
                      </a:r>
                      <a:endParaRPr b="1" sz="850">
                        <a:solidFill>
                          <a:srgbClr val="FFFFFF"/>
                        </a:solidFill>
                        <a:latin typeface="Roboto"/>
                        <a:ea typeface="Roboto"/>
                        <a:cs typeface="Roboto"/>
                        <a:sym typeface="Roboto"/>
                      </a:endParaRPr>
                    </a:p>
                  </a:txBody>
                  <a:tcPr marT="0" marB="0" marR="66675" marL="666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s-MX" sz="950">
                          <a:solidFill>
                            <a:srgbClr val="FFFFFF"/>
                          </a:solidFill>
                          <a:latin typeface="Roboto"/>
                          <a:ea typeface="Roboto"/>
                          <a:cs typeface="Roboto"/>
                          <a:sym typeface="Roboto"/>
                        </a:rPr>
                        <a:t>5.0</a:t>
                      </a:r>
                      <a:endParaRPr sz="950">
                        <a:solidFill>
                          <a:srgbClr val="FFFFFF"/>
                        </a:solidFill>
                        <a:latin typeface="Roboto"/>
                        <a:ea typeface="Roboto"/>
                        <a:cs typeface="Roboto"/>
                        <a:sym typeface="Roboto"/>
                      </a:endParaRPr>
                    </a:p>
                  </a:txBody>
                  <a:tcPr marT="0" marB="0" marR="66675" marL="666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11450">
                <a:tc>
                  <a:txBody>
                    <a:bodyPr/>
                    <a:lstStyle/>
                    <a:p>
                      <a:pPr indent="0" lvl="0" marL="0" rtl="0" algn="ctr">
                        <a:lnSpc>
                          <a:spcPct val="115000"/>
                        </a:lnSpc>
                        <a:spcBef>
                          <a:spcPts val="0"/>
                        </a:spcBef>
                        <a:spcAft>
                          <a:spcPts val="0"/>
                        </a:spcAft>
                        <a:buNone/>
                      </a:pPr>
                      <a:r>
                        <a:rPr b="1" lang="es-MX" sz="850">
                          <a:solidFill>
                            <a:srgbClr val="FFFFFF"/>
                          </a:solidFill>
                          <a:latin typeface="Roboto"/>
                          <a:ea typeface="Roboto"/>
                          <a:cs typeface="Roboto"/>
                          <a:sym typeface="Roboto"/>
                        </a:rPr>
                        <a:t>self-employed</a:t>
                      </a:r>
                      <a:endParaRPr b="1" sz="850">
                        <a:solidFill>
                          <a:srgbClr val="FFFFFF"/>
                        </a:solidFill>
                        <a:latin typeface="Roboto"/>
                        <a:ea typeface="Roboto"/>
                        <a:cs typeface="Roboto"/>
                        <a:sym typeface="Roboto"/>
                      </a:endParaRPr>
                    </a:p>
                  </a:txBody>
                  <a:tcPr marT="0" marB="0" marR="66675" marL="666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s-MX" sz="950">
                          <a:solidFill>
                            <a:srgbClr val="FFFFFF"/>
                          </a:solidFill>
                          <a:latin typeface="Roboto"/>
                          <a:ea typeface="Roboto"/>
                          <a:cs typeface="Roboto"/>
                          <a:sym typeface="Roboto"/>
                        </a:rPr>
                        <a:t>6.0</a:t>
                      </a:r>
                      <a:endParaRPr sz="950">
                        <a:solidFill>
                          <a:srgbClr val="FFFFFF"/>
                        </a:solidFill>
                        <a:latin typeface="Roboto"/>
                        <a:ea typeface="Roboto"/>
                        <a:cs typeface="Roboto"/>
                        <a:sym typeface="Roboto"/>
                      </a:endParaRPr>
                    </a:p>
                  </a:txBody>
                  <a:tcPr marT="0" marB="0" marR="66675" marL="666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11450">
                <a:tc>
                  <a:txBody>
                    <a:bodyPr/>
                    <a:lstStyle/>
                    <a:p>
                      <a:pPr indent="0" lvl="0" marL="0" rtl="0" algn="ctr">
                        <a:lnSpc>
                          <a:spcPct val="115000"/>
                        </a:lnSpc>
                        <a:spcBef>
                          <a:spcPts val="0"/>
                        </a:spcBef>
                        <a:spcAft>
                          <a:spcPts val="0"/>
                        </a:spcAft>
                        <a:buNone/>
                      </a:pPr>
                      <a:r>
                        <a:rPr b="1" lang="es-MX" sz="850">
                          <a:solidFill>
                            <a:srgbClr val="FFFFFF"/>
                          </a:solidFill>
                          <a:latin typeface="Roboto"/>
                          <a:ea typeface="Roboto"/>
                          <a:cs typeface="Roboto"/>
                          <a:sym typeface="Roboto"/>
                        </a:rPr>
                        <a:t>services</a:t>
                      </a:r>
                      <a:endParaRPr b="1" sz="850">
                        <a:solidFill>
                          <a:srgbClr val="FFFFFF"/>
                        </a:solidFill>
                        <a:latin typeface="Roboto"/>
                        <a:ea typeface="Roboto"/>
                        <a:cs typeface="Roboto"/>
                        <a:sym typeface="Roboto"/>
                      </a:endParaRPr>
                    </a:p>
                  </a:txBody>
                  <a:tcPr marT="0" marB="0" marR="66675" marL="666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s-MX" sz="950">
                          <a:solidFill>
                            <a:srgbClr val="FFFFFF"/>
                          </a:solidFill>
                          <a:latin typeface="Roboto"/>
                          <a:ea typeface="Roboto"/>
                          <a:cs typeface="Roboto"/>
                          <a:sym typeface="Roboto"/>
                        </a:rPr>
                        <a:t>7.0</a:t>
                      </a:r>
                      <a:endParaRPr sz="950">
                        <a:solidFill>
                          <a:srgbClr val="FFFFFF"/>
                        </a:solidFill>
                        <a:latin typeface="Roboto"/>
                        <a:ea typeface="Roboto"/>
                        <a:cs typeface="Roboto"/>
                        <a:sym typeface="Roboto"/>
                      </a:endParaRPr>
                    </a:p>
                  </a:txBody>
                  <a:tcPr marT="0" marB="0" marR="66675" marL="666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11450">
                <a:tc>
                  <a:txBody>
                    <a:bodyPr/>
                    <a:lstStyle/>
                    <a:p>
                      <a:pPr indent="0" lvl="0" marL="0" rtl="0" algn="ctr">
                        <a:lnSpc>
                          <a:spcPct val="115000"/>
                        </a:lnSpc>
                        <a:spcBef>
                          <a:spcPts val="0"/>
                        </a:spcBef>
                        <a:spcAft>
                          <a:spcPts val="0"/>
                        </a:spcAft>
                        <a:buNone/>
                      </a:pPr>
                      <a:r>
                        <a:rPr b="1" lang="es-MX" sz="850">
                          <a:solidFill>
                            <a:srgbClr val="FFFFFF"/>
                          </a:solidFill>
                          <a:latin typeface="Roboto"/>
                          <a:ea typeface="Roboto"/>
                          <a:cs typeface="Roboto"/>
                          <a:sym typeface="Roboto"/>
                        </a:rPr>
                        <a:t>student</a:t>
                      </a:r>
                      <a:endParaRPr b="1" sz="850">
                        <a:solidFill>
                          <a:srgbClr val="FFFFFF"/>
                        </a:solidFill>
                        <a:latin typeface="Roboto"/>
                        <a:ea typeface="Roboto"/>
                        <a:cs typeface="Roboto"/>
                        <a:sym typeface="Roboto"/>
                      </a:endParaRPr>
                    </a:p>
                  </a:txBody>
                  <a:tcPr marT="0" marB="0" marR="66675" marL="666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s-MX" sz="950">
                          <a:solidFill>
                            <a:srgbClr val="FFFFFF"/>
                          </a:solidFill>
                          <a:latin typeface="Roboto"/>
                          <a:ea typeface="Roboto"/>
                          <a:cs typeface="Roboto"/>
                          <a:sym typeface="Roboto"/>
                        </a:rPr>
                        <a:t>8.0</a:t>
                      </a:r>
                      <a:endParaRPr sz="950">
                        <a:solidFill>
                          <a:srgbClr val="FFFFFF"/>
                        </a:solidFill>
                        <a:latin typeface="Roboto"/>
                        <a:ea typeface="Roboto"/>
                        <a:cs typeface="Roboto"/>
                        <a:sym typeface="Roboto"/>
                      </a:endParaRPr>
                    </a:p>
                  </a:txBody>
                  <a:tcPr marT="0" marB="0" marR="66675" marL="666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11450">
                <a:tc>
                  <a:txBody>
                    <a:bodyPr/>
                    <a:lstStyle/>
                    <a:p>
                      <a:pPr indent="0" lvl="0" marL="0" rtl="0" algn="ctr">
                        <a:lnSpc>
                          <a:spcPct val="115000"/>
                        </a:lnSpc>
                        <a:spcBef>
                          <a:spcPts val="0"/>
                        </a:spcBef>
                        <a:spcAft>
                          <a:spcPts val="0"/>
                        </a:spcAft>
                        <a:buNone/>
                      </a:pPr>
                      <a:r>
                        <a:rPr b="1" lang="es-MX" sz="850">
                          <a:solidFill>
                            <a:srgbClr val="FFFFFF"/>
                          </a:solidFill>
                          <a:latin typeface="Roboto"/>
                          <a:ea typeface="Roboto"/>
                          <a:cs typeface="Roboto"/>
                          <a:sym typeface="Roboto"/>
                        </a:rPr>
                        <a:t>technician</a:t>
                      </a:r>
                      <a:endParaRPr b="1" sz="850">
                        <a:solidFill>
                          <a:srgbClr val="FFFFFF"/>
                        </a:solidFill>
                        <a:latin typeface="Roboto"/>
                        <a:ea typeface="Roboto"/>
                        <a:cs typeface="Roboto"/>
                        <a:sym typeface="Roboto"/>
                      </a:endParaRPr>
                    </a:p>
                  </a:txBody>
                  <a:tcPr marT="0" marB="0" marR="66675" marL="666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s-MX" sz="950">
                          <a:solidFill>
                            <a:srgbClr val="FFFFFF"/>
                          </a:solidFill>
                          <a:latin typeface="Roboto"/>
                          <a:ea typeface="Roboto"/>
                          <a:cs typeface="Roboto"/>
                          <a:sym typeface="Roboto"/>
                        </a:rPr>
                        <a:t>9.0</a:t>
                      </a:r>
                      <a:endParaRPr sz="950">
                        <a:solidFill>
                          <a:srgbClr val="FFFFFF"/>
                        </a:solidFill>
                        <a:latin typeface="Roboto"/>
                        <a:ea typeface="Roboto"/>
                        <a:cs typeface="Roboto"/>
                        <a:sym typeface="Roboto"/>
                      </a:endParaRPr>
                    </a:p>
                  </a:txBody>
                  <a:tcPr marT="0" marB="0" marR="66675" marL="666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282050">
                <a:tc>
                  <a:txBody>
                    <a:bodyPr/>
                    <a:lstStyle/>
                    <a:p>
                      <a:pPr indent="0" lvl="0" marL="0" rtl="0" algn="ctr">
                        <a:lnSpc>
                          <a:spcPct val="115000"/>
                        </a:lnSpc>
                        <a:spcBef>
                          <a:spcPts val="0"/>
                        </a:spcBef>
                        <a:spcAft>
                          <a:spcPts val="0"/>
                        </a:spcAft>
                        <a:buNone/>
                      </a:pPr>
                      <a:r>
                        <a:rPr b="1" lang="es-MX" sz="850">
                          <a:solidFill>
                            <a:srgbClr val="FFFFFF"/>
                          </a:solidFill>
                          <a:latin typeface="Roboto"/>
                          <a:ea typeface="Roboto"/>
                          <a:cs typeface="Roboto"/>
                          <a:sym typeface="Roboto"/>
                        </a:rPr>
                        <a:t>unemployed</a:t>
                      </a:r>
                      <a:endParaRPr b="1" sz="850">
                        <a:solidFill>
                          <a:srgbClr val="FFFFFF"/>
                        </a:solidFill>
                        <a:latin typeface="Roboto"/>
                        <a:ea typeface="Roboto"/>
                        <a:cs typeface="Roboto"/>
                        <a:sym typeface="Roboto"/>
                      </a:endParaRPr>
                    </a:p>
                  </a:txBody>
                  <a:tcPr marT="0" marB="0" marR="66675" marL="666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s-MX" sz="950">
                          <a:solidFill>
                            <a:srgbClr val="FFFFFF"/>
                          </a:solidFill>
                          <a:latin typeface="Roboto"/>
                          <a:ea typeface="Roboto"/>
                          <a:cs typeface="Roboto"/>
                          <a:sym typeface="Roboto"/>
                        </a:rPr>
                        <a:t>10.0</a:t>
                      </a:r>
                      <a:endParaRPr sz="950">
                        <a:solidFill>
                          <a:srgbClr val="FFFFFF"/>
                        </a:solidFill>
                        <a:latin typeface="Roboto"/>
                        <a:ea typeface="Roboto"/>
                        <a:cs typeface="Roboto"/>
                        <a:sym typeface="Roboto"/>
                      </a:endParaRPr>
                    </a:p>
                  </a:txBody>
                  <a:tcPr marT="0" marB="0" marR="66675" marL="666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275450">
                <a:tc>
                  <a:txBody>
                    <a:bodyPr/>
                    <a:lstStyle/>
                    <a:p>
                      <a:pPr indent="0" lvl="0" marL="0" rtl="0" algn="ctr">
                        <a:lnSpc>
                          <a:spcPct val="115000"/>
                        </a:lnSpc>
                        <a:spcBef>
                          <a:spcPts val="0"/>
                        </a:spcBef>
                        <a:spcAft>
                          <a:spcPts val="0"/>
                        </a:spcAft>
                        <a:buNone/>
                      </a:pPr>
                      <a:r>
                        <a:rPr b="1" lang="es-MX" sz="850">
                          <a:solidFill>
                            <a:srgbClr val="FFFFFF"/>
                          </a:solidFill>
                          <a:latin typeface="Roboto"/>
                          <a:ea typeface="Roboto"/>
                          <a:cs typeface="Roboto"/>
                          <a:sym typeface="Roboto"/>
                        </a:rPr>
                        <a:t>unknown</a:t>
                      </a:r>
                      <a:endParaRPr b="1" sz="850">
                        <a:solidFill>
                          <a:srgbClr val="FFFFFF"/>
                        </a:solidFill>
                        <a:latin typeface="Roboto"/>
                        <a:ea typeface="Roboto"/>
                        <a:cs typeface="Roboto"/>
                        <a:sym typeface="Roboto"/>
                      </a:endParaRPr>
                    </a:p>
                  </a:txBody>
                  <a:tcPr marT="0" marB="0" marR="66675" marL="666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s-MX" sz="950">
                          <a:solidFill>
                            <a:srgbClr val="FFFFFF"/>
                          </a:solidFill>
                          <a:latin typeface="Roboto"/>
                          <a:ea typeface="Roboto"/>
                          <a:cs typeface="Roboto"/>
                          <a:sym typeface="Roboto"/>
                        </a:rPr>
                        <a:t>11.0</a:t>
                      </a:r>
                      <a:endParaRPr sz="950">
                        <a:solidFill>
                          <a:srgbClr val="FFFFFF"/>
                        </a:solidFill>
                        <a:latin typeface="Roboto"/>
                        <a:ea typeface="Roboto"/>
                        <a:cs typeface="Roboto"/>
                        <a:sym typeface="Roboto"/>
                      </a:endParaRPr>
                    </a:p>
                  </a:txBody>
                  <a:tcPr marT="0" marB="0" marR="66675" marL="666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
        <p:nvSpPr>
          <p:cNvPr id="211" name="Google Shape;211;g136b54ba466_0_0"/>
          <p:cNvSpPr txBox="1"/>
          <p:nvPr>
            <p:ph idx="1" type="body"/>
          </p:nvPr>
        </p:nvSpPr>
        <p:spPr>
          <a:xfrm>
            <a:off x="5052063" y="909050"/>
            <a:ext cx="1661400" cy="315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600"/>
              </a:spcBef>
              <a:spcAft>
                <a:spcPts val="0"/>
              </a:spcAft>
              <a:buSzPts val="3000"/>
              <a:buNone/>
            </a:pPr>
            <a:r>
              <a:rPr b="1" lang="es-MX" sz="1050"/>
              <a:t>Variable ‘job’</a:t>
            </a:r>
            <a:endParaRPr/>
          </a:p>
          <a:p>
            <a:pPr indent="0" lvl="0" marL="0" rtl="0" algn="l">
              <a:lnSpc>
                <a:spcPct val="100000"/>
              </a:lnSpc>
              <a:spcBef>
                <a:spcPts val="600"/>
              </a:spcBef>
              <a:spcAft>
                <a:spcPts val="0"/>
              </a:spcAft>
              <a:buSzPts val="3000"/>
              <a:buNone/>
            </a:pPr>
            <a:r>
              <a:t/>
            </a:r>
            <a:endParaRPr sz="1050">
              <a:solidFill>
                <a:schemeClr val="lt1"/>
              </a:solidFill>
            </a:endParaRPr>
          </a:p>
        </p:txBody>
      </p:sp>
      <p:sp>
        <p:nvSpPr>
          <p:cNvPr id="212" name="Google Shape;212;g136b54ba466_0_0"/>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lang="es-MX" sz="2400"/>
              <a:t>Entrenamiento del modelo</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136b54ba466_0_15"/>
          <p:cNvSpPr txBox="1"/>
          <p:nvPr>
            <p:ph type="title"/>
          </p:nvPr>
        </p:nvSpPr>
        <p:spPr>
          <a:xfrm>
            <a:off x="1165475" y="930650"/>
            <a:ext cx="76095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MX">
                <a:solidFill>
                  <a:schemeClr val="lt1"/>
                </a:solidFill>
              </a:rPr>
              <a:t>División del set de datos en el set de prueba y de entrenamiento</a:t>
            </a:r>
            <a:endParaRPr>
              <a:solidFill>
                <a:schemeClr val="lt1"/>
              </a:solidFill>
            </a:endParaRPr>
          </a:p>
        </p:txBody>
      </p:sp>
      <p:sp>
        <p:nvSpPr>
          <p:cNvPr id="218" name="Google Shape;218;g136b54ba466_0_15"/>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200"/>
              <a:buFont typeface="Arial"/>
              <a:buNone/>
            </a:pPr>
            <a:fld id="{00000000-1234-1234-1234-123412341234}" type="slidenum">
              <a:rPr lang="es-MX"/>
              <a:t>‹#›</a:t>
            </a:fld>
            <a:endParaRPr/>
          </a:p>
        </p:txBody>
      </p:sp>
      <p:sp>
        <p:nvSpPr>
          <p:cNvPr id="219" name="Google Shape;219;g136b54ba466_0_15"/>
          <p:cNvSpPr txBox="1"/>
          <p:nvPr>
            <p:ph idx="1" type="body"/>
          </p:nvPr>
        </p:nvSpPr>
        <p:spPr>
          <a:xfrm>
            <a:off x="1241675" y="1402725"/>
            <a:ext cx="7074600" cy="3195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s-MX" sz="1600"/>
              <a:t>Utilizamos el método train_test_split de la librería de scikit learn para dividir nuestro set de datos en un 70% para entrenamiento del modelo y el 30% restante para prueba.</a:t>
            </a:r>
            <a:endParaRPr sz="1600"/>
          </a:p>
          <a:p>
            <a:pPr indent="0" lvl="0" marL="0" rtl="0" algn="l">
              <a:spcBef>
                <a:spcPts val="600"/>
              </a:spcBef>
              <a:spcAft>
                <a:spcPts val="0"/>
              </a:spcAft>
              <a:buNone/>
            </a:pPr>
            <a:r>
              <a:t/>
            </a:r>
            <a:endParaRPr sz="1600"/>
          </a:p>
          <a:p>
            <a:pPr indent="0" lvl="0" marL="0" rtl="0" algn="l">
              <a:spcBef>
                <a:spcPts val="600"/>
              </a:spcBef>
              <a:spcAft>
                <a:spcPts val="0"/>
              </a:spcAft>
              <a:buNone/>
            </a:pPr>
            <a:r>
              <a:rPr lang="es-MX" sz="1600"/>
              <a:t>Como métodos de clasificación, utilizamos regresiones logísticas y bosques aleatorios, con distintos ajustes para lograr el balanceo de clases, entre estos están:</a:t>
            </a:r>
            <a:endParaRPr sz="1600"/>
          </a:p>
          <a:p>
            <a:pPr indent="-330200" lvl="0" marL="457200" rtl="0" algn="l">
              <a:spcBef>
                <a:spcPts val="600"/>
              </a:spcBef>
              <a:spcAft>
                <a:spcPts val="0"/>
              </a:spcAft>
              <a:buSzPts val="1600"/>
              <a:buChar char="◦"/>
            </a:pPr>
            <a:r>
              <a:rPr lang="es-MX" sz="1600"/>
              <a:t>Utilización de parámetro ‘balance’</a:t>
            </a:r>
            <a:endParaRPr sz="1600"/>
          </a:p>
          <a:p>
            <a:pPr indent="-330200" lvl="0" marL="457200" rtl="0" algn="l">
              <a:spcBef>
                <a:spcPts val="0"/>
              </a:spcBef>
              <a:spcAft>
                <a:spcPts val="0"/>
              </a:spcAft>
              <a:buSzPts val="1600"/>
              <a:buChar char="◦"/>
            </a:pPr>
            <a:r>
              <a:rPr lang="es-MX" sz="1600"/>
              <a:t>Aplicación de oversampling con el método SMOTE</a:t>
            </a:r>
            <a:endParaRPr sz="1600"/>
          </a:p>
          <a:p>
            <a:pPr indent="-330200" lvl="0" marL="457200" rtl="0" algn="l">
              <a:spcBef>
                <a:spcPts val="0"/>
              </a:spcBef>
              <a:spcAft>
                <a:spcPts val="0"/>
              </a:spcAft>
              <a:buSzPts val="1600"/>
              <a:buChar char="◦"/>
            </a:pPr>
            <a:r>
              <a:rPr lang="es-MX" sz="1600"/>
              <a:t>Aplicación</a:t>
            </a:r>
            <a:r>
              <a:rPr lang="es-MX" sz="1600"/>
              <a:t> de undersampling con el método RandomUnderSampler</a:t>
            </a:r>
            <a:endParaRPr sz="1600"/>
          </a:p>
          <a:p>
            <a:pPr indent="0" lvl="0" marL="0" rtl="0" algn="l">
              <a:spcBef>
                <a:spcPts val="600"/>
              </a:spcBef>
              <a:spcAft>
                <a:spcPts val="0"/>
              </a:spcAft>
              <a:buNone/>
            </a:pPr>
            <a:r>
              <a:t/>
            </a:r>
            <a:endParaRPr sz="1600"/>
          </a:p>
        </p:txBody>
      </p:sp>
      <p:sp>
        <p:nvSpPr>
          <p:cNvPr id="220" name="Google Shape;220;g136b54ba466_0_15"/>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lang="es-MX" sz="2400"/>
              <a:t>Entrenamiento del modelo</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14323fa75b3_0_427"/>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200"/>
              <a:buFont typeface="Arial"/>
              <a:buNone/>
            </a:pPr>
            <a:fld id="{00000000-1234-1234-1234-123412341234}" type="slidenum">
              <a:rPr lang="es-MX"/>
              <a:t>‹#›</a:t>
            </a:fld>
            <a:endParaRPr/>
          </a:p>
        </p:txBody>
      </p:sp>
      <p:sp>
        <p:nvSpPr>
          <p:cNvPr id="226" name="Google Shape;226;g14323fa75b3_0_427"/>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lang="es-MX" sz="2400"/>
              <a:t>Entrenamiento del modelo</a:t>
            </a:r>
            <a:endParaRPr/>
          </a:p>
        </p:txBody>
      </p:sp>
      <p:sp>
        <p:nvSpPr>
          <p:cNvPr id="227" name="Google Shape;227;g14323fa75b3_0_427"/>
          <p:cNvSpPr txBox="1"/>
          <p:nvPr>
            <p:ph type="title"/>
          </p:nvPr>
        </p:nvSpPr>
        <p:spPr>
          <a:xfrm>
            <a:off x="1165475" y="930649"/>
            <a:ext cx="68580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MX">
                <a:solidFill>
                  <a:schemeClr val="lt1"/>
                </a:solidFill>
              </a:rPr>
              <a:t>Random Forest</a:t>
            </a:r>
            <a:endParaRPr>
              <a:solidFill>
                <a:schemeClr val="lt1"/>
              </a:solidFill>
            </a:endParaRPr>
          </a:p>
        </p:txBody>
      </p:sp>
      <p:sp>
        <p:nvSpPr>
          <p:cNvPr id="228" name="Google Shape;228;g14323fa75b3_0_427"/>
          <p:cNvSpPr txBox="1"/>
          <p:nvPr>
            <p:ph idx="1" type="body"/>
          </p:nvPr>
        </p:nvSpPr>
        <p:spPr>
          <a:xfrm>
            <a:off x="1165475" y="1250325"/>
            <a:ext cx="6667500" cy="716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s-MX" sz="1500"/>
              <a:t>Para los árboles aleatorios se obtuvo los siguientes resultados de acuerdo a los cambios en el modelo:</a:t>
            </a:r>
            <a:endParaRPr sz="1500"/>
          </a:p>
        </p:txBody>
      </p:sp>
      <p:graphicFrame>
        <p:nvGraphicFramePr>
          <p:cNvPr id="229" name="Google Shape;229;g14323fa75b3_0_427"/>
          <p:cNvGraphicFramePr/>
          <p:nvPr/>
        </p:nvGraphicFramePr>
        <p:xfrm>
          <a:off x="1684850" y="2058560"/>
          <a:ext cx="3000000" cy="3000000"/>
        </p:xfrm>
        <a:graphic>
          <a:graphicData uri="http://schemas.openxmlformats.org/drawingml/2006/table">
            <a:tbl>
              <a:tblPr>
                <a:noFill/>
                <a:tableStyleId>{F2A03048-B8EC-4B82-9936-E0DC1F721628}</a:tableStyleId>
              </a:tblPr>
              <a:tblGrid>
                <a:gridCol w="1383625"/>
                <a:gridCol w="1594350"/>
                <a:gridCol w="1585050"/>
                <a:gridCol w="1585050"/>
              </a:tblGrid>
              <a:tr h="472425">
                <a:tc>
                  <a:txBody>
                    <a:bodyPr/>
                    <a:lstStyle/>
                    <a:p>
                      <a:pPr indent="0" lvl="0" marL="0" rtl="0" algn="l">
                        <a:spcBef>
                          <a:spcPts val="0"/>
                        </a:spcBef>
                        <a:spcAft>
                          <a:spcPts val="0"/>
                        </a:spcAft>
                        <a:buNone/>
                      </a:pPr>
                      <a:r>
                        <a:t/>
                      </a:r>
                      <a:endParaRPr sz="1900"/>
                    </a:p>
                  </a:txBody>
                  <a:tcPr marT="91425" marB="91425" marR="91425" marL="91425">
                    <a:lnB cap="flat" cmpd="sng" w="9525">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MX" sz="1200">
                          <a:solidFill>
                            <a:srgbClr val="F3F3F3"/>
                          </a:solidFill>
                          <a:latin typeface="Quicksand"/>
                          <a:ea typeface="Quicksand"/>
                          <a:cs typeface="Quicksand"/>
                          <a:sym typeface="Quicksand"/>
                        </a:rPr>
                        <a:t>Accuracy</a:t>
                      </a:r>
                      <a:endParaRPr sz="1200">
                        <a:solidFill>
                          <a:srgbClr val="F3F3F3"/>
                        </a:solidFill>
                        <a:latin typeface="Quicksand"/>
                        <a:ea typeface="Quicksand"/>
                        <a:cs typeface="Quicksand"/>
                        <a:sym typeface="Quicksand"/>
                      </a:endParaRPr>
                    </a:p>
                  </a:txBody>
                  <a:tcPr marT="91425" marB="91425" marR="91425" marL="91425" anchor="ctr">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lnSpc>
                          <a:spcPct val="115000"/>
                        </a:lnSpc>
                        <a:spcBef>
                          <a:spcPts val="0"/>
                        </a:spcBef>
                        <a:spcAft>
                          <a:spcPts val="0"/>
                        </a:spcAft>
                        <a:buNone/>
                      </a:pPr>
                      <a:r>
                        <a:rPr lang="es-MX" sz="1200">
                          <a:solidFill>
                            <a:srgbClr val="F3F3F3"/>
                          </a:solidFill>
                          <a:latin typeface="Quicksand"/>
                          <a:ea typeface="Quicksand"/>
                          <a:cs typeface="Quicksand"/>
                          <a:sym typeface="Quicksand"/>
                        </a:rPr>
                        <a:t>Recall (clase mayoritaria)</a:t>
                      </a:r>
                      <a:endParaRPr sz="1200">
                        <a:solidFill>
                          <a:srgbClr val="F3F3F3"/>
                        </a:solidFill>
                        <a:latin typeface="Quicksand"/>
                        <a:ea typeface="Quicksand"/>
                        <a:cs typeface="Quicksand"/>
                        <a:sym typeface="Quicksand"/>
                      </a:endParaRPr>
                    </a:p>
                  </a:txBody>
                  <a:tcPr marT="91425" marB="91425" marR="91425" marL="91425" anchor="ctr">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lnSpc>
                          <a:spcPct val="115000"/>
                        </a:lnSpc>
                        <a:spcBef>
                          <a:spcPts val="0"/>
                        </a:spcBef>
                        <a:spcAft>
                          <a:spcPts val="0"/>
                        </a:spcAft>
                        <a:buNone/>
                      </a:pPr>
                      <a:r>
                        <a:rPr lang="es-MX" sz="1200">
                          <a:solidFill>
                            <a:srgbClr val="F3F3F3"/>
                          </a:solidFill>
                          <a:latin typeface="Quicksand"/>
                          <a:ea typeface="Quicksand"/>
                          <a:cs typeface="Quicksand"/>
                          <a:sym typeface="Quicksand"/>
                        </a:rPr>
                        <a:t>Recall (clase minoritaria)</a:t>
                      </a:r>
                      <a:endParaRPr sz="1200">
                        <a:solidFill>
                          <a:srgbClr val="F3F3F3"/>
                        </a:solidFill>
                        <a:latin typeface="Quicksand"/>
                        <a:ea typeface="Quicksand"/>
                        <a:cs typeface="Quicksand"/>
                        <a:sym typeface="Quicksand"/>
                      </a:endParaRPr>
                    </a:p>
                  </a:txBody>
                  <a:tcPr marT="91425" marB="91425" marR="91425" marL="91425">
                    <a:lnB cap="flat" cmpd="sng" w="9525">
                      <a:solidFill>
                        <a:schemeClr val="lt1"/>
                      </a:solidFill>
                      <a:prstDash val="solid"/>
                      <a:round/>
                      <a:headEnd len="sm" w="sm" type="none"/>
                      <a:tailEnd len="sm" w="sm" type="none"/>
                    </a:lnB>
                    <a:solidFill>
                      <a:schemeClr val="accent1"/>
                    </a:solidFill>
                  </a:tcPr>
                </a:tc>
              </a:tr>
              <a:tr h="222450">
                <a:tc>
                  <a:txBody>
                    <a:bodyPr/>
                    <a:lstStyle/>
                    <a:p>
                      <a:pPr indent="0" lvl="0" marL="0" rtl="0" algn="r">
                        <a:lnSpc>
                          <a:spcPct val="115000"/>
                        </a:lnSpc>
                        <a:spcBef>
                          <a:spcPts val="0"/>
                        </a:spcBef>
                        <a:spcAft>
                          <a:spcPts val="0"/>
                        </a:spcAft>
                        <a:buNone/>
                      </a:pPr>
                      <a:r>
                        <a:rPr lang="es-MX" sz="1300">
                          <a:solidFill>
                            <a:srgbClr val="F3F3F3"/>
                          </a:solidFill>
                          <a:latin typeface="Quicksand"/>
                          <a:ea typeface="Quicksand"/>
                          <a:cs typeface="Quicksand"/>
                          <a:sym typeface="Quicksand"/>
                        </a:rPr>
                        <a:t>Balanceada</a:t>
                      </a:r>
                      <a:endParaRPr sz="1300">
                        <a:solidFill>
                          <a:srgbClr val="F3F3F3"/>
                        </a:solidFill>
                        <a:latin typeface="Quicksand"/>
                        <a:ea typeface="Quicksand"/>
                        <a:cs typeface="Quicksand"/>
                        <a:sym typeface="Quicksand"/>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MX" sz="1300">
                          <a:solidFill>
                            <a:srgbClr val="F3F3F3"/>
                          </a:solidFill>
                          <a:latin typeface="Quicksand"/>
                          <a:ea typeface="Quicksand"/>
                          <a:cs typeface="Quicksand"/>
                          <a:sym typeface="Quicksand"/>
                        </a:rPr>
                        <a:t>87%</a:t>
                      </a:r>
                      <a:endParaRPr sz="1300">
                        <a:solidFill>
                          <a:srgbClr val="F3F3F3"/>
                        </a:solidFill>
                        <a:latin typeface="Quicksand"/>
                        <a:ea typeface="Quicksand"/>
                        <a:cs typeface="Quicksand"/>
                        <a:sym typeface="Quicksand"/>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MX" sz="1300">
                          <a:solidFill>
                            <a:srgbClr val="F3F3F3"/>
                          </a:solidFill>
                          <a:latin typeface="Quicksand"/>
                          <a:ea typeface="Quicksand"/>
                          <a:cs typeface="Quicksand"/>
                          <a:sym typeface="Quicksand"/>
                        </a:rPr>
                        <a:t>88%</a:t>
                      </a:r>
                      <a:endParaRPr sz="1300">
                        <a:solidFill>
                          <a:srgbClr val="F3F3F3"/>
                        </a:solidFill>
                        <a:latin typeface="Quicksand"/>
                        <a:ea typeface="Quicksand"/>
                        <a:cs typeface="Quicksand"/>
                        <a:sym typeface="Quicksand"/>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MX" sz="1300">
                          <a:solidFill>
                            <a:srgbClr val="F3F3F3"/>
                          </a:solidFill>
                          <a:latin typeface="Quicksand"/>
                          <a:ea typeface="Quicksand"/>
                          <a:cs typeface="Quicksand"/>
                          <a:sym typeface="Quicksand"/>
                        </a:rPr>
                        <a:t>73%</a:t>
                      </a:r>
                      <a:endParaRPr sz="1300">
                        <a:solidFill>
                          <a:srgbClr val="F3F3F3"/>
                        </a:solidFill>
                        <a:latin typeface="Quicksand"/>
                        <a:ea typeface="Quicksand"/>
                        <a:cs typeface="Quicksand"/>
                        <a:sym typeface="Quicksand"/>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222450">
                <a:tc>
                  <a:txBody>
                    <a:bodyPr/>
                    <a:lstStyle/>
                    <a:p>
                      <a:pPr indent="0" lvl="0" marL="0" rtl="0" algn="r">
                        <a:lnSpc>
                          <a:spcPct val="115000"/>
                        </a:lnSpc>
                        <a:spcBef>
                          <a:spcPts val="0"/>
                        </a:spcBef>
                        <a:spcAft>
                          <a:spcPts val="0"/>
                        </a:spcAft>
                        <a:buNone/>
                      </a:pPr>
                      <a:r>
                        <a:rPr lang="es-MX" sz="1300">
                          <a:solidFill>
                            <a:srgbClr val="F3F3F3"/>
                          </a:solidFill>
                          <a:latin typeface="Quicksand"/>
                          <a:ea typeface="Quicksand"/>
                          <a:cs typeface="Quicksand"/>
                          <a:sym typeface="Quicksand"/>
                        </a:rPr>
                        <a:t>Oversampling</a:t>
                      </a:r>
                      <a:endParaRPr sz="1300">
                        <a:solidFill>
                          <a:srgbClr val="F3F3F3"/>
                        </a:solidFill>
                        <a:latin typeface="Quicksand"/>
                        <a:ea typeface="Quicksand"/>
                        <a:cs typeface="Quicksand"/>
                        <a:sym typeface="Quicksand"/>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MX" sz="1300">
                          <a:solidFill>
                            <a:srgbClr val="F3F3F3"/>
                          </a:solidFill>
                          <a:latin typeface="Quicksand"/>
                          <a:ea typeface="Quicksand"/>
                          <a:cs typeface="Quicksand"/>
                          <a:sym typeface="Quicksand"/>
                        </a:rPr>
                        <a:t>87%</a:t>
                      </a:r>
                      <a:endParaRPr sz="1300">
                        <a:solidFill>
                          <a:srgbClr val="F3F3F3"/>
                        </a:solidFill>
                        <a:latin typeface="Quicksand"/>
                        <a:ea typeface="Quicksand"/>
                        <a:cs typeface="Quicksand"/>
                        <a:sym typeface="Quicksand"/>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MX" sz="1300">
                          <a:solidFill>
                            <a:srgbClr val="F3F3F3"/>
                          </a:solidFill>
                          <a:latin typeface="Quicksand"/>
                          <a:ea typeface="Quicksand"/>
                          <a:cs typeface="Quicksand"/>
                          <a:sym typeface="Quicksand"/>
                        </a:rPr>
                        <a:t>88%</a:t>
                      </a:r>
                      <a:endParaRPr sz="1300">
                        <a:solidFill>
                          <a:srgbClr val="F3F3F3"/>
                        </a:solidFill>
                        <a:latin typeface="Quicksand"/>
                        <a:ea typeface="Quicksand"/>
                        <a:cs typeface="Quicksand"/>
                        <a:sym typeface="Quicksand"/>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MX" sz="1300">
                          <a:solidFill>
                            <a:srgbClr val="F3F3F3"/>
                          </a:solidFill>
                          <a:latin typeface="Quicksand"/>
                          <a:ea typeface="Quicksand"/>
                          <a:cs typeface="Quicksand"/>
                          <a:sym typeface="Quicksand"/>
                        </a:rPr>
                        <a:t>70%</a:t>
                      </a:r>
                      <a:endParaRPr sz="1300">
                        <a:solidFill>
                          <a:srgbClr val="F3F3F3"/>
                        </a:solidFill>
                        <a:latin typeface="Quicksand"/>
                        <a:ea typeface="Quicksand"/>
                        <a:cs typeface="Quicksand"/>
                        <a:sym typeface="Quicksand"/>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222450">
                <a:tc>
                  <a:txBody>
                    <a:bodyPr/>
                    <a:lstStyle/>
                    <a:p>
                      <a:pPr indent="0" lvl="0" marL="0" rtl="0" algn="r">
                        <a:lnSpc>
                          <a:spcPct val="115000"/>
                        </a:lnSpc>
                        <a:spcBef>
                          <a:spcPts val="0"/>
                        </a:spcBef>
                        <a:spcAft>
                          <a:spcPts val="0"/>
                        </a:spcAft>
                        <a:buNone/>
                      </a:pPr>
                      <a:r>
                        <a:rPr lang="es-MX" sz="1300">
                          <a:solidFill>
                            <a:srgbClr val="F3F3F3"/>
                          </a:solidFill>
                          <a:latin typeface="Quicksand"/>
                          <a:ea typeface="Quicksand"/>
                          <a:cs typeface="Quicksand"/>
                          <a:sym typeface="Quicksand"/>
                        </a:rPr>
                        <a:t>Undersampling</a:t>
                      </a:r>
                      <a:endParaRPr sz="1300">
                        <a:solidFill>
                          <a:srgbClr val="F3F3F3"/>
                        </a:solidFill>
                        <a:latin typeface="Quicksand"/>
                        <a:ea typeface="Quicksand"/>
                        <a:cs typeface="Quicksand"/>
                        <a:sym typeface="Quicksand"/>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MX" sz="1300">
                          <a:solidFill>
                            <a:srgbClr val="F3F3F3"/>
                          </a:solidFill>
                          <a:latin typeface="Quicksand"/>
                          <a:ea typeface="Quicksand"/>
                          <a:cs typeface="Quicksand"/>
                          <a:sym typeface="Quicksand"/>
                        </a:rPr>
                        <a:t>83%</a:t>
                      </a:r>
                      <a:endParaRPr sz="1300">
                        <a:solidFill>
                          <a:srgbClr val="F3F3F3"/>
                        </a:solidFill>
                        <a:latin typeface="Quicksand"/>
                        <a:ea typeface="Quicksand"/>
                        <a:cs typeface="Quicksand"/>
                        <a:sym typeface="Quicksand"/>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MX" sz="1300">
                          <a:solidFill>
                            <a:srgbClr val="F3F3F3"/>
                          </a:solidFill>
                          <a:latin typeface="Quicksand"/>
                          <a:ea typeface="Quicksand"/>
                          <a:cs typeface="Quicksand"/>
                          <a:sym typeface="Quicksand"/>
                        </a:rPr>
                        <a:t>82%</a:t>
                      </a:r>
                      <a:endParaRPr sz="1300">
                        <a:solidFill>
                          <a:srgbClr val="F3F3F3"/>
                        </a:solidFill>
                        <a:latin typeface="Quicksand"/>
                        <a:ea typeface="Quicksand"/>
                        <a:cs typeface="Quicksand"/>
                        <a:sym typeface="Quicksand"/>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MX" sz="1300">
                          <a:solidFill>
                            <a:srgbClr val="F3F3F3"/>
                          </a:solidFill>
                          <a:latin typeface="Quicksand"/>
                          <a:ea typeface="Quicksand"/>
                          <a:cs typeface="Quicksand"/>
                          <a:sym typeface="Quicksand"/>
                        </a:rPr>
                        <a:t>88%</a:t>
                      </a:r>
                      <a:endParaRPr sz="1300">
                        <a:solidFill>
                          <a:srgbClr val="F3F3F3"/>
                        </a:solidFill>
                        <a:latin typeface="Quicksand"/>
                        <a:ea typeface="Quicksand"/>
                        <a:cs typeface="Quicksand"/>
                        <a:sym typeface="Quicksand"/>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g14323fa75b3_0_2"/>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MX"/>
              <a:t>Tabla de contenidos</a:t>
            </a:r>
            <a:endParaRPr/>
          </a:p>
        </p:txBody>
      </p:sp>
      <p:sp>
        <p:nvSpPr>
          <p:cNvPr id="57" name="Google Shape;57;g14323fa75b3_0_2"/>
          <p:cNvSpPr txBox="1"/>
          <p:nvPr>
            <p:ph idx="1" type="body"/>
          </p:nvPr>
        </p:nvSpPr>
        <p:spPr>
          <a:xfrm>
            <a:off x="1165500" y="1086800"/>
            <a:ext cx="6858000" cy="3213900"/>
          </a:xfrm>
          <a:prstGeom prst="rect">
            <a:avLst/>
          </a:prstGeom>
        </p:spPr>
        <p:txBody>
          <a:bodyPr anchorCtr="0" anchor="t" bIns="91425" lIns="91425" spcFirstLastPara="1" rIns="91425" wrap="square" tIns="91425">
            <a:noAutofit/>
          </a:bodyPr>
          <a:lstStyle/>
          <a:p>
            <a:pPr indent="-361950" lvl="0" marL="457200" rtl="0" algn="l">
              <a:spcBef>
                <a:spcPts val="600"/>
              </a:spcBef>
              <a:spcAft>
                <a:spcPts val="0"/>
              </a:spcAft>
              <a:buSzPts val="2100"/>
              <a:buChar char="●"/>
            </a:pPr>
            <a:r>
              <a:rPr lang="es-MX" sz="2100"/>
              <a:t>Planteamiento del problema</a:t>
            </a:r>
            <a:endParaRPr sz="2100"/>
          </a:p>
          <a:p>
            <a:pPr indent="-361950" lvl="0" marL="457200" rtl="0" algn="l">
              <a:spcBef>
                <a:spcPts val="0"/>
              </a:spcBef>
              <a:spcAft>
                <a:spcPts val="0"/>
              </a:spcAft>
              <a:buSzPts val="2100"/>
              <a:buChar char="●"/>
            </a:pPr>
            <a:r>
              <a:rPr lang="es-MX" sz="2100"/>
              <a:t>Objetivos</a:t>
            </a:r>
            <a:endParaRPr sz="2100"/>
          </a:p>
          <a:p>
            <a:pPr indent="-361950" lvl="0" marL="457200" rtl="0" algn="l">
              <a:spcBef>
                <a:spcPts val="0"/>
              </a:spcBef>
              <a:spcAft>
                <a:spcPts val="0"/>
              </a:spcAft>
              <a:buSzPts val="2100"/>
              <a:buChar char="●"/>
            </a:pPr>
            <a:r>
              <a:rPr lang="es-MX" sz="2100"/>
              <a:t>Descripción de los datos</a:t>
            </a:r>
            <a:endParaRPr sz="2100"/>
          </a:p>
          <a:p>
            <a:pPr indent="-361950" lvl="0" marL="457200" rtl="0" algn="l">
              <a:spcBef>
                <a:spcPts val="0"/>
              </a:spcBef>
              <a:spcAft>
                <a:spcPts val="0"/>
              </a:spcAft>
              <a:buSzPts val="2100"/>
              <a:buChar char="●"/>
            </a:pPr>
            <a:r>
              <a:rPr lang="es-MX" sz="2100"/>
              <a:t>Análisis exploratorio de los datos (EDA)</a:t>
            </a:r>
            <a:endParaRPr sz="2100"/>
          </a:p>
          <a:p>
            <a:pPr indent="-361950" lvl="0" marL="457200" rtl="0" algn="l">
              <a:spcBef>
                <a:spcPts val="0"/>
              </a:spcBef>
              <a:spcAft>
                <a:spcPts val="0"/>
              </a:spcAft>
              <a:buSzPts val="2100"/>
              <a:buChar char="●"/>
            </a:pPr>
            <a:r>
              <a:rPr lang="es-MX" sz="2100"/>
              <a:t>Entrenamiento de modelos</a:t>
            </a:r>
            <a:endParaRPr sz="2100"/>
          </a:p>
          <a:p>
            <a:pPr indent="-361950" lvl="0" marL="457200" rtl="0" algn="l">
              <a:spcBef>
                <a:spcPts val="0"/>
              </a:spcBef>
              <a:spcAft>
                <a:spcPts val="0"/>
              </a:spcAft>
              <a:buSzPts val="2100"/>
              <a:buChar char="●"/>
            </a:pPr>
            <a:r>
              <a:rPr lang="es-MX" sz="2100"/>
              <a:t>Selección de modelo</a:t>
            </a:r>
            <a:endParaRPr sz="2100"/>
          </a:p>
          <a:p>
            <a:pPr indent="-361950" lvl="0" marL="457200" rtl="0" algn="l">
              <a:spcBef>
                <a:spcPts val="0"/>
              </a:spcBef>
              <a:spcAft>
                <a:spcPts val="0"/>
              </a:spcAft>
              <a:buSzPts val="2100"/>
              <a:buChar char="●"/>
            </a:pPr>
            <a:r>
              <a:rPr lang="es-MX" sz="2100"/>
              <a:t>Optimización de </a:t>
            </a:r>
            <a:r>
              <a:rPr lang="es-MX" sz="2100"/>
              <a:t>hiper parámetros</a:t>
            </a:r>
            <a:endParaRPr sz="2100"/>
          </a:p>
          <a:p>
            <a:pPr indent="-361950" lvl="0" marL="457200" rtl="0" algn="l">
              <a:spcBef>
                <a:spcPts val="0"/>
              </a:spcBef>
              <a:spcAft>
                <a:spcPts val="0"/>
              </a:spcAft>
              <a:buSzPts val="2100"/>
              <a:buChar char="●"/>
            </a:pPr>
            <a:r>
              <a:rPr lang="es-MX" sz="2100"/>
              <a:t>Resultados</a:t>
            </a:r>
            <a:endParaRPr sz="2100"/>
          </a:p>
          <a:p>
            <a:pPr indent="-361950" lvl="0" marL="457200" rtl="0" algn="l">
              <a:spcBef>
                <a:spcPts val="0"/>
              </a:spcBef>
              <a:spcAft>
                <a:spcPts val="0"/>
              </a:spcAft>
              <a:buSzPts val="2100"/>
              <a:buChar char="●"/>
            </a:pPr>
            <a:r>
              <a:rPr lang="es-MX" sz="2100">
                <a:solidFill>
                  <a:schemeClr val="lt2"/>
                </a:solidFill>
              </a:rPr>
              <a:t>Conclusiones </a:t>
            </a:r>
            <a:endParaRPr sz="2100"/>
          </a:p>
        </p:txBody>
      </p:sp>
      <p:sp>
        <p:nvSpPr>
          <p:cNvPr id="58" name="Google Shape;58;g14323fa75b3_0_2"/>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200"/>
              <a:buFont typeface="Arial"/>
              <a:buNone/>
            </a:pPr>
            <a:fld id="{00000000-1234-1234-1234-123412341234}" type="slidenum">
              <a:rPr lang="es-MX"/>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g14323fa75b3_0_434"/>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200"/>
              <a:buFont typeface="Arial"/>
              <a:buNone/>
            </a:pPr>
            <a:fld id="{00000000-1234-1234-1234-123412341234}" type="slidenum">
              <a:rPr lang="es-MX"/>
              <a:t>‹#›</a:t>
            </a:fld>
            <a:endParaRPr/>
          </a:p>
        </p:txBody>
      </p:sp>
      <p:sp>
        <p:nvSpPr>
          <p:cNvPr id="235" name="Google Shape;235;g14323fa75b3_0_434"/>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lang="es-MX" sz="2400"/>
              <a:t>Entrenamiento del modelo</a:t>
            </a:r>
            <a:endParaRPr/>
          </a:p>
        </p:txBody>
      </p:sp>
      <p:sp>
        <p:nvSpPr>
          <p:cNvPr id="236" name="Google Shape;236;g14323fa75b3_0_434"/>
          <p:cNvSpPr txBox="1"/>
          <p:nvPr>
            <p:ph type="title"/>
          </p:nvPr>
        </p:nvSpPr>
        <p:spPr>
          <a:xfrm>
            <a:off x="1165475" y="930649"/>
            <a:ext cx="68580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MX">
                <a:solidFill>
                  <a:schemeClr val="lt1"/>
                </a:solidFill>
              </a:rPr>
              <a:t>Regresión Logística</a:t>
            </a:r>
            <a:endParaRPr>
              <a:solidFill>
                <a:schemeClr val="lt1"/>
              </a:solidFill>
            </a:endParaRPr>
          </a:p>
        </p:txBody>
      </p:sp>
      <p:graphicFrame>
        <p:nvGraphicFramePr>
          <p:cNvPr id="237" name="Google Shape;237;g14323fa75b3_0_434"/>
          <p:cNvGraphicFramePr/>
          <p:nvPr/>
        </p:nvGraphicFramePr>
        <p:xfrm>
          <a:off x="1684850" y="2058560"/>
          <a:ext cx="3000000" cy="3000000"/>
        </p:xfrm>
        <a:graphic>
          <a:graphicData uri="http://schemas.openxmlformats.org/drawingml/2006/table">
            <a:tbl>
              <a:tblPr>
                <a:noFill/>
                <a:tableStyleId>{F2A03048-B8EC-4B82-9936-E0DC1F721628}</a:tableStyleId>
              </a:tblPr>
              <a:tblGrid>
                <a:gridCol w="1383625"/>
                <a:gridCol w="1594350"/>
                <a:gridCol w="1585050"/>
                <a:gridCol w="1585050"/>
              </a:tblGrid>
              <a:tr h="472425">
                <a:tc>
                  <a:txBody>
                    <a:bodyPr/>
                    <a:lstStyle/>
                    <a:p>
                      <a:pPr indent="0" lvl="0" marL="0" rtl="0" algn="l">
                        <a:spcBef>
                          <a:spcPts val="0"/>
                        </a:spcBef>
                        <a:spcAft>
                          <a:spcPts val="0"/>
                        </a:spcAft>
                        <a:buNone/>
                      </a:pPr>
                      <a:r>
                        <a:t/>
                      </a:r>
                      <a:endParaRPr sz="1900"/>
                    </a:p>
                  </a:txBody>
                  <a:tcPr marT="91425" marB="91425" marR="91425" marL="91425">
                    <a:lnB cap="flat" cmpd="sng" w="9525">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MX" sz="1200">
                          <a:solidFill>
                            <a:srgbClr val="F3F3F3"/>
                          </a:solidFill>
                          <a:latin typeface="Quicksand"/>
                          <a:ea typeface="Quicksand"/>
                          <a:cs typeface="Quicksand"/>
                          <a:sym typeface="Quicksand"/>
                        </a:rPr>
                        <a:t>Accuracy</a:t>
                      </a:r>
                      <a:endParaRPr sz="1200">
                        <a:solidFill>
                          <a:srgbClr val="F3F3F3"/>
                        </a:solidFill>
                        <a:latin typeface="Quicksand"/>
                        <a:ea typeface="Quicksand"/>
                        <a:cs typeface="Quicksand"/>
                        <a:sym typeface="Quicksand"/>
                      </a:endParaRPr>
                    </a:p>
                  </a:txBody>
                  <a:tcPr marT="91425" marB="91425" marR="91425" marL="91425" anchor="ctr">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lnSpc>
                          <a:spcPct val="115000"/>
                        </a:lnSpc>
                        <a:spcBef>
                          <a:spcPts val="0"/>
                        </a:spcBef>
                        <a:spcAft>
                          <a:spcPts val="0"/>
                        </a:spcAft>
                        <a:buNone/>
                      </a:pPr>
                      <a:r>
                        <a:rPr lang="es-MX" sz="1200">
                          <a:solidFill>
                            <a:srgbClr val="F3F3F3"/>
                          </a:solidFill>
                          <a:latin typeface="Quicksand"/>
                          <a:ea typeface="Quicksand"/>
                          <a:cs typeface="Quicksand"/>
                          <a:sym typeface="Quicksand"/>
                        </a:rPr>
                        <a:t>Recall (clase mayoritaria)</a:t>
                      </a:r>
                      <a:endParaRPr sz="1200">
                        <a:solidFill>
                          <a:srgbClr val="F3F3F3"/>
                        </a:solidFill>
                        <a:latin typeface="Quicksand"/>
                        <a:ea typeface="Quicksand"/>
                        <a:cs typeface="Quicksand"/>
                        <a:sym typeface="Quicksand"/>
                      </a:endParaRPr>
                    </a:p>
                  </a:txBody>
                  <a:tcPr marT="91425" marB="91425" marR="91425" marL="91425">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lnSpc>
                          <a:spcPct val="115000"/>
                        </a:lnSpc>
                        <a:spcBef>
                          <a:spcPts val="0"/>
                        </a:spcBef>
                        <a:spcAft>
                          <a:spcPts val="0"/>
                        </a:spcAft>
                        <a:buNone/>
                      </a:pPr>
                      <a:r>
                        <a:rPr lang="es-MX" sz="1200">
                          <a:solidFill>
                            <a:srgbClr val="F3F3F3"/>
                          </a:solidFill>
                          <a:latin typeface="Quicksand"/>
                          <a:ea typeface="Quicksand"/>
                          <a:cs typeface="Quicksand"/>
                          <a:sym typeface="Quicksand"/>
                        </a:rPr>
                        <a:t>Recall (clase minoritaria)</a:t>
                      </a:r>
                      <a:endParaRPr sz="1200">
                        <a:solidFill>
                          <a:srgbClr val="F3F3F3"/>
                        </a:solidFill>
                        <a:latin typeface="Quicksand"/>
                        <a:ea typeface="Quicksand"/>
                        <a:cs typeface="Quicksand"/>
                        <a:sym typeface="Quicksand"/>
                      </a:endParaRPr>
                    </a:p>
                  </a:txBody>
                  <a:tcPr marT="91425" marB="91425" marR="91425" marL="91425">
                    <a:lnB cap="flat" cmpd="sng" w="9525">
                      <a:solidFill>
                        <a:schemeClr val="lt1"/>
                      </a:solidFill>
                      <a:prstDash val="solid"/>
                      <a:round/>
                      <a:headEnd len="sm" w="sm" type="none"/>
                      <a:tailEnd len="sm" w="sm" type="none"/>
                    </a:lnB>
                    <a:solidFill>
                      <a:schemeClr val="accent1"/>
                    </a:solidFill>
                  </a:tcPr>
                </a:tc>
              </a:tr>
              <a:tr h="222450">
                <a:tc>
                  <a:txBody>
                    <a:bodyPr/>
                    <a:lstStyle/>
                    <a:p>
                      <a:pPr indent="0" lvl="0" marL="0" rtl="0" algn="r">
                        <a:lnSpc>
                          <a:spcPct val="115000"/>
                        </a:lnSpc>
                        <a:spcBef>
                          <a:spcPts val="0"/>
                        </a:spcBef>
                        <a:spcAft>
                          <a:spcPts val="0"/>
                        </a:spcAft>
                        <a:buNone/>
                      </a:pPr>
                      <a:r>
                        <a:rPr lang="es-MX" sz="1300">
                          <a:solidFill>
                            <a:srgbClr val="F3F3F3"/>
                          </a:solidFill>
                          <a:latin typeface="Quicksand"/>
                          <a:ea typeface="Quicksand"/>
                          <a:cs typeface="Quicksand"/>
                          <a:sym typeface="Quicksand"/>
                        </a:rPr>
                        <a:t>Balanceada</a:t>
                      </a:r>
                      <a:endParaRPr sz="1300">
                        <a:solidFill>
                          <a:srgbClr val="F3F3F3"/>
                        </a:solidFill>
                        <a:latin typeface="Quicksand"/>
                        <a:ea typeface="Quicksand"/>
                        <a:cs typeface="Quicksand"/>
                        <a:sym typeface="Quicksand"/>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MX" sz="1300">
                          <a:solidFill>
                            <a:srgbClr val="F3F3F3"/>
                          </a:solidFill>
                          <a:latin typeface="Quicksand"/>
                          <a:ea typeface="Quicksand"/>
                          <a:cs typeface="Quicksand"/>
                          <a:sym typeface="Quicksand"/>
                        </a:rPr>
                        <a:t>68</a:t>
                      </a:r>
                      <a:r>
                        <a:rPr lang="es-MX" sz="1300">
                          <a:solidFill>
                            <a:srgbClr val="F3F3F3"/>
                          </a:solidFill>
                          <a:latin typeface="Quicksand"/>
                          <a:ea typeface="Quicksand"/>
                          <a:cs typeface="Quicksand"/>
                          <a:sym typeface="Quicksand"/>
                        </a:rPr>
                        <a:t>%</a:t>
                      </a:r>
                      <a:endParaRPr sz="1300">
                        <a:solidFill>
                          <a:srgbClr val="F3F3F3"/>
                        </a:solidFill>
                        <a:latin typeface="Quicksand"/>
                        <a:ea typeface="Quicksand"/>
                        <a:cs typeface="Quicksand"/>
                        <a:sym typeface="Quicksand"/>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MX" sz="1300">
                          <a:solidFill>
                            <a:srgbClr val="F3F3F3"/>
                          </a:solidFill>
                          <a:latin typeface="Quicksand"/>
                          <a:ea typeface="Quicksand"/>
                          <a:cs typeface="Quicksand"/>
                          <a:sym typeface="Quicksand"/>
                        </a:rPr>
                        <a:t>65%</a:t>
                      </a:r>
                      <a:endParaRPr sz="1300">
                        <a:solidFill>
                          <a:srgbClr val="F3F3F3"/>
                        </a:solidFill>
                        <a:latin typeface="Quicksand"/>
                        <a:ea typeface="Quicksand"/>
                        <a:cs typeface="Quicksand"/>
                        <a:sym typeface="Quicksand"/>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MX" sz="1300">
                          <a:solidFill>
                            <a:srgbClr val="F3F3F3"/>
                          </a:solidFill>
                          <a:latin typeface="Quicksand"/>
                          <a:ea typeface="Quicksand"/>
                          <a:cs typeface="Quicksand"/>
                          <a:sym typeface="Quicksand"/>
                        </a:rPr>
                        <a:t>91</a:t>
                      </a:r>
                      <a:r>
                        <a:rPr lang="es-MX" sz="1300">
                          <a:solidFill>
                            <a:srgbClr val="F3F3F3"/>
                          </a:solidFill>
                          <a:latin typeface="Quicksand"/>
                          <a:ea typeface="Quicksand"/>
                          <a:cs typeface="Quicksand"/>
                          <a:sym typeface="Quicksand"/>
                        </a:rPr>
                        <a:t>%</a:t>
                      </a:r>
                      <a:endParaRPr sz="1300">
                        <a:solidFill>
                          <a:srgbClr val="F3F3F3"/>
                        </a:solidFill>
                        <a:latin typeface="Quicksand"/>
                        <a:ea typeface="Quicksand"/>
                        <a:cs typeface="Quicksand"/>
                        <a:sym typeface="Quicksand"/>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222450">
                <a:tc>
                  <a:txBody>
                    <a:bodyPr/>
                    <a:lstStyle/>
                    <a:p>
                      <a:pPr indent="0" lvl="0" marL="0" rtl="0" algn="r">
                        <a:lnSpc>
                          <a:spcPct val="115000"/>
                        </a:lnSpc>
                        <a:spcBef>
                          <a:spcPts val="0"/>
                        </a:spcBef>
                        <a:spcAft>
                          <a:spcPts val="0"/>
                        </a:spcAft>
                        <a:buNone/>
                      </a:pPr>
                      <a:r>
                        <a:rPr lang="es-MX" sz="1300">
                          <a:solidFill>
                            <a:srgbClr val="F3F3F3"/>
                          </a:solidFill>
                          <a:latin typeface="Quicksand"/>
                          <a:ea typeface="Quicksand"/>
                          <a:cs typeface="Quicksand"/>
                          <a:sym typeface="Quicksand"/>
                        </a:rPr>
                        <a:t>Oversampling</a:t>
                      </a:r>
                      <a:endParaRPr sz="1300">
                        <a:solidFill>
                          <a:srgbClr val="F3F3F3"/>
                        </a:solidFill>
                        <a:latin typeface="Quicksand"/>
                        <a:ea typeface="Quicksand"/>
                        <a:cs typeface="Quicksand"/>
                        <a:sym typeface="Quicksand"/>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MX" sz="1300">
                          <a:solidFill>
                            <a:srgbClr val="F3F3F3"/>
                          </a:solidFill>
                          <a:latin typeface="Quicksand"/>
                          <a:ea typeface="Quicksand"/>
                          <a:cs typeface="Quicksand"/>
                          <a:sym typeface="Quicksand"/>
                        </a:rPr>
                        <a:t>75%</a:t>
                      </a:r>
                      <a:endParaRPr sz="1300">
                        <a:solidFill>
                          <a:srgbClr val="F3F3F3"/>
                        </a:solidFill>
                        <a:latin typeface="Quicksand"/>
                        <a:ea typeface="Quicksand"/>
                        <a:cs typeface="Quicksand"/>
                        <a:sym typeface="Quicksand"/>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MX" sz="1300">
                          <a:solidFill>
                            <a:srgbClr val="F3F3F3"/>
                          </a:solidFill>
                          <a:latin typeface="Quicksand"/>
                          <a:ea typeface="Quicksand"/>
                          <a:cs typeface="Quicksand"/>
                          <a:sym typeface="Quicksand"/>
                        </a:rPr>
                        <a:t>74</a:t>
                      </a:r>
                      <a:r>
                        <a:rPr lang="es-MX" sz="1300">
                          <a:solidFill>
                            <a:srgbClr val="F3F3F3"/>
                          </a:solidFill>
                          <a:latin typeface="Quicksand"/>
                          <a:ea typeface="Quicksand"/>
                          <a:cs typeface="Quicksand"/>
                          <a:sym typeface="Quicksand"/>
                        </a:rPr>
                        <a:t>%</a:t>
                      </a:r>
                      <a:endParaRPr sz="1300">
                        <a:solidFill>
                          <a:srgbClr val="F3F3F3"/>
                        </a:solidFill>
                        <a:latin typeface="Quicksand"/>
                        <a:ea typeface="Quicksand"/>
                        <a:cs typeface="Quicksand"/>
                        <a:sym typeface="Quicksand"/>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MX" sz="1300">
                          <a:solidFill>
                            <a:srgbClr val="F3F3F3"/>
                          </a:solidFill>
                          <a:latin typeface="Quicksand"/>
                          <a:ea typeface="Quicksand"/>
                          <a:cs typeface="Quicksand"/>
                          <a:sym typeface="Quicksand"/>
                        </a:rPr>
                        <a:t>81</a:t>
                      </a:r>
                      <a:r>
                        <a:rPr lang="es-MX" sz="1300">
                          <a:solidFill>
                            <a:srgbClr val="F3F3F3"/>
                          </a:solidFill>
                          <a:latin typeface="Quicksand"/>
                          <a:ea typeface="Quicksand"/>
                          <a:cs typeface="Quicksand"/>
                          <a:sym typeface="Quicksand"/>
                        </a:rPr>
                        <a:t>%</a:t>
                      </a:r>
                      <a:endParaRPr sz="1300">
                        <a:solidFill>
                          <a:srgbClr val="F3F3F3"/>
                        </a:solidFill>
                        <a:latin typeface="Quicksand"/>
                        <a:ea typeface="Quicksand"/>
                        <a:cs typeface="Quicksand"/>
                        <a:sym typeface="Quicksand"/>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222450">
                <a:tc>
                  <a:txBody>
                    <a:bodyPr/>
                    <a:lstStyle/>
                    <a:p>
                      <a:pPr indent="0" lvl="0" marL="0" rtl="0" algn="r">
                        <a:lnSpc>
                          <a:spcPct val="115000"/>
                        </a:lnSpc>
                        <a:spcBef>
                          <a:spcPts val="0"/>
                        </a:spcBef>
                        <a:spcAft>
                          <a:spcPts val="0"/>
                        </a:spcAft>
                        <a:buNone/>
                      </a:pPr>
                      <a:r>
                        <a:rPr lang="es-MX" sz="1300">
                          <a:solidFill>
                            <a:srgbClr val="F3F3F3"/>
                          </a:solidFill>
                          <a:latin typeface="Quicksand"/>
                          <a:ea typeface="Quicksand"/>
                          <a:cs typeface="Quicksand"/>
                          <a:sym typeface="Quicksand"/>
                        </a:rPr>
                        <a:t>Undersampling</a:t>
                      </a:r>
                      <a:endParaRPr sz="1300">
                        <a:solidFill>
                          <a:srgbClr val="F3F3F3"/>
                        </a:solidFill>
                        <a:latin typeface="Quicksand"/>
                        <a:ea typeface="Quicksand"/>
                        <a:cs typeface="Quicksand"/>
                        <a:sym typeface="Quicksand"/>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MX" sz="1300">
                          <a:solidFill>
                            <a:srgbClr val="F3F3F3"/>
                          </a:solidFill>
                          <a:latin typeface="Quicksand"/>
                          <a:ea typeface="Quicksand"/>
                          <a:cs typeface="Quicksand"/>
                          <a:sym typeface="Quicksand"/>
                        </a:rPr>
                        <a:t>73</a:t>
                      </a:r>
                      <a:r>
                        <a:rPr lang="es-MX" sz="1300">
                          <a:solidFill>
                            <a:srgbClr val="F3F3F3"/>
                          </a:solidFill>
                          <a:latin typeface="Quicksand"/>
                          <a:ea typeface="Quicksand"/>
                          <a:cs typeface="Quicksand"/>
                          <a:sym typeface="Quicksand"/>
                        </a:rPr>
                        <a:t>%</a:t>
                      </a:r>
                      <a:endParaRPr sz="1300">
                        <a:solidFill>
                          <a:srgbClr val="F3F3F3"/>
                        </a:solidFill>
                        <a:latin typeface="Quicksand"/>
                        <a:ea typeface="Quicksand"/>
                        <a:cs typeface="Quicksand"/>
                        <a:sym typeface="Quicksand"/>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MX" sz="1300">
                          <a:solidFill>
                            <a:srgbClr val="F3F3F3"/>
                          </a:solidFill>
                          <a:latin typeface="Quicksand"/>
                          <a:ea typeface="Quicksand"/>
                          <a:cs typeface="Quicksand"/>
                          <a:sym typeface="Quicksand"/>
                        </a:rPr>
                        <a:t>72</a:t>
                      </a:r>
                      <a:r>
                        <a:rPr lang="es-MX" sz="1300">
                          <a:solidFill>
                            <a:srgbClr val="F3F3F3"/>
                          </a:solidFill>
                          <a:latin typeface="Quicksand"/>
                          <a:ea typeface="Quicksand"/>
                          <a:cs typeface="Quicksand"/>
                          <a:sym typeface="Quicksand"/>
                        </a:rPr>
                        <a:t>%</a:t>
                      </a:r>
                      <a:endParaRPr sz="1300">
                        <a:solidFill>
                          <a:srgbClr val="F3F3F3"/>
                        </a:solidFill>
                        <a:latin typeface="Quicksand"/>
                        <a:ea typeface="Quicksand"/>
                        <a:cs typeface="Quicksand"/>
                        <a:sym typeface="Quicksand"/>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MX" sz="1300">
                          <a:solidFill>
                            <a:srgbClr val="F3F3F3"/>
                          </a:solidFill>
                          <a:latin typeface="Quicksand"/>
                          <a:ea typeface="Quicksand"/>
                          <a:cs typeface="Quicksand"/>
                          <a:sym typeface="Quicksand"/>
                        </a:rPr>
                        <a:t>86%</a:t>
                      </a:r>
                      <a:endParaRPr sz="1300">
                        <a:solidFill>
                          <a:srgbClr val="F3F3F3"/>
                        </a:solidFill>
                        <a:latin typeface="Quicksand"/>
                        <a:ea typeface="Quicksand"/>
                        <a:cs typeface="Quicksand"/>
                        <a:sym typeface="Quicksand"/>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
        <p:nvSpPr>
          <p:cNvPr id="238" name="Google Shape;238;g14323fa75b3_0_434"/>
          <p:cNvSpPr txBox="1"/>
          <p:nvPr>
            <p:ph idx="1" type="body"/>
          </p:nvPr>
        </p:nvSpPr>
        <p:spPr>
          <a:xfrm>
            <a:off x="1165475" y="1250325"/>
            <a:ext cx="6667500" cy="716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s-MX" sz="1500"/>
              <a:t>Se realizaron distintos modelos de regresión logística, donde se obtuvo los siguientes resultados:</a:t>
            </a:r>
            <a:endParaRPr sz="15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g14323fa75b3_0_417"/>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200"/>
              <a:buFont typeface="Arial"/>
              <a:buNone/>
            </a:pPr>
            <a:fld id="{00000000-1234-1234-1234-123412341234}" type="slidenum">
              <a:rPr lang="es-MX"/>
              <a:t>‹#›</a:t>
            </a:fld>
            <a:endParaRPr/>
          </a:p>
        </p:txBody>
      </p:sp>
      <p:sp>
        <p:nvSpPr>
          <p:cNvPr id="244" name="Google Shape;244;g14323fa75b3_0_417"/>
          <p:cNvSpPr txBox="1"/>
          <p:nvPr>
            <p:ph type="title"/>
          </p:nvPr>
        </p:nvSpPr>
        <p:spPr>
          <a:xfrm>
            <a:off x="1165475" y="421400"/>
            <a:ext cx="6858000" cy="473400"/>
          </a:xfrm>
          <a:prstGeom prst="rect">
            <a:avLst/>
          </a:prstGeom>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lang="es-MX" sz="2400"/>
              <a:t>Selección</a:t>
            </a:r>
            <a:r>
              <a:rPr lang="es-MX" sz="2400"/>
              <a:t> del modelo</a:t>
            </a:r>
            <a:endParaRPr/>
          </a:p>
        </p:txBody>
      </p:sp>
      <p:pic>
        <p:nvPicPr>
          <p:cNvPr id="245" name="Google Shape;245;g14323fa75b3_0_417"/>
          <p:cNvPicPr preferRelativeResize="0"/>
          <p:nvPr/>
        </p:nvPicPr>
        <p:blipFill rotWithShape="1">
          <a:blip r:embed="rId3">
            <a:alphaModFix/>
          </a:blip>
          <a:srcRect b="0" l="10473" r="8901" t="9057"/>
          <a:stretch/>
        </p:blipFill>
        <p:spPr>
          <a:xfrm>
            <a:off x="1003925" y="1738825"/>
            <a:ext cx="7739777" cy="3055625"/>
          </a:xfrm>
          <a:prstGeom prst="rect">
            <a:avLst/>
          </a:prstGeom>
          <a:noFill/>
          <a:ln>
            <a:noFill/>
          </a:ln>
        </p:spPr>
      </p:pic>
      <p:sp>
        <p:nvSpPr>
          <p:cNvPr id="246" name="Google Shape;246;g14323fa75b3_0_417"/>
          <p:cNvSpPr txBox="1"/>
          <p:nvPr>
            <p:ph idx="1" type="body"/>
          </p:nvPr>
        </p:nvSpPr>
        <p:spPr>
          <a:xfrm>
            <a:off x="1089275" y="793125"/>
            <a:ext cx="7621800" cy="1028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s-MX" sz="1300"/>
              <a:t>El gráfico representa el average total y el recall de la clase minoritaria, donde se observa que el modelo de Random Forest con el método de undersampling podría realizar las mejores predicciones. Por lo que nos decidimos a desarrollar este modelo, profundizando más en sus </a:t>
            </a:r>
            <a:r>
              <a:rPr lang="es-MX" sz="1300"/>
              <a:t>hiper parámetros</a:t>
            </a:r>
            <a:r>
              <a:rPr lang="es-MX" sz="1300"/>
              <a:t> para poder mejorar </a:t>
            </a:r>
            <a:r>
              <a:rPr lang="es-MX" sz="1300"/>
              <a:t>aún</a:t>
            </a:r>
            <a:r>
              <a:rPr lang="es-MX" sz="1300"/>
              <a:t> más los resultados.</a:t>
            </a:r>
            <a:endParaRPr sz="13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g136b54ba466_0_24"/>
          <p:cNvSpPr txBox="1"/>
          <p:nvPr>
            <p:ph idx="1" type="body"/>
          </p:nvPr>
        </p:nvSpPr>
        <p:spPr>
          <a:xfrm>
            <a:off x="1165475" y="945525"/>
            <a:ext cx="7357800" cy="1768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s-MX" sz="1400"/>
              <a:t>Una vez decidido continuar con el modelo de random forest con undersampling, realizamos la optimización de hiperparámetros con el módulo de randomizedSearchCV de scikit-learn, donde además  aplicamos el stratifiedKFold para realizar una validación cruzada balanceada.</a:t>
            </a:r>
            <a:endParaRPr sz="1400"/>
          </a:p>
          <a:p>
            <a:pPr indent="0" lvl="0" marL="0" rtl="0" algn="l">
              <a:spcBef>
                <a:spcPts val="600"/>
              </a:spcBef>
              <a:spcAft>
                <a:spcPts val="0"/>
              </a:spcAft>
              <a:buNone/>
            </a:pPr>
            <a:r>
              <a:t/>
            </a:r>
            <a:endParaRPr sz="1400"/>
          </a:p>
          <a:p>
            <a:pPr indent="0" lvl="0" marL="0" rtl="0" algn="l">
              <a:spcBef>
                <a:spcPts val="600"/>
              </a:spcBef>
              <a:spcAft>
                <a:spcPts val="0"/>
              </a:spcAft>
              <a:buNone/>
            </a:pPr>
            <a:r>
              <a:rPr lang="es-MX" sz="1400"/>
              <a:t>Como mejores parámetros obtuvimos el siguiente resultado:</a:t>
            </a:r>
            <a:endParaRPr sz="1400"/>
          </a:p>
        </p:txBody>
      </p:sp>
      <p:sp>
        <p:nvSpPr>
          <p:cNvPr id="252" name="Google Shape;252;g136b54ba466_0_24"/>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200"/>
              <a:buFont typeface="Arial"/>
              <a:buNone/>
            </a:pPr>
            <a:fld id="{00000000-1234-1234-1234-123412341234}" type="slidenum">
              <a:rPr lang="es-MX"/>
              <a:t>‹#›</a:t>
            </a:fld>
            <a:endParaRPr/>
          </a:p>
        </p:txBody>
      </p:sp>
      <p:sp>
        <p:nvSpPr>
          <p:cNvPr id="253" name="Google Shape;253;g136b54ba466_0_24"/>
          <p:cNvSpPr txBox="1"/>
          <p:nvPr>
            <p:ph type="title"/>
          </p:nvPr>
        </p:nvSpPr>
        <p:spPr>
          <a:xfrm>
            <a:off x="1165475" y="421400"/>
            <a:ext cx="6858000" cy="473400"/>
          </a:xfrm>
          <a:prstGeom prst="rect">
            <a:avLst/>
          </a:prstGeom>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lang="es-MX" sz="2400"/>
              <a:t>Optimización de </a:t>
            </a:r>
            <a:r>
              <a:rPr lang="es-MX" sz="2400"/>
              <a:t>hiper parámetros</a:t>
            </a:r>
            <a:endParaRPr/>
          </a:p>
        </p:txBody>
      </p:sp>
      <p:graphicFrame>
        <p:nvGraphicFramePr>
          <p:cNvPr id="254" name="Google Shape;254;g136b54ba466_0_24"/>
          <p:cNvGraphicFramePr/>
          <p:nvPr/>
        </p:nvGraphicFramePr>
        <p:xfrm>
          <a:off x="1280225" y="2638125"/>
          <a:ext cx="3000000" cy="3000000"/>
        </p:xfrm>
        <a:graphic>
          <a:graphicData uri="http://schemas.openxmlformats.org/drawingml/2006/table">
            <a:tbl>
              <a:tblPr>
                <a:noFill/>
                <a:tableStyleId>{611BB75D-1AFA-448E-80A8-D1E5BA8138B6}</a:tableStyleId>
              </a:tblPr>
              <a:tblGrid>
                <a:gridCol w="1686050"/>
                <a:gridCol w="868025"/>
              </a:tblGrid>
              <a:tr h="100000">
                <a:tc>
                  <a:txBody>
                    <a:bodyPr/>
                    <a:lstStyle/>
                    <a:p>
                      <a:pPr indent="0" lvl="0" marL="0" rtl="0" algn="l">
                        <a:spcBef>
                          <a:spcPts val="0"/>
                        </a:spcBef>
                        <a:spcAft>
                          <a:spcPts val="0"/>
                        </a:spcAft>
                        <a:buNone/>
                      </a:pPr>
                      <a:r>
                        <a:rPr lang="es-MX" sz="1200">
                          <a:solidFill>
                            <a:schemeClr val="lt1"/>
                          </a:solidFill>
                        </a:rPr>
                        <a:t>random_state</a:t>
                      </a:r>
                      <a:endParaRPr sz="1200">
                        <a:solidFill>
                          <a:schemeClr val="lt1"/>
                        </a:solidFill>
                      </a:endParaRPr>
                    </a:p>
                  </a:txBody>
                  <a:tcPr marT="91425" marB="91425" marR="91425" marL="91425"/>
                </a:tc>
                <a:tc>
                  <a:txBody>
                    <a:bodyPr/>
                    <a:lstStyle/>
                    <a:p>
                      <a:pPr indent="0" lvl="0" marL="0" rtl="0" algn="ctr">
                        <a:spcBef>
                          <a:spcPts val="0"/>
                        </a:spcBef>
                        <a:spcAft>
                          <a:spcPts val="0"/>
                        </a:spcAft>
                        <a:buNone/>
                      </a:pPr>
                      <a:r>
                        <a:rPr lang="es-MX" sz="1200">
                          <a:solidFill>
                            <a:schemeClr val="lt1"/>
                          </a:solidFill>
                        </a:rPr>
                        <a:t>11</a:t>
                      </a:r>
                      <a:endParaRPr sz="1200">
                        <a:solidFill>
                          <a:schemeClr val="lt1"/>
                        </a:solidFill>
                      </a:endParaRPr>
                    </a:p>
                  </a:txBody>
                  <a:tcPr marT="91425" marB="91425" marR="91425" marL="91425"/>
                </a:tc>
              </a:tr>
              <a:tr h="100000">
                <a:tc>
                  <a:txBody>
                    <a:bodyPr/>
                    <a:lstStyle/>
                    <a:p>
                      <a:pPr indent="0" lvl="0" marL="0" rtl="0" algn="l">
                        <a:spcBef>
                          <a:spcPts val="0"/>
                        </a:spcBef>
                        <a:spcAft>
                          <a:spcPts val="0"/>
                        </a:spcAft>
                        <a:buNone/>
                      </a:pPr>
                      <a:r>
                        <a:rPr lang="es-MX" sz="1200">
                          <a:solidFill>
                            <a:schemeClr val="lt1"/>
                          </a:solidFill>
                        </a:rPr>
                        <a:t>max_depth</a:t>
                      </a:r>
                      <a:endParaRPr sz="1200">
                        <a:solidFill>
                          <a:schemeClr val="lt1"/>
                        </a:solidFill>
                      </a:endParaRPr>
                    </a:p>
                  </a:txBody>
                  <a:tcPr marT="91425" marB="91425" marR="91425" marL="91425"/>
                </a:tc>
                <a:tc>
                  <a:txBody>
                    <a:bodyPr/>
                    <a:lstStyle/>
                    <a:p>
                      <a:pPr indent="0" lvl="0" marL="0" rtl="0" algn="ctr">
                        <a:spcBef>
                          <a:spcPts val="0"/>
                        </a:spcBef>
                        <a:spcAft>
                          <a:spcPts val="0"/>
                        </a:spcAft>
                        <a:buNone/>
                      </a:pPr>
                      <a:r>
                        <a:rPr lang="es-MX" sz="1200">
                          <a:solidFill>
                            <a:schemeClr val="lt1"/>
                          </a:solidFill>
                        </a:rPr>
                        <a:t>15</a:t>
                      </a:r>
                      <a:endParaRPr sz="1200">
                        <a:solidFill>
                          <a:schemeClr val="lt1"/>
                        </a:solidFill>
                      </a:endParaRPr>
                    </a:p>
                  </a:txBody>
                  <a:tcPr marT="91425" marB="91425" marR="91425" marL="91425"/>
                </a:tc>
              </a:tr>
              <a:tr h="100000">
                <a:tc>
                  <a:txBody>
                    <a:bodyPr/>
                    <a:lstStyle/>
                    <a:p>
                      <a:pPr indent="0" lvl="0" marL="0" rtl="0" algn="l">
                        <a:spcBef>
                          <a:spcPts val="0"/>
                        </a:spcBef>
                        <a:spcAft>
                          <a:spcPts val="0"/>
                        </a:spcAft>
                        <a:buNone/>
                      </a:pPr>
                      <a:r>
                        <a:rPr lang="es-MX" sz="1200">
                          <a:solidFill>
                            <a:schemeClr val="lt1"/>
                          </a:solidFill>
                        </a:rPr>
                        <a:t>n_estimators</a:t>
                      </a:r>
                      <a:endParaRPr sz="1200">
                        <a:solidFill>
                          <a:schemeClr val="lt1"/>
                        </a:solidFill>
                      </a:endParaRPr>
                    </a:p>
                  </a:txBody>
                  <a:tcPr marT="91425" marB="91425" marR="91425" marL="91425"/>
                </a:tc>
                <a:tc>
                  <a:txBody>
                    <a:bodyPr/>
                    <a:lstStyle/>
                    <a:p>
                      <a:pPr indent="0" lvl="0" marL="0" rtl="0" algn="ctr">
                        <a:spcBef>
                          <a:spcPts val="0"/>
                        </a:spcBef>
                        <a:spcAft>
                          <a:spcPts val="0"/>
                        </a:spcAft>
                        <a:buNone/>
                      </a:pPr>
                      <a:r>
                        <a:rPr lang="es-MX" sz="1200">
                          <a:solidFill>
                            <a:schemeClr val="lt1"/>
                          </a:solidFill>
                        </a:rPr>
                        <a:t>200</a:t>
                      </a:r>
                      <a:endParaRPr sz="1200">
                        <a:solidFill>
                          <a:schemeClr val="lt1"/>
                        </a:solidFill>
                      </a:endParaRPr>
                    </a:p>
                  </a:txBody>
                  <a:tcPr marT="91425" marB="91425" marR="91425" marL="91425"/>
                </a:tc>
              </a:tr>
              <a:tr h="100000">
                <a:tc>
                  <a:txBody>
                    <a:bodyPr/>
                    <a:lstStyle/>
                    <a:p>
                      <a:pPr indent="0" lvl="0" marL="0" rtl="0" algn="l">
                        <a:spcBef>
                          <a:spcPts val="0"/>
                        </a:spcBef>
                        <a:spcAft>
                          <a:spcPts val="0"/>
                        </a:spcAft>
                        <a:buNone/>
                      </a:pPr>
                      <a:r>
                        <a:rPr lang="es-MX" sz="1200">
                          <a:solidFill>
                            <a:schemeClr val="lt1"/>
                          </a:solidFill>
                        </a:rPr>
                        <a:t>max_features</a:t>
                      </a:r>
                      <a:endParaRPr sz="1200">
                        <a:solidFill>
                          <a:schemeClr val="lt1"/>
                        </a:solidFill>
                      </a:endParaRPr>
                    </a:p>
                  </a:txBody>
                  <a:tcPr marT="91425" marB="91425" marR="91425" marL="91425"/>
                </a:tc>
                <a:tc>
                  <a:txBody>
                    <a:bodyPr/>
                    <a:lstStyle/>
                    <a:p>
                      <a:pPr indent="0" lvl="0" marL="0" rtl="0" algn="ctr">
                        <a:spcBef>
                          <a:spcPts val="0"/>
                        </a:spcBef>
                        <a:spcAft>
                          <a:spcPts val="0"/>
                        </a:spcAft>
                        <a:buNone/>
                      </a:pPr>
                      <a:r>
                        <a:rPr lang="es-MX" sz="1200">
                          <a:solidFill>
                            <a:schemeClr val="lt1"/>
                          </a:solidFill>
                        </a:rPr>
                        <a:t>‘log2’</a:t>
                      </a:r>
                      <a:endParaRPr sz="1200">
                        <a:solidFill>
                          <a:schemeClr val="lt1"/>
                        </a:solidFill>
                      </a:endParaRPr>
                    </a:p>
                  </a:txBody>
                  <a:tcPr marT="91425" marB="91425" marR="91425" marL="91425"/>
                </a:tc>
              </a:tr>
              <a:tr h="100000">
                <a:tc>
                  <a:txBody>
                    <a:bodyPr/>
                    <a:lstStyle/>
                    <a:p>
                      <a:pPr indent="0" lvl="0" marL="0" rtl="0" algn="l">
                        <a:spcBef>
                          <a:spcPts val="0"/>
                        </a:spcBef>
                        <a:spcAft>
                          <a:spcPts val="0"/>
                        </a:spcAft>
                        <a:buNone/>
                      </a:pPr>
                      <a:r>
                        <a:rPr lang="es-MX" sz="1200">
                          <a:solidFill>
                            <a:schemeClr val="lt1"/>
                          </a:solidFill>
                        </a:rPr>
                        <a:t>max_samples</a:t>
                      </a:r>
                      <a:endParaRPr sz="1200">
                        <a:solidFill>
                          <a:schemeClr val="lt1"/>
                        </a:solidFill>
                      </a:endParaRPr>
                    </a:p>
                  </a:txBody>
                  <a:tcPr marT="91425" marB="91425" marR="91425" marL="91425"/>
                </a:tc>
                <a:tc>
                  <a:txBody>
                    <a:bodyPr/>
                    <a:lstStyle/>
                    <a:p>
                      <a:pPr indent="0" lvl="0" marL="0" rtl="0" algn="ctr">
                        <a:spcBef>
                          <a:spcPts val="0"/>
                        </a:spcBef>
                        <a:spcAft>
                          <a:spcPts val="0"/>
                        </a:spcAft>
                        <a:buNone/>
                      </a:pPr>
                      <a:r>
                        <a:rPr lang="es-MX" sz="1200">
                          <a:solidFill>
                            <a:schemeClr val="lt1"/>
                          </a:solidFill>
                        </a:rPr>
                        <a:t>2/4</a:t>
                      </a:r>
                      <a:endParaRPr sz="1200">
                        <a:solidFill>
                          <a:schemeClr val="lt1"/>
                        </a:solidFill>
                      </a:endParaRPr>
                    </a:p>
                  </a:txBody>
                  <a:tcPr marT="91425" marB="91425" marR="91425" marL="91425"/>
                </a:tc>
              </a:tr>
              <a:tr h="100000">
                <a:tc>
                  <a:txBody>
                    <a:bodyPr/>
                    <a:lstStyle/>
                    <a:p>
                      <a:pPr indent="0" lvl="0" marL="0" rtl="0" algn="l">
                        <a:spcBef>
                          <a:spcPts val="0"/>
                        </a:spcBef>
                        <a:spcAft>
                          <a:spcPts val="0"/>
                        </a:spcAft>
                        <a:buNone/>
                      </a:pPr>
                      <a:r>
                        <a:rPr lang="es-MX" sz="1200">
                          <a:solidFill>
                            <a:schemeClr val="lt1"/>
                          </a:solidFill>
                        </a:rPr>
                        <a:t>oob_score</a:t>
                      </a:r>
                      <a:endParaRPr sz="1200">
                        <a:solidFill>
                          <a:schemeClr val="lt1"/>
                        </a:solidFill>
                      </a:endParaRPr>
                    </a:p>
                  </a:txBody>
                  <a:tcPr marT="91425" marB="91425" marR="91425" marL="91425"/>
                </a:tc>
                <a:tc>
                  <a:txBody>
                    <a:bodyPr/>
                    <a:lstStyle/>
                    <a:p>
                      <a:pPr indent="0" lvl="0" marL="0" rtl="0" algn="ctr">
                        <a:spcBef>
                          <a:spcPts val="0"/>
                        </a:spcBef>
                        <a:spcAft>
                          <a:spcPts val="0"/>
                        </a:spcAft>
                        <a:buNone/>
                      </a:pPr>
                      <a:r>
                        <a:rPr lang="es-MX" sz="1200">
                          <a:solidFill>
                            <a:schemeClr val="lt1"/>
                          </a:solidFill>
                        </a:rPr>
                        <a:t>False</a:t>
                      </a:r>
                      <a:endParaRPr sz="1200">
                        <a:solidFill>
                          <a:schemeClr val="lt1"/>
                        </a:solidFill>
                      </a:endParaRPr>
                    </a:p>
                  </a:txBody>
                  <a:tcPr marT="91425" marB="91425" marR="91425" marL="91425"/>
                </a:tc>
              </a:tr>
            </a:tbl>
          </a:graphicData>
        </a:graphic>
      </p:graphicFrame>
      <p:graphicFrame>
        <p:nvGraphicFramePr>
          <p:cNvPr id="255" name="Google Shape;255;g136b54ba466_0_24"/>
          <p:cNvGraphicFramePr/>
          <p:nvPr/>
        </p:nvGraphicFramePr>
        <p:xfrm>
          <a:off x="4346350" y="2702385"/>
          <a:ext cx="3000000" cy="3000000"/>
        </p:xfrm>
        <a:graphic>
          <a:graphicData uri="http://schemas.openxmlformats.org/drawingml/2006/table">
            <a:tbl>
              <a:tblPr>
                <a:noFill/>
                <a:tableStyleId>{F2A03048-B8EC-4B82-9936-E0DC1F721628}</a:tableStyleId>
              </a:tblPr>
              <a:tblGrid>
                <a:gridCol w="1164975"/>
                <a:gridCol w="1378700"/>
                <a:gridCol w="1262825"/>
              </a:tblGrid>
              <a:tr h="345725">
                <a:tc>
                  <a:txBody>
                    <a:bodyPr/>
                    <a:lstStyle/>
                    <a:p>
                      <a:pPr indent="0" lvl="0" marL="0" rtl="0" algn="ctr">
                        <a:lnSpc>
                          <a:spcPct val="115000"/>
                        </a:lnSpc>
                        <a:spcBef>
                          <a:spcPts val="0"/>
                        </a:spcBef>
                        <a:spcAft>
                          <a:spcPts val="0"/>
                        </a:spcAft>
                        <a:buNone/>
                      </a:pPr>
                      <a:r>
                        <a:rPr lang="es-MX" sz="1200">
                          <a:solidFill>
                            <a:srgbClr val="F3F3F3"/>
                          </a:solidFill>
                          <a:latin typeface="Quicksand"/>
                          <a:ea typeface="Quicksand"/>
                          <a:cs typeface="Quicksand"/>
                          <a:sym typeface="Quicksand"/>
                        </a:rPr>
                        <a:t>Accuracy</a:t>
                      </a:r>
                      <a:endParaRPr sz="1200">
                        <a:solidFill>
                          <a:srgbClr val="F3F3F3"/>
                        </a:solidFill>
                        <a:latin typeface="Quicksand"/>
                        <a:ea typeface="Quicksand"/>
                        <a:cs typeface="Quicksand"/>
                        <a:sym typeface="Quicksand"/>
                      </a:endParaRPr>
                    </a:p>
                  </a:txBody>
                  <a:tcPr marT="91425" marB="91425" marR="91425" marL="91425" anchor="ctr">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lnSpc>
                          <a:spcPct val="115000"/>
                        </a:lnSpc>
                        <a:spcBef>
                          <a:spcPts val="0"/>
                        </a:spcBef>
                        <a:spcAft>
                          <a:spcPts val="0"/>
                        </a:spcAft>
                        <a:buNone/>
                      </a:pPr>
                      <a:r>
                        <a:rPr lang="es-MX" sz="1200">
                          <a:solidFill>
                            <a:srgbClr val="F3F3F3"/>
                          </a:solidFill>
                          <a:latin typeface="Quicksand"/>
                          <a:ea typeface="Quicksand"/>
                          <a:cs typeface="Quicksand"/>
                          <a:sym typeface="Quicksand"/>
                        </a:rPr>
                        <a:t>Recall (clase mayoritaria)</a:t>
                      </a:r>
                      <a:endParaRPr sz="1200">
                        <a:solidFill>
                          <a:srgbClr val="F3F3F3"/>
                        </a:solidFill>
                        <a:latin typeface="Quicksand"/>
                        <a:ea typeface="Quicksand"/>
                        <a:cs typeface="Quicksand"/>
                        <a:sym typeface="Quicksand"/>
                      </a:endParaRPr>
                    </a:p>
                  </a:txBody>
                  <a:tcPr marT="91425" marB="91425" marR="91425" marL="91425" anchor="ctr">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lnSpc>
                          <a:spcPct val="115000"/>
                        </a:lnSpc>
                        <a:spcBef>
                          <a:spcPts val="0"/>
                        </a:spcBef>
                        <a:spcAft>
                          <a:spcPts val="0"/>
                        </a:spcAft>
                        <a:buNone/>
                      </a:pPr>
                      <a:r>
                        <a:rPr lang="es-MX" sz="1200">
                          <a:solidFill>
                            <a:srgbClr val="F3F3F3"/>
                          </a:solidFill>
                          <a:latin typeface="Quicksand"/>
                          <a:ea typeface="Quicksand"/>
                          <a:cs typeface="Quicksand"/>
                          <a:sym typeface="Quicksand"/>
                        </a:rPr>
                        <a:t>Recall (clase minoritaria)</a:t>
                      </a:r>
                      <a:endParaRPr sz="1200">
                        <a:solidFill>
                          <a:srgbClr val="F3F3F3"/>
                        </a:solidFill>
                        <a:latin typeface="Quicksand"/>
                        <a:ea typeface="Quicksand"/>
                        <a:cs typeface="Quicksand"/>
                        <a:sym typeface="Quicksand"/>
                      </a:endParaRPr>
                    </a:p>
                  </a:txBody>
                  <a:tcPr marT="91425" marB="91425" marR="91425" marL="91425" anchor="ctr">
                    <a:lnB cap="flat" cmpd="sng" w="9525">
                      <a:solidFill>
                        <a:schemeClr val="lt1"/>
                      </a:solidFill>
                      <a:prstDash val="solid"/>
                      <a:round/>
                      <a:headEnd len="sm" w="sm" type="none"/>
                      <a:tailEnd len="sm" w="sm" type="none"/>
                    </a:lnB>
                    <a:solidFill>
                      <a:schemeClr val="accent1"/>
                    </a:solidFill>
                  </a:tcPr>
                </a:tc>
              </a:tr>
              <a:tr h="448100">
                <a:tc>
                  <a:txBody>
                    <a:bodyPr/>
                    <a:lstStyle/>
                    <a:p>
                      <a:pPr indent="0" lvl="0" marL="0" rtl="0" algn="ctr">
                        <a:lnSpc>
                          <a:spcPct val="115000"/>
                        </a:lnSpc>
                        <a:spcBef>
                          <a:spcPts val="0"/>
                        </a:spcBef>
                        <a:spcAft>
                          <a:spcPts val="0"/>
                        </a:spcAft>
                        <a:buNone/>
                      </a:pPr>
                      <a:r>
                        <a:rPr lang="es-MX" sz="1300">
                          <a:solidFill>
                            <a:srgbClr val="F3F3F3"/>
                          </a:solidFill>
                          <a:latin typeface="Quicksand"/>
                          <a:ea typeface="Quicksand"/>
                          <a:cs typeface="Quicksand"/>
                          <a:sym typeface="Quicksand"/>
                        </a:rPr>
                        <a:t>83%</a:t>
                      </a:r>
                      <a:endParaRPr sz="1300">
                        <a:solidFill>
                          <a:srgbClr val="F3F3F3"/>
                        </a:solidFill>
                        <a:latin typeface="Quicksand"/>
                        <a:ea typeface="Quicksand"/>
                        <a:cs typeface="Quicksand"/>
                        <a:sym typeface="Quicksand"/>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MX" sz="1300">
                          <a:solidFill>
                            <a:srgbClr val="F3F3F3"/>
                          </a:solidFill>
                          <a:latin typeface="Quicksand"/>
                          <a:ea typeface="Quicksand"/>
                          <a:cs typeface="Quicksand"/>
                          <a:sym typeface="Quicksand"/>
                        </a:rPr>
                        <a:t>82%</a:t>
                      </a:r>
                      <a:endParaRPr sz="1300">
                        <a:solidFill>
                          <a:srgbClr val="F3F3F3"/>
                        </a:solidFill>
                        <a:latin typeface="Quicksand"/>
                        <a:ea typeface="Quicksand"/>
                        <a:cs typeface="Quicksand"/>
                        <a:sym typeface="Quicksand"/>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MX" sz="1300">
                          <a:solidFill>
                            <a:srgbClr val="F3F3F3"/>
                          </a:solidFill>
                          <a:latin typeface="Quicksand"/>
                          <a:ea typeface="Quicksand"/>
                          <a:cs typeface="Quicksand"/>
                          <a:sym typeface="Quicksand"/>
                        </a:rPr>
                        <a:t>88%</a:t>
                      </a:r>
                      <a:endParaRPr sz="1300">
                        <a:solidFill>
                          <a:srgbClr val="F3F3F3"/>
                        </a:solidFill>
                        <a:latin typeface="Quicksand"/>
                        <a:ea typeface="Quicksand"/>
                        <a:cs typeface="Quicksand"/>
                        <a:sym typeface="Quicksand"/>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
        <p:nvSpPr>
          <p:cNvPr id="256" name="Google Shape;256;g136b54ba466_0_24"/>
          <p:cNvSpPr txBox="1"/>
          <p:nvPr/>
        </p:nvSpPr>
        <p:spPr>
          <a:xfrm>
            <a:off x="4749600" y="4101050"/>
            <a:ext cx="3273900" cy="615600"/>
          </a:xfrm>
          <a:prstGeom prst="rect">
            <a:avLst/>
          </a:prstGeom>
          <a:noFill/>
          <a:ln>
            <a:noFill/>
          </a:ln>
        </p:spPr>
        <p:txBody>
          <a:bodyPr anchorCtr="0" anchor="t" bIns="91425" lIns="91425" spcFirstLastPara="1" rIns="91425" wrap="square" tIns="91425">
            <a:spAutoFit/>
          </a:bodyPr>
          <a:lstStyle/>
          <a:p>
            <a:pPr indent="0" lvl="0" marL="0" rtl="0" algn="l">
              <a:spcBef>
                <a:spcPts val="600"/>
              </a:spcBef>
              <a:spcAft>
                <a:spcPts val="0"/>
              </a:spcAft>
              <a:buNone/>
            </a:pPr>
            <a:r>
              <a:rPr lang="es-MX">
                <a:solidFill>
                  <a:schemeClr val="lt1"/>
                </a:solidFill>
                <a:latin typeface="Quicksand"/>
                <a:ea typeface="Quicksand"/>
                <a:cs typeface="Quicksand"/>
                <a:sym typeface="Quicksand"/>
              </a:rPr>
              <a:t>Observamos que no existe un cambio significativo en las métricas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g142417418da_0_92"/>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200"/>
              <a:buFont typeface="Arial"/>
              <a:buNone/>
            </a:pPr>
            <a:fld id="{00000000-1234-1234-1234-123412341234}" type="slidenum">
              <a:rPr lang="es-MX"/>
              <a:t>‹#›</a:t>
            </a:fld>
            <a:endParaRPr/>
          </a:p>
        </p:txBody>
      </p:sp>
      <p:sp>
        <p:nvSpPr>
          <p:cNvPr id="262" name="Google Shape;262;g142417418da_0_92"/>
          <p:cNvSpPr txBox="1"/>
          <p:nvPr>
            <p:ph type="title"/>
          </p:nvPr>
        </p:nvSpPr>
        <p:spPr>
          <a:xfrm>
            <a:off x="1165475" y="421400"/>
            <a:ext cx="6858000" cy="473400"/>
          </a:xfrm>
          <a:prstGeom prst="rect">
            <a:avLst/>
          </a:prstGeom>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lang="es-MX" sz="2400"/>
              <a:t>Resultados</a:t>
            </a:r>
            <a:endParaRPr/>
          </a:p>
        </p:txBody>
      </p:sp>
      <p:pic>
        <p:nvPicPr>
          <p:cNvPr id="263" name="Google Shape;263;g142417418da_0_92"/>
          <p:cNvPicPr preferRelativeResize="0"/>
          <p:nvPr/>
        </p:nvPicPr>
        <p:blipFill rotWithShape="1">
          <a:blip r:embed="rId3">
            <a:alphaModFix/>
          </a:blip>
          <a:srcRect b="10762" l="11352" r="23287" t="10621"/>
          <a:stretch/>
        </p:blipFill>
        <p:spPr>
          <a:xfrm>
            <a:off x="1258675" y="1115000"/>
            <a:ext cx="2689500" cy="2156550"/>
          </a:xfrm>
          <a:prstGeom prst="rect">
            <a:avLst/>
          </a:prstGeom>
          <a:noFill/>
          <a:ln>
            <a:noFill/>
          </a:ln>
        </p:spPr>
      </p:pic>
      <p:sp>
        <p:nvSpPr>
          <p:cNvPr id="264" name="Google Shape;264;g142417418da_0_92"/>
          <p:cNvSpPr txBox="1"/>
          <p:nvPr>
            <p:ph type="title"/>
          </p:nvPr>
        </p:nvSpPr>
        <p:spPr>
          <a:xfrm rot="-5400000">
            <a:off x="1013075" y="2474850"/>
            <a:ext cx="3219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MX" sz="1200">
                <a:solidFill>
                  <a:schemeClr val="lt1"/>
                </a:solidFill>
              </a:rPr>
              <a:t>1</a:t>
            </a:r>
            <a:endParaRPr sz="1200">
              <a:solidFill>
                <a:schemeClr val="lt1"/>
              </a:solidFill>
            </a:endParaRPr>
          </a:p>
        </p:txBody>
      </p:sp>
      <p:sp>
        <p:nvSpPr>
          <p:cNvPr id="265" name="Google Shape;265;g142417418da_0_92"/>
          <p:cNvSpPr txBox="1"/>
          <p:nvPr>
            <p:ph type="title"/>
          </p:nvPr>
        </p:nvSpPr>
        <p:spPr>
          <a:xfrm>
            <a:off x="3070475" y="3160650"/>
            <a:ext cx="3219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MX" sz="1200">
                <a:solidFill>
                  <a:schemeClr val="lt1"/>
                </a:solidFill>
              </a:rPr>
              <a:t>1</a:t>
            </a:r>
            <a:endParaRPr sz="1200">
              <a:solidFill>
                <a:schemeClr val="lt1"/>
              </a:solidFill>
            </a:endParaRPr>
          </a:p>
        </p:txBody>
      </p:sp>
      <p:sp>
        <p:nvSpPr>
          <p:cNvPr id="266" name="Google Shape;266;g142417418da_0_92"/>
          <p:cNvSpPr txBox="1"/>
          <p:nvPr>
            <p:ph type="title"/>
          </p:nvPr>
        </p:nvSpPr>
        <p:spPr>
          <a:xfrm rot="-5400000">
            <a:off x="1013075" y="1484250"/>
            <a:ext cx="3219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MX" sz="1200">
                <a:solidFill>
                  <a:schemeClr val="lt1"/>
                </a:solidFill>
              </a:rPr>
              <a:t>0</a:t>
            </a:r>
            <a:endParaRPr sz="1200">
              <a:solidFill>
                <a:schemeClr val="lt1"/>
              </a:solidFill>
            </a:endParaRPr>
          </a:p>
        </p:txBody>
      </p:sp>
      <p:sp>
        <p:nvSpPr>
          <p:cNvPr id="267" name="Google Shape;267;g142417418da_0_92"/>
          <p:cNvSpPr txBox="1"/>
          <p:nvPr>
            <p:ph type="title"/>
          </p:nvPr>
        </p:nvSpPr>
        <p:spPr>
          <a:xfrm>
            <a:off x="1775075" y="3160650"/>
            <a:ext cx="3219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MX" sz="1200">
                <a:solidFill>
                  <a:schemeClr val="lt1"/>
                </a:solidFill>
              </a:rPr>
              <a:t>10</a:t>
            </a:r>
            <a:endParaRPr sz="1200">
              <a:solidFill>
                <a:schemeClr val="lt1"/>
              </a:solidFill>
            </a:endParaRPr>
          </a:p>
        </p:txBody>
      </p:sp>
      <p:pic>
        <p:nvPicPr>
          <p:cNvPr id="268" name="Google Shape;268;g142417418da_0_92"/>
          <p:cNvPicPr preferRelativeResize="0"/>
          <p:nvPr/>
        </p:nvPicPr>
        <p:blipFill>
          <a:blip r:embed="rId4">
            <a:alphaModFix/>
          </a:blip>
          <a:stretch>
            <a:fillRect/>
          </a:stretch>
        </p:blipFill>
        <p:spPr>
          <a:xfrm>
            <a:off x="4475525" y="894800"/>
            <a:ext cx="3992150" cy="2661425"/>
          </a:xfrm>
          <a:prstGeom prst="rect">
            <a:avLst/>
          </a:prstGeom>
          <a:noFill/>
          <a:ln>
            <a:noFill/>
          </a:ln>
        </p:spPr>
      </p:pic>
      <p:sp>
        <p:nvSpPr>
          <p:cNvPr id="269" name="Google Shape;269;g142417418da_0_92"/>
          <p:cNvSpPr txBox="1"/>
          <p:nvPr/>
        </p:nvSpPr>
        <p:spPr>
          <a:xfrm>
            <a:off x="951025" y="3427200"/>
            <a:ext cx="3351600" cy="13698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MX" sz="1100">
                <a:solidFill>
                  <a:schemeClr val="lt1"/>
                </a:solidFill>
                <a:latin typeface="Quicksand"/>
                <a:ea typeface="Quicksand"/>
                <a:cs typeface="Quicksand"/>
                <a:sym typeface="Quicksand"/>
              </a:rPr>
              <a:t>La diagonal A1 B2 representan los valores estimados de forma correcta, o sea que el modelo predijo correctamente 9773 usuarios que no depositaron dinero en plazo fijo y 1416 que sí lo hicieron. Estos se llaman verdaderos positivos y verdaderos negativos. Respecto a A2 son falsos positivos y B1 falsos negativos.</a:t>
            </a:r>
            <a:endParaRPr sz="1100"/>
          </a:p>
        </p:txBody>
      </p:sp>
      <p:sp>
        <p:nvSpPr>
          <p:cNvPr id="270" name="Google Shape;270;g142417418da_0_92"/>
          <p:cNvSpPr txBox="1"/>
          <p:nvPr/>
        </p:nvSpPr>
        <p:spPr>
          <a:xfrm>
            <a:off x="4648350" y="3702125"/>
            <a:ext cx="36465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MX" sz="1100">
                <a:solidFill>
                  <a:schemeClr val="lt1"/>
                </a:solidFill>
                <a:latin typeface="Quicksand"/>
                <a:ea typeface="Quicksand"/>
                <a:cs typeface="Quicksand"/>
                <a:sym typeface="Quicksand"/>
              </a:rPr>
              <a:t>Un clasificador excelente tiene un valor AUC cercano a 1, mientras que un clasificador de bajo rendimiento tiene un valor AUC cercano a 0. Nuestro modelo tiene un valor de 0.92.</a:t>
            </a:r>
            <a:endParaRPr/>
          </a:p>
        </p:txBody>
      </p:sp>
      <p:sp>
        <p:nvSpPr>
          <p:cNvPr id="271" name="Google Shape;271;g142417418da_0_92"/>
          <p:cNvSpPr txBox="1"/>
          <p:nvPr>
            <p:ph type="title"/>
          </p:nvPr>
        </p:nvSpPr>
        <p:spPr>
          <a:xfrm>
            <a:off x="1346525" y="854450"/>
            <a:ext cx="2601600" cy="345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MX" sz="1300">
                <a:solidFill>
                  <a:schemeClr val="lt1"/>
                </a:solidFill>
              </a:rPr>
              <a:t>Matriz de confusión</a:t>
            </a:r>
            <a:endParaRPr sz="1300">
              <a:solidFill>
                <a:schemeClr val="lt1"/>
              </a:solidFill>
            </a:endParaRPr>
          </a:p>
        </p:txBody>
      </p:sp>
      <p:sp>
        <p:nvSpPr>
          <p:cNvPr id="272" name="Google Shape;272;g142417418da_0_92"/>
          <p:cNvSpPr txBox="1"/>
          <p:nvPr>
            <p:ph type="title"/>
          </p:nvPr>
        </p:nvSpPr>
        <p:spPr>
          <a:xfrm>
            <a:off x="5170800" y="854450"/>
            <a:ext cx="2601600" cy="345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MX" sz="1300">
                <a:solidFill>
                  <a:schemeClr val="lt1"/>
                </a:solidFill>
              </a:rPr>
              <a:t>Curva ROC</a:t>
            </a:r>
            <a:endParaRPr sz="1300">
              <a:solidFill>
                <a:schemeClr val="l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g136b54ba466_0_50"/>
          <p:cNvSpPr txBox="1"/>
          <p:nvPr>
            <p:ph type="title"/>
          </p:nvPr>
        </p:nvSpPr>
        <p:spPr>
          <a:xfrm>
            <a:off x="1165475" y="854449"/>
            <a:ext cx="68580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MX">
                <a:solidFill>
                  <a:schemeClr val="lt1"/>
                </a:solidFill>
              </a:rPr>
              <a:t>Importancia de las variables</a:t>
            </a:r>
            <a:endParaRPr>
              <a:solidFill>
                <a:schemeClr val="lt1"/>
              </a:solidFill>
            </a:endParaRPr>
          </a:p>
        </p:txBody>
      </p:sp>
      <p:sp>
        <p:nvSpPr>
          <p:cNvPr id="278" name="Google Shape;278;g136b54ba466_0_50"/>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200"/>
              <a:buFont typeface="Arial"/>
              <a:buNone/>
            </a:pPr>
            <a:fld id="{00000000-1234-1234-1234-123412341234}" type="slidenum">
              <a:rPr lang="es-MX"/>
              <a:t>‹#›</a:t>
            </a:fld>
            <a:endParaRPr/>
          </a:p>
        </p:txBody>
      </p:sp>
      <p:pic>
        <p:nvPicPr>
          <p:cNvPr id="279" name="Google Shape;279;g136b54ba466_0_50"/>
          <p:cNvPicPr preferRelativeResize="0"/>
          <p:nvPr/>
        </p:nvPicPr>
        <p:blipFill rotWithShape="1">
          <a:blip r:embed="rId3">
            <a:alphaModFix/>
          </a:blip>
          <a:srcRect b="8090" l="9104" r="9389" t="11003"/>
          <a:stretch/>
        </p:blipFill>
        <p:spPr>
          <a:xfrm>
            <a:off x="1519625" y="1216450"/>
            <a:ext cx="6149701" cy="2848776"/>
          </a:xfrm>
          <a:prstGeom prst="rect">
            <a:avLst/>
          </a:prstGeom>
          <a:noFill/>
          <a:ln>
            <a:noFill/>
          </a:ln>
        </p:spPr>
      </p:pic>
      <p:sp>
        <p:nvSpPr>
          <p:cNvPr id="280" name="Google Shape;280;g136b54ba466_0_50"/>
          <p:cNvSpPr txBox="1"/>
          <p:nvPr>
            <p:ph idx="1" type="body"/>
          </p:nvPr>
        </p:nvSpPr>
        <p:spPr>
          <a:xfrm>
            <a:off x="1165475" y="4133625"/>
            <a:ext cx="7357800" cy="749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s-MX" sz="1400"/>
              <a:t>Para nuestro modelo, la variable más influyente para predecir nuestra variable target, es </a:t>
            </a:r>
            <a:r>
              <a:rPr lang="es-MX" sz="1400"/>
              <a:t>la duración</a:t>
            </a:r>
            <a:r>
              <a:rPr lang="es-MX" sz="1400"/>
              <a:t> de la llamada, seguida del mes de contacto, balance en la cuenta, la edad del cliente, y el último día de contacto en el mes.</a:t>
            </a:r>
            <a:endParaRPr sz="1400"/>
          </a:p>
        </p:txBody>
      </p:sp>
      <p:sp>
        <p:nvSpPr>
          <p:cNvPr id="281" name="Google Shape;281;g136b54ba466_0_50"/>
          <p:cNvSpPr txBox="1"/>
          <p:nvPr>
            <p:ph type="title"/>
          </p:nvPr>
        </p:nvSpPr>
        <p:spPr>
          <a:xfrm>
            <a:off x="1165475" y="421400"/>
            <a:ext cx="6858000" cy="473400"/>
          </a:xfrm>
          <a:prstGeom prst="rect">
            <a:avLst/>
          </a:prstGeom>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lang="es-MX" sz="2400"/>
              <a:t>Resultados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g142417418da_0_117"/>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200"/>
              <a:buFont typeface="Arial"/>
              <a:buNone/>
            </a:pPr>
            <a:fld id="{00000000-1234-1234-1234-123412341234}" type="slidenum">
              <a:rPr lang="es-MX">
                <a:solidFill>
                  <a:schemeClr val="dk1"/>
                </a:solidFill>
              </a:rPr>
              <a:t>‹#›</a:t>
            </a:fld>
            <a:endParaRPr>
              <a:solidFill>
                <a:schemeClr val="dk1"/>
              </a:solidFill>
            </a:endParaRPr>
          </a:p>
        </p:txBody>
      </p:sp>
      <p:sp>
        <p:nvSpPr>
          <p:cNvPr id="287" name="Google Shape;287;g142417418da_0_117"/>
          <p:cNvSpPr txBox="1"/>
          <p:nvPr/>
        </p:nvSpPr>
        <p:spPr>
          <a:xfrm>
            <a:off x="1490245" y="544771"/>
            <a:ext cx="6671400" cy="609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600"/>
              </a:spcBef>
              <a:spcAft>
                <a:spcPts val="0"/>
              </a:spcAft>
              <a:buClr>
                <a:schemeClr val="accent1"/>
              </a:buClr>
              <a:buSzPts val="2400"/>
              <a:buFont typeface="Quicksand"/>
              <a:buNone/>
            </a:pPr>
            <a:r>
              <a:rPr b="1" lang="es-MX" sz="3200">
                <a:solidFill>
                  <a:schemeClr val="lt2"/>
                </a:solidFill>
                <a:latin typeface="Quicksand"/>
                <a:ea typeface="Quicksand"/>
                <a:cs typeface="Quicksand"/>
                <a:sym typeface="Quicksand"/>
              </a:rPr>
              <a:t>Conclusión</a:t>
            </a:r>
            <a:endParaRPr sz="1000"/>
          </a:p>
        </p:txBody>
      </p:sp>
      <p:sp>
        <p:nvSpPr>
          <p:cNvPr id="288" name="Google Shape;288;g142417418da_0_117"/>
          <p:cNvSpPr txBox="1"/>
          <p:nvPr/>
        </p:nvSpPr>
        <p:spPr>
          <a:xfrm>
            <a:off x="1490250" y="1154375"/>
            <a:ext cx="6671400" cy="343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accent1"/>
              </a:buClr>
              <a:buSzPts val="2400"/>
              <a:buFont typeface="Quicksand"/>
              <a:buNone/>
            </a:pPr>
            <a:r>
              <a:rPr lang="es-MX" sz="1500">
                <a:solidFill>
                  <a:schemeClr val="lt2"/>
                </a:solidFill>
                <a:latin typeface="Quicksand"/>
                <a:ea typeface="Quicksand"/>
                <a:cs typeface="Quicksand"/>
                <a:sym typeface="Quicksand"/>
              </a:rPr>
              <a:t>En base al set de datos disponible, nos encontramos con que el mejor modelo para predecir si un cliente accede a realizar un depósito a plazo fijo o no, es el de random forest con undersampling, donde se obtuvo un accuracy y un recall para ambas clases por encima del 80%. Observamos además que la variable que más influye en el modelo es la de duración de llamadas, perteneciente al grupo de variables de la campaña de marketing, por lo que sería importante realizar estrategias de comunicación para que los clientes permanezcan más tiempo en contacto.</a:t>
            </a:r>
            <a:endParaRPr sz="1500">
              <a:solidFill>
                <a:schemeClr val="lt2"/>
              </a:solidFill>
              <a:latin typeface="Quicksand"/>
              <a:ea typeface="Quicksand"/>
              <a:cs typeface="Quicksand"/>
              <a:sym typeface="Quicksand"/>
            </a:endParaRPr>
          </a:p>
          <a:p>
            <a:pPr indent="0" lvl="0" marL="0" marR="0" rtl="0" algn="l">
              <a:lnSpc>
                <a:spcPct val="100000"/>
              </a:lnSpc>
              <a:spcBef>
                <a:spcPts val="600"/>
              </a:spcBef>
              <a:spcAft>
                <a:spcPts val="0"/>
              </a:spcAft>
              <a:buClr>
                <a:schemeClr val="accent1"/>
              </a:buClr>
              <a:buSzPts val="2400"/>
              <a:buFont typeface="Quicksand"/>
              <a:buNone/>
            </a:pPr>
            <a:r>
              <a:t/>
            </a:r>
            <a:endParaRPr sz="1500">
              <a:solidFill>
                <a:schemeClr val="lt2"/>
              </a:solidFill>
              <a:latin typeface="Quicksand"/>
              <a:ea typeface="Quicksand"/>
              <a:cs typeface="Quicksand"/>
              <a:sym typeface="Quicksand"/>
            </a:endParaRPr>
          </a:p>
          <a:p>
            <a:pPr indent="0" lvl="0" marL="0" marR="0" rtl="0" algn="l">
              <a:lnSpc>
                <a:spcPct val="100000"/>
              </a:lnSpc>
              <a:spcBef>
                <a:spcPts val="600"/>
              </a:spcBef>
              <a:spcAft>
                <a:spcPts val="0"/>
              </a:spcAft>
              <a:buClr>
                <a:schemeClr val="accent1"/>
              </a:buClr>
              <a:buSzPts val="2400"/>
              <a:buFont typeface="Quicksand"/>
              <a:buNone/>
            </a:pPr>
            <a:r>
              <a:rPr lang="es-MX" sz="1500">
                <a:solidFill>
                  <a:schemeClr val="lt2"/>
                </a:solidFill>
                <a:latin typeface="Quicksand"/>
                <a:ea typeface="Quicksand"/>
                <a:cs typeface="Quicksand"/>
                <a:sym typeface="Quicksand"/>
              </a:rPr>
              <a:t>Este modelo puede mejorarse en caso de obtener más datos, especialmente de la clase minoritaria, de esta manera optimizar las métricas de nuestras predicciones.</a:t>
            </a:r>
            <a:endParaRPr sz="1500">
              <a:solidFill>
                <a:schemeClr val="lt2"/>
              </a:solidFill>
              <a:latin typeface="Quicksand"/>
              <a:ea typeface="Quicksand"/>
              <a:cs typeface="Quicksand"/>
              <a:sym typeface="Quicksand"/>
            </a:endParaRPr>
          </a:p>
          <a:p>
            <a:pPr indent="0" lvl="0" marL="0" marR="0" rtl="0" algn="l">
              <a:lnSpc>
                <a:spcPct val="100000"/>
              </a:lnSpc>
              <a:spcBef>
                <a:spcPts val="600"/>
              </a:spcBef>
              <a:spcAft>
                <a:spcPts val="0"/>
              </a:spcAft>
              <a:buClr>
                <a:schemeClr val="accent1"/>
              </a:buClr>
              <a:buSzPts val="2400"/>
              <a:buFont typeface="Quicksand"/>
              <a:buNone/>
            </a:pPr>
            <a:r>
              <a:t/>
            </a:r>
            <a:endParaRPr sz="1500">
              <a:solidFill>
                <a:schemeClr val="lt2"/>
              </a:solidFill>
              <a:latin typeface="Quicksand"/>
              <a:ea typeface="Quicksand"/>
              <a:cs typeface="Quicksand"/>
              <a:sym typeface="Quicksand"/>
            </a:endParaRPr>
          </a:p>
          <a:p>
            <a:pPr indent="0" lvl="0" marL="0" marR="0" rtl="0" algn="l">
              <a:lnSpc>
                <a:spcPct val="100000"/>
              </a:lnSpc>
              <a:spcBef>
                <a:spcPts val="600"/>
              </a:spcBef>
              <a:spcAft>
                <a:spcPts val="0"/>
              </a:spcAft>
              <a:buClr>
                <a:schemeClr val="accent1"/>
              </a:buClr>
              <a:buSzPts val="2400"/>
              <a:buFont typeface="Quicksand"/>
              <a:buNone/>
            </a:pPr>
            <a:r>
              <a:t/>
            </a:r>
            <a:endParaRPr sz="1500">
              <a:solidFill>
                <a:schemeClr val="lt2"/>
              </a:solidFill>
              <a:latin typeface="Quicksand"/>
              <a:ea typeface="Quicksand"/>
              <a:cs typeface="Quicksand"/>
              <a:sym typeface="Quicksan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g136b54ba466_0_69"/>
          <p:cNvSpPr txBox="1"/>
          <p:nvPr>
            <p:ph idx="4294967295" type="title"/>
          </p:nvPr>
        </p:nvSpPr>
        <p:spPr>
          <a:xfrm>
            <a:off x="1165475" y="168649"/>
            <a:ext cx="68580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MX"/>
              <a:t>Próximos Pasos</a:t>
            </a:r>
            <a:endParaRPr/>
          </a:p>
        </p:txBody>
      </p:sp>
      <p:sp>
        <p:nvSpPr>
          <p:cNvPr id="294" name="Google Shape;294;g136b54ba466_0_69"/>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200"/>
              <a:buFont typeface="Arial"/>
              <a:buNone/>
            </a:pPr>
            <a:fld id="{00000000-1234-1234-1234-123412341234}" type="slidenum">
              <a:rPr lang="es-MX">
                <a:solidFill>
                  <a:schemeClr val="dk1"/>
                </a:solidFill>
              </a:rPr>
              <a:t>‹#›</a:t>
            </a:fld>
            <a:endParaRPr>
              <a:solidFill>
                <a:schemeClr val="dk1"/>
              </a:solidFill>
            </a:endParaRPr>
          </a:p>
        </p:txBody>
      </p:sp>
      <p:pic>
        <p:nvPicPr>
          <p:cNvPr id="295" name="Google Shape;295;g136b54ba466_0_69"/>
          <p:cNvPicPr preferRelativeResize="0"/>
          <p:nvPr/>
        </p:nvPicPr>
        <p:blipFill>
          <a:blip r:embed="rId3">
            <a:alphaModFix/>
          </a:blip>
          <a:stretch>
            <a:fillRect/>
          </a:stretch>
        </p:blipFill>
        <p:spPr>
          <a:xfrm>
            <a:off x="3730150" y="978813"/>
            <a:ext cx="4674575" cy="2832575"/>
          </a:xfrm>
          <a:prstGeom prst="rect">
            <a:avLst/>
          </a:prstGeom>
          <a:noFill/>
          <a:ln>
            <a:noFill/>
          </a:ln>
        </p:spPr>
      </p:pic>
      <p:sp>
        <p:nvSpPr>
          <p:cNvPr id="296" name="Google Shape;296;g136b54ba466_0_69"/>
          <p:cNvSpPr txBox="1"/>
          <p:nvPr/>
        </p:nvSpPr>
        <p:spPr>
          <a:xfrm>
            <a:off x="1094050" y="871800"/>
            <a:ext cx="2636100" cy="318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MX" sz="1500">
                <a:solidFill>
                  <a:schemeClr val="lt1"/>
                </a:solidFill>
                <a:latin typeface="Quicksand"/>
                <a:ea typeface="Quicksand"/>
                <a:cs typeface="Quicksand"/>
                <a:sym typeface="Quicksand"/>
              </a:rPr>
              <a:t>Como podemos observar en la siguiente tabla, teniendo en cuenta únicamente 12 registros, de la totalidad que ingresaron sus ahorros en plazos fijos, suman $534.000 euros.</a:t>
            </a:r>
            <a:endParaRPr sz="1500">
              <a:solidFill>
                <a:schemeClr val="lt1"/>
              </a:solidFill>
              <a:latin typeface="Quicksand"/>
              <a:ea typeface="Quicksand"/>
              <a:cs typeface="Quicksand"/>
              <a:sym typeface="Quicksand"/>
            </a:endParaRPr>
          </a:p>
          <a:p>
            <a:pPr indent="0" lvl="0" marL="0" rtl="0" algn="l">
              <a:spcBef>
                <a:spcPts val="0"/>
              </a:spcBef>
              <a:spcAft>
                <a:spcPts val="0"/>
              </a:spcAft>
              <a:buNone/>
            </a:pPr>
            <a:r>
              <a:rPr lang="es-MX" sz="1500">
                <a:solidFill>
                  <a:schemeClr val="lt1"/>
                </a:solidFill>
                <a:latin typeface="Quicksand"/>
                <a:ea typeface="Quicksand"/>
                <a:cs typeface="Quicksand"/>
                <a:sym typeface="Quicksand"/>
              </a:rPr>
              <a:t>La ‘duration’ es la </a:t>
            </a:r>
            <a:r>
              <a:rPr lang="es-MX" sz="1500">
                <a:solidFill>
                  <a:schemeClr val="lt1"/>
                </a:solidFill>
                <a:latin typeface="Quicksand"/>
                <a:ea typeface="Quicksand"/>
                <a:cs typeface="Quicksand"/>
                <a:sym typeface="Quicksand"/>
              </a:rPr>
              <a:t>relación</a:t>
            </a:r>
            <a:r>
              <a:rPr lang="es-MX" sz="1500">
                <a:solidFill>
                  <a:schemeClr val="lt1"/>
                </a:solidFill>
                <a:latin typeface="Quicksand"/>
                <a:ea typeface="Quicksand"/>
                <a:cs typeface="Quicksand"/>
                <a:sym typeface="Quicksand"/>
              </a:rPr>
              <a:t> directa con el resultado, recomendamos mejorar las </a:t>
            </a:r>
            <a:r>
              <a:rPr lang="es-MX" sz="1500">
                <a:solidFill>
                  <a:schemeClr val="lt1"/>
                </a:solidFill>
                <a:latin typeface="Quicksand"/>
                <a:ea typeface="Quicksand"/>
                <a:cs typeface="Quicksand"/>
                <a:sym typeface="Quicksand"/>
              </a:rPr>
              <a:t>técnicas</a:t>
            </a:r>
            <a:r>
              <a:rPr lang="es-MX" sz="1500">
                <a:solidFill>
                  <a:schemeClr val="lt1"/>
                </a:solidFill>
                <a:latin typeface="Quicksand"/>
                <a:ea typeface="Quicksand"/>
                <a:cs typeface="Quicksand"/>
                <a:sym typeface="Quicksand"/>
              </a:rPr>
              <a:t> de comunicación y estudio del cliente.</a:t>
            </a:r>
            <a:endParaRPr sz="1500">
              <a:solidFill>
                <a:schemeClr val="lt1"/>
              </a:solidFill>
              <a:latin typeface="Quicksand"/>
              <a:ea typeface="Quicksand"/>
              <a:cs typeface="Quicksand"/>
              <a:sym typeface="Quicksand"/>
            </a:endParaRPr>
          </a:p>
          <a:p>
            <a:pPr indent="0" lvl="0" marL="0" rtl="0" algn="l">
              <a:spcBef>
                <a:spcPts val="0"/>
              </a:spcBef>
              <a:spcAft>
                <a:spcPts val="0"/>
              </a:spcAft>
              <a:buNone/>
            </a:pPr>
            <a:r>
              <a:t/>
            </a:r>
            <a:endParaRPr sz="1500">
              <a:solidFill>
                <a:schemeClr val="lt1"/>
              </a:solidFill>
              <a:latin typeface="Quicksand"/>
              <a:ea typeface="Quicksand"/>
              <a:cs typeface="Quicksand"/>
              <a:sym typeface="Quicksand"/>
            </a:endParaRPr>
          </a:p>
        </p:txBody>
      </p:sp>
      <p:sp>
        <p:nvSpPr>
          <p:cNvPr id="297" name="Google Shape;297;g136b54ba466_0_69"/>
          <p:cNvSpPr txBox="1"/>
          <p:nvPr/>
        </p:nvSpPr>
        <p:spPr>
          <a:xfrm>
            <a:off x="1165475" y="3929500"/>
            <a:ext cx="57663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MX" sz="1500">
                <a:solidFill>
                  <a:schemeClr val="lt1"/>
                </a:solidFill>
                <a:latin typeface="Quicksand"/>
                <a:ea typeface="Quicksand"/>
                <a:cs typeface="Quicksand"/>
                <a:sym typeface="Quicksand"/>
              </a:rPr>
              <a:t>Con más datos obtenidos de futuras campañas podremos aumentar este monto exponencialmente.</a:t>
            </a:r>
            <a:endParaRPr>
              <a:latin typeface="Quicksand"/>
              <a:ea typeface="Quicksand"/>
              <a:cs typeface="Quicksand"/>
              <a:sym typeface="Quicksan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2"/>
          <p:cNvSpPr txBox="1"/>
          <p:nvPr>
            <p:ph idx="4294967295" type="subTitle"/>
          </p:nvPr>
        </p:nvSpPr>
        <p:spPr>
          <a:xfrm>
            <a:off x="1490245" y="544771"/>
            <a:ext cx="6671400" cy="609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600"/>
              </a:spcBef>
              <a:spcAft>
                <a:spcPts val="0"/>
              </a:spcAft>
              <a:buClr>
                <a:schemeClr val="accent1"/>
              </a:buClr>
              <a:buSzPts val="2400"/>
              <a:buFont typeface="Quicksand"/>
              <a:buNone/>
            </a:pPr>
            <a:r>
              <a:rPr b="1" i="0" lang="es-MX" sz="3600" u="none" cap="none" strike="noStrike">
                <a:solidFill>
                  <a:schemeClr val="lt2"/>
                </a:solidFill>
                <a:latin typeface="Quicksand"/>
                <a:ea typeface="Quicksand"/>
                <a:cs typeface="Quicksand"/>
                <a:sym typeface="Quicksand"/>
              </a:rPr>
              <a:t>Planteamiento del problema</a:t>
            </a:r>
            <a:endParaRPr b="1" i="0" sz="3600" u="none" cap="none" strike="noStrike">
              <a:solidFill>
                <a:schemeClr val="lt2"/>
              </a:solidFill>
              <a:latin typeface="Quicksand"/>
              <a:ea typeface="Quicksand"/>
              <a:cs typeface="Quicksand"/>
              <a:sym typeface="Quicksand"/>
            </a:endParaRPr>
          </a:p>
        </p:txBody>
      </p:sp>
      <p:sp>
        <p:nvSpPr>
          <p:cNvPr id="64" name="Google Shape;64;p2"/>
          <p:cNvSpPr txBox="1"/>
          <p:nvPr>
            <p:ph idx="4294967295" type="body"/>
          </p:nvPr>
        </p:nvSpPr>
        <p:spPr>
          <a:xfrm>
            <a:off x="1202225" y="1154375"/>
            <a:ext cx="6959400" cy="3543000"/>
          </a:xfrm>
          <a:prstGeom prst="rect">
            <a:avLst/>
          </a:prstGeom>
          <a:noFill/>
          <a:ln>
            <a:noFill/>
          </a:ln>
        </p:spPr>
        <p:txBody>
          <a:bodyPr anchorCtr="0" anchor="t" bIns="91425" lIns="91425" spcFirstLastPara="1" rIns="91425" wrap="square" tIns="91425">
            <a:noAutofit/>
          </a:bodyPr>
          <a:lstStyle/>
          <a:p>
            <a:pPr indent="457200" lvl="0" marL="0" rtl="0" algn="just">
              <a:lnSpc>
                <a:spcPct val="100000"/>
              </a:lnSpc>
              <a:spcBef>
                <a:spcPts val="600"/>
              </a:spcBef>
              <a:spcAft>
                <a:spcPts val="0"/>
              </a:spcAft>
              <a:buSzPts val="2400"/>
              <a:buNone/>
            </a:pPr>
            <a:r>
              <a:rPr lang="es-MX" sz="1400">
                <a:solidFill>
                  <a:schemeClr val="lt2"/>
                </a:solidFill>
              </a:rPr>
              <a:t>Para este proyecto fue seleccionado un set de datos relacionados a una entidad bancaria portuguesa, que data del año 2008 al año 2010. Comprende datos básicos de los clientes y datos de una campaña de marketing, donde se busca como resultado que los mismos accedan a realizar un depósito a plazo fijo.</a:t>
            </a:r>
            <a:endParaRPr sz="1400">
              <a:solidFill>
                <a:schemeClr val="lt2"/>
              </a:solidFill>
            </a:endParaRPr>
          </a:p>
          <a:p>
            <a:pPr indent="457200" lvl="0" marL="0" rtl="0" algn="just">
              <a:lnSpc>
                <a:spcPct val="100000"/>
              </a:lnSpc>
              <a:spcBef>
                <a:spcPts val="600"/>
              </a:spcBef>
              <a:spcAft>
                <a:spcPts val="0"/>
              </a:spcAft>
              <a:buSzPts val="2400"/>
              <a:buNone/>
            </a:pPr>
            <a:r>
              <a:rPr lang="es-MX" sz="1400">
                <a:solidFill>
                  <a:schemeClr val="lt2"/>
                </a:solidFill>
              </a:rPr>
              <a:t>Este dataset fue seleccionado con la finalidad de poner en práctica los conocimientos adquiridos durante el curso de Ciencia de Datos impartido por CoderHouse. Estos datos poseen diversas variables a partir de las cuales podemos </a:t>
            </a:r>
            <a:r>
              <a:rPr lang="es-MX" sz="1400">
                <a:solidFill>
                  <a:schemeClr val="lt2"/>
                </a:solidFill>
              </a:rPr>
              <a:t>inicialmente</a:t>
            </a:r>
            <a:r>
              <a:rPr lang="es-MX" sz="1400">
                <a:solidFill>
                  <a:schemeClr val="lt2"/>
                </a:solidFill>
              </a:rPr>
              <a:t> realizar un análisis exploratorio de datos e ir descubriendo los métodos que podemos aplicar.</a:t>
            </a:r>
            <a:endParaRPr sz="1400">
              <a:solidFill>
                <a:schemeClr val="lt2"/>
              </a:solidFill>
            </a:endParaRPr>
          </a:p>
          <a:p>
            <a:pPr indent="0" lvl="0" marL="0" rtl="0" algn="just">
              <a:lnSpc>
                <a:spcPct val="100000"/>
              </a:lnSpc>
              <a:spcBef>
                <a:spcPts val="600"/>
              </a:spcBef>
              <a:spcAft>
                <a:spcPts val="0"/>
              </a:spcAft>
              <a:buSzPts val="2400"/>
              <a:buNone/>
            </a:pPr>
            <a:r>
              <a:rPr lang="es-MX" sz="1400">
                <a:solidFill>
                  <a:schemeClr val="lt2"/>
                </a:solidFill>
              </a:rPr>
              <a:t>https://archive.ics.uci.edu/ml/datasets/bank+marketing</a:t>
            </a:r>
            <a:endParaRPr sz="1400">
              <a:solidFill>
                <a:schemeClr val="lt2"/>
              </a:solidFill>
            </a:endParaRPr>
          </a:p>
          <a:p>
            <a:pPr indent="457200" lvl="0" marL="0" rtl="0" algn="just">
              <a:lnSpc>
                <a:spcPct val="100000"/>
              </a:lnSpc>
              <a:spcBef>
                <a:spcPts val="600"/>
              </a:spcBef>
              <a:spcAft>
                <a:spcPts val="0"/>
              </a:spcAft>
              <a:buSzPts val="2400"/>
              <a:buNone/>
            </a:pPr>
            <a:r>
              <a:rPr lang="es-MX" sz="1400">
                <a:solidFill>
                  <a:schemeClr val="lt2"/>
                </a:solidFill>
              </a:rPr>
              <a:t>[Moro et al., 2011] S. Moro, R. Laureano and P. Cortez. Using Data Mining for Bank Direct Marketing: An Application of the CRISP-DM Methodology. In P. Novais et al. (Eds.), Proceedings of the European Simulation and Modelling Conference - ESM'2011, pp. 117-121, Guimarães, Portugal, October, 2011. EUROSIS.</a:t>
            </a:r>
            <a:endParaRPr sz="1400">
              <a:solidFill>
                <a:schemeClr val="lt2"/>
              </a:solidFill>
            </a:endParaRPr>
          </a:p>
        </p:txBody>
      </p:sp>
      <p:sp>
        <p:nvSpPr>
          <p:cNvPr id="65" name="Google Shape;65;p2"/>
          <p:cNvSpPr txBox="1"/>
          <p:nvPr>
            <p:ph idx="12" type="sldNum"/>
          </p:nvPr>
        </p:nvSpPr>
        <p:spPr>
          <a:xfrm>
            <a:off x="8523157" y="4752131"/>
            <a:ext cx="548700" cy="3153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s-MX"/>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3"/>
          <p:cNvSpPr txBox="1"/>
          <p:nvPr>
            <p:ph type="title"/>
          </p:nvPr>
        </p:nvSpPr>
        <p:spPr>
          <a:xfrm>
            <a:off x="1165475" y="604610"/>
            <a:ext cx="6858000" cy="345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s-MX" sz="2400"/>
              <a:t>Objetivos</a:t>
            </a:r>
            <a:endParaRPr sz="2400"/>
          </a:p>
        </p:txBody>
      </p:sp>
      <p:sp>
        <p:nvSpPr>
          <p:cNvPr id="71" name="Google Shape;71;p3"/>
          <p:cNvSpPr txBox="1"/>
          <p:nvPr/>
        </p:nvSpPr>
        <p:spPr>
          <a:xfrm>
            <a:off x="1165474" y="1249820"/>
            <a:ext cx="6691985" cy="273739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dk1"/>
              </a:buClr>
              <a:buSzPts val="1100"/>
              <a:buFont typeface="Arial"/>
              <a:buNone/>
            </a:pPr>
            <a:r>
              <a:rPr b="0" i="0" lang="es-MX" u="none" cap="none" strike="noStrike">
                <a:solidFill>
                  <a:srgbClr val="FFFFFF"/>
                </a:solidFill>
                <a:latin typeface="Quicksand"/>
                <a:ea typeface="Quicksand"/>
                <a:cs typeface="Quicksand"/>
                <a:sym typeface="Quicksand"/>
              </a:rPr>
              <a:t>Realizar un análisis exploratorio de los datos que se encuentran en dos grupos de variables, unas asociadas a los clientes de la entidad bancaria y la otra a la campaña de marketing.</a:t>
            </a:r>
            <a:endParaRPr sz="1600"/>
          </a:p>
          <a:p>
            <a:pPr indent="0" lvl="0" marL="0" marR="0" rtl="0" algn="l">
              <a:lnSpc>
                <a:spcPct val="100000"/>
              </a:lnSpc>
              <a:spcBef>
                <a:spcPts val="600"/>
              </a:spcBef>
              <a:spcAft>
                <a:spcPts val="0"/>
              </a:spcAft>
              <a:buClr>
                <a:schemeClr val="dk1"/>
              </a:buClr>
              <a:buSzPts val="1100"/>
              <a:buFont typeface="Arial"/>
              <a:buNone/>
            </a:pPr>
            <a:r>
              <a:t/>
            </a:r>
            <a:endParaRPr b="0" i="0" u="none" cap="none" strike="noStrike">
              <a:solidFill>
                <a:srgbClr val="FFFFFF"/>
              </a:solidFill>
              <a:latin typeface="Quicksand"/>
              <a:ea typeface="Quicksand"/>
              <a:cs typeface="Quicksand"/>
              <a:sym typeface="Quicksand"/>
            </a:endParaRPr>
          </a:p>
          <a:p>
            <a:pPr indent="0" lvl="0" marL="0" marR="0" rtl="0" algn="l">
              <a:lnSpc>
                <a:spcPct val="100000"/>
              </a:lnSpc>
              <a:spcBef>
                <a:spcPts val="600"/>
              </a:spcBef>
              <a:spcAft>
                <a:spcPts val="0"/>
              </a:spcAft>
              <a:buClr>
                <a:schemeClr val="dk1"/>
              </a:buClr>
              <a:buSzPts val="1100"/>
              <a:buFont typeface="Arial"/>
              <a:buNone/>
            </a:pPr>
            <a:r>
              <a:rPr b="0" i="0" lang="es-MX" u="none" cap="none" strike="noStrike">
                <a:solidFill>
                  <a:srgbClr val="FFFFFF"/>
                </a:solidFill>
                <a:latin typeface="Quicksand"/>
                <a:ea typeface="Quicksand"/>
                <a:cs typeface="Quicksand"/>
                <a:sym typeface="Quicksand"/>
              </a:rPr>
              <a:t>Entender cuáles son las variables que influyen en que los clientes de la entidad bancaria accedan a realizar depósitos por plazo fijo.</a:t>
            </a:r>
            <a:endParaRPr sz="1600"/>
          </a:p>
          <a:p>
            <a:pPr indent="0" lvl="0" marL="0" marR="0" rtl="0" algn="l">
              <a:lnSpc>
                <a:spcPct val="100000"/>
              </a:lnSpc>
              <a:spcBef>
                <a:spcPts val="600"/>
              </a:spcBef>
              <a:spcAft>
                <a:spcPts val="0"/>
              </a:spcAft>
              <a:buClr>
                <a:schemeClr val="dk1"/>
              </a:buClr>
              <a:buSzPts val="1100"/>
              <a:buFont typeface="Arial"/>
              <a:buNone/>
            </a:pPr>
            <a:r>
              <a:t/>
            </a:r>
            <a:endParaRPr b="0" i="0" u="none" cap="none" strike="noStrike">
              <a:solidFill>
                <a:srgbClr val="FFFFFF"/>
              </a:solidFill>
              <a:latin typeface="Quicksand"/>
              <a:ea typeface="Quicksand"/>
              <a:cs typeface="Quicksand"/>
              <a:sym typeface="Quicksand"/>
            </a:endParaRPr>
          </a:p>
          <a:p>
            <a:pPr indent="0" lvl="0" marL="0" marR="0" rtl="0" algn="l">
              <a:lnSpc>
                <a:spcPct val="100000"/>
              </a:lnSpc>
              <a:spcBef>
                <a:spcPts val="600"/>
              </a:spcBef>
              <a:spcAft>
                <a:spcPts val="0"/>
              </a:spcAft>
              <a:buClr>
                <a:schemeClr val="dk1"/>
              </a:buClr>
              <a:buSzPts val="1100"/>
              <a:buFont typeface="Arial"/>
              <a:buNone/>
            </a:pPr>
            <a:r>
              <a:rPr b="0" i="0" lang="es-MX" u="none" cap="none" strike="noStrike">
                <a:solidFill>
                  <a:srgbClr val="FFFFFF"/>
                </a:solidFill>
                <a:latin typeface="Quicksand"/>
                <a:ea typeface="Quicksand"/>
                <a:cs typeface="Quicksand"/>
                <a:sym typeface="Quicksand"/>
              </a:rPr>
              <a:t>Seleccionar el modelo a utilizar para predecir los resultados según el tipo de cliente y de la campaña de marketing.</a:t>
            </a:r>
            <a:endParaRPr sz="1600"/>
          </a:p>
          <a:p>
            <a:pPr indent="0" lvl="0" marL="0" marR="0" rtl="0" algn="l">
              <a:lnSpc>
                <a:spcPct val="100000"/>
              </a:lnSpc>
              <a:spcBef>
                <a:spcPts val="600"/>
              </a:spcBef>
              <a:spcAft>
                <a:spcPts val="0"/>
              </a:spcAft>
              <a:buClr>
                <a:schemeClr val="dk1"/>
              </a:buClr>
              <a:buSzPts val="1100"/>
              <a:buFont typeface="Arial"/>
              <a:buNone/>
            </a:pPr>
            <a:r>
              <a:t/>
            </a:r>
            <a:endParaRPr b="0" i="0" u="none" cap="none" strike="noStrike">
              <a:solidFill>
                <a:srgbClr val="FFFFFF"/>
              </a:solidFill>
              <a:latin typeface="Quicksand"/>
              <a:ea typeface="Quicksand"/>
              <a:cs typeface="Quicksand"/>
              <a:sym typeface="Quicksand"/>
            </a:endParaRPr>
          </a:p>
          <a:p>
            <a:pPr indent="0" lvl="0" marL="0" marR="0" rtl="0" algn="l">
              <a:lnSpc>
                <a:spcPct val="100000"/>
              </a:lnSpc>
              <a:spcBef>
                <a:spcPts val="600"/>
              </a:spcBef>
              <a:spcAft>
                <a:spcPts val="0"/>
              </a:spcAft>
              <a:buClr>
                <a:schemeClr val="dk1"/>
              </a:buClr>
              <a:buSzPts val="1100"/>
              <a:buFont typeface="Arial"/>
              <a:buNone/>
            </a:pPr>
            <a:r>
              <a:rPr b="0" i="0" lang="es-MX" u="none" cap="none" strike="noStrike">
                <a:solidFill>
                  <a:srgbClr val="FFFFFF"/>
                </a:solidFill>
                <a:latin typeface="Quicksand"/>
                <a:ea typeface="Quicksand"/>
                <a:cs typeface="Quicksand"/>
                <a:sym typeface="Quicksand"/>
              </a:rPr>
              <a:t>Aplicar la optimización de </a:t>
            </a:r>
            <a:r>
              <a:rPr lang="es-MX">
                <a:solidFill>
                  <a:srgbClr val="FFFFFF"/>
                </a:solidFill>
                <a:latin typeface="Quicksand"/>
                <a:ea typeface="Quicksand"/>
                <a:cs typeface="Quicksand"/>
                <a:sym typeface="Quicksand"/>
              </a:rPr>
              <a:t>hiper parámetros</a:t>
            </a:r>
            <a:r>
              <a:rPr b="0" i="0" lang="es-MX" u="none" cap="none" strike="noStrike">
                <a:solidFill>
                  <a:srgbClr val="FFFFFF"/>
                </a:solidFill>
                <a:latin typeface="Quicksand"/>
                <a:ea typeface="Quicksand"/>
                <a:cs typeface="Quicksand"/>
                <a:sym typeface="Quicksand"/>
              </a:rPr>
              <a:t> de nuestro modelo.</a:t>
            </a:r>
            <a:endParaRPr b="0" i="0" u="none" cap="none" strike="noStrike">
              <a:solidFill>
                <a:srgbClr val="FFFFFF"/>
              </a:solidFill>
              <a:latin typeface="Quicksand"/>
              <a:ea typeface="Quicksand"/>
              <a:cs typeface="Quicksand"/>
              <a:sym typeface="Quicksand"/>
            </a:endParaRPr>
          </a:p>
          <a:p>
            <a:pPr indent="0" lvl="0" marL="0" marR="0" rtl="0" algn="l">
              <a:lnSpc>
                <a:spcPct val="100000"/>
              </a:lnSpc>
              <a:spcBef>
                <a:spcPts val="600"/>
              </a:spcBef>
              <a:spcAft>
                <a:spcPts val="0"/>
              </a:spcAft>
              <a:buClr>
                <a:srgbClr val="000000"/>
              </a:buClr>
              <a:buSzPts val="1200"/>
              <a:buFont typeface="Arial"/>
              <a:buNone/>
            </a:pPr>
            <a:r>
              <a:t/>
            </a:r>
            <a:endParaRPr b="0" i="0" u="none" cap="none" strike="noStrike">
              <a:solidFill>
                <a:srgbClr val="FFFFFF"/>
              </a:solidFill>
              <a:latin typeface="Quicksand"/>
              <a:ea typeface="Quicksand"/>
              <a:cs typeface="Quicksand"/>
              <a:sym typeface="Quicksand"/>
            </a:endParaRPr>
          </a:p>
        </p:txBody>
      </p:sp>
      <p:sp>
        <p:nvSpPr>
          <p:cNvPr id="72" name="Google Shape;72;p3"/>
          <p:cNvSpPr txBox="1"/>
          <p:nvPr>
            <p:ph idx="12" type="sldNum"/>
          </p:nvPr>
        </p:nvSpPr>
        <p:spPr>
          <a:xfrm>
            <a:off x="8523157" y="4752131"/>
            <a:ext cx="548700" cy="3153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s-MX"/>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g14323fa75b3_0_9"/>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s-MX" sz="2400"/>
              <a:t>Descripción</a:t>
            </a:r>
            <a:r>
              <a:rPr lang="es-MX"/>
              <a:t> </a:t>
            </a:r>
            <a:r>
              <a:rPr lang="es-MX" sz="2400"/>
              <a:t>de los datos</a:t>
            </a:r>
            <a:endParaRPr/>
          </a:p>
        </p:txBody>
      </p:sp>
      <p:sp>
        <p:nvSpPr>
          <p:cNvPr id="78" name="Google Shape;78;g14323fa75b3_0_9"/>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200"/>
              <a:buFont typeface="Arial"/>
              <a:buNone/>
            </a:pPr>
            <a:fld id="{00000000-1234-1234-1234-123412341234}" type="slidenum">
              <a:rPr lang="es-MX"/>
              <a:t>‹#›</a:t>
            </a:fld>
            <a:endParaRPr/>
          </a:p>
        </p:txBody>
      </p:sp>
      <p:sp>
        <p:nvSpPr>
          <p:cNvPr id="79" name="Google Shape;79;g14323fa75b3_0_9"/>
          <p:cNvSpPr txBox="1"/>
          <p:nvPr/>
        </p:nvSpPr>
        <p:spPr>
          <a:xfrm>
            <a:off x="1165475" y="945026"/>
            <a:ext cx="6927900" cy="12042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600"/>
              </a:spcBef>
              <a:spcAft>
                <a:spcPts val="0"/>
              </a:spcAft>
              <a:buClr>
                <a:schemeClr val="dk1"/>
              </a:buClr>
              <a:buSzPts val="1100"/>
              <a:buFont typeface="Arial"/>
              <a:buNone/>
            </a:pPr>
            <a:r>
              <a:rPr lang="es-MX">
                <a:solidFill>
                  <a:srgbClr val="FFFFFF"/>
                </a:solidFill>
                <a:latin typeface="Quicksand"/>
                <a:ea typeface="Quicksand"/>
                <a:cs typeface="Quicksand"/>
                <a:sym typeface="Quicksand"/>
              </a:rPr>
              <a:t>Nuestro data set posee un total de 17 variables de las cuales  8 están relacionadas a datos de los clientes, 8 están relacionadas a la campaña de marketing, y por último nuestra variable objetivo. Estas se describen a continuación:</a:t>
            </a:r>
            <a:endParaRPr b="0" i="0" u="none" cap="none" strike="noStrike">
              <a:solidFill>
                <a:srgbClr val="FFFFFF"/>
              </a:solidFill>
              <a:latin typeface="Quicksand"/>
              <a:ea typeface="Quicksand"/>
              <a:cs typeface="Quicksand"/>
              <a:sym typeface="Quicksand"/>
            </a:endParaRPr>
          </a:p>
          <a:p>
            <a:pPr indent="0" lvl="0" marL="0" marR="0" rtl="0" algn="just">
              <a:lnSpc>
                <a:spcPct val="100000"/>
              </a:lnSpc>
              <a:spcBef>
                <a:spcPts val="600"/>
              </a:spcBef>
              <a:spcAft>
                <a:spcPts val="0"/>
              </a:spcAft>
              <a:buClr>
                <a:srgbClr val="000000"/>
              </a:buClr>
              <a:buSzPts val="1200"/>
              <a:buFont typeface="Arial"/>
              <a:buNone/>
            </a:pPr>
            <a:r>
              <a:t/>
            </a:r>
            <a:endParaRPr sz="1050">
              <a:solidFill>
                <a:schemeClr val="lt1"/>
              </a:solidFill>
              <a:latin typeface="Quicksand"/>
              <a:ea typeface="Quicksand"/>
              <a:cs typeface="Quicksand"/>
              <a:sym typeface="Quicksand"/>
            </a:endParaRPr>
          </a:p>
        </p:txBody>
      </p:sp>
      <p:graphicFrame>
        <p:nvGraphicFramePr>
          <p:cNvPr id="80" name="Google Shape;80;g14323fa75b3_0_9"/>
          <p:cNvGraphicFramePr/>
          <p:nvPr/>
        </p:nvGraphicFramePr>
        <p:xfrm>
          <a:off x="3093775" y="2073025"/>
          <a:ext cx="3000000" cy="3000000"/>
        </p:xfrm>
        <a:graphic>
          <a:graphicData uri="http://schemas.openxmlformats.org/drawingml/2006/table">
            <a:tbl>
              <a:tblPr>
                <a:noFill/>
                <a:tableStyleId>{611BB75D-1AFA-448E-80A8-D1E5BA8138B6}</a:tableStyleId>
              </a:tblPr>
              <a:tblGrid>
                <a:gridCol w="1433400"/>
                <a:gridCol w="3351850"/>
              </a:tblGrid>
              <a:tr h="350500">
                <a:tc>
                  <a:txBody>
                    <a:bodyPr/>
                    <a:lstStyle/>
                    <a:p>
                      <a:pPr indent="0" lvl="0" marL="0" rtl="0" algn="l">
                        <a:spcBef>
                          <a:spcPts val="0"/>
                        </a:spcBef>
                        <a:spcAft>
                          <a:spcPts val="0"/>
                        </a:spcAft>
                        <a:buNone/>
                      </a:pPr>
                      <a:r>
                        <a:rPr lang="es-MX" sz="1100">
                          <a:solidFill>
                            <a:srgbClr val="FFFFFF"/>
                          </a:solidFill>
                          <a:latin typeface="Quicksand"/>
                          <a:ea typeface="Quicksand"/>
                          <a:cs typeface="Quicksand"/>
                          <a:sym typeface="Quicksand"/>
                        </a:rPr>
                        <a:t>age</a:t>
                      </a:r>
                      <a:endParaRPr sz="1100">
                        <a:solidFill>
                          <a:srgbClr val="FFFFFF"/>
                        </a:solidFill>
                        <a:latin typeface="Quicksand"/>
                        <a:ea typeface="Quicksand"/>
                        <a:cs typeface="Quicksand"/>
                        <a:sym typeface="Quicksand"/>
                      </a:endParaRPr>
                    </a:p>
                  </a:txBody>
                  <a:tcPr marT="91425" marB="91425" marR="91425" marL="91425"/>
                </a:tc>
                <a:tc>
                  <a:txBody>
                    <a:bodyPr/>
                    <a:lstStyle/>
                    <a:p>
                      <a:pPr indent="0" lvl="0" marL="0" rtl="0" algn="l">
                        <a:spcBef>
                          <a:spcPts val="0"/>
                        </a:spcBef>
                        <a:spcAft>
                          <a:spcPts val="0"/>
                        </a:spcAft>
                        <a:buNone/>
                      </a:pPr>
                      <a:r>
                        <a:rPr lang="es-MX" sz="1100">
                          <a:solidFill>
                            <a:srgbClr val="FFFFFF"/>
                          </a:solidFill>
                          <a:latin typeface="Quicksand"/>
                          <a:ea typeface="Quicksand"/>
                          <a:cs typeface="Quicksand"/>
                          <a:sym typeface="Quicksand"/>
                        </a:rPr>
                        <a:t>Edad</a:t>
                      </a:r>
                      <a:endParaRPr sz="1100">
                        <a:solidFill>
                          <a:srgbClr val="FFFFFF"/>
                        </a:solidFill>
                        <a:latin typeface="Quicksand"/>
                        <a:ea typeface="Quicksand"/>
                        <a:cs typeface="Quicksand"/>
                        <a:sym typeface="Quicksand"/>
                      </a:endParaRPr>
                    </a:p>
                  </a:txBody>
                  <a:tcPr marT="91425" marB="91425" marR="91425" marL="91425"/>
                </a:tc>
              </a:tr>
              <a:tr h="350500">
                <a:tc>
                  <a:txBody>
                    <a:bodyPr/>
                    <a:lstStyle/>
                    <a:p>
                      <a:pPr indent="0" lvl="0" marL="0" rtl="0" algn="l">
                        <a:spcBef>
                          <a:spcPts val="0"/>
                        </a:spcBef>
                        <a:spcAft>
                          <a:spcPts val="0"/>
                        </a:spcAft>
                        <a:buNone/>
                      </a:pPr>
                      <a:r>
                        <a:rPr lang="es-MX" sz="1100">
                          <a:solidFill>
                            <a:srgbClr val="FFFFFF"/>
                          </a:solidFill>
                          <a:latin typeface="Quicksand"/>
                          <a:ea typeface="Quicksand"/>
                          <a:cs typeface="Quicksand"/>
                          <a:sym typeface="Quicksand"/>
                        </a:rPr>
                        <a:t>job</a:t>
                      </a:r>
                      <a:endParaRPr sz="1100">
                        <a:solidFill>
                          <a:srgbClr val="FFFFFF"/>
                        </a:solidFill>
                        <a:latin typeface="Quicksand"/>
                        <a:ea typeface="Quicksand"/>
                        <a:cs typeface="Quicksand"/>
                        <a:sym typeface="Quicksand"/>
                      </a:endParaRPr>
                    </a:p>
                  </a:txBody>
                  <a:tcPr marT="91425" marB="91425" marR="91425" marL="91425"/>
                </a:tc>
                <a:tc>
                  <a:txBody>
                    <a:bodyPr/>
                    <a:lstStyle/>
                    <a:p>
                      <a:pPr indent="0" lvl="0" marL="0" rtl="0" algn="l">
                        <a:spcBef>
                          <a:spcPts val="0"/>
                        </a:spcBef>
                        <a:spcAft>
                          <a:spcPts val="0"/>
                        </a:spcAft>
                        <a:buNone/>
                      </a:pPr>
                      <a:r>
                        <a:rPr lang="es-MX" sz="1100">
                          <a:solidFill>
                            <a:srgbClr val="FFFFFF"/>
                          </a:solidFill>
                          <a:latin typeface="Quicksand"/>
                          <a:ea typeface="Quicksand"/>
                          <a:cs typeface="Quicksand"/>
                          <a:sym typeface="Quicksand"/>
                        </a:rPr>
                        <a:t>Trabajo</a:t>
                      </a:r>
                      <a:endParaRPr sz="1100">
                        <a:solidFill>
                          <a:srgbClr val="FFFFFF"/>
                        </a:solidFill>
                        <a:latin typeface="Quicksand"/>
                        <a:ea typeface="Quicksand"/>
                        <a:cs typeface="Quicksand"/>
                        <a:sym typeface="Quicksand"/>
                      </a:endParaRPr>
                    </a:p>
                  </a:txBody>
                  <a:tcPr marT="91425" marB="91425" marR="91425" marL="91425"/>
                </a:tc>
              </a:tr>
              <a:tr h="350500">
                <a:tc>
                  <a:txBody>
                    <a:bodyPr/>
                    <a:lstStyle/>
                    <a:p>
                      <a:pPr indent="0" lvl="0" marL="0" rtl="0" algn="l">
                        <a:spcBef>
                          <a:spcPts val="0"/>
                        </a:spcBef>
                        <a:spcAft>
                          <a:spcPts val="0"/>
                        </a:spcAft>
                        <a:buNone/>
                      </a:pPr>
                      <a:r>
                        <a:rPr lang="es-MX" sz="1100">
                          <a:solidFill>
                            <a:srgbClr val="FFFFFF"/>
                          </a:solidFill>
                          <a:latin typeface="Quicksand"/>
                          <a:ea typeface="Quicksand"/>
                          <a:cs typeface="Quicksand"/>
                          <a:sym typeface="Quicksand"/>
                        </a:rPr>
                        <a:t>marital</a:t>
                      </a:r>
                      <a:endParaRPr sz="1100">
                        <a:solidFill>
                          <a:srgbClr val="FFFFFF"/>
                        </a:solidFill>
                        <a:latin typeface="Quicksand"/>
                        <a:ea typeface="Quicksand"/>
                        <a:cs typeface="Quicksand"/>
                        <a:sym typeface="Quicksand"/>
                      </a:endParaRPr>
                    </a:p>
                  </a:txBody>
                  <a:tcPr marT="91425" marB="91425" marR="91425" marL="91425"/>
                </a:tc>
                <a:tc>
                  <a:txBody>
                    <a:bodyPr/>
                    <a:lstStyle/>
                    <a:p>
                      <a:pPr indent="0" lvl="0" marL="0" rtl="0" algn="l">
                        <a:spcBef>
                          <a:spcPts val="0"/>
                        </a:spcBef>
                        <a:spcAft>
                          <a:spcPts val="0"/>
                        </a:spcAft>
                        <a:buNone/>
                      </a:pPr>
                      <a:r>
                        <a:rPr lang="es-MX" sz="1100">
                          <a:solidFill>
                            <a:srgbClr val="FFFFFF"/>
                          </a:solidFill>
                          <a:latin typeface="Quicksand"/>
                          <a:ea typeface="Quicksand"/>
                          <a:cs typeface="Quicksand"/>
                          <a:sym typeface="Quicksand"/>
                        </a:rPr>
                        <a:t>Estado civil</a:t>
                      </a:r>
                      <a:endParaRPr sz="1100">
                        <a:solidFill>
                          <a:srgbClr val="FFFFFF"/>
                        </a:solidFill>
                        <a:latin typeface="Quicksand"/>
                        <a:ea typeface="Quicksand"/>
                        <a:cs typeface="Quicksand"/>
                        <a:sym typeface="Quicksand"/>
                      </a:endParaRPr>
                    </a:p>
                  </a:txBody>
                  <a:tcPr marT="91425" marB="91425" marR="91425" marL="91425"/>
                </a:tc>
              </a:tr>
              <a:tr h="100000">
                <a:tc>
                  <a:txBody>
                    <a:bodyPr/>
                    <a:lstStyle/>
                    <a:p>
                      <a:pPr indent="0" lvl="0" marL="0" rtl="0" algn="l">
                        <a:spcBef>
                          <a:spcPts val="0"/>
                        </a:spcBef>
                        <a:spcAft>
                          <a:spcPts val="0"/>
                        </a:spcAft>
                        <a:buNone/>
                      </a:pPr>
                      <a:r>
                        <a:rPr lang="es-MX" sz="1100">
                          <a:solidFill>
                            <a:srgbClr val="FFFFFF"/>
                          </a:solidFill>
                          <a:latin typeface="Quicksand"/>
                          <a:ea typeface="Quicksand"/>
                          <a:cs typeface="Quicksand"/>
                          <a:sym typeface="Quicksand"/>
                        </a:rPr>
                        <a:t>education</a:t>
                      </a:r>
                      <a:endParaRPr sz="1100">
                        <a:solidFill>
                          <a:srgbClr val="FFFFFF"/>
                        </a:solidFill>
                        <a:latin typeface="Quicksand"/>
                        <a:ea typeface="Quicksand"/>
                        <a:cs typeface="Quicksand"/>
                        <a:sym typeface="Quicksand"/>
                      </a:endParaRPr>
                    </a:p>
                  </a:txBody>
                  <a:tcPr marT="91425" marB="91425" marR="91425" marL="91425"/>
                </a:tc>
                <a:tc>
                  <a:txBody>
                    <a:bodyPr/>
                    <a:lstStyle/>
                    <a:p>
                      <a:pPr indent="0" lvl="0" marL="0" rtl="0" algn="l">
                        <a:spcBef>
                          <a:spcPts val="0"/>
                        </a:spcBef>
                        <a:spcAft>
                          <a:spcPts val="0"/>
                        </a:spcAft>
                        <a:buNone/>
                      </a:pPr>
                      <a:r>
                        <a:rPr lang="es-MX" sz="1100">
                          <a:solidFill>
                            <a:srgbClr val="FFFFFF"/>
                          </a:solidFill>
                          <a:latin typeface="Quicksand"/>
                          <a:ea typeface="Quicksand"/>
                          <a:cs typeface="Quicksand"/>
                          <a:sym typeface="Quicksand"/>
                        </a:rPr>
                        <a:t>Nivel educativo</a:t>
                      </a:r>
                      <a:endParaRPr sz="1100">
                        <a:solidFill>
                          <a:srgbClr val="FFFFFF"/>
                        </a:solidFill>
                        <a:latin typeface="Quicksand"/>
                        <a:ea typeface="Quicksand"/>
                        <a:cs typeface="Quicksand"/>
                        <a:sym typeface="Quicksand"/>
                      </a:endParaRPr>
                    </a:p>
                  </a:txBody>
                  <a:tcPr marT="91425" marB="91425" marR="91425" marL="91425"/>
                </a:tc>
              </a:tr>
              <a:tr h="350500">
                <a:tc>
                  <a:txBody>
                    <a:bodyPr/>
                    <a:lstStyle/>
                    <a:p>
                      <a:pPr indent="0" lvl="0" marL="0" rtl="0" algn="l">
                        <a:spcBef>
                          <a:spcPts val="0"/>
                        </a:spcBef>
                        <a:spcAft>
                          <a:spcPts val="0"/>
                        </a:spcAft>
                        <a:buNone/>
                      </a:pPr>
                      <a:r>
                        <a:rPr lang="es-MX" sz="1100">
                          <a:solidFill>
                            <a:srgbClr val="FFFFFF"/>
                          </a:solidFill>
                          <a:latin typeface="Quicksand"/>
                          <a:ea typeface="Quicksand"/>
                          <a:cs typeface="Quicksand"/>
                          <a:sym typeface="Quicksand"/>
                        </a:rPr>
                        <a:t>default</a:t>
                      </a:r>
                      <a:endParaRPr sz="1100">
                        <a:solidFill>
                          <a:srgbClr val="FFFFFF"/>
                        </a:solidFill>
                        <a:latin typeface="Quicksand"/>
                        <a:ea typeface="Quicksand"/>
                        <a:cs typeface="Quicksand"/>
                        <a:sym typeface="Quicksand"/>
                      </a:endParaRPr>
                    </a:p>
                  </a:txBody>
                  <a:tcPr marT="91425" marB="91425" marR="91425" marL="91425"/>
                </a:tc>
                <a:tc>
                  <a:txBody>
                    <a:bodyPr/>
                    <a:lstStyle/>
                    <a:p>
                      <a:pPr indent="0" lvl="0" marL="0" rtl="0" algn="l">
                        <a:spcBef>
                          <a:spcPts val="0"/>
                        </a:spcBef>
                        <a:spcAft>
                          <a:spcPts val="0"/>
                        </a:spcAft>
                        <a:buNone/>
                      </a:pPr>
                      <a:r>
                        <a:rPr lang="es-MX" sz="1100">
                          <a:solidFill>
                            <a:srgbClr val="FFFFFF"/>
                          </a:solidFill>
                          <a:latin typeface="Quicksand"/>
                          <a:ea typeface="Quicksand"/>
                          <a:cs typeface="Quicksand"/>
                          <a:sym typeface="Quicksand"/>
                        </a:rPr>
                        <a:t>Crédito en mora</a:t>
                      </a:r>
                      <a:endParaRPr sz="1100">
                        <a:solidFill>
                          <a:srgbClr val="FFFFFF"/>
                        </a:solidFill>
                        <a:latin typeface="Quicksand"/>
                        <a:ea typeface="Quicksand"/>
                        <a:cs typeface="Quicksand"/>
                        <a:sym typeface="Quicksand"/>
                      </a:endParaRPr>
                    </a:p>
                  </a:txBody>
                  <a:tcPr marT="91425" marB="91425" marR="91425" marL="91425"/>
                </a:tc>
              </a:tr>
              <a:tr h="350500">
                <a:tc>
                  <a:txBody>
                    <a:bodyPr/>
                    <a:lstStyle/>
                    <a:p>
                      <a:pPr indent="0" lvl="0" marL="0" rtl="0" algn="l">
                        <a:spcBef>
                          <a:spcPts val="0"/>
                        </a:spcBef>
                        <a:spcAft>
                          <a:spcPts val="0"/>
                        </a:spcAft>
                        <a:buNone/>
                      </a:pPr>
                      <a:r>
                        <a:rPr lang="es-MX" sz="1100">
                          <a:solidFill>
                            <a:srgbClr val="FFFFFF"/>
                          </a:solidFill>
                          <a:latin typeface="Quicksand"/>
                          <a:ea typeface="Quicksand"/>
                          <a:cs typeface="Quicksand"/>
                          <a:sym typeface="Quicksand"/>
                        </a:rPr>
                        <a:t>balance</a:t>
                      </a:r>
                      <a:endParaRPr sz="1100">
                        <a:solidFill>
                          <a:srgbClr val="FFFFFF"/>
                        </a:solidFill>
                        <a:latin typeface="Quicksand"/>
                        <a:ea typeface="Quicksand"/>
                        <a:cs typeface="Quicksand"/>
                        <a:sym typeface="Quicksand"/>
                      </a:endParaRPr>
                    </a:p>
                  </a:txBody>
                  <a:tcPr marT="91425" marB="91425" marR="91425" marL="91425"/>
                </a:tc>
                <a:tc>
                  <a:txBody>
                    <a:bodyPr/>
                    <a:lstStyle/>
                    <a:p>
                      <a:pPr indent="0" lvl="0" marL="0" rtl="0" algn="l">
                        <a:spcBef>
                          <a:spcPts val="0"/>
                        </a:spcBef>
                        <a:spcAft>
                          <a:spcPts val="0"/>
                        </a:spcAft>
                        <a:buNone/>
                      </a:pPr>
                      <a:r>
                        <a:rPr lang="es-MX" sz="1100">
                          <a:solidFill>
                            <a:srgbClr val="FFFFFF"/>
                          </a:solidFill>
                          <a:latin typeface="Quicksand"/>
                          <a:ea typeface="Quicksand"/>
                          <a:cs typeface="Quicksand"/>
                          <a:sym typeface="Quicksand"/>
                        </a:rPr>
                        <a:t>Saldo promedio en euros</a:t>
                      </a:r>
                      <a:endParaRPr sz="1100">
                        <a:solidFill>
                          <a:srgbClr val="FFFFFF"/>
                        </a:solidFill>
                        <a:latin typeface="Quicksand"/>
                        <a:ea typeface="Quicksand"/>
                        <a:cs typeface="Quicksand"/>
                        <a:sym typeface="Quicksand"/>
                      </a:endParaRPr>
                    </a:p>
                  </a:txBody>
                  <a:tcPr marT="91425" marB="91425" marR="91425" marL="91425"/>
                </a:tc>
              </a:tr>
              <a:tr h="350500">
                <a:tc>
                  <a:txBody>
                    <a:bodyPr/>
                    <a:lstStyle/>
                    <a:p>
                      <a:pPr indent="0" lvl="0" marL="0" rtl="0" algn="l">
                        <a:spcBef>
                          <a:spcPts val="0"/>
                        </a:spcBef>
                        <a:spcAft>
                          <a:spcPts val="0"/>
                        </a:spcAft>
                        <a:buNone/>
                      </a:pPr>
                      <a:r>
                        <a:rPr lang="es-MX" sz="1100">
                          <a:solidFill>
                            <a:srgbClr val="FFFFFF"/>
                          </a:solidFill>
                          <a:latin typeface="Quicksand"/>
                          <a:ea typeface="Quicksand"/>
                          <a:cs typeface="Quicksand"/>
                          <a:sym typeface="Quicksand"/>
                        </a:rPr>
                        <a:t>housing</a:t>
                      </a:r>
                      <a:endParaRPr sz="1100">
                        <a:solidFill>
                          <a:srgbClr val="FFFFFF"/>
                        </a:solidFill>
                        <a:latin typeface="Quicksand"/>
                        <a:ea typeface="Quicksand"/>
                        <a:cs typeface="Quicksand"/>
                        <a:sym typeface="Quicksand"/>
                      </a:endParaRPr>
                    </a:p>
                  </a:txBody>
                  <a:tcPr marT="91425" marB="91425" marR="91425" marL="91425"/>
                </a:tc>
                <a:tc>
                  <a:txBody>
                    <a:bodyPr/>
                    <a:lstStyle/>
                    <a:p>
                      <a:pPr indent="0" lvl="0" marL="0" rtl="0" algn="l">
                        <a:spcBef>
                          <a:spcPts val="0"/>
                        </a:spcBef>
                        <a:spcAft>
                          <a:spcPts val="0"/>
                        </a:spcAft>
                        <a:buNone/>
                      </a:pPr>
                      <a:r>
                        <a:rPr lang="es-MX" sz="1100">
                          <a:solidFill>
                            <a:srgbClr val="FFFFFF"/>
                          </a:solidFill>
                          <a:latin typeface="Quicksand"/>
                          <a:ea typeface="Quicksand"/>
                          <a:cs typeface="Quicksand"/>
                          <a:sym typeface="Quicksand"/>
                        </a:rPr>
                        <a:t>Posee o no préstamo hipotecario</a:t>
                      </a:r>
                      <a:endParaRPr sz="1100">
                        <a:solidFill>
                          <a:srgbClr val="FFFFFF"/>
                        </a:solidFill>
                        <a:latin typeface="Quicksand"/>
                        <a:ea typeface="Quicksand"/>
                        <a:cs typeface="Quicksand"/>
                        <a:sym typeface="Quicksand"/>
                      </a:endParaRPr>
                    </a:p>
                  </a:txBody>
                  <a:tcPr marT="91425" marB="91425" marR="91425" marL="91425"/>
                </a:tc>
              </a:tr>
              <a:tr h="350500">
                <a:tc>
                  <a:txBody>
                    <a:bodyPr/>
                    <a:lstStyle/>
                    <a:p>
                      <a:pPr indent="0" lvl="0" marL="0" rtl="0" algn="l">
                        <a:spcBef>
                          <a:spcPts val="0"/>
                        </a:spcBef>
                        <a:spcAft>
                          <a:spcPts val="0"/>
                        </a:spcAft>
                        <a:buNone/>
                      </a:pPr>
                      <a:r>
                        <a:rPr lang="es-MX" sz="1100">
                          <a:solidFill>
                            <a:srgbClr val="FFFFFF"/>
                          </a:solidFill>
                          <a:latin typeface="Quicksand"/>
                          <a:ea typeface="Quicksand"/>
                          <a:cs typeface="Quicksand"/>
                          <a:sym typeface="Quicksand"/>
                        </a:rPr>
                        <a:t>loan</a:t>
                      </a:r>
                      <a:endParaRPr sz="1100">
                        <a:solidFill>
                          <a:srgbClr val="FFFFFF"/>
                        </a:solidFill>
                        <a:latin typeface="Quicksand"/>
                        <a:ea typeface="Quicksand"/>
                        <a:cs typeface="Quicksand"/>
                        <a:sym typeface="Quicksand"/>
                      </a:endParaRPr>
                    </a:p>
                  </a:txBody>
                  <a:tcPr marT="91425" marB="91425" marR="91425" marL="91425"/>
                </a:tc>
                <a:tc>
                  <a:txBody>
                    <a:bodyPr/>
                    <a:lstStyle/>
                    <a:p>
                      <a:pPr indent="0" lvl="0" marL="0" rtl="0" algn="l">
                        <a:spcBef>
                          <a:spcPts val="0"/>
                        </a:spcBef>
                        <a:spcAft>
                          <a:spcPts val="0"/>
                        </a:spcAft>
                        <a:buNone/>
                      </a:pPr>
                      <a:r>
                        <a:rPr lang="es-MX" sz="1100">
                          <a:solidFill>
                            <a:srgbClr val="FFFFFF"/>
                          </a:solidFill>
                          <a:latin typeface="Quicksand"/>
                          <a:ea typeface="Quicksand"/>
                          <a:cs typeface="Quicksand"/>
                          <a:sym typeface="Quicksand"/>
                        </a:rPr>
                        <a:t>Posee o no un préstamo personal</a:t>
                      </a:r>
                      <a:endParaRPr sz="1100">
                        <a:solidFill>
                          <a:srgbClr val="FFFFFF"/>
                        </a:solidFill>
                        <a:latin typeface="Quicksand"/>
                        <a:ea typeface="Quicksand"/>
                        <a:cs typeface="Quicksand"/>
                        <a:sym typeface="Quicksand"/>
                      </a:endParaRPr>
                    </a:p>
                  </a:txBody>
                  <a:tcPr marT="91425" marB="91425" marR="91425" marL="91425"/>
                </a:tc>
              </a:tr>
            </a:tbl>
          </a:graphicData>
        </a:graphic>
      </p:graphicFrame>
      <p:sp>
        <p:nvSpPr>
          <p:cNvPr id="81" name="Google Shape;81;g14323fa75b3_0_9"/>
          <p:cNvSpPr txBox="1"/>
          <p:nvPr>
            <p:ph type="title"/>
          </p:nvPr>
        </p:nvSpPr>
        <p:spPr>
          <a:xfrm>
            <a:off x="1619275" y="2939075"/>
            <a:ext cx="1474500" cy="1071900"/>
          </a:xfrm>
          <a:prstGeom prst="rect">
            <a:avLst/>
          </a:prstGeom>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lang="es-MX" sz="1500"/>
              <a:t>Asociadas a datos del cliente</a:t>
            </a:r>
            <a:endParaRPr sz="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4"/>
          <p:cNvSpPr txBox="1"/>
          <p:nvPr>
            <p:ph idx="12" type="sldNum"/>
          </p:nvPr>
        </p:nvSpPr>
        <p:spPr>
          <a:xfrm>
            <a:off x="8523157" y="4752131"/>
            <a:ext cx="548700" cy="3153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s-MX"/>
              <a:t>‹#›</a:t>
            </a:fld>
            <a:endParaRPr/>
          </a:p>
        </p:txBody>
      </p:sp>
      <p:graphicFrame>
        <p:nvGraphicFramePr>
          <p:cNvPr id="87" name="Google Shape;87;p4"/>
          <p:cNvGraphicFramePr/>
          <p:nvPr/>
        </p:nvGraphicFramePr>
        <p:xfrm>
          <a:off x="2445850" y="1132575"/>
          <a:ext cx="3000000" cy="3000000"/>
        </p:xfrm>
        <a:graphic>
          <a:graphicData uri="http://schemas.openxmlformats.org/drawingml/2006/table">
            <a:tbl>
              <a:tblPr>
                <a:noFill/>
                <a:tableStyleId>{611BB75D-1AFA-448E-80A8-D1E5BA8138B6}</a:tableStyleId>
              </a:tblPr>
              <a:tblGrid>
                <a:gridCol w="1739225"/>
                <a:gridCol w="4067000"/>
              </a:tblGrid>
              <a:tr h="350500">
                <a:tc>
                  <a:txBody>
                    <a:bodyPr/>
                    <a:lstStyle/>
                    <a:p>
                      <a:pPr indent="0" lvl="0" marL="0" rtl="0" algn="l">
                        <a:spcBef>
                          <a:spcPts val="0"/>
                        </a:spcBef>
                        <a:spcAft>
                          <a:spcPts val="0"/>
                        </a:spcAft>
                        <a:buNone/>
                      </a:pPr>
                      <a:r>
                        <a:rPr lang="es-MX" sz="1100">
                          <a:solidFill>
                            <a:srgbClr val="FFFFFF"/>
                          </a:solidFill>
                          <a:latin typeface="Quicksand"/>
                          <a:ea typeface="Quicksand"/>
                          <a:cs typeface="Quicksand"/>
                          <a:sym typeface="Quicksand"/>
                        </a:rPr>
                        <a:t>contact</a:t>
                      </a:r>
                      <a:endParaRPr sz="1100">
                        <a:solidFill>
                          <a:srgbClr val="FFFFFF"/>
                        </a:solidFill>
                        <a:latin typeface="Quicksand"/>
                        <a:ea typeface="Quicksand"/>
                        <a:cs typeface="Quicksand"/>
                        <a:sym typeface="Quicksand"/>
                      </a:endParaRPr>
                    </a:p>
                  </a:txBody>
                  <a:tcPr marT="91425" marB="91425" marR="91425" marL="91425" anchor="ctr"/>
                </a:tc>
                <a:tc>
                  <a:txBody>
                    <a:bodyPr/>
                    <a:lstStyle/>
                    <a:p>
                      <a:pPr indent="0" lvl="0" marL="0" rtl="0" algn="l">
                        <a:spcBef>
                          <a:spcPts val="0"/>
                        </a:spcBef>
                        <a:spcAft>
                          <a:spcPts val="0"/>
                        </a:spcAft>
                        <a:buNone/>
                      </a:pPr>
                      <a:r>
                        <a:rPr lang="es-MX" sz="1100">
                          <a:solidFill>
                            <a:srgbClr val="FFFFFF"/>
                          </a:solidFill>
                          <a:latin typeface="Quicksand"/>
                          <a:ea typeface="Quicksand"/>
                          <a:cs typeface="Quicksand"/>
                          <a:sym typeface="Quicksand"/>
                        </a:rPr>
                        <a:t>Tipo de comunicación</a:t>
                      </a:r>
                      <a:endParaRPr sz="1100">
                        <a:solidFill>
                          <a:srgbClr val="FFFFFF"/>
                        </a:solidFill>
                        <a:latin typeface="Quicksand"/>
                        <a:ea typeface="Quicksand"/>
                        <a:cs typeface="Quicksand"/>
                        <a:sym typeface="Quicksand"/>
                      </a:endParaRPr>
                    </a:p>
                  </a:txBody>
                  <a:tcPr marT="91425" marB="91425" marR="91425" marL="91425" anchor="ctr"/>
                </a:tc>
              </a:tr>
              <a:tr h="350500">
                <a:tc>
                  <a:txBody>
                    <a:bodyPr/>
                    <a:lstStyle/>
                    <a:p>
                      <a:pPr indent="0" lvl="0" marL="0" rtl="0" algn="l">
                        <a:spcBef>
                          <a:spcPts val="0"/>
                        </a:spcBef>
                        <a:spcAft>
                          <a:spcPts val="0"/>
                        </a:spcAft>
                        <a:buNone/>
                      </a:pPr>
                      <a:r>
                        <a:rPr lang="es-MX" sz="1100">
                          <a:solidFill>
                            <a:srgbClr val="FFFFFF"/>
                          </a:solidFill>
                          <a:latin typeface="Quicksand"/>
                          <a:ea typeface="Quicksand"/>
                          <a:cs typeface="Quicksand"/>
                          <a:sym typeface="Quicksand"/>
                        </a:rPr>
                        <a:t>day</a:t>
                      </a:r>
                      <a:endParaRPr sz="1100">
                        <a:solidFill>
                          <a:srgbClr val="FFFFFF"/>
                        </a:solidFill>
                        <a:latin typeface="Quicksand"/>
                        <a:ea typeface="Quicksand"/>
                        <a:cs typeface="Quicksand"/>
                        <a:sym typeface="Quicksand"/>
                      </a:endParaRPr>
                    </a:p>
                  </a:txBody>
                  <a:tcPr marT="91425" marB="91425" marR="91425" marL="91425" anchor="ctr"/>
                </a:tc>
                <a:tc>
                  <a:txBody>
                    <a:bodyPr/>
                    <a:lstStyle/>
                    <a:p>
                      <a:pPr indent="0" lvl="0" marL="0" rtl="0" algn="l">
                        <a:spcBef>
                          <a:spcPts val="0"/>
                        </a:spcBef>
                        <a:spcAft>
                          <a:spcPts val="0"/>
                        </a:spcAft>
                        <a:buNone/>
                      </a:pPr>
                      <a:r>
                        <a:rPr lang="es-MX" sz="1100">
                          <a:solidFill>
                            <a:srgbClr val="FFFFFF"/>
                          </a:solidFill>
                          <a:latin typeface="Quicksand"/>
                          <a:ea typeface="Quicksand"/>
                          <a:cs typeface="Quicksand"/>
                          <a:sym typeface="Quicksand"/>
                        </a:rPr>
                        <a:t>Último día del mes en contacto</a:t>
                      </a:r>
                      <a:endParaRPr sz="1100">
                        <a:solidFill>
                          <a:srgbClr val="FFFFFF"/>
                        </a:solidFill>
                        <a:latin typeface="Quicksand"/>
                        <a:ea typeface="Quicksand"/>
                        <a:cs typeface="Quicksand"/>
                        <a:sym typeface="Quicksand"/>
                      </a:endParaRPr>
                    </a:p>
                  </a:txBody>
                  <a:tcPr marT="91425" marB="91425" marR="91425" marL="91425" anchor="ctr"/>
                </a:tc>
              </a:tr>
              <a:tr h="350500">
                <a:tc>
                  <a:txBody>
                    <a:bodyPr/>
                    <a:lstStyle/>
                    <a:p>
                      <a:pPr indent="0" lvl="0" marL="0" rtl="0" algn="l">
                        <a:spcBef>
                          <a:spcPts val="0"/>
                        </a:spcBef>
                        <a:spcAft>
                          <a:spcPts val="0"/>
                        </a:spcAft>
                        <a:buNone/>
                      </a:pPr>
                      <a:r>
                        <a:rPr lang="es-MX" sz="1100">
                          <a:solidFill>
                            <a:srgbClr val="FFFFFF"/>
                          </a:solidFill>
                          <a:latin typeface="Quicksand"/>
                          <a:ea typeface="Quicksand"/>
                          <a:cs typeface="Quicksand"/>
                          <a:sym typeface="Quicksand"/>
                        </a:rPr>
                        <a:t>month</a:t>
                      </a:r>
                      <a:endParaRPr sz="1100">
                        <a:solidFill>
                          <a:srgbClr val="FFFFFF"/>
                        </a:solidFill>
                        <a:latin typeface="Quicksand"/>
                        <a:ea typeface="Quicksand"/>
                        <a:cs typeface="Quicksand"/>
                        <a:sym typeface="Quicksand"/>
                      </a:endParaRPr>
                    </a:p>
                  </a:txBody>
                  <a:tcPr marT="91425" marB="91425" marR="91425" marL="91425" anchor="ctr"/>
                </a:tc>
                <a:tc>
                  <a:txBody>
                    <a:bodyPr/>
                    <a:lstStyle/>
                    <a:p>
                      <a:pPr indent="0" lvl="0" marL="0" rtl="0" algn="l">
                        <a:spcBef>
                          <a:spcPts val="0"/>
                        </a:spcBef>
                        <a:spcAft>
                          <a:spcPts val="0"/>
                        </a:spcAft>
                        <a:buNone/>
                      </a:pPr>
                      <a:r>
                        <a:rPr lang="es-MX" sz="1100">
                          <a:solidFill>
                            <a:srgbClr val="FFFFFF"/>
                          </a:solidFill>
                          <a:latin typeface="Quicksand"/>
                          <a:ea typeface="Quicksand"/>
                          <a:cs typeface="Quicksand"/>
                          <a:sym typeface="Quicksand"/>
                        </a:rPr>
                        <a:t>Último mes del año en contacto</a:t>
                      </a:r>
                      <a:endParaRPr sz="1100">
                        <a:solidFill>
                          <a:srgbClr val="FFFFFF"/>
                        </a:solidFill>
                        <a:latin typeface="Quicksand"/>
                        <a:ea typeface="Quicksand"/>
                        <a:cs typeface="Quicksand"/>
                        <a:sym typeface="Quicksand"/>
                      </a:endParaRPr>
                    </a:p>
                  </a:txBody>
                  <a:tcPr marT="91425" marB="91425" marR="91425" marL="91425" anchor="ctr"/>
                </a:tc>
              </a:tr>
              <a:tr h="350500">
                <a:tc>
                  <a:txBody>
                    <a:bodyPr/>
                    <a:lstStyle/>
                    <a:p>
                      <a:pPr indent="0" lvl="0" marL="0" rtl="0" algn="l">
                        <a:spcBef>
                          <a:spcPts val="0"/>
                        </a:spcBef>
                        <a:spcAft>
                          <a:spcPts val="0"/>
                        </a:spcAft>
                        <a:buNone/>
                      </a:pPr>
                      <a:r>
                        <a:rPr lang="es-MX" sz="1100">
                          <a:solidFill>
                            <a:srgbClr val="FFFFFF"/>
                          </a:solidFill>
                          <a:latin typeface="Quicksand"/>
                          <a:ea typeface="Quicksand"/>
                          <a:cs typeface="Quicksand"/>
                          <a:sym typeface="Quicksand"/>
                        </a:rPr>
                        <a:t>duration</a:t>
                      </a:r>
                      <a:endParaRPr sz="1100">
                        <a:solidFill>
                          <a:srgbClr val="FFFFFF"/>
                        </a:solidFill>
                        <a:latin typeface="Quicksand"/>
                        <a:ea typeface="Quicksand"/>
                        <a:cs typeface="Quicksand"/>
                        <a:sym typeface="Quicksand"/>
                      </a:endParaRPr>
                    </a:p>
                  </a:txBody>
                  <a:tcPr marT="91425" marB="91425" marR="91425" marL="91425" anchor="ctr"/>
                </a:tc>
                <a:tc>
                  <a:txBody>
                    <a:bodyPr/>
                    <a:lstStyle/>
                    <a:p>
                      <a:pPr indent="0" lvl="0" marL="0" rtl="0" algn="l">
                        <a:spcBef>
                          <a:spcPts val="0"/>
                        </a:spcBef>
                        <a:spcAft>
                          <a:spcPts val="0"/>
                        </a:spcAft>
                        <a:buNone/>
                      </a:pPr>
                      <a:r>
                        <a:rPr lang="es-MX" sz="1100">
                          <a:solidFill>
                            <a:srgbClr val="FFFFFF"/>
                          </a:solidFill>
                          <a:latin typeface="Quicksand"/>
                          <a:ea typeface="Quicksand"/>
                          <a:cs typeface="Quicksand"/>
                          <a:sym typeface="Quicksand"/>
                        </a:rPr>
                        <a:t>Duración del último contacto (segundos)</a:t>
                      </a:r>
                      <a:endParaRPr sz="1100">
                        <a:solidFill>
                          <a:srgbClr val="FFFFFF"/>
                        </a:solidFill>
                        <a:latin typeface="Quicksand"/>
                        <a:ea typeface="Quicksand"/>
                        <a:cs typeface="Quicksand"/>
                        <a:sym typeface="Quicksand"/>
                      </a:endParaRPr>
                    </a:p>
                  </a:txBody>
                  <a:tcPr marT="91425" marB="91425" marR="91425" marL="91425" anchor="ctr"/>
                </a:tc>
              </a:tr>
              <a:tr h="670525">
                <a:tc>
                  <a:txBody>
                    <a:bodyPr/>
                    <a:lstStyle/>
                    <a:p>
                      <a:pPr indent="0" lvl="0" marL="0" rtl="0" algn="l">
                        <a:spcBef>
                          <a:spcPts val="0"/>
                        </a:spcBef>
                        <a:spcAft>
                          <a:spcPts val="0"/>
                        </a:spcAft>
                        <a:buNone/>
                      </a:pPr>
                      <a:r>
                        <a:rPr lang="es-MX" sz="1100">
                          <a:solidFill>
                            <a:srgbClr val="FFFFFF"/>
                          </a:solidFill>
                          <a:latin typeface="Quicksand"/>
                          <a:ea typeface="Quicksand"/>
                          <a:cs typeface="Quicksand"/>
                          <a:sym typeface="Quicksand"/>
                        </a:rPr>
                        <a:t>campaign</a:t>
                      </a:r>
                      <a:endParaRPr sz="1100">
                        <a:solidFill>
                          <a:srgbClr val="FFFFFF"/>
                        </a:solidFill>
                        <a:latin typeface="Quicksand"/>
                        <a:ea typeface="Quicksand"/>
                        <a:cs typeface="Quicksand"/>
                        <a:sym typeface="Quicksand"/>
                      </a:endParaRPr>
                    </a:p>
                  </a:txBody>
                  <a:tcPr marT="91425" marB="91425" marR="91425" marL="91425" anchor="ctr"/>
                </a:tc>
                <a:tc>
                  <a:txBody>
                    <a:bodyPr/>
                    <a:lstStyle/>
                    <a:p>
                      <a:pPr indent="0" lvl="0" marL="0" rtl="0" algn="l">
                        <a:spcBef>
                          <a:spcPts val="600"/>
                        </a:spcBef>
                        <a:spcAft>
                          <a:spcPts val="0"/>
                        </a:spcAft>
                        <a:buClr>
                          <a:schemeClr val="accent1"/>
                        </a:buClr>
                        <a:buSzPts val="2000"/>
                        <a:buFont typeface="Quicksand"/>
                        <a:buNone/>
                      </a:pPr>
                      <a:r>
                        <a:rPr lang="es-MX" sz="1050">
                          <a:solidFill>
                            <a:schemeClr val="lt1"/>
                          </a:solidFill>
                          <a:latin typeface="Quicksand"/>
                          <a:ea typeface="Quicksand"/>
                          <a:cs typeface="Quicksand"/>
                          <a:sym typeface="Quicksand"/>
                        </a:rPr>
                        <a:t>N</a:t>
                      </a:r>
                      <a:r>
                        <a:rPr lang="es-MX" sz="1050">
                          <a:solidFill>
                            <a:schemeClr val="lt1"/>
                          </a:solidFill>
                          <a:latin typeface="Quicksand"/>
                          <a:ea typeface="Quicksand"/>
                          <a:cs typeface="Quicksand"/>
                          <a:sym typeface="Quicksand"/>
                        </a:rPr>
                        <a:t>úmero de contactos realizados durante esta campaña y para este cliente</a:t>
                      </a:r>
                      <a:endParaRPr/>
                    </a:p>
                    <a:p>
                      <a:pPr indent="0" lvl="0" marL="0" rtl="0" algn="l">
                        <a:spcBef>
                          <a:spcPts val="0"/>
                        </a:spcBef>
                        <a:spcAft>
                          <a:spcPts val="0"/>
                        </a:spcAft>
                        <a:buNone/>
                      </a:pPr>
                      <a:r>
                        <a:t/>
                      </a:r>
                      <a:endParaRPr sz="1100">
                        <a:solidFill>
                          <a:srgbClr val="FFFFFF"/>
                        </a:solidFill>
                        <a:latin typeface="Quicksand"/>
                        <a:ea typeface="Quicksand"/>
                        <a:cs typeface="Quicksand"/>
                        <a:sym typeface="Quicksand"/>
                      </a:endParaRPr>
                    </a:p>
                  </a:txBody>
                  <a:tcPr marT="91425" marB="91425" marR="91425" marL="91425" anchor="ctr"/>
                </a:tc>
              </a:tr>
              <a:tr h="670525">
                <a:tc>
                  <a:txBody>
                    <a:bodyPr/>
                    <a:lstStyle/>
                    <a:p>
                      <a:pPr indent="0" lvl="0" marL="0" rtl="0" algn="l">
                        <a:spcBef>
                          <a:spcPts val="0"/>
                        </a:spcBef>
                        <a:spcAft>
                          <a:spcPts val="0"/>
                        </a:spcAft>
                        <a:buNone/>
                      </a:pPr>
                      <a:r>
                        <a:rPr lang="es-MX" sz="1100">
                          <a:solidFill>
                            <a:srgbClr val="FFFFFF"/>
                          </a:solidFill>
                          <a:latin typeface="Quicksand"/>
                          <a:ea typeface="Quicksand"/>
                          <a:cs typeface="Quicksand"/>
                          <a:sym typeface="Quicksand"/>
                        </a:rPr>
                        <a:t>pdays</a:t>
                      </a:r>
                      <a:endParaRPr sz="1100">
                        <a:solidFill>
                          <a:srgbClr val="FFFFFF"/>
                        </a:solidFill>
                        <a:latin typeface="Quicksand"/>
                        <a:ea typeface="Quicksand"/>
                        <a:cs typeface="Quicksand"/>
                        <a:sym typeface="Quicksand"/>
                      </a:endParaRPr>
                    </a:p>
                  </a:txBody>
                  <a:tcPr marT="91425" marB="91425" marR="91425" marL="91425" anchor="ctr"/>
                </a:tc>
                <a:tc>
                  <a:txBody>
                    <a:bodyPr/>
                    <a:lstStyle/>
                    <a:p>
                      <a:pPr indent="0" lvl="0" marL="0" rtl="0" algn="l">
                        <a:spcBef>
                          <a:spcPts val="600"/>
                        </a:spcBef>
                        <a:spcAft>
                          <a:spcPts val="0"/>
                        </a:spcAft>
                        <a:buClr>
                          <a:schemeClr val="accent1"/>
                        </a:buClr>
                        <a:buSzPts val="2000"/>
                        <a:buFont typeface="Quicksand"/>
                        <a:buNone/>
                      </a:pPr>
                      <a:r>
                        <a:rPr lang="es-MX" sz="1050">
                          <a:solidFill>
                            <a:schemeClr val="lt1"/>
                          </a:solidFill>
                          <a:latin typeface="Quicksand"/>
                          <a:ea typeface="Quicksand"/>
                          <a:cs typeface="Quicksand"/>
                          <a:sym typeface="Quicksand"/>
                        </a:rPr>
                        <a:t>N</a:t>
                      </a:r>
                      <a:r>
                        <a:rPr lang="es-MX" sz="1050">
                          <a:solidFill>
                            <a:schemeClr val="lt1"/>
                          </a:solidFill>
                          <a:latin typeface="Quicksand"/>
                          <a:ea typeface="Quicksand"/>
                          <a:cs typeface="Quicksand"/>
                          <a:sym typeface="Quicksand"/>
                        </a:rPr>
                        <a:t>úmero de días que pasaron después de que el cliente fue contactado de una campaña anterior</a:t>
                      </a:r>
                      <a:endParaRPr/>
                    </a:p>
                    <a:p>
                      <a:pPr indent="0" lvl="0" marL="0" rtl="0" algn="l">
                        <a:spcBef>
                          <a:spcPts val="0"/>
                        </a:spcBef>
                        <a:spcAft>
                          <a:spcPts val="0"/>
                        </a:spcAft>
                        <a:buNone/>
                      </a:pPr>
                      <a:r>
                        <a:t/>
                      </a:r>
                      <a:endParaRPr sz="1100">
                        <a:solidFill>
                          <a:srgbClr val="FFFFFF"/>
                        </a:solidFill>
                        <a:latin typeface="Quicksand"/>
                        <a:ea typeface="Quicksand"/>
                        <a:cs typeface="Quicksand"/>
                        <a:sym typeface="Quicksand"/>
                      </a:endParaRPr>
                    </a:p>
                  </a:txBody>
                  <a:tcPr marT="91425" marB="91425" marR="91425" marL="91425" anchor="ctr"/>
                </a:tc>
              </a:tr>
              <a:tr h="670525">
                <a:tc>
                  <a:txBody>
                    <a:bodyPr/>
                    <a:lstStyle/>
                    <a:p>
                      <a:pPr indent="0" lvl="0" marL="0" rtl="0" algn="l">
                        <a:spcBef>
                          <a:spcPts val="0"/>
                        </a:spcBef>
                        <a:spcAft>
                          <a:spcPts val="0"/>
                        </a:spcAft>
                        <a:buNone/>
                      </a:pPr>
                      <a:r>
                        <a:rPr lang="es-MX" sz="1100">
                          <a:solidFill>
                            <a:srgbClr val="FFFFFF"/>
                          </a:solidFill>
                          <a:latin typeface="Quicksand"/>
                          <a:ea typeface="Quicksand"/>
                          <a:cs typeface="Quicksand"/>
                          <a:sym typeface="Quicksand"/>
                        </a:rPr>
                        <a:t>previous</a:t>
                      </a:r>
                      <a:endParaRPr sz="1100">
                        <a:solidFill>
                          <a:srgbClr val="FFFFFF"/>
                        </a:solidFill>
                        <a:latin typeface="Quicksand"/>
                        <a:ea typeface="Quicksand"/>
                        <a:cs typeface="Quicksand"/>
                        <a:sym typeface="Quicksand"/>
                      </a:endParaRPr>
                    </a:p>
                  </a:txBody>
                  <a:tcPr marT="91425" marB="91425" marR="91425" marL="91425" anchor="ctr"/>
                </a:tc>
                <a:tc>
                  <a:txBody>
                    <a:bodyPr/>
                    <a:lstStyle/>
                    <a:p>
                      <a:pPr indent="0" lvl="0" marL="0" rtl="0" algn="l">
                        <a:spcBef>
                          <a:spcPts val="600"/>
                        </a:spcBef>
                        <a:spcAft>
                          <a:spcPts val="0"/>
                        </a:spcAft>
                        <a:buClr>
                          <a:schemeClr val="accent1"/>
                        </a:buClr>
                        <a:buSzPts val="2000"/>
                        <a:buFont typeface="Quicksand"/>
                        <a:buNone/>
                      </a:pPr>
                      <a:r>
                        <a:rPr lang="es-MX" sz="1050">
                          <a:solidFill>
                            <a:schemeClr val="lt1"/>
                          </a:solidFill>
                          <a:latin typeface="Quicksand"/>
                          <a:ea typeface="Quicksand"/>
                          <a:cs typeface="Quicksand"/>
                          <a:sym typeface="Quicksand"/>
                        </a:rPr>
                        <a:t>N</a:t>
                      </a:r>
                      <a:r>
                        <a:rPr lang="es-MX" sz="1050">
                          <a:solidFill>
                            <a:schemeClr val="lt1"/>
                          </a:solidFill>
                          <a:latin typeface="Quicksand"/>
                          <a:ea typeface="Quicksand"/>
                          <a:cs typeface="Quicksand"/>
                          <a:sym typeface="Quicksand"/>
                        </a:rPr>
                        <a:t>úmero de contactos realizados antes de esta campaña para este cliente</a:t>
                      </a:r>
                      <a:endParaRPr/>
                    </a:p>
                    <a:p>
                      <a:pPr indent="0" lvl="0" marL="0" rtl="0" algn="l">
                        <a:spcBef>
                          <a:spcPts val="0"/>
                        </a:spcBef>
                        <a:spcAft>
                          <a:spcPts val="0"/>
                        </a:spcAft>
                        <a:buNone/>
                      </a:pPr>
                      <a:r>
                        <a:t/>
                      </a:r>
                      <a:endParaRPr sz="1100">
                        <a:solidFill>
                          <a:srgbClr val="FFFFFF"/>
                        </a:solidFill>
                        <a:latin typeface="Quicksand"/>
                        <a:ea typeface="Quicksand"/>
                        <a:cs typeface="Quicksand"/>
                        <a:sym typeface="Quicksand"/>
                      </a:endParaRPr>
                    </a:p>
                  </a:txBody>
                  <a:tcPr marT="91425" marB="91425" marR="91425" marL="91425" anchor="ctr"/>
                </a:tc>
              </a:tr>
              <a:tr h="350500">
                <a:tc>
                  <a:txBody>
                    <a:bodyPr/>
                    <a:lstStyle/>
                    <a:p>
                      <a:pPr indent="0" lvl="0" marL="0" rtl="0" algn="l">
                        <a:spcBef>
                          <a:spcPts val="0"/>
                        </a:spcBef>
                        <a:spcAft>
                          <a:spcPts val="0"/>
                        </a:spcAft>
                        <a:buNone/>
                      </a:pPr>
                      <a:r>
                        <a:rPr lang="es-MX" sz="1100">
                          <a:solidFill>
                            <a:srgbClr val="FFFFFF"/>
                          </a:solidFill>
                          <a:latin typeface="Quicksand"/>
                          <a:ea typeface="Quicksand"/>
                          <a:cs typeface="Quicksand"/>
                          <a:sym typeface="Quicksand"/>
                        </a:rPr>
                        <a:t>poutcome</a:t>
                      </a:r>
                      <a:endParaRPr sz="1100">
                        <a:solidFill>
                          <a:srgbClr val="FFFFFF"/>
                        </a:solidFill>
                        <a:latin typeface="Quicksand"/>
                        <a:ea typeface="Quicksand"/>
                        <a:cs typeface="Quicksand"/>
                        <a:sym typeface="Quicksand"/>
                      </a:endParaRPr>
                    </a:p>
                  </a:txBody>
                  <a:tcPr marT="91425" marB="91425" marR="91425" marL="91425" anchor="ctr"/>
                </a:tc>
                <a:tc>
                  <a:txBody>
                    <a:bodyPr/>
                    <a:lstStyle/>
                    <a:p>
                      <a:pPr indent="0" lvl="0" marL="0" rtl="0" algn="l">
                        <a:spcBef>
                          <a:spcPts val="600"/>
                        </a:spcBef>
                        <a:spcAft>
                          <a:spcPts val="0"/>
                        </a:spcAft>
                        <a:buClr>
                          <a:schemeClr val="accent1"/>
                        </a:buClr>
                        <a:buSzPts val="2000"/>
                        <a:buFont typeface="Quicksand"/>
                        <a:buNone/>
                      </a:pPr>
                      <a:r>
                        <a:rPr lang="es-MX" sz="1050">
                          <a:solidFill>
                            <a:schemeClr val="lt1"/>
                          </a:solidFill>
                          <a:latin typeface="Quicksand"/>
                          <a:ea typeface="Quicksand"/>
                          <a:cs typeface="Quicksand"/>
                          <a:sym typeface="Quicksand"/>
                        </a:rPr>
                        <a:t>R</a:t>
                      </a:r>
                      <a:r>
                        <a:rPr lang="es-MX" sz="1050">
                          <a:solidFill>
                            <a:schemeClr val="lt1"/>
                          </a:solidFill>
                          <a:latin typeface="Quicksand"/>
                          <a:ea typeface="Quicksand"/>
                          <a:cs typeface="Quicksand"/>
                          <a:sym typeface="Quicksand"/>
                        </a:rPr>
                        <a:t>esultado de la campaña de marketing anterior</a:t>
                      </a:r>
                      <a:endParaRPr sz="1100">
                        <a:solidFill>
                          <a:srgbClr val="FFFFFF"/>
                        </a:solidFill>
                        <a:latin typeface="Quicksand"/>
                        <a:ea typeface="Quicksand"/>
                        <a:cs typeface="Quicksand"/>
                        <a:sym typeface="Quicksand"/>
                      </a:endParaRPr>
                    </a:p>
                  </a:txBody>
                  <a:tcPr marT="91425" marB="91425" marR="91425" marL="91425" anchor="ctr"/>
                </a:tc>
              </a:tr>
            </a:tbl>
          </a:graphicData>
        </a:graphic>
      </p:graphicFrame>
      <p:sp>
        <p:nvSpPr>
          <p:cNvPr id="88" name="Google Shape;88;p4"/>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lang="es-MX" sz="2400"/>
              <a:t>Descripción</a:t>
            </a:r>
            <a:r>
              <a:rPr lang="es-MX"/>
              <a:t> </a:t>
            </a:r>
            <a:r>
              <a:rPr lang="es-MX" sz="2400"/>
              <a:t>de los datos</a:t>
            </a:r>
            <a:endParaRPr/>
          </a:p>
        </p:txBody>
      </p:sp>
      <p:sp>
        <p:nvSpPr>
          <p:cNvPr id="89" name="Google Shape;89;p4"/>
          <p:cNvSpPr txBox="1"/>
          <p:nvPr>
            <p:ph type="title"/>
          </p:nvPr>
        </p:nvSpPr>
        <p:spPr>
          <a:xfrm>
            <a:off x="971350" y="2379525"/>
            <a:ext cx="1474500" cy="1071900"/>
          </a:xfrm>
          <a:prstGeom prst="rect">
            <a:avLst/>
          </a:prstGeom>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lang="es-MX" sz="1500"/>
              <a:t>Asociadas a la campaña de marketing</a:t>
            </a:r>
            <a:endParaRPr sz="9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5"/>
          <p:cNvSpPr txBox="1"/>
          <p:nvPr>
            <p:ph type="ctrTitle"/>
          </p:nvPr>
        </p:nvSpPr>
        <p:spPr>
          <a:xfrm>
            <a:off x="1530175" y="2307788"/>
            <a:ext cx="6767100" cy="532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s-MX"/>
              <a:t>Análisis Exploratorio de los Datos</a:t>
            </a:r>
            <a:endParaRPr/>
          </a:p>
        </p:txBody>
      </p:sp>
      <p:sp>
        <p:nvSpPr>
          <p:cNvPr id="95" name="Google Shape;95;p5"/>
          <p:cNvSpPr txBox="1"/>
          <p:nvPr>
            <p:ph idx="12" type="sldNum"/>
          </p:nvPr>
        </p:nvSpPr>
        <p:spPr>
          <a:xfrm>
            <a:off x="8523157" y="4752131"/>
            <a:ext cx="548700" cy="3153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s-MX"/>
              <a:t>‹#›</a:t>
            </a:fld>
            <a:endParaRPr/>
          </a:p>
        </p:txBody>
      </p:sp>
      <p:pic>
        <p:nvPicPr>
          <p:cNvPr id="96" name="Google Shape;96;p5"/>
          <p:cNvPicPr preferRelativeResize="0"/>
          <p:nvPr/>
        </p:nvPicPr>
        <p:blipFill>
          <a:blip r:embed="rId3">
            <a:alphaModFix/>
          </a:blip>
          <a:stretch>
            <a:fillRect/>
          </a:stretch>
        </p:blipFill>
        <p:spPr>
          <a:xfrm>
            <a:off x="749150" y="2428875"/>
            <a:ext cx="355750" cy="263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6"/>
          <p:cNvSpPr txBox="1"/>
          <p:nvPr>
            <p:ph type="title"/>
          </p:nvPr>
        </p:nvSpPr>
        <p:spPr>
          <a:xfrm>
            <a:off x="1143000" y="871899"/>
            <a:ext cx="6858000" cy="333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s-MX">
                <a:solidFill>
                  <a:schemeClr val="lt1"/>
                </a:solidFill>
              </a:rPr>
              <a:t>Estadísticas Básicas</a:t>
            </a:r>
            <a:endParaRPr>
              <a:solidFill>
                <a:schemeClr val="lt1"/>
              </a:solidFill>
            </a:endParaRPr>
          </a:p>
        </p:txBody>
      </p:sp>
      <p:sp>
        <p:nvSpPr>
          <p:cNvPr id="102" name="Google Shape;102;p6"/>
          <p:cNvSpPr txBox="1"/>
          <p:nvPr>
            <p:ph idx="12" type="sldNum"/>
          </p:nvPr>
        </p:nvSpPr>
        <p:spPr>
          <a:xfrm>
            <a:off x="8523157" y="4752131"/>
            <a:ext cx="548700" cy="3153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s-MX"/>
              <a:t>‹#›</a:t>
            </a:fld>
            <a:endParaRPr/>
          </a:p>
        </p:txBody>
      </p:sp>
      <p:pic>
        <p:nvPicPr>
          <p:cNvPr id="103" name="Google Shape;103;p6"/>
          <p:cNvPicPr preferRelativeResize="0"/>
          <p:nvPr/>
        </p:nvPicPr>
        <p:blipFill rotWithShape="1">
          <a:blip r:embed="rId3">
            <a:alphaModFix/>
          </a:blip>
          <a:srcRect b="10668" l="4301" r="68488" t="30170"/>
          <a:stretch/>
        </p:blipFill>
        <p:spPr>
          <a:xfrm>
            <a:off x="1524900" y="1494696"/>
            <a:ext cx="2583714" cy="3158481"/>
          </a:xfrm>
          <a:prstGeom prst="rect">
            <a:avLst/>
          </a:prstGeom>
          <a:noFill/>
          <a:ln cap="flat" cmpd="sng" w="38100">
            <a:solidFill>
              <a:schemeClr val="dk2"/>
            </a:solidFill>
            <a:prstDash val="solid"/>
            <a:round/>
            <a:headEnd len="sm" w="sm" type="none"/>
            <a:tailEnd len="sm" w="sm" type="none"/>
          </a:ln>
          <a:effectLst>
            <a:outerShdw blurRad="57150" rotWithShape="0" algn="bl" dir="5400000" dist="19050">
              <a:srgbClr val="000000">
                <a:alpha val="50000"/>
              </a:srgbClr>
            </a:outerShdw>
          </a:effectLst>
        </p:spPr>
      </p:pic>
      <p:sp>
        <p:nvSpPr>
          <p:cNvPr id="104" name="Google Shape;104;p6"/>
          <p:cNvSpPr txBox="1"/>
          <p:nvPr>
            <p:ph idx="1" type="body"/>
          </p:nvPr>
        </p:nvSpPr>
        <p:spPr>
          <a:xfrm>
            <a:off x="5657025" y="1494700"/>
            <a:ext cx="2080500" cy="407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2000"/>
              <a:buNone/>
            </a:pPr>
            <a:r>
              <a:rPr b="1" lang="es-MX" sz="1050"/>
              <a:t>Muestra de 45.211 registros y 17 columnas </a:t>
            </a:r>
            <a:endParaRPr/>
          </a:p>
          <a:p>
            <a:pPr indent="0" lvl="0" marL="0" rtl="0" algn="l">
              <a:lnSpc>
                <a:spcPct val="100000"/>
              </a:lnSpc>
              <a:spcBef>
                <a:spcPts val="600"/>
              </a:spcBef>
              <a:spcAft>
                <a:spcPts val="0"/>
              </a:spcAft>
              <a:buSzPts val="2000"/>
              <a:buNone/>
            </a:pPr>
            <a:r>
              <a:t/>
            </a:r>
            <a:endParaRPr sz="1050"/>
          </a:p>
        </p:txBody>
      </p:sp>
      <p:sp>
        <p:nvSpPr>
          <p:cNvPr id="105" name="Google Shape;105;p6"/>
          <p:cNvSpPr txBox="1"/>
          <p:nvPr>
            <p:ph idx="1" type="body"/>
          </p:nvPr>
        </p:nvSpPr>
        <p:spPr>
          <a:xfrm>
            <a:off x="5181650" y="2606250"/>
            <a:ext cx="2366400" cy="54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2000"/>
              <a:buNone/>
            </a:pPr>
            <a:r>
              <a:rPr b="1" lang="es-MX" sz="1050"/>
              <a:t>No posee datos nulos ni datos ausentes</a:t>
            </a:r>
            <a:endParaRPr/>
          </a:p>
          <a:p>
            <a:pPr indent="0" lvl="0" marL="0" rtl="0" algn="l">
              <a:lnSpc>
                <a:spcPct val="100000"/>
              </a:lnSpc>
              <a:spcBef>
                <a:spcPts val="600"/>
              </a:spcBef>
              <a:spcAft>
                <a:spcPts val="0"/>
              </a:spcAft>
              <a:buSzPts val="2000"/>
              <a:buNone/>
            </a:pPr>
            <a:r>
              <a:t/>
            </a:r>
            <a:endParaRPr sz="1050"/>
          </a:p>
        </p:txBody>
      </p:sp>
      <p:sp>
        <p:nvSpPr>
          <p:cNvPr id="106" name="Google Shape;106;p6"/>
          <p:cNvSpPr txBox="1"/>
          <p:nvPr>
            <p:ph idx="1" type="body"/>
          </p:nvPr>
        </p:nvSpPr>
        <p:spPr>
          <a:xfrm>
            <a:off x="5657025" y="3780575"/>
            <a:ext cx="2080500" cy="54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2000"/>
              <a:buNone/>
            </a:pPr>
            <a:r>
              <a:rPr b="1" lang="es-MX" sz="1050"/>
              <a:t>Posee 7 variables de tipo continua y 10 de tipo categórica </a:t>
            </a:r>
            <a:endParaRPr/>
          </a:p>
          <a:p>
            <a:pPr indent="0" lvl="0" marL="0" rtl="0" algn="l">
              <a:lnSpc>
                <a:spcPct val="100000"/>
              </a:lnSpc>
              <a:spcBef>
                <a:spcPts val="600"/>
              </a:spcBef>
              <a:spcAft>
                <a:spcPts val="0"/>
              </a:spcAft>
              <a:buSzPts val="2000"/>
              <a:buNone/>
            </a:pPr>
            <a:r>
              <a:t/>
            </a:r>
            <a:endParaRPr sz="1050"/>
          </a:p>
        </p:txBody>
      </p:sp>
      <p:pic>
        <p:nvPicPr>
          <p:cNvPr id="107" name="Google Shape;107;p6"/>
          <p:cNvPicPr preferRelativeResize="0"/>
          <p:nvPr/>
        </p:nvPicPr>
        <p:blipFill>
          <a:blip r:embed="rId4">
            <a:alphaModFix/>
          </a:blip>
          <a:stretch>
            <a:fillRect/>
          </a:stretch>
        </p:blipFill>
        <p:spPr>
          <a:xfrm>
            <a:off x="5181639" y="1494701"/>
            <a:ext cx="337311" cy="407100"/>
          </a:xfrm>
          <a:prstGeom prst="rect">
            <a:avLst/>
          </a:prstGeom>
          <a:noFill/>
          <a:ln>
            <a:noFill/>
          </a:ln>
        </p:spPr>
      </p:pic>
      <p:pic>
        <p:nvPicPr>
          <p:cNvPr id="108" name="Google Shape;108;p6"/>
          <p:cNvPicPr preferRelativeResize="0"/>
          <p:nvPr/>
        </p:nvPicPr>
        <p:blipFill>
          <a:blip r:embed="rId5">
            <a:alphaModFix/>
          </a:blip>
          <a:stretch>
            <a:fillRect/>
          </a:stretch>
        </p:blipFill>
        <p:spPr>
          <a:xfrm>
            <a:off x="7343995" y="2672998"/>
            <a:ext cx="393530" cy="407100"/>
          </a:xfrm>
          <a:prstGeom prst="rect">
            <a:avLst/>
          </a:prstGeom>
          <a:noFill/>
          <a:ln>
            <a:noFill/>
          </a:ln>
        </p:spPr>
      </p:pic>
      <p:pic>
        <p:nvPicPr>
          <p:cNvPr id="109" name="Google Shape;109;p6"/>
          <p:cNvPicPr preferRelativeResize="0"/>
          <p:nvPr/>
        </p:nvPicPr>
        <p:blipFill>
          <a:blip r:embed="rId6">
            <a:alphaModFix/>
          </a:blip>
          <a:stretch>
            <a:fillRect/>
          </a:stretch>
        </p:blipFill>
        <p:spPr>
          <a:xfrm>
            <a:off x="5181650" y="3893326"/>
            <a:ext cx="393525" cy="393525"/>
          </a:xfrm>
          <a:prstGeom prst="rect">
            <a:avLst/>
          </a:prstGeom>
          <a:noFill/>
          <a:ln>
            <a:noFill/>
          </a:ln>
        </p:spPr>
      </p:pic>
      <p:sp>
        <p:nvSpPr>
          <p:cNvPr id="110" name="Google Shape;110;p6"/>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lang="es-MX" sz="2400"/>
              <a:t>Análisis Exploratorio de los datos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14323fa75b3_0_25"/>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200"/>
              <a:buFont typeface="Arial"/>
              <a:buNone/>
            </a:pPr>
            <a:fld id="{00000000-1234-1234-1234-123412341234}" type="slidenum">
              <a:rPr lang="es-MX"/>
              <a:t>‹#›</a:t>
            </a:fld>
            <a:endParaRPr/>
          </a:p>
        </p:txBody>
      </p:sp>
      <p:pic>
        <p:nvPicPr>
          <p:cNvPr id="116" name="Google Shape;116;g14323fa75b3_0_25"/>
          <p:cNvPicPr preferRelativeResize="0"/>
          <p:nvPr/>
        </p:nvPicPr>
        <p:blipFill rotWithShape="1">
          <a:blip r:embed="rId3">
            <a:alphaModFix/>
          </a:blip>
          <a:srcRect b="30325" l="7441" r="46163" t="35756"/>
          <a:stretch/>
        </p:blipFill>
        <p:spPr>
          <a:xfrm>
            <a:off x="1164265" y="1740171"/>
            <a:ext cx="4242390" cy="1743738"/>
          </a:xfrm>
          <a:prstGeom prst="rect">
            <a:avLst/>
          </a:prstGeom>
          <a:noFill/>
          <a:ln cap="flat" cmpd="sng" w="38100">
            <a:solidFill>
              <a:schemeClr val="dk2"/>
            </a:solidFill>
            <a:prstDash val="solid"/>
            <a:round/>
            <a:headEnd len="sm" w="sm" type="none"/>
            <a:tailEnd len="sm" w="sm" type="none"/>
          </a:ln>
          <a:effectLst>
            <a:outerShdw blurRad="57150" rotWithShape="0" algn="bl" dir="5400000" dist="19050">
              <a:srgbClr val="000000">
                <a:alpha val="50000"/>
              </a:srgbClr>
            </a:outerShdw>
          </a:effectLst>
        </p:spPr>
      </p:pic>
      <p:pic>
        <p:nvPicPr>
          <p:cNvPr id="117" name="Google Shape;117;g14323fa75b3_0_25"/>
          <p:cNvPicPr preferRelativeResize="0"/>
          <p:nvPr/>
        </p:nvPicPr>
        <p:blipFill rotWithShape="1">
          <a:blip r:embed="rId4">
            <a:alphaModFix/>
          </a:blip>
          <a:srcRect b="40665" l="7325" r="38374" t="38563"/>
          <a:stretch/>
        </p:blipFill>
        <p:spPr>
          <a:xfrm>
            <a:off x="1164265" y="3969100"/>
            <a:ext cx="4242390" cy="912300"/>
          </a:xfrm>
          <a:prstGeom prst="rect">
            <a:avLst/>
          </a:prstGeom>
          <a:noFill/>
          <a:ln cap="flat" cmpd="sng" w="38100">
            <a:solidFill>
              <a:schemeClr val="dk2"/>
            </a:solidFill>
            <a:prstDash val="solid"/>
            <a:round/>
            <a:headEnd len="sm" w="sm" type="none"/>
            <a:tailEnd len="sm" w="sm" type="none"/>
          </a:ln>
          <a:effectLst>
            <a:outerShdw blurRad="57150" rotWithShape="0" algn="bl" dir="5400000" dist="19050">
              <a:srgbClr val="000000">
                <a:alpha val="50000"/>
              </a:srgbClr>
            </a:outerShdw>
          </a:effectLst>
        </p:spPr>
      </p:pic>
      <p:sp>
        <p:nvSpPr>
          <p:cNvPr id="118" name="Google Shape;118;g14323fa75b3_0_25"/>
          <p:cNvSpPr txBox="1"/>
          <p:nvPr/>
        </p:nvSpPr>
        <p:spPr>
          <a:xfrm>
            <a:off x="1164265" y="1306962"/>
            <a:ext cx="3306900" cy="54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accent1"/>
              </a:buClr>
              <a:buSzPts val="2000"/>
              <a:buFont typeface="Quicksand"/>
              <a:buNone/>
            </a:pPr>
            <a:r>
              <a:rPr b="1" i="0" lang="es-MX" sz="1050" u="none" cap="none" strike="noStrike">
                <a:solidFill>
                  <a:schemeClr val="lt1"/>
                </a:solidFill>
                <a:latin typeface="Quicksand"/>
                <a:ea typeface="Quicksand"/>
                <a:cs typeface="Quicksand"/>
                <a:sym typeface="Quicksand"/>
              </a:rPr>
              <a:t>Variables continuas</a:t>
            </a:r>
            <a:endParaRPr/>
          </a:p>
          <a:p>
            <a:pPr indent="0" lvl="0" marL="0" marR="0" rtl="0" algn="l">
              <a:lnSpc>
                <a:spcPct val="100000"/>
              </a:lnSpc>
              <a:spcBef>
                <a:spcPts val="600"/>
              </a:spcBef>
              <a:spcAft>
                <a:spcPts val="0"/>
              </a:spcAft>
              <a:buClr>
                <a:schemeClr val="accent1"/>
              </a:buClr>
              <a:buSzPts val="2000"/>
              <a:buFont typeface="Quicksand"/>
              <a:buNone/>
            </a:pPr>
            <a:r>
              <a:t/>
            </a:r>
            <a:endParaRPr b="0" i="0" sz="1050" u="none" cap="none" strike="noStrike">
              <a:solidFill>
                <a:schemeClr val="lt1"/>
              </a:solidFill>
              <a:latin typeface="Quicksand"/>
              <a:ea typeface="Quicksand"/>
              <a:cs typeface="Quicksand"/>
              <a:sym typeface="Quicksand"/>
            </a:endParaRPr>
          </a:p>
        </p:txBody>
      </p:sp>
      <p:sp>
        <p:nvSpPr>
          <p:cNvPr id="119" name="Google Shape;119;g14323fa75b3_0_25"/>
          <p:cNvSpPr txBox="1"/>
          <p:nvPr/>
        </p:nvSpPr>
        <p:spPr>
          <a:xfrm>
            <a:off x="1164265" y="3606253"/>
            <a:ext cx="3306900" cy="54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accent1"/>
              </a:buClr>
              <a:buSzPts val="2000"/>
              <a:buFont typeface="Quicksand"/>
              <a:buNone/>
            </a:pPr>
            <a:r>
              <a:rPr b="1" i="0" lang="es-MX" sz="1050" u="none" cap="none" strike="noStrike">
                <a:solidFill>
                  <a:schemeClr val="lt1"/>
                </a:solidFill>
                <a:latin typeface="Quicksand"/>
                <a:ea typeface="Quicksand"/>
                <a:cs typeface="Quicksand"/>
                <a:sym typeface="Quicksand"/>
              </a:rPr>
              <a:t>Variables  categóricas</a:t>
            </a:r>
            <a:endParaRPr/>
          </a:p>
          <a:p>
            <a:pPr indent="0" lvl="0" marL="0" marR="0" rtl="0" algn="l">
              <a:lnSpc>
                <a:spcPct val="100000"/>
              </a:lnSpc>
              <a:spcBef>
                <a:spcPts val="600"/>
              </a:spcBef>
              <a:spcAft>
                <a:spcPts val="0"/>
              </a:spcAft>
              <a:buClr>
                <a:schemeClr val="accent1"/>
              </a:buClr>
              <a:buSzPts val="2000"/>
              <a:buFont typeface="Quicksand"/>
              <a:buNone/>
            </a:pPr>
            <a:r>
              <a:t/>
            </a:r>
            <a:endParaRPr b="0" i="0" sz="1050" u="none" cap="none" strike="noStrike">
              <a:solidFill>
                <a:schemeClr val="lt1"/>
              </a:solidFill>
              <a:latin typeface="Quicksand"/>
              <a:ea typeface="Quicksand"/>
              <a:cs typeface="Quicksand"/>
              <a:sym typeface="Quicksand"/>
            </a:endParaRPr>
          </a:p>
        </p:txBody>
      </p:sp>
      <p:sp>
        <p:nvSpPr>
          <p:cNvPr id="120" name="Google Shape;120;g14323fa75b3_0_25"/>
          <p:cNvSpPr txBox="1"/>
          <p:nvPr>
            <p:ph type="title"/>
          </p:nvPr>
        </p:nvSpPr>
        <p:spPr>
          <a:xfrm>
            <a:off x="1143000" y="871899"/>
            <a:ext cx="6858000" cy="333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s-MX">
                <a:solidFill>
                  <a:schemeClr val="lt1"/>
                </a:solidFill>
              </a:rPr>
              <a:t>Estadísticas Básicas</a:t>
            </a:r>
            <a:endParaRPr>
              <a:solidFill>
                <a:schemeClr val="lt1"/>
              </a:solidFill>
            </a:endParaRPr>
          </a:p>
        </p:txBody>
      </p:sp>
      <p:sp>
        <p:nvSpPr>
          <p:cNvPr id="121" name="Google Shape;121;g14323fa75b3_0_25"/>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lang="es-MX" sz="2400"/>
              <a:t>Análisis Exploratorio de los datos</a:t>
            </a:r>
            <a:endParaRPr/>
          </a:p>
        </p:txBody>
      </p:sp>
      <p:sp>
        <p:nvSpPr>
          <p:cNvPr id="122" name="Google Shape;122;g14323fa75b3_0_25"/>
          <p:cNvSpPr txBox="1"/>
          <p:nvPr>
            <p:ph idx="1" type="body"/>
          </p:nvPr>
        </p:nvSpPr>
        <p:spPr>
          <a:xfrm>
            <a:off x="6310050" y="1306950"/>
            <a:ext cx="2213100" cy="912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2000"/>
              <a:buNone/>
            </a:pPr>
            <a:r>
              <a:rPr b="1" lang="es-MX" sz="1050"/>
              <a:t>Existe un sesgo hacia la derecha en variables como ‘balance’, ‘duration’ y ‘campaign’, es decir, presencia de datos atípicos.</a:t>
            </a:r>
            <a:endParaRPr/>
          </a:p>
          <a:p>
            <a:pPr indent="0" lvl="0" marL="0" rtl="0" algn="l">
              <a:lnSpc>
                <a:spcPct val="100000"/>
              </a:lnSpc>
              <a:spcBef>
                <a:spcPts val="600"/>
              </a:spcBef>
              <a:spcAft>
                <a:spcPts val="0"/>
              </a:spcAft>
              <a:buSzPts val="2000"/>
              <a:buNone/>
            </a:pPr>
            <a:r>
              <a:t/>
            </a:r>
            <a:endParaRPr sz="1050"/>
          </a:p>
        </p:txBody>
      </p:sp>
      <p:cxnSp>
        <p:nvCxnSpPr>
          <p:cNvPr id="123" name="Google Shape;123;g14323fa75b3_0_25"/>
          <p:cNvCxnSpPr>
            <a:endCxn id="116" idx="3"/>
          </p:cNvCxnSpPr>
          <p:nvPr/>
        </p:nvCxnSpPr>
        <p:spPr>
          <a:xfrm flipH="1">
            <a:off x="5406655" y="1821840"/>
            <a:ext cx="901800" cy="790200"/>
          </a:xfrm>
          <a:prstGeom prst="curvedConnector3">
            <a:avLst>
              <a:gd fmla="val 38474" name="adj1"/>
            </a:avLst>
          </a:prstGeom>
          <a:noFill/>
          <a:ln cap="flat" cmpd="sng" w="9525">
            <a:solidFill>
              <a:schemeClr val="dk2"/>
            </a:solidFill>
            <a:prstDash val="solid"/>
            <a:round/>
            <a:headEnd len="med" w="med" type="none"/>
            <a:tailEnd len="med" w="med" type="diamond"/>
          </a:ln>
        </p:spPr>
      </p:cxnSp>
      <p:sp>
        <p:nvSpPr>
          <p:cNvPr id="124" name="Google Shape;124;g14323fa75b3_0_25"/>
          <p:cNvSpPr txBox="1"/>
          <p:nvPr>
            <p:ph idx="1" type="body"/>
          </p:nvPr>
        </p:nvSpPr>
        <p:spPr>
          <a:xfrm>
            <a:off x="6272100" y="3044738"/>
            <a:ext cx="2289000" cy="1274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2000"/>
              <a:buNone/>
            </a:pPr>
            <a:r>
              <a:rPr b="1" lang="es-MX" sz="1050"/>
              <a:t>El tipo de trabajo  más frecuente es el de blue-collar (obreros), la mayoría está casada, con nivel secundario, sin deudas, con préstamos hipotecarios pero sin préstamos personales</a:t>
            </a:r>
            <a:endParaRPr/>
          </a:p>
          <a:p>
            <a:pPr indent="0" lvl="0" marL="0" rtl="0" algn="l">
              <a:lnSpc>
                <a:spcPct val="100000"/>
              </a:lnSpc>
              <a:spcBef>
                <a:spcPts val="600"/>
              </a:spcBef>
              <a:spcAft>
                <a:spcPts val="0"/>
              </a:spcAft>
              <a:buSzPts val="2000"/>
              <a:buNone/>
            </a:pPr>
            <a:r>
              <a:t/>
            </a:r>
            <a:endParaRPr sz="1050"/>
          </a:p>
        </p:txBody>
      </p:sp>
      <p:cxnSp>
        <p:nvCxnSpPr>
          <p:cNvPr id="125" name="Google Shape;125;g14323fa75b3_0_25"/>
          <p:cNvCxnSpPr>
            <a:stCxn id="124" idx="1"/>
            <a:endCxn id="117" idx="3"/>
          </p:cNvCxnSpPr>
          <p:nvPr/>
        </p:nvCxnSpPr>
        <p:spPr>
          <a:xfrm flipH="1">
            <a:off x="5406600" y="3682088"/>
            <a:ext cx="865500" cy="743100"/>
          </a:xfrm>
          <a:prstGeom prst="curvedConnector3">
            <a:avLst>
              <a:gd fmla="val 49997" name="adj1"/>
            </a:avLst>
          </a:prstGeom>
          <a:noFill/>
          <a:ln cap="flat" cmpd="sng" w="9525">
            <a:solidFill>
              <a:schemeClr val="dk2"/>
            </a:solidFill>
            <a:prstDash val="solid"/>
            <a:round/>
            <a:headEnd len="med" w="med" type="none"/>
            <a:tailEnd len="med" w="med" type="diamond"/>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leanor template">
  <a:themeElements>
    <a:clrScheme name="Custom 347">
      <a:dk1>
        <a:srgbClr val="2E3037"/>
      </a:dk1>
      <a:lt1>
        <a:srgbClr val="FFFFFF"/>
      </a:lt1>
      <a:dk2>
        <a:srgbClr val="666666"/>
      </a:dk2>
      <a:lt2>
        <a:srgbClr val="F3F3F3"/>
      </a:lt2>
      <a:accent1>
        <a:srgbClr val="39C0BA"/>
      </a:accent1>
      <a:accent2>
        <a:srgbClr val="90E6E2"/>
      </a:accent2>
      <a:accent3>
        <a:srgbClr val="F35B69"/>
      </a:accent3>
      <a:accent4>
        <a:srgbClr val="FAB2B9"/>
      </a:accent4>
      <a:accent5>
        <a:srgbClr val="999FA9"/>
      </a:accent5>
      <a:accent6>
        <a:srgbClr val="E2E7EE"/>
      </a:accent6>
      <a:hlink>
        <a:srgbClr val="39C0B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Angel Tang</dc:creator>
</cp:coreProperties>
</file>