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88150" cy="10020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162">
          <p15:clr>
            <a:srgbClr val="A4A3A4"/>
          </p15:clr>
        </p15:guide>
        <p15:guide id="2" pos="4838">
          <p15:clr>
            <a:srgbClr val="A4A3A4"/>
          </p15:clr>
        </p15:guide>
        <p15:guide id="3" orient="horz" pos="1548">
          <p15:clr>
            <a:srgbClr val="A4A3A4"/>
          </p15:clr>
        </p15:guide>
        <p15:guide id="4" orient="horz" pos="2387">
          <p15:clr>
            <a:srgbClr val="A4A3A4"/>
          </p15:clr>
        </p15:guide>
        <p15:guide id="5" orient="horz" pos="32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2"/>
        <p:guide pos="4838"/>
        <p:guide pos="1548" orient="horz"/>
        <p:guide pos="2387" orient="horz"/>
        <p:guide pos="322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1699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9738" y="1252538"/>
            <a:ext cx="60086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17547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1699" y="9517547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439738" y="1252538"/>
            <a:ext cx="60086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>
            <p:ph idx="12" type="sldNum"/>
          </p:nvPr>
        </p:nvSpPr>
        <p:spPr>
          <a:xfrm>
            <a:off x="3901699" y="9517547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439738" y="1252538"/>
            <a:ext cx="6008687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/>
              <a:t>support decision making in the field of sustainable mobility and humanitarian aid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/>
              <a:t>open geoinformation, methods, software and close collaboration with our partners.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3901699" y="9517547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421470" y="399012"/>
            <a:ext cx="11232955" cy="1141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334"/>
              </a:buClr>
              <a:buSzPts val="3600"/>
              <a:buFont typeface="Calibri"/>
              <a:buNone/>
              <a:defRPr b="1" sz="36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21470" y="4730345"/>
            <a:ext cx="11232955" cy="94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9A9A9"/>
              </a:buClr>
              <a:buSzPts val="2800"/>
              <a:buNone/>
              <a:defRPr b="1" sz="2800">
                <a:solidFill>
                  <a:srgbClr val="A9A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Shape&#10;&#10;Description automatically generated with medium confidence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470" y="1957884"/>
            <a:ext cx="11232955" cy="2354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547759"/>
            <a:ext cx="10515600" cy="462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­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441973"/>
            <a:ext cx="10515599" cy="82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334"/>
              </a:buClr>
              <a:buSzPts val="3800"/>
              <a:buFont typeface="Calibri"/>
              <a:buNone/>
              <a:defRPr b="1" sz="3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hape&#10;&#10;Description automatically generated with medium confidence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265158"/>
            <a:ext cx="2176917" cy="45631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5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838200" y="617696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CA233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6731120" y="3780674"/>
            <a:ext cx="5460880" cy="1881089"/>
          </a:xfrm>
          <a:prstGeom prst="rect">
            <a:avLst/>
          </a:prstGeom>
          <a:solidFill>
            <a:srgbClr val="5C5C5C"/>
          </a:solidFill>
          <a:ln cap="flat" cmpd="sng" w="12700">
            <a:solidFill>
              <a:srgbClr val="5954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7162810" y="1196227"/>
            <a:ext cx="4602459" cy="25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334"/>
              </a:buClr>
              <a:buSzPts val="4400"/>
              <a:buFont typeface="Calibri"/>
              <a:buNone/>
              <a:defRPr b="0" sz="44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7178040" y="3941763"/>
            <a:ext cx="4609348" cy="1711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>
            <a:off x="0" y="5661771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5C5C5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" name="Google Shape;31;p4"/>
          <p:cNvCxnSpPr/>
          <p:nvPr/>
        </p:nvCxnSpPr>
        <p:spPr>
          <a:xfrm>
            <a:off x="673112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rgbClr val="5C5C5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Shape&#10;&#10;Description automatically generated with medium confidence"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2810" y="429863"/>
            <a:ext cx="4582128" cy="96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1850" y="1709739"/>
            <a:ext cx="10515600" cy="789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334"/>
              </a:buClr>
              <a:buSzPts val="4200"/>
              <a:buFont typeface="Calibri"/>
              <a:buNone/>
              <a:defRPr b="1" sz="42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1850" y="3191509"/>
            <a:ext cx="10515600" cy="2898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0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 with medium confidence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265158"/>
            <a:ext cx="2176917" cy="4563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5"/>
          <p:cNvCxnSpPr/>
          <p:nvPr/>
        </p:nvCxnSpPr>
        <p:spPr>
          <a:xfrm>
            <a:off x="838200" y="617696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CA233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778883"/>
            <a:ext cx="10515600" cy="43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−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1" name="Google Shape;41;p6"/>
          <p:cNvCxnSpPr/>
          <p:nvPr/>
        </p:nvCxnSpPr>
        <p:spPr>
          <a:xfrm>
            <a:off x="838200" y="617696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CA233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 with medium confidence"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265158"/>
            <a:ext cx="2176917" cy="45631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5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334"/>
              </a:buClr>
              <a:buSzPts val="4000"/>
              <a:buFont typeface="Calibri"/>
              <a:buNone/>
              <a:defRPr sz="4000">
                <a:solidFill>
                  <a:srgbClr val="CA2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 with medium confidence"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265158"/>
            <a:ext cx="2176917" cy="45631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441973"/>
            <a:ext cx="10515599" cy="82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334"/>
              </a:buClr>
              <a:buSzPts val="3800"/>
              <a:buFont typeface="Calibri"/>
              <a:buNone/>
              <a:defRPr b="1" sz="38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38200" y="1547759"/>
            <a:ext cx="5181600" cy="462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­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172202" y="1547759"/>
            <a:ext cx="5181600" cy="462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­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3" name="Google Shape;53;p7"/>
          <p:cNvCxnSpPr/>
          <p:nvPr/>
        </p:nvCxnSpPr>
        <p:spPr>
          <a:xfrm>
            <a:off x="6095999" y="1547759"/>
            <a:ext cx="0" cy="4629204"/>
          </a:xfrm>
          <a:prstGeom prst="straightConnector1">
            <a:avLst/>
          </a:prstGeom>
          <a:noFill/>
          <a:ln cap="flat" cmpd="sng" w="25400">
            <a:solidFill>
              <a:srgbClr val="A9A9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7"/>
          <p:cNvCxnSpPr/>
          <p:nvPr/>
        </p:nvCxnSpPr>
        <p:spPr>
          <a:xfrm>
            <a:off x="838200" y="617696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CA233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334"/>
              </a:buClr>
              <a:buSzPts val="4000"/>
              <a:buFont typeface="Calibri"/>
              <a:buNone/>
              <a:defRPr sz="4000">
                <a:solidFill>
                  <a:srgbClr val="CA2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­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­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­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­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­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­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­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­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­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 with medium confidence" id="61" name="Google Shape;6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265158"/>
            <a:ext cx="2176917" cy="4563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8"/>
          <p:cNvCxnSpPr/>
          <p:nvPr/>
        </p:nvCxnSpPr>
        <p:spPr>
          <a:xfrm>
            <a:off x="838200" y="617696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CA233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Headings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334"/>
              </a:buClr>
              <a:buSzPts val="4000"/>
              <a:buFont typeface="Calibri"/>
              <a:buNone/>
              <a:defRPr sz="4000">
                <a:solidFill>
                  <a:srgbClr val="CA2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A2334"/>
              </a:buClr>
              <a:buSzPts val="2400"/>
              <a:buNone/>
              <a:defRPr b="0" sz="2400">
                <a:solidFill>
                  <a:srgbClr val="CA23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−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  <a:defRPr b="0" sz="2400">
                <a:solidFill>
                  <a:srgbClr val="C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−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 with medium confidence"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265158"/>
            <a:ext cx="2176917" cy="4563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9"/>
          <p:cNvCxnSpPr/>
          <p:nvPr/>
        </p:nvCxnSpPr>
        <p:spPr>
          <a:xfrm>
            <a:off x="838200" y="617696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CA233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2.png"/><Relationship Id="rId10" Type="http://schemas.openxmlformats.org/officeDocument/2006/relationships/image" Target="../media/image7.png"/><Relationship Id="rId13" Type="http://schemas.openxmlformats.org/officeDocument/2006/relationships/image" Target="../media/image4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18.png"/><Relationship Id="rId16" Type="http://schemas.openxmlformats.org/officeDocument/2006/relationships/image" Target="../media/image21.png"/><Relationship Id="rId5" Type="http://schemas.openxmlformats.org/officeDocument/2006/relationships/image" Target="../media/image11.png"/><Relationship Id="rId19" Type="http://schemas.openxmlformats.org/officeDocument/2006/relationships/image" Target="../media/image20.png"/><Relationship Id="rId6" Type="http://schemas.openxmlformats.org/officeDocument/2006/relationships/image" Target="../media/image3.png"/><Relationship Id="rId18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2942350" y="1480250"/>
            <a:ext cx="6315900" cy="27924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D54F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838200" y="1191931"/>
            <a:ext cx="10515600" cy="776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CA23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204" y="1820503"/>
            <a:ext cx="1300156" cy="6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1440863" y="2081876"/>
            <a:ext cx="1886171" cy="13350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8860757" y="2143349"/>
            <a:ext cx="801581" cy="1087200"/>
          </a:xfrm>
          <a:prstGeom prst="rightArrow">
            <a:avLst>
              <a:gd fmla="val 50000" name="adj1"/>
              <a:gd fmla="val 33129" name="adj2"/>
            </a:avLst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 rot="-5400000">
            <a:off x="5966783" y="2645019"/>
            <a:ext cx="432298" cy="3293100"/>
          </a:xfrm>
          <a:prstGeom prst="rightArrow">
            <a:avLst>
              <a:gd fmla="val 50000" name="adj1"/>
              <a:gd fmla="val 46886" name="adj2"/>
            </a:avLst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15111" y="2381766"/>
            <a:ext cx="1067449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Studies and  Research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923" y="2452255"/>
            <a:ext cx="1214860" cy="1262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9685807" y="3604605"/>
            <a:ext cx="1718100" cy="65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CA23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Research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9722125" y="1404050"/>
            <a:ext cx="1718100" cy="98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CA23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Solutions   Development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9722120" y="2660230"/>
            <a:ext cx="1718100" cy="65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CA23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and Training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0410403" y="2318616"/>
            <a:ext cx="30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0410403" y="3228489"/>
            <a:ext cx="30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832654" y="4492729"/>
            <a:ext cx="6338813" cy="1620538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020532" y="4724429"/>
            <a:ext cx="2815423" cy="125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Humanitarian Organisations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5938943" y="4724429"/>
            <a:ext cx="1470000" cy="125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7522061" y="4724429"/>
            <a:ext cx="1470000" cy="125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325168" y="5542250"/>
            <a:ext cx="389400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2872" y="5122607"/>
            <a:ext cx="389400" cy="35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45582" y="5071835"/>
            <a:ext cx="969342" cy="5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46380" y="1614751"/>
            <a:ext cx="5314343" cy="130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3519697" y="3130528"/>
            <a:ext cx="152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Mobility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4937160" y="2987384"/>
            <a:ext cx="2422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Geoinformation for Humanitarian Aid 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Sustainable Development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7192947" y="3136260"/>
            <a:ext cx="152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Spatial Data Analytics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5508003" y="4272671"/>
            <a:ext cx="13498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Cl2Yjll2VumAA6U5yAccRLUEM3u2B9N_isdhFJSr3T-a7j-RbGVw-jYD6-VYViyp7YlH3RhDlDkvjARRsqVShYoLRj8BxZBfkK_JIZOHt_CRLKswp-mpzmlQxvzNJxMHOITPULN-9Mg" id="144" name="Google Shape;144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19102" y="5040146"/>
            <a:ext cx="335141" cy="350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o-SX80BYRb_A0lhnYmjuumXTBsOGUcoD-0Rtz7ez33meZMA2elS1hnKHlnUqTxD5k1dd6m-758dVsEWiHlsjH9_Ekid1pAvIeEQwWlf31R6LDNNZkzavcagAc3BOFwgOS6gNEf9aY5k" id="145" name="Google Shape;145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3356" y="5129503"/>
            <a:ext cx="482465" cy="335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mLfekQAJLm9Cfli6SPn92lik2wfWwvQ0TksvY1jaXrsOiiYLIWZ895s2G9u2oB_ffBdCTEUZ2F-JokWiVr87_TkdNeZIRM4rwT9E1eXyRd3DJ_SqBskcY_DEyHA_iHO4cfFG9G_y4cc" id="146" name="Google Shape;146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48335" y="5363106"/>
            <a:ext cx="413195" cy="314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Keu4BxYEWtl_pZJrJG7THdmBbq8hLP-_X1wX0tHzvZmPFpWQ3yYRcLYtM0rDLshPaSUwKgeKU-n7niFVne522UEVoqJLX1dWzLcroTG1Rprkoq0L_1faaxaWIUmRaIHthhbN7SG9mw0" id="147" name="Google Shape;147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50182" y="5470469"/>
            <a:ext cx="493868" cy="2059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LvNgd2XORhLv67uYU6uZ8Nm6LfoNNfCHKDx-8RZyDdOQKDJwEweaNFGUKOB1_tDE0r85DGtR1Y8XOZuDyc_sx1SRuGNXjHylkFRitIiQLG1Iw0XkZl1ClisOYcCRYqGWD3OZnEMdEHs" id="148" name="Google Shape;148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14422" y="5626251"/>
            <a:ext cx="536616" cy="279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NBIrtQw0YDsgULy5NfafRTM4_ap_OE1-HkHqD4odmJPuD0UJbB3FasmmpnX0QB-YRbV51tg-5T494kP8bu_euNBiQ7PjRA9ol5YkSNqtkK3vQcsFRBmsltkD7jL2KzhBhxdkqqFI2uQ" id="149" name="Google Shape;149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019204" y="5740976"/>
            <a:ext cx="702555" cy="14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sUtbJzh8vyvlnAP5JtHI2V135l4DwclzXCSGulC67C5IjXKoZmEUX5L6ODz8PipuJJx81MiIwMcd0hQWbZjBbyBVWOIqInSA_s7L9uRac5-AzhODee73vZe8Wb4nh34ijuIiGTsF3ZA" id="150" name="Google Shape;150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93284" y="5091583"/>
            <a:ext cx="490388" cy="24418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/>
        </p:nvSpPr>
        <p:spPr>
          <a:xfrm>
            <a:off x="7441319" y="5378709"/>
            <a:ext cx="169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3499" lvl="0" marL="269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3499" lvl="0" marL="269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UndercoverEisagenten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spp2RsNiXL8Y20OiM6FtKgWYJN8UFvKY4WIhfRFfVflK7vKxvm-DN0D1vBcCAyYMyYeoYpibLW6x3ouwHtlRc4Vr6t4X3FtrL-rI7CHvi210ZGDul_5Y1-x_5bUW-jca8oTLDYhCFPU" id="152" name="Google Shape;152;p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067950" y="5385708"/>
            <a:ext cx="747932" cy="3552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AzW2qZoPf6viepFrcykB-4L1c-fqBnERFdzkG_KnEbSN0j--YXhHQhltW0k8EFjWQwbmlk1UNXD-xZCsgJfPpfQwHGU9OC30BytXDJQdLFbY8RIORHgsYjWOUPA3hysdKja2cWjHAOE" id="153" name="Google Shape;153;p1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13803" y="5077236"/>
            <a:ext cx="641270" cy="272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Qp23FrMnFxO0dR9NCFFpaAFasEZpO0yYuXCpSADLP9Nb41-6ETa9NiYlsnX23pBjsby5EtHbwxAsPlZYZ2U01GyIEopLwGurQi096PcxiVbtWMD79woK8DKJQ5al-f95wkFyGzmTo4Q" id="154" name="Google Shape;154;p1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13803" y="5327876"/>
            <a:ext cx="935193" cy="326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jDoqDyqdO_HiFpYGNs0F5nzC0vThAYGt6fM7HpzMG4yzDMHEUVLp4kC11olGKRJIr7vqBZRGYFGjEP9P-sE9wV5QHa97JoU1TqvoICP7AKktdxYYUI7r2iGew3nvt8HqEyVQlDM8bv0" id="155" name="Google Shape;155;p1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831355" y="5125639"/>
            <a:ext cx="770582" cy="2530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jSpGDBOUtYxJybUwfe0WuzZQPhUxAjPAyDusQnpTGnGIFtI9u9UTL67G8CFEFWxlBoPaZgdNVj-i7eYh4DFA_Ynr2zuRz9wQsollmHksIXVixTPCsF6XKqpqbt7Sj1PGC8_7iv-jEqg" id="156" name="Google Shape;156;p1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089483" y="5685723"/>
            <a:ext cx="1097544" cy="226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TooKh6C_KYgrI9fg36WckVVkojBDrl3U7lQpU9x3j9ajAKzN8DJGTsY5DBiRXeSq3MHFl27F2b1R9v4Z_G9qlpWir0WILTxwsbDOsB0WUSI44mtWMa3W3vQzJiorvz8ODz9kqafXGug" id="157" name="Google Shape;157;p1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38202" y="5044686"/>
            <a:ext cx="755095" cy="38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>
            <p:ph type="title"/>
          </p:nvPr>
        </p:nvSpPr>
        <p:spPr>
          <a:xfrm>
            <a:off x="838200" y="441973"/>
            <a:ext cx="10515599" cy="82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334"/>
              </a:buClr>
              <a:buSzPts val="3800"/>
              <a:buFont typeface="Calibri"/>
              <a:buNone/>
            </a:pPr>
            <a:r>
              <a:rPr b="0" lang="en-US"/>
              <a:t>Heidelberg Institute for Geoinformation Technology</a:t>
            </a:r>
            <a:endParaRPr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iGIT Presentation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