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5" r:id="rId4"/>
    <p:sldId id="266" r:id="rId5"/>
    <p:sldId id="268" r:id="rId6"/>
    <p:sldId id="267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14ACC8B-FBB1-4480-AB9F-197C18AB2855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4719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25AA-B66A-41DC-9162-5EB89763CBA0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1234-147E-493A-9356-6870848F3918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0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CA9F-41DC-4169-97F6-7B2690FF2165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1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4D84-DC92-42CE-B0D5-86B35B61630E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206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EF4E-E00F-4C31-BCE3-3DCE08B8E990}" type="datetime1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5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4FCA-8084-4C87-BB06-F14018F39C14}" type="datetime1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6853-A366-4430-B1A2-AF4D7472F631}" type="datetime1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6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0404-375D-4C19-A088-8BE7E64A3CAC}" type="datetime1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6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22E8-E871-4A31-BA96-F72588C22763}" type="datetime1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4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B820-8308-48D2-B150-F5EBD63D1D29}" type="datetime1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2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C55B290-2D3E-40FD-A731-FD561C401CBD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0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xgboost/xgboos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7A6F-964F-4C04-9D2E-ACDEC5157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91466-B572-4F5C-A73F-8E4525AB3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Alec Schneider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02437-5580-4FE8-8514-4E4124DA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591DE-F0ED-4EB4-8B26-F5B2659E896E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60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15A1-D9E2-47FC-811B-904D2B9D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1117"/>
            <a:ext cx="9692640" cy="1325562"/>
          </a:xfrm>
        </p:spPr>
        <p:txBody>
          <a:bodyPr anchor="ctr"/>
          <a:lstStyle/>
          <a:p>
            <a:r>
              <a:rPr lang="en-US" dirty="0"/>
              <a:t>Overall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C3D0-02FE-43F4-A9DF-03F15A74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6221"/>
            <a:ext cx="5720993" cy="5279704"/>
          </a:xfrm>
        </p:spPr>
        <p:txBody>
          <a:bodyPr>
            <a:normAutofit/>
          </a:bodyPr>
          <a:lstStyle/>
          <a:p>
            <a:r>
              <a:rPr lang="en-US" u="sng" dirty="0"/>
              <a:t>Accomplishments This Past Period:</a:t>
            </a:r>
          </a:p>
          <a:p>
            <a:pPr lvl="1"/>
            <a:r>
              <a:rPr lang="en-US" dirty="0"/>
              <a:t>One hot encoded other categorical variables to use in modeling</a:t>
            </a:r>
          </a:p>
          <a:p>
            <a:pPr lvl="1"/>
            <a:r>
              <a:rPr lang="en-US" dirty="0"/>
              <a:t>Created </a:t>
            </a:r>
            <a:r>
              <a:rPr lang="en-US" dirty="0" err="1">
                <a:hlinkClick r:id="rId2"/>
              </a:rPr>
              <a:t>Xgboost</a:t>
            </a:r>
            <a:r>
              <a:rPr lang="en-US" dirty="0"/>
              <a:t> models to extract important features from the dataset</a:t>
            </a:r>
          </a:p>
          <a:p>
            <a:pPr lvl="1"/>
            <a:r>
              <a:rPr lang="en-US" dirty="0"/>
              <a:t>Used the important features to create linear regression, </a:t>
            </a:r>
            <a:r>
              <a:rPr lang="en-US" dirty="0" err="1"/>
              <a:t>svm</a:t>
            </a:r>
            <a:r>
              <a:rPr lang="en-US" dirty="0"/>
              <a:t>, and naïve bayes models</a:t>
            </a:r>
          </a:p>
          <a:p>
            <a:pPr lvl="1"/>
            <a:r>
              <a:rPr lang="en-US" dirty="0"/>
              <a:t>Created function that trains a model on the training data, predicts on the test data, and scores the model</a:t>
            </a:r>
          </a:p>
          <a:p>
            <a:pPr marL="548640" lvl="2" indent="0">
              <a:buNone/>
            </a:pPr>
            <a:endParaRPr lang="en-US" dirty="0"/>
          </a:p>
          <a:p>
            <a:r>
              <a:rPr lang="en-US" u="sng" dirty="0"/>
              <a:t>Next Steps:</a:t>
            </a:r>
          </a:p>
          <a:p>
            <a:pPr lvl="1"/>
            <a:r>
              <a:rPr lang="en-US" dirty="0"/>
              <a:t>Write up answers to the business questions that were asked in update 1</a:t>
            </a:r>
          </a:p>
          <a:p>
            <a:pPr lvl="1"/>
            <a:r>
              <a:rPr lang="en-US" dirty="0"/>
              <a:t>Select the final model to predict the Satisfaction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1ED99-C3D5-48B7-8514-8B4E9184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591DE-F0ED-4EB4-8B26-F5B2659E896E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02866E-6816-4811-8A0F-0C9F3E2CCD6E}"/>
              </a:ext>
            </a:extLst>
          </p:cNvPr>
          <p:cNvSpPr txBox="1">
            <a:spLocks/>
          </p:cNvSpPr>
          <p:nvPr/>
        </p:nvSpPr>
        <p:spPr>
          <a:xfrm>
            <a:off x="5720993" y="1486221"/>
            <a:ext cx="5571847" cy="5279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4F81BD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800" b="0" i="0" u="sng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What’s working well:</a:t>
            </a: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F81BD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Xgboost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model training speed and highlighting of important variables</a:t>
            </a: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F81BD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/>
              </a:rPr>
              <a:t>Plotting of predictions and whether the prediction was correct or incorrect</a:t>
            </a: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F81BD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/>
              </a:rPr>
              <a:t>Saving all the trained models to a folder to be able to be loaded into R later</a:t>
            </a: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F81BD"/>
              </a:buClr>
              <a:buSzTx/>
              <a:buFont typeface="Wingdings 2" pitchFamily="18" charset="2"/>
              <a:buChar char=""/>
              <a:tabLst/>
              <a:defRPr/>
            </a:pPr>
            <a:endParaRPr kumimoji="0" lang="en-US" sz="1800" b="0" i="0" u="sng" strike="noStrike" kern="1200" cap="none" spc="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4F81BD"/>
              </a:buClr>
              <a:buSzPct val="80000"/>
              <a:buFont typeface="Arial" pitchFamily="34" charset="0"/>
              <a:buChar char="•"/>
              <a:tabLst/>
              <a:defRPr/>
            </a:pPr>
            <a:endParaRPr lang="en-US" u="sng" dirty="0">
              <a:solidFill>
                <a:prstClr val="black"/>
              </a:solidFill>
              <a:latin typeface="Century Schoolbook" panose="02040604050505020304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4F81BD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800" b="0" i="0" u="sng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Issues:</a:t>
            </a: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F81BD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/>
              </a:rPr>
              <a:t>Model training time - </a:t>
            </a:r>
            <a:r>
              <a:rPr lang="en-US" dirty="0" err="1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/>
              </a:rPr>
              <a:t>svm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/>
              </a:rPr>
              <a:t> models taking hours to train have inhibited progress and iterations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F81BD"/>
              </a:buClr>
              <a:buSzTx/>
              <a:buFont typeface="Wingdings 2" pitchFamily="18" charset="2"/>
              <a:buChar char="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5B5B58-F614-4139-97C9-C754C7E85094}"/>
              </a:ext>
            </a:extLst>
          </p:cNvPr>
          <p:cNvCxnSpPr/>
          <p:nvPr/>
        </p:nvCxnSpPr>
        <p:spPr>
          <a:xfrm>
            <a:off x="5612235" y="1249960"/>
            <a:ext cx="0" cy="560804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E85B5-5C23-4D55-B3AF-52F953B1F8D2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H="1">
            <a:off x="0" y="4126073"/>
            <a:ext cx="1129284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1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5250-210F-40F5-A5F5-07F6638F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3422"/>
            <a:ext cx="9692640" cy="1325562"/>
          </a:xfrm>
        </p:spPr>
        <p:txBody>
          <a:bodyPr anchor="ctr"/>
          <a:lstStyle/>
          <a:p>
            <a:r>
              <a:rPr lang="en-US" dirty="0"/>
              <a:t>Important Features -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821F4-03FB-4B2E-BF16-ADEF8B63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591DE-F0ED-4EB4-8B26-F5B2659E896E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0157072A-4058-4D93-A195-DE72EA48A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3" b="9169"/>
          <a:stretch/>
        </p:blipFill>
        <p:spPr>
          <a:xfrm>
            <a:off x="5517402" y="3700425"/>
            <a:ext cx="5628377" cy="2894907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E3540DFE-8BCF-4491-9FA7-15CFA5A1FA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3" t="15109" r="593" b="9556"/>
          <a:stretch/>
        </p:blipFill>
        <p:spPr>
          <a:xfrm>
            <a:off x="89344" y="3665284"/>
            <a:ext cx="5428059" cy="2962412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F9E6FA5A-87D5-49B4-9410-BDF6FD5C42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9" b="9796"/>
          <a:stretch/>
        </p:blipFill>
        <p:spPr>
          <a:xfrm>
            <a:off x="5322550" y="946164"/>
            <a:ext cx="5428059" cy="2721898"/>
          </a:xfrm>
          <a:prstGeom prst="rect">
            <a:avLst/>
          </a:prstGeom>
        </p:spPr>
      </p:pic>
      <p:pic>
        <p:nvPicPr>
          <p:cNvPr id="18" name="Picture 17" descr="Chart, bar chart, histogram&#10;&#10;Description automatically generated">
            <a:extLst>
              <a:ext uri="{FF2B5EF4-FFF2-40B4-BE49-F238E27FC236}">
                <a16:creationId xmlns:a16="http://schemas.microsoft.com/office/drawing/2014/main" id="{200775E0-373D-4A6E-9C24-EF1B51D9D1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8" b="9964"/>
          <a:stretch/>
        </p:blipFill>
        <p:spPr>
          <a:xfrm>
            <a:off x="89344" y="1013669"/>
            <a:ext cx="5233206" cy="258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7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5250-210F-40F5-A5F5-07F6638F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3422"/>
            <a:ext cx="9692640" cy="1325562"/>
          </a:xfrm>
        </p:spPr>
        <p:txBody>
          <a:bodyPr anchor="ctr"/>
          <a:lstStyle/>
          <a:p>
            <a:r>
              <a:rPr lang="en-US" dirty="0"/>
              <a:t>Important Features -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821F4-03FB-4B2E-BF16-ADEF8B63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591DE-F0ED-4EB4-8B26-F5B2659E896E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ACCE88-B963-438C-9C46-1B598C88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685" y="1338984"/>
            <a:ext cx="7692705" cy="5279704"/>
          </a:xfrm>
        </p:spPr>
        <p:txBody>
          <a:bodyPr/>
          <a:lstStyle/>
          <a:p>
            <a:pPr marL="46863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Feature across models: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Type_of_TravelPersonal.Travel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by far the most important feature across all models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Airline_StatusSilver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DepDelayRatio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Flight_Distance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Flight_time_in_minutes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Airline_StatusPlatinum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Scheduled_Departure_Hour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Shopping_Amount_at_Airport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Airline_StatusGold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Sensitivity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Day_of_Month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Type_of_TravelMileage.Tickets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9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A192-9302-4B38-B198-2F39EA72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Model_trainer</a:t>
            </a:r>
            <a:r>
              <a:rPr lang="en-US" dirty="0"/>
              <a:t> function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8BC181-C07C-4F1B-AD60-F49B5FC74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472" y="2027755"/>
            <a:ext cx="8287907" cy="39534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4802A-46C0-4025-A6B2-D19D59C4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05591DE-F0ED-4EB4-8B26-F5B2659E89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5250-210F-40F5-A5F5-07F6638F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3422"/>
            <a:ext cx="9692640" cy="1325562"/>
          </a:xfrm>
        </p:spPr>
        <p:txBody>
          <a:bodyPr anchor="ctr"/>
          <a:lstStyle/>
          <a:p>
            <a:r>
              <a:rPr lang="en-US" dirty="0"/>
              <a:t>Support Vector Machine Predictions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821F4-03FB-4B2E-BF16-ADEF8B63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591DE-F0ED-4EB4-8B26-F5B2659E896E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05D73F5-1C59-4D22-B32C-0E354DEE7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5" y="1164326"/>
            <a:ext cx="8690323" cy="54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8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6EAA-6A0E-40B2-B55A-2864ABC4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Gradient Boosting Predictions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5F6A60FC-32AD-427B-92C4-AAF8DD0B6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8" y="1824039"/>
            <a:ext cx="9162662" cy="494188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3AC2A-10AD-4BDA-A477-15921C39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05591DE-F0ED-4EB4-8B26-F5B2659E89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0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5250-210F-40F5-A5F5-07F6638F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3422"/>
            <a:ext cx="9692640" cy="1325562"/>
          </a:xfrm>
        </p:spPr>
        <p:txBody>
          <a:bodyPr anchor="ctr"/>
          <a:lstStyle/>
          <a:p>
            <a:r>
              <a:rPr lang="en-US" dirty="0"/>
              <a:t>Naïve Bayes Predictions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821F4-03FB-4B2E-BF16-ADEF8B63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591DE-F0ED-4EB4-8B26-F5B2659E896E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D6E1D29-732F-4856-8C40-916E02E06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0" y="1077115"/>
            <a:ext cx="9130488" cy="56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7796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252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Courier New</vt:lpstr>
      <vt:lpstr>Wingdings 2</vt:lpstr>
      <vt:lpstr>View</vt:lpstr>
      <vt:lpstr>Project Update 3</vt:lpstr>
      <vt:lpstr>Overall Summary</vt:lpstr>
      <vt:lpstr>Important Features - Xgboost</vt:lpstr>
      <vt:lpstr>Important Features - Xgboost</vt:lpstr>
      <vt:lpstr>Model_trainer function</vt:lpstr>
      <vt:lpstr>Support Vector Machine Predictions</vt:lpstr>
      <vt:lpstr>Extreme Gradient Boosting Predictions</vt:lpstr>
      <vt:lpstr>Naïve Bayes 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 3</dc:title>
  <dc:creator>Alec Schneider</dc:creator>
  <cp:lastModifiedBy>Alec Schneider</cp:lastModifiedBy>
  <cp:revision>14</cp:revision>
  <dcterms:created xsi:type="dcterms:W3CDTF">2020-11-28T00:42:41Z</dcterms:created>
  <dcterms:modified xsi:type="dcterms:W3CDTF">2020-11-30T02:09:10Z</dcterms:modified>
</cp:coreProperties>
</file>