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79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8351" y="344257"/>
            <a:ext cx="6327297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029" y="1683429"/>
            <a:ext cx="8663940" cy="471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02235"/>
            <a:ext cx="9143998" cy="855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8BF6B-0DCE-417F-BF9C-01E9103BE2B7}"/>
              </a:ext>
            </a:extLst>
          </p:cNvPr>
          <p:cNvSpPr txBox="1"/>
          <p:nvPr/>
        </p:nvSpPr>
        <p:spPr>
          <a:xfrm>
            <a:off x="762000" y="19050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Scope &amp; Grading Rubric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4068" y="195348"/>
            <a:ext cx="6413268" cy="83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Pr</a:t>
            </a:r>
            <a:r>
              <a:rPr spc="-5" dirty="0"/>
              <a:t>o</a:t>
            </a:r>
            <a:r>
              <a:rPr dirty="0"/>
              <a:t>j</a:t>
            </a:r>
            <a:r>
              <a:rPr spc="-20" dirty="0"/>
              <a:t>ect</a:t>
            </a:r>
            <a:r>
              <a:rPr dirty="0"/>
              <a:t> </a:t>
            </a:r>
            <a:r>
              <a:rPr spc="-5" dirty="0"/>
              <a:t>D</a:t>
            </a:r>
            <a:r>
              <a:rPr spc="-25" dirty="0"/>
              <a:t>e</a:t>
            </a:r>
            <a:r>
              <a:rPr dirty="0"/>
              <a:t>li</a:t>
            </a:r>
            <a:r>
              <a:rPr spc="-25" dirty="0"/>
              <a:t>ver</a:t>
            </a:r>
            <a:r>
              <a:rPr dirty="0"/>
              <a:t>abl</a:t>
            </a:r>
            <a:r>
              <a:rPr spc="-25" dirty="0"/>
              <a:t>e</a:t>
            </a:r>
            <a:r>
              <a:rPr dirty="0"/>
              <a:t>s </a:t>
            </a:r>
            <a:r>
              <a:rPr spc="-25" dirty="0"/>
              <a:t>Rev</a:t>
            </a:r>
            <a:r>
              <a:rPr dirty="0"/>
              <a:t>i</a:t>
            </a:r>
            <a:r>
              <a:rPr spc="-30" dirty="0"/>
              <a:t>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8983" y="1166875"/>
            <a:ext cx="7323455" cy="326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W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d </a:t>
            </a:r>
            <a:r>
              <a:rPr sz="2400" b="1" spc="-20" dirty="0">
                <a:latin typeface="Calibri"/>
                <a:cs typeface="Calibri"/>
              </a:rPr>
              <a:t>Do</a:t>
            </a:r>
            <a:r>
              <a:rPr sz="2400" b="1" spc="-5" dirty="0">
                <a:latin typeface="Calibri"/>
                <a:cs typeface="Calibri"/>
              </a:rPr>
              <a:t>cumen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arget audience is 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ager</a:t>
            </a:r>
            <a:r>
              <a:rPr sz="2400" dirty="0">
                <a:latin typeface="Calibri"/>
                <a:cs typeface="Calibri"/>
              </a:rPr>
              <a:t> / ins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(hin</a:t>
            </a:r>
            <a:r>
              <a:rPr sz="2400" spc="-10" dirty="0">
                <a:latin typeface="Calibri"/>
                <a:cs typeface="Calibri"/>
              </a:rPr>
              <a:t>t: 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ager</a:t>
            </a:r>
            <a:r>
              <a:rPr sz="2400" dirty="0">
                <a:latin typeface="Calibri"/>
                <a:cs typeface="Calibri"/>
              </a:rPr>
              <a:t>/ins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is a d</a:t>
            </a:r>
            <a:r>
              <a:rPr sz="2400" spc="-15" dirty="0">
                <a:latin typeface="Calibri"/>
                <a:cs typeface="Calibri"/>
              </a:rPr>
              <a:t>ata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t)</a:t>
            </a: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plish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469900" marR="824230" indent="-457200">
              <a:lnSpc>
                <a:spcPct val="100699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uld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cr</a:t>
            </a:r>
            <a:r>
              <a:rPr sz="2400" dirty="0">
                <a:latin typeface="Calibri"/>
                <a:cs typeface="Calibri"/>
              </a:rPr>
              <a:t>ib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all 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sis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team,</a:t>
            </a:r>
            <a:r>
              <a:rPr sz="2400" spc="-10" dirty="0">
                <a:latin typeface="Calibri"/>
                <a:cs typeface="Calibri"/>
              </a:rPr>
              <a:t> eve</a:t>
            </a:r>
            <a:r>
              <a:rPr sz="2400" dirty="0">
                <a:latin typeface="Calibri"/>
                <a:cs typeface="Calibri"/>
              </a:rPr>
              <a:t>n if 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did 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erate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interesting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sults</a:t>
            </a:r>
            <a:endParaRPr lang="en-US" sz="2400" dirty="0">
              <a:latin typeface="Calibri"/>
              <a:cs typeface="Calibri"/>
            </a:endParaRPr>
          </a:p>
          <a:p>
            <a:pPr marL="469900" marR="824230" indent="-457200">
              <a:lnSpc>
                <a:spcPct val="100699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Must follow table of contents outline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3283" y="195348"/>
            <a:ext cx="4430683" cy="83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711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-45" dirty="0"/>
              <a:t>m</a:t>
            </a:r>
            <a:r>
              <a:rPr spc="-25" dirty="0"/>
              <a:t>e</a:t>
            </a:r>
            <a:r>
              <a:rPr dirty="0"/>
              <a:t> </a:t>
            </a:r>
            <a:r>
              <a:rPr spc="-25" dirty="0"/>
              <a:t>Pr</a:t>
            </a:r>
            <a:r>
              <a:rPr spc="-5" dirty="0"/>
              <a:t>o</a:t>
            </a:r>
            <a:r>
              <a:rPr dirty="0"/>
              <a:t>j</a:t>
            </a:r>
            <a:r>
              <a:rPr spc="-20" dirty="0"/>
              <a:t>ect</a:t>
            </a:r>
            <a:r>
              <a:rPr dirty="0"/>
              <a:t> </a:t>
            </a:r>
            <a:r>
              <a:rPr spc="-5" dirty="0"/>
              <a:t>H</a:t>
            </a:r>
            <a:r>
              <a:rPr dirty="0"/>
              <a:t>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837" y="1229018"/>
            <a:ext cx="8202295" cy="4655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620"/>
              </a:lnSpc>
              <a:buFont typeface="Arial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your analysis b</a:t>
            </a:r>
            <a:r>
              <a:rPr sz="2200" spc="-15" dirty="0">
                <a:latin typeface="Calibri"/>
                <a:cs typeface="Calibri"/>
              </a:rPr>
              <a:t>e based on absolu</a:t>
            </a:r>
            <a:r>
              <a:rPr sz="2200" spc="-10" dirty="0">
                <a:latin typeface="Calibri"/>
                <a:cs typeface="Calibri"/>
              </a:rPr>
              <a:t>te nu</a:t>
            </a:r>
            <a:r>
              <a:rPr sz="2200" spc="-20" dirty="0">
                <a:latin typeface="Calibri"/>
                <a:cs typeface="Calibri"/>
              </a:rPr>
              <a:t>mb</a:t>
            </a:r>
            <a:r>
              <a:rPr sz="2200" spc="-10" dirty="0">
                <a:latin typeface="Calibri"/>
                <a:cs typeface="Calibri"/>
              </a:rPr>
              <a:t>ers</a:t>
            </a:r>
            <a:endParaRPr sz="2200" dirty="0">
              <a:latin typeface="Calibri"/>
              <a:cs typeface="Calibri"/>
            </a:endParaRPr>
          </a:p>
          <a:p>
            <a:pPr marL="532765">
              <a:lnSpc>
                <a:spcPts val="2620"/>
              </a:lnSpc>
            </a:pPr>
            <a:r>
              <a:rPr sz="2200" dirty="0">
                <a:latin typeface="Calibri"/>
                <a:cs typeface="Calibri"/>
              </a:rPr>
              <a:t>(</a:t>
            </a:r>
            <a:r>
              <a:rPr sz="2200" spc="-20" dirty="0">
                <a:latin typeface="Calibri"/>
                <a:cs typeface="Calibri"/>
              </a:rPr>
              <a:t>whi</a:t>
            </a:r>
            <a:r>
              <a:rPr sz="2200" spc="-10" dirty="0">
                <a:latin typeface="Calibri"/>
                <a:cs typeface="Calibri"/>
              </a:rPr>
              <a:t>ch can b</a:t>
            </a:r>
            <a:r>
              <a:rPr sz="2200" spc="-15" dirty="0">
                <a:latin typeface="Calibri"/>
                <a:cs typeface="Calibri"/>
              </a:rPr>
              <a:t>e an issue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5" dirty="0">
                <a:latin typeface="Calibri"/>
                <a:cs typeface="Calibri"/>
              </a:rPr>
              <a:t>en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200" spc="-20" dirty="0">
                <a:latin typeface="Calibri"/>
                <a:cs typeface="Calibri"/>
              </a:rPr>
              <a:t>mp</a:t>
            </a:r>
            <a:r>
              <a:rPr sz="2200" spc="-10" dirty="0">
                <a:latin typeface="Calibri"/>
                <a:cs typeface="Calibri"/>
              </a:rPr>
              <a:t>arin</a:t>
            </a:r>
            <a:r>
              <a:rPr sz="2200" spc="-15" dirty="0">
                <a:latin typeface="Calibri"/>
                <a:cs typeface="Calibri"/>
              </a:rPr>
              <a:t>g two popul</a:t>
            </a:r>
            <a:r>
              <a:rPr sz="2200" spc="70" dirty="0">
                <a:latin typeface="Calibri"/>
                <a:cs typeface="Calibri"/>
              </a:rPr>
              <a:t>a</a:t>
            </a:r>
            <a:r>
              <a:rPr lang="en-US" sz="2200" spc="70" dirty="0">
                <a:latin typeface="Calibri"/>
                <a:cs typeface="Calibri"/>
              </a:rPr>
              <a:t>ti</a:t>
            </a:r>
            <a:r>
              <a:rPr sz="2200" spc="70" dirty="0">
                <a:latin typeface="Calibri"/>
                <a:cs typeface="Calibri"/>
              </a:rPr>
              <a:t>ons)</a:t>
            </a:r>
            <a:endParaRPr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Thin</a:t>
            </a:r>
            <a:r>
              <a:rPr sz="2200" spc="-10" dirty="0">
                <a:latin typeface="Calibri"/>
                <a:cs typeface="Calibri"/>
              </a:rPr>
              <a:t>k about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5" dirty="0">
                <a:latin typeface="Calibri"/>
                <a:cs typeface="Calibri"/>
              </a:rPr>
              <a:t>en to 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927100" marR="1842135" lvl="1" indent="-457200">
              <a:lnSpc>
                <a:spcPts val="2600"/>
              </a:lnSpc>
              <a:spcBef>
                <a:spcPts val="1380"/>
              </a:spcBef>
              <a:buFont typeface="Arial"/>
              <a:buChar char="•"/>
              <a:tabLst>
                <a:tab pos="92710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ransfo</a:t>
            </a:r>
            <a:r>
              <a:rPr sz="2200" spc="-15" dirty="0">
                <a:latin typeface="Calibri"/>
                <a:cs typeface="Calibri"/>
              </a:rPr>
              <a:t>rm </a:t>
            </a:r>
            <a:r>
              <a:rPr sz="2200" spc="-10" dirty="0">
                <a:latin typeface="Calibri"/>
                <a:cs typeface="Calibri"/>
              </a:rPr>
              <a:t>colu</a:t>
            </a:r>
            <a:r>
              <a:rPr sz="2200" spc="-20" dirty="0">
                <a:latin typeface="Calibri"/>
                <a:cs typeface="Calibri"/>
              </a:rPr>
              <a:t>mns f</a:t>
            </a:r>
            <a:r>
              <a:rPr sz="2200" spc="-10" dirty="0">
                <a:latin typeface="Calibri"/>
                <a:cs typeface="Calibri"/>
              </a:rPr>
              <a:t>ro</a:t>
            </a:r>
            <a:r>
              <a:rPr sz="2200" spc="-20" dirty="0">
                <a:latin typeface="Calibri"/>
                <a:cs typeface="Calibri"/>
              </a:rPr>
              <a:t>m numb</a:t>
            </a:r>
            <a:r>
              <a:rPr sz="2200" spc="-10" dirty="0">
                <a:latin typeface="Calibri"/>
                <a:cs typeface="Calibri"/>
              </a:rPr>
              <a:t>ers to categori</a:t>
            </a:r>
            <a:r>
              <a:rPr sz="2200" spc="-15" dirty="0">
                <a:latin typeface="Calibri"/>
                <a:cs typeface="Calibri"/>
              </a:rPr>
              <a:t>es ex. lo</a:t>
            </a:r>
            <a:r>
              <a:rPr sz="2200" spc="-20" dirty="0">
                <a:latin typeface="Calibri"/>
                <a:cs typeface="Calibri"/>
              </a:rPr>
              <a:t>w (</a:t>
            </a:r>
            <a:r>
              <a:rPr sz="2200" spc="-5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 (</a:t>
            </a:r>
            <a:r>
              <a:rPr sz="2200" spc="-20" dirty="0">
                <a:latin typeface="Calibri"/>
                <a:cs typeface="Calibri"/>
              </a:rPr>
              <a:t>2</a:t>
            </a:r>
            <a:r>
              <a:rPr sz="2200" spc="-10" dirty="0">
                <a:latin typeface="Calibri"/>
                <a:cs typeface="Calibri"/>
              </a:rPr>
              <a:t>-</a:t>
            </a:r>
            <a:r>
              <a:rPr sz="2200" spc="-5" dirty="0">
                <a:latin typeface="Calibri"/>
                <a:cs typeface="Calibri"/>
              </a:rPr>
              <a:t>4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hi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h (</a:t>
            </a:r>
            <a:r>
              <a:rPr sz="2200" spc="-5" dirty="0">
                <a:latin typeface="Calibri"/>
                <a:cs typeface="Calibri"/>
              </a:rPr>
              <a:t>5)</a:t>
            </a:r>
            <a:endParaRPr sz="22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927100" algn="l"/>
              </a:tabLst>
            </a:pPr>
            <a:r>
              <a:rPr sz="2200" spc="-25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should 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RHS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n usin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aRul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</a:p>
          <a:p>
            <a:pPr marL="927100" lvl="1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927100" algn="l"/>
              </a:tabLst>
            </a:pPr>
            <a:r>
              <a:rPr sz="2200" spc="-15" dirty="0">
                <a:latin typeface="Calibri"/>
                <a:cs typeface="Calibri"/>
              </a:rPr>
              <a:t>Use R-squ</a:t>
            </a:r>
            <a:r>
              <a:rPr sz="2200" spc="-10" dirty="0">
                <a:latin typeface="Calibri"/>
                <a:cs typeface="Calibri"/>
              </a:rPr>
              <a:t>ared and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5" dirty="0">
                <a:latin typeface="Calibri"/>
                <a:cs typeface="Calibri"/>
              </a:rPr>
              <a:t>en to use </a:t>
            </a:r>
            <a:r>
              <a:rPr sz="2200" spc="-10" dirty="0">
                <a:latin typeface="Calibri"/>
                <a:cs typeface="Calibri"/>
              </a:rPr>
              <a:t>accuracy calcul</a:t>
            </a:r>
            <a:r>
              <a:rPr sz="2200" spc="70" dirty="0">
                <a:latin typeface="Calibri"/>
                <a:cs typeface="Calibri"/>
              </a:rPr>
              <a:t>aEons</a:t>
            </a:r>
            <a:endParaRPr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You n</a:t>
            </a:r>
            <a:r>
              <a:rPr sz="2200" spc="-15" dirty="0">
                <a:latin typeface="Calibri"/>
                <a:cs typeface="Calibri"/>
              </a:rPr>
              <a:t>eed 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lang="en-US" sz="2200" spc="150" dirty="0">
                <a:latin typeface="Calibri"/>
                <a:cs typeface="Calibri"/>
              </a:rPr>
              <a:t>ti</a:t>
            </a:r>
            <a:r>
              <a:rPr sz="2200" spc="150" dirty="0">
                <a:latin typeface="Calibri"/>
                <a:cs typeface="Calibri"/>
              </a:rPr>
              <a:t>onabl</a:t>
            </a:r>
            <a:r>
              <a:rPr sz="2200" spc="-15" dirty="0">
                <a:latin typeface="Calibri"/>
                <a:cs typeface="Calibri"/>
              </a:rPr>
              <a:t>e insigh</a:t>
            </a:r>
            <a:r>
              <a:rPr sz="2200" spc="-10" dirty="0">
                <a:latin typeface="Calibri"/>
                <a:cs typeface="Calibri"/>
              </a:rPr>
              <a:t>t!</a:t>
            </a:r>
            <a:endParaRPr sz="2200" dirty="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ry to d</a:t>
            </a:r>
            <a:r>
              <a:rPr sz="2200" spc="-15" dirty="0">
                <a:latin typeface="Calibri"/>
                <a:cs typeface="Calibri"/>
              </a:rPr>
              <a:t>evelop / </a:t>
            </a:r>
            <a:r>
              <a:rPr sz="2200" spc="-10" dirty="0">
                <a:latin typeface="Calibri"/>
                <a:cs typeface="Calibri"/>
              </a:rPr>
              <a:t>report a list of </a:t>
            </a:r>
            <a:r>
              <a:rPr sz="2200" spc="-15" dirty="0">
                <a:latin typeface="Calibri"/>
                <a:cs typeface="Calibri"/>
              </a:rPr>
              <a:t>key d</a:t>
            </a:r>
            <a:r>
              <a:rPr sz="2200" spc="-10" dirty="0">
                <a:latin typeface="Calibri"/>
                <a:cs typeface="Calibri"/>
              </a:rPr>
              <a:t>rivers:</a:t>
            </a:r>
            <a:endParaRPr sz="2200" dirty="0">
              <a:latin typeface="Calibri"/>
              <a:cs typeface="Calibri"/>
            </a:endParaRPr>
          </a:p>
          <a:p>
            <a:pPr marL="469265">
              <a:lnSpc>
                <a:spcPts val="2620"/>
              </a:lnSpc>
            </a:pPr>
            <a:r>
              <a:rPr sz="2200" spc="-25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bin</a:t>
            </a:r>
            <a:r>
              <a:rPr sz="2200" spc="70" dirty="0">
                <a:latin typeface="Calibri"/>
                <a:cs typeface="Calibri"/>
              </a:rPr>
              <a:t>a</a:t>
            </a:r>
            <a:r>
              <a:rPr lang="en-US" sz="2200" spc="70" dirty="0">
                <a:latin typeface="Calibri"/>
                <a:cs typeface="Calibri"/>
              </a:rPr>
              <a:t>ti</a:t>
            </a:r>
            <a:r>
              <a:rPr sz="2200" dirty="0">
                <a:latin typeface="Calibri"/>
                <a:cs typeface="Calibri"/>
              </a:rPr>
              <a:t>on of f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 th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p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id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 hi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</a:t>
            </a:r>
            <a:r>
              <a:rPr sz="220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racy</a:t>
            </a:r>
            <a:r>
              <a:rPr sz="2200" dirty="0">
                <a:latin typeface="Calibri"/>
                <a:cs typeface="Calibri"/>
              </a:rPr>
              <a:t>/R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sq</a:t>
            </a:r>
          </a:p>
          <a:p>
            <a:pPr marL="469900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Thin</a:t>
            </a:r>
            <a:r>
              <a:rPr sz="2200" spc="-10" dirty="0">
                <a:latin typeface="Calibri"/>
                <a:cs typeface="Calibri"/>
              </a:rPr>
              <a:t>k about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0" dirty="0">
                <a:latin typeface="Calibri"/>
                <a:cs typeface="Calibri"/>
              </a:rPr>
              <a:t>at to do for ro</a:t>
            </a:r>
            <a:r>
              <a:rPr sz="2200" spc="-20" dirty="0">
                <a:latin typeface="Calibri"/>
                <a:cs typeface="Calibri"/>
              </a:rPr>
              <a:t>ws</a:t>
            </a:r>
            <a:r>
              <a:rPr lang="en-US" sz="2200" spc="-20" dirty="0">
                <a:latin typeface="Calibri"/>
                <a:cs typeface="Calibri"/>
              </a:rPr>
              <a:t>/fields</a:t>
            </a:r>
            <a:r>
              <a:rPr sz="2200" spc="-20" dirty="0">
                <a:latin typeface="Calibri"/>
                <a:cs typeface="Calibri"/>
              </a:rPr>
              <a:t> th</a:t>
            </a:r>
            <a:r>
              <a:rPr sz="2200" spc="-10" dirty="0">
                <a:latin typeface="Calibri"/>
                <a:cs typeface="Calibri"/>
              </a:rPr>
              <a:t>at are </a:t>
            </a:r>
            <a:r>
              <a:rPr sz="2200" spc="-15" dirty="0">
                <a:latin typeface="Calibri"/>
                <a:cs typeface="Calibri"/>
              </a:rPr>
              <a:t>emp</a:t>
            </a:r>
            <a:r>
              <a:rPr sz="2200" spc="-10" dirty="0">
                <a:latin typeface="Calibri"/>
                <a:cs typeface="Calibri"/>
              </a:rPr>
              <a:t>ty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6083" y="195348"/>
            <a:ext cx="5345083" cy="83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8351" y="344257"/>
            <a:ext cx="632729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070">
              <a:lnSpc>
                <a:spcPct val="100000"/>
              </a:lnSpc>
            </a:pPr>
            <a:r>
              <a:rPr spc="-45" dirty="0"/>
              <a:t>W</a:t>
            </a:r>
            <a:r>
              <a:rPr spc="-5" dirty="0"/>
              <a:t>o</a:t>
            </a:r>
            <a:r>
              <a:rPr spc="-25" dirty="0"/>
              <a:t>r</a:t>
            </a:r>
            <a:r>
              <a:rPr dirty="0"/>
              <a:t>d </a:t>
            </a:r>
            <a:r>
              <a:rPr spc="-5" dirty="0"/>
              <a:t>Do</a:t>
            </a:r>
            <a:r>
              <a:rPr spc="-20" dirty="0"/>
              <a:t>c</a:t>
            </a:r>
            <a:r>
              <a:rPr dirty="0"/>
              <a:t>u</a:t>
            </a:r>
            <a:r>
              <a:rPr spc="-45" dirty="0"/>
              <a:t>m</a:t>
            </a:r>
            <a:r>
              <a:rPr spc="-25" dirty="0"/>
              <a:t>e</a:t>
            </a:r>
            <a:r>
              <a:rPr dirty="0"/>
              <a:t>n</a:t>
            </a:r>
            <a:r>
              <a:rPr spc="-15" dirty="0"/>
              <a:t>t</a:t>
            </a:r>
            <a:r>
              <a:rPr dirty="0"/>
              <a:t> (</a:t>
            </a:r>
            <a:r>
              <a:rPr lang="en-US" spc="-35" dirty="0"/>
              <a:t>2</a:t>
            </a:r>
            <a:r>
              <a:rPr spc="-35" dirty="0"/>
              <a:t>5%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40029" y="1310324"/>
            <a:ext cx="8663940" cy="5240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  <a:tabLst>
                <a:tab pos="3260090" algn="l"/>
              </a:tabLst>
            </a:pPr>
            <a:r>
              <a:rPr lang="en-US" sz="2400" b="1" spc="-15" dirty="0">
                <a:latin typeface="Calibri"/>
                <a:cs typeface="Calibri"/>
              </a:rPr>
              <a:t>2</a:t>
            </a:r>
            <a:r>
              <a:rPr sz="2400" b="1" spc="-15" dirty="0">
                <a:latin typeface="Calibri"/>
                <a:cs typeface="Calibri"/>
              </a:rPr>
              <a:t>% - </a:t>
            </a: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usin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ss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ons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dirty="0"/>
              <a:t>- </a:t>
            </a:r>
            <a:r>
              <a:rPr dirty="0"/>
              <a:t>app</a:t>
            </a:r>
            <a:r>
              <a:rPr spc="-10" dirty="0"/>
              <a:t>r</a:t>
            </a:r>
            <a:r>
              <a:rPr dirty="0"/>
              <a:t>op</a:t>
            </a:r>
            <a:r>
              <a:rPr spc="-10" dirty="0"/>
              <a:t>r</a:t>
            </a:r>
            <a:r>
              <a:rPr dirty="0"/>
              <a:t>i</a:t>
            </a:r>
            <a:r>
              <a:rPr spc="-10" dirty="0"/>
              <a:t>ate</a:t>
            </a:r>
            <a:r>
              <a:rPr dirty="0"/>
              <a:t> </a:t>
            </a:r>
            <a:r>
              <a:rPr spc="-15" dirty="0"/>
              <a:t>w</a:t>
            </a:r>
            <a:r>
              <a:rPr dirty="0"/>
              <a:t>ithin th</a:t>
            </a:r>
            <a:r>
              <a:rPr spc="-10" dirty="0"/>
              <a:t>e</a:t>
            </a:r>
            <a:r>
              <a:rPr dirty="0"/>
              <a:t> </a:t>
            </a:r>
            <a:r>
              <a:rPr spc="-10" dirty="0"/>
              <a:t>c</a:t>
            </a:r>
            <a:r>
              <a:rPr dirty="0"/>
              <a:t>on</a:t>
            </a:r>
            <a:r>
              <a:rPr spc="-10" dirty="0"/>
              <a:t>te</a:t>
            </a:r>
            <a:r>
              <a:rPr dirty="0"/>
              <a:t>xt?</a:t>
            </a:r>
            <a:endParaRPr sz="2400" dirty="0">
              <a:latin typeface="Calibri"/>
              <a:cs typeface="Calibri"/>
            </a:endParaRPr>
          </a:p>
          <a:p>
            <a:pPr marL="422275" marR="5080" indent="-342900">
              <a:lnSpc>
                <a:spcPct val="100699"/>
              </a:lnSpc>
              <a:spcBef>
                <a:spcPts val="1100"/>
              </a:spcBef>
              <a:tabLst>
                <a:tab pos="5076825" algn="l"/>
              </a:tabLst>
            </a:pPr>
            <a:r>
              <a:rPr lang="en-US" sz="2400" b="1" spc="-15" dirty="0">
                <a:latin typeface="Calibri"/>
                <a:cs typeface="Calibri"/>
              </a:rPr>
              <a:t>4</a:t>
            </a:r>
            <a:r>
              <a:rPr sz="2400" b="1" spc="-15" dirty="0">
                <a:latin typeface="Calibri"/>
                <a:cs typeface="Calibri"/>
              </a:rPr>
              <a:t>% - Data c</a:t>
            </a:r>
            <a:r>
              <a:rPr sz="2400" b="1" spc="-10" dirty="0">
                <a:latin typeface="Calibri"/>
                <a:cs typeface="Calibri"/>
              </a:rPr>
              <a:t>le</a:t>
            </a:r>
            <a:r>
              <a:rPr sz="2400" b="1" spc="-15" dirty="0">
                <a:latin typeface="Calibri"/>
                <a:cs typeface="Calibri"/>
              </a:rPr>
              <a:t>anse</a:t>
            </a:r>
            <a:r>
              <a:rPr sz="2400" b="1" spc="-20" dirty="0">
                <a:latin typeface="Calibri"/>
                <a:cs typeface="Calibri"/>
              </a:rPr>
              <a:t>/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/pr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par</a:t>
            </a:r>
            <a:r>
              <a:rPr sz="2400" b="1" spc="80" dirty="0">
                <a:latin typeface="Calibri"/>
                <a:cs typeface="Calibri"/>
              </a:rPr>
              <a:t>a1</a:t>
            </a:r>
            <a:r>
              <a:rPr sz="2400" b="1" spc="-15" dirty="0">
                <a:latin typeface="Calibri"/>
                <a:cs typeface="Calibri"/>
              </a:rPr>
              <a:t>on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dirty="0"/>
              <a:t>- </a:t>
            </a:r>
            <a:r>
              <a:rPr spc="-10" dirty="0"/>
              <a:t>tr</a:t>
            </a:r>
            <a:r>
              <a:rPr dirty="0"/>
              <a:t>ansfo</a:t>
            </a:r>
            <a:r>
              <a:rPr spc="-15" dirty="0"/>
              <a:t>rm</a:t>
            </a:r>
            <a:r>
              <a:rPr dirty="0"/>
              <a:t>/</a:t>
            </a:r>
            <a:r>
              <a:rPr spc="-10" dirty="0"/>
              <a:t>c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an/mun</a:t>
            </a:r>
            <a:r>
              <a:rPr spc="-10" dirty="0"/>
              <a:t>ge</a:t>
            </a:r>
            <a:r>
              <a:rPr spc="-5" dirty="0"/>
              <a:t> </a:t>
            </a:r>
            <a:r>
              <a:rPr dirty="0"/>
              <a:t>th</a:t>
            </a:r>
            <a:r>
              <a:rPr spc="-10" dirty="0"/>
              <a:t>e</a:t>
            </a:r>
            <a:r>
              <a:rPr dirty="0"/>
              <a:t> d</a:t>
            </a:r>
            <a:r>
              <a:rPr spc="-10" dirty="0"/>
              <a:t>ata</a:t>
            </a:r>
            <a:r>
              <a:rPr spc="-5" dirty="0"/>
              <a:t> </a:t>
            </a:r>
            <a:r>
              <a:rPr dirty="0"/>
              <a:t>app</a:t>
            </a:r>
            <a:r>
              <a:rPr spc="-10" dirty="0"/>
              <a:t>r</a:t>
            </a:r>
            <a:r>
              <a:rPr dirty="0"/>
              <a:t>op</a:t>
            </a:r>
            <a:r>
              <a:rPr spc="-10" dirty="0"/>
              <a:t>r</a:t>
            </a:r>
            <a:r>
              <a:rPr dirty="0"/>
              <a:t>i</a:t>
            </a:r>
            <a:r>
              <a:rPr spc="-10" dirty="0"/>
              <a:t>ate</a:t>
            </a:r>
            <a:r>
              <a:rPr dirty="0"/>
              <a:t>l</a:t>
            </a:r>
            <a:r>
              <a:rPr spc="-10" dirty="0"/>
              <a:t>y</a:t>
            </a:r>
            <a:r>
              <a:rPr dirty="0"/>
              <a:t>? </a:t>
            </a:r>
            <a:r>
              <a:rPr spc="-20" dirty="0"/>
              <a:t>W</a:t>
            </a:r>
            <a:r>
              <a:rPr dirty="0"/>
              <a:t>h</a:t>
            </a:r>
            <a:r>
              <a:rPr spc="-10" dirty="0"/>
              <a:t>at</a:t>
            </a:r>
            <a:r>
              <a:rPr dirty="0"/>
              <a:t> abou</a:t>
            </a:r>
            <a:r>
              <a:rPr spc="-10" dirty="0"/>
              <a:t>t</a:t>
            </a:r>
            <a:r>
              <a:rPr dirty="0"/>
              <a:t> </a:t>
            </a:r>
            <a:r>
              <a:rPr spc="-15" dirty="0"/>
              <a:t>NA</a:t>
            </a:r>
            <a:r>
              <a:rPr dirty="0"/>
              <a:t>s?</a:t>
            </a:r>
            <a:endParaRPr sz="2400" dirty="0">
              <a:latin typeface="Calibri"/>
              <a:cs typeface="Calibri"/>
            </a:endParaRPr>
          </a:p>
          <a:p>
            <a:pPr marL="422275" marR="1442720" indent="-342900">
              <a:lnSpc>
                <a:spcPct val="100699"/>
              </a:lnSpc>
              <a:spcBef>
                <a:spcPts val="1180"/>
              </a:spcBef>
            </a:pPr>
            <a:r>
              <a:rPr lang="en-US" sz="2400" b="1" spc="-15" dirty="0">
                <a:latin typeface="Calibri"/>
                <a:cs typeface="Calibri"/>
              </a:rPr>
              <a:t>4</a:t>
            </a:r>
            <a:r>
              <a:rPr sz="2400" b="1" spc="-15" dirty="0">
                <a:latin typeface="Calibri"/>
                <a:cs typeface="Calibri"/>
              </a:rPr>
              <a:t>% - Use of De</a:t>
            </a:r>
            <a:r>
              <a:rPr sz="2400" b="1" spc="-10" dirty="0">
                <a:latin typeface="Calibri"/>
                <a:cs typeface="Calibri"/>
              </a:rPr>
              <a:t>scrip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10" dirty="0">
                <a:latin typeface="Calibri"/>
                <a:cs typeface="Calibri"/>
              </a:rPr>
              <a:t>sta</a:t>
            </a:r>
            <a:r>
              <a:rPr lang="en-US" sz="2400" b="1" spc="175" dirty="0">
                <a:latin typeface="Calibri"/>
                <a:cs typeface="Calibri"/>
              </a:rPr>
              <a:t>tistics</a:t>
            </a:r>
            <a:r>
              <a:rPr sz="2400" b="1" dirty="0">
                <a:latin typeface="Calibri"/>
                <a:cs typeface="Calibri"/>
              </a:rPr>
              <a:t> - </a:t>
            </a:r>
            <a:r>
              <a:rPr dirty="0"/>
              <a:t>p</a:t>
            </a:r>
            <a:r>
              <a:rPr spc="-10" dirty="0"/>
              <a:t>r</a:t>
            </a:r>
            <a:r>
              <a:rPr dirty="0"/>
              <a:t>o</a:t>
            </a:r>
            <a:r>
              <a:rPr spc="-10" dirty="0"/>
              <a:t>v</a:t>
            </a:r>
            <a:r>
              <a:rPr dirty="0"/>
              <a:t>id</a:t>
            </a:r>
            <a:r>
              <a:rPr spc="-10" dirty="0"/>
              <a:t>e</a:t>
            </a:r>
            <a:r>
              <a:rPr dirty="0"/>
              <a:t> </a:t>
            </a:r>
            <a:r>
              <a:rPr spc="-10" dirty="0"/>
              <a:t>c</a:t>
            </a:r>
            <a:r>
              <a:rPr dirty="0"/>
              <a:t>on</a:t>
            </a:r>
            <a:r>
              <a:rPr spc="-10" dirty="0"/>
              <a:t>te</a:t>
            </a:r>
            <a:r>
              <a:rPr dirty="0"/>
              <a:t>x</a:t>
            </a:r>
            <a:r>
              <a:rPr spc="-10" dirty="0"/>
              <a:t>t</a:t>
            </a:r>
            <a:r>
              <a:rPr dirty="0"/>
              <a:t> and a basi</a:t>
            </a:r>
            <a:r>
              <a:rPr spc="-10" dirty="0"/>
              <a:t>c</a:t>
            </a:r>
            <a:r>
              <a:rPr spc="-5" dirty="0"/>
              <a:t> </a:t>
            </a:r>
            <a:r>
              <a:rPr dirty="0"/>
              <a:t>und</a:t>
            </a:r>
            <a:r>
              <a:rPr spc="-10" dirty="0"/>
              <a:t>er</a:t>
            </a:r>
            <a:r>
              <a:rPr dirty="0"/>
              <a:t>standin</a:t>
            </a:r>
            <a:r>
              <a:rPr spc="-10" dirty="0"/>
              <a:t>g</a:t>
            </a:r>
            <a:r>
              <a:rPr dirty="0"/>
              <a:t> of th</a:t>
            </a:r>
            <a:r>
              <a:rPr spc="-10" dirty="0"/>
              <a:t>e</a:t>
            </a:r>
            <a:r>
              <a:rPr dirty="0"/>
              <a:t> data?</a:t>
            </a:r>
            <a:endParaRPr sz="2400" dirty="0">
              <a:latin typeface="Calibri"/>
              <a:cs typeface="Calibri"/>
            </a:endParaRPr>
          </a:p>
          <a:p>
            <a:pPr marL="422275" marR="1916430" indent="-342900">
              <a:lnSpc>
                <a:spcPct val="114599"/>
              </a:lnSpc>
              <a:spcBef>
                <a:spcPts val="780"/>
              </a:spcBef>
            </a:pPr>
            <a:r>
              <a:rPr sz="2400" b="1" spc="-15" dirty="0">
                <a:latin typeface="Calibri"/>
                <a:cs typeface="Calibri"/>
              </a:rPr>
              <a:t>5% - Use of mode</a:t>
            </a:r>
            <a:r>
              <a:rPr sz="2400" b="1" spc="-10" dirty="0">
                <a:latin typeface="Calibri"/>
                <a:cs typeface="Calibri"/>
              </a:rPr>
              <a:t>ling tec</a:t>
            </a:r>
            <a:r>
              <a:rPr sz="2400" b="1" spc="-15" dirty="0">
                <a:latin typeface="Calibri"/>
                <a:cs typeface="Calibri"/>
              </a:rPr>
              <a:t>hnique</a:t>
            </a:r>
            <a:r>
              <a:rPr sz="2400" b="1" spc="-10" dirty="0">
                <a:latin typeface="Calibri"/>
                <a:cs typeface="Calibri"/>
              </a:rPr>
              <a:t>s – </a:t>
            </a:r>
            <a:r>
              <a:rPr spc="-10" dirty="0"/>
              <a:t>try </a:t>
            </a:r>
            <a:r>
              <a:rPr spc="-15" dirty="0"/>
              <a:t>3 diﬀ</a:t>
            </a:r>
            <a:r>
              <a:rPr spc="-10" dirty="0"/>
              <a:t>erent </a:t>
            </a:r>
            <a:r>
              <a:rPr spc="-20" dirty="0"/>
              <a:t>mod</a:t>
            </a:r>
            <a:r>
              <a:rPr spc="-10" dirty="0"/>
              <a:t>els</a:t>
            </a:r>
            <a:r>
              <a:rPr lang="en-US" spc="-10" dirty="0"/>
              <a:t> </a:t>
            </a:r>
            <a:r>
              <a:rPr lang="en-US" spc="-10" dirty="0" err="1"/>
              <a:t>ie</a:t>
            </a:r>
            <a:r>
              <a:rPr lang="en-US" spc="-10" dirty="0"/>
              <a:t> </a:t>
            </a:r>
            <a:r>
              <a:rPr lang="en-US" spc="-10" dirty="0" err="1"/>
              <a:t>lm</a:t>
            </a:r>
            <a:r>
              <a:rPr lang="en-US" spc="-10" dirty="0"/>
              <a:t>, </a:t>
            </a:r>
            <a:r>
              <a:rPr lang="en-US" spc="-10" dirty="0" err="1"/>
              <a:t>svm</a:t>
            </a:r>
            <a:r>
              <a:rPr lang="en-US" spc="-10" dirty="0"/>
              <a:t>, rules, combination </a:t>
            </a:r>
            <a:r>
              <a:rPr spc="-10" dirty="0"/>
              <a:t> (for possibly diﬀerent ques</a:t>
            </a:r>
            <a:r>
              <a:rPr lang="en-US" spc="135" dirty="0"/>
              <a:t>ti</a:t>
            </a:r>
            <a:r>
              <a:rPr spc="135" dirty="0"/>
              <a:t>ons</a:t>
            </a:r>
            <a:r>
              <a:rPr spc="-5" dirty="0"/>
              <a:t>, </a:t>
            </a:r>
            <a:r>
              <a:rPr spc="-10" dirty="0"/>
              <a:t>evalu</a:t>
            </a:r>
            <a:r>
              <a:rPr spc="65" dirty="0"/>
              <a:t>a</a:t>
            </a:r>
            <a:r>
              <a:rPr lang="en-US" spc="65" dirty="0"/>
              <a:t>ti</a:t>
            </a:r>
            <a:r>
              <a:rPr spc="65" dirty="0"/>
              <a:t>n</a:t>
            </a:r>
            <a:r>
              <a:rPr spc="-10" dirty="0"/>
              <a:t>g results correctly)</a:t>
            </a:r>
            <a:endParaRPr sz="2400" dirty="0">
              <a:latin typeface="Calibri"/>
              <a:cs typeface="Calibri"/>
            </a:endParaRPr>
          </a:p>
          <a:p>
            <a:pPr marL="80010">
              <a:lnSpc>
                <a:spcPct val="100000"/>
              </a:lnSpc>
              <a:spcBef>
                <a:spcPts val="1300"/>
              </a:spcBef>
            </a:pPr>
            <a:r>
              <a:rPr lang="en-US" sz="2400" b="1" spc="-15" dirty="0">
                <a:latin typeface="Calibri"/>
                <a:cs typeface="Calibri"/>
              </a:rPr>
              <a:t>5</a:t>
            </a:r>
            <a:r>
              <a:rPr sz="2400" b="1" spc="-15" dirty="0">
                <a:latin typeface="Calibri"/>
                <a:cs typeface="Calibri"/>
              </a:rPr>
              <a:t>% - V</a:t>
            </a:r>
            <a:r>
              <a:rPr sz="2400" b="1" spc="-10" dirty="0">
                <a:latin typeface="Calibri"/>
                <a:cs typeface="Calibri"/>
              </a:rPr>
              <a:t>isualiz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dirty="0"/>
              <a:t>- </a:t>
            </a:r>
            <a:r>
              <a:rPr spc="-10" dirty="0"/>
              <a:t>c</a:t>
            </a:r>
            <a:r>
              <a:rPr dirty="0"/>
              <a:t>on</a:t>
            </a:r>
            <a:r>
              <a:rPr spc="-10" dirty="0"/>
              <a:t>vey</a:t>
            </a:r>
            <a:r>
              <a:rPr dirty="0"/>
              <a:t> </a:t>
            </a:r>
            <a:r>
              <a:rPr spc="-10" dirty="0"/>
              <a:t>re</a:t>
            </a:r>
            <a:r>
              <a:rPr dirty="0"/>
              <a:t>sults in an </a:t>
            </a:r>
            <a:r>
              <a:rPr spc="-10" dirty="0"/>
              <a:t>e</a:t>
            </a:r>
            <a:r>
              <a:rPr dirty="0"/>
              <a:t>as</a:t>
            </a:r>
            <a:r>
              <a:rPr spc="-10" dirty="0"/>
              <a:t>y</a:t>
            </a:r>
            <a:r>
              <a:rPr dirty="0"/>
              <a:t> to und</a:t>
            </a:r>
            <a:r>
              <a:rPr spc="-10" dirty="0"/>
              <a:t>er</a:t>
            </a:r>
            <a:r>
              <a:rPr dirty="0"/>
              <a:t>stand </a:t>
            </a:r>
            <a:r>
              <a:rPr spc="-20" dirty="0"/>
              <a:t>m</a:t>
            </a:r>
            <a:r>
              <a:rPr dirty="0"/>
              <a:t>ann</a:t>
            </a:r>
            <a:r>
              <a:rPr spc="-10" dirty="0"/>
              <a:t>er</a:t>
            </a:r>
            <a:r>
              <a:rPr dirty="0"/>
              <a:t>?</a:t>
            </a:r>
            <a:endParaRPr sz="2400" dirty="0">
              <a:latin typeface="Calibri"/>
              <a:cs typeface="Calibri"/>
            </a:endParaRPr>
          </a:p>
          <a:p>
            <a:pPr marL="422275" marR="80645" indent="-274320">
              <a:lnSpc>
                <a:spcPct val="100699"/>
              </a:lnSpc>
              <a:spcBef>
                <a:spcPts val="1100"/>
              </a:spcBef>
            </a:pPr>
            <a:r>
              <a:rPr lang="en-US" sz="2400" b="1" spc="-15" dirty="0">
                <a:latin typeface="Calibri"/>
                <a:cs typeface="Calibri"/>
              </a:rPr>
              <a:t>5</a:t>
            </a:r>
            <a:r>
              <a:rPr sz="2400" b="1" spc="-15" dirty="0">
                <a:latin typeface="Calibri"/>
                <a:cs typeface="Calibri"/>
              </a:rPr>
              <a:t>% - </a:t>
            </a:r>
            <a:r>
              <a:rPr sz="2400" b="1" spc="-10" dirty="0">
                <a:latin typeface="Calibri"/>
                <a:cs typeface="Calibri"/>
              </a:rPr>
              <a:t>Inter</a:t>
            </a:r>
            <a:r>
              <a:rPr sz="2400" b="1" spc="-15" dirty="0">
                <a:latin typeface="Calibri"/>
                <a:cs typeface="Calibri"/>
              </a:rPr>
              <a:t>pre</a:t>
            </a:r>
            <a:r>
              <a:rPr sz="2400" b="1" spc="-10" dirty="0">
                <a:latin typeface="Calibri"/>
                <a:cs typeface="Calibri"/>
              </a:rPr>
              <a:t>ta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f </a:t>
            </a:r>
            <a:r>
              <a:rPr sz="2400" b="1" spc="-1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 re</a:t>
            </a:r>
            <a:r>
              <a:rPr sz="2400" b="1" spc="-10" dirty="0">
                <a:latin typeface="Calibri"/>
                <a:cs typeface="Calibri"/>
              </a:rPr>
              <a:t>sults/</a:t>
            </a:r>
            <a:r>
              <a:rPr sz="2400" b="1" dirty="0">
                <a:latin typeface="Calibri"/>
                <a:cs typeface="Calibri"/>
              </a:rPr>
              <a:t>Ac</a:t>
            </a:r>
            <a:r>
              <a:rPr lang="en-US" sz="2400" b="1" spc="17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onabl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10" dirty="0">
                <a:latin typeface="Calibri"/>
                <a:cs typeface="Calibri"/>
              </a:rPr>
              <a:t>Insi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15" dirty="0">
                <a:latin typeface="Calibri"/>
                <a:cs typeface="Calibri"/>
              </a:rPr>
              <a:t>hts</a:t>
            </a:r>
            <a:r>
              <a:rPr sz="2400" b="1" dirty="0">
                <a:latin typeface="Calibri"/>
                <a:cs typeface="Calibri"/>
              </a:rPr>
              <a:t> - </a:t>
            </a:r>
            <a:r>
              <a:rPr lang="en-US" dirty="0"/>
              <a:t>Are the results actionable (as compared to just interesting). Are your recommendations/actionable insights supported by your models, if yes, indicate which model supports which recommendation.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2520">
              <a:lnSpc>
                <a:spcPct val="100000"/>
              </a:lnSpc>
              <a:tabLst>
                <a:tab pos="3014980" algn="l"/>
                <a:tab pos="6925309" algn="l"/>
              </a:tabLst>
            </a:pP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li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e</a:t>
            </a:r>
            <a:r>
              <a:rPr sz="4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4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	st</a:t>
            </a:r>
            <a:r>
              <a:rPr sz="4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yl</a:t>
            </a:r>
            <a:r>
              <a:rPr sz="4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1095"/>
          </a:xfrm>
          <a:custGeom>
            <a:avLst/>
            <a:gdLst/>
            <a:ahLst/>
            <a:cxnLst/>
            <a:rect l="l" t="t" r="r" b="b"/>
            <a:pathLst>
              <a:path w="9144000" h="1141095">
                <a:moveTo>
                  <a:pt x="0" y="2198"/>
                </a:moveTo>
                <a:lnTo>
                  <a:pt x="9143998" y="2198"/>
                </a:lnTo>
                <a:lnTo>
                  <a:pt x="9143998" y="1143000"/>
                </a:lnTo>
                <a:lnTo>
                  <a:pt x="0" y="1143000"/>
                </a:lnTo>
                <a:lnTo>
                  <a:pt x="0" y="2198"/>
                </a:lnTo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923" y="195348"/>
            <a:ext cx="5623560" cy="835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ct val="100000"/>
              </a:lnSpc>
            </a:pPr>
            <a:r>
              <a:rPr dirty="0"/>
              <a:t>Final </a:t>
            </a:r>
            <a:r>
              <a:rPr spc="-25" dirty="0"/>
              <a:t>Pr</a:t>
            </a:r>
            <a:r>
              <a:rPr spc="-5" dirty="0"/>
              <a:t>o</a:t>
            </a:r>
            <a:r>
              <a:rPr dirty="0"/>
              <a:t>j</a:t>
            </a:r>
            <a:r>
              <a:rPr spc="-20" dirty="0"/>
              <a:t>ect</a:t>
            </a:r>
            <a:r>
              <a:rPr dirty="0"/>
              <a:t> (</a:t>
            </a:r>
            <a:r>
              <a:rPr spc="-45" dirty="0"/>
              <a:t>W</a:t>
            </a:r>
            <a:r>
              <a:rPr spc="-5" dirty="0"/>
              <a:t>o</a:t>
            </a:r>
            <a:r>
              <a:rPr spc="-25" dirty="0"/>
              <a:t>r</a:t>
            </a:r>
            <a:r>
              <a:rPr dirty="0"/>
              <a:t>d d</a:t>
            </a:r>
            <a:r>
              <a:rPr spc="-5" dirty="0"/>
              <a:t>o</a:t>
            </a:r>
            <a:r>
              <a:rPr spc="-20" dirty="0"/>
              <a:t>c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0" y="1392401"/>
            <a:ext cx="7609840" cy="5465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Exam</a:t>
            </a:r>
            <a:r>
              <a:rPr sz="2400" b="1" spc="-15" dirty="0">
                <a:latin typeface="Calibri"/>
                <a:cs typeface="Calibri"/>
              </a:rPr>
              <a:t>ple </a:t>
            </a:r>
            <a:r>
              <a:rPr sz="2400" b="1" spc="-20" dirty="0">
                <a:latin typeface="Calibri"/>
                <a:cs typeface="Calibri"/>
              </a:rPr>
              <a:t>Tabl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 of C</a:t>
            </a:r>
            <a:r>
              <a:rPr sz="2400" b="1" spc="-15" dirty="0">
                <a:latin typeface="Calibri"/>
                <a:cs typeface="Calibri"/>
              </a:rPr>
              <a:t>ontents: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1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(s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xt/b</a:t>
            </a:r>
            <a:r>
              <a:rPr sz="2400" spc="-15" dirty="0">
                <a:latin typeface="Calibri"/>
                <a:cs typeface="Calibri"/>
              </a:rPr>
              <a:t>ackgr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und)</a:t>
            </a: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usin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 </a:t>
            </a:r>
            <a:r>
              <a:rPr sz="2400" spc="-20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 add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ata Acquisi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Cl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ansin</a:t>
            </a:r>
            <a:r>
              <a:rPr sz="2400" spc="-10" dirty="0">
                <a:latin typeface="Calibri"/>
                <a:cs typeface="Calibri"/>
              </a:rPr>
              <a:t>g,</a:t>
            </a:r>
            <a:r>
              <a:rPr sz="2400" dirty="0">
                <a:latin typeface="Calibri"/>
                <a:cs typeface="Calibri"/>
              </a:rPr>
              <a:t> T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</a:t>
            </a:r>
            <a:r>
              <a:rPr sz="2400" spc="80" dirty="0">
                <a:latin typeface="Calibri"/>
                <a:cs typeface="Calibri"/>
              </a:rPr>
              <a:t>a</a:t>
            </a:r>
            <a:r>
              <a:rPr lang="en-US" sz="2400" spc="8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Mun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10" dirty="0">
                <a:latin typeface="Calibri"/>
                <a:cs typeface="Calibri"/>
              </a:rPr>
              <a:t>crip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15" dirty="0">
                <a:latin typeface="Calibri"/>
                <a:cs typeface="Calibri"/>
              </a:rPr>
              <a:t>ve s</a:t>
            </a:r>
            <a:r>
              <a:rPr sz="2400" spc="45" dirty="0">
                <a:latin typeface="Calibri"/>
                <a:cs typeface="Calibri"/>
              </a:rPr>
              <a:t>ta</a:t>
            </a:r>
            <a:r>
              <a:rPr lang="en-US" sz="2400" spc="50" dirty="0">
                <a:latin typeface="Calibri"/>
                <a:cs typeface="Calibri"/>
              </a:rPr>
              <a:t>tistics</a:t>
            </a:r>
            <a:r>
              <a:rPr sz="2400" dirty="0">
                <a:latin typeface="Calibri"/>
                <a:cs typeface="Calibri"/>
              </a:rPr>
              <a:t> &amp; Visuali</a:t>
            </a:r>
            <a:r>
              <a:rPr sz="2400" spc="50" dirty="0">
                <a:latin typeface="Calibri"/>
                <a:cs typeface="Calibri"/>
              </a:rPr>
              <a:t>za</a:t>
            </a:r>
            <a:r>
              <a:rPr lang="en-US" sz="2400" spc="5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lang="en-US" sz="2400" dirty="0">
                <a:latin typeface="Calibri"/>
                <a:cs typeface="Calibri"/>
              </a:rPr>
              <a:t>, include interpretation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ts val="284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spc="-20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</a:t>
            </a:r>
            <a:r>
              <a:rPr sz="2400" dirty="0">
                <a:latin typeface="Calibri"/>
                <a:cs typeface="Calibri"/>
              </a:rPr>
              <a:t>hniqu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&amp; Visuali</a:t>
            </a:r>
            <a:r>
              <a:rPr sz="2400" spc="50" dirty="0">
                <a:latin typeface="Calibri"/>
                <a:cs typeface="Calibri"/>
              </a:rPr>
              <a:t>za</a:t>
            </a:r>
            <a:r>
              <a:rPr lang="en-US" sz="2400" spc="5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</a:t>
            </a:r>
          </a:p>
          <a:p>
            <a:pPr marL="424180">
              <a:lnSpc>
                <a:spcPts val="284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lang="en-US" sz="2400" dirty="0">
                <a:latin typeface="Calibri"/>
                <a:cs typeface="Calibri"/>
              </a:rPr>
              <a:t>modeling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</a:t>
            </a:r>
            <a:r>
              <a:rPr sz="2400" dirty="0">
                <a:latin typeface="Calibri"/>
                <a:cs typeface="Calibri"/>
              </a:rPr>
              <a:t>hniqu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lang="en-US" sz="2400" dirty="0">
                <a:latin typeface="Calibri"/>
                <a:cs typeface="Calibri"/>
              </a:rPr>
              <a:t>used and</a:t>
            </a:r>
            <a:r>
              <a:rPr sz="2400" dirty="0">
                <a:latin typeface="Calibri"/>
                <a:cs typeface="Calibri"/>
              </a:rPr>
              <a:t> 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us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in 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45" dirty="0">
                <a:latin typeface="Calibri"/>
                <a:cs typeface="Calibri"/>
              </a:rPr>
              <a:t>ta</a:t>
            </a:r>
            <a:r>
              <a:rPr lang="en-US" sz="2400" spc="5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n)</a:t>
            </a:r>
            <a:r>
              <a:rPr lang="en-US" sz="2400" dirty="0">
                <a:latin typeface="Calibri"/>
                <a:cs typeface="Calibri"/>
              </a:rPr>
              <a:t>. Include interpretation of models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spc="-15" dirty="0">
                <a:latin typeface="Calibri"/>
                <a:cs typeface="Calibri"/>
              </a:rPr>
              <a:t>Ac</a:t>
            </a:r>
            <a:r>
              <a:rPr lang="en-US" sz="2400" spc="16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Insi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hts / 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dirty="0">
                <a:latin typeface="Calibri"/>
                <a:cs typeface="Calibri"/>
              </a:rPr>
              <a:t>all in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45" dirty="0">
                <a:latin typeface="Calibri"/>
                <a:cs typeface="Calibri"/>
              </a:rPr>
              <a:t>ta</a:t>
            </a:r>
            <a:r>
              <a:rPr lang="en-US" sz="2400" spc="5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sults</a:t>
            </a:r>
            <a:r>
              <a:rPr lang="en-US" sz="2400" dirty="0">
                <a:latin typeface="Calibri"/>
                <a:cs typeface="Calibri"/>
              </a:rPr>
              <a:t>/Summary</a:t>
            </a:r>
            <a:endParaRPr sz="24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220"/>
              </a:spcBef>
              <a:buFont typeface="Calibri"/>
              <a:buChar char="•"/>
              <a:tabLst>
                <a:tab pos="360680" algn="l"/>
              </a:tabLst>
            </a:pPr>
            <a:r>
              <a:rPr sz="2400" spc="-15" dirty="0">
                <a:latin typeface="Calibri"/>
                <a:cs typeface="Calibri"/>
              </a:rPr>
              <a:t>Appendix –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 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lin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 to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290</Words>
  <Application>Microsoft Office PowerPoint</Application>
  <PresentationFormat>On-screen Show (4:3)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Medium</vt:lpstr>
      <vt:lpstr>Times New Roman</vt:lpstr>
      <vt:lpstr>Office Theme</vt:lpstr>
      <vt:lpstr>PowerPoint Presentation</vt:lpstr>
      <vt:lpstr>Project Deliverables Review</vt:lpstr>
      <vt:lpstr>Some Project Hints</vt:lpstr>
      <vt:lpstr>Word Document (25%)</vt:lpstr>
      <vt:lpstr>Final Project (Word doc)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 K</cp:lastModifiedBy>
  <cp:revision>10</cp:revision>
  <dcterms:created xsi:type="dcterms:W3CDTF">2019-01-09T13:28:18Z</dcterms:created>
  <dcterms:modified xsi:type="dcterms:W3CDTF">2019-07-08T18:06:53Z</dcterms:modified>
</cp:coreProperties>
</file>