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6" r:id="rId3"/>
    <p:sldId id="271" r:id="rId4"/>
    <p:sldId id="272" r:id="rId5"/>
    <p:sldId id="273" r:id="rId6"/>
    <p:sldId id="268" r:id="rId7"/>
    <p:sldId id="269" r:id="rId8"/>
    <p:sldId id="270"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05B2FB-D90A-4DCE-8FDB-38A469DE1B56}">
          <p14:sldIdLst>
            <p14:sldId id="260"/>
          </p14:sldIdLst>
        </p14:section>
        <p14:section name="Introduction" id="{BE8663BC-18B4-4BF5-A1C6-DBB0AD2B6EED}">
          <p14:sldIdLst>
            <p14:sldId id="266"/>
          </p14:sldIdLst>
        </p14:section>
        <p14:section name="Data Cleaning &amp; Feature Engineering" id="{2FCB9087-A174-4531-8CF9-708887BE713D}">
          <p14:sldIdLst/>
        </p14:section>
        <p14:section name="Exploratory Data Analysis" id="{2AF200DE-82DF-4625-AF7D-0077E1DDCB3E}">
          <p14:sldIdLst>
            <p14:sldId id="271"/>
            <p14:sldId id="272"/>
            <p14:sldId id="273"/>
          </p14:sldIdLst>
        </p14:section>
        <p14:section name="Modeling" id="{E058228A-C1F1-4469-9E81-660300199B3E}">
          <p14:sldIdLst>
            <p14:sldId id="268"/>
            <p14:sldId id="269"/>
            <p14:sldId id="270"/>
          </p14:sldIdLst>
        </p14:section>
        <p14:section name="Conclusion" id="{8A1337C4-D459-4254-838D-5D0D0EC2687A}">
          <p14:sldIdLst>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14ACC8B-FBB1-4480-AB9F-197C18AB2855}" type="datetime1">
              <a:rPr lang="en-US" smtClean="0"/>
              <a:t>12/12/2020</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105591DE-F0ED-4EB4-8B26-F5B2659E896E}"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883744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7725AA-B66A-41DC-9162-5EB89763CBA0}" type="datetime1">
              <a:rPr lang="en-US" smtClean="0"/>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5591DE-F0ED-4EB4-8B26-F5B2659E896E}" type="slidenum">
              <a:rPr lang="en-US" smtClean="0"/>
              <a:t>‹#›</a:t>
            </a:fld>
            <a:endParaRPr lang="en-US"/>
          </a:p>
        </p:txBody>
      </p:sp>
    </p:spTree>
    <p:extLst>
      <p:ext uri="{BB962C8B-B14F-4D97-AF65-F5344CB8AC3E}">
        <p14:creationId xmlns:p14="http://schemas.microsoft.com/office/powerpoint/2010/main" val="294827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BB1234-147E-493A-9356-6870848F3918}" type="datetime1">
              <a:rPr lang="en-US" smtClean="0"/>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5591DE-F0ED-4EB4-8B26-F5B2659E896E}" type="slidenum">
              <a:rPr lang="en-US" smtClean="0"/>
              <a:t>‹#›</a:t>
            </a:fld>
            <a:endParaRPr lang="en-US"/>
          </a:p>
        </p:txBody>
      </p:sp>
    </p:spTree>
    <p:extLst>
      <p:ext uri="{BB962C8B-B14F-4D97-AF65-F5344CB8AC3E}">
        <p14:creationId xmlns:p14="http://schemas.microsoft.com/office/powerpoint/2010/main" val="2167980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CBCA9F-41DC-4169-97F6-7B2690FF2165}" type="datetime1">
              <a:rPr lang="en-US" smtClean="0"/>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5591DE-F0ED-4EB4-8B26-F5B2659E896E}" type="slidenum">
              <a:rPr lang="en-US" smtClean="0"/>
              <a:t>‹#›</a:t>
            </a:fld>
            <a:endParaRPr lang="en-US"/>
          </a:p>
        </p:txBody>
      </p:sp>
    </p:spTree>
    <p:extLst>
      <p:ext uri="{BB962C8B-B14F-4D97-AF65-F5344CB8AC3E}">
        <p14:creationId xmlns:p14="http://schemas.microsoft.com/office/powerpoint/2010/main" val="3632858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5A4D84-DC92-42CE-B0D5-86B35B61630E}" type="datetime1">
              <a:rPr lang="en-US" smtClean="0"/>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5591DE-F0ED-4EB4-8B26-F5B2659E896E}"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30343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B1EF4E-E00F-4C31-BCE3-3DCE08B8E990}" type="datetime1">
              <a:rPr lang="en-US" smtClean="0"/>
              <a:t>12/12/2020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5591DE-F0ED-4EB4-8B26-F5B2659E896E}" type="slidenum">
              <a:rPr lang="en-US" smtClean="0"/>
              <a:t>‹#›</a:t>
            </a:fld>
            <a:endParaRPr lang="en-US"/>
          </a:p>
        </p:txBody>
      </p:sp>
    </p:spTree>
    <p:extLst>
      <p:ext uri="{BB962C8B-B14F-4D97-AF65-F5344CB8AC3E}">
        <p14:creationId xmlns:p14="http://schemas.microsoft.com/office/powerpoint/2010/main" val="2774492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9C4FCA-8084-4C87-BB06-F14018F39C14}" type="datetime1">
              <a:rPr lang="en-US" smtClean="0"/>
              <a:t>12/12/2020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5591DE-F0ED-4EB4-8B26-F5B2659E896E}" type="slidenum">
              <a:rPr lang="en-US" smtClean="0"/>
              <a:t>‹#›</a:t>
            </a:fld>
            <a:endParaRPr lang="en-US"/>
          </a:p>
        </p:txBody>
      </p:sp>
    </p:spTree>
    <p:extLst>
      <p:ext uri="{BB962C8B-B14F-4D97-AF65-F5344CB8AC3E}">
        <p14:creationId xmlns:p14="http://schemas.microsoft.com/office/powerpoint/2010/main" val="1462288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2C6853-A366-4430-B1A2-AF4D7472F631}" type="datetime1">
              <a:rPr lang="en-US" smtClean="0"/>
              <a:t>12/12/2020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5591DE-F0ED-4EB4-8B26-F5B2659E896E}" type="slidenum">
              <a:rPr lang="en-US" smtClean="0"/>
              <a:t>‹#›</a:t>
            </a:fld>
            <a:endParaRPr lang="en-US"/>
          </a:p>
        </p:txBody>
      </p:sp>
    </p:spTree>
    <p:extLst>
      <p:ext uri="{BB962C8B-B14F-4D97-AF65-F5344CB8AC3E}">
        <p14:creationId xmlns:p14="http://schemas.microsoft.com/office/powerpoint/2010/main" val="358976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20404-375D-4C19-A088-8BE7E64A3CAC}" type="datetime1">
              <a:rPr lang="en-US" smtClean="0"/>
              <a:t>12/12/2020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5591DE-F0ED-4EB4-8B26-F5B2659E896E}" type="slidenum">
              <a:rPr lang="en-US" smtClean="0"/>
              <a:t>‹#›</a:t>
            </a:fld>
            <a:endParaRPr lang="en-US"/>
          </a:p>
        </p:txBody>
      </p:sp>
    </p:spTree>
    <p:extLst>
      <p:ext uri="{BB962C8B-B14F-4D97-AF65-F5344CB8AC3E}">
        <p14:creationId xmlns:p14="http://schemas.microsoft.com/office/powerpoint/2010/main" val="699149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0B22E8-E871-4A31-BA96-F72588C22763}" type="datetime1">
              <a:rPr lang="en-US" smtClean="0"/>
              <a:t>12/12/2020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5591DE-F0ED-4EB4-8B26-F5B2659E896E}" type="slidenum">
              <a:rPr lang="en-US" smtClean="0"/>
              <a:t>‹#›</a:t>
            </a:fld>
            <a:endParaRPr lang="en-US"/>
          </a:p>
        </p:txBody>
      </p:sp>
    </p:spTree>
    <p:extLst>
      <p:ext uri="{BB962C8B-B14F-4D97-AF65-F5344CB8AC3E}">
        <p14:creationId xmlns:p14="http://schemas.microsoft.com/office/powerpoint/2010/main" val="1041297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78B820-8308-48D2-B150-F5EBD63D1D29}" type="datetime1">
              <a:rPr lang="en-US" smtClean="0"/>
              <a:t>12/12/2020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5591DE-F0ED-4EB4-8B26-F5B2659E896E}" type="slidenum">
              <a:rPr lang="en-US" smtClean="0"/>
              <a:t>‹#›</a:t>
            </a:fld>
            <a:endParaRPr lang="en-US"/>
          </a:p>
        </p:txBody>
      </p:sp>
    </p:spTree>
    <p:extLst>
      <p:ext uri="{BB962C8B-B14F-4D97-AF65-F5344CB8AC3E}">
        <p14:creationId xmlns:p14="http://schemas.microsoft.com/office/powerpoint/2010/main" val="3373201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C55B290-2D3E-40FD-A731-FD561C401CBD}" type="datetime1">
              <a:rPr lang="en-US" smtClean="0"/>
              <a:t>12/12/2020</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105591DE-F0ED-4EB4-8B26-F5B2659E896E}" type="slidenum">
              <a:rPr lang="en-US" smtClean="0"/>
              <a:t>‹#›</a:t>
            </a:fld>
            <a:endParaRPr lang="en-US"/>
          </a:p>
        </p:txBody>
      </p:sp>
    </p:spTree>
    <p:extLst>
      <p:ext uri="{BB962C8B-B14F-4D97-AF65-F5344CB8AC3E}">
        <p14:creationId xmlns:p14="http://schemas.microsoft.com/office/powerpoint/2010/main" val="41144836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7A6F-964F-4C04-9D2E-ACDEC5157236}"/>
              </a:ext>
            </a:extLst>
          </p:cNvPr>
          <p:cNvSpPr>
            <a:spLocks noGrp="1"/>
          </p:cNvSpPr>
          <p:nvPr>
            <p:ph type="ctrTitle"/>
          </p:nvPr>
        </p:nvSpPr>
        <p:spPr/>
        <p:txBody>
          <a:bodyPr/>
          <a:lstStyle/>
          <a:p>
            <a:r>
              <a:rPr lang="en-US" dirty="0"/>
              <a:t>Flight Satisfaction Survey</a:t>
            </a:r>
          </a:p>
        </p:txBody>
      </p:sp>
      <p:sp>
        <p:nvSpPr>
          <p:cNvPr id="3" name="Subtitle 2">
            <a:extLst>
              <a:ext uri="{FF2B5EF4-FFF2-40B4-BE49-F238E27FC236}">
                <a16:creationId xmlns:a16="http://schemas.microsoft.com/office/drawing/2014/main" id="{3F991466-B572-4F5C-A73F-8E4525AB3814}"/>
              </a:ext>
            </a:extLst>
          </p:cNvPr>
          <p:cNvSpPr>
            <a:spLocks noGrp="1"/>
          </p:cNvSpPr>
          <p:nvPr>
            <p:ph type="subTitle" idx="1"/>
          </p:nvPr>
        </p:nvSpPr>
        <p:spPr/>
        <p:txBody>
          <a:bodyPr/>
          <a:lstStyle/>
          <a:p>
            <a:r>
              <a:rPr lang="en-US" dirty="0"/>
              <a:t>Alec Schneider</a:t>
            </a:r>
          </a:p>
        </p:txBody>
      </p:sp>
      <p:sp>
        <p:nvSpPr>
          <p:cNvPr id="4" name="Slide Number Placeholder 3">
            <a:extLst>
              <a:ext uri="{FF2B5EF4-FFF2-40B4-BE49-F238E27FC236}">
                <a16:creationId xmlns:a16="http://schemas.microsoft.com/office/drawing/2014/main" id="{0D502437-5580-4FE8-8514-4E4124DABC02}"/>
              </a:ext>
            </a:extLst>
          </p:cNvPr>
          <p:cNvSpPr>
            <a:spLocks noGrp="1"/>
          </p:cNvSpPr>
          <p:nvPr>
            <p:ph type="sldNum" sz="quarter" idx="12"/>
          </p:nvPr>
        </p:nvSpPr>
        <p:spPr/>
        <p:txBody>
          <a:bodyPr>
            <a:normAutofit lnSpcReduction="10000"/>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105591DE-F0ED-4EB4-8B26-F5B2659E896E}" type="slidenum">
              <a:rPr kumimoji="0" lang="en-US" sz="3600" b="0" i="0" u="none" strike="noStrike" kern="1200" cap="none" spc="0" normalizeH="0" baseline="0" noProof="0" smtClean="0">
                <a:ln>
                  <a:noFill/>
                </a:ln>
                <a:solidFill>
                  <a:prstClr val="white">
                    <a:lumMod val="65000"/>
                  </a:prstClr>
                </a:solidFill>
                <a:effectLst/>
                <a:uLnTx/>
                <a:uFillTx/>
                <a:latin typeface="Century Schoolbook" panose="020406040505050203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a:t>
            </a:fld>
            <a:endParaRPr kumimoji="0" lang="en-US" sz="3600" b="0" i="0" u="none" strike="noStrike" kern="1200" cap="none" spc="0" normalizeH="0" baseline="0" noProof="0">
              <a:ln>
                <a:noFill/>
              </a:ln>
              <a:solidFill>
                <a:prstClr val="white">
                  <a:lumMod val="65000"/>
                </a:prstClr>
              </a:solidFill>
              <a:effectLst/>
              <a:uLnTx/>
              <a:uFillTx/>
              <a:latin typeface="Century Schoolbook" panose="02040604050505020304"/>
              <a:ea typeface="+mn-ea"/>
              <a:cs typeface="+mn-cs"/>
            </a:endParaRPr>
          </a:p>
        </p:txBody>
      </p:sp>
    </p:spTree>
    <p:extLst>
      <p:ext uri="{BB962C8B-B14F-4D97-AF65-F5344CB8AC3E}">
        <p14:creationId xmlns:p14="http://schemas.microsoft.com/office/powerpoint/2010/main" val="3741608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85250-210F-40F5-A5F5-07F6638F3A59}"/>
              </a:ext>
            </a:extLst>
          </p:cNvPr>
          <p:cNvSpPr>
            <a:spLocks noGrp="1"/>
          </p:cNvSpPr>
          <p:nvPr>
            <p:ph type="title"/>
          </p:nvPr>
        </p:nvSpPr>
        <p:spPr>
          <a:xfrm>
            <a:off x="1261872" y="13422"/>
            <a:ext cx="9692640" cy="1325562"/>
          </a:xfrm>
        </p:spPr>
        <p:txBody>
          <a:bodyPr anchor="ctr"/>
          <a:lstStyle/>
          <a:p>
            <a:r>
              <a:rPr lang="en-US" dirty="0"/>
              <a:t>Background</a:t>
            </a:r>
          </a:p>
        </p:txBody>
      </p:sp>
      <p:sp>
        <p:nvSpPr>
          <p:cNvPr id="4" name="Slide Number Placeholder 3">
            <a:extLst>
              <a:ext uri="{FF2B5EF4-FFF2-40B4-BE49-F238E27FC236}">
                <a16:creationId xmlns:a16="http://schemas.microsoft.com/office/drawing/2014/main" id="{DDA821F4-03FB-4B2E-BF16-ADEF8B63B556}"/>
              </a:ext>
            </a:extLst>
          </p:cNvPr>
          <p:cNvSpPr>
            <a:spLocks noGrp="1"/>
          </p:cNvSpPr>
          <p:nvPr>
            <p:ph type="sldNum" sz="quarter" idx="12"/>
          </p:nvPr>
        </p:nvSpPr>
        <p:spPr/>
        <p:txBody>
          <a:bodyPr>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05591DE-F0ED-4EB4-8B26-F5B2659E896E}" type="slidenum">
              <a:rPr kumimoji="0" lang="en-US" sz="3600" b="0" i="0" u="none" strike="noStrike" kern="1200" cap="none" spc="0" normalizeH="0" baseline="0" noProof="0" smtClean="0">
                <a:ln>
                  <a:noFill/>
                </a:ln>
                <a:solidFill>
                  <a:srgbClr val="1F497D">
                    <a:lumMod val="60000"/>
                    <a:lumOff val="40000"/>
                  </a:srgbClr>
                </a:solidFill>
                <a:effectLst/>
                <a:uLnTx/>
                <a:uFillTx/>
                <a:latin typeface="Century Schoolbook" panose="020406040505050203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3600" b="0" i="0" u="none" strike="noStrike" kern="1200" cap="none" spc="0" normalizeH="0" baseline="0" noProof="0">
              <a:ln>
                <a:noFill/>
              </a:ln>
              <a:solidFill>
                <a:srgbClr val="1F497D">
                  <a:lumMod val="60000"/>
                  <a:lumOff val="40000"/>
                </a:srgbClr>
              </a:solidFill>
              <a:effectLst/>
              <a:uLnTx/>
              <a:uFillTx/>
              <a:latin typeface="Century Schoolbook" panose="02040604050505020304"/>
              <a:ea typeface="+mn-ea"/>
              <a:cs typeface="+mn-cs"/>
            </a:endParaRPr>
          </a:p>
        </p:txBody>
      </p:sp>
      <p:sp>
        <p:nvSpPr>
          <p:cNvPr id="8" name="Content Placeholder 2">
            <a:extLst>
              <a:ext uri="{FF2B5EF4-FFF2-40B4-BE49-F238E27FC236}">
                <a16:creationId xmlns:a16="http://schemas.microsoft.com/office/drawing/2014/main" id="{44ACCE88-B963-438C-9C46-1B598C882B42}"/>
              </a:ext>
            </a:extLst>
          </p:cNvPr>
          <p:cNvSpPr>
            <a:spLocks noGrp="1"/>
          </p:cNvSpPr>
          <p:nvPr>
            <p:ph idx="1"/>
          </p:nvPr>
        </p:nvSpPr>
        <p:spPr>
          <a:xfrm>
            <a:off x="377505" y="1338984"/>
            <a:ext cx="10637240" cy="5279704"/>
          </a:xfrm>
        </p:spPr>
        <p:txBody>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Airlines have been pioneers in the analytics community regarding pricing and route optimization, however they have long struggled with understanding customer satisfaction. It is possible they have struggled with this due to company bias, and lack of customer data from other airlines. To tackle this problem an industry funded customer survey gathered ~130,000 responses each with 25 attributes, to create 3.25 million data points that can be used to assist their understanding. I was tasked with analyzing this data thoroughly enough to provide actionable insights for the businesses to implement in their company strategies. </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After cleaning and exploring the survey data, creating informative visualizations to assist in understanding the data, and applying machine learning algorithms to it, airlines are now closer to fully understanding what their customers value most, thus improving customer satisfaction. This will be a win for the airlines, as increased satisfaction is believed to increase demand of air travel, and the consumers who choose to travel on their aircrafts.</a:t>
            </a:r>
          </a:p>
          <a:p>
            <a:pPr marL="0" indent="0">
              <a:buNone/>
            </a:pPr>
            <a:endParaRPr lang="en-US" dirty="0"/>
          </a:p>
        </p:txBody>
      </p:sp>
    </p:spTree>
    <p:extLst>
      <p:ext uri="{BB962C8B-B14F-4D97-AF65-F5344CB8AC3E}">
        <p14:creationId xmlns:p14="http://schemas.microsoft.com/office/powerpoint/2010/main" val="2833390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85250-210F-40F5-A5F5-07F6638F3A59}"/>
              </a:ext>
            </a:extLst>
          </p:cNvPr>
          <p:cNvSpPr>
            <a:spLocks noGrp="1"/>
          </p:cNvSpPr>
          <p:nvPr>
            <p:ph type="title"/>
          </p:nvPr>
        </p:nvSpPr>
        <p:spPr>
          <a:xfrm>
            <a:off x="1261872" y="13422"/>
            <a:ext cx="9692640" cy="1325562"/>
          </a:xfrm>
        </p:spPr>
        <p:txBody>
          <a:bodyPr anchor="ctr"/>
          <a:lstStyle/>
          <a:p>
            <a:r>
              <a:rPr lang="en-US" dirty="0"/>
              <a:t>Demographics - Satisfaction</a:t>
            </a:r>
          </a:p>
        </p:txBody>
      </p:sp>
      <p:sp>
        <p:nvSpPr>
          <p:cNvPr id="4" name="Slide Number Placeholder 3">
            <a:extLst>
              <a:ext uri="{FF2B5EF4-FFF2-40B4-BE49-F238E27FC236}">
                <a16:creationId xmlns:a16="http://schemas.microsoft.com/office/drawing/2014/main" id="{DDA821F4-03FB-4B2E-BF16-ADEF8B63B556}"/>
              </a:ext>
            </a:extLst>
          </p:cNvPr>
          <p:cNvSpPr>
            <a:spLocks noGrp="1"/>
          </p:cNvSpPr>
          <p:nvPr>
            <p:ph type="sldNum" sz="quarter" idx="12"/>
          </p:nvPr>
        </p:nvSpPr>
        <p:spPr/>
        <p:txBody>
          <a:bodyPr>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05591DE-F0ED-4EB4-8B26-F5B2659E896E}" type="slidenum">
              <a:rPr kumimoji="0" lang="en-US" sz="3600" b="0" i="0" u="none" strike="noStrike" kern="1200" cap="none" spc="0" normalizeH="0" baseline="0" noProof="0" smtClean="0">
                <a:ln>
                  <a:noFill/>
                </a:ln>
                <a:solidFill>
                  <a:srgbClr val="1F497D">
                    <a:lumMod val="60000"/>
                    <a:lumOff val="40000"/>
                  </a:srgbClr>
                </a:solidFill>
                <a:effectLst/>
                <a:uLnTx/>
                <a:uFillTx/>
                <a:latin typeface="Century Schoolbook" panose="020406040505050203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sz="3600" b="0" i="0" u="none" strike="noStrike" kern="1200" cap="none" spc="0" normalizeH="0" baseline="0" noProof="0">
              <a:ln>
                <a:noFill/>
              </a:ln>
              <a:solidFill>
                <a:srgbClr val="1F497D">
                  <a:lumMod val="60000"/>
                  <a:lumOff val="40000"/>
                </a:srgbClr>
              </a:solidFill>
              <a:effectLst/>
              <a:uLnTx/>
              <a:uFillTx/>
              <a:latin typeface="Century Schoolbook" panose="02040604050505020304"/>
              <a:ea typeface="+mn-ea"/>
              <a:cs typeface="+mn-cs"/>
            </a:endParaRPr>
          </a:p>
        </p:txBody>
      </p:sp>
      <p:pic>
        <p:nvPicPr>
          <p:cNvPr id="7" name="Content Placeholder 6" descr="Chart, line chart, histogram&#10;&#10;Description automatically generated">
            <a:extLst>
              <a:ext uri="{FF2B5EF4-FFF2-40B4-BE49-F238E27FC236}">
                <a16:creationId xmlns:a16="http://schemas.microsoft.com/office/drawing/2014/main" id="{B81F7052-6340-43BA-B212-893F95FF3C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3429000"/>
            <a:ext cx="5307346" cy="3415578"/>
          </a:xfrm>
        </p:spPr>
      </p:pic>
      <p:pic>
        <p:nvPicPr>
          <p:cNvPr id="10" name="Picture 9" descr="Chart, histogram&#10;&#10;Description automatically generated">
            <a:extLst>
              <a:ext uri="{FF2B5EF4-FFF2-40B4-BE49-F238E27FC236}">
                <a16:creationId xmlns:a16="http://schemas.microsoft.com/office/drawing/2014/main" id="{0C38CBC2-1C82-42FE-8C47-8BE988B6F4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25063"/>
            <a:ext cx="11292840" cy="2503937"/>
          </a:xfrm>
          <a:prstGeom prst="rect">
            <a:avLst/>
          </a:prstGeom>
        </p:spPr>
      </p:pic>
      <p:pic>
        <p:nvPicPr>
          <p:cNvPr id="14" name="Picture 13" descr="Chart&#10;&#10;Description automatically generated">
            <a:extLst>
              <a:ext uri="{FF2B5EF4-FFF2-40B4-BE49-F238E27FC236}">
                <a16:creationId xmlns:a16="http://schemas.microsoft.com/office/drawing/2014/main" id="{B1E6E528-9450-467B-B0D1-B847646C02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7347" y="3446132"/>
            <a:ext cx="5985493" cy="3398445"/>
          </a:xfrm>
          <a:prstGeom prst="rect">
            <a:avLst/>
          </a:prstGeom>
        </p:spPr>
      </p:pic>
    </p:spTree>
    <p:extLst>
      <p:ext uri="{BB962C8B-B14F-4D97-AF65-F5344CB8AC3E}">
        <p14:creationId xmlns:p14="http://schemas.microsoft.com/office/powerpoint/2010/main" val="4240363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85250-210F-40F5-A5F5-07F6638F3A59}"/>
              </a:ext>
            </a:extLst>
          </p:cNvPr>
          <p:cNvSpPr>
            <a:spLocks noGrp="1"/>
          </p:cNvSpPr>
          <p:nvPr>
            <p:ph type="title"/>
          </p:nvPr>
        </p:nvSpPr>
        <p:spPr>
          <a:xfrm>
            <a:off x="1261872" y="13422"/>
            <a:ext cx="9692640" cy="1325562"/>
          </a:xfrm>
        </p:spPr>
        <p:txBody>
          <a:bodyPr anchor="ctr"/>
          <a:lstStyle/>
          <a:p>
            <a:r>
              <a:rPr lang="en-US" dirty="0"/>
              <a:t>Demographics – Price Sensitivity</a:t>
            </a:r>
          </a:p>
        </p:txBody>
      </p:sp>
      <p:sp>
        <p:nvSpPr>
          <p:cNvPr id="4" name="Slide Number Placeholder 3">
            <a:extLst>
              <a:ext uri="{FF2B5EF4-FFF2-40B4-BE49-F238E27FC236}">
                <a16:creationId xmlns:a16="http://schemas.microsoft.com/office/drawing/2014/main" id="{DDA821F4-03FB-4B2E-BF16-ADEF8B63B556}"/>
              </a:ext>
            </a:extLst>
          </p:cNvPr>
          <p:cNvSpPr>
            <a:spLocks noGrp="1"/>
          </p:cNvSpPr>
          <p:nvPr>
            <p:ph type="sldNum" sz="quarter" idx="12"/>
          </p:nvPr>
        </p:nvSpPr>
        <p:spPr/>
        <p:txBody>
          <a:bodyPr>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05591DE-F0ED-4EB4-8B26-F5B2659E896E}" type="slidenum">
              <a:rPr kumimoji="0" lang="en-US" sz="3600" b="0" i="0" u="none" strike="noStrike" kern="1200" cap="none" spc="0" normalizeH="0" baseline="0" noProof="0" smtClean="0">
                <a:ln>
                  <a:noFill/>
                </a:ln>
                <a:solidFill>
                  <a:srgbClr val="1F497D">
                    <a:lumMod val="60000"/>
                    <a:lumOff val="40000"/>
                  </a:srgbClr>
                </a:solidFill>
                <a:effectLst/>
                <a:uLnTx/>
                <a:uFillTx/>
                <a:latin typeface="Century Schoolbook" panose="020406040505050203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3600" b="0" i="0" u="none" strike="noStrike" kern="1200" cap="none" spc="0" normalizeH="0" baseline="0" noProof="0">
              <a:ln>
                <a:noFill/>
              </a:ln>
              <a:solidFill>
                <a:srgbClr val="1F497D">
                  <a:lumMod val="60000"/>
                  <a:lumOff val="40000"/>
                </a:srgbClr>
              </a:solidFill>
              <a:effectLst/>
              <a:uLnTx/>
              <a:uFillTx/>
              <a:latin typeface="Century Schoolbook" panose="02040604050505020304"/>
              <a:ea typeface="+mn-ea"/>
              <a:cs typeface="+mn-cs"/>
            </a:endParaRPr>
          </a:p>
        </p:txBody>
      </p:sp>
      <p:pic>
        <p:nvPicPr>
          <p:cNvPr id="7" name="Content Placeholder 6" descr="Chart, histogram&#10;&#10;Description automatically generated">
            <a:extLst>
              <a:ext uri="{FF2B5EF4-FFF2-40B4-BE49-F238E27FC236}">
                <a16:creationId xmlns:a16="http://schemas.microsoft.com/office/drawing/2014/main" id="{41EE23DD-BCA6-456B-B6D2-87F11B01FA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49" y="1040235"/>
            <a:ext cx="10847863" cy="2388765"/>
          </a:xfrm>
        </p:spPr>
      </p:pic>
      <p:pic>
        <p:nvPicPr>
          <p:cNvPr id="10" name="Picture 9" descr="Chart, line chart&#10;&#10;Description automatically generated">
            <a:extLst>
              <a:ext uri="{FF2B5EF4-FFF2-40B4-BE49-F238E27FC236}">
                <a16:creationId xmlns:a16="http://schemas.microsoft.com/office/drawing/2014/main" id="{B835CA20-F3DD-4EFD-BB64-90BED4776E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08310"/>
            <a:ext cx="5146615" cy="3312138"/>
          </a:xfrm>
          <a:prstGeom prst="rect">
            <a:avLst/>
          </a:prstGeom>
        </p:spPr>
      </p:pic>
      <p:pic>
        <p:nvPicPr>
          <p:cNvPr id="12" name="Picture 11" descr="Chart, line chart&#10;&#10;Description automatically generated">
            <a:extLst>
              <a:ext uri="{FF2B5EF4-FFF2-40B4-BE49-F238E27FC236}">
                <a16:creationId xmlns:a16="http://schemas.microsoft.com/office/drawing/2014/main" id="{0C88167A-A574-4EA9-80DA-35F5FEA050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6614" y="3508309"/>
            <a:ext cx="6146225" cy="3277379"/>
          </a:xfrm>
          <a:prstGeom prst="rect">
            <a:avLst/>
          </a:prstGeom>
        </p:spPr>
      </p:pic>
    </p:spTree>
    <p:extLst>
      <p:ext uri="{BB962C8B-B14F-4D97-AF65-F5344CB8AC3E}">
        <p14:creationId xmlns:p14="http://schemas.microsoft.com/office/powerpoint/2010/main" val="413805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85250-210F-40F5-A5F5-07F6638F3A59}"/>
              </a:ext>
            </a:extLst>
          </p:cNvPr>
          <p:cNvSpPr>
            <a:spLocks noGrp="1"/>
          </p:cNvSpPr>
          <p:nvPr>
            <p:ph type="title"/>
          </p:nvPr>
        </p:nvSpPr>
        <p:spPr>
          <a:xfrm>
            <a:off x="1261872" y="13422"/>
            <a:ext cx="9692640" cy="1325562"/>
          </a:xfrm>
        </p:spPr>
        <p:txBody>
          <a:bodyPr anchor="ctr"/>
          <a:lstStyle/>
          <a:p>
            <a:r>
              <a:rPr lang="en-US" dirty="0"/>
              <a:t>Correlations</a:t>
            </a:r>
          </a:p>
        </p:txBody>
      </p:sp>
      <p:sp>
        <p:nvSpPr>
          <p:cNvPr id="4" name="Slide Number Placeholder 3">
            <a:extLst>
              <a:ext uri="{FF2B5EF4-FFF2-40B4-BE49-F238E27FC236}">
                <a16:creationId xmlns:a16="http://schemas.microsoft.com/office/drawing/2014/main" id="{DDA821F4-03FB-4B2E-BF16-ADEF8B63B556}"/>
              </a:ext>
            </a:extLst>
          </p:cNvPr>
          <p:cNvSpPr>
            <a:spLocks noGrp="1"/>
          </p:cNvSpPr>
          <p:nvPr>
            <p:ph type="sldNum" sz="quarter" idx="12"/>
          </p:nvPr>
        </p:nvSpPr>
        <p:spPr/>
        <p:txBody>
          <a:bodyPr>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05591DE-F0ED-4EB4-8B26-F5B2659E896E}" type="slidenum">
              <a:rPr kumimoji="0" lang="en-US" sz="3600" b="0" i="0" u="none" strike="noStrike" kern="1200" cap="none" spc="0" normalizeH="0" baseline="0" noProof="0" smtClean="0">
                <a:ln>
                  <a:noFill/>
                </a:ln>
                <a:solidFill>
                  <a:srgbClr val="1F497D">
                    <a:lumMod val="60000"/>
                    <a:lumOff val="40000"/>
                  </a:srgbClr>
                </a:solidFill>
                <a:effectLst/>
                <a:uLnTx/>
                <a:uFillTx/>
                <a:latin typeface="Century Schoolbook" panose="020406040505050203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sz="3600" b="0" i="0" u="none" strike="noStrike" kern="1200" cap="none" spc="0" normalizeH="0" baseline="0" noProof="0">
              <a:ln>
                <a:noFill/>
              </a:ln>
              <a:solidFill>
                <a:srgbClr val="1F497D">
                  <a:lumMod val="60000"/>
                  <a:lumOff val="40000"/>
                </a:srgbClr>
              </a:solidFill>
              <a:effectLst/>
              <a:uLnTx/>
              <a:uFillTx/>
              <a:latin typeface="Century Schoolbook" panose="02040604050505020304"/>
              <a:ea typeface="+mn-ea"/>
              <a:cs typeface="+mn-cs"/>
            </a:endParaRPr>
          </a:p>
        </p:txBody>
      </p:sp>
      <p:pic>
        <p:nvPicPr>
          <p:cNvPr id="5" name="Content Placeholder 4" descr="A picture containing chart&#10;&#10;Description automatically generated">
            <a:extLst>
              <a:ext uri="{FF2B5EF4-FFF2-40B4-BE49-F238E27FC236}">
                <a16:creationId xmlns:a16="http://schemas.microsoft.com/office/drawing/2014/main" id="{D4CBCEA7-D19B-4923-8DB3-48AD90F4B2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4907" y="993650"/>
            <a:ext cx="7570473" cy="5864350"/>
          </a:xfrm>
        </p:spPr>
      </p:pic>
    </p:spTree>
    <p:extLst>
      <p:ext uri="{BB962C8B-B14F-4D97-AF65-F5344CB8AC3E}">
        <p14:creationId xmlns:p14="http://schemas.microsoft.com/office/powerpoint/2010/main" val="2251433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85250-210F-40F5-A5F5-07F6638F3A59}"/>
              </a:ext>
            </a:extLst>
          </p:cNvPr>
          <p:cNvSpPr>
            <a:spLocks noGrp="1"/>
          </p:cNvSpPr>
          <p:nvPr>
            <p:ph type="title"/>
          </p:nvPr>
        </p:nvSpPr>
        <p:spPr>
          <a:xfrm>
            <a:off x="1261872" y="13422"/>
            <a:ext cx="9692640" cy="1325562"/>
          </a:xfrm>
        </p:spPr>
        <p:txBody>
          <a:bodyPr anchor="ctr"/>
          <a:lstStyle/>
          <a:p>
            <a:r>
              <a:rPr lang="en-US" dirty="0"/>
              <a:t>Linear Regression</a:t>
            </a:r>
          </a:p>
        </p:txBody>
      </p:sp>
      <p:sp>
        <p:nvSpPr>
          <p:cNvPr id="4" name="Slide Number Placeholder 3">
            <a:extLst>
              <a:ext uri="{FF2B5EF4-FFF2-40B4-BE49-F238E27FC236}">
                <a16:creationId xmlns:a16="http://schemas.microsoft.com/office/drawing/2014/main" id="{DDA821F4-03FB-4B2E-BF16-ADEF8B63B556}"/>
              </a:ext>
            </a:extLst>
          </p:cNvPr>
          <p:cNvSpPr>
            <a:spLocks noGrp="1"/>
          </p:cNvSpPr>
          <p:nvPr>
            <p:ph type="sldNum" sz="quarter" idx="12"/>
          </p:nvPr>
        </p:nvSpPr>
        <p:spPr/>
        <p:txBody>
          <a:bodyPr>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05591DE-F0ED-4EB4-8B26-F5B2659E896E}" type="slidenum">
              <a:rPr kumimoji="0" lang="en-US" sz="3600" b="0" i="0" u="none" strike="noStrike" kern="1200" cap="none" spc="0" normalizeH="0" baseline="0" noProof="0" smtClean="0">
                <a:ln>
                  <a:noFill/>
                </a:ln>
                <a:solidFill>
                  <a:srgbClr val="1F497D">
                    <a:lumMod val="60000"/>
                    <a:lumOff val="40000"/>
                  </a:srgbClr>
                </a:solidFill>
                <a:effectLst/>
                <a:uLnTx/>
                <a:uFillTx/>
                <a:latin typeface="Century Schoolbook" panose="020406040505050203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sz="3600" b="0" i="0" u="none" strike="noStrike" kern="1200" cap="none" spc="0" normalizeH="0" baseline="0" noProof="0">
              <a:ln>
                <a:noFill/>
              </a:ln>
              <a:solidFill>
                <a:srgbClr val="1F497D">
                  <a:lumMod val="60000"/>
                  <a:lumOff val="40000"/>
                </a:srgbClr>
              </a:solidFill>
              <a:effectLst/>
              <a:uLnTx/>
              <a:uFillTx/>
              <a:latin typeface="Century Schoolbook" panose="02040604050505020304"/>
              <a:ea typeface="+mn-ea"/>
              <a:cs typeface="+mn-cs"/>
            </a:endParaRPr>
          </a:p>
        </p:txBody>
      </p:sp>
      <p:sp>
        <p:nvSpPr>
          <p:cNvPr id="8" name="Content Placeholder 2">
            <a:extLst>
              <a:ext uri="{FF2B5EF4-FFF2-40B4-BE49-F238E27FC236}">
                <a16:creationId xmlns:a16="http://schemas.microsoft.com/office/drawing/2014/main" id="{44ACCE88-B963-438C-9C46-1B598C882B42}"/>
              </a:ext>
            </a:extLst>
          </p:cNvPr>
          <p:cNvSpPr>
            <a:spLocks noGrp="1"/>
          </p:cNvSpPr>
          <p:nvPr>
            <p:ph idx="1"/>
          </p:nvPr>
        </p:nvSpPr>
        <p:spPr>
          <a:xfrm>
            <a:off x="1459685" y="1338984"/>
            <a:ext cx="7692705" cy="5279704"/>
          </a:xfrm>
        </p:spPr>
        <p:txBody>
          <a:bodyPr/>
          <a:lstStyle/>
          <a:p>
            <a:pPr marL="468630" indent="-285750">
              <a:lnSpc>
                <a:spcPct val="107000"/>
              </a:lnSpc>
              <a:spcBef>
                <a:spcPts val="0"/>
              </a:spcBef>
              <a:spcAft>
                <a:spcPts val="0"/>
              </a:spcAft>
              <a:buFont typeface="Courier New" panose="02070309020205020404" pitchFamily="49" charset="0"/>
              <a:buChar char="o"/>
            </a:pPr>
            <a:r>
              <a:rPr lang="en-US" dirty="0">
                <a:effectLst/>
                <a:latin typeface="Calibri" panose="020F0502020204030204" pitchFamily="34" charset="0"/>
                <a:ea typeface="Calibri" panose="020F0502020204030204" pitchFamily="34" charset="0"/>
                <a:cs typeface="Times New Roman" panose="02020603050405020304" pitchFamily="18" charset="0"/>
              </a:rPr>
              <a:t>Top Feature across models:</a:t>
            </a:r>
          </a:p>
          <a:p>
            <a:pPr marL="742950" marR="0" lvl="1" indent="-285750">
              <a:lnSpc>
                <a:spcPct val="107000"/>
              </a:lnSpc>
              <a:spcBef>
                <a:spcPts val="0"/>
              </a:spcBef>
              <a:spcAft>
                <a:spcPts val="0"/>
              </a:spcAft>
              <a:buFont typeface="Courier New" panose="02070309020205020404" pitchFamily="49" charset="0"/>
              <a:buChar char="o"/>
            </a:pPr>
            <a:r>
              <a:rPr lang="en-US" dirty="0" err="1">
                <a:effectLst/>
                <a:latin typeface="Calibri" panose="020F0502020204030204" pitchFamily="34" charset="0"/>
                <a:ea typeface="Calibri" panose="020F0502020204030204" pitchFamily="34" charset="0"/>
                <a:cs typeface="Times New Roman" panose="02020603050405020304" pitchFamily="18" charset="0"/>
              </a:rPr>
              <a:t>Type_of_TravelPersonal.Travel</a:t>
            </a:r>
            <a:r>
              <a:rPr lang="en-US" dirty="0">
                <a:effectLst/>
                <a:latin typeface="Calibri" panose="020F0502020204030204" pitchFamily="34" charset="0"/>
                <a:ea typeface="Calibri" panose="020F0502020204030204" pitchFamily="34" charset="0"/>
                <a:cs typeface="Times New Roman" panose="02020603050405020304" pitchFamily="18" charset="0"/>
              </a:rPr>
              <a:t> – by far the most important feature across all models</a:t>
            </a:r>
          </a:p>
          <a:p>
            <a:pPr marL="742950" marR="0" lvl="1" indent="-285750">
              <a:lnSpc>
                <a:spcPct val="107000"/>
              </a:lnSpc>
              <a:spcBef>
                <a:spcPts val="0"/>
              </a:spcBef>
              <a:spcAft>
                <a:spcPts val="0"/>
              </a:spcAft>
              <a:buFont typeface="Courier New" panose="02070309020205020404" pitchFamily="49" charset="0"/>
              <a:buChar char="o"/>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Airline_StatusSilver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Age</a:t>
            </a:r>
          </a:p>
          <a:p>
            <a:pPr marL="742950" marR="0" lvl="1" indent="-285750">
              <a:lnSpc>
                <a:spcPct val="107000"/>
              </a:lnSpc>
              <a:spcBef>
                <a:spcPts val="0"/>
              </a:spcBef>
              <a:spcAft>
                <a:spcPts val="0"/>
              </a:spcAft>
              <a:buFont typeface="Courier New" panose="02070309020205020404" pitchFamily="49" charset="0"/>
              <a:buChar char="o"/>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DepDelayRatio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Flight_Distance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Flight_time_in_minutes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Gender</a:t>
            </a:r>
          </a:p>
          <a:p>
            <a:pPr marL="742950" marR="0" lvl="1" indent="-285750">
              <a:lnSpc>
                <a:spcPct val="107000"/>
              </a:lnSpc>
              <a:spcBef>
                <a:spcPts val="0"/>
              </a:spcBef>
              <a:spcAft>
                <a:spcPts val="0"/>
              </a:spcAft>
              <a:buFont typeface="Courier New" panose="02070309020205020404" pitchFamily="49" charset="0"/>
              <a:buChar char="o"/>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Airline_StatusPlatinum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Scheduled_Departure_Hour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Shopping_Amount_at_Airport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Airline_StatusGold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Price Sensitivity</a:t>
            </a:r>
          </a:p>
          <a:p>
            <a:pPr marL="742950" marR="0" lvl="1" indent="-285750">
              <a:lnSpc>
                <a:spcPct val="107000"/>
              </a:lnSpc>
              <a:spcBef>
                <a:spcPts val="0"/>
              </a:spcBef>
              <a:spcAft>
                <a:spcPts val="0"/>
              </a:spcAft>
              <a:buFont typeface="Courier New" panose="02070309020205020404" pitchFamily="49" charset="0"/>
              <a:buChar char="o"/>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Day_of_Month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Courier New" panose="02070309020205020404" pitchFamily="49" charset="0"/>
              <a:buChar char="o"/>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Type_of_TravelMileage.Tickets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53058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85250-210F-40F5-A5F5-07F6638F3A59}"/>
              </a:ext>
            </a:extLst>
          </p:cNvPr>
          <p:cNvSpPr>
            <a:spLocks noGrp="1"/>
          </p:cNvSpPr>
          <p:nvPr>
            <p:ph type="title"/>
          </p:nvPr>
        </p:nvSpPr>
        <p:spPr>
          <a:xfrm>
            <a:off x="1261872" y="13422"/>
            <a:ext cx="9692640" cy="1325562"/>
          </a:xfrm>
        </p:spPr>
        <p:txBody>
          <a:bodyPr anchor="ctr"/>
          <a:lstStyle/>
          <a:p>
            <a:r>
              <a:rPr lang="en-US" dirty="0"/>
              <a:t>Gradient Boosting</a:t>
            </a:r>
          </a:p>
        </p:txBody>
      </p:sp>
      <p:sp>
        <p:nvSpPr>
          <p:cNvPr id="4" name="Slide Number Placeholder 3">
            <a:extLst>
              <a:ext uri="{FF2B5EF4-FFF2-40B4-BE49-F238E27FC236}">
                <a16:creationId xmlns:a16="http://schemas.microsoft.com/office/drawing/2014/main" id="{DDA821F4-03FB-4B2E-BF16-ADEF8B63B556}"/>
              </a:ext>
            </a:extLst>
          </p:cNvPr>
          <p:cNvSpPr>
            <a:spLocks noGrp="1"/>
          </p:cNvSpPr>
          <p:nvPr>
            <p:ph type="sldNum" sz="quarter" idx="12"/>
          </p:nvPr>
        </p:nvSpPr>
        <p:spPr/>
        <p:txBody>
          <a:bodyPr>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05591DE-F0ED-4EB4-8B26-F5B2659E896E}" type="slidenum">
              <a:rPr kumimoji="0" lang="en-US" sz="3600" b="0" i="0" u="none" strike="noStrike" kern="1200" cap="none" spc="0" normalizeH="0" baseline="0" noProof="0" smtClean="0">
                <a:ln>
                  <a:noFill/>
                </a:ln>
                <a:solidFill>
                  <a:srgbClr val="1F497D">
                    <a:lumMod val="60000"/>
                    <a:lumOff val="40000"/>
                  </a:srgbClr>
                </a:solidFill>
                <a:effectLst/>
                <a:uLnTx/>
                <a:uFillTx/>
                <a:latin typeface="Century Schoolbook" panose="020406040505050203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sz="3600" b="0" i="0" u="none" strike="noStrike" kern="1200" cap="none" spc="0" normalizeH="0" baseline="0" noProof="0">
              <a:ln>
                <a:noFill/>
              </a:ln>
              <a:solidFill>
                <a:srgbClr val="1F497D">
                  <a:lumMod val="60000"/>
                  <a:lumOff val="40000"/>
                </a:srgbClr>
              </a:solidFill>
              <a:effectLst/>
              <a:uLnTx/>
              <a:uFillTx/>
              <a:latin typeface="Century Schoolbook" panose="02040604050505020304"/>
              <a:ea typeface="+mn-ea"/>
              <a:cs typeface="+mn-cs"/>
            </a:endParaRPr>
          </a:p>
        </p:txBody>
      </p:sp>
      <p:sp>
        <p:nvSpPr>
          <p:cNvPr id="8" name="Content Placeholder 2">
            <a:extLst>
              <a:ext uri="{FF2B5EF4-FFF2-40B4-BE49-F238E27FC236}">
                <a16:creationId xmlns:a16="http://schemas.microsoft.com/office/drawing/2014/main" id="{44ACCE88-B963-438C-9C46-1B598C882B42}"/>
              </a:ext>
            </a:extLst>
          </p:cNvPr>
          <p:cNvSpPr>
            <a:spLocks noGrp="1"/>
          </p:cNvSpPr>
          <p:nvPr>
            <p:ph idx="1"/>
          </p:nvPr>
        </p:nvSpPr>
        <p:spPr>
          <a:xfrm>
            <a:off x="1459685" y="1338984"/>
            <a:ext cx="7692705" cy="5279704"/>
          </a:xfrm>
        </p:spPr>
        <p:txBody>
          <a:bodyPr/>
          <a:lstStyle/>
          <a:p>
            <a:pPr marL="468630" indent="-285750">
              <a:lnSpc>
                <a:spcPct val="107000"/>
              </a:lnSpc>
              <a:spcBef>
                <a:spcPts val="0"/>
              </a:spcBef>
              <a:spcAft>
                <a:spcPts val="0"/>
              </a:spcAft>
              <a:buFont typeface="Courier New" panose="02070309020205020404" pitchFamily="49" charset="0"/>
              <a:buChar char="o"/>
            </a:pPr>
            <a:r>
              <a:rPr lang="en-US" dirty="0">
                <a:effectLst/>
                <a:latin typeface="Calibri" panose="020F0502020204030204" pitchFamily="34" charset="0"/>
                <a:ea typeface="Calibri" panose="020F0502020204030204" pitchFamily="34" charset="0"/>
                <a:cs typeface="Times New Roman" panose="02020603050405020304" pitchFamily="18" charset="0"/>
              </a:rPr>
              <a:t>Top Feature across models:</a:t>
            </a:r>
          </a:p>
          <a:p>
            <a:pPr marL="742950" marR="0" lvl="1" indent="-285750">
              <a:lnSpc>
                <a:spcPct val="107000"/>
              </a:lnSpc>
              <a:spcBef>
                <a:spcPts val="0"/>
              </a:spcBef>
              <a:spcAft>
                <a:spcPts val="0"/>
              </a:spcAft>
              <a:buFont typeface="Courier New" panose="02070309020205020404" pitchFamily="49" charset="0"/>
              <a:buChar char="o"/>
            </a:pPr>
            <a:r>
              <a:rPr lang="en-US" dirty="0" err="1">
                <a:effectLst/>
                <a:latin typeface="Calibri" panose="020F0502020204030204" pitchFamily="34" charset="0"/>
                <a:ea typeface="Calibri" panose="020F0502020204030204" pitchFamily="34" charset="0"/>
                <a:cs typeface="Times New Roman" panose="02020603050405020304" pitchFamily="18" charset="0"/>
              </a:rPr>
              <a:t>Type_of_TravelPersonal.Travel</a:t>
            </a:r>
            <a:r>
              <a:rPr lang="en-US" dirty="0">
                <a:effectLst/>
                <a:latin typeface="Calibri" panose="020F0502020204030204" pitchFamily="34" charset="0"/>
                <a:ea typeface="Calibri" panose="020F0502020204030204" pitchFamily="34" charset="0"/>
                <a:cs typeface="Times New Roman" panose="02020603050405020304" pitchFamily="18" charset="0"/>
              </a:rPr>
              <a:t> – by far the most important feature across all models</a:t>
            </a:r>
          </a:p>
          <a:p>
            <a:pPr marL="742950" marR="0" lvl="1" indent="-285750">
              <a:lnSpc>
                <a:spcPct val="107000"/>
              </a:lnSpc>
              <a:spcBef>
                <a:spcPts val="0"/>
              </a:spcBef>
              <a:spcAft>
                <a:spcPts val="0"/>
              </a:spcAft>
              <a:buFont typeface="Courier New" panose="02070309020205020404" pitchFamily="49" charset="0"/>
              <a:buChar char="o"/>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Airline_StatusSilver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Age</a:t>
            </a:r>
          </a:p>
          <a:p>
            <a:pPr marL="742950" marR="0" lvl="1" indent="-285750">
              <a:lnSpc>
                <a:spcPct val="107000"/>
              </a:lnSpc>
              <a:spcBef>
                <a:spcPts val="0"/>
              </a:spcBef>
              <a:spcAft>
                <a:spcPts val="0"/>
              </a:spcAft>
              <a:buFont typeface="Courier New" panose="02070309020205020404" pitchFamily="49" charset="0"/>
              <a:buChar char="o"/>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DepDelayRatio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Flight_Distance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Flight_time_in_minutes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Gender</a:t>
            </a:r>
          </a:p>
          <a:p>
            <a:pPr marL="742950" marR="0" lvl="1" indent="-285750">
              <a:lnSpc>
                <a:spcPct val="107000"/>
              </a:lnSpc>
              <a:spcBef>
                <a:spcPts val="0"/>
              </a:spcBef>
              <a:spcAft>
                <a:spcPts val="0"/>
              </a:spcAft>
              <a:buFont typeface="Courier New" panose="02070309020205020404" pitchFamily="49" charset="0"/>
              <a:buChar char="o"/>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Airline_StatusPlatinum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Scheduled_Departure_Hour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Shopping_Amount_at_Airport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Airline_StatusGold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Price Sensitivity</a:t>
            </a:r>
          </a:p>
          <a:p>
            <a:pPr marL="742950" marR="0" lvl="1" indent="-285750">
              <a:lnSpc>
                <a:spcPct val="107000"/>
              </a:lnSpc>
              <a:spcBef>
                <a:spcPts val="0"/>
              </a:spcBef>
              <a:spcAft>
                <a:spcPts val="0"/>
              </a:spcAft>
              <a:buFont typeface="Courier New" panose="02070309020205020404" pitchFamily="49" charset="0"/>
              <a:buChar char="o"/>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Day_of_Month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Courier New" panose="02070309020205020404" pitchFamily="49" charset="0"/>
              <a:buChar char="o"/>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Type_of_TravelMileage.Tickets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30507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85250-210F-40F5-A5F5-07F6638F3A59}"/>
              </a:ext>
            </a:extLst>
          </p:cNvPr>
          <p:cNvSpPr>
            <a:spLocks noGrp="1"/>
          </p:cNvSpPr>
          <p:nvPr>
            <p:ph type="title"/>
          </p:nvPr>
        </p:nvSpPr>
        <p:spPr>
          <a:xfrm>
            <a:off x="1261872" y="13422"/>
            <a:ext cx="9692640" cy="1325562"/>
          </a:xfrm>
        </p:spPr>
        <p:txBody>
          <a:bodyPr anchor="ctr"/>
          <a:lstStyle/>
          <a:p>
            <a:r>
              <a:rPr lang="en-US" dirty="0"/>
              <a:t>Support Vector Machines</a:t>
            </a:r>
          </a:p>
        </p:txBody>
      </p:sp>
      <p:sp>
        <p:nvSpPr>
          <p:cNvPr id="4" name="Slide Number Placeholder 3">
            <a:extLst>
              <a:ext uri="{FF2B5EF4-FFF2-40B4-BE49-F238E27FC236}">
                <a16:creationId xmlns:a16="http://schemas.microsoft.com/office/drawing/2014/main" id="{DDA821F4-03FB-4B2E-BF16-ADEF8B63B556}"/>
              </a:ext>
            </a:extLst>
          </p:cNvPr>
          <p:cNvSpPr>
            <a:spLocks noGrp="1"/>
          </p:cNvSpPr>
          <p:nvPr>
            <p:ph type="sldNum" sz="quarter" idx="12"/>
          </p:nvPr>
        </p:nvSpPr>
        <p:spPr/>
        <p:txBody>
          <a:bodyPr>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05591DE-F0ED-4EB4-8B26-F5B2659E896E}" type="slidenum">
              <a:rPr kumimoji="0" lang="en-US" sz="3600" b="0" i="0" u="none" strike="noStrike" kern="1200" cap="none" spc="0" normalizeH="0" baseline="0" noProof="0" smtClean="0">
                <a:ln>
                  <a:noFill/>
                </a:ln>
                <a:solidFill>
                  <a:srgbClr val="1F497D">
                    <a:lumMod val="60000"/>
                    <a:lumOff val="40000"/>
                  </a:srgbClr>
                </a:solidFill>
                <a:effectLst/>
                <a:uLnTx/>
                <a:uFillTx/>
                <a:latin typeface="Century Schoolbook" panose="020406040505050203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sz="3600" b="0" i="0" u="none" strike="noStrike" kern="1200" cap="none" spc="0" normalizeH="0" baseline="0" noProof="0">
              <a:ln>
                <a:noFill/>
              </a:ln>
              <a:solidFill>
                <a:srgbClr val="1F497D">
                  <a:lumMod val="60000"/>
                  <a:lumOff val="40000"/>
                </a:srgbClr>
              </a:solidFill>
              <a:effectLst/>
              <a:uLnTx/>
              <a:uFillTx/>
              <a:latin typeface="Century Schoolbook" panose="02040604050505020304"/>
              <a:ea typeface="+mn-ea"/>
              <a:cs typeface="+mn-cs"/>
            </a:endParaRPr>
          </a:p>
        </p:txBody>
      </p:sp>
      <p:sp>
        <p:nvSpPr>
          <p:cNvPr id="8" name="Content Placeholder 2">
            <a:extLst>
              <a:ext uri="{FF2B5EF4-FFF2-40B4-BE49-F238E27FC236}">
                <a16:creationId xmlns:a16="http://schemas.microsoft.com/office/drawing/2014/main" id="{44ACCE88-B963-438C-9C46-1B598C882B42}"/>
              </a:ext>
            </a:extLst>
          </p:cNvPr>
          <p:cNvSpPr>
            <a:spLocks noGrp="1"/>
          </p:cNvSpPr>
          <p:nvPr>
            <p:ph idx="1"/>
          </p:nvPr>
        </p:nvSpPr>
        <p:spPr>
          <a:xfrm>
            <a:off x="1459685" y="1338984"/>
            <a:ext cx="7692705" cy="5279704"/>
          </a:xfrm>
        </p:spPr>
        <p:txBody>
          <a:bodyPr/>
          <a:lstStyle/>
          <a:p>
            <a:pPr marL="468630" indent="-285750">
              <a:lnSpc>
                <a:spcPct val="107000"/>
              </a:lnSpc>
              <a:spcBef>
                <a:spcPts val="0"/>
              </a:spcBef>
              <a:spcAft>
                <a:spcPts val="0"/>
              </a:spcAft>
              <a:buFont typeface="Courier New" panose="02070309020205020404" pitchFamily="49" charset="0"/>
              <a:buChar char="o"/>
            </a:pPr>
            <a:r>
              <a:rPr lang="en-US" dirty="0">
                <a:effectLst/>
                <a:latin typeface="Calibri" panose="020F0502020204030204" pitchFamily="34" charset="0"/>
                <a:ea typeface="Calibri" panose="020F0502020204030204" pitchFamily="34" charset="0"/>
                <a:cs typeface="Times New Roman" panose="02020603050405020304" pitchFamily="18" charset="0"/>
              </a:rPr>
              <a:t>Top Feature across models:</a:t>
            </a:r>
          </a:p>
          <a:p>
            <a:pPr marL="742950" marR="0" lvl="1" indent="-285750">
              <a:lnSpc>
                <a:spcPct val="107000"/>
              </a:lnSpc>
              <a:spcBef>
                <a:spcPts val="0"/>
              </a:spcBef>
              <a:spcAft>
                <a:spcPts val="0"/>
              </a:spcAft>
              <a:buFont typeface="Courier New" panose="02070309020205020404" pitchFamily="49" charset="0"/>
              <a:buChar char="o"/>
            </a:pPr>
            <a:r>
              <a:rPr lang="en-US" dirty="0" err="1">
                <a:effectLst/>
                <a:latin typeface="Calibri" panose="020F0502020204030204" pitchFamily="34" charset="0"/>
                <a:ea typeface="Calibri" panose="020F0502020204030204" pitchFamily="34" charset="0"/>
                <a:cs typeface="Times New Roman" panose="02020603050405020304" pitchFamily="18" charset="0"/>
              </a:rPr>
              <a:t>Type_of_TravelPersonal.Travel</a:t>
            </a:r>
            <a:r>
              <a:rPr lang="en-US" dirty="0">
                <a:effectLst/>
                <a:latin typeface="Calibri" panose="020F0502020204030204" pitchFamily="34" charset="0"/>
                <a:ea typeface="Calibri" panose="020F0502020204030204" pitchFamily="34" charset="0"/>
                <a:cs typeface="Times New Roman" panose="02020603050405020304" pitchFamily="18" charset="0"/>
              </a:rPr>
              <a:t> – by far the most important feature across all models</a:t>
            </a:r>
          </a:p>
          <a:p>
            <a:pPr marL="742950" marR="0" lvl="1" indent="-285750">
              <a:lnSpc>
                <a:spcPct val="107000"/>
              </a:lnSpc>
              <a:spcBef>
                <a:spcPts val="0"/>
              </a:spcBef>
              <a:spcAft>
                <a:spcPts val="0"/>
              </a:spcAft>
              <a:buFont typeface="Courier New" panose="02070309020205020404" pitchFamily="49" charset="0"/>
              <a:buChar char="o"/>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Airline_StatusSilver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Age</a:t>
            </a:r>
          </a:p>
          <a:p>
            <a:pPr marL="742950" marR="0" lvl="1" indent="-285750">
              <a:lnSpc>
                <a:spcPct val="107000"/>
              </a:lnSpc>
              <a:spcBef>
                <a:spcPts val="0"/>
              </a:spcBef>
              <a:spcAft>
                <a:spcPts val="0"/>
              </a:spcAft>
              <a:buFont typeface="Courier New" panose="02070309020205020404" pitchFamily="49" charset="0"/>
              <a:buChar char="o"/>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DepDelayRatio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Flight_Distance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Flight_time_in_minutes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Gender</a:t>
            </a:r>
          </a:p>
          <a:p>
            <a:pPr marL="742950" marR="0" lvl="1" indent="-285750">
              <a:lnSpc>
                <a:spcPct val="107000"/>
              </a:lnSpc>
              <a:spcBef>
                <a:spcPts val="0"/>
              </a:spcBef>
              <a:spcAft>
                <a:spcPts val="0"/>
              </a:spcAft>
              <a:buFont typeface="Courier New" panose="02070309020205020404" pitchFamily="49" charset="0"/>
              <a:buChar char="o"/>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Airline_StatusPlatinum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Scheduled_Departure_Hour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Shopping_Amount_at_Airport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Airline_StatusGold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Price Sensitivity</a:t>
            </a:r>
          </a:p>
          <a:p>
            <a:pPr marL="742950" marR="0" lvl="1" indent="-285750">
              <a:lnSpc>
                <a:spcPct val="107000"/>
              </a:lnSpc>
              <a:spcBef>
                <a:spcPts val="0"/>
              </a:spcBef>
              <a:spcAft>
                <a:spcPts val="0"/>
              </a:spcAft>
              <a:buFont typeface="Courier New" panose="02070309020205020404" pitchFamily="49" charset="0"/>
              <a:buChar char="o"/>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Day_of_Month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Courier New" panose="02070309020205020404" pitchFamily="49" charset="0"/>
              <a:buChar char="o"/>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Type_of_TravelMileage.Tickets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31192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85250-210F-40F5-A5F5-07F6638F3A59}"/>
              </a:ext>
            </a:extLst>
          </p:cNvPr>
          <p:cNvSpPr>
            <a:spLocks noGrp="1"/>
          </p:cNvSpPr>
          <p:nvPr>
            <p:ph type="title"/>
          </p:nvPr>
        </p:nvSpPr>
        <p:spPr>
          <a:xfrm>
            <a:off x="1261872" y="13422"/>
            <a:ext cx="9692640" cy="1325562"/>
          </a:xfrm>
        </p:spPr>
        <p:txBody>
          <a:bodyPr anchor="ctr"/>
          <a:lstStyle/>
          <a:p>
            <a:r>
              <a:rPr lang="en-US" dirty="0"/>
              <a:t>Final Recommendations</a:t>
            </a:r>
          </a:p>
        </p:txBody>
      </p:sp>
      <p:sp>
        <p:nvSpPr>
          <p:cNvPr id="4" name="Slide Number Placeholder 3">
            <a:extLst>
              <a:ext uri="{FF2B5EF4-FFF2-40B4-BE49-F238E27FC236}">
                <a16:creationId xmlns:a16="http://schemas.microsoft.com/office/drawing/2014/main" id="{DDA821F4-03FB-4B2E-BF16-ADEF8B63B556}"/>
              </a:ext>
            </a:extLst>
          </p:cNvPr>
          <p:cNvSpPr>
            <a:spLocks noGrp="1"/>
          </p:cNvSpPr>
          <p:nvPr>
            <p:ph type="sldNum" sz="quarter" idx="12"/>
          </p:nvPr>
        </p:nvSpPr>
        <p:spPr/>
        <p:txBody>
          <a:bodyPr>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05591DE-F0ED-4EB4-8B26-F5B2659E896E}" type="slidenum">
              <a:rPr kumimoji="0" lang="en-US" sz="3600" b="0" i="0" u="none" strike="noStrike" kern="1200" cap="none" spc="0" normalizeH="0" baseline="0" noProof="0" smtClean="0">
                <a:ln>
                  <a:noFill/>
                </a:ln>
                <a:solidFill>
                  <a:srgbClr val="1F497D">
                    <a:lumMod val="60000"/>
                    <a:lumOff val="40000"/>
                  </a:srgbClr>
                </a:solidFill>
                <a:effectLst/>
                <a:uLnTx/>
                <a:uFillTx/>
                <a:latin typeface="Century Schoolbook" panose="020406040505050203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3600" b="0" i="0" u="none" strike="noStrike" kern="1200" cap="none" spc="0" normalizeH="0" baseline="0" noProof="0">
              <a:ln>
                <a:noFill/>
              </a:ln>
              <a:solidFill>
                <a:srgbClr val="1F497D">
                  <a:lumMod val="60000"/>
                  <a:lumOff val="40000"/>
                </a:srgbClr>
              </a:solidFill>
              <a:effectLst/>
              <a:uLnTx/>
              <a:uFillTx/>
              <a:latin typeface="Century Schoolbook" panose="02040604050505020304"/>
              <a:ea typeface="+mn-ea"/>
              <a:cs typeface="+mn-cs"/>
            </a:endParaRPr>
          </a:p>
        </p:txBody>
      </p:sp>
      <p:sp>
        <p:nvSpPr>
          <p:cNvPr id="8" name="Content Placeholder 2">
            <a:extLst>
              <a:ext uri="{FF2B5EF4-FFF2-40B4-BE49-F238E27FC236}">
                <a16:creationId xmlns:a16="http://schemas.microsoft.com/office/drawing/2014/main" id="{44ACCE88-B963-438C-9C46-1B598C882B42}"/>
              </a:ext>
            </a:extLst>
          </p:cNvPr>
          <p:cNvSpPr>
            <a:spLocks noGrp="1"/>
          </p:cNvSpPr>
          <p:nvPr>
            <p:ph idx="1"/>
          </p:nvPr>
        </p:nvSpPr>
        <p:spPr>
          <a:xfrm>
            <a:off x="1459685" y="1338984"/>
            <a:ext cx="7692705" cy="5279704"/>
          </a:xfrm>
        </p:spPr>
        <p:txBody>
          <a:bodyPr>
            <a:normAutofit/>
          </a:bodyPr>
          <a:lstStyle/>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Target customers from the ages of 35 to 45 for personal travel. </a:t>
            </a:r>
          </a:p>
          <a:p>
            <a:pPr marL="342900" marR="0" lvl="0" indent="-342900">
              <a:lnSpc>
                <a:spcPct val="107000"/>
              </a:lnSpc>
              <a:spcBef>
                <a:spcPts val="0"/>
              </a:spcBef>
              <a:spcAft>
                <a:spcPts val="0"/>
              </a:spcAft>
              <a:buFont typeface="+mj-lt"/>
              <a:buAutoNum type="arabicPeriod"/>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Reduce the proportion of cancellations and departure delays by collaborating with airports to improve runways. </a:t>
            </a:r>
          </a:p>
          <a:p>
            <a:pPr marL="342900" marR="0" lvl="0" indent="-342900">
              <a:lnSpc>
                <a:spcPct val="107000"/>
              </a:lnSpc>
              <a:spcBef>
                <a:spcPts val="0"/>
              </a:spcBef>
              <a:spcAft>
                <a:spcPts val="0"/>
              </a:spcAft>
              <a:buFont typeface="+mj-lt"/>
              <a:buAutoNum type="arabicPeriod"/>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Accommodate elderly passengers with early plane entry/departure and additional assistance around the airport and into/out of the plane. </a:t>
            </a:r>
          </a:p>
          <a:p>
            <a:pPr marL="342900" marR="0" lvl="0" indent="-342900">
              <a:lnSpc>
                <a:spcPct val="107000"/>
              </a:lnSpc>
              <a:spcBef>
                <a:spcPts val="0"/>
              </a:spcBef>
              <a:spcAft>
                <a:spcPts val="0"/>
              </a:spcAft>
              <a:buFont typeface="+mj-lt"/>
              <a:buAutoNum type="arabicPeriod"/>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Offer special price incentives and food/drink specials onboard to the age 21-30 age group. </a:t>
            </a:r>
          </a:p>
          <a:p>
            <a:pPr marL="342900" marR="0" lvl="0" indent="-342900">
              <a:lnSpc>
                <a:spcPct val="107000"/>
              </a:lnSpc>
              <a:spcBef>
                <a:spcPts val="0"/>
              </a:spcBef>
              <a:spcAft>
                <a:spcPts val="0"/>
              </a:spcAft>
              <a:buFont typeface="+mj-lt"/>
              <a:buAutoNum type="arabicPeriod"/>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Attempt to corner the crushed business traveling customers. </a:t>
            </a:r>
          </a:p>
          <a:p>
            <a:pPr marL="342900" marR="0" lvl="0" indent="-342900">
              <a:lnSpc>
                <a:spcPct val="107000"/>
              </a:lnSpc>
              <a:spcBef>
                <a:spcPts val="0"/>
              </a:spcBef>
              <a:spcAft>
                <a:spcPts val="0"/>
              </a:spcAft>
              <a:buFont typeface="+mj-lt"/>
              <a:buAutoNum type="arabicPeriod"/>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Target younger customers to buy loyalty cards. </a:t>
            </a:r>
            <a:endParaRPr lang="en-US" dirty="0"/>
          </a:p>
        </p:txBody>
      </p:sp>
    </p:spTree>
    <p:extLst>
      <p:ext uri="{BB962C8B-B14F-4D97-AF65-F5344CB8AC3E}">
        <p14:creationId xmlns:p14="http://schemas.microsoft.com/office/powerpoint/2010/main" val="4160433847"/>
      </p:ext>
    </p:extLst>
  </p:cSld>
  <p:clrMapOvr>
    <a:masterClrMapping/>
  </p:clrMapOvr>
</p:sld>
</file>

<file path=ppt/theme/theme1.xml><?xml version="1.0" encoding="utf-8"?>
<a:theme xmlns:a="http://schemas.openxmlformats.org/drawingml/2006/main" name="View">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otalTime>29</TotalTime>
  <Words>509</Words>
  <Application>Microsoft Office PowerPoint</Application>
  <PresentationFormat>Widescreen</PresentationFormat>
  <Paragraphs>79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Schoolbook</vt:lpstr>
      <vt:lpstr>Courier New</vt:lpstr>
      <vt:lpstr>Wingdings 2</vt:lpstr>
      <vt:lpstr>View</vt:lpstr>
      <vt:lpstr>Flight Satisfaction Survey</vt:lpstr>
      <vt:lpstr>Background</vt:lpstr>
      <vt:lpstr>Demographics - Satisfaction</vt:lpstr>
      <vt:lpstr>Demographics – Price Sensitivity</vt:lpstr>
      <vt:lpstr>Correlations</vt:lpstr>
      <vt:lpstr>Linear Regression</vt:lpstr>
      <vt:lpstr>Gradient Boosting</vt:lpstr>
      <vt:lpstr>Support Vector Machines</vt:lpstr>
      <vt:lpstr>Final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Survey Project</dc:title>
  <dc:creator>Alec Schneider</dc:creator>
  <cp:lastModifiedBy>Alec Schneider</cp:lastModifiedBy>
  <cp:revision>3</cp:revision>
  <dcterms:created xsi:type="dcterms:W3CDTF">2020-12-14T04:21:52Z</dcterms:created>
  <dcterms:modified xsi:type="dcterms:W3CDTF">2020-12-14T04:51:01Z</dcterms:modified>
</cp:coreProperties>
</file>