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57" r:id="rId4"/>
    <p:sldId id="263" r:id="rId5"/>
    <p:sldId id="264" r:id="rId6"/>
    <p:sldId id="260" r:id="rId7"/>
    <p:sldId id="273" r:id="rId8"/>
    <p:sldId id="274" r:id="rId9"/>
    <p:sldId id="275" r:id="rId10"/>
    <p:sldId id="276" r:id="rId11"/>
    <p:sldId id="266" r:id="rId12"/>
    <p:sldId id="277" r:id="rId13"/>
    <p:sldId id="278" r:id="rId14"/>
    <p:sldId id="281" r:id="rId15"/>
    <p:sldId id="282" r:id="rId16"/>
    <p:sldId id="279" r:id="rId17"/>
    <p:sldId id="269" r:id="rId18"/>
    <p:sldId id="270" r:id="rId19"/>
    <p:sldId id="280" r:id="rId20"/>
    <p:sldId id="284" r:id="rId21"/>
    <p:sldId id="285"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3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02F90-96A5-4E44-999A-E4750F73A35D}"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676DE-729A-4A04-8E2E-A4F372D39663}" type="slidenum">
              <a:rPr lang="en-US" smtClean="0"/>
              <a:t>‹#›</a:t>
            </a:fld>
            <a:endParaRPr lang="en-US"/>
          </a:p>
        </p:txBody>
      </p:sp>
    </p:spTree>
    <p:extLst>
      <p:ext uri="{BB962C8B-B14F-4D97-AF65-F5344CB8AC3E}">
        <p14:creationId xmlns:p14="http://schemas.microsoft.com/office/powerpoint/2010/main" val="287201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C1B-5076-4190-B97C-274CB0D61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297A6-1617-4A0E-B1A6-BB7925988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A2CB5-4BCD-4E14-BD0C-FF0EE95FEA71}"/>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A5348568-82CD-48A9-9528-6C5303616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6EBE-A0C8-4D2B-BFEB-CB40C4FFFBF1}"/>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67295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8C8D-E123-4C71-8F2C-97514F08A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F8BBD-F8CB-4C43-8D89-B881C8BD5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3BB9-76A0-4B86-9CCB-2F81C1174BFD}"/>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315A9680-7143-4822-B7D7-391541506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47E5A-B037-46CE-AB36-B4947DE8D86D}"/>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60532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B56DB-C144-4DB7-87F4-B1BBEEDFF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C06C1-8F3E-47AC-8454-03AF1685D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DEFD0-B269-44ED-BB85-25CA15865380}"/>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37014306-85DC-4BD7-BDAE-E66110828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04C5C-B5C2-4D05-8710-3452D52EA426}"/>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394682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91D4-813C-4306-B5F5-0BF54CD3A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B2E4F-40AB-4F96-B79C-7FFA55E39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31660-CF18-4B2F-B4B6-523735F641AB}"/>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80699220-8CD9-44CB-96E0-8E8EF110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F7510-1965-48FB-958F-779B41E4D1AC}"/>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170693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800E-6976-45C4-BA12-919DEE153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8B38F-0767-47A7-B6CF-62E9A7B9F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81BDB-4B89-42B4-8326-E73007E845FF}"/>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72AABDD6-122F-483F-B4DB-A5641C32B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834C6-6188-407B-9699-C34B6A9CA927}"/>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44263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EA13-9147-49A6-BA59-3BDCA2942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76E70-3E0F-4A8D-BC85-3B0B52BC0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6F89C-94AB-4F28-85C6-F93FE1E8E6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92D10-306B-461F-867D-6B8EEB12FA29}"/>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6" name="Footer Placeholder 5">
            <a:extLst>
              <a:ext uri="{FF2B5EF4-FFF2-40B4-BE49-F238E27FC236}">
                <a16:creationId xmlns:a16="http://schemas.microsoft.com/office/drawing/2014/main" id="{8A1C68AF-9E30-4571-9502-D5AACB132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D5FBA-9A0B-4C6D-811A-16F830BC2C79}"/>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25044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A84A-6645-4D2E-9E46-3B6FF40AD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058A69-FBD2-41C0-9B88-EB6EDAD96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6ACBB-FBE5-4F91-9209-4590248075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83FD38-2957-4B32-BAEE-7E6F77D3B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F0E9F-B65A-425B-A6DE-9C26957B4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81FE3-9122-4565-A329-D26C1F5EFF4C}"/>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8" name="Footer Placeholder 7">
            <a:extLst>
              <a:ext uri="{FF2B5EF4-FFF2-40B4-BE49-F238E27FC236}">
                <a16:creationId xmlns:a16="http://schemas.microsoft.com/office/drawing/2014/main" id="{06D947F2-E119-4A5E-9A44-924BB0A3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2C478-CD8D-4340-9518-99B9BC51FDE8}"/>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115373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549B-D9BC-4CFD-B40B-63BA6C8C4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5583E-D4D2-432A-AAC6-AA1F59BB00B5}"/>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4" name="Footer Placeholder 3">
            <a:extLst>
              <a:ext uri="{FF2B5EF4-FFF2-40B4-BE49-F238E27FC236}">
                <a16:creationId xmlns:a16="http://schemas.microsoft.com/office/drawing/2014/main" id="{9755134D-BF75-4466-BB58-959355397E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0F42F-EA57-4EE8-A708-56C43294181B}"/>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419278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2DFAD-0B6B-4421-8EDA-7EE44EBA13C6}"/>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3" name="Footer Placeholder 2">
            <a:extLst>
              <a:ext uri="{FF2B5EF4-FFF2-40B4-BE49-F238E27FC236}">
                <a16:creationId xmlns:a16="http://schemas.microsoft.com/office/drawing/2014/main" id="{86075CEC-3EE7-4A1C-B2A9-20BD21490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EDA6E-68BB-476B-9E80-FF942F8B602B}"/>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409640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E904-5FB8-4617-98D4-2E6F1DD10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61906-4301-40EB-8586-51BA13B5A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56F7C-C1C0-4E70-9066-1152DFA8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82DC5-CF7B-4D86-80E7-5B6C35AA6EAA}"/>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6" name="Footer Placeholder 5">
            <a:extLst>
              <a:ext uri="{FF2B5EF4-FFF2-40B4-BE49-F238E27FC236}">
                <a16:creationId xmlns:a16="http://schemas.microsoft.com/office/drawing/2014/main" id="{2EF79632-7D82-4B77-A360-BD389D866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D7B11-4A1F-4F7F-A166-BFA4D059A3E3}"/>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69853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5FC9-8551-44FC-B73C-457D45DC5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918BF-1995-476A-B0DF-8715D33B7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34FD90-387C-4222-8204-779D39204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BC5FE-C3E1-4C09-AFCE-6EB5B4F4A839}"/>
              </a:ext>
            </a:extLst>
          </p:cNvPr>
          <p:cNvSpPr>
            <a:spLocks noGrp="1"/>
          </p:cNvSpPr>
          <p:nvPr>
            <p:ph type="dt" sz="half" idx="10"/>
          </p:nvPr>
        </p:nvSpPr>
        <p:spPr/>
        <p:txBody>
          <a:bodyPr/>
          <a:lstStyle/>
          <a:p>
            <a:fld id="{E57E5D9A-B8C0-4EC1-9AB8-F1C495C24ACD}" type="datetimeFigureOut">
              <a:rPr lang="en-US" smtClean="0"/>
              <a:t>6/16/2021</a:t>
            </a:fld>
            <a:endParaRPr lang="en-US"/>
          </a:p>
        </p:txBody>
      </p:sp>
      <p:sp>
        <p:nvSpPr>
          <p:cNvPr id="6" name="Footer Placeholder 5">
            <a:extLst>
              <a:ext uri="{FF2B5EF4-FFF2-40B4-BE49-F238E27FC236}">
                <a16:creationId xmlns:a16="http://schemas.microsoft.com/office/drawing/2014/main" id="{448F6DA2-11E8-4318-AA23-70368D57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DFD3D-2B4A-4A57-A632-BFDCD4868DA6}"/>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20556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8E1C8-FCE9-44AA-B1EA-2564CF434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2F0CD0-A932-496A-86E0-C14E75B17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C020E-3F15-4EF5-8E1E-ECC13E7BD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E5D9A-B8C0-4EC1-9AB8-F1C495C24ACD}" type="datetimeFigureOut">
              <a:rPr lang="en-US" smtClean="0"/>
              <a:t>6/16/2021</a:t>
            </a:fld>
            <a:endParaRPr lang="en-US"/>
          </a:p>
        </p:txBody>
      </p:sp>
      <p:sp>
        <p:nvSpPr>
          <p:cNvPr id="5" name="Footer Placeholder 4">
            <a:extLst>
              <a:ext uri="{FF2B5EF4-FFF2-40B4-BE49-F238E27FC236}">
                <a16:creationId xmlns:a16="http://schemas.microsoft.com/office/drawing/2014/main" id="{D1B995DB-BBAE-40DD-9850-221373164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8A28ED-D90C-48AE-BBEC-0066565A4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3394-EC5B-48A6-AA1B-BAAC94CC343D}" type="slidenum">
              <a:rPr lang="en-US" smtClean="0"/>
              <a:t>‹#›</a:t>
            </a:fld>
            <a:endParaRPr lang="en-US"/>
          </a:p>
        </p:txBody>
      </p:sp>
    </p:spTree>
    <p:extLst>
      <p:ext uri="{BB962C8B-B14F-4D97-AF65-F5344CB8AC3E}">
        <p14:creationId xmlns:p14="http://schemas.microsoft.com/office/powerpoint/2010/main" val="98922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583E-1C41-40EC-A96B-6629D72BC881}"/>
              </a:ext>
            </a:extLst>
          </p:cNvPr>
          <p:cNvSpPr>
            <a:spLocks noGrp="1"/>
          </p:cNvSpPr>
          <p:nvPr>
            <p:ph type="ctrTitle"/>
          </p:nvPr>
        </p:nvSpPr>
        <p:spPr/>
        <p:txBody>
          <a:bodyPr/>
          <a:lstStyle/>
          <a:p>
            <a:r>
              <a:rPr lang="en-US" dirty="0"/>
              <a:t>The Cost of Doing Business</a:t>
            </a:r>
          </a:p>
        </p:txBody>
      </p:sp>
      <p:sp>
        <p:nvSpPr>
          <p:cNvPr id="3" name="Subtitle 2">
            <a:extLst>
              <a:ext uri="{FF2B5EF4-FFF2-40B4-BE49-F238E27FC236}">
                <a16:creationId xmlns:a16="http://schemas.microsoft.com/office/drawing/2014/main" id="{686463DC-847C-492C-881C-9394A95403C4}"/>
              </a:ext>
            </a:extLst>
          </p:cNvPr>
          <p:cNvSpPr>
            <a:spLocks noGrp="1"/>
          </p:cNvSpPr>
          <p:nvPr>
            <p:ph type="subTitle" idx="1"/>
          </p:nvPr>
        </p:nvSpPr>
        <p:spPr/>
        <p:txBody>
          <a:bodyPr/>
          <a:lstStyle/>
          <a:p>
            <a:r>
              <a:rPr lang="en-US" dirty="0"/>
              <a:t>A Supermarket Services Story</a:t>
            </a:r>
          </a:p>
        </p:txBody>
      </p:sp>
      <p:sp>
        <p:nvSpPr>
          <p:cNvPr id="4" name="Subtitle 2">
            <a:extLst>
              <a:ext uri="{FF2B5EF4-FFF2-40B4-BE49-F238E27FC236}">
                <a16:creationId xmlns:a16="http://schemas.microsoft.com/office/drawing/2014/main" id="{02A06DE0-C2B6-4B97-98E6-3B4F86AD23F1}"/>
              </a:ext>
            </a:extLst>
          </p:cNvPr>
          <p:cNvSpPr txBox="1">
            <a:spLocks/>
          </p:cNvSpPr>
          <p:nvPr/>
        </p:nvSpPr>
        <p:spPr>
          <a:xfrm>
            <a:off x="3742888" y="4781725"/>
            <a:ext cx="4706224" cy="1026602"/>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Analysis Preformed by</a:t>
            </a:r>
          </a:p>
          <a:p>
            <a:r>
              <a:rPr lang="en-US" dirty="0"/>
              <a:t>Alec Schneider </a:t>
            </a:r>
          </a:p>
          <a:p>
            <a:r>
              <a:rPr lang="en-US" dirty="0"/>
              <a:t>&amp;</a:t>
            </a:r>
          </a:p>
          <a:p>
            <a:r>
              <a:rPr lang="en-US" dirty="0"/>
              <a:t>Ross Conway</a:t>
            </a:r>
          </a:p>
        </p:txBody>
      </p:sp>
    </p:spTree>
    <p:extLst>
      <p:ext uri="{BB962C8B-B14F-4D97-AF65-F5344CB8AC3E}">
        <p14:creationId xmlns:p14="http://schemas.microsoft.com/office/powerpoint/2010/main" val="63362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402B-DBB9-4DAE-92D7-56752E049515}"/>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Prophet Seasonality Continued</a:t>
            </a:r>
          </a:p>
        </p:txBody>
      </p:sp>
      <p:pic>
        <p:nvPicPr>
          <p:cNvPr id="4" name="Picture 3">
            <a:extLst>
              <a:ext uri="{FF2B5EF4-FFF2-40B4-BE49-F238E27FC236}">
                <a16:creationId xmlns:a16="http://schemas.microsoft.com/office/drawing/2014/main" id="{B3FAB423-EFC8-4065-8C69-B90BEBA32CF0}"/>
              </a:ext>
            </a:extLst>
          </p:cNvPr>
          <p:cNvPicPr>
            <a:picLocks noChangeAspect="1"/>
          </p:cNvPicPr>
          <p:nvPr/>
        </p:nvPicPr>
        <p:blipFill rotWithShape="1">
          <a:blip r:embed="rId2">
            <a:extLst>
              <a:ext uri="{28A0092B-C50C-407E-A947-70E740481C1C}">
                <a14:useLocalDpi xmlns:a14="http://schemas.microsoft.com/office/drawing/2010/main" val="0"/>
              </a:ext>
            </a:extLst>
          </a:blip>
          <a:srcRect t="47579"/>
          <a:stretch/>
        </p:blipFill>
        <p:spPr>
          <a:xfrm>
            <a:off x="101942" y="2203624"/>
            <a:ext cx="4345497" cy="1518638"/>
          </a:xfrm>
          <a:prstGeom prst="rect">
            <a:avLst/>
          </a:prstGeom>
        </p:spPr>
      </p:pic>
      <p:pic>
        <p:nvPicPr>
          <p:cNvPr id="5" name="Picture 4">
            <a:extLst>
              <a:ext uri="{FF2B5EF4-FFF2-40B4-BE49-F238E27FC236}">
                <a16:creationId xmlns:a16="http://schemas.microsoft.com/office/drawing/2014/main" id="{7DA03A74-32E9-4200-8C50-11A5A1D367AE}"/>
              </a:ext>
            </a:extLst>
          </p:cNvPr>
          <p:cNvPicPr>
            <a:picLocks noChangeAspect="1"/>
          </p:cNvPicPr>
          <p:nvPr/>
        </p:nvPicPr>
        <p:blipFill rotWithShape="1">
          <a:blip r:embed="rId3">
            <a:extLst>
              <a:ext uri="{28A0092B-C50C-407E-A947-70E740481C1C}">
                <a14:useLocalDpi xmlns:a14="http://schemas.microsoft.com/office/drawing/2010/main" val="0"/>
              </a:ext>
            </a:extLst>
          </a:blip>
          <a:srcRect t="48431" b="163"/>
          <a:stretch/>
        </p:blipFill>
        <p:spPr>
          <a:xfrm>
            <a:off x="26198" y="4189407"/>
            <a:ext cx="4421241" cy="1454386"/>
          </a:xfrm>
          <a:prstGeom prst="rect">
            <a:avLst/>
          </a:prstGeom>
        </p:spPr>
      </p:pic>
      <p:sp>
        <p:nvSpPr>
          <p:cNvPr id="6" name="Subtitle 2">
            <a:extLst>
              <a:ext uri="{FF2B5EF4-FFF2-40B4-BE49-F238E27FC236}">
                <a16:creationId xmlns:a16="http://schemas.microsoft.com/office/drawing/2014/main" id="{5C7280BE-5066-457F-9B5A-79A1E72D98A9}"/>
              </a:ext>
            </a:extLst>
          </p:cNvPr>
          <p:cNvSpPr txBox="1">
            <a:spLocks/>
          </p:cNvSpPr>
          <p:nvPr/>
        </p:nvSpPr>
        <p:spPr>
          <a:xfrm>
            <a:off x="396318" y="1736479"/>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Food</a:t>
            </a:r>
          </a:p>
        </p:txBody>
      </p:sp>
      <p:sp>
        <p:nvSpPr>
          <p:cNvPr id="7" name="Subtitle 2">
            <a:extLst>
              <a:ext uri="{FF2B5EF4-FFF2-40B4-BE49-F238E27FC236}">
                <a16:creationId xmlns:a16="http://schemas.microsoft.com/office/drawing/2014/main" id="{F542D593-2DCB-4644-8B2C-57495FEF8AF9}"/>
              </a:ext>
            </a:extLst>
          </p:cNvPr>
          <p:cNvSpPr txBox="1">
            <a:spLocks/>
          </p:cNvSpPr>
          <p:nvPr/>
        </p:nvSpPr>
        <p:spPr>
          <a:xfrm>
            <a:off x="327169" y="3722262"/>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Martins</a:t>
            </a:r>
          </a:p>
        </p:txBody>
      </p:sp>
      <p:sp>
        <p:nvSpPr>
          <p:cNvPr id="8" name="Subtitle 2">
            <a:extLst>
              <a:ext uri="{FF2B5EF4-FFF2-40B4-BE49-F238E27FC236}">
                <a16:creationId xmlns:a16="http://schemas.microsoft.com/office/drawing/2014/main" id="{1A95D80E-C8E5-4787-AF4A-3561CE2EDE4C}"/>
              </a:ext>
            </a:extLst>
          </p:cNvPr>
          <p:cNvSpPr txBox="1">
            <a:spLocks/>
          </p:cNvSpPr>
          <p:nvPr/>
        </p:nvSpPr>
        <p:spPr>
          <a:xfrm>
            <a:off x="4387443" y="1015069"/>
            <a:ext cx="7642371" cy="57212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These trends held true for the Giant brands</a:t>
            </a:r>
          </a:p>
          <a:p>
            <a:r>
              <a:rPr lang="en-US" dirty="0"/>
              <a:t>The spikes occur before the major holidays. As discussed in class with the candy sales, we are seeing that store managers are putting in an increased volume of tickets to prepare for the influx of holiday shoppers</a:t>
            </a:r>
          </a:p>
          <a:p>
            <a:r>
              <a:rPr lang="en-US" dirty="0"/>
              <a:t>The higher average prices during the summer months shown in the stop and shop brand are most readily accounted for by the influx in HVAC and Refrigeration work orders from the increased loads placed on the systems by the higher temperatures. This effect is less marked in the Giant brands, as they are in more southern geographically areas.</a:t>
            </a:r>
          </a:p>
        </p:txBody>
      </p:sp>
      <p:cxnSp>
        <p:nvCxnSpPr>
          <p:cNvPr id="9" name="Straight Connector 8">
            <a:extLst>
              <a:ext uri="{FF2B5EF4-FFF2-40B4-BE49-F238E27FC236}">
                <a16:creationId xmlns:a16="http://schemas.microsoft.com/office/drawing/2014/main" id="{EEBBB36A-5270-4193-9FCA-6BA400CF947B}"/>
              </a:ext>
            </a:extLst>
          </p:cNvPr>
          <p:cNvCxnSpPr>
            <a:cxnSpLocks/>
          </p:cNvCxnSpPr>
          <p:nvPr/>
        </p:nvCxnSpPr>
        <p:spPr>
          <a:xfrm>
            <a:off x="1199626" y="2044716"/>
            <a:ext cx="0" cy="3517478"/>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44CCC9-4398-41A0-A67C-313B83F6CBB0}"/>
              </a:ext>
            </a:extLst>
          </p:cNvPr>
          <p:cNvCxnSpPr>
            <a:cxnSpLocks/>
          </p:cNvCxnSpPr>
          <p:nvPr/>
        </p:nvCxnSpPr>
        <p:spPr>
          <a:xfrm>
            <a:off x="2608975" y="2126315"/>
            <a:ext cx="0" cy="3517478"/>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51E236-6905-4521-AC39-7E8E7C095238}"/>
              </a:ext>
            </a:extLst>
          </p:cNvPr>
          <p:cNvCxnSpPr>
            <a:cxnSpLocks/>
          </p:cNvCxnSpPr>
          <p:nvPr/>
        </p:nvCxnSpPr>
        <p:spPr>
          <a:xfrm>
            <a:off x="3165447" y="2126315"/>
            <a:ext cx="0" cy="3517478"/>
          </a:xfrm>
          <a:prstGeom prst="line">
            <a:avLst/>
          </a:prstGeom>
          <a:ln w="28575">
            <a:solidFill>
              <a:srgbClr val="FFC000"/>
            </a:solidFill>
            <a:prstDash val="lgDashDot"/>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99A8FDB6-E317-4ADF-B132-5FE48A25B134}"/>
              </a:ext>
            </a:extLst>
          </p:cNvPr>
          <p:cNvSpPr txBox="1">
            <a:spLocks/>
          </p:cNvSpPr>
          <p:nvPr/>
        </p:nvSpPr>
        <p:spPr>
          <a:xfrm>
            <a:off x="897622" y="1006685"/>
            <a:ext cx="3045203"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Giant Company</a:t>
            </a:r>
          </a:p>
        </p:txBody>
      </p:sp>
    </p:spTree>
    <p:extLst>
      <p:ext uri="{BB962C8B-B14F-4D97-AF65-F5344CB8AC3E}">
        <p14:creationId xmlns:p14="http://schemas.microsoft.com/office/powerpoint/2010/main" val="102799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1039BA5-6AC8-4232-B10B-30D54B0622C9}"/>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Digging into Work Order Specialty</a:t>
            </a:r>
          </a:p>
        </p:txBody>
      </p:sp>
      <p:sp>
        <p:nvSpPr>
          <p:cNvPr id="8" name="Subtitle 2">
            <a:extLst>
              <a:ext uri="{FF2B5EF4-FFF2-40B4-BE49-F238E27FC236}">
                <a16:creationId xmlns:a16="http://schemas.microsoft.com/office/drawing/2014/main" id="{225AB179-213E-445E-8B12-0C300A868EF9}"/>
              </a:ext>
            </a:extLst>
          </p:cNvPr>
          <p:cNvSpPr txBox="1">
            <a:spLocks/>
          </p:cNvSpPr>
          <p:nvPr/>
        </p:nvSpPr>
        <p:spPr>
          <a:xfrm>
            <a:off x="6291743" y="1149292"/>
            <a:ext cx="5738071" cy="5587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initial data exploration provided us with some insight as to where to most effectively direct our attentions.</a:t>
            </a:r>
          </a:p>
          <a:p>
            <a:r>
              <a:rPr lang="en-US" dirty="0"/>
              <a:t>When looking at costs Floor Cleaning, Carpentry, Plumbing and Food Equipment repairs are the main cost drivers with Floor Cleaning leading by a large margin.</a:t>
            </a:r>
          </a:p>
          <a:p>
            <a:r>
              <a:rPr lang="en-US" dirty="0"/>
              <a:t>In terms of volume, Refrigeration, Floor Cleaning, Food Equipment, Carpentry and Plumbing act as the main drivers.   </a:t>
            </a:r>
          </a:p>
        </p:txBody>
      </p:sp>
      <p:pic>
        <p:nvPicPr>
          <p:cNvPr id="21" name="Picture 20">
            <a:extLst>
              <a:ext uri="{FF2B5EF4-FFF2-40B4-BE49-F238E27FC236}">
                <a16:creationId xmlns:a16="http://schemas.microsoft.com/office/drawing/2014/main" id="{085C1631-8806-4077-ACF6-8D380B7FDCF9}"/>
              </a:ext>
            </a:extLst>
          </p:cNvPr>
          <p:cNvPicPr>
            <a:picLocks noChangeAspect="1"/>
          </p:cNvPicPr>
          <p:nvPr/>
        </p:nvPicPr>
        <p:blipFill>
          <a:blip r:embed="rId2"/>
          <a:stretch>
            <a:fillRect/>
          </a:stretch>
        </p:blipFill>
        <p:spPr>
          <a:xfrm>
            <a:off x="542366" y="1149292"/>
            <a:ext cx="5651505" cy="2823289"/>
          </a:xfrm>
          <a:prstGeom prst="rect">
            <a:avLst/>
          </a:prstGeom>
        </p:spPr>
      </p:pic>
      <p:pic>
        <p:nvPicPr>
          <p:cNvPr id="23" name="Picture 22">
            <a:extLst>
              <a:ext uri="{FF2B5EF4-FFF2-40B4-BE49-F238E27FC236}">
                <a16:creationId xmlns:a16="http://schemas.microsoft.com/office/drawing/2014/main" id="{59288AA4-8EC9-4344-B7F6-7F5AF02A867D}"/>
              </a:ext>
            </a:extLst>
          </p:cNvPr>
          <p:cNvPicPr>
            <a:picLocks noChangeAspect="1"/>
          </p:cNvPicPr>
          <p:nvPr/>
        </p:nvPicPr>
        <p:blipFill>
          <a:blip r:embed="rId3"/>
          <a:stretch>
            <a:fillRect/>
          </a:stretch>
        </p:blipFill>
        <p:spPr>
          <a:xfrm>
            <a:off x="604793" y="3707978"/>
            <a:ext cx="5589078" cy="2823289"/>
          </a:xfrm>
          <a:prstGeom prst="rect">
            <a:avLst/>
          </a:prstGeom>
        </p:spPr>
      </p:pic>
    </p:spTree>
    <p:extLst>
      <p:ext uri="{BB962C8B-B14F-4D97-AF65-F5344CB8AC3E}">
        <p14:creationId xmlns:p14="http://schemas.microsoft.com/office/powerpoint/2010/main" val="408723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B224-5B27-45E2-BE1F-8E0AF467AC6C}"/>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Cleaning</a:t>
            </a:r>
          </a:p>
        </p:txBody>
      </p:sp>
      <p:pic>
        <p:nvPicPr>
          <p:cNvPr id="4" name="Picture 3">
            <a:extLst>
              <a:ext uri="{FF2B5EF4-FFF2-40B4-BE49-F238E27FC236}">
                <a16:creationId xmlns:a16="http://schemas.microsoft.com/office/drawing/2014/main" id="{03405BC0-B0B2-4B8E-8518-064E5106A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97" y="3690724"/>
            <a:ext cx="4544756" cy="2726853"/>
          </a:xfrm>
          <a:prstGeom prst="rect">
            <a:avLst/>
          </a:prstGeom>
        </p:spPr>
      </p:pic>
      <p:pic>
        <p:nvPicPr>
          <p:cNvPr id="6" name="Picture 5">
            <a:extLst>
              <a:ext uri="{FF2B5EF4-FFF2-40B4-BE49-F238E27FC236}">
                <a16:creationId xmlns:a16="http://schemas.microsoft.com/office/drawing/2014/main" id="{6A9D2FC1-9593-42F8-8CA7-49DF8ED95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409" y="3690724"/>
            <a:ext cx="4318155" cy="2878770"/>
          </a:xfrm>
          <a:prstGeom prst="rect">
            <a:avLst/>
          </a:prstGeom>
        </p:spPr>
      </p:pic>
      <p:sp>
        <p:nvSpPr>
          <p:cNvPr id="7" name="Subtitle 2">
            <a:extLst>
              <a:ext uri="{FF2B5EF4-FFF2-40B4-BE49-F238E27FC236}">
                <a16:creationId xmlns:a16="http://schemas.microsoft.com/office/drawing/2014/main" id="{2DBDE1E1-E45B-4750-BD16-349B60604DC3}"/>
              </a:ext>
            </a:extLst>
          </p:cNvPr>
          <p:cNvSpPr txBox="1">
            <a:spLocks/>
          </p:cNvSpPr>
          <p:nvPr/>
        </p:nvSpPr>
        <p:spPr>
          <a:xfrm>
            <a:off x="547197" y="875706"/>
            <a:ext cx="11283192" cy="2726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daily cleanings and weekly waxing of a location with an interior area of nearly a football pitch makes this the largest cost driver and second largest volume driver</a:t>
            </a:r>
          </a:p>
          <a:p>
            <a:r>
              <a:rPr lang="en-US" dirty="0"/>
              <a:t>Floor cleaning coming fully online in Q2 2012 has lead to an artificially inflated slope on its trend line, our model performed relatively well considering the effect of the 2011 data.</a:t>
            </a:r>
          </a:p>
        </p:txBody>
      </p:sp>
    </p:spTree>
    <p:extLst>
      <p:ext uri="{BB962C8B-B14F-4D97-AF65-F5344CB8AC3E}">
        <p14:creationId xmlns:p14="http://schemas.microsoft.com/office/powerpoint/2010/main" val="277464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CA-2A40-45BC-B736-BCE8E60A8714}"/>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Plumbing</a:t>
            </a:r>
          </a:p>
        </p:txBody>
      </p:sp>
      <p:sp>
        <p:nvSpPr>
          <p:cNvPr id="3" name="Subtitle 2">
            <a:extLst>
              <a:ext uri="{FF2B5EF4-FFF2-40B4-BE49-F238E27FC236}">
                <a16:creationId xmlns:a16="http://schemas.microsoft.com/office/drawing/2014/main" id="{4C226116-19C4-442D-8A49-726CF1F32A0C}"/>
              </a:ext>
            </a:extLst>
          </p:cNvPr>
          <p:cNvSpPr txBox="1">
            <a:spLocks/>
          </p:cNvSpPr>
          <p:nvPr/>
        </p:nvSpPr>
        <p:spPr>
          <a:xfrm>
            <a:off x="838898" y="959596"/>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Plumbing repairs can occur in many places beyond the bathrooms in a supermarket, much of these costs are associated with Jetting work orders for floor drains and grease traps.</a:t>
            </a:r>
          </a:p>
          <a:p>
            <a:r>
              <a:rPr lang="en-US" dirty="0"/>
              <a:t>Our model displays a significant upward trending maintenance cost.  In reality this issue lead to the implementation of a “One Rate Program” in a couple of markets starting in 2015.</a:t>
            </a:r>
          </a:p>
        </p:txBody>
      </p:sp>
      <p:pic>
        <p:nvPicPr>
          <p:cNvPr id="5" name="Picture 4">
            <a:extLst>
              <a:ext uri="{FF2B5EF4-FFF2-40B4-BE49-F238E27FC236}">
                <a16:creationId xmlns:a16="http://schemas.microsoft.com/office/drawing/2014/main" id="{815B57D1-5EC6-44E4-8C59-899FBFF73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98" y="3705122"/>
            <a:ext cx="4716641" cy="2829985"/>
          </a:xfrm>
          <a:prstGeom prst="rect">
            <a:avLst/>
          </a:prstGeom>
        </p:spPr>
      </p:pic>
      <p:pic>
        <p:nvPicPr>
          <p:cNvPr id="7" name="Picture 6">
            <a:extLst>
              <a:ext uri="{FF2B5EF4-FFF2-40B4-BE49-F238E27FC236}">
                <a16:creationId xmlns:a16="http://schemas.microsoft.com/office/drawing/2014/main" id="{9E480C19-EF08-4530-8915-1E7C751A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892" y="3705122"/>
            <a:ext cx="4253756" cy="2835837"/>
          </a:xfrm>
          <a:prstGeom prst="rect">
            <a:avLst/>
          </a:prstGeom>
        </p:spPr>
      </p:pic>
    </p:spTree>
    <p:extLst>
      <p:ext uri="{BB962C8B-B14F-4D97-AF65-F5344CB8AC3E}">
        <p14:creationId xmlns:p14="http://schemas.microsoft.com/office/powerpoint/2010/main" val="318428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Refrigeration</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875706"/>
            <a:ext cx="10888910" cy="2912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is a lot of food that you need to keep cold even though everyone insists on leaving the fridge door open all the time</a:t>
            </a:r>
          </a:p>
          <a:p>
            <a:r>
              <a:rPr lang="en-US" dirty="0"/>
              <a:t>Condensation is a killer and its not easy to keep those clear freezer door, clear</a:t>
            </a:r>
          </a:p>
          <a:p>
            <a:r>
              <a:rPr lang="en-US" dirty="0"/>
              <a:t>Eventually C&amp;W Services bought freezer doors in bulk by the 1,000s and stored them in one of three centralized warehouses to try and mitigate the replacement costs and lag time for orders and shipment.</a:t>
            </a:r>
          </a:p>
          <a:p>
            <a:endParaRPr lang="en-US" dirty="0"/>
          </a:p>
        </p:txBody>
      </p:sp>
      <p:pic>
        <p:nvPicPr>
          <p:cNvPr id="5" name="Picture 4" descr="Chart, line chart&#10;&#10;Description automatically generated">
            <a:extLst>
              <a:ext uri="{FF2B5EF4-FFF2-40B4-BE49-F238E27FC236}">
                <a16:creationId xmlns:a16="http://schemas.microsoft.com/office/drawing/2014/main" id="{4AE9B8BC-DBD3-49CE-8C50-862B65063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108" y="3962109"/>
            <a:ext cx="4338916" cy="2718232"/>
          </a:xfrm>
          <a:prstGeom prst="rect">
            <a:avLst/>
          </a:prstGeom>
        </p:spPr>
      </p:pic>
      <p:pic>
        <p:nvPicPr>
          <p:cNvPr id="7" name="Picture 6" descr="Chart, line chart&#10;&#10;Description automatically generated">
            <a:extLst>
              <a:ext uri="{FF2B5EF4-FFF2-40B4-BE49-F238E27FC236}">
                <a16:creationId xmlns:a16="http://schemas.microsoft.com/office/drawing/2014/main" id="{7B07092E-183B-4EAB-8668-1CD772A9B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76" y="3962109"/>
            <a:ext cx="4530383" cy="2571927"/>
          </a:xfrm>
          <a:prstGeom prst="rect">
            <a:avLst/>
          </a:prstGeom>
        </p:spPr>
      </p:pic>
    </p:spTree>
    <p:extLst>
      <p:ext uri="{BB962C8B-B14F-4D97-AF65-F5344CB8AC3E}">
        <p14:creationId xmlns:p14="http://schemas.microsoft.com/office/powerpoint/2010/main" val="350742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Carpentry</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2675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much woodwork is really being done in a Supermarket? Not a lot </a:t>
            </a:r>
          </a:p>
          <a:p>
            <a:r>
              <a:rPr lang="en-US" dirty="0"/>
              <a:t>Store managers soon realized it was faster to just select carpentry from the general building root menu than it was working through the systems “decision tree” to the proper department repair code and specialty</a:t>
            </a:r>
          </a:p>
          <a:p>
            <a:r>
              <a:rPr lang="en-US" dirty="0"/>
              <a:t>Making it a catch all bucket and illustrating why good input controls are so important for accurate reporting “Garbage in Garbage Out”</a:t>
            </a:r>
          </a:p>
          <a:p>
            <a:endParaRPr lang="en-US" dirty="0"/>
          </a:p>
        </p:txBody>
      </p:sp>
      <p:pic>
        <p:nvPicPr>
          <p:cNvPr id="6" name="Picture 5">
            <a:extLst>
              <a:ext uri="{FF2B5EF4-FFF2-40B4-BE49-F238E27FC236}">
                <a16:creationId xmlns:a16="http://schemas.microsoft.com/office/drawing/2014/main" id="{516504A3-429D-4D7F-84EF-344646305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70" y="3769019"/>
            <a:ext cx="4925059" cy="2955034"/>
          </a:xfrm>
          <a:prstGeom prst="rect">
            <a:avLst/>
          </a:prstGeom>
        </p:spPr>
      </p:pic>
      <p:pic>
        <p:nvPicPr>
          <p:cNvPr id="9" name="Picture 8">
            <a:extLst>
              <a:ext uri="{FF2B5EF4-FFF2-40B4-BE49-F238E27FC236}">
                <a16:creationId xmlns:a16="http://schemas.microsoft.com/office/drawing/2014/main" id="{0E3A5B6F-C172-43C8-AB2A-0EC4EA215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435" y="3769019"/>
            <a:ext cx="4540144" cy="3026762"/>
          </a:xfrm>
          <a:prstGeom prst="rect">
            <a:avLst/>
          </a:prstGeom>
        </p:spPr>
      </p:pic>
    </p:spTree>
    <p:extLst>
      <p:ext uri="{BB962C8B-B14F-4D97-AF65-F5344CB8AC3E}">
        <p14:creationId xmlns:p14="http://schemas.microsoft.com/office/powerpoint/2010/main" val="35583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Food Equipment</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369276" y="984762"/>
            <a:ext cx="11447585" cy="3290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food equipment have the second highest volume of tickets for repairs to complex specialized machinery but the lowest total cost?</a:t>
            </a:r>
          </a:p>
          <a:p>
            <a:r>
              <a:rPr lang="en-US" dirty="0"/>
              <a:t>The data tells an interesting story here if we drill in we can see that the vast majority of these work orders are resolved with no associated or relatively low costs. This is because food equipment is typically covered by warranty, so if it breaks there are rarely associated repair costs.  If it is outside of warranty often the specialized replacement part cost nearly as much as an entire new unit so you often only see low cost parts orders approved. </a:t>
            </a:r>
          </a:p>
          <a:p>
            <a:endParaRPr lang="en-US" dirty="0"/>
          </a:p>
          <a:p>
            <a:endParaRPr lang="en-US" dirty="0"/>
          </a:p>
        </p:txBody>
      </p:sp>
      <p:pic>
        <p:nvPicPr>
          <p:cNvPr id="5" name="Picture 4">
            <a:extLst>
              <a:ext uri="{FF2B5EF4-FFF2-40B4-BE49-F238E27FC236}">
                <a16:creationId xmlns:a16="http://schemas.microsoft.com/office/drawing/2014/main" id="{07D81DD0-7AC9-4EFC-BAF9-D65B275B6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23" y="4275023"/>
            <a:ext cx="3938954" cy="2363373"/>
          </a:xfrm>
          <a:prstGeom prst="rect">
            <a:avLst/>
          </a:prstGeom>
        </p:spPr>
      </p:pic>
      <p:pic>
        <p:nvPicPr>
          <p:cNvPr id="7" name="Picture 6">
            <a:extLst>
              <a:ext uri="{FF2B5EF4-FFF2-40B4-BE49-F238E27FC236}">
                <a16:creationId xmlns:a16="http://schemas.microsoft.com/office/drawing/2014/main" id="{D2D10C51-9A81-405E-B167-459D714AA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97" y="4275023"/>
            <a:ext cx="3699527" cy="2466351"/>
          </a:xfrm>
          <a:prstGeom prst="rect">
            <a:avLst/>
          </a:prstGeom>
        </p:spPr>
      </p:pic>
    </p:spTree>
    <p:extLst>
      <p:ext uri="{BB962C8B-B14F-4D97-AF65-F5344CB8AC3E}">
        <p14:creationId xmlns:p14="http://schemas.microsoft.com/office/powerpoint/2010/main" val="223050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A18C5-1055-4003-A4ED-B2E7BEF4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042" y="3962827"/>
            <a:ext cx="4060619" cy="2329463"/>
          </a:xfrm>
          <a:prstGeom prst="rect">
            <a:avLst/>
          </a:prstGeom>
        </p:spPr>
      </p:pic>
      <p:sp>
        <p:nvSpPr>
          <p:cNvPr id="6" name="Subtitle 2">
            <a:extLst>
              <a:ext uri="{FF2B5EF4-FFF2-40B4-BE49-F238E27FC236}">
                <a16:creationId xmlns:a16="http://schemas.microsoft.com/office/drawing/2014/main" id="{EB30FC7F-B4EB-4310-90E5-E4988A52A047}"/>
              </a:ext>
            </a:extLst>
          </p:cNvPr>
          <p:cNvSpPr txBox="1">
            <a:spLocks/>
          </p:cNvSpPr>
          <p:nvPr/>
        </p:nvSpPr>
        <p:spPr>
          <a:xfrm>
            <a:off x="5625732" y="3489059"/>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Central</a:t>
            </a:r>
          </a:p>
          <a:p>
            <a:endParaRPr lang="en-US" dirty="0"/>
          </a:p>
        </p:txBody>
      </p:sp>
      <p:pic>
        <p:nvPicPr>
          <p:cNvPr id="8" name="Picture 7">
            <a:extLst>
              <a:ext uri="{FF2B5EF4-FFF2-40B4-BE49-F238E27FC236}">
                <a16:creationId xmlns:a16="http://schemas.microsoft.com/office/drawing/2014/main" id="{1FF5888C-7E26-4F62-8B4A-41CF5C64D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49304"/>
            <a:ext cx="4245798" cy="2315938"/>
          </a:xfrm>
          <a:prstGeom prst="rect">
            <a:avLst/>
          </a:prstGeom>
        </p:spPr>
      </p:pic>
      <p:sp>
        <p:nvSpPr>
          <p:cNvPr id="9" name="Subtitle 2">
            <a:extLst>
              <a:ext uri="{FF2B5EF4-FFF2-40B4-BE49-F238E27FC236}">
                <a16:creationId xmlns:a16="http://schemas.microsoft.com/office/drawing/2014/main" id="{F399C9FB-0121-4187-BF41-53E18A6A774A}"/>
              </a:ext>
            </a:extLst>
          </p:cNvPr>
          <p:cNvSpPr txBox="1">
            <a:spLocks/>
          </p:cNvSpPr>
          <p:nvPr/>
        </p:nvSpPr>
        <p:spPr>
          <a:xfrm>
            <a:off x="1724200" y="3475536"/>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North</a:t>
            </a:r>
          </a:p>
          <a:p>
            <a:endParaRPr lang="en-US" dirty="0"/>
          </a:p>
        </p:txBody>
      </p:sp>
      <p:pic>
        <p:nvPicPr>
          <p:cNvPr id="11" name="Picture 10">
            <a:extLst>
              <a:ext uri="{FF2B5EF4-FFF2-40B4-BE49-F238E27FC236}">
                <a16:creationId xmlns:a16="http://schemas.microsoft.com/office/drawing/2014/main" id="{59D0DB3A-6D74-422A-8AF2-1792EE98C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38" y="3962827"/>
            <a:ext cx="3882438" cy="2222555"/>
          </a:xfrm>
          <a:prstGeom prst="rect">
            <a:avLst/>
          </a:prstGeom>
        </p:spPr>
      </p:pic>
      <p:sp>
        <p:nvSpPr>
          <p:cNvPr id="12" name="Subtitle 2">
            <a:extLst>
              <a:ext uri="{FF2B5EF4-FFF2-40B4-BE49-F238E27FC236}">
                <a16:creationId xmlns:a16="http://schemas.microsoft.com/office/drawing/2014/main" id="{FF32D664-A616-4C89-8E0E-5F542A755B9A}"/>
              </a:ext>
            </a:extLst>
          </p:cNvPr>
          <p:cNvSpPr txBox="1">
            <a:spLocks/>
          </p:cNvSpPr>
          <p:nvPr/>
        </p:nvSpPr>
        <p:spPr>
          <a:xfrm>
            <a:off x="9675657" y="3489059"/>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South</a:t>
            </a:r>
          </a:p>
          <a:p>
            <a:endParaRPr lang="en-US" dirty="0"/>
          </a:p>
        </p:txBody>
      </p:sp>
      <p:sp>
        <p:nvSpPr>
          <p:cNvPr id="13" name="Title 1">
            <a:extLst>
              <a:ext uri="{FF2B5EF4-FFF2-40B4-BE49-F238E27FC236}">
                <a16:creationId xmlns:a16="http://schemas.microsoft.com/office/drawing/2014/main" id="{96EAEA64-7637-4F11-9000-0A52FEF0767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Stop &amp; Shop</a:t>
            </a:r>
          </a:p>
        </p:txBody>
      </p:sp>
      <p:sp>
        <p:nvSpPr>
          <p:cNvPr id="14" name="Subtitle 2">
            <a:extLst>
              <a:ext uri="{FF2B5EF4-FFF2-40B4-BE49-F238E27FC236}">
                <a16:creationId xmlns:a16="http://schemas.microsoft.com/office/drawing/2014/main" id="{08460348-C902-46C4-9BD3-7529505FF519}"/>
              </a:ext>
            </a:extLst>
          </p:cNvPr>
          <p:cNvSpPr txBox="1">
            <a:spLocks/>
          </p:cNvSpPr>
          <p:nvPr/>
        </p:nvSpPr>
        <p:spPr>
          <a:xfrm>
            <a:off x="687897" y="928325"/>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Forecast Plot with Change Points</a:t>
            </a:r>
          </a:p>
        </p:txBody>
      </p:sp>
      <p:sp>
        <p:nvSpPr>
          <p:cNvPr id="15" name="Subtitle 2">
            <a:extLst>
              <a:ext uri="{FF2B5EF4-FFF2-40B4-BE49-F238E27FC236}">
                <a16:creationId xmlns:a16="http://schemas.microsoft.com/office/drawing/2014/main" id="{06163278-377B-4F1D-BF3C-C438F4A83C78}"/>
              </a:ext>
            </a:extLst>
          </p:cNvPr>
          <p:cNvSpPr txBox="1">
            <a:spLocks/>
          </p:cNvSpPr>
          <p:nvPr/>
        </p:nvSpPr>
        <p:spPr>
          <a:xfrm>
            <a:off x="193431" y="1472058"/>
            <a:ext cx="11810245" cy="20759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Though we should expect an upward trend with our data, our model has predicted too steep of a trend line to be accurate.  This is most readily explained by the issues previously mentioned in our narrative.  The first and the most significant is that it includes an initial onboarding period that skews the predictions.</a:t>
            </a:r>
          </a:p>
        </p:txBody>
      </p:sp>
    </p:spTree>
    <p:extLst>
      <p:ext uri="{BB962C8B-B14F-4D97-AF65-F5344CB8AC3E}">
        <p14:creationId xmlns:p14="http://schemas.microsoft.com/office/powerpoint/2010/main" val="199703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B59493-06DA-4B95-9F00-2F8D41B13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90" y="3198932"/>
            <a:ext cx="5545910" cy="3327546"/>
          </a:xfrm>
          <a:prstGeom prst="rect">
            <a:avLst/>
          </a:prstGeom>
        </p:spPr>
      </p:pic>
      <p:pic>
        <p:nvPicPr>
          <p:cNvPr id="4" name="Picture 3">
            <a:extLst>
              <a:ext uri="{FF2B5EF4-FFF2-40B4-BE49-F238E27FC236}">
                <a16:creationId xmlns:a16="http://schemas.microsoft.com/office/drawing/2014/main" id="{B94E3318-E9EA-4DD6-8960-0FA50124C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03" y="3225355"/>
            <a:ext cx="5446372" cy="3267823"/>
          </a:xfrm>
          <a:prstGeom prst="rect">
            <a:avLst/>
          </a:prstGeom>
        </p:spPr>
      </p:pic>
      <p:sp>
        <p:nvSpPr>
          <p:cNvPr id="5" name="Subtitle 2">
            <a:extLst>
              <a:ext uri="{FF2B5EF4-FFF2-40B4-BE49-F238E27FC236}">
                <a16:creationId xmlns:a16="http://schemas.microsoft.com/office/drawing/2014/main" id="{0FCC869B-5F4F-40A6-B221-0584C12A4490}"/>
              </a:ext>
            </a:extLst>
          </p:cNvPr>
          <p:cNvSpPr txBox="1">
            <a:spLocks/>
          </p:cNvSpPr>
          <p:nvPr/>
        </p:nvSpPr>
        <p:spPr>
          <a:xfrm>
            <a:off x="7945453" y="2741103"/>
            <a:ext cx="2340527" cy="687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Martins</a:t>
            </a:r>
          </a:p>
          <a:p>
            <a:endParaRPr lang="en-US" dirty="0"/>
          </a:p>
        </p:txBody>
      </p:sp>
      <p:sp>
        <p:nvSpPr>
          <p:cNvPr id="6" name="Subtitle 2">
            <a:extLst>
              <a:ext uri="{FF2B5EF4-FFF2-40B4-BE49-F238E27FC236}">
                <a16:creationId xmlns:a16="http://schemas.microsoft.com/office/drawing/2014/main" id="{FCD05E6E-518F-48FD-A0FE-69DDE57819FE}"/>
              </a:ext>
            </a:extLst>
          </p:cNvPr>
          <p:cNvSpPr txBox="1">
            <a:spLocks/>
          </p:cNvSpPr>
          <p:nvPr/>
        </p:nvSpPr>
        <p:spPr>
          <a:xfrm>
            <a:off x="2319663" y="2741103"/>
            <a:ext cx="1845577" cy="687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Food</a:t>
            </a:r>
          </a:p>
          <a:p>
            <a:endParaRPr lang="en-US" dirty="0"/>
          </a:p>
        </p:txBody>
      </p:sp>
      <p:sp>
        <p:nvSpPr>
          <p:cNvPr id="7" name="Title 1">
            <a:extLst>
              <a:ext uri="{FF2B5EF4-FFF2-40B4-BE49-F238E27FC236}">
                <a16:creationId xmlns:a16="http://schemas.microsoft.com/office/drawing/2014/main" id="{11D59FC7-7475-4E28-87A3-9F1F844357A8}"/>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Giant Company</a:t>
            </a:r>
          </a:p>
        </p:txBody>
      </p:sp>
      <p:sp>
        <p:nvSpPr>
          <p:cNvPr id="10" name="Subtitle 2">
            <a:extLst>
              <a:ext uri="{FF2B5EF4-FFF2-40B4-BE49-F238E27FC236}">
                <a16:creationId xmlns:a16="http://schemas.microsoft.com/office/drawing/2014/main" id="{476B3BBF-8D4F-47BA-9994-68A089F3FE81}"/>
              </a:ext>
            </a:extLst>
          </p:cNvPr>
          <p:cNvSpPr txBox="1">
            <a:spLocks/>
          </p:cNvSpPr>
          <p:nvPr/>
        </p:nvSpPr>
        <p:spPr>
          <a:xfrm>
            <a:off x="189478" y="977274"/>
            <a:ext cx="11810245" cy="17307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second issue is missing or miss-entered data.  The system was not designed and implemented from its onset with the input controls, such as required, entry restricted fields. Catch-all “buckets” such as carpentry and general maintenance functionally lead to reduced granularity and visibility.</a:t>
            </a:r>
          </a:p>
        </p:txBody>
      </p:sp>
    </p:spTree>
    <p:extLst>
      <p:ext uri="{BB962C8B-B14F-4D97-AF65-F5344CB8AC3E}">
        <p14:creationId xmlns:p14="http://schemas.microsoft.com/office/powerpoint/2010/main" val="65902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0D5F-3A3A-4E6A-92F1-C6F7ECF252B0}"/>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3" name="Subtitle 2">
            <a:extLst>
              <a:ext uri="{FF2B5EF4-FFF2-40B4-BE49-F238E27FC236}">
                <a16:creationId xmlns:a16="http://schemas.microsoft.com/office/drawing/2014/main" id="{0DA61E7F-A778-40E6-B7E6-A80387FE79D8}"/>
              </a:ext>
            </a:extLst>
          </p:cNvPr>
          <p:cNvSpPr txBox="1">
            <a:spLocks/>
          </p:cNvSpPr>
          <p:nvPr/>
        </p:nvSpPr>
        <p:spPr>
          <a:xfrm>
            <a:off x="687897" y="998290"/>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Summary</a:t>
            </a:r>
          </a:p>
        </p:txBody>
      </p:sp>
      <p:sp>
        <p:nvSpPr>
          <p:cNvPr id="4" name="Subtitle 2">
            <a:extLst>
              <a:ext uri="{FF2B5EF4-FFF2-40B4-BE49-F238E27FC236}">
                <a16:creationId xmlns:a16="http://schemas.microsoft.com/office/drawing/2014/main" id="{33A657AD-EF6A-458B-8D05-0638C8489EBB}"/>
              </a:ext>
            </a:extLst>
          </p:cNvPr>
          <p:cNvSpPr txBox="1">
            <a:spLocks/>
          </p:cNvSpPr>
          <p:nvPr/>
        </p:nvSpPr>
        <p:spPr>
          <a:xfrm>
            <a:off x="687897" y="1426128"/>
            <a:ext cx="10964412" cy="4748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Better data entry, management, and engineering is needed to collect work order data. Should be technology’s main priority in order to allow modelers to reasonably forecast important costs and work orders</a:t>
            </a:r>
          </a:p>
          <a:p>
            <a:endParaRPr lang="en-US" dirty="0"/>
          </a:p>
          <a:p>
            <a:r>
              <a:rPr lang="en-US" dirty="0"/>
              <a:t>Modeling discovered seasonality that was much more difficult to find at an aggregated level. This can assist the business in pre-planning maintenance across all locations in order to keep store quality high and lock in key specialists ahead of time</a:t>
            </a:r>
          </a:p>
        </p:txBody>
      </p:sp>
    </p:spTree>
    <p:extLst>
      <p:ext uri="{BB962C8B-B14F-4D97-AF65-F5344CB8AC3E}">
        <p14:creationId xmlns:p14="http://schemas.microsoft.com/office/powerpoint/2010/main" val="422619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89CFE-DE07-4B10-8DED-C52FD9C1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6" name="Rectangle 5">
            <a:extLst>
              <a:ext uri="{FF2B5EF4-FFF2-40B4-BE49-F238E27FC236}">
                <a16:creationId xmlns:a16="http://schemas.microsoft.com/office/drawing/2014/main" id="{3C9593F0-E67F-4C22-92E5-08AC8FBB5EF6}"/>
              </a:ext>
            </a:extLst>
          </p:cNvPr>
          <p:cNvSpPr/>
          <p:nvPr/>
        </p:nvSpPr>
        <p:spPr>
          <a:xfrm>
            <a:off x="1905698" y="1774819"/>
            <a:ext cx="8580541" cy="3149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B22C0FE8-865D-4CD8-99FD-3E6DB45F3F7B}"/>
              </a:ext>
            </a:extLst>
          </p:cNvPr>
          <p:cNvSpPr txBox="1">
            <a:spLocks/>
          </p:cNvSpPr>
          <p:nvPr/>
        </p:nvSpPr>
        <p:spPr>
          <a:xfrm>
            <a:off x="2251044" y="1998159"/>
            <a:ext cx="8173674" cy="5169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It’s More than Just the Food</a:t>
            </a:r>
          </a:p>
        </p:txBody>
      </p:sp>
      <p:sp>
        <p:nvSpPr>
          <p:cNvPr id="10" name="Subtitle 2">
            <a:extLst>
              <a:ext uri="{FF2B5EF4-FFF2-40B4-BE49-F238E27FC236}">
                <a16:creationId xmlns:a16="http://schemas.microsoft.com/office/drawing/2014/main" id="{3D07B6CB-C8AE-4546-8BA5-2F8A008A49D1}"/>
              </a:ext>
            </a:extLst>
          </p:cNvPr>
          <p:cNvSpPr txBox="1">
            <a:spLocks/>
          </p:cNvSpPr>
          <p:nvPr/>
        </p:nvSpPr>
        <p:spPr>
          <a:xfrm>
            <a:off x="2409039" y="2919368"/>
            <a:ext cx="7877263" cy="17700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Your average full-size supermarket spends $65,000 annually on operational cost not related to goods, insurance, rent or payroll.  This is a story about modeling and managing those costs.</a:t>
            </a:r>
          </a:p>
        </p:txBody>
      </p:sp>
    </p:spTree>
    <p:extLst>
      <p:ext uri="{BB962C8B-B14F-4D97-AF65-F5344CB8AC3E}">
        <p14:creationId xmlns:p14="http://schemas.microsoft.com/office/powerpoint/2010/main" val="233153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D3CD-F663-4320-92CB-8B89D55EE49A}"/>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4323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B224-5B27-45E2-BE1F-8E0AF467AC6C}"/>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Cleaning – VAR</a:t>
            </a:r>
          </a:p>
        </p:txBody>
      </p:sp>
      <p:pic>
        <p:nvPicPr>
          <p:cNvPr id="5" name="Picture 4" descr="Graphical user interface, application&#10;&#10;Description automatically generated">
            <a:extLst>
              <a:ext uri="{FF2B5EF4-FFF2-40B4-BE49-F238E27FC236}">
                <a16:creationId xmlns:a16="http://schemas.microsoft.com/office/drawing/2014/main" id="{26514FE4-E59F-492A-A32A-0407F8006579}"/>
              </a:ext>
            </a:extLst>
          </p:cNvPr>
          <p:cNvPicPr>
            <a:picLocks noChangeAspect="1"/>
          </p:cNvPicPr>
          <p:nvPr/>
        </p:nvPicPr>
        <p:blipFill rotWithShape="1">
          <a:blip r:embed="rId2">
            <a:extLst>
              <a:ext uri="{28A0092B-C50C-407E-A947-70E740481C1C}">
                <a14:useLocalDpi xmlns:a14="http://schemas.microsoft.com/office/drawing/2010/main" val="0"/>
              </a:ext>
            </a:extLst>
          </a:blip>
          <a:srcRect b="63521"/>
          <a:stretch/>
        </p:blipFill>
        <p:spPr>
          <a:xfrm>
            <a:off x="1104438" y="4178605"/>
            <a:ext cx="9980325" cy="2501737"/>
          </a:xfrm>
          <a:prstGeom prst="rect">
            <a:avLst/>
          </a:prstGeom>
        </p:spPr>
      </p:pic>
      <p:pic>
        <p:nvPicPr>
          <p:cNvPr id="9" name="Picture 8" descr="Text, letter&#10;&#10;Description automatically generated">
            <a:extLst>
              <a:ext uri="{FF2B5EF4-FFF2-40B4-BE49-F238E27FC236}">
                <a16:creationId xmlns:a16="http://schemas.microsoft.com/office/drawing/2014/main" id="{333378FA-8386-4A9B-AED4-C88D60D5E646}"/>
              </a:ext>
            </a:extLst>
          </p:cNvPr>
          <p:cNvPicPr>
            <a:picLocks noChangeAspect="1"/>
          </p:cNvPicPr>
          <p:nvPr/>
        </p:nvPicPr>
        <p:blipFill rotWithShape="1">
          <a:blip r:embed="rId3">
            <a:extLst>
              <a:ext uri="{28A0092B-C50C-407E-A947-70E740481C1C}">
                <a14:useLocalDpi xmlns:a14="http://schemas.microsoft.com/office/drawing/2010/main" val="0"/>
              </a:ext>
            </a:extLst>
          </a:blip>
          <a:srcRect l="4822" t="8652" r="9362" b="63262"/>
          <a:stretch/>
        </p:blipFill>
        <p:spPr>
          <a:xfrm>
            <a:off x="464192" y="2015383"/>
            <a:ext cx="10396452" cy="2047566"/>
          </a:xfrm>
          <a:prstGeom prst="rect">
            <a:avLst/>
          </a:prstGeom>
        </p:spPr>
      </p:pic>
      <p:sp>
        <p:nvSpPr>
          <p:cNvPr id="12" name="Subtitle 2">
            <a:extLst>
              <a:ext uri="{FF2B5EF4-FFF2-40B4-BE49-F238E27FC236}">
                <a16:creationId xmlns:a16="http://schemas.microsoft.com/office/drawing/2014/main" id="{50F2E8C4-3B80-49DA-8F1F-FE224C8CB633}"/>
              </a:ext>
            </a:extLst>
          </p:cNvPr>
          <p:cNvSpPr txBox="1">
            <a:spLocks/>
          </p:cNvSpPr>
          <p:nvPr/>
        </p:nvSpPr>
        <p:spPr>
          <a:xfrm>
            <a:off x="838898" y="991362"/>
            <a:ext cx="10888910" cy="527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 struggles and begins to forecast negative costs</a:t>
            </a:r>
          </a:p>
          <a:p>
            <a:endParaRPr lang="en-US" dirty="0"/>
          </a:p>
        </p:txBody>
      </p:sp>
    </p:spTree>
    <p:extLst>
      <p:ext uri="{BB962C8B-B14F-4D97-AF65-F5344CB8AC3E}">
        <p14:creationId xmlns:p14="http://schemas.microsoft.com/office/powerpoint/2010/main" val="40176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Carpentry - VAR</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Again we see a struggle in trend finding</a:t>
            </a:r>
          </a:p>
        </p:txBody>
      </p:sp>
      <p:pic>
        <p:nvPicPr>
          <p:cNvPr id="5" name="Picture 4" descr="Graphical user interface, application&#10;&#10;Description automatically generated">
            <a:extLst>
              <a:ext uri="{FF2B5EF4-FFF2-40B4-BE49-F238E27FC236}">
                <a16:creationId xmlns:a16="http://schemas.microsoft.com/office/drawing/2014/main" id="{B9B6B415-0359-448B-8126-230AC1DBD276}"/>
              </a:ext>
            </a:extLst>
          </p:cNvPr>
          <p:cNvPicPr>
            <a:picLocks noChangeAspect="1"/>
          </p:cNvPicPr>
          <p:nvPr/>
        </p:nvPicPr>
        <p:blipFill rotWithShape="1">
          <a:blip r:embed="rId2">
            <a:extLst>
              <a:ext uri="{28A0092B-C50C-407E-A947-70E740481C1C}">
                <a14:useLocalDpi xmlns:a14="http://schemas.microsoft.com/office/drawing/2010/main" val="0"/>
              </a:ext>
            </a:extLst>
          </a:blip>
          <a:srcRect b="63807"/>
          <a:stretch/>
        </p:blipFill>
        <p:spPr>
          <a:xfrm>
            <a:off x="1605687" y="3921696"/>
            <a:ext cx="9338553" cy="276162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6CE645C4-308C-44FA-A76E-04EC3EEBBB2C}"/>
              </a:ext>
            </a:extLst>
          </p:cNvPr>
          <p:cNvPicPr>
            <a:picLocks noChangeAspect="1"/>
          </p:cNvPicPr>
          <p:nvPr/>
        </p:nvPicPr>
        <p:blipFill rotWithShape="1">
          <a:blip r:embed="rId3">
            <a:extLst>
              <a:ext uri="{28A0092B-C50C-407E-A947-70E740481C1C}">
                <a14:useLocalDpi xmlns:a14="http://schemas.microsoft.com/office/drawing/2010/main" val="0"/>
              </a:ext>
            </a:extLst>
          </a:blip>
          <a:srcRect l="4822" t="9291" r="9162" b="63725"/>
          <a:stretch/>
        </p:blipFill>
        <p:spPr>
          <a:xfrm>
            <a:off x="1247761" y="2071137"/>
            <a:ext cx="9696480" cy="1850559"/>
          </a:xfrm>
          <a:prstGeom prst="rect">
            <a:avLst/>
          </a:prstGeom>
        </p:spPr>
      </p:pic>
    </p:spTree>
    <p:extLst>
      <p:ext uri="{BB962C8B-B14F-4D97-AF65-F5344CB8AC3E}">
        <p14:creationId xmlns:p14="http://schemas.microsoft.com/office/powerpoint/2010/main" val="300073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Refrigeration - VAR</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wide 2 STD error with a struggle to adapt to recent trend</a:t>
            </a:r>
          </a:p>
          <a:p>
            <a:endParaRPr lang="en-US" dirty="0"/>
          </a:p>
        </p:txBody>
      </p:sp>
      <p:pic>
        <p:nvPicPr>
          <p:cNvPr id="6" name="Picture 5" descr="Graphical user interface&#10;&#10;Description automatically generated">
            <a:extLst>
              <a:ext uri="{FF2B5EF4-FFF2-40B4-BE49-F238E27FC236}">
                <a16:creationId xmlns:a16="http://schemas.microsoft.com/office/drawing/2014/main" id="{77DB3D91-5FE3-42F7-9C0C-17AC2A430460}"/>
              </a:ext>
            </a:extLst>
          </p:cNvPr>
          <p:cNvPicPr>
            <a:picLocks noChangeAspect="1"/>
          </p:cNvPicPr>
          <p:nvPr/>
        </p:nvPicPr>
        <p:blipFill rotWithShape="1">
          <a:blip r:embed="rId2">
            <a:extLst>
              <a:ext uri="{28A0092B-C50C-407E-A947-70E740481C1C}">
                <a14:useLocalDpi xmlns:a14="http://schemas.microsoft.com/office/drawing/2010/main" val="0"/>
              </a:ext>
            </a:extLst>
          </a:blip>
          <a:srcRect b="63404"/>
          <a:stretch/>
        </p:blipFill>
        <p:spPr>
          <a:xfrm>
            <a:off x="1215957" y="4170606"/>
            <a:ext cx="10068127" cy="2509736"/>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69CEC3B-878B-4F01-90CF-673D9C68316D}"/>
              </a:ext>
            </a:extLst>
          </p:cNvPr>
          <p:cNvPicPr>
            <a:picLocks noChangeAspect="1"/>
          </p:cNvPicPr>
          <p:nvPr/>
        </p:nvPicPr>
        <p:blipFill rotWithShape="1">
          <a:blip r:embed="rId3">
            <a:extLst>
              <a:ext uri="{28A0092B-C50C-407E-A947-70E740481C1C}">
                <a14:useLocalDpi xmlns:a14="http://schemas.microsoft.com/office/drawing/2010/main" val="0"/>
              </a:ext>
            </a:extLst>
          </a:blip>
          <a:srcRect l="8729" t="8618" r="9569" b="63441"/>
          <a:stretch/>
        </p:blipFill>
        <p:spPr>
          <a:xfrm>
            <a:off x="1089498" y="2055022"/>
            <a:ext cx="10068127" cy="1916132"/>
          </a:xfrm>
          <a:prstGeom prst="rect">
            <a:avLst/>
          </a:prstGeom>
        </p:spPr>
      </p:pic>
    </p:spTree>
    <p:extLst>
      <p:ext uri="{BB962C8B-B14F-4D97-AF65-F5344CB8AC3E}">
        <p14:creationId xmlns:p14="http://schemas.microsoft.com/office/powerpoint/2010/main" val="304636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happened?</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426128"/>
            <a:ext cx="10964412" cy="4748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2011 Cushman &amp; Wakefield Services is awarded all maintenance contracts for the Ahold Corporation.  </a:t>
            </a:r>
          </a:p>
          <a:p>
            <a:endParaRPr lang="en-US" dirty="0"/>
          </a:p>
          <a:p>
            <a:r>
              <a:rPr lang="en-US" dirty="0"/>
              <a:t>It would take a full year to transition all service lines, but by January 2012 all the Ahold Corporation’s maintenance services were managed through Cushman &amp; Wakefield Services.</a:t>
            </a:r>
          </a:p>
          <a:p>
            <a:endParaRPr lang="en-US" dirty="0"/>
          </a:p>
          <a:p>
            <a:r>
              <a:rPr lang="en-US" dirty="0"/>
              <a:t>This would mark the first time that all work order data for all maintenance costs would reside in a single system of record providing never realized opportunities for data modeling and exploration.</a:t>
            </a:r>
          </a:p>
        </p:txBody>
      </p:sp>
    </p:spTree>
    <p:extLst>
      <p:ext uri="{BB962C8B-B14F-4D97-AF65-F5344CB8AC3E}">
        <p14:creationId xmlns:p14="http://schemas.microsoft.com/office/powerpoint/2010/main" val="211545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Our Data Source and its Subsequent Cleaning</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data comes from a now sun-set “WOM” or work order management system known as Corrigo. This system was built with few controls restricting users' inputs for a variety of fields leading to a data set that at best can be called challenging.</a:t>
            </a:r>
          </a:p>
          <a:p>
            <a:r>
              <a:rPr lang="en-US" dirty="0"/>
              <a:t>Gaps in the data pertaining to geographic and service-related fields were manually munged using a combination of general operational knowledge of the program or by being merged with the nearest geographical location.</a:t>
            </a:r>
          </a:p>
          <a:p>
            <a:r>
              <a:rPr lang="en-US" dirty="0"/>
              <a:t>Gaps in the cost data such as the allocation to labor vs materials were substituted using flat percentages based off the specialty and the total cost of the work performed.  </a:t>
            </a:r>
          </a:p>
          <a:p>
            <a:endParaRPr lang="en-US" dirty="0"/>
          </a:p>
        </p:txBody>
      </p:sp>
    </p:spTree>
    <p:extLst>
      <p:ext uri="{BB962C8B-B14F-4D97-AF65-F5344CB8AC3E}">
        <p14:creationId xmlns:p14="http://schemas.microsoft.com/office/powerpoint/2010/main" val="98237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Our Data A Deeper Look</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12395" y="1277046"/>
            <a:ext cx="10888910" cy="7633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A54F2942-AABB-4ECE-B719-E4001CAB7CC0}"/>
              </a:ext>
            </a:extLst>
          </p:cNvPr>
          <p:cNvPicPr>
            <a:picLocks noChangeAspect="1"/>
          </p:cNvPicPr>
          <p:nvPr/>
        </p:nvPicPr>
        <p:blipFill>
          <a:blip r:embed="rId2"/>
          <a:stretch>
            <a:fillRect/>
          </a:stretch>
        </p:blipFill>
        <p:spPr>
          <a:xfrm>
            <a:off x="343948" y="1073791"/>
            <a:ext cx="3498211" cy="2744628"/>
          </a:xfrm>
          <a:prstGeom prst="rect">
            <a:avLst/>
          </a:prstGeom>
        </p:spPr>
      </p:pic>
      <p:pic>
        <p:nvPicPr>
          <p:cNvPr id="21" name="Picture 20">
            <a:extLst>
              <a:ext uri="{FF2B5EF4-FFF2-40B4-BE49-F238E27FC236}">
                <a16:creationId xmlns:a16="http://schemas.microsoft.com/office/drawing/2014/main" id="{1C86DEDF-5F8E-4853-B20A-D5451768D850}"/>
              </a:ext>
            </a:extLst>
          </p:cNvPr>
          <p:cNvPicPr>
            <a:picLocks noChangeAspect="1"/>
          </p:cNvPicPr>
          <p:nvPr/>
        </p:nvPicPr>
        <p:blipFill>
          <a:blip r:embed="rId3"/>
          <a:stretch>
            <a:fillRect/>
          </a:stretch>
        </p:blipFill>
        <p:spPr>
          <a:xfrm>
            <a:off x="343948" y="3818419"/>
            <a:ext cx="3498211" cy="2860024"/>
          </a:xfrm>
          <a:prstGeom prst="rect">
            <a:avLst/>
          </a:prstGeom>
        </p:spPr>
      </p:pic>
      <p:sp>
        <p:nvSpPr>
          <p:cNvPr id="23" name="Subtitle 2">
            <a:extLst>
              <a:ext uri="{FF2B5EF4-FFF2-40B4-BE49-F238E27FC236}">
                <a16:creationId xmlns:a16="http://schemas.microsoft.com/office/drawing/2014/main" id="{AE0AED40-8C44-41C4-9707-39C9AD3470C6}"/>
              </a:ext>
            </a:extLst>
          </p:cNvPr>
          <p:cNvSpPr txBox="1">
            <a:spLocks/>
          </p:cNvSpPr>
          <p:nvPr/>
        </p:nvSpPr>
        <p:spPr>
          <a:xfrm>
            <a:off x="4015529" y="998290"/>
            <a:ext cx="7829725" cy="56956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t>Key Terminology</a:t>
            </a:r>
          </a:p>
          <a:p>
            <a:r>
              <a:rPr lang="en-US" dirty="0"/>
              <a:t>Specialty: What trade does the service fall under? E.g. Landscaping, Plumbing, HVAC…</a:t>
            </a:r>
          </a:p>
          <a:p>
            <a:r>
              <a:rPr lang="en-US" dirty="0"/>
              <a:t>Portfolio: What brand does the supermarket operate under? E.g. Stop &amp; Shop or Giant Food</a:t>
            </a:r>
          </a:p>
          <a:p>
            <a:r>
              <a:rPr lang="en-US" dirty="0"/>
              <a:t>Region: Smaller geographic regions divided by the municipalities tax codes.  Provides a more granular break down than the portfolio level.</a:t>
            </a:r>
          </a:p>
          <a:p>
            <a:r>
              <a:rPr lang="en-US" dirty="0"/>
              <a:t>Total Cost: Is the total cost to complete the service.</a:t>
            </a:r>
          </a:p>
          <a:p>
            <a:r>
              <a:rPr lang="en-US" dirty="0"/>
              <a:t>Total Charged Amount:  Is the amount Billed to the Ahold Corporation (typically this is a flat 9% but can vary based on regional  and municipal tax codes)</a:t>
            </a:r>
          </a:p>
        </p:txBody>
      </p:sp>
    </p:spTree>
    <p:extLst>
      <p:ext uri="{BB962C8B-B14F-4D97-AF65-F5344CB8AC3E}">
        <p14:creationId xmlns:p14="http://schemas.microsoft.com/office/powerpoint/2010/main" val="283066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BBDD-254D-442E-9325-12AC3C02BA70}"/>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Exploration</a:t>
            </a:r>
          </a:p>
        </p:txBody>
      </p:sp>
      <p:sp>
        <p:nvSpPr>
          <p:cNvPr id="3" name="Subtitle 2">
            <a:extLst>
              <a:ext uri="{FF2B5EF4-FFF2-40B4-BE49-F238E27FC236}">
                <a16:creationId xmlns:a16="http://schemas.microsoft.com/office/drawing/2014/main" id="{B378F471-1CE3-4677-8A8F-6F9BC3ADD77D}"/>
              </a:ext>
            </a:extLst>
          </p:cNvPr>
          <p:cNvSpPr txBox="1">
            <a:spLocks/>
          </p:cNvSpPr>
          <p:nvPr/>
        </p:nvSpPr>
        <p:spPr>
          <a:xfrm>
            <a:off x="371912" y="994257"/>
            <a:ext cx="11820088" cy="2400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all-important 3</a:t>
            </a:r>
            <a:r>
              <a:rPr lang="en-US" baseline="30000" dirty="0"/>
              <a:t>rd</a:t>
            </a:r>
            <a:r>
              <a:rPr lang="en-US" dirty="0"/>
              <a:t> step of the </a:t>
            </a:r>
            <a:r>
              <a:rPr lang="en-US" dirty="0" err="1"/>
              <a:t>OSEMiN</a:t>
            </a:r>
            <a:r>
              <a:rPr lang="en-US" dirty="0"/>
              <a:t> method.</a:t>
            </a:r>
          </a:p>
          <a:p>
            <a:r>
              <a:rPr lang="en-US" dirty="0"/>
              <a:t>Once the data was cleaned, a series of bar charts and scatterplots were produced to help visualize the data in its early stage.  This early exploration brought to our attention a couple of issues when looking at the cost and volume data by specialty.</a:t>
            </a:r>
          </a:p>
          <a:p>
            <a:r>
              <a:rPr lang="en-US" dirty="0"/>
              <a:t>The cost data for refrigeration work orders was being housed in JD Edwards, not through the Corrigo system, and would have to be populated and reran</a:t>
            </a:r>
          </a:p>
          <a:p>
            <a:r>
              <a:rPr lang="en-US" dirty="0"/>
              <a:t>Defunct Specialty codes were found when doing histograms of the volumetric data </a:t>
            </a:r>
          </a:p>
          <a:p>
            <a:endParaRPr lang="en-US" dirty="0"/>
          </a:p>
        </p:txBody>
      </p:sp>
      <p:pic>
        <p:nvPicPr>
          <p:cNvPr id="4" name="Picture 3">
            <a:extLst>
              <a:ext uri="{FF2B5EF4-FFF2-40B4-BE49-F238E27FC236}">
                <a16:creationId xmlns:a16="http://schemas.microsoft.com/office/drawing/2014/main" id="{FD30FD9E-F236-4033-B27F-013BA9D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63" y="4457014"/>
            <a:ext cx="5932414" cy="2400986"/>
          </a:xfrm>
          <a:prstGeom prst="rect">
            <a:avLst/>
          </a:prstGeom>
        </p:spPr>
      </p:pic>
      <p:sp>
        <p:nvSpPr>
          <p:cNvPr id="5" name="Oval 4">
            <a:extLst>
              <a:ext uri="{FF2B5EF4-FFF2-40B4-BE49-F238E27FC236}">
                <a16:creationId xmlns:a16="http://schemas.microsoft.com/office/drawing/2014/main" id="{9A98E792-1A8E-4830-BAA8-325D0E3ADBC9}"/>
              </a:ext>
            </a:extLst>
          </p:cNvPr>
          <p:cNvSpPr/>
          <p:nvPr/>
        </p:nvSpPr>
        <p:spPr>
          <a:xfrm>
            <a:off x="4077051" y="5977156"/>
            <a:ext cx="201335" cy="8808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94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Preparing our Models</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did we set them up?</a:t>
            </a:r>
          </a:p>
          <a:p>
            <a:pPr lvl="1"/>
            <a:r>
              <a:rPr lang="en-US" dirty="0"/>
              <a:t>Forecasted monthly costs for multiple segmentations, creating Prophet and Vector Auto Regression (VAR) time series models</a:t>
            </a:r>
          </a:p>
          <a:p>
            <a:pPr lvl="2"/>
            <a:r>
              <a:rPr lang="en-US" dirty="0"/>
              <a:t>Work order counts and total labor hours were used as input features with total cost (the target variable)</a:t>
            </a:r>
          </a:p>
          <a:p>
            <a:r>
              <a:rPr lang="en-US" dirty="0"/>
              <a:t>What did we encounter and try and work around while modeling the data?</a:t>
            </a:r>
          </a:p>
          <a:p>
            <a:pPr lvl="1"/>
            <a:r>
              <a:rPr lang="en-US" dirty="0"/>
              <a:t>With data being limited and dirty before 2012, segments could not be modeled and would better be forecasted using historical rates</a:t>
            </a:r>
          </a:p>
          <a:p>
            <a:r>
              <a:rPr lang="en-US" dirty="0"/>
              <a:t>How did we do this?</a:t>
            </a:r>
          </a:p>
          <a:p>
            <a:pPr lvl="1"/>
            <a:r>
              <a:rPr lang="en-US" dirty="0"/>
              <a:t>Data was split by the different segmentations and passed to user defined functions to use the models to train, forecast, save, score, and plot </a:t>
            </a:r>
          </a:p>
        </p:txBody>
      </p:sp>
    </p:spTree>
    <p:extLst>
      <p:ext uri="{BB962C8B-B14F-4D97-AF65-F5344CB8AC3E}">
        <p14:creationId xmlns:p14="http://schemas.microsoft.com/office/powerpoint/2010/main" val="204736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Results and Interpretation</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multi-variable Prophet additive models and VAR models struggled to model the underlying trends in the data. </a:t>
            </a:r>
          </a:p>
          <a:p>
            <a:pPr lvl="1"/>
            <a:r>
              <a:rPr lang="en-US" dirty="0"/>
              <a:t>This is mainly due to the limitations in data management and processing of the Corrigo WOM system</a:t>
            </a:r>
          </a:p>
          <a:p>
            <a:r>
              <a:rPr lang="en-US" dirty="0"/>
              <a:t>Root Mean Squared Error and its % of the average monthly cost was very high after multiple rounds of tuning and additional training iterations</a:t>
            </a:r>
          </a:p>
          <a:p>
            <a:endParaRPr lang="en-US" dirty="0"/>
          </a:p>
        </p:txBody>
      </p:sp>
      <p:pic>
        <p:nvPicPr>
          <p:cNvPr id="2" name="Picture 1">
            <a:extLst>
              <a:ext uri="{FF2B5EF4-FFF2-40B4-BE49-F238E27FC236}">
                <a16:creationId xmlns:a16="http://schemas.microsoft.com/office/drawing/2014/main" id="{C40CDA67-E845-4E0F-974E-134B48F5955F}"/>
              </a:ext>
            </a:extLst>
          </p:cNvPr>
          <p:cNvPicPr>
            <a:picLocks noChangeAspect="1"/>
          </p:cNvPicPr>
          <p:nvPr/>
        </p:nvPicPr>
        <p:blipFill>
          <a:blip r:embed="rId2"/>
          <a:stretch>
            <a:fillRect/>
          </a:stretch>
        </p:blipFill>
        <p:spPr>
          <a:xfrm>
            <a:off x="3653878" y="4036980"/>
            <a:ext cx="4884244" cy="2412460"/>
          </a:xfrm>
          <a:prstGeom prst="rect">
            <a:avLst/>
          </a:prstGeom>
        </p:spPr>
      </p:pic>
    </p:spTree>
    <p:extLst>
      <p:ext uri="{BB962C8B-B14F-4D97-AF65-F5344CB8AC3E}">
        <p14:creationId xmlns:p14="http://schemas.microsoft.com/office/powerpoint/2010/main" val="409495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CBE53-3114-4F2A-910D-616FC8E0B1E3}"/>
              </a:ext>
            </a:extLst>
          </p:cNvPr>
          <p:cNvPicPr>
            <a:picLocks noChangeAspect="1"/>
          </p:cNvPicPr>
          <p:nvPr/>
        </p:nvPicPr>
        <p:blipFill rotWithShape="1">
          <a:blip r:embed="rId2">
            <a:extLst>
              <a:ext uri="{28A0092B-C50C-407E-A947-70E740481C1C}">
                <a14:useLocalDpi xmlns:a14="http://schemas.microsoft.com/office/drawing/2010/main" val="0"/>
              </a:ext>
            </a:extLst>
          </a:blip>
          <a:srcRect t="48400"/>
          <a:stretch/>
        </p:blipFill>
        <p:spPr>
          <a:xfrm>
            <a:off x="687897" y="3747781"/>
            <a:ext cx="3959831" cy="1362167"/>
          </a:xfrm>
          <a:prstGeom prst="rect">
            <a:avLst/>
          </a:prstGeom>
        </p:spPr>
      </p:pic>
      <p:pic>
        <p:nvPicPr>
          <p:cNvPr id="5" name="Picture 4">
            <a:extLst>
              <a:ext uri="{FF2B5EF4-FFF2-40B4-BE49-F238E27FC236}">
                <a16:creationId xmlns:a16="http://schemas.microsoft.com/office/drawing/2014/main" id="{00054B01-1A19-4F44-8134-DB56CB42AB2F}"/>
              </a:ext>
            </a:extLst>
          </p:cNvPr>
          <p:cNvPicPr>
            <a:picLocks noChangeAspect="1"/>
          </p:cNvPicPr>
          <p:nvPr/>
        </p:nvPicPr>
        <p:blipFill rotWithShape="1">
          <a:blip r:embed="rId3">
            <a:extLst>
              <a:ext uri="{28A0092B-C50C-407E-A947-70E740481C1C}">
                <a14:useLocalDpi xmlns:a14="http://schemas.microsoft.com/office/drawing/2010/main" val="0"/>
              </a:ext>
            </a:extLst>
          </a:blip>
          <a:srcRect t="47217"/>
          <a:stretch/>
        </p:blipFill>
        <p:spPr>
          <a:xfrm>
            <a:off x="687897" y="1868875"/>
            <a:ext cx="3957422" cy="1392572"/>
          </a:xfrm>
          <a:prstGeom prst="rect">
            <a:avLst/>
          </a:prstGeom>
        </p:spPr>
      </p:pic>
      <p:pic>
        <p:nvPicPr>
          <p:cNvPr id="7" name="Picture 6">
            <a:extLst>
              <a:ext uri="{FF2B5EF4-FFF2-40B4-BE49-F238E27FC236}">
                <a16:creationId xmlns:a16="http://schemas.microsoft.com/office/drawing/2014/main" id="{7B0EAAE2-0C35-4531-9384-CC234C229845}"/>
              </a:ext>
            </a:extLst>
          </p:cNvPr>
          <p:cNvPicPr>
            <a:picLocks noChangeAspect="1"/>
          </p:cNvPicPr>
          <p:nvPr/>
        </p:nvPicPr>
        <p:blipFill rotWithShape="1">
          <a:blip r:embed="rId4">
            <a:extLst>
              <a:ext uri="{28A0092B-C50C-407E-A947-70E740481C1C}">
                <a14:useLocalDpi xmlns:a14="http://schemas.microsoft.com/office/drawing/2010/main" val="0"/>
              </a:ext>
            </a:extLst>
          </a:blip>
          <a:srcRect t="47930"/>
          <a:stretch/>
        </p:blipFill>
        <p:spPr>
          <a:xfrm>
            <a:off x="723657" y="5495833"/>
            <a:ext cx="3924071" cy="1362167"/>
          </a:xfrm>
          <a:prstGeom prst="rect">
            <a:avLst/>
          </a:prstGeom>
        </p:spPr>
      </p:pic>
      <p:sp>
        <p:nvSpPr>
          <p:cNvPr id="12" name="Title 1">
            <a:extLst>
              <a:ext uri="{FF2B5EF4-FFF2-40B4-BE49-F238E27FC236}">
                <a16:creationId xmlns:a16="http://schemas.microsoft.com/office/drawing/2014/main" id="{695A6F5D-D705-4889-95BB-81ADF042DDC8}"/>
              </a:ext>
            </a:extLst>
          </p:cNvPr>
          <p:cNvSpPr txBox="1">
            <a:spLocks/>
          </p:cNvSpPr>
          <p:nvPr/>
        </p:nvSpPr>
        <p:spPr>
          <a:xfrm>
            <a:off x="650146" y="174325"/>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Prophet Seasonality</a:t>
            </a:r>
          </a:p>
        </p:txBody>
      </p:sp>
      <p:sp>
        <p:nvSpPr>
          <p:cNvPr id="13" name="Subtitle 2">
            <a:extLst>
              <a:ext uri="{FF2B5EF4-FFF2-40B4-BE49-F238E27FC236}">
                <a16:creationId xmlns:a16="http://schemas.microsoft.com/office/drawing/2014/main" id="{C306C68C-8ADC-4A33-A4EE-C12C7379E36F}"/>
              </a:ext>
            </a:extLst>
          </p:cNvPr>
          <p:cNvSpPr txBox="1">
            <a:spLocks/>
          </p:cNvSpPr>
          <p:nvPr/>
        </p:nvSpPr>
        <p:spPr>
          <a:xfrm>
            <a:off x="-2692866" y="751813"/>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Stop &amp; Shop</a:t>
            </a:r>
          </a:p>
        </p:txBody>
      </p:sp>
      <p:sp>
        <p:nvSpPr>
          <p:cNvPr id="14" name="Subtitle 2">
            <a:extLst>
              <a:ext uri="{FF2B5EF4-FFF2-40B4-BE49-F238E27FC236}">
                <a16:creationId xmlns:a16="http://schemas.microsoft.com/office/drawing/2014/main" id="{8B44B84B-4BD1-4DF9-8812-B61567F9A1F5}"/>
              </a:ext>
            </a:extLst>
          </p:cNvPr>
          <p:cNvSpPr txBox="1">
            <a:spLocks/>
          </p:cNvSpPr>
          <p:nvPr/>
        </p:nvSpPr>
        <p:spPr>
          <a:xfrm>
            <a:off x="1048624" y="1398791"/>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North</a:t>
            </a:r>
          </a:p>
        </p:txBody>
      </p:sp>
      <p:sp>
        <p:nvSpPr>
          <p:cNvPr id="15" name="Subtitle 2">
            <a:extLst>
              <a:ext uri="{FF2B5EF4-FFF2-40B4-BE49-F238E27FC236}">
                <a16:creationId xmlns:a16="http://schemas.microsoft.com/office/drawing/2014/main" id="{803F49AA-0B63-4F0D-AAC0-6BF4A88EE545}"/>
              </a:ext>
            </a:extLst>
          </p:cNvPr>
          <p:cNvSpPr txBox="1">
            <a:spLocks/>
          </p:cNvSpPr>
          <p:nvPr/>
        </p:nvSpPr>
        <p:spPr>
          <a:xfrm>
            <a:off x="1048624" y="3261447"/>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Central</a:t>
            </a:r>
          </a:p>
        </p:txBody>
      </p:sp>
      <p:sp>
        <p:nvSpPr>
          <p:cNvPr id="16" name="Subtitle 2">
            <a:extLst>
              <a:ext uri="{FF2B5EF4-FFF2-40B4-BE49-F238E27FC236}">
                <a16:creationId xmlns:a16="http://schemas.microsoft.com/office/drawing/2014/main" id="{3A437562-1113-4C52-B0EE-AB11A01756B2}"/>
              </a:ext>
            </a:extLst>
          </p:cNvPr>
          <p:cNvSpPr txBox="1">
            <a:spLocks/>
          </p:cNvSpPr>
          <p:nvPr/>
        </p:nvSpPr>
        <p:spPr>
          <a:xfrm>
            <a:off x="1048624" y="5080455"/>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South</a:t>
            </a:r>
          </a:p>
        </p:txBody>
      </p:sp>
      <p:sp>
        <p:nvSpPr>
          <p:cNvPr id="17" name="Subtitle 2">
            <a:extLst>
              <a:ext uri="{FF2B5EF4-FFF2-40B4-BE49-F238E27FC236}">
                <a16:creationId xmlns:a16="http://schemas.microsoft.com/office/drawing/2014/main" id="{44E9E641-578F-4557-9F44-675B28C64250}"/>
              </a:ext>
            </a:extLst>
          </p:cNvPr>
          <p:cNvSpPr txBox="1">
            <a:spLocks/>
          </p:cNvSpPr>
          <p:nvPr/>
        </p:nvSpPr>
        <p:spPr>
          <a:xfrm>
            <a:off x="4690844" y="1751888"/>
            <a:ext cx="7120855" cy="49317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Strong seasonality was detected in the data set which at first seemed counter intuitive.  Why would we be seeing seasonal variance in work order volume and cost?</a:t>
            </a:r>
          </a:p>
          <a:p>
            <a:r>
              <a:rPr lang="en-US" dirty="0"/>
              <a:t>Highlighted in red are spikes that seem to occur at uniform places across brands and regions with a major spike in February and again in July.</a:t>
            </a:r>
          </a:p>
          <a:p>
            <a:r>
              <a:rPr lang="en-US" dirty="0"/>
              <a:t>Highlighted in yellow, we can see that following the July spending there always is as dramatic reduction in spending until just before the end of the year holidays.</a:t>
            </a:r>
          </a:p>
        </p:txBody>
      </p:sp>
      <p:cxnSp>
        <p:nvCxnSpPr>
          <p:cNvPr id="19" name="Straight Connector 18">
            <a:extLst>
              <a:ext uri="{FF2B5EF4-FFF2-40B4-BE49-F238E27FC236}">
                <a16:creationId xmlns:a16="http://schemas.microsoft.com/office/drawing/2014/main" id="{C3E7EC76-8AA9-44A4-930D-63313E3C10DC}"/>
              </a:ext>
            </a:extLst>
          </p:cNvPr>
          <p:cNvCxnSpPr/>
          <p:nvPr/>
        </p:nvCxnSpPr>
        <p:spPr>
          <a:xfrm>
            <a:off x="1677798" y="1868875"/>
            <a:ext cx="0" cy="4814800"/>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3B0764-7BAB-49F2-9ADE-6A765FAB3671}"/>
              </a:ext>
            </a:extLst>
          </p:cNvPr>
          <p:cNvCxnSpPr/>
          <p:nvPr/>
        </p:nvCxnSpPr>
        <p:spPr>
          <a:xfrm>
            <a:off x="2954323" y="1868875"/>
            <a:ext cx="0" cy="4814800"/>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EE8682-88AE-4140-82BB-05D588B9F608}"/>
              </a:ext>
            </a:extLst>
          </p:cNvPr>
          <p:cNvCxnSpPr/>
          <p:nvPr/>
        </p:nvCxnSpPr>
        <p:spPr>
          <a:xfrm>
            <a:off x="3677174" y="1868875"/>
            <a:ext cx="0" cy="4814800"/>
          </a:xfrm>
          <a:prstGeom prst="line">
            <a:avLst/>
          </a:prstGeom>
          <a:ln w="28575">
            <a:solidFill>
              <a:srgbClr val="FFC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30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1571</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The Cost of Doing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of Doing Business</dc:title>
  <dc:creator>Wade Wilson</dc:creator>
  <cp:lastModifiedBy>Alec Schneider</cp:lastModifiedBy>
  <cp:revision>60</cp:revision>
  <dcterms:created xsi:type="dcterms:W3CDTF">2021-06-13T15:33:33Z</dcterms:created>
  <dcterms:modified xsi:type="dcterms:W3CDTF">2021-06-17T00:10:50Z</dcterms:modified>
</cp:coreProperties>
</file>