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57" r:id="rId4"/>
    <p:sldId id="263" r:id="rId5"/>
    <p:sldId id="264" r:id="rId6"/>
    <p:sldId id="260" r:id="rId7"/>
    <p:sldId id="273" r:id="rId8"/>
    <p:sldId id="274" r:id="rId9"/>
    <p:sldId id="275" r:id="rId10"/>
    <p:sldId id="276" r:id="rId11"/>
    <p:sldId id="266" r:id="rId12"/>
    <p:sldId id="277" r:id="rId13"/>
    <p:sldId id="278" r:id="rId14"/>
    <p:sldId id="279" r:id="rId15"/>
    <p:sldId id="282" r:id="rId16"/>
    <p:sldId id="281" r:id="rId17"/>
    <p:sldId id="269" r:id="rId18"/>
    <p:sldId id="270" r:id="rId19"/>
    <p:sldId id="280" r:id="rId20"/>
    <p:sldId id="284" r:id="rId21"/>
    <p:sldId id="285"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3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02F90-96A5-4E44-999A-E4750F73A35D}"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676DE-729A-4A04-8E2E-A4F372D39663}" type="slidenum">
              <a:rPr lang="en-US" smtClean="0"/>
              <a:t>‹#›</a:t>
            </a:fld>
            <a:endParaRPr lang="en-US"/>
          </a:p>
        </p:txBody>
      </p:sp>
    </p:spTree>
    <p:extLst>
      <p:ext uri="{BB962C8B-B14F-4D97-AF65-F5344CB8AC3E}">
        <p14:creationId xmlns:p14="http://schemas.microsoft.com/office/powerpoint/2010/main" val="287201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C1B-5076-4190-B97C-274CB0D61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297A6-1617-4A0E-B1A6-BB7925988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A2CB5-4BCD-4E14-BD0C-FF0EE95FEA71}"/>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A5348568-82CD-48A9-9528-6C5303616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6EBE-A0C8-4D2B-BFEB-CB40C4FFFBF1}"/>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67295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8C8D-E123-4C71-8F2C-97514F08A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F8BBD-F8CB-4C43-8D89-B881C8BD5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3BB9-76A0-4B86-9CCB-2F81C1174BFD}"/>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315A9680-7143-4822-B7D7-391541506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47E5A-B037-46CE-AB36-B4947DE8D86D}"/>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60532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B56DB-C144-4DB7-87F4-B1BBEEDFF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C06C1-8F3E-47AC-8454-03AF1685D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DEFD0-B269-44ED-BB85-25CA15865380}"/>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37014306-85DC-4BD7-BDAE-E66110828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04C5C-B5C2-4D05-8710-3452D52EA426}"/>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394682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91D4-813C-4306-B5F5-0BF54CD3A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B2E4F-40AB-4F96-B79C-7FFA55E39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31660-CF18-4B2F-B4B6-523735F641AB}"/>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80699220-8CD9-44CB-96E0-8E8EF110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F7510-1965-48FB-958F-779B41E4D1AC}"/>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170693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800E-6976-45C4-BA12-919DEE153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8B38F-0767-47A7-B6CF-62E9A7B9F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81BDB-4B89-42B4-8326-E73007E845FF}"/>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72AABDD6-122F-483F-B4DB-A5641C32B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834C6-6188-407B-9699-C34B6A9CA927}"/>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44263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EA13-9147-49A6-BA59-3BDCA2942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76E70-3E0F-4A8D-BC85-3B0B52BC0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6F89C-94AB-4F28-85C6-F93FE1E8E6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92D10-306B-461F-867D-6B8EEB12FA29}"/>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6" name="Footer Placeholder 5">
            <a:extLst>
              <a:ext uri="{FF2B5EF4-FFF2-40B4-BE49-F238E27FC236}">
                <a16:creationId xmlns:a16="http://schemas.microsoft.com/office/drawing/2014/main" id="{8A1C68AF-9E30-4571-9502-D5AACB132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D5FBA-9A0B-4C6D-811A-16F830BC2C79}"/>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25044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A84A-6645-4D2E-9E46-3B6FF40AD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058A69-FBD2-41C0-9B88-EB6EDAD96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6ACBB-FBE5-4F91-9209-4590248075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83FD38-2957-4B32-BAEE-7E6F77D3B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F0E9F-B65A-425B-A6DE-9C26957B4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81FE3-9122-4565-A329-D26C1F5EFF4C}"/>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8" name="Footer Placeholder 7">
            <a:extLst>
              <a:ext uri="{FF2B5EF4-FFF2-40B4-BE49-F238E27FC236}">
                <a16:creationId xmlns:a16="http://schemas.microsoft.com/office/drawing/2014/main" id="{06D947F2-E119-4A5E-9A44-924BB0A3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2C478-CD8D-4340-9518-99B9BC51FDE8}"/>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115373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549B-D9BC-4CFD-B40B-63BA6C8C4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5583E-D4D2-432A-AAC6-AA1F59BB00B5}"/>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4" name="Footer Placeholder 3">
            <a:extLst>
              <a:ext uri="{FF2B5EF4-FFF2-40B4-BE49-F238E27FC236}">
                <a16:creationId xmlns:a16="http://schemas.microsoft.com/office/drawing/2014/main" id="{9755134D-BF75-4466-BB58-959355397E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0F42F-EA57-4EE8-A708-56C43294181B}"/>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419278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2DFAD-0B6B-4421-8EDA-7EE44EBA13C6}"/>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3" name="Footer Placeholder 2">
            <a:extLst>
              <a:ext uri="{FF2B5EF4-FFF2-40B4-BE49-F238E27FC236}">
                <a16:creationId xmlns:a16="http://schemas.microsoft.com/office/drawing/2014/main" id="{86075CEC-3EE7-4A1C-B2A9-20BD21490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EDA6E-68BB-476B-9E80-FF942F8B602B}"/>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409640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E904-5FB8-4617-98D4-2E6F1DD10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61906-4301-40EB-8586-51BA13B5A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56F7C-C1C0-4E70-9066-1152DFA8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82DC5-CF7B-4D86-80E7-5B6C35AA6EAA}"/>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6" name="Footer Placeholder 5">
            <a:extLst>
              <a:ext uri="{FF2B5EF4-FFF2-40B4-BE49-F238E27FC236}">
                <a16:creationId xmlns:a16="http://schemas.microsoft.com/office/drawing/2014/main" id="{2EF79632-7D82-4B77-A360-BD389D866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D7B11-4A1F-4F7F-A166-BFA4D059A3E3}"/>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69853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5FC9-8551-44FC-B73C-457D45DC5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918BF-1995-476A-B0DF-8715D33B7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34FD90-387C-4222-8204-779D39204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BC5FE-C3E1-4C09-AFCE-6EB5B4F4A839}"/>
              </a:ext>
            </a:extLst>
          </p:cNvPr>
          <p:cNvSpPr>
            <a:spLocks noGrp="1"/>
          </p:cNvSpPr>
          <p:nvPr>
            <p:ph type="dt" sz="half" idx="10"/>
          </p:nvPr>
        </p:nvSpPr>
        <p:spPr/>
        <p:txBody>
          <a:bodyPr/>
          <a:lstStyle/>
          <a:p>
            <a:fld id="{E57E5D9A-B8C0-4EC1-9AB8-F1C495C24ACD}" type="datetimeFigureOut">
              <a:rPr lang="en-US" smtClean="0"/>
              <a:t>6/13/2021</a:t>
            </a:fld>
            <a:endParaRPr lang="en-US"/>
          </a:p>
        </p:txBody>
      </p:sp>
      <p:sp>
        <p:nvSpPr>
          <p:cNvPr id="6" name="Footer Placeholder 5">
            <a:extLst>
              <a:ext uri="{FF2B5EF4-FFF2-40B4-BE49-F238E27FC236}">
                <a16:creationId xmlns:a16="http://schemas.microsoft.com/office/drawing/2014/main" id="{448F6DA2-11E8-4318-AA23-70368D57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DFD3D-2B4A-4A57-A632-BFDCD4868DA6}"/>
              </a:ext>
            </a:extLst>
          </p:cNvPr>
          <p:cNvSpPr>
            <a:spLocks noGrp="1"/>
          </p:cNvSpPr>
          <p:nvPr>
            <p:ph type="sldNum" sz="quarter" idx="12"/>
          </p:nvPr>
        </p:nvSpPr>
        <p:spPr/>
        <p:txBody>
          <a:bodyPr/>
          <a:lstStyle/>
          <a:p>
            <a:fld id="{93693394-EC5B-48A6-AA1B-BAAC94CC343D}" type="slidenum">
              <a:rPr lang="en-US" smtClean="0"/>
              <a:t>‹#›</a:t>
            </a:fld>
            <a:endParaRPr lang="en-US"/>
          </a:p>
        </p:txBody>
      </p:sp>
    </p:spTree>
    <p:extLst>
      <p:ext uri="{BB962C8B-B14F-4D97-AF65-F5344CB8AC3E}">
        <p14:creationId xmlns:p14="http://schemas.microsoft.com/office/powerpoint/2010/main" val="220556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8E1C8-FCE9-44AA-B1EA-2564CF434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2F0CD0-A932-496A-86E0-C14E75B17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C020E-3F15-4EF5-8E1E-ECC13E7BD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E5D9A-B8C0-4EC1-9AB8-F1C495C24ACD}" type="datetimeFigureOut">
              <a:rPr lang="en-US" smtClean="0"/>
              <a:t>6/13/2021</a:t>
            </a:fld>
            <a:endParaRPr lang="en-US"/>
          </a:p>
        </p:txBody>
      </p:sp>
      <p:sp>
        <p:nvSpPr>
          <p:cNvPr id="5" name="Footer Placeholder 4">
            <a:extLst>
              <a:ext uri="{FF2B5EF4-FFF2-40B4-BE49-F238E27FC236}">
                <a16:creationId xmlns:a16="http://schemas.microsoft.com/office/drawing/2014/main" id="{D1B995DB-BBAE-40DD-9850-221373164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8A28ED-D90C-48AE-BBEC-0066565A4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3394-EC5B-48A6-AA1B-BAAC94CC343D}" type="slidenum">
              <a:rPr lang="en-US" smtClean="0"/>
              <a:t>‹#›</a:t>
            </a:fld>
            <a:endParaRPr lang="en-US"/>
          </a:p>
        </p:txBody>
      </p:sp>
    </p:spTree>
    <p:extLst>
      <p:ext uri="{BB962C8B-B14F-4D97-AF65-F5344CB8AC3E}">
        <p14:creationId xmlns:p14="http://schemas.microsoft.com/office/powerpoint/2010/main" val="98922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583E-1C41-40EC-A96B-6629D72BC881}"/>
              </a:ext>
            </a:extLst>
          </p:cNvPr>
          <p:cNvSpPr>
            <a:spLocks noGrp="1"/>
          </p:cNvSpPr>
          <p:nvPr>
            <p:ph type="ctrTitle"/>
          </p:nvPr>
        </p:nvSpPr>
        <p:spPr/>
        <p:txBody>
          <a:bodyPr/>
          <a:lstStyle/>
          <a:p>
            <a:r>
              <a:rPr lang="en-US" dirty="0"/>
              <a:t>The Cost of Doing Business</a:t>
            </a:r>
          </a:p>
        </p:txBody>
      </p:sp>
      <p:sp>
        <p:nvSpPr>
          <p:cNvPr id="3" name="Subtitle 2">
            <a:extLst>
              <a:ext uri="{FF2B5EF4-FFF2-40B4-BE49-F238E27FC236}">
                <a16:creationId xmlns:a16="http://schemas.microsoft.com/office/drawing/2014/main" id="{686463DC-847C-492C-881C-9394A95403C4}"/>
              </a:ext>
            </a:extLst>
          </p:cNvPr>
          <p:cNvSpPr>
            <a:spLocks noGrp="1"/>
          </p:cNvSpPr>
          <p:nvPr>
            <p:ph type="subTitle" idx="1"/>
          </p:nvPr>
        </p:nvSpPr>
        <p:spPr/>
        <p:txBody>
          <a:bodyPr/>
          <a:lstStyle/>
          <a:p>
            <a:r>
              <a:rPr lang="en-US" dirty="0"/>
              <a:t>A Supermarket Services Story</a:t>
            </a:r>
          </a:p>
        </p:txBody>
      </p:sp>
      <p:sp>
        <p:nvSpPr>
          <p:cNvPr id="4" name="Subtitle 2">
            <a:extLst>
              <a:ext uri="{FF2B5EF4-FFF2-40B4-BE49-F238E27FC236}">
                <a16:creationId xmlns:a16="http://schemas.microsoft.com/office/drawing/2014/main" id="{02A06DE0-C2B6-4B97-98E6-3B4F86AD23F1}"/>
              </a:ext>
            </a:extLst>
          </p:cNvPr>
          <p:cNvSpPr txBox="1">
            <a:spLocks/>
          </p:cNvSpPr>
          <p:nvPr/>
        </p:nvSpPr>
        <p:spPr>
          <a:xfrm>
            <a:off x="3742888" y="4781725"/>
            <a:ext cx="4706224" cy="1026602"/>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Analysis Preformed by</a:t>
            </a:r>
          </a:p>
          <a:p>
            <a:r>
              <a:rPr lang="en-US" dirty="0"/>
              <a:t>Alec Schneider </a:t>
            </a:r>
          </a:p>
          <a:p>
            <a:r>
              <a:rPr lang="en-US" dirty="0"/>
              <a:t>&amp;</a:t>
            </a:r>
          </a:p>
          <a:p>
            <a:r>
              <a:rPr lang="en-US" dirty="0"/>
              <a:t>Ross Conway</a:t>
            </a:r>
          </a:p>
        </p:txBody>
      </p:sp>
    </p:spTree>
    <p:extLst>
      <p:ext uri="{BB962C8B-B14F-4D97-AF65-F5344CB8AC3E}">
        <p14:creationId xmlns:p14="http://schemas.microsoft.com/office/powerpoint/2010/main" val="63362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402B-DBB9-4DAE-92D7-56752E049515}"/>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Prophet Seasonality Continued</a:t>
            </a:r>
          </a:p>
        </p:txBody>
      </p:sp>
      <p:pic>
        <p:nvPicPr>
          <p:cNvPr id="4" name="Picture 3">
            <a:extLst>
              <a:ext uri="{FF2B5EF4-FFF2-40B4-BE49-F238E27FC236}">
                <a16:creationId xmlns:a16="http://schemas.microsoft.com/office/drawing/2014/main" id="{B3FAB423-EFC8-4065-8C69-B90BEBA32CF0}"/>
              </a:ext>
            </a:extLst>
          </p:cNvPr>
          <p:cNvPicPr>
            <a:picLocks noChangeAspect="1"/>
          </p:cNvPicPr>
          <p:nvPr/>
        </p:nvPicPr>
        <p:blipFill rotWithShape="1">
          <a:blip r:embed="rId2">
            <a:extLst>
              <a:ext uri="{28A0092B-C50C-407E-A947-70E740481C1C}">
                <a14:useLocalDpi xmlns:a14="http://schemas.microsoft.com/office/drawing/2010/main" val="0"/>
              </a:ext>
            </a:extLst>
          </a:blip>
          <a:srcRect t="47579"/>
          <a:stretch/>
        </p:blipFill>
        <p:spPr>
          <a:xfrm>
            <a:off x="101942" y="2203624"/>
            <a:ext cx="4345497" cy="1518638"/>
          </a:xfrm>
          <a:prstGeom prst="rect">
            <a:avLst/>
          </a:prstGeom>
        </p:spPr>
      </p:pic>
      <p:pic>
        <p:nvPicPr>
          <p:cNvPr id="5" name="Picture 4">
            <a:extLst>
              <a:ext uri="{FF2B5EF4-FFF2-40B4-BE49-F238E27FC236}">
                <a16:creationId xmlns:a16="http://schemas.microsoft.com/office/drawing/2014/main" id="{7DA03A74-32E9-4200-8C50-11A5A1D367AE}"/>
              </a:ext>
            </a:extLst>
          </p:cNvPr>
          <p:cNvPicPr>
            <a:picLocks noChangeAspect="1"/>
          </p:cNvPicPr>
          <p:nvPr/>
        </p:nvPicPr>
        <p:blipFill rotWithShape="1">
          <a:blip r:embed="rId3">
            <a:extLst>
              <a:ext uri="{28A0092B-C50C-407E-A947-70E740481C1C}">
                <a14:useLocalDpi xmlns:a14="http://schemas.microsoft.com/office/drawing/2010/main" val="0"/>
              </a:ext>
            </a:extLst>
          </a:blip>
          <a:srcRect t="48431" b="163"/>
          <a:stretch/>
        </p:blipFill>
        <p:spPr>
          <a:xfrm>
            <a:off x="26198" y="4189407"/>
            <a:ext cx="4421241" cy="1454386"/>
          </a:xfrm>
          <a:prstGeom prst="rect">
            <a:avLst/>
          </a:prstGeom>
        </p:spPr>
      </p:pic>
      <p:sp>
        <p:nvSpPr>
          <p:cNvPr id="6" name="Subtitle 2">
            <a:extLst>
              <a:ext uri="{FF2B5EF4-FFF2-40B4-BE49-F238E27FC236}">
                <a16:creationId xmlns:a16="http://schemas.microsoft.com/office/drawing/2014/main" id="{5C7280BE-5066-457F-9B5A-79A1E72D98A9}"/>
              </a:ext>
            </a:extLst>
          </p:cNvPr>
          <p:cNvSpPr txBox="1">
            <a:spLocks/>
          </p:cNvSpPr>
          <p:nvPr/>
        </p:nvSpPr>
        <p:spPr>
          <a:xfrm>
            <a:off x="396318" y="1736479"/>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Food</a:t>
            </a:r>
          </a:p>
        </p:txBody>
      </p:sp>
      <p:sp>
        <p:nvSpPr>
          <p:cNvPr id="7" name="Subtitle 2">
            <a:extLst>
              <a:ext uri="{FF2B5EF4-FFF2-40B4-BE49-F238E27FC236}">
                <a16:creationId xmlns:a16="http://schemas.microsoft.com/office/drawing/2014/main" id="{F542D593-2DCB-4644-8B2C-57495FEF8AF9}"/>
              </a:ext>
            </a:extLst>
          </p:cNvPr>
          <p:cNvSpPr txBox="1">
            <a:spLocks/>
          </p:cNvSpPr>
          <p:nvPr/>
        </p:nvSpPr>
        <p:spPr>
          <a:xfrm>
            <a:off x="327169" y="3722262"/>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Martins</a:t>
            </a:r>
          </a:p>
        </p:txBody>
      </p:sp>
      <p:sp>
        <p:nvSpPr>
          <p:cNvPr id="8" name="Subtitle 2">
            <a:extLst>
              <a:ext uri="{FF2B5EF4-FFF2-40B4-BE49-F238E27FC236}">
                <a16:creationId xmlns:a16="http://schemas.microsoft.com/office/drawing/2014/main" id="{1A95D80E-C8E5-4787-AF4A-3561CE2EDE4C}"/>
              </a:ext>
            </a:extLst>
          </p:cNvPr>
          <p:cNvSpPr txBox="1">
            <a:spLocks/>
          </p:cNvSpPr>
          <p:nvPr/>
        </p:nvSpPr>
        <p:spPr>
          <a:xfrm>
            <a:off x="4387443" y="1015069"/>
            <a:ext cx="7642371" cy="57212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These trends held true for the Giant brands</a:t>
            </a:r>
          </a:p>
          <a:p>
            <a:r>
              <a:rPr lang="en-US" dirty="0"/>
              <a:t>The spikes occur before the major holidays. As discussed in class with the candy sales we are seeing that store managers are putting in an increased volume of tickets to prepare for the influx of holiday shoppers</a:t>
            </a:r>
          </a:p>
          <a:p>
            <a:r>
              <a:rPr lang="en-US" dirty="0"/>
              <a:t>The higher average prices during the summer months shown in the stop and shop brand are most readily accounted for by the influx in HVAC and Refrigeration work orders from the increased loads placed on the systems by the higher temperatures. This effect is less marked in the giant brands As they are located more southernly geographically speaking.</a:t>
            </a:r>
          </a:p>
        </p:txBody>
      </p:sp>
      <p:cxnSp>
        <p:nvCxnSpPr>
          <p:cNvPr id="9" name="Straight Connector 8">
            <a:extLst>
              <a:ext uri="{FF2B5EF4-FFF2-40B4-BE49-F238E27FC236}">
                <a16:creationId xmlns:a16="http://schemas.microsoft.com/office/drawing/2014/main" id="{EEBBB36A-5270-4193-9FCA-6BA400CF947B}"/>
              </a:ext>
            </a:extLst>
          </p:cNvPr>
          <p:cNvCxnSpPr>
            <a:cxnSpLocks/>
          </p:cNvCxnSpPr>
          <p:nvPr/>
        </p:nvCxnSpPr>
        <p:spPr>
          <a:xfrm>
            <a:off x="1199626" y="2044716"/>
            <a:ext cx="0" cy="3517478"/>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44CCC9-4398-41A0-A67C-313B83F6CBB0}"/>
              </a:ext>
            </a:extLst>
          </p:cNvPr>
          <p:cNvCxnSpPr>
            <a:cxnSpLocks/>
          </p:cNvCxnSpPr>
          <p:nvPr/>
        </p:nvCxnSpPr>
        <p:spPr>
          <a:xfrm>
            <a:off x="2608975" y="2126315"/>
            <a:ext cx="0" cy="3517478"/>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51E236-6905-4521-AC39-7E8E7C095238}"/>
              </a:ext>
            </a:extLst>
          </p:cNvPr>
          <p:cNvCxnSpPr>
            <a:cxnSpLocks/>
          </p:cNvCxnSpPr>
          <p:nvPr/>
        </p:nvCxnSpPr>
        <p:spPr>
          <a:xfrm>
            <a:off x="3165447" y="2126315"/>
            <a:ext cx="0" cy="3517478"/>
          </a:xfrm>
          <a:prstGeom prst="line">
            <a:avLst/>
          </a:prstGeom>
          <a:ln w="28575">
            <a:solidFill>
              <a:srgbClr val="FFC000"/>
            </a:solidFill>
            <a:prstDash val="lgDashDot"/>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99A8FDB6-E317-4ADF-B132-5FE48A25B134}"/>
              </a:ext>
            </a:extLst>
          </p:cNvPr>
          <p:cNvSpPr txBox="1">
            <a:spLocks/>
          </p:cNvSpPr>
          <p:nvPr/>
        </p:nvSpPr>
        <p:spPr>
          <a:xfrm>
            <a:off x="897622" y="1006685"/>
            <a:ext cx="3045203"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Giant Company</a:t>
            </a:r>
          </a:p>
        </p:txBody>
      </p:sp>
    </p:spTree>
    <p:extLst>
      <p:ext uri="{BB962C8B-B14F-4D97-AF65-F5344CB8AC3E}">
        <p14:creationId xmlns:p14="http://schemas.microsoft.com/office/powerpoint/2010/main" val="102799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0EE3F-AFDC-43C4-A463-B2C5029A2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18" y="1308683"/>
            <a:ext cx="5760925" cy="2432588"/>
          </a:xfrm>
          <a:prstGeom prst="rect">
            <a:avLst/>
          </a:prstGeom>
        </p:spPr>
      </p:pic>
      <p:pic>
        <p:nvPicPr>
          <p:cNvPr id="6" name="Picture 5">
            <a:extLst>
              <a:ext uri="{FF2B5EF4-FFF2-40B4-BE49-F238E27FC236}">
                <a16:creationId xmlns:a16="http://schemas.microsoft.com/office/drawing/2014/main" id="{A74AE2DC-A14A-45A7-867E-BBB97CB83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50" y="3942825"/>
            <a:ext cx="5932414" cy="2400986"/>
          </a:xfrm>
          <a:prstGeom prst="rect">
            <a:avLst/>
          </a:prstGeom>
        </p:spPr>
      </p:pic>
      <p:sp>
        <p:nvSpPr>
          <p:cNvPr id="7" name="Title 1">
            <a:extLst>
              <a:ext uri="{FF2B5EF4-FFF2-40B4-BE49-F238E27FC236}">
                <a16:creationId xmlns:a16="http://schemas.microsoft.com/office/drawing/2014/main" id="{41039BA5-6AC8-4232-B10B-30D54B0622C9}"/>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Digging into Work Order Specialty</a:t>
            </a:r>
          </a:p>
        </p:txBody>
      </p:sp>
      <p:sp>
        <p:nvSpPr>
          <p:cNvPr id="8" name="Subtitle 2">
            <a:extLst>
              <a:ext uri="{FF2B5EF4-FFF2-40B4-BE49-F238E27FC236}">
                <a16:creationId xmlns:a16="http://schemas.microsoft.com/office/drawing/2014/main" id="{225AB179-213E-445E-8B12-0C300A868EF9}"/>
              </a:ext>
            </a:extLst>
          </p:cNvPr>
          <p:cNvSpPr txBox="1">
            <a:spLocks/>
          </p:cNvSpPr>
          <p:nvPr/>
        </p:nvSpPr>
        <p:spPr>
          <a:xfrm>
            <a:off x="6291743" y="1149292"/>
            <a:ext cx="5738071" cy="5587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initial data exploration provided us with some insight as to where to most effectively direct our attentions.</a:t>
            </a:r>
          </a:p>
          <a:p>
            <a:r>
              <a:rPr lang="en-US" dirty="0"/>
              <a:t>When looking at costs Floor Cleaning, Carpentry, Plumbing and Food Equipment repairs are the main cost drivers with Floor Cleaning leading by a large margin.</a:t>
            </a:r>
          </a:p>
          <a:p>
            <a:r>
              <a:rPr lang="en-US" dirty="0"/>
              <a:t>In terms of volume Refrigeration, Floor Cleaning, Food Equipment, Carpentry and Plumbing act as the main drivers.   </a:t>
            </a:r>
          </a:p>
        </p:txBody>
      </p:sp>
    </p:spTree>
    <p:extLst>
      <p:ext uri="{BB962C8B-B14F-4D97-AF65-F5344CB8AC3E}">
        <p14:creationId xmlns:p14="http://schemas.microsoft.com/office/powerpoint/2010/main" val="408723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B224-5B27-45E2-BE1F-8E0AF467AC6C}"/>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Cleaning</a:t>
            </a:r>
          </a:p>
        </p:txBody>
      </p:sp>
      <p:pic>
        <p:nvPicPr>
          <p:cNvPr id="4" name="Picture 3">
            <a:extLst>
              <a:ext uri="{FF2B5EF4-FFF2-40B4-BE49-F238E27FC236}">
                <a16:creationId xmlns:a16="http://schemas.microsoft.com/office/drawing/2014/main" id="{03405BC0-B0B2-4B8E-8518-064E5106A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97" y="3126622"/>
            <a:ext cx="5484928" cy="3290956"/>
          </a:xfrm>
          <a:prstGeom prst="rect">
            <a:avLst/>
          </a:prstGeom>
        </p:spPr>
      </p:pic>
      <p:pic>
        <p:nvPicPr>
          <p:cNvPr id="6" name="Picture 5">
            <a:extLst>
              <a:ext uri="{FF2B5EF4-FFF2-40B4-BE49-F238E27FC236}">
                <a16:creationId xmlns:a16="http://schemas.microsoft.com/office/drawing/2014/main" id="{6A9D2FC1-9593-42F8-8CA7-49DF8ED95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409" y="2967231"/>
            <a:ext cx="5403394" cy="3602263"/>
          </a:xfrm>
          <a:prstGeom prst="rect">
            <a:avLst/>
          </a:prstGeom>
        </p:spPr>
      </p:pic>
      <p:sp>
        <p:nvSpPr>
          <p:cNvPr id="7" name="Subtitle 2">
            <a:extLst>
              <a:ext uri="{FF2B5EF4-FFF2-40B4-BE49-F238E27FC236}">
                <a16:creationId xmlns:a16="http://schemas.microsoft.com/office/drawing/2014/main" id="{2DBDE1E1-E45B-4750-BD16-349B60604DC3}"/>
              </a:ext>
            </a:extLst>
          </p:cNvPr>
          <p:cNvSpPr txBox="1">
            <a:spLocks/>
          </p:cNvSpPr>
          <p:nvPr/>
        </p:nvSpPr>
        <p:spPr>
          <a:xfrm>
            <a:off x="547197" y="875706"/>
            <a:ext cx="11283192" cy="1736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daily cleanings and weekly waxing of a location with an interior area of nearly a football pitch makes this the largest cost driver and second largest volume driver</a:t>
            </a:r>
          </a:p>
          <a:p>
            <a:r>
              <a:rPr lang="en-US" dirty="0"/>
              <a:t>Place holder anecdote to explain the trend were seeing</a:t>
            </a:r>
          </a:p>
          <a:p>
            <a:endParaRPr lang="en-US" dirty="0"/>
          </a:p>
        </p:txBody>
      </p:sp>
    </p:spTree>
    <p:extLst>
      <p:ext uri="{BB962C8B-B14F-4D97-AF65-F5344CB8AC3E}">
        <p14:creationId xmlns:p14="http://schemas.microsoft.com/office/powerpoint/2010/main" val="277464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CA-2A40-45BC-B736-BCE8E60A8714}"/>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Plumbing</a:t>
            </a:r>
          </a:p>
        </p:txBody>
      </p:sp>
      <p:sp>
        <p:nvSpPr>
          <p:cNvPr id="3" name="Subtitle 2">
            <a:extLst>
              <a:ext uri="{FF2B5EF4-FFF2-40B4-BE49-F238E27FC236}">
                <a16:creationId xmlns:a16="http://schemas.microsoft.com/office/drawing/2014/main" id="{4C226116-19C4-442D-8A49-726CF1F32A0C}"/>
              </a:ext>
            </a:extLst>
          </p:cNvPr>
          <p:cNvSpPr txBox="1">
            <a:spLocks/>
          </p:cNvSpPr>
          <p:nvPr/>
        </p:nvSpPr>
        <p:spPr>
          <a:xfrm>
            <a:off x="838898" y="959596"/>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Brief description of the specialty</a:t>
            </a:r>
          </a:p>
          <a:p>
            <a:r>
              <a:rPr lang="en-US" dirty="0"/>
              <a:t>Place holder anecdote to explain the trend were seeing</a:t>
            </a:r>
          </a:p>
          <a:p>
            <a:endParaRPr lang="en-US" dirty="0"/>
          </a:p>
        </p:txBody>
      </p:sp>
      <p:pic>
        <p:nvPicPr>
          <p:cNvPr id="5" name="Picture 4">
            <a:extLst>
              <a:ext uri="{FF2B5EF4-FFF2-40B4-BE49-F238E27FC236}">
                <a16:creationId xmlns:a16="http://schemas.microsoft.com/office/drawing/2014/main" id="{815B57D1-5EC6-44E4-8C59-899FBFF73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6" y="3367033"/>
            <a:ext cx="5522182" cy="3313309"/>
          </a:xfrm>
          <a:prstGeom prst="rect">
            <a:avLst/>
          </a:prstGeom>
        </p:spPr>
      </p:pic>
      <p:pic>
        <p:nvPicPr>
          <p:cNvPr id="7" name="Picture 6">
            <a:extLst>
              <a:ext uri="{FF2B5EF4-FFF2-40B4-BE49-F238E27FC236}">
                <a16:creationId xmlns:a16="http://schemas.microsoft.com/office/drawing/2014/main" id="{9E480C19-EF08-4530-8915-1E7C751A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357" y="3189374"/>
            <a:ext cx="5236451" cy="3490967"/>
          </a:xfrm>
          <a:prstGeom prst="rect">
            <a:avLst/>
          </a:prstGeom>
        </p:spPr>
      </p:pic>
    </p:spTree>
    <p:extLst>
      <p:ext uri="{BB962C8B-B14F-4D97-AF65-F5344CB8AC3E}">
        <p14:creationId xmlns:p14="http://schemas.microsoft.com/office/powerpoint/2010/main" val="318428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Food Equipment</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Brief description of the specialty</a:t>
            </a:r>
          </a:p>
          <a:p>
            <a:r>
              <a:rPr lang="en-US" dirty="0"/>
              <a:t>Place holder anecdote to explain the trend were seeing</a:t>
            </a:r>
          </a:p>
          <a:p>
            <a:endParaRPr lang="en-US" dirty="0"/>
          </a:p>
        </p:txBody>
      </p:sp>
      <p:pic>
        <p:nvPicPr>
          <p:cNvPr id="5" name="Picture 4">
            <a:extLst>
              <a:ext uri="{FF2B5EF4-FFF2-40B4-BE49-F238E27FC236}">
                <a16:creationId xmlns:a16="http://schemas.microsoft.com/office/drawing/2014/main" id="{07D81DD0-7AC9-4EFC-BAF9-D65B275B6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64" y="3304955"/>
            <a:ext cx="5555736" cy="3333442"/>
          </a:xfrm>
          <a:prstGeom prst="rect">
            <a:avLst/>
          </a:prstGeom>
        </p:spPr>
      </p:pic>
      <p:pic>
        <p:nvPicPr>
          <p:cNvPr id="7" name="Picture 6">
            <a:extLst>
              <a:ext uri="{FF2B5EF4-FFF2-40B4-BE49-F238E27FC236}">
                <a16:creationId xmlns:a16="http://schemas.microsoft.com/office/drawing/2014/main" id="{D2D10C51-9A81-405E-B167-459D714AA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660" y="3028426"/>
            <a:ext cx="5488832" cy="3659221"/>
          </a:xfrm>
          <a:prstGeom prst="rect">
            <a:avLst/>
          </a:prstGeom>
        </p:spPr>
      </p:pic>
    </p:spTree>
    <p:extLst>
      <p:ext uri="{BB962C8B-B14F-4D97-AF65-F5344CB8AC3E}">
        <p14:creationId xmlns:p14="http://schemas.microsoft.com/office/powerpoint/2010/main" val="223050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Carpentry</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Brief description of the specialty</a:t>
            </a:r>
          </a:p>
          <a:p>
            <a:r>
              <a:rPr lang="en-US" dirty="0"/>
              <a:t>Place holder anecdote to explain the trend were seeing</a:t>
            </a:r>
          </a:p>
          <a:p>
            <a:endParaRPr lang="en-US" dirty="0"/>
          </a:p>
        </p:txBody>
      </p:sp>
      <p:pic>
        <p:nvPicPr>
          <p:cNvPr id="6" name="Picture 5">
            <a:extLst>
              <a:ext uri="{FF2B5EF4-FFF2-40B4-BE49-F238E27FC236}">
                <a16:creationId xmlns:a16="http://schemas.microsoft.com/office/drawing/2014/main" id="{516504A3-429D-4D7F-84EF-344646305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13" y="3163734"/>
            <a:ext cx="5861014" cy="3516608"/>
          </a:xfrm>
          <a:prstGeom prst="rect">
            <a:avLst/>
          </a:prstGeom>
        </p:spPr>
      </p:pic>
      <p:pic>
        <p:nvPicPr>
          <p:cNvPr id="9" name="Picture 8">
            <a:extLst>
              <a:ext uri="{FF2B5EF4-FFF2-40B4-BE49-F238E27FC236}">
                <a16:creationId xmlns:a16="http://schemas.microsoft.com/office/drawing/2014/main" id="{0E3A5B6F-C172-43C8-AB2A-0EC4EA215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27" y="3014762"/>
            <a:ext cx="5721827" cy="3814551"/>
          </a:xfrm>
          <a:prstGeom prst="rect">
            <a:avLst/>
          </a:prstGeom>
        </p:spPr>
      </p:pic>
    </p:spTree>
    <p:extLst>
      <p:ext uri="{BB962C8B-B14F-4D97-AF65-F5344CB8AC3E}">
        <p14:creationId xmlns:p14="http://schemas.microsoft.com/office/powerpoint/2010/main" val="35583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Refrigeration</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Brief description of the specialty</a:t>
            </a:r>
          </a:p>
          <a:p>
            <a:r>
              <a:rPr lang="en-US" dirty="0"/>
              <a:t>Place holder anecdote to explain the trend were seeing</a:t>
            </a:r>
          </a:p>
          <a:p>
            <a:endParaRPr lang="en-US" dirty="0"/>
          </a:p>
        </p:txBody>
      </p:sp>
      <p:pic>
        <p:nvPicPr>
          <p:cNvPr id="5" name="Picture 4" descr="Chart, line chart&#10;&#10;Description automatically generated">
            <a:extLst>
              <a:ext uri="{FF2B5EF4-FFF2-40B4-BE49-F238E27FC236}">
                <a16:creationId xmlns:a16="http://schemas.microsoft.com/office/drawing/2014/main" id="{4AE9B8BC-DBD3-49CE-8C50-862B65063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964" y="2867294"/>
            <a:ext cx="5719572" cy="3813048"/>
          </a:xfrm>
          <a:prstGeom prst="rect">
            <a:avLst/>
          </a:prstGeom>
        </p:spPr>
      </p:pic>
      <p:pic>
        <p:nvPicPr>
          <p:cNvPr id="7" name="Picture 6" descr="Chart, line chart&#10;&#10;Description automatically generated">
            <a:extLst>
              <a:ext uri="{FF2B5EF4-FFF2-40B4-BE49-F238E27FC236}">
                <a16:creationId xmlns:a16="http://schemas.microsoft.com/office/drawing/2014/main" id="{7B07092E-183B-4EAB-8668-1CD772A9B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05" y="3125855"/>
            <a:ext cx="5867400" cy="3520440"/>
          </a:xfrm>
          <a:prstGeom prst="rect">
            <a:avLst/>
          </a:prstGeom>
        </p:spPr>
      </p:pic>
    </p:spTree>
    <p:extLst>
      <p:ext uri="{BB962C8B-B14F-4D97-AF65-F5344CB8AC3E}">
        <p14:creationId xmlns:p14="http://schemas.microsoft.com/office/powerpoint/2010/main" val="350742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A18C5-1055-4003-A4ED-B2E7BEF4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619" y="3855919"/>
            <a:ext cx="4060619" cy="2436371"/>
          </a:xfrm>
          <a:prstGeom prst="rect">
            <a:avLst/>
          </a:prstGeom>
        </p:spPr>
      </p:pic>
      <p:sp>
        <p:nvSpPr>
          <p:cNvPr id="6" name="Subtitle 2">
            <a:extLst>
              <a:ext uri="{FF2B5EF4-FFF2-40B4-BE49-F238E27FC236}">
                <a16:creationId xmlns:a16="http://schemas.microsoft.com/office/drawing/2014/main" id="{EB30FC7F-B4EB-4310-90E5-E4988A52A047}"/>
              </a:ext>
            </a:extLst>
          </p:cNvPr>
          <p:cNvSpPr txBox="1">
            <a:spLocks/>
          </p:cNvSpPr>
          <p:nvPr/>
        </p:nvSpPr>
        <p:spPr>
          <a:xfrm>
            <a:off x="5610438" y="3267617"/>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Central</a:t>
            </a:r>
          </a:p>
          <a:p>
            <a:endParaRPr lang="en-US" dirty="0"/>
          </a:p>
        </p:txBody>
      </p:sp>
      <p:pic>
        <p:nvPicPr>
          <p:cNvPr id="8" name="Picture 7">
            <a:extLst>
              <a:ext uri="{FF2B5EF4-FFF2-40B4-BE49-F238E27FC236}">
                <a16:creationId xmlns:a16="http://schemas.microsoft.com/office/drawing/2014/main" id="{1FF5888C-7E26-4F62-8B4A-41CF5C64D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2394"/>
            <a:ext cx="4060619" cy="2436371"/>
          </a:xfrm>
          <a:prstGeom prst="rect">
            <a:avLst/>
          </a:prstGeom>
        </p:spPr>
      </p:pic>
      <p:sp>
        <p:nvSpPr>
          <p:cNvPr id="9" name="Subtitle 2">
            <a:extLst>
              <a:ext uri="{FF2B5EF4-FFF2-40B4-BE49-F238E27FC236}">
                <a16:creationId xmlns:a16="http://schemas.microsoft.com/office/drawing/2014/main" id="{F399C9FB-0121-4187-BF41-53E18A6A774A}"/>
              </a:ext>
            </a:extLst>
          </p:cNvPr>
          <p:cNvSpPr txBox="1">
            <a:spLocks/>
          </p:cNvSpPr>
          <p:nvPr/>
        </p:nvSpPr>
        <p:spPr>
          <a:xfrm>
            <a:off x="1589887" y="3368626"/>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North</a:t>
            </a:r>
          </a:p>
          <a:p>
            <a:endParaRPr lang="en-US" dirty="0"/>
          </a:p>
        </p:txBody>
      </p:sp>
      <p:pic>
        <p:nvPicPr>
          <p:cNvPr id="11" name="Picture 10">
            <a:extLst>
              <a:ext uri="{FF2B5EF4-FFF2-40B4-BE49-F238E27FC236}">
                <a16:creationId xmlns:a16="http://schemas.microsoft.com/office/drawing/2014/main" id="{59D0DB3A-6D74-422A-8AF2-1792EE98C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238" y="3855919"/>
            <a:ext cx="3882438" cy="2329463"/>
          </a:xfrm>
          <a:prstGeom prst="rect">
            <a:avLst/>
          </a:prstGeom>
        </p:spPr>
      </p:pic>
      <p:sp>
        <p:nvSpPr>
          <p:cNvPr id="12" name="Subtitle 2">
            <a:extLst>
              <a:ext uri="{FF2B5EF4-FFF2-40B4-BE49-F238E27FC236}">
                <a16:creationId xmlns:a16="http://schemas.microsoft.com/office/drawing/2014/main" id="{FF32D664-A616-4C89-8E0E-5F542A755B9A}"/>
              </a:ext>
            </a:extLst>
          </p:cNvPr>
          <p:cNvSpPr txBox="1">
            <a:spLocks/>
          </p:cNvSpPr>
          <p:nvPr/>
        </p:nvSpPr>
        <p:spPr>
          <a:xfrm>
            <a:off x="9781165" y="3368626"/>
            <a:ext cx="1249959" cy="473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South</a:t>
            </a:r>
          </a:p>
          <a:p>
            <a:endParaRPr lang="en-US" dirty="0"/>
          </a:p>
        </p:txBody>
      </p:sp>
      <p:sp>
        <p:nvSpPr>
          <p:cNvPr id="13" name="Title 1">
            <a:extLst>
              <a:ext uri="{FF2B5EF4-FFF2-40B4-BE49-F238E27FC236}">
                <a16:creationId xmlns:a16="http://schemas.microsoft.com/office/drawing/2014/main" id="{96EAEA64-7637-4F11-9000-0A52FEF0767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Stop &amp; Shop</a:t>
            </a:r>
          </a:p>
        </p:txBody>
      </p:sp>
      <p:sp>
        <p:nvSpPr>
          <p:cNvPr id="14" name="Subtitle 2">
            <a:extLst>
              <a:ext uri="{FF2B5EF4-FFF2-40B4-BE49-F238E27FC236}">
                <a16:creationId xmlns:a16="http://schemas.microsoft.com/office/drawing/2014/main" id="{08460348-C902-46C4-9BD3-7529505FF519}"/>
              </a:ext>
            </a:extLst>
          </p:cNvPr>
          <p:cNvSpPr txBox="1">
            <a:spLocks/>
          </p:cNvSpPr>
          <p:nvPr/>
        </p:nvSpPr>
        <p:spPr>
          <a:xfrm>
            <a:off x="687897" y="998290"/>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Forecast Plot with Change Points</a:t>
            </a:r>
          </a:p>
        </p:txBody>
      </p:sp>
      <p:sp>
        <p:nvSpPr>
          <p:cNvPr id="15" name="Subtitle 2">
            <a:extLst>
              <a:ext uri="{FF2B5EF4-FFF2-40B4-BE49-F238E27FC236}">
                <a16:creationId xmlns:a16="http://schemas.microsoft.com/office/drawing/2014/main" id="{06163278-377B-4F1D-BF3C-C438F4A83C78}"/>
              </a:ext>
            </a:extLst>
          </p:cNvPr>
          <p:cNvSpPr txBox="1">
            <a:spLocks/>
          </p:cNvSpPr>
          <p:nvPr/>
        </p:nvSpPr>
        <p:spPr>
          <a:xfrm>
            <a:off x="755010" y="1751888"/>
            <a:ext cx="11056690" cy="698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Summary Statement</a:t>
            </a:r>
          </a:p>
        </p:txBody>
      </p:sp>
    </p:spTree>
    <p:extLst>
      <p:ext uri="{BB962C8B-B14F-4D97-AF65-F5344CB8AC3E}">
        <p14:creationId xmlns:p14="http://schemas.microsoft.com/office/powerpoint/2010/main" val="199703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B59493-06DA-4B95-9F00-2F8D41B13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90" y="3086554"/>
            <a:ext cx="5733206" cy="3439924"/>
          </a:xfrm>
          <a:prstGeom prst="rect">
            <a:avLst/>
          </a:prstGeom>
        </p:spPr>
      </p:pic>
      <p:pic>
        <p:nvPicPr>
          <p:cNvPr id="4" name="Picture 3">
            <a:extLst>
              <a:ext uri="{FF2B5EF4-FFF2-40B4-BE49-F238E27FC236}">
                <a16:creationId xmlns:a16="http://schemas.microsoft.com/office/drawing/2014/main" id="{B94E3318-E9EA-4DD6-8960-0FA50124C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02" y="3053255"/>
            <a:ext cx="5733207" cy="3439924"/>
          </a:xfrm>
          <a:prstGeom prst="rect">
            <a:avLst/>
          </a:prstGeom>
        </p:spPr>
      </p:pic>
      <p:sp>
        <p:nvSpPr>
          <p:cNvPr id="5" name="Subtitle 2">
            <a:extLst>
              <a:ext uri="{FF2B5EF4-FFF2-40B4-BE49-F238E27FC236}">
                <a16:creationId xmlns:a16="http://schemas.microsoft.com/office/drawing/2014/main" id="{0FCC869B-5F4F-40A6-B221-0584C12A4490}"/>
              </a:ext>
            </a:extLst>
          </p:cNvPr>
          <p:cNvSpPr txBox="1">
            <a:spLocks/>
          </p:cNvSpPr>
          <p:nvPr/>
        </p:nvSpPr>
        <p:spPr>
          <a:xfrm>
            <a:off x="8226807" y="2537459"/>
            <a:ext cx="2340527" cy="687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Martins</a:t>
            </a:r>
          </a:p>
          <a:p>
            <a:endParaRPr lang="en-US" dirty="0"/>
          </a:p>
        </p:txBody>
      </p:sp>
      <p:sp>
        <p:nvSpPr>
          <p:cNvPr id="6" name="Subtitle 2">
            <a:extLst>
              <a:ext uri="{FF2B5EF4-FFF2-40B4-BE49-F238E27FC236}">
                <a16:creationId xmlns:a16="http://schemas.microsoft.com/office/drawing/2014/main" id="{FCD05E6E-518F-48FD-A0FE-69DDE57819FE}"/>
              </a:ext>
            </a:extLst>
          </p:cNvPr>
          <p:cNvSpPr txBox="1">
            <a:spLocks/>
          </p:cNvSpPr>
          <p:nvPr/>
        </p:nvSpPr>
        <p:spPr>
          <a:xfrm>
            <a:off x="2203507" y="2537459"/>
            <a:ext cx="1845577" cy="687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Giant Food</a:t>
            </a:r>
          </a:p>
          <a:p>
            <a:endParaRPr lang="en-US" dirty="0"/>
          </a:p>
        </p:txBody>
      </p:sp>
      <p:sp>
        <p:nvSpPr>
          <p:cNvPr id="7" name="Title 1">
            <a:extLst>
              <a:ext uri="{FF2B5EF4-FFF2-40B4-BE49-F238E27FC236}">
                <a16:creationId xmlns:a16="http://schemas.microsoft.com/office/drawing/2014/main" id="{11D59FC7-7475-4E28-87A3-9F1F844357A8}"/>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The Giant Company</a:t>
            </a:r>
          </a:p>
        </p:txBody>
      </p:sp>
      <p:sp>
        <p:nvSpPr>
          <p:cNvPr id="8" name="Subtitle 2">
            <a:extLst>
              <a:ext uri="{FF2B5EF4-FFF2-40B4-BE49-F238E27FC236}">
                <a16:creationId xmlns:a16="http://schemas.microsoft.com/office/drawing/2014/main" id="{5538F933-4576-4181-AB93-5709D578B101}"/>
              </a:ext>
            </a:extLst>
          </p:cNvPr>
          <p:cNvSpPr txBox="1">
            <a:spLocks/>
          </p:cNvSpPr>
          <p:nvPr/>
        </p:nvSpPr>
        <p:spPr>
          <a:xfrm>
            <a:off x="687897" y="998290"/>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Forecast Plot with Change Points</a:t>
            </a:r>
          </a:p>
        </p:txBody>
      </p:sp>
      <p:sp>
        <p:nvSpPr>
          <p:cNvPr id="9" name="Subtitle 2">
            <a:extLst>
              <a:ext uri="{FF2B5EF4-FFF2-40B4-BE49-F238E27FC236}">
                <a16:creationId xmlns:a16="http://schemas.microsoft.com/office/drawing/2014/main" id="{DF45124D-7196-47FC-9AE8-47E0D7EBD04E}"/>
              </a:ext>
            </a:extLst>
          </p:cNvPr>
          <p:cNvSpPr txBox="1">
            <a:spLocks/>
          </p:cNvSpPr>
          <p:nvPr/>
        </p:nvSpPr>
        <p:spPr>
          <a:xfrm>
            <a:off x="755010" y="1751888"/>
            <a:ext cx="11056690" cy="698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Summary Statement</a:t>
            </a:r>
          </a:p>
        </p:txBody>
      </p:sp>
    </p:spTree>
    <p:extLst>
      <p:ext uri="{BB962C8B-B14F-4D97-AF65-F5344CB8AC3E}">
        <p14:creationId xmlns:p14="http://schemas.microsoft.com/office/powerpoint/2010/main" val="65902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0D5F-3A3A-4E6A-92F1-C6F7ECF252B0}"/>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3" name="Subtitle 2">
            <a:extLst>
              <a:ext uri="{FF2B5EF4-FFF2-40B4-BE49-F238E27FC236}">
                <a16:creationId xmlns:a16="http://schemas.microsoft.com/office/drawing/2014/main" id="{0DA61E7F-A778-40E6-B7E6-A80387FE79D8}"/>
              </a:ext>
            </a:extLst>
          </p:cNvPr>
          <p:cNvSpPr txBox="1">
            <a:spLocks/>
          </p:cNvSpPr>
          <p:nvPr/>
        </p:nvSpPr>
        <p:spPr>
          <a:xfrm>
            <a:off x="687897" y="998290"/>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Summary</a:t>
            </a:r>
          </a:p>
        </p:txBody>
      </p:sp>
      <p:sp>
        <p:nvSpPr>
          <p:cNvPr id="4" name="Subtitle 2">
            <a:extLst>
              <a:ext uri="{FF2B5EF4-FFF2-40B4-BE49-F238E27FC236}">
                <a16:creationId xmlns:a16="http://schemas.microsoft.com/office/drawing/2014/main" id="{33A657AD-EF6A-458B-8D05-0638C8489EBB}"/>
              </a:ext>
            </a:extLst>
          </p:cNvPr>
          <p:cNvSpPr txBox="1">
            <a:spLocks/>
          </p:cNvSpPr>
          <p:nvPr/>
        </p:nvSpPr>
        <p:spPr>
          <a:xfrm>
            <a:off x="687897" y="1426128"/>
            <a:ext cx="10964412" cy="4748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Better data entry, management, and engineering is needed to collect work order data. Should be technology’s main priority in order to allow modelers to reasonably forecast important costs and work orders</a:t>
            </a:r>
          </a:p>
          <a:p>
            <a:endParaRPr lang="en-US" dirty="0"/>
          </a:p>
        </p:txBody>
      </p:sp>
    </p:spTree>
    <p:extLst>
      <p:ext uri="{BB962C8B-B14F-4D97-AF65-F5344CB8AC3E}">
        <p14:creationId xmlns:p14="http://schemas.microsoft.com/office/powerpoint/2010/main" val="422619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89CFE-DE07-4B10-8DED-C52FD9C1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6" name="Rectangle 5">
            <a:extLst>
              <a:ext uri="{FF2B5EF4-FFF2-40B4-BE49-F238E27FC236}">
                <a16:creationId xmlns:a16="http://schemas.microsoft.com/office/drawing/2014/main" id="{3C9593F0-E67F-4C22-92E5-08AC8FBB5EF6}"/>
              </a:ext>
            </a:extLst>
          </p:cNvPr>
          <p:cNvSpPr/>
          <p:nvPr/>
        </p:nvSpPr>
        <p:spPr>
          <a:xfrm>
            <a:off x="1905698" y="1774819"/>
            <a:ext cx="8580541" cy="3149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B22C0FE8-865D-4CD8-99FD-3E6DB45F3F7B}"/>
              </a:ext>
            </a:extLst>
          </p:cNvPr>
          <p:cNvSpPr txBox="1">
            <a:spLocks/>
          </p:cNvSpPr>
          <p:nvPr/>
        </p:nvSpPr>
        <p:spPr>
          <a:xfrm>
            <a:off x="2251044" y="1998159"/>
            <a:ext cx="8173674" cy="5169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Its More Than Just the Food</a:t>
            </a:r>
          </a:p>
        </p:txBody>
      </p:sp>
      <p:sp>
        <p:nvSpPr>
          <p:cNvPr id="10" name="Subtitle 2">
            <a:extLst>
              <a:ext uri="{FF2B5EF4-FFF2-40B4-BE49-F238E27FC236}">
                <a16:creationId xmlns:a16="http://schemas.microsoft.com/office/drawing/2014/main" id="{3D07B6CB-C8AE-4546-8BA5-2F8A008A49D1}"/>
              </a:ext>
            </a:extLst>
          </p:cNvPr>
          <p:cNvSpPr txBox="1">
            <a:spLocks/>
          </p:cNvSpPr>
          <p:nvPr/>
        </p:nvSpPr>
        <p:spPr>
          <a:xfrm>
            <a:off x="2409039" y="2919368"/>
            <a:ext cx="7877263" cy="17700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Your average full size supermarket spends 65,000 annually on operational cost not related to goods, insurance, rent or payroll.  This is a story about modeling and managing those costs.</a:t>
            </a:r>
          </a:p>
        </p:txBody>
      </p:sp>
    </p:spTree>
    <p:extLst>
      <p:ext uri="{BB962C8B-B14F-4D97-AF65-F5344CB8AC3E}">
        <p14:creationId xmlns:p14="http://schemas.microsoft.com/office/powerpoint/2010/main" val="233153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D3CD-F663-4320-92CB-8B89D55EE49A}"/>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4323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B224-5B27-45E2-BE1F-8E0AF467AC6C}"/>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Cleaning – VAR</a:t>
            </a:r>
          </a:p>
        </p:txBody>
      </p:sp>
      <p:pic>
        <p:nvPicPr>
          <p:cNvPr id="5" name="Picture 4" descr="Graphical user interface, application&#10;&#10;Description automatically generated">
            <a:extLst>
              <a:ext uri="{FF2B5EF4-FFF2-40B4-BE49-F238E27FC236}">
                <a16:creationId xmlns:a16="http://schemas.microsoft.com/office/drawing/2014/main" id="{26514FE4-E59F-492A-A32A-0407F8006579}"/>
              </a:ext>
            </a:extLst>
          </p:cNvPr>
          <p:cNvPicPr>
            <a:picLocks noChangeAspect="1"/>
          </p:cNvPicPr>
          <p:nvPr/>
        </p:nvPicPr>
        <p:blipFill rotWithShape="1">
          <a:blip r:embed="rId2">
            <a:extLst>
              <a:ext uri="{28A0092B-C50C-407E-A947-70E740481C1C}">
                <a14:useLocalDpi xmlns:a14="http://schemas.microsoft.com/office/drawing/2010/main" val="0"/>
              </a:ext>
            </a:extLst>
          </a:blip>
          <a:srcRect b="63521"/>
          <a:stretch/>
        </p:blipFill>
        <p:spPr>
          <a:xfrm>
            <a:off x="1104438" y="4178605"/>
            <a:ext cx="9980325" cy="2501737"/>
          </a:xfrm>
          <a:prstGeom prst="rect">
            <a:avLst/>
          </a:prstGeom>
        </p:spPr>
      </p:pic>
      <p:pic>
        <p:nvPicPr>
          <p:cNvPr id="9" name="Picture 8" descr="Text, letter&#10;&#10;Description automatically generated">
            <a:extLst>
              <a:ext uri="{FF2B5EF4-FFF2-40B4-BE49-F238E27FC236}">
                <a16:creationId xmlns:a16="http://schemas.microsoft.com/office/drawing/2014/main" id="{333378FA-8386-4A9B-AED4-C88D60D5E646}"/>
              </a:ext>
            </a:extLst>
          </p:cNvPr>
          <p:cNvPicPr>
            <a:picLocks noChangeAspect="1"/>
          </p:cNvPicPr>
          <p:nvPr/>
        </p:nvPicPr>
        <p:blipFill rotWithShape="1">
          <a:blip r:embed="rId3">
            <a:extLst>
              <a:ext uri="{28A0092B-C50C-407E-A947-70E740481C1C}">
                <a14:useLocalDpi xmlns:a14="http://schemas.microsoft.com/office/drawing/2010/main" val="0"/>
              </a:ext>
            </a:extLst>
          </a:blip>
          <a:srcRect l="4822" t="8652" r="9362" b="63262"/>
          <a:stretch/>
        </p:blipFill>
        <p:spPr>
          <a:xfrm>
            <a:off x="464192" y="2015383"/>
            <a:ext cx="10396452" cy="2047566"/>
          </a:xfrm>
          <a:prstGeom prst="rect">
            <a:avLst/>
          </a:prstGeom>
        </p:spPr>
      </p:pic>
      <p:sp>
        <p:nvSpPr>
          <p:cNvPr id="12" name="Subtitle 2">
            <a:extLst>
              <a:ext uri="{FF2B5EF4-FFF2-40B4-BE49-F238E27FC236}">
                <a16:creationId xmlns:a16="http://schemas.microsoft.com/office/drawing/2014/main" id="{50F2E8C4-3B80-49DA-8F1F-FE224C8CB633}"/>
              </a:ext>
            </a:extLst>
          </p:cNvPr>
          <p:cNvSpPr txBox="1">
            <a:spLocks/>
          </p:cNvSpPr>
          <p:nvPr/>
        </p:nvSpPr>
        <p:spPr>
          <a:xfrm>
            <a:off x="838898" y="991362"/>
            <a:ext cx="10888910" cy="527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 struggles and begins to forecast negative costs</a:t>
            </a:r>
          </a:p>
          <a:p>
            <a:endParaRPr lang="en-US" dirty="0"/>
          </a:p>
        </p:txBody>
      </p:sp>
    </p:spTree>
    <p:extLst>
      <p:ext uri="{BB962C8B-B14F-4D97-AF65-F5344CB8AC3E}">
        <p14:creationId xmlns:p14="http://schemas.microsoft.com/office/powerpoint/2010/main" val="40176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Carpentry - VAR</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Again we see a struggle in trend finding</a:t>
            </a:r>
          </a:p>
        </p:txBody>
      </p:sp>
      <p:pic>
        <p:nvPicPr>
          <p:cNvPr id="5" name="Picture 4" descr="Graphical user interface, application&#10;&#10;Description automatically generated">
            <a:extLst>
              <a:ext uri="{FF2B5EF4-FFF2-40B4-BE49-F238E27FC236}">
                <a16:creationId xmlns:a16="http://schemas.microsoft.com/office/drawing/2014/main" id="{B9B6B415-0359-448B-8126-230AC1DBD276}"/>
              </a:ext>
            </a:extLst>
          </p:cNvPr>
          <p:cNvPicPr>
            <a:picLocks noChangeAspect="1"/>
          </p:cNvPicPr>
          <p:nvPr/>
        </p:nvPicPr>
        <p:blipFill rotWithShape="1">
          <a:blip r:embed="rId2">
            <a:extLst>
              <a:ext uri="{28A0092B-C50C-407E-A947-70E740481C1C}">
                <a14:useLocalDpi xmlns:a14="http://schemas.microsoft.com/office/drawing/2010/main" val="0"/>
              </a:ext>
            </a:extLst>
          </a:blip>
          <a:srcRect b="63807"/>
          <a:stretch/>
        </p:blipFill>
        <p:spPr>
          <a:xfrm>
            <a:off x="1605687" y="3921696"/>
            <a:ext cx="9338553" cy="276162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6CE645C4-308C-44FA-A76E-04EC3EEBBB2C}"/>
              </a:ext>
            </a:extLst>
          </p:cNvPr>
          <p:cNvPicPr>
            <a:picLocks noChangeAspect="1"/>
          </p:cNvPicPr>
          <p:nvPr/>
        </p:nvPicPr>
        <p:blipFill rotWithShape="1">
          <a:blip r:embed="rId3">
            <a:extLst>
              <a:ext uri="{28A0092B-C50C-407E-A947-70E740481C1C}">
                <a14:useLocalDpi xmlns:a14="http://schemas.microsoft.com/office/drawing/2010/main" val="0"/>
              </a:ext>
            </a:extLst>
          </a:blip>
          <a:srcRect l="4822" t="9291" r="9162" b="63725"/>
          <a:stretch/>
        </p:blipFill>
        <p:spPr>
          <a:xfrm>
            <a:off x="1247761" y="2071137"/>
            <a:ext cx="9696480" cy="1850559"/>
          </a:xfrm>
          <a:prstGeom prst="rect">
            <a:avLst/>
          </a:prstGeom>
        </p:spPr>
      </p:pic>
    </p:spTree>
    <p:extLst>
      <p:ext uri="{BB962C8B-B14F-4D97-AF65-F5344CB8AC3E}">
        <p14:creationId xmlns:p14="http://schemas.microsoft.com/office/powerpoint/2010/main" val="300073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CC28-EF8C-4538-9F5D-3293371AD7D6}"/>
              </a:ext>
            </a:extLst>
          </p:cNvPr>
          <p:cNvSpPr txBox="1">
            <a:spLocks/>
          </p:cNvSpPr>
          <p:nvPr/>
        </p:nvSpPr>
        <p:spPr>
          <a:xfrm>
            <a:off x="612395" y="177658"/>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Refrigeration - VAR</a:t>
            </a:r>
          </a:p>
        </p:txBody>
      </p:sp>
      <p:sp>
        <p:nvSpPr>
          <p:cNvPr id="3" name="Subtitle 2">
            <a:extLst>
              <a:ext uri="{FF2B5EF4-FFF2-40B4-BE49-F238E27FC236}">
                <a16:creationId xmlns:a16="http://schemas.microsoft.com/office/drawing/2014/main" id="{A179900F-A40D-4807-AB40-7859D747473F}"/>
              </a:ext>
            </a:extLst>
          </p:cNvPr>
          <p:cNvSpPr txBox="1">
            <a:spLocks/>
          </p:cNvSpPr>
          <p:nvPr/>
        </p:nvSpPr>
        <p:spPr>
          <a:xfrm>
            <a:off x="830509" y="984763"/>
            <a:ext cx="10888910" cy="1375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wide 2 STD error with a struggle to adapt to recent trend</a:t>
            </a:r>
          </a:p>
          <a:p>
            <a:endParaRPr lang="en-US" dirty="0"/>
          </a:p>
        </p:txBody>
      </p:sp>
      <p:pic>
        <p:nvPicPr>
          <p:cNvPr id="6" name="Picture 5" descr="Graphical user interface&#10;&#10;Description automatically generated">
            <a:extLst>
              <a:ext uri="{FF2B5EF4-FFF2-40B4-BE49-F238E27FC236}">
                <a16:creationId xmlns:a16="http://schemas.microsoft.com/office/drawing/2014/main" id="{77DB3D91-5FE3-42F7-9C0C-17AC2A430460}"/>
              </a:ext>
            </a:extLst>
          </p:cNvPr>
          <p:cNvPicPr>
            <a:picLocks noChangeAspect="1"/>
          </p:cNvPicPr>
          <p:nvPr/>
        </p:nvPicPr>
        <p:blipFill rotWithShape="1">
          <a:blip r:embed="rId2">
            <a:extLst>
              <a:ext uri="{28A0092B-C50C-407E-A947-70E740481C1C}">
                <a14:useLocalDpi xmlns:a14="http://schemas.microsoft.com/office/drawing/2010/main" val="0"/>
              </a:ext>
            </a:extLst>
          </a:blip>
          <a:srcRect b="63404"/>
          <a:stretch/>
        </p:blipFill>
        <p:spPr>
          <a:xfrm>
            <a:off x="1215957" y="4170606"/>
            <a:ext cx="10068127" cy="2509736"/>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69CEC3B-878B-4F01-90CF-673D9C68316D}"/>
              </a:ext>
            </a:extLst>
          </p:cNvPr>
          <p:cNvPicPr>
            <a:picLocks noChangeAspect="1"/>
          </p:cNvPicPr>
          <p:nvPr/>
        </p:nvPicPr>
        <p:blipFill rotWithShape="1">
          <a:blip r:embed="rId3">
            <a:extLst>
              <a:ext uri="{28A0092B-C50C-407E-A947-70E740481C1C}">
                <a14:useLocalDpi xmlns:a14="http://schemas.microsoft.com/office/drawing/2010/main" val="0"/>
              </a:ext>
            </a:extLst>
          </a:blip>
          <a:srcRect l="8729" t="8618" r="9569" b="63441"/>
          <a:stretch/>
        </p:blipFill>
        <p:spPr>
          <a:xfrm>
            <a:off x="1089498" y="2055022"/>
            <a:ext cx="10068127" cy="1916132"/>
          </a:xfrm>
          <a:prstGeom prst="rect">
            <a:avLst/>
          </a:prstGeom>
        </p:spPr>
      </p:pic>
    </p:spTree>
    <p:extLst>
      <p:ext uri="{BB962C8B-B14F-4D97-AF65-F5344CB8AC3E}">
        <p14:creationId xmlns:p14="http://schemas.microsoft.com/office/powerpoint/2010/main" val="304636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happened?</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426128"/>
            <a:ext cx="10964412" cy="4748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2011 Cushman &amp; Wakefield Services is awarded all maintenance contracts for the Ahold Corporation.  </a:t>
            </a:r>
          </a:p>
          <a:p>
            <a:endParaRPr lang="en-US" dirty="0"/>
          </a:p>
          <a:p>
            <a:r>
              <a:rPr lang="en-US" dirty="0"/>
              <a:t>It would take a full year to transition all service lines but by January 2012 all of the Ahold Corporation’s maintenance services were managed through Cushman &amp; Wakefield Services.</a:t>
            </a:r>
          </a:p>
          <a:p>
            <a:endParaRPr lang="en-US" dirty="0"/>
          </a:p>
          <a:p>
            <a:r>
              <a:rPr lang="en-US" dirty="0"/>
              <a:t>This would mark the first time that all of the work order data for all maintenance costs would reside in a single system of record providing never before realized opportunities for data modeling and exploration.</a:t>
            </a:r>
          </a:p>
        </p:txBody>
      </p:sp>
    </p:spTree>
    <p:extLst>
      <p:ext uri="{BB962C8B-B14F-4D97-AF65-F5344CB8AC3E}">
        <p14:creationId xmlns:p14="http://schemas.microsoft.com/office/powerpoint/2010/main" val="211545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Our Data Source and its Subsequent Cleaning</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data comes from a now sun-set “WOM” or work order management system known as Corrigo.  This system was built with few controls restricting users inputs for a variety of fields leading to a data set that at best can be called challenging.</a:t>
            </a:r>
          </a:p>
          <a:p>
            <a:r>
              <a:rPr lang="en-US" dirty="0"/>
              <a:t>Gaps in the data pertaining to geographic and service related fields were manually munged using a combination of general operational knowledge of the program or by being merged with the nearest geographical location.</a:t>
            </a:r>
          </a:p>
          <a:p>
            <a:r>
              <a:rPr lang="en-US" dirty="0"/>
              <a:t>Gaps in the cost data such as the allocation to labor vs materials were substituted using flat percentages based off of the specialty and the total cost of the work performed.  </a:t>
            </a:r>
          </a:p>
          <a:p>
            <a:endParaRPr lang="en-US" dirty="0"/>
          </a:p>
        </p:txBody>
      </p:sp>
    </p:spTree>
    <p:extLst>
      <p:ext uri="{BB962C8B-B14F-4D97-AF65-F5344CB8AC3E}">
        <p14:creationId xmlns:p14="http://schemas.microsoft.com/office/powerpoint/2010/main" val="98237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Our Data A Deeper Look</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12395" y="1277046"/>
            <a:ext cx="10888910" cy="7633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A54F2942-AABB-4ECE-B719-E4001CAB7CC0}"/>
              </a:ext>
            </a:extLst>
          </p:cNvPr>
          <p:cNvPicPr>
            <a:picLocks noChangeAspect="1"/>
          </p:cNvPicPr>
          <p:nvPr/>
        </p:nvPicPr>
        <p:blipFill>
          <a:blip r:embed="rId2"/>
          <a:stretch>
            <a:fillRect/>
          </a:stretch>
        </p:blipFill>
        <p:spPr>
          <a:xfrm>
            <a:off x="343948" y="1073791"/>
            <a:ext cx="3498211" cy="2744628"/>
          </a:xfrm>
          <a:prstGeom prst="rect">
            <a:avLst/>
          </a:prstGeom>
        </p:spPr>
      </p:pic>
      <p:pic>
        <p:nvPicPr>
          <p:cNvPr id="21" name="Picture 20">
            <a:extLst>
              <a:ext uri="{FF2B5EF4-FFF2-40B4-BE49-F238E27FC236}">
                <a16:creationId xmlns:a16="http://schemas.microsoft.com/office/drawing/2014/main" id="{1C86DEDF-5F8E-4853-B20A-D5451768D850}"/>
              </a:ext>
            </a:extLst>
          </p:cNvPr>
          <p:cNvPicPr>
            <a:picLocks noChangeAspect="1"/>
          </p:cNvPicPr>
          <p:nvPr/>
        </p:nvPicPr>
        <p:blipFill>
          <a:blip r:embed="rId3"/>
          <a:stretch>
            <a:fillRect/>
          </a:stretch>
        </p:blipFill>
        <p:spPr>
          <a:xfrm>
            <a:off x="343948" y="3818419"/>
            <a:ext cx="3498211" cy="2860024"/>
          </a:xfrm>
          <a:prstGeom prst="rect">
            <a:avLst/>
          </a:prstGeom>
        </p:spPr>
      </p:pic>
      <p:sp>
        <p:nvSpPr>
          <p:cNvPr id="23" name="Subtitle 2">
            <a:extLst>
              <a:ext uri="{FF2B5EF4-FFF2-40B4-BE49-F238E27FC236}">
                <a16:creationId xmlns:a16="http://schemas.microsoft.com/office/drawing/2014/main" id="{AE0AED40-8C44-41C4-9707-39C9AD3470C6}"/>
              </a:ext>
            </a:extLst>
          </p:cNvPr>
          <p:cNvSpPr txBox="1">
            <a:spLocks/>
          </p:cNvSpPr>
          <p:nvPr/>
        </p:nvSpPr>
        <p:spPr>
          <a:xfrm>
            <a:off x="4015529" y="998290"/>
            <a:ext cx="7829725" cy="56956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t>Key Terminology</a:t>
            </a:r>
          </a:p>
          <a:p>
            <a:r>
              <a:rPr lang="en-US" dirty="0"/>
              <a:t>Specialty: What trade does the service fall under? EG: Landscaping, Plumbing, HVAC…</a:t>
            </a:r>
          </a:p>
          <a:p>
            <a:r>
              <a:rPr lang="en-US" dirty="0"/>
              <a:t>Portfolio: What brand does the supermarket operate under? EG: Stop &amp; Shop or Giant Food</a:t>
            </a:r>
          </a:p>
          <a:p>
            <a:r>
              <a:rPr lang="en-US" dirty="0"/>
              <a:t>Region: Smaller Geographic regions </a:t>
            </a:r>
            <a:r>
              <a:rPr lang="en-US" dirty="0" err="1"/>
              <a:t>devide</a:t>
            </a:r>
            <a:r>
              <a:rPr lang="en-US" dirty="0"/>
              <a:t> by the municipalities tax codes.  Provides a more granular break down than the portfolio level.</a:t>
            </a:r>
          </a:p>
          <a:p>
            <a:r>
              <a:rPr lang="en-US" dirty="0"/>
              <a:t>Total Cost: Is the total cost to complete the service.</a:t>
            </a:r>
          </a:p>
          <a:p>
            <a:r>
              <a:rPr lang="en-US" dirty="0"/>
              <a:t>Total Charged Amount:  Is the amount Billed to the Ahold Corporation (typically this is a flat 9% but can vary based on regional  and municipal tax codes)</a:t>
            </a:r>
          </a:p>
        </p:txBody>
      </p:sp>
    </p:spTree>
    <p:extLst>
      <p:ext uri="{BB962C8B-B14F-4D97-AF65-F5344CB8AC3E}">
        <p14:creationId xmlns:p14="http://schemas.microsoft.com/office/powerpoint/2010/main" val="283066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BBDD-254D-442E-9325-12AC3C02BA70}"/>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Exploration</a:t>
            </a:r>
          </a:p>
        </p:txBody>
      </p:sp>
      <p:sp>
        <p:nvSpPr>
          <p:cNvPr id="3" name="Subtitle 2">
            <a:extLst>
              <a:ext uri="{FF2B5EF4-FFF2-40B4-BE49-F238E27FC236}">
                <a16:creationId xmlns:a16="http://schemas.microsoft.com/office/drawing/2014/main" id="{B378F471-1CE3-4677-8A8F-6F9BC3ADD77D}"/>
              </a:ext>
            </a:extLst>
          </p:cNvPr>
          <p:cNvSpPr txBox="1">
            <a:spLocks/>
          </p:cNvSpPr>
          <p:nvPr/>
        </p:nvSpPr>
        <p:spPr>
          <a:xfrm>
            <a:off x="234892" y="1028015"/>
            <a:ext cx="11820088" cy="2400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Place holder What did we hope to understand better</a:t>
            </a:r>
          </a:p>
          <a:p>
            <a:r>
              <a:rPr lang="en-US" dirty="0"/>
              <a:t>Place holder What initial exploration was </a:t>
            </a:r>
            <a:r>
              <a:rPr lang="en-US" dirty="0" err="1"/>
              <a:t>perfomed</a:t>
            </a:r>
            <a:endParaRPr lang="en-US" dirty="0"/>
          </a:p>
          <a:p>
            <a:r>
              <a:rPr lang="en-US" dirty="0"/>
              <a:t>Place holder What was gleamed from our initial exploration and how did it inform the models that we built</a:t>
            </a:r>
          </a:p>
          <a:p>
            <a:r>
              <a:rPr lang="en-US" dirty="0"/>
              <a:t>The Cost data for refrigeration work orders was being housed in JD Edwards not through the Corrigo system and would have to be populated and reran</a:t>
            </a:r>
          </a:p>
          <a:p>
            <a:r>
              <a:rPr lang="en-US" dirty="0"/>
              <a:t>Defunct Specialty codes were found when doing histograms of the volumetric data </a:t>
            </a:r>
          </a:p>
          <a:p>
            <a:endParaRPr lang="en-US" dirty="0"/>
          </a:p>
        </p:txBody>
      </p:sp>
      <p:pic>
        <p:nvPicPr>
          <p:cNvPr id="4" name="Picture 3">
            <a:extLst>
              <a:ext uri="{FF2B5EF4-FFF2-40B4-BE49-F238E27FC236}">
                <a16:creationId xmlns:a16="http://schemas.microsoft.com/office/drawing/2014/main" id="{FD30FD9E-F236-4033-B27F-013BA9D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63" y="4457014"/>
            <a:ext cx="5932414" cy="2400986"/>
          </a:xfrm>
          <a:prstGeom prst="rect">
            <a:avLst/>
          </a:prstGeom>
        </p:spPr>
      </p:pic>
      <p:sp>
        <p:nvSpPr>
          <p:cNvPr id="5" name="Oval 4">
            <a:extLst>
              <a:ext uri="{FF2B5EF4-FFF2-40B4-BE49-F238E27FC236}">
                <a16:creationId xmlns:a16="http://schemas.microsoft.com/office/drawing/2014/main" id="{9A98E792-1A8E-4830-BAA8-325D0E3ADBC9}"/>
              </a:ext>
            </a:extLst>
          </p:cNvPr>
          <p:cNvSpPr/>
          <p:nvPr/>
        </p:nvSpPr>
        <p:spPr>
          <a:xfrm>
            <a:off x="4077051" y="5977156"/>
            <a:ext cx="201335" cy="8808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94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Preparing our Models</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did we set them up?</a:t>
            </a:r>
          </a:p>
          <a:p>
            <a:pPr lvl="1"/>
            <a:r>
              <a:rPr lang="en-US" dirty="0"/>
              <a:t>Forecasted monthly costs for multiple segmentations, creating Prophet and Vector Auto Regression (VAR) time series models</a:t>
            </a:r>
          </a:p>
          <a:p>
            <a:pPr lvl="2"/>
            <a:r>
              <a:rPr lang="en-US" dirty="0"/>
              <a:t>Work order counts and total labor hours were used as input features with total cost (the target variable)</a:t>
            </a:r>
          </a:p>
          <a:p>
            <a:r>
              <a:rPr lang="en-US" dirty="0"/>
              <a:t>What did we encounter and try and work around while modeling the data?</a:t>
            </a:r>
          </a:p>
          <a:p>
            <a:pPr lvl="1"/>
            <a:r>
              <a:rPr lang="en-US" dirty="0"/>
              <a:t>With data being limited and dirty before 2012, some segments could not be modeled and would better be forecasted using historical rates</a:t>
            </a:r>
          </a:p>
          <a:p>
            <a:r>
              <a:rPr lang="en-US" dirty="0"/>
              <a:t>How did we do this?</a:t>
            </a:r>
          </a:p>
          <a:p>
            <a:pPr lvl="1"/>
            <a:r>
              <a:rPr lang="en-US" dirty="0"/>
              <a:t>Data was split by the different segmentations and passed to user defined functions to use the models to train, forecast, save, score, and plot </a:t>
            </a:r>
          </a:p>
        </p:txBody>
      </p:sp>
    </p:spTree>
    <p:extLst>
      <p:ext uri="{BB962C8B-B14F-4D97-AF65-F5344CB8AC3E}">
        <p14:creationId xmlns:p14="http://schemas.microsoft.com/office/powerpoint/2010/main" val="204736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1167D8-DD21-40C6-AB20-F66281EC0BEE}"/>
              </a:ext>
            </a:extLst>
          </p:cNvPr>
          <p:cNvSpPr txBox="1">
            <a:spLocks/>
          </p:cNvSpPr>
          <p:nvPr/>
        </p:nvSpPr>
        <p:spPr>
          <a:xfrm>
            <a:off x="612395" y="300242"/>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Results and Interpretation</a:t>
            </a:r>
          </a:p>
        </p:txBody>
      </p:sp>
      <p:sp>
        <p:nvSpPr>
          <p:cNvPr id="4" name="Subtitle 2">
            <a:extLst>
              <a:ext uri="{FF2B5EF4-FFF2-40B4-BE49-F238E27FC236}">
                <a16:creationId xmlns:a16="http://schemas.microsoft.com/office/drawing/2014/main" id="{713849B3-12B6-46B4-BC17-36EFE81204AC}"/>
              </a:ext>
            </a:extLst>
          </p:cNvPr>
          <p:cNvSpPr txBox="1">
            <a:spLocks/>
          </p:cNvSpPr>
          <p:nvPr/>
        </p:nvSpPr>
        <p:spPr>
          <a:xfrm>
            <a:off x="687897" y="1333850"/>
            <a:ext cx="10888910" cy="5310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multi-variable Prophet additive models and VAR models struggled to model the underlying trends in the data. </a:t>
            </a:r>
          </a:p>
          <a:p>
            <a:pPr lvl="1"/>
            <a:r>
              <a:rPr lang="en-US" dirty="0"/>
              <a:t>This is mainly due to the limitations in data management and processing of the Corrigo WOM system</a:t>
            </a:r>
          </a:p>
          <a:p>
            <a:r>
              <a:rPr lang="en-US" dirty="0"/>
              <a:t>Root Mean Squared Error and its % of the average monthly cost was very high after multiple rounds of tuning and additional training iterations</a:t>
            </a:r>
          </a:p>
          <a:p>
            <a:endParaRPr lang="en-US" dirty="0"/>
          </a:p>
        </p:txBody>
      </p:sp>
      <p:pic>
        <p:nvPicPr>
          <p:cNvPr id="2" name="Picture 1">
            <a:extLst>
              <a:ext uri="{FF2B5EF4-FFF2-40B4-BE49-F238E27FC236}">
                <a16:creationId xmlns:a16="http://schemas.microsoft.com/office/drawing/2014/main" id="{C40CDA67-E845-4E0F-974E-134B48F5955F}"/>
              </a:ext>
            </a:extLst>
          </p:cNvPr>
          <p:cNvPicPr>
            <a:picLocks noChangeAspect="1"/>
          </p:cNvPicPr>
          <p:nvPr/>
        </p:nvPicPr>
        <p:blipFill>
          <a:blip r:embed="rId2"/>
          <a:stretch>
            <a:fillRect/>
          </a:stretch>
        </p:blipFill>
        <p:spPr>
          <a:xfrm>
            <a:off x="3653878" y="4036980"/>
            <a:ext cx="4884244" cy="2412460"/>
          </a:xfrm>
          <a:prstGeom prst="rect">
            <a:avLst/>
          </a:prstGeom>
        </p:spPr>
      </p:pic>
    </p:spTree>
    <p:extLst>
      <p:ext uri="{BB962C8B-B14F-4D97-AF65-F5344CB8AC3E}">
        <p14:creationId xmlns:p14="http://schemas.microsoft.com/office/powerpoint/2010/main" val="409495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CBE53-3114-4F2A-910D-616FC8E0B1E3}"/>
              </a:ext>
            </a:extLst>
          </p:cNvPr>
          <p:cNvPicPr>
            <a:picLocks noChangeAspect="1"/>
          </p:cNvPicPr>
          <p:nvPr/>
        </p:nvPicPr>
        <p:blipFill rotWithShape="1">
          <a:blip r:embed="rId2">
            <a:extLst>
              <a:ext uri="{28A0092B-C50C-407E-A947-70E740481C1C}">
                <a14:useLocalDpi xmlns:a14="http://schemas.microsoft.com/office/drawing/2010/main" val="0"/>
              </a:ext>
            </a:extLst>
          </a:blip>
          <a:srcRect t="48400"/>
          <a:stretch/>
        </p:blipFill>
        <p:spPr>
          <a:xfrm>
            <a:off x="687897" y="3747781"/>
            <a:ext cx="3959831" cy="1362167"/>
          </a:xfrm>
          <a:prstGeom prst="rect">
            <a:avLst/>
          </a:prstGeom>
        </p:spPr>
      </p:pic>
      <p:pic>
        <p:nvPicPr>
          <p:cNvPr id="5" name="Picture 4">
            <a:extLst>
              <a:ext uri="{FF2B5EF4-FFF2-40B4-BE49-F238E27FC236}">
                <a16:creationId xmlns:a16="http://schemas.microsoft.com/office/drawing/2014/main" id="{00054B01-1A19-4F44-8134-DB56CB42AB2F}"/>
              </a:ext>
            </a:extLst>
          </p:cNvPr>
          <p:cNvPicPr>
            <a:picLocks noChangeAspect="1"/>
          </p:cNvPicPr>
          <p:nvPr/>
        </p:nvPicPr>
        <p:blipFill rotWithShape="1">
          <a:blip r:embed="rId3">
            <a:extLst>
              <a:ext uri="{28A0092B-C50C-407E-A947-70E740481C1C}">
                <a14:useLocalDpi xmlns:a14="http://schemas.microsoft.com/office/drawing/2010/main" val="0"/>
              </a:ext>
            </a:extLst>
          </a:blip>
          <a:srcRect t="47217"/>
          <a:stretch/>
        </p:blipFill>
        <p:spPr>
          <a:xfrm>
            <a:off x="687897" y="1868875"/>
            <a:ext cx="3957422" cy="1392572"/>
          </a:xfrm>
          <a:prstGeom prst="rect">
            <a:avLst/>
          </a:prstGeom>
        </p:spPr>
      </p:pic>
      <p:pic>
        <p:nvPicPr>
          <p:cNvPr id="7" name="Picture 6">
            <a:extLst>
              <a:ext uri="{FF2B5EF4-FFF2-40B4-BE49-F238E27FC236}">
                <a16:creationId xmlns:a16="http://schemas.microsoft.com/office/drawing/2014/main" id="{7B0EAAE2-0C35-4531-9384-CC234C229845}"/>
              </a:ext>
            </a:extLst>
          </p:cNvPr>
          <p:cNvPicPr>
            <a:picLocks noChangeAspect="1"/>
          </p:cNvPicPr>
          <p:nvPr/>
        </p:nvPicPr>
        <p:blipFill rotWithShape="1">
          <a:blip r:embed="rId4">
            <a:extLst>
              <a:ext uri="{28A0092B-C50C-407E-A947-70E740481C1C}">
                <a14:useLocalDpi xmlns:a14="http://schemas.microsoft.com/office/drawing/2010/main" val="0"/>
              </a:ext>
            </a:extLst>
          </a:blip>
          <a:srcRect t="47930"/>
          <a:stretch/>
        </p:blipFill>
        <p:spPr>
          <a:xfrm>
            <a:off x="723657" y="5495833"/>
            <a:ext cx="3924071" cy="1362167"/>
          </a:xfrm>
          <a:prstGeom prst="rect">
            <a:avLst/>
          </a:prstGeom>
        </p:spPr>
      </p:pic>
      <p:sp>
        <p:nvSpPr>
          <p:cNvPr id="12" name="Title 1">
            <a:extLst>
              <a:ext uri="{FF2B5EF4-FFF2-40B4-BE49-F238E27FC236}">
                <a16:creationId xmlns:a16="http://schemas.microsoft.com/office/drawing/2014/main" id="{695A6F5D-D705-4889-95BB-81ADF042DDC8}"/>
              </a:ext>
            </a:extLst>
          </p:cNvPr>
          <p:cNvSpPr txBox="1">
            <a:spLocks/>
          </p:cNvSpPr>
          <p:nvPr/>
        </p:nvSpPr>
        <p:spPr>
          <a:xfrm>
            <a:off x="650146" y="174325"/>
            <a:ext cx="10964412" cy="6980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Prophet Seasonality</a:t>
            </a:r>
          </a:p>
        </p:txBody>
      </p:sp>
      <p:sp>
        <p:nvSpPr>
          <p:cNvPr id="13" name="Subtitle 2">
            <a:extLst>
              <a:ext uri="{FF2B5EF4-FFF2-40B4-BE49-F238E27FC236}">
                <a16:creationId xmlns:a16="http://schemas.microsoft.com/office/drawing/2014/main" id="{C306C68C-8ADC-4A33-A4EE-C12C7379E36F}"/>
              </a:ext>
            </a:extLst>
          </p:cNvPr>
          <p:cNvSpPr txBox="1">
            <a:spLocks/>
          </p:cNvSpPr>
          <p:nvPr/>
        </p:nvSpPr>
        <p:spPr>
          <a:xfrm>
            <a:off x="-2692866" y="751813"/>
            <a:ext cx="10888910" cy="5157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Stop &amp; Shop</a:t>
            </a:r>
          </a:p>
        </p:txBody>
      </p:sp>
      <p:sp>
        <p:nvSpPr>
          <p:cNvPr id="14" name="Subtitle 2">
            <a:extLst>
              <a:ext uri="{FF2B5EF4-FFF2-40B4-BE49-F238E27FC236}">
                <a16:creationId xmlns:a16="http://schemas.microsoft.com/office/drawing/2014/main" id="{8B44B84B-4BD1-4DF9-8812-B61567F9A1F5}"/>
              </a:ext>
            </a:extLst>
          </p:cNvPr>
          <p:cNvSpPr txBox="1">
            <a:spLocks/>
          </p:cNvSpPr>
          <p:nvPr/>
        </p:nvSpPr>
        <p:spPr>
          <a:xfrm>
            <a:off x="1048624" y="1398791"/>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North</a:t>
            </a:r>
          </a:p>
        </p:txBody>
      </p:sp>
      <p:sp>
        <p:nvSpPr>
          <p:cNvPr id="15" name="Subtitle 2">
            <a:extLst>
              <a:ext uri="{FF2B5EF4-FFF2-40B4-BE49-F238E27FC236}">
                <a16:creationId xmlns:a16="http://schemas.microsoft.com/office/drawing/2014/main" id="{803F49AA-0B63-4F0D-AAC0-6BF4A88EE545}"/>
              </a:ext>
            </a:extLst>
          </p:cNvPr>
          <p:cNvSpPr txBox="1">
            <a:spLocks/>
          </p:cNvSpPr>
          <p:nvPr/>
        </p:nvSpPr>
        <p:spPr>
          <a:xfrm>
            <a:off x="1048624" y="3261447"/>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Central</a:t>
            </a:r>
          </a:p>
        </p:txBody>
      </p:sp>
      <p:sp>
        <p:nvSpPr>
          <p:cNvPr id="16" name="Subtitle 2">
            <a:extLst>
              <a:ext uri="{FF2B5EF4-FFF2-40B4-BE49-F238E27FC236}">
                <a16:creationId xmlns:a16="http://schemas.microsoft.com/office/drawing/2014/main" id="{3A437562-1113-4C52-B0EE-AB11A01756B2}"/>
              </a:ext>
            </a:extLst>
          </p:cNvPr>
          <p:cNvSpPr txBox="1">
            <a:spLocks/>
          </p:cNvSpPr>
          <p:nvPr/>
        </p:nvSpPr>
        <p:spPr>
          <a:xfrm>
            <a:off x="1048624" y="5080455"/>
            <a:ext cx="2365696" cy="6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South</a:t>
            </a:r>
          </a:p>
        </p:txBody>
      </p:sp>
      <p:sp>
        <p:nvSpPr>
          <p:cNvPr id="17" name="Subtitle 2">
            <a:extLst>
              <a:ext uri="{FF2B5EF4-FFF2-40B4-BE49-F238E27FC236}">
                <a16:creationId xmlns:a16="http://schemas.microsoft.com/office/drawing/2014/main" id="{44E9E641-578F-4557-9F44-675B28C64250}"/>
              </a:ext>
            </a:extLst>
          </p:cNvPr>
          <p:cNvSpPr txBox="1">
            <a:spLocks/>
          </p:cNvSpPr>
          <p:nvPr/>
        </p:nvSpPr>
        <p:spPr>
          <a:xfrm>
            <a:off x="4690844" y="1751888"/>
            <a:ext cx="7120855" cy="49317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Strong Seasonality was Detected in the data set which at first seemed counter intuitive.  Why would we be seeing seasonal variance in work order volume and cost?</a:t>
            </a:r>
          </a:p>
          <a:p>
            <a:r>
              <a:rPr lang="en-US" dirty="0"/>
              <a:t>Highlighted in red are spikes that seem to occur at uniform places across brands and regions with a major spike in February and again in July.</a:t>
            </a:r>
          </a:p>
          <a:p>
            <a:r>
              <a:rPr lang="en-US" dirty="0"/>
              <a:t>Highlighted in Yellow We can see that following the July spending there always is as dramatic reduction in spending until just before the end of the year holidays.</a:t>
            </a:r>
          </a:p>
        </p:txBody>
      </p:sp>
      <p:cxnSp>
        <p:nvCxnSpPr>
          <p:cNvPr id="19" name="Straight Connector 18">
            <a:extLst>
              <a:ext uri="{FF2B5EF4-FFF2-40B4-BE49-F238E27FC236}">
                <a16:creationId xmlns:a16="http://schemas.microsoft.com/office/drawing/2014/main" id="{C3E7EC76-8AA9-44A4-930D-63313E3C10DC}"/>
              </a:ext>
            </a:extLst>
          </p:cNvPr>
          <p:cNvCxnSpPr/>
          <p:nvPr/>
        </p:nvCxnSpPr>
        <p:spPr>
          <a:xfrm>
            <a:off x="1677798" y="1868875"/>
            <a:ext cx="0" cy="4814800"/>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3B0764-7BAB-49F2-9ADE-6A765FAB3671}"/>
              </a:ext>
            </a:extLst>
          </p:cNvPr>
          <p:cNvCxnSpPr/>
          <p:nvPr/>
        </p:nvCxnSpPr>
        <p:spPr>
          <a:xfrm>
            <a:off x="2954323" y="1868875"/>
            <a:ext cx="0" cy="4814800"/>
          </a:xfrm>
          <a:prstGeom prst="line">
            <a:avLst/>
          </a:prstGeom>
          <a:ln w="28575">
            <a:solidFill>
              <a:srgbClr val="E83320"/>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EE8682-88AE-4140-82BB-05D588B9F608}"/>
              </a:ext>
            </a:extLst>
          </p:cNvPr>
          <p:cNvCxnSpPr/>
          <p:nvPr/>
        </p:nvCxnSpPr>
        <p:spPr>
          <a:xfrm>
            <a:off x="3677174" y="1868875"/>
            <a:ext cx="0" cy="4814800"/>
          </a:xfrm>
          <a:prstGeom prst="line">
            <a:avLst/>
          </a:prstGeom>
          <a:ln w="28575">
            <a:solidFill>
              <a:srgbClr val="FFC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30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1124</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The Cost of Doing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of Doing Business</dc:title>
  <dc:creator>Wade Wilson</dc:creator>
  <cp:lastModifiedBy>Alec Schneider</cp:lastModifiedBy>
  <cp:revision>37</cp:revision>
  <dcterms:created xsi:type="dcterms:W3CDTF">2021-06-13T15:33:33Z</dcterms:created>
  <dcterms:modified xsi:type="dcterms:W3CDTF">2021-06-14T02:33:33Z</dcterms:modified>
</cp:coreProperties>
</file>