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Telegraf Bold" charset="1" panose="00000800000000000000"/>
      <p:regular r:id="rId25"/>
    </p:embeddedFont>
    <p:embeddedFont>
      <p:font typeface="Poppins" charset="1" panose="00000500000000000000"/>
      <p:regular r:id="rId26"/>
    </p:embeddedFont>
    <p:embeddedFont>
      <p:font typeface="Open Sauce" charset="1" panose="00000500000000000000"/>
      <p:regular r:id="rId27"/>
    </p:embeddedFont>
    <p:embeddedFont>
      <p:font typeface="Telegraf" charset="1" panose="00000500000000000000"/>
      <p:regular r:id="rId28"/>
    </p:embeddedFont>
    <p:embeddedFont>
      <p:font typeface="Poppins Bold" charset="1" panose="000008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05993" y="2896182"/>
            <a:ext cx="12179177" cy="3914434"/>
          </a:xfrm>
          <a:prstGeom prst="rect">
            <a:avLst/>
          </a:prstGeom>
        </p:spPr>
        <p:txBody>
          <a:bodyPr anchor="t" rtlCol="false" tIns="0" lIns="0" bIns="0" rIns="0">
            <a:spAutoFit/>
          </a:bodyPr>
          <a:lstStyle/>
          <a:p>
            <a:pPr algn="ctr">
              <a:lnSpc>
                <a:spcPts val="15243"/>
              </a:lnSpc>
              <a:spcBef>
                <a:spcPct val="0"/>
              </a:spcBef>
            </a:pPr>
            <a:r>
              <a:rPr lang="en-US" b="true" sz="10888" spc="-489">
                <a:solidFill>
                  <a:srgbClr val="FFFFFF"/>
                </a:solidFill>
                <a:latin typeface="Telegraf Bold"/>
                <a:ea typeface="Telegraf Bold"/>
                <a:cs typeface="Telegraf Bold"/>
                <a:sym typeface="Telegraf Bold"/>
              </a:rPr>
              <a:t>Classification and Regression Tasks</a:t>
            </a:r>
          </a:p>
        </p:txBody>
      </p:sp>
      <p:sp>
        <p:nvSpPr>
          <p:cNvPr name="TextBox 6" id="6"/>
          <p:cNvSpPr txBox="true"/>
          <p:nvPr/>
        </p:nvSpPr>
        <p:spPr>
          <a:xfrm rot="0">
            <a:off x="1363845" y="768097"/>
            <a:ext cx="3108516"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University of Warsaw</a:t>
            </a:r>
          </a:p>
        </p:txBody>
      </p:sp>
      <p:sp>
        <p:nvSpPr>
          <p:cNvPr name="TextBox 7" id="7"/>
          <p:cNvSpPr txBox="true"/>
          <p:nvPr/>
        </p:nvSpPr>
        <p:spPr>
          <a:xfrm rot="0">
            <a:off x="9144000" y="8368599"/>
            <a:ext cx="4747340" cy="475046"/>
          </a:xfrm>
          <a:prstGeom prst="rect">
            <a:avLst/>
          </a:prstGeom>
        </p:spPr>
        <p:txBody>
          <a:bodyPr anchor="t" rtlCol="false" tIns="0" lIns="0" bIns="0" rIns="0">
            <a:spAutoFit/>
          </a:bodyPr>
          <a:lstStyle/>
          <a:p>
            <a:pPr algn="l" marL="576973" indent="-288486" lvl="1">
              <a:lnSpc>
                <a:spcPts val="3741"/>
              </a:lnSpc>
              <a:buFont typeface="Arial"/>
              <a:buChar char="•"/>
            </a:pPr>
            <a:r>
              <a:rPr lang="en-US" sz="2672">
                <a:solidFill>
                  <a:srgbClr val="FFFFFF"/>
                </a:solidFill>
                <a:latin typeface="Poppins"/>
                <a:ea typeface="Poppins"/>
                <a:cs typeface="Poppins"/>
                <a:sym typeface="Poppins"/>
              </a:rPr>
              <a:t>Ismatillaev Lochin</a:t>
            </a:r>
          </a:p>
        </p:txBody>
      </p:sp>
      <p:sp>
        <p:nvSpPr>
          <p:cNvPr name="TextBox 8" id="8"/>
          <p:cNvSpPr txBox="true"/>
          <p:nvPr/>
        </p:nvSpPr>
        <p:spPr>
          <a:xfrm rot="0">
            <a:off x="3557649" y="8368599"/>
            <a:ext cx="5037933" cy="475046"/>
          </a:xfrm>
          <a:prstGeom prst="rect">
            <a:avLst/>
          </a:prstGeom>
        </p:spPr>
        <p:txBody>
          <a:bodyPr anchor="t" rtlCol="false" tIns="0" lIns="0" bIns="0" rIns="0">
            <a:spAutoFit/>
          </a:bodyPr>
          <a:lstStyle/>
          <a:p>
            <a:pPr algn="l" marL="576973" indent="-288486" lvl="1">
              <a:lnSpc>
                <a:spcPts val="3741"/>
              </a:lnSpc>
              <a:buFont typeface="Arial"/>
              <a:buChar char="•"/>
            </a:pPr>
            <a:r>
              <a:rPr lang="en-US" sz="2672">
                <a:solidFill>
                  <a:srgbClr val="FFFFFF"/>
                </a:solidFill>
                <a:latin typeface="Poppins"/>
                <a:ea typeface="Poppins"/>
                <a:cs typeface="Poppins"/>
                <a:sym typeface="Poppins"/>
              </a:rPr>
              <a:t>Abdukholik Tukhtamishev</a:t>
            </a:r>
          </a:p>
        </p:txBody>
      </p:sp>
    </p:spTree>
  </p:cSld>
  <p:clrMapOvr>
    <a:masterClrMapping/>
  </p:clrMapOvr>
</p:sld>
</file>

<file path=ppt/slides/slide10.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3792369"/>
          </a:xfrm>
          <a:prstGeom prst="rect">
            <a:avLst/>
          </a:prstGeom>
        </p:spPr>
        <p:txBody>
          <a:bodyPr anchor="t" rtlCol="false" tIns="0" lIns="0" bIns="0" rIns="0">
            <a:spAutoFit/>
          </a:bodyPr>
          <a:lstStyle/>
          <a:p>
            <a:pPr algn="just">
              <a:lnSpc>
                <a:spcPts val="3754"/>
              </a:lnSpc>
            </a:pPr>
            <a:r>
              <a:rPr lang="en-US" sz="2681">
                <a:solidFill>
                  <a:srgbClr val="FFFFFF"/>
                </a:solidFill>
                <a:latin typeface="Poppins"/>
                <a:ea typeface="Poppins"/>
                <a:cs typeface="Poppins"/>
                <a:sym typeface="Poppins"/>
              </a:rPr>
              <a:t> Environment Setup</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Libraries Used:</a:t>
            </a:r>
          </a:p>
          <a:p>
            <a:pPr algn="just" marL="1157988" indent="-385996" lvl="2">
              <a:lnSpc>
                <a:spcPts val="3754"/>
              </a:lnSpc>
              <a:buFont typeface="Arial"/>
              <a:buChar char="⚬"/>
            </a:pPr>
            <a:r>
              <a:rPr lang="en-US" sz="2681">
                <a:solidFill>
                  <a:srgbClr val="FFFFFF"/>
                </a:solidFill>
                <a:latin typeface="Poppins"/>
                <a:ea typeface="Poppins"/>
                <a:cs typeface="Poppins"/>
                <a:sym typeface="Poppins"/>
              </a:rPr>
              <a:t>pandas, numpy: data manipulation</a:t>
            </a:r>
          </a:p>
          <a:p>
            <a:pPr algn="just" marL="1157988" indent="-385996" lvl="2">
              <a:lnSpc>
                <a:spcPts val="3754"/>
              </a:lnSpc>
              <a:buFont typeface="Arial"/>
              <a:buChar char="⚬"/>
            </a:pPr>
            <a:r>
              <a:rPr lang="en-US" sz="2681">
                <a:solidFill>
                  <a:srgbClr val="FFFFFF"/>
                </a:solidFill>
                <a:latin typeface="Poppins"/>
                <a:ea typeface="Poppins"/>
                <a:cs typeface="Poppins"/>
                <a:sym typeface="Poppins"/>
              </a:rPr>
              <a:t>plotly: for interactive visualizations</a:t>
            </a:r>
          </a:p>
          <a:p>
            <a:pPr algn="just" marL="1157988" indent="-385996" lvl="2">
              <a:lnSpc>
                <a:spcPts val="3754"/>
              </a:lnSpc>
              <a:buFont typeface="Arial"/>
              <a:buChar char="⚬"/>
            </a:pPr>
            <a:r>
              <a:rPr lang="en-US" sz="2681">
                <a:solidFill>
                  <a:srgbClr val="FFFFFF"/>
                </a:solidFill>
                <a:latin typeface="Poppins"/>
                <a:ea typeface="Poppins"/>
                <a:cs typeface="Poppins"/>
                <a:sym typeface="Poppins"/>
              </a:rPr>
              <a:t>statsmodels: to calculate Variance Inflation Factor (VIF) for multicollinearity</a:t>
            </a:r>
          </a:p>
          <a:p>
            <a:pPr algn="just" marL="1157988" indent="-385996" lvl="2">
              <a:lnSpc>
                <a:spcPts val="3754"/>
              </a:lnSpc>
              <a:buFont typeface="Arial"/>
              <a:buChar char="⚬"/>
            </a:pPr>
            <a:r>
              <a:rPr lang="en-US" sz="2681">
                <a:solidFill>
                  <a:srgbClr val="FFFFFF"/>
                </a:solidFill>
                <a:latin typeface="Poppins"/>
                <a:ea typeface="Poppins"/>
                <a:cs typeface="Poppins"/>
                <a:sym typeface="Poppins"/>
              </a:rPr>
              <a:t>scikit-learn: to build machine learning predective model</a:t>
            </a:r>
          </a:p>
          <a:p>
            <a:pPr algn="just">
              <a:lnSpc>
                <a:spcPts val="3754"/>
              </a:lnSpc>
            </a:pP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Environment Setup</a:t>
              </a:r>
            </a:p>
          </p:txBody>
        </p:sp>
      </p:grpSp>
    </p:spTree>
  </p:cSld>
  <p:clrMapOvr>
    <a:masterClrMapping/>
  </p:clrMapOvr>
</p:sld>
</file>

<file path=ppt/slides/slide11.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4738441"/>
          </a:xfrm>
          <a:prstGeom prst="rect">
            <a:avLst/>
          </a:prstGeom>
        </p:spPr>
        <p:txBody>
          <a:bodyPr anchor="t" rtlCol="false" tIns="0" lIns="0" bIns="0" rIns="0">
            <a:spAutoFit/>
          </a:bodyPr>
          <a:lstStyle/>
          <a:p>
            <a:pPr algn="just">
              <a:lnSpc>
                <a:spcPts val="3754"/>
              </a:lnSpc>
            </a:pPr>
            <a:r>
              <a:rPr lang="en-US" sz="2681">
                <a:solidFill>
                  <a:srgbClr val="FFFFFF"/>
                </a:solidFill>
                <a:latin typeface="Poppins"/>
                <a:ea typeface="Poppins"/>
                <a:cs typeface="Poppins"/>
                <a:sym typeface="Poppins"/>
              </a:rPr>
              <a:t>Missing Values Analysis</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Checked missing values per column and calculated percentages.</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Three categories of missingness:</a:t>
            </a:r>
          </a:p>
          <a:p>
            <a:pPr algn="just" marL="1157988" indent="-385996" lvl="2">
              <a:lnSpc>
                <a:spcPts val="3754"/>
              </a:lnSpc>
              <a:buFont typeface="Arial"/>
              <a:buChar char="⚬"/>
            </a:pPr>
            <a:r>
              <a:rPr lang="en-US" sz="2681">
                <a:solidFill>
                  <a:srgbClr val="FFFFFF"/>
                </a:solidFill>
                <a:latin typeface="Poppins"/>
                <a:ea typeface="Poppins"/>
                <a:cs typeface="Poppins"/>
                <a:sym typeface="Poppins"/>
              </a:rPr>
              <a:t>&gt;70%</a:t>
            </a:r>
            <a:r>
              <a:rPr lang="en-US" sz="2681">
                <a:solidFill>
                  <a:srgbClr val="FFFFFF"/>
                </a:solidFill>
                <a:latin typeface="Poppins"/>
                <a:ea typeface="Poppins"/>
                <a:cs typeface="Poppins"/>
                <a:sym typeface="Poppins"/>
              </a:rPr>
              <a:t> missing: Dropped (cond_class)</a:t>
            </a:r>
          </a:p>
          <a:p>
            <a:pPr algn="just" marL="1157988" indent="-385996" lvl="2">
              <a:lnSpc>
                <a:spcPts val="3754"/>
              </a:lnSpc>
              <a:buFont typeface="Arial"/>
              <a:buChar char="⚬"/>
            </a:pPr>
            <a:r>
              <a:rPr lang="en-US" sz="2681">
                <a:solidFill>
                  <a:srgbClr val="FFFFFF"/>
                </a:solidFill>
                <a:latin typeface="Poppins"/>
                <a:ea typeface="Poppins"/>
                <a:cs typeface="Poppins"/>
                <a:sym typeface="Poppins"/>
              </a:rPr>
              <a:t>10–50%</a:t>
            </a:r>
            <a:r>
              <a:rPr lang="en-US" sz="2681">
                <a:solidFill>
                  <a:srgbClr val="FFFFFF"/>
                </a:solidFill>
                <a:latin typeface="Poppins"/>
                <a:ea typeface="Poppins"/>
                <a:cs typeface="Poppins"/>
                <a:sym typeface="Poppins"/>
              </a:rPr>
              <a:t> missing: Variables like build_mat, obj_type, floor_no, year_built, infrastructure_quality — considered for imputation or transformation</a:t>
            </a:r>
          </a:p>
          <a:p>
            <a:pPr algn="just" marL="1157988" indent="-385996" lvl="2">
              <a:lnSpc>
                <a:spcPts val="3754"/>
              </a:lnSpc>
              <a:buFont typeface="Arial"/>
              <a:buChar char="⚬"/>
            </a:pPr>
            <a:r>
              <a:rPr lang="en-US" sz="2681">
                <a:solidFill>
                  <a:srgbClr val="FFFFFF"/>
                </a:solidFill>
                <a:latin typeface="Poppins"/>
                <a:ea typeface="Poppins"/>
                <a:cs typeface="Poppins"/>
                <a:sym typeface="Poppins"/>
              </a:rPr>
              <a:t>&lt;5% missing: Minor gaps in key infrastructure distance features (dist_uni, dist_clinic, etc.)</a:t>
            </a:r>
          </a:p>
          <a:p>
            <a:pPr algn="just">
              <a:lnSpc>
                <a:spcPts val="3754"/>
              </a:lnSpc>
            </a:pP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 Missing Values Analysis</a:t>
              </a:r>
            </a:p>
          </p:txBody>
        </p:sp>
      </p:grpSp>
    </p:spTree>
  </p:cSld>
  <p:clrMapOvr>
    <a:masterClrMapping/>
  </p:clrMapOvr>
</p:sld>
</file>

<file path=ppt/slides/slide12.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7576656"/>
          </a:xfrm>
          <a:prstGeom prst="rect">
            <a:avLst/>
          </a:prstGeom>
        </p:spPr>
        <p:txBody>
          <a:bodyPr anchor="t" rtlCol="false" tIns="0" lIns="0" bIns="0" rIns="0">
            <a:spAutoFit/>
          </a:bodyPr>
          <a:lstStyle/>
          <a:p>
            <a:pPr algn="just" marL="578994" indent="-289497" lvl="1">
              <a:lnSpc>
                <a:spcPts val="3754"/>
              </a:lnSpc>
              <a:buFont typeface="Arial"/>
              <a:buChar char="•"/>
            </a:pPr>
            <a:r>
              <a:rPr lang="en-US" sz="2681">
                <a:solidFill>
                  <a:srgbClr val="FFFFFF"/>
                </a:solidFill>
                <a:latin typeface="Poppins"/>
                <a:ea typeface="Poppins"/>
                <a:cs typeface="Poppins"/>
                <a:sym typeface="Poppins"/>
              </a:rPr>
              <a:t>cond_class: Dropped due to 70%+ missingness; not usef</a:t>
            </a:r>
            <a:r>
              <a:rPr lang="en-US" sz="2681">
                <a:solidFill>
                  <a:srgbClr val="FFFFFF"/>
                </a:solidFill>
                <a:latin typeface="Poppins"/>
                <a:ea typeface="Poppins"/>
                <a:cs typeface="Poppins"/>
                <a:sym typeface="Poppins"/>
              </a:rPr>
              <a:t>ul for modeling.</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Important feature types noted:</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Boolean: has_lift</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D</a:t>
            </a:r>
            <a:r>
              <a:rPr lang="en-US" sz="2681">
                <a:solidFill>
                  <a:srgbClr val="FFFFFF"/>
                </a:solidFill>
                <a:latin typeface="Poppins"/>
                <a:ea typeface="Poppins"/>
                <a:cs typeface="Poppins"/>
                <a:sym typeface="Poppins"/>
              </a:rPr>
              <a:t>istance metrics: dist_uni, dist_clinic, dist_pharma, etc.</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Construction details: year_built, build_mat</a:t>
            </a:r>
          </a:p>
          <a:p>
            <a:pPr algn="just">
              <a:lnSpc>
                <a:spcPts val="3754"/>
              </a:lnSpc>
            </a:pPr>
          </a:p>
          <a:p>
            <a:pPr algn="just" marL="578994" indent="-289497" lvl="1">
              <a:lnSpc>
                <a:spcPts val="3754"/>
              </a:lnSpc>
              <a:buFont typeface="Arial"/>
              <a:buChar char="•"/>
            </a:pPr>
            <a:r>
              <a:rPr lang="en-US" sz="2681">
                <a:solidFill>
                  <a:srgbClr val="FFFFFF"/>
                </a:solidFill>
                <a:latin typeface="Poppins"/>
                <a:ea typeface="Poppins"/>
                <a:cs typeface="Poppins"/>
                <a:sym typeface="Poppins"/>
              </a:rPr>
              <a:t>Categorical data requires encoding before modeling.</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Boolean fields need to be converted to 0/1 format.</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Future steps will likely include one-hot encoding or label encoding.</a:t>
            </a:r>
          </a:p>
          <a:p>
            <a:pPr algn="just">
              <a:lnSpc>
                <a:spcPts val="3754"/>
              </a:lnSpc>
            </a:pPr>
          </a:p>
          <a:p>
            <a:pPr algn="just">
              <a:lnSpc>
                <a:spcPts val="3754"/>
              </a:lnSpc>
            </a:pPr>
            <a:r>
              <a:rPr lang="en-US" sz="2681">
                <a:solidFill>
                  <a:srgbClr val="FFFFFF"/>
                </a:solidFill>
                <a:latin typeface="Poppins"/>
                <a:ea typeface="Poppins"/>
                <a:cs typeface="Poppins"/>
                <a:sym typeface="Poppins"/>
              </a:rPr>
              <a:t>One-Hot Encoding</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Applied to categorical variables to make them suitable for machine learning models.</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Converts nominal variables into binary vectors without implying ordinal relationships.</a:t>
            </a:r>
          </a:p>
          <a:p>
            <a:pPr algn="just">
              <a:lnSpc>
                <a:spcPts val="3754"/>
              </a:lnSpc>
            </a:pPr>
          </a:p>
          <a:p>
            <a:pPr algn="just">
              <a:lnSpc>
                <a:spcPts val="3754"/>
              </a:lnSpc>
            </a:pP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Feature Understanding and Initial Cleaning</a:t>
              </a:r>
            </a:p>
          </p:txBody>
        </p:sp>
      </p:grpSp>
    </p:spTree>
  </p:cSld>
  <p:clrMapOvr>
    <a:masterClrMapping/>
  </p:clrMapOvr>
</p:sld>
</file>

<file path=ppt/slides/slide13.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3319334"/>
          </a:xfrm>
          <a:prstGeom prst="rect">
            <a:avLst/>
          </a:prstGeom>
        </p:spPr>
        <p:txBody>
          <a:bodyPr anchor="t" rtlCol="false" tIns="0" lIns="0" bIns="0" rIns="0">
            <a:spAutoFit/>
          </a:bodyPr>
          <a:lstStyle/>
          <a:p>
            <a:pPr algn="just">
              <a:lnSpc>
                <a:spcPts val="3754"/>
              </a:lnSpc>
            </a:pPr>
            <a:r>
              <a:rPr lang="en-US" sz="2681">
                <a:solidFill>
                  <a:srgbClr val="FFFFFF"/>
                </a:solidFill>
                <a:latin typeface="Poppins"/>
                <a:ea typeface="Poppins"/>
                <a:cs typeface="Poppins"/>
                <a:sym typeface="Poppins"/>
              </a:rPr>
              <a:t>Modeling Workf</a:t>
            </a:r>
            <a:r>
              <a:rPr lang="en-US" sz="2681">
                <a:solidFill>
                  <a:srgbClr val="FFFFFF"/>
                </a:solidFill>
                <a:latin typeface="Poppins"/>
                <a:ea typeface="Poppins"/>
                <a:cs typeface="Poppins"/>
                <a:sym typeface="Poppins"/>
              </a:rPr>
              <a:t>low:</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Train/Test Split for evaluating p</a:t>
            </a:r>
            <a:r>
              <a:rPr lang="en-US" sz="2681">
                <a:solidFill>
                  <a:srgbClr val="FFFFFF"/>
                </a:solidFill>
                <a:latin typeface="Poppins"/>
                <a:ea typeface="Poppins"/>
                <a:cs typeface="Poppins"/>
                <a:sym typeface="Poppins"/>
              </a:rPr>
              <a:t>erformance.</a:t>
            </a:r>
          </a:p>
          <a:p>
            <a:pPr algn="just">
              <a:lnSpc>
                <a:spcPts val="3754"/>
              </a:lnSpc>
            </a:pPr>
            <a:r>
              <a:rPr lang="en-US" sz="2681">
                <a:solidFill>
                  <a:srgbClr val="FFFFFF"/>
                </a:solidFill>
                <a:latin typeface="Poppins"/>
                <a:ea typeface="Poppins"/>
                <a:cs typeface="Poppins"/>
                <a:sym typeface="Poppins"/>
              </a:rPr>
              <a:t>Modeling Algorithms:</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Linear Regression</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Ridge and Lasso</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XGboost</a:t>
            </a: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Feature Understanding and Initial Cleaning</a:t>
              </a:r>
            </a:p>
          </p:txBody>
        </p:sp>
      </p:grpSp>
    </p:spTree>
  </p:cSld>
  <p:clrMapOvr>
    <a:masterClrMapping/>
  </p:clrMapOvr>
</p:sld>
</file>

<file path=ppt/slides/slide14.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6199333"/>
          </a:xfrm>
          <a:prstGeom prst="rect">
            <a:avLst/>
          </a:prstGeom>
        </p:spPr>
        <p:txBody>
          <a:bodyPr anchor="t" rtlCol="false" tIns="0" lIns="0" bIns="0" rIns="0">
            <a:spAutoFit/>
          </a:bodyPr>
          <a:lstStyle/>
          <a:p>
            <a:pPr algn="just" marL="578994" indent="-289497" lvl="1">
              <a:lnSpc>
                <a:spcPts val="3754"/>
              </a:lnSpc>
              <a:buFont typeface="Arial"/>
              <a:buChar char="•"/>
            </a:pPr>
            <a:r>
              <a:rPr lang="en-US" sz="2681">
                <a:solidFill>
                  <a:srgbClr val="FFFFFF"/>
                </a:solidFill>
                <a:latin typeface="Poppins"/>
                <a:ea typeface="Poppins"/>
                <a:cs typeface="Poppins"/>
                <a:sym typeface="Poppins"/>
              </a:rPr>
              <a:t>Mean Abso</a:t>
            </a:r>
            <a:r>
              <a:rPr lang="en-US" sz="2681">
                <a:solidFill>
                  <a:srgbClr val="FFFFFF"/>
                </a:solidFill>
                <a:latin typeface="Poppins"/>
                <a:ea typeface="Poppins"/>
                <a:cs typeface="Poppins"/>
                <a:sym typeface="Poppins"/>
              </a:rPr>
              <a:t>lute Erro</a:t>
            </a:r>
            <a:r>
              <a:rPr lang="en-US" sz="2681">
                <a:solidFill>
                  <a:srgbClr val="FFFFFF"/>
                </a:solidFill>
                <a:latin typeface="Poppins"/>
                <a:ea typeface="Poppins"/>
                <a:cs typeface="Poppins"/>
                <a:sym typeface="Poppins"/>
              </a:rPr>
              <a:t>r: 71601.19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Squared Error: 9252667733.46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Root Mean Squa</a:t>
            </a:r>
            <a:r>
              <a:rPr lang="en-US" sz="2681">
                <a:solidFill>
                  <a:srgbClr val="FFFFFF"/>
                </a:solidFill>
                <a:latin typeface="Poppins"/>
                <a:ea typeface="Poppins"/>
                <a:cs typeface="Poppins"/>
                <a:sym typeface="Poppins"/>
              </a:rPr>
              <a:t>red Error: 96190.79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R-squared: 0.95</a:t>
            </a:r>
          </a:p>
          <a:p>
            <a:pPr algn="just">
              <a:lnSpc>
                <a:spcPts val="3754"/>
              </a:lnSpc>
            </a:pPr>
          </a:p>
          <a:p>
            <a:pPr algn="just">
              <a:lnSpc>
                <a:spcPts val="3754"/>
              </a:lnSpc>
            </a:pPr>
            <a:r>
              <a:rPr lang="en-US" sz="2681">
                <a:solidFill>
                  <a:srgbClr val="FFFFFF"/>
                </a:solidFill>
                <a:latin typeface="Poppins"/>
                <a:ea typeface="Poppins"/>
                <a:cs typeface="Poppins"/>
                <a:sym typeface="Poppins"/>
              </a:rPr>
              <a:t>After checking for ViF and dropping variables which has high collinearity:</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Absolute Error: 73374.18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Squared Error: 9625293452.00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Root Mean Squared Error: 98108.58</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 R-squared: 0.95</a:t>
            </a:r>
          </a:p>
          <a:p>
            <a:pPr algn="just">
              <a:lnSpc>
                <a:spcPts val="3754"/>
              </a:lnSpc>
            </a:pPr>
          </a:p>
          <a:p>
            <a:pPr algn="just">
              <a:lnSpc>
                <a:spcPts val="3754"/>
              </a:lnSpc>
            </a:pP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Linear Regression</a:t>
              </a:r>
            </a:p>
          </p:txBody>
        </p:sp>
      </p:gr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5723083"/>
          </a:xfrm>
          <a:prstGeom prst="rect">
            <a:avLst/>
          </a:prstGeom>
        </p:spPr>
        <p:txBody>
          <a:bodyPr anchor="t" rtlCol="false" tIns="0" lIns="0" bIns="0" rIns="0">
            <a:spAutoFit/>
          </a:bodyPr>
          <a:lstStyle/>
          <a:p>
            <a:pPr algn="just" marL="578994" indent="-289497" lvl="1">
              <a:lnSpc>
                <a:spcPts val="3754"/>
              </a:lnSpc>
              <a:buFont typeface="Arial"/>
              <a:buChar char="•"/>
            </a:pPr>
            <a:r>
              <a:rPr lang="en-US" sz="2681">
                <a:solidFill>
                  <a:srgbClr val="FFFFFF"/>
                </a:solidFill>
                <a:latin typeface="Poppins"/>
                <a:ea typeface="Poppins"/>
                <a:cs typeface="Poppins"/>
                <a:sym typeface="Poppins"/>
              </a:rPr>
              <a:t>Mean Abso</a:t>
            </a:r>
            <a:r>
              <a:rPr lang="en-US" sz="2681">
                <a:solidFill>
                  <a:srgbClr val="FFFFFF"/>
                </a:solidFill>
                <a:latin typeface="Poppins"/>
                <a:ea typeface="Poppins"/>
                <a:cs typeface="Poppins"/>
                <a:sym typeface="Poppins"/>
              </a:rPr>
              <a:t>lute Erro</a:t>
            </a:r>
            <a:r>
              <a:rPr lang="en-US" sz="2681">
                <a:solidFill>
                  <a:srgbClr val="FFFFFF"/>
                </a:solidFill>
                <a:latin typeface="Poppins"/>
                <a:ea typeface="Poppins"/>
                <a:cs typeface="Poppins"/>
                <a:sym typeface="Poppins"/>
              </a:rPr>
              <a:t>r: 71611.00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Squared Error: 9254117181.75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Root Mean Squa</a:t>
            </a:r>
            <a:r>
              <a:rPr lang="en-US" sz="2681">
                <a:solidFill>
                  <a:srgbClr val="FFFFFF"/>
                </a:solidFill>
                <a:latin typeface="Poppins"/>
                <a:ea typeface="Poppins"/>
                <a:cs typeface="Poppins"/>
                <a:sym typeface="Poppins"/>
              </a:rPr>
              <a:t>red Error: 96198.32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R-squared: 0.95</a:t>
            </a:r>
          </a:p>
          <a:p>
            <a:pPr algn="just">
              <a:lnSpc>
                <a:spcPts val="3754"/>
              </a:lnSpc>
            </a:pPr>
          </a:p>
          <a:p>
            <a:pPr algn="just">
              <a:lnSpc>
                <a:spcPts val="3754"/>
              </a:lnSpc>
            </a:pPr>
            <a:r>
              <a:rPr lang="en-US" sz="2681">
                <a:solidFill>
                  <a:srgbClr val="FFFFFF"/>
                </a:solidFill>
                <a:latin typeface="Poppins"/>
                <a:ea typeface="Poppins"/>
                <a:cs typeface="Poppins"/>
                <a:sym typeface="Poppins"/>
              </a:rPr>
              <a:t>Results after tuning for the best alpha:</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Best alpha: 12.61856883066021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Absolute Error: 71597.17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Squared Error: 9252849176.40</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Root Mean Squared Error: 96191.73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R-squared: 0.95</a:t>
            </a: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Ridge regressions</a:t>
              </a:r>
            </a:p>
          </p:txBody>
        </p:sp>
      </p:grpSp>
    </p:spTree>
  </p:cSld>
  <p:clrMapOvr>
    <a:masterClrMapping/>
  </p:clrMapOvr>
</p:sld>
</file>

<file path=ppt/slides/slide16.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2865583"/>
          </a:xfrm>
          <a:prstGeom prst="rect">
            <a:avLst/>
          </a:prstGeom>
        </p:spPr>
        <p:txBody>
          <a:bodyPr anchor="t" rtlCol="false" tIns="0" lIns="0" bIns="0" rIns="0">
            <a:spAutoFit/>
          </a:bodyPr>
          <a:lstStyle/>
          <a:p>
            <a:pPr algn="just" marL="578994" indent="-289497" lvl="1">
              <a:lnSpc>
                <a:spcPts val="3754"/>
              </a:lnSpc>
              <a:buFont typeface="Arial"/>
              <a:buChar char="•"/>
            </a:pPr>
            <a:r>
              <a:rPr lang="en-US" sz="2681">
                <a:solidFill>
                  <a:srgbClr val="FFFFFF"/>
                </a:solidFill>
                <a:latin typeface="Poppins"/>
                <a:ea typeface="Poppins"/>
                <a:cs typeface="Poppins"/>
                <a:sym typeface="Poppins"/>
              </a:rPr>
              <a:t>Best alpha: 17.47528400007683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Absolute Error: 71601.51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Squared Error: 9252667917.66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Root Mean Squared Error: 96190.79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R-squared: 0.95</a:t>
            </a: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Lasso regressions</a:t>
              </a:r>
            </a:p>
          </p:txBody>
        </p:sp>
      </p:grpSp>
    </p:spTree>
  </p:cSld>
  <p:clrMapOvr>
    <a:masterClrMapping/>
  </p:clrMapOvr>
</p:sld>
</file>

<file path=ppt/slides/slide17.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7151833"/>
          </a:xfrm>
          <a:prstGeom prst="rect">
            <a:avLst/>
          </a:prstGeom>
        </p:spPr>
        <p:txBody>
          <a:bodyPr anchor="t" rtlCol="false" tIns="0" lIns="0" bIns="0" rIns="0">
            <a:spAutoFit/>
          </a:bodyPr>
          <a:lstStyle/>
          <a:p>
            <a:pPr algn="just">
              <a:lnSpc>
                <a:spcPts val="3754"/>
              </a:lnSpc>
            </a:pPr>
            <a:r>
              <a:rPr lang="en-US" sz="2681">
                <a:solidFill>
                  <a:srgbClr val="FFFFFF"/>
                </a:solidFill>
                <a:latin typeface="Poppins"/>
                <a:ea typeface="Poppins"/>
                <a:cs typeface="Poppins"/>
                <a:sym typeface="Poppins"/>
              </a:rPr>
              <a:t>After the first hyperparameter tuning:</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Abso</a:t>
            </a:r>
            <a:r>
              <a:rPr lang="en-US" sz="2681">
                <a:solidFill>
                  <a:srgbClr val="FFFFFF"/>
                </a:solidFill>
                <a:latin typeface="Poppins"/>
                <a:ea typeface="Poppins"/>
                <a:cs typeface="Poppins"/>
                <a:sym typeface="Poppins"/>
              </a:rPr>
              <a:t>lute Erro</a:t>
            </a:r>
            <a:r>
              <a:rPr lang="en-US" sz="2681">
                <a:solidFill>
                  <a:srgbClr val="FFFFFF"/>
                </a:solidFill>
                <a:latin typeface="Poppins"/>
                <a:ea typeface="Poppins"/>
                <a:cs typeface="Poppins"/>
                <a:sym typeface="Poppins"/>
              </a:rPr>
              <a:t>r: 693</a:t>
            </a:r>
            <a:r>
              <a:rPr lang="en-US" sz="2681">
                <a:solidFill>
                  <a:srgbClr val="FFFFFF"/>
                </a:solidFill>
                <a:latin typeface="Poppins"/>
                <a:ea typeface="Poppins"/>
                <a:cs typeface="Poppins"/>
                <a:sym typeface="Poppins"/>
              </a:rPr>
              <a:t>82.93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Squared Error: 8896247392.02</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Root Mean Squared Error: 94319.92</a:t>
            </a:r>
          </a:p>
          <a:p>
            <a:pPr algn="just">
              <a:lnSpc>
                <a:spcPts val="3754"/>
              </a:lnSpc>
            </a:pPr>
          </a:p>
          <a:p>
            <a:pPr algn="just">
              <a:lnSpc>
                <a:spcPts val="3754"/>
              </a:lnSpc>
            </a:pPr>
            <a:r>
              <a:rPr lang="en-US" sz="2681">
                <a:solidFill>
                  <a:srgbClr val="FFFFFF"/>
                </a:solidFill>
                <a:latin typeface="Poppins"/>
                <a:ea typeface="Poppins"/>
                <a:cs typeface="Poppins"/>
                <a:sym typeface="Poppins"/>
              </a:rPr>
              <a:t>After the second hyperparameter tuning:</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Absolute Error: 69373.73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Mean Squared Error: 8883205830.27 </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Root Mean Squared Error: 94250.76</a:t>
            </a:r>
          </a:p>
          <a:p>
            <a:pPr algn="just">
              <a:lnSpc>
                <a:spcPts val="3754"/>
              </a:lnSpc>
            </a:pPr>
          </a:p>
          <a:p>
            <a:pPr algn="just">
              <a:lnSpc>
                <a:spcPts val="3754"/>
              </a:lnSpc>
            </a:pPr>
            <a:r>
              <a:rPr lang="en-US" sz="2681">
                <a:solidFill>
                  <a:srgbClr val="FFFFFF"/>
                </a:solidFill>
                <a:latin typeface="Poppins"/>
                <a:ea typeface="Poppins"/>
                <a:cs typeface="Poppins"/>
                <a:sym typeface="Poppins"/>
              </a:rPr>
              <a:t>After removing features that contribute nothing or almost nothing to model performance.</a:t>
            </a:r>
          </a:p>
          <a:p>
            <a:pPr algn="just">
              <a:lnSpc>
                <a:spcPts val="3754"/>
              </a:lnSpc>
            </a:pPr>
            <a:r>
              <a:rPr lang="en-US" sz="2681">
                <a:solidFill>
                  <a:srgbClr val="FFFFFF"/>
                </a:solidFill>
                <a:latin typeface="Poppins"/>
                <a:ea typeface="Poppins"/>
                <a:cs typeface="Poppins"/>
                <a:sym typeface="Poppins"/>
              </a:rPr>
              <a:t>Mean Absolute Error: 69284.66 </a:t>
            </a:r>
          </a:p>
          <a:p>
            <a:pPr algn="just">
              <a:lnSpc>
                <a:spcPts val="3754"/>
              </a:lnSpc>
            </a:pPr>
            <a:r>
              <a:rPr lang="en-US" sz="2681">
                <a:solidFill>
                  <a:srgbClr val="FFFFFF"/>
                </a:solidFill>
                <a:latin typeface="Poppins"/>
                <a:ea typeface="Poppins"/>
                <a:cs typeface="Poppins"/>
                <a:sym typeface="Poppins"/>
              </a:rPr>
              <a:t>Mean Squared Error: 8861477210.60 </a:t>
            </a:r>
          </a:p>
          <a:p>
            <a:pPr algn="just">
              <a:lnSpc>
                <a:spcPts val="3754"/>
              </a:lnSpc>
            </a:pPr>
            <a:r>
              <a:rPr lang="en-US" sz="2681">
                <a:solidFill>
                  <a:srgbClr val="FFFFFF"/>
                </a:solidFill>
                <a:latin typeface="Poppins"/>
                <a:ea typeface="Poppins"/>
                <a:cs typeface="Poppins"/>
                <a:sym typeface="Poppins"/>
              </a:rPr>
              <a:t>Root Mean Squared Error: 94135.42</a:t>
            </a: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XGboost</a:t>
              </a:r>
            </a:p>
          </p:txBody>
        </p:sp>
      </p:grpSp>
    </p:spTree>
  </p:cSld>
  <p:clrMapOvr>
    <a:masterClrMapping/>
  </p:clrMapOvr>
</p:sld>
</file>

<file path=ppt/slides/slide18.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5723083"/>
          </a:xfrm>
          <a:prstGeom prst="rect">
            <a:avLst/>
          </a:prstGeom>
        </p:spPr>
        <p:txBody>
          <a:bodyPr anchor="t" rtlCol="false" tIns="0" lIns="0" bIns="0" rIns="0">
            <a:spAutoFit/>
          </a:bodyPr>
          <a:lstStyle/>
          <a:p>
            <a:pPr algn="just">
              <a:lnSpc>
                <a:spcPts val="3754"/>
              </a:lnSpc>
            </a:pPr>
            <a:r>
              <a:rPr lang="en-US" sz="2681">
                <a:solidFill>
                  <a:srgbClr val="FFFFFF"/>
                </a:solidFill>
                <a:latin typeface="Poppins"/>
                <a:ea typeface="Poppins"/>
                <a:cs typeface="Poppins"/>
                <a:sym typeface="Poppins"/>
              </a:rPr>
              <a:t>In the task of predicting house prices, several models were evaluated based on their Root Mean Sq</a:t>
            </a:r>
            <a:r>
              <a:rPr lang="en-US" sz="2681">
                <a:solidFill>
                  <a:srgbClr val="FFFFFF"/>
                </a:solidFill>
                <a:latin typeface="Poppins"/>
                <a:ea typeface="Poppins"/>
                <a:cs typeface="Poppins"/>
                <a:sym typeface="Poppins"/>
              </a:rPr>
              <a:t>uared Erro</a:t>
            </a:r>
            <a:r>
              <a:rPr lang="en-US" sz="2681">
                <a:solidFill>
                  <a:srgbClr val="FFFFFF"/>
                </a:solidFill>
                <a:latin typeface="Poppins"/>
                <a:ea typeface="Poppins"/>
                <a:cs typeface="Poppins"/>
                <a:sym typeface="Poppins"/>
              </a:rPr>
              <a:t>r (RMSE)</a:t>
            </a:r>
            <a:r>
              <a:rPr lang="en-US" sz="2681">
                <a:solidFill>
                  <a:srgbClr val="FFFFFF"/>
                </a:solidFill>
                <a:latin typeface="Poppins"/>
                <a:ea typeface="Poppins"/>
                <a:cs typeface="Poppins"/>
                <a:sym typeface="Poppins"/>
              </a:rPr>
              <a:t>. The baseline linear regression model achieved an RMSE of 96,190.79. Removing multicollinear features using VIF slightly worsened performance, increasing RMSE to 98,108.58.</a:t>
            </a:r>
          </a:p>
          <a:p>
            <a:pPr algn="just">
              <a:lnSpc>
                <a:spcPts val="3754"/>
              </a:lnSpc>
            </a:pPr>
            <a:r>
              <a:rPr lang="en-US" sz="2681">
                <a:solidFill>
                  <a:srgbClr val="FFFFFF"/>
                </a:solidFill>
                <a:latin typeface="Poppins"/>
                <a:ea typeface="Poppins"/>
                <a:cs typeface="Poppins"/>
                <a:sym typeface="Poppins"/>
              </a:rPr>
              <a:t>Regularization techniques showed marginal differences: Ridge regression (after tuning) resulted in an RMSE of 96,191.73, while Lasso regression produced an RMSE of 96,190.79, n</a:t>
            </a:r>
            <a:r>
              <a:rPr lang="en-US" sz="2681">
                <a:solidFill>
                  <a:srgbClr val="FFFFFF"/>
                </a:solidFill>
                <a:latin typeface="Poppins"/>
                <a:ea typeface="Poppins"/>
                <a:cs typeface="Poppins"/>
                <a:sym typeface="Poppins"/>
              </a:rPr>
              <a:t>early identical to the baseline.</a:t>
            </a:r>
          </a:p>
          <a:p>
            <a:pPr algn="just">
              <a:lnSpc>
                <a:spcPts val="3754"/>
              </a:lnSpc>
            </a:pPr>
            <a:r>
              <a:rPr lang="en-US" sz="2681">
                <a:solidFill>
                  <a:srgbClr val="FFFFFF"/>
                </a:solidFill>
                <a:latin typeface="Poppins"/>
                <a:ea typeface="Poppins"/>
                <a:cs typeface="Poppins"/>
                <a:sym typeface="Poppins"/>
              </a:rPr>
              <a:t>XGBoost, after extensive hyperparameter tuning and removal of low-importance features, delivered the best performance with a signific</a:t>
            </a:r>
            <a:r>
              <a:rPr lang="en-US" sz="2681">
                <a:solidFill>
                  <a:srgbClr val="FFFFFF"/>
                </a:solidFill>
                <a:latin typeface="Poppins"/>
                <a:ea typeface="Poppins"/>
                <a:cs typeface="Poppins"/>
                <a:sym typeface="Poppins"/>
              </a:rPr>
              <a:t>antly lower RMSE of 94,135.42, indicating its superior predictive power compared to linear and regularized models.</a:t>
            </a:r>
          </a:p>
          <a:p>
            <a:pPr algn="just">
              <a:lnSpc>
                <a:spcPts val="3754"/>
              </a:lnSpc>
            </a:pP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XGboost</a:t>
              </a:r>
            </a:p>
          </p:txBody>
        </p:sp>
      </p:grpSp>
    </p:spTree>
  </p:cSld>
  <p:clrMapOvr>
    <a:masterClrMapping/>
  </p:clrMapOvr>
</p:sld>
</file>

<file path=ppt/slides/slide19.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054412" y="3687473"/>
            <a:ext cx="12179177" cy="2502478"/>
          </a:xfrm>
          <a:prstGeom prst="rect">
            <a:avLst/>
          </a:prstGeom>
        </p:spPr>
        <p:txBody>
          <a:bodyPr anchor="t" rtlCol="false" tIns="0" lIns="0" bIns="0" rIns="0">
            <a:spAutoFit/>
          </a:bodyPr>
          <a:lstStyle/>
          <a:p>
            <a:pPr algn="ctr">
              <a:lnSpc>
                <a:spcPts val="19302"/>
              </a:lnSpc>
              <a:spcBef>
                <a:spcPct val="0"/>
              </a:spcBef>
            </a:pPr>
            <a:r>
              <a:rPr lang="en-US" b="true" sz="13787" spc="-620">
                <a:solidFill>
                  <a:srgbClr val="FFFFFF"/>
                </a:solidFill>
                <a:latin typeface="Telegraf Bold"/>
                <a:ea typeface="Telegraf Bold"/>
                <a:cs typeface="Telegraf Bold"/>
                <a:sym typeface="Telegraf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786683" y="1213103"/>
            <a:ext cx="8641761" cy="8485354"/>
            <a:chOff x="0" y="0"/>
            <a:chExt cx="2276019" cy="2234826"/>
          </a:xfrm>
        </p:grpSpPr>
        <p:sp>
          <p:nvSpPr>
            <p:cNvPr name="Freeform 3" id="3"/>
            <p:cNvSpPr/>
            <p:nvPr/>
          </p:nvSpPr>
          <p:spPr>
            <a:xfrm flipH="false" flipV="false" rot="0">
              <a:off x="0" y="0"/>
              <a:ext cx="2276019" cy="2234826"/>
            </a:xfrm>
            <a:custGeom>
              <a:avLst/>
              <a:gdLst/>
              <a:ahLst/>
              <a:cxnLst/>
              <a:rect r="r" b="b" t="t" l="l"/>
              <a:pathLst>
                <a:path h="2234826" w="2276019">
                  <a:moveTo>
                    <a:pt x="50169" y="0"/>
                  </a:moveTo>
                  <a:lnTo>
                    <a:pt x="2225851" y="0"/>
                  </a:lnTo>
                  <a:cubicBezTo>
                    <a:pt x="2239156" y="0"/>
                    <a:pt x="2251917" y="5286"/>
                    <a:pt x="2261325" y="14694"/>
                  </a:cubicBezTo>
                  <a:cubicBezTo>
                    <a:pt x="2270734" y="24103"/>
                    <a:pt x="2276019" y="36863"/>
                    <a:pt x="2276019" y="50169"/>
                  </a:cubicBezTo>
                  <a:lnTo>
                    <a:pt x="2276019" y="2184657"/>
                  </a:lnTo>
                  <a:cubicBezTo>
                    <a:pt x="2276019" y="2212364"/>
                    <a:pt x="2253558" y="2234826"/>
                    <a:pt x="2225851" y="2234826"/>
                  </a:cubicBezTo>
                  <a:lnTo>
                    <a:pt x="50169" y="2234826"/>
                  </a:lnTo>
                  <a:cubicBezTo>
                    <a:pt x="36863" y="2234826"/>
                    <a:pt x="24103" y="2229540"/>
                    <a:pt x="14694" y="2220132"/>
                  </a:cubicBezTo>
                  <a:cubicBezTo>
                    <a:pt x="5286" y="2210723"/>
                    <a:pt x="0" y="2197962"/>
                    <a:pt x="0" y="2184657"/>
                  </a:cubicBezTo>
                  <a:lnTo>
                    <a:pt x="0" y="50169"/>
                  </a:lnTo>
                  <a:cubicBezTo>
                    <a:pt x="0" y="36863"/>
                    <a:pt x="5286" y="24103"/>
                    <a:pt x="14694" y="14694"/>
                  </a:cubicBezTo>
                  <a:cubicBezTo>
                    <a:pt x="24103" y="5286"/>
                    <a:pt x="36863" y="0"/>
                    <a:pt x="50169"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2276019" cy="2301501"/>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9978423" y="7172425"/>
            <a:ext cx="7524688" cy="2731483"/>
            <a:chOff x="0" y="0"/>
            <a:chExt cx="1981811" cy="719403"/>
          </a:xfrm>
        </p:grpSpPr>
        <p:sp>
          <p:nvSpPr>
            <p:cNvPr name="Freeform 6" id="6"/>
            <p:cNvSpPr/>
            <p:nvPr/>
          </p:nvSpPr>
          <p:spPr>
            <a:xfrm flipH="false" flipV="false" rot="0">
              <a:off x="0" y="0"/>
              <a:ext cx="1981811" cy="719403"/>
            </a:xfrm>
            <a:custGeom>
              <a:avLst/>
              <a:gdLst/>
              <a:ahLst/>
              <a:cxnLst/>
              <a:rect r="r" b="b" t="t" l="l"/>
              <a:pathLst>
                <a:path h="719403" w="1981811">
                  <a:moveTo>
                    <a:pt x="57617" y="0"/>
                  </a:moveTo>
                  <a:lnTo>
                    <a:pt x="1924194" y="0"/>
                  </a:lnTo>
                  <a:cubicBezTo>
                    <a:pt x="1939475" y="0"/>
                    <a:pt x="1954130" y="6070"/>
                    <a:pt x="1964935" y="16876"/>
                  </a:cubicBezTo>
                  <a:cubicBezTo>
                    <a:pt x="1975740" y="27681"/>
                    <a:pt x="1981811" y="42336"/>
                    <a:pt x="1981811" y="57617"/>
                  </a:cubicBezTo>
                  <a:lnTo>
                    <a:pt x="1981811" y="661786"/>
                  </a:lnTo>
                  <a:cubicBezTo>
                    <a:pt x="1981811" y="677067"/>
                    <a:pt x="1975740" y="691722"/>
                    <a:pt x="1964935" y="702528"/>
                  </a:cubicBezTo>
                  <a:cubicBezTo>
                    <a:pt x="1954130" y="713333"/>
                    <a:pt x="1939475" y="719403"/>
                    <a:pt x="1924194" y="719403"/>
                  </a:cubicBezTo>
                  <a:lnTo>
                    <a:pt x="57617" y="719403"/>
                  </a:lnTo>
                  <a:cubicBezTo>
                    <a:pt x="42336" y="719403"/>
                    <a:pt x="27681" y="713333"/>
                    <a:pt x="16876" y="702528"/>
                  </a:cubicBezTo>
                  <a:cubicBezTo>
                    <a:pt x="6070" y="691722"/>
                    <a:pt x="0" y="677067"/>
                    <a:pt x="0" y="661786"/>
                  </a:cubicBezTo>
                  <a:lnTo>
                    <a:pt x="0" y="57617"/>
                  </a:lnTo>
                  <a:cubicBezTo>
                    <a:pt x="0" y="42336"/>
                    <a:pt x="6070" y="27681"/>
                    <a:pt x="16876" y="16876"/>
                  </a:cubicBezTo>
                  <a:cubicBezTo>
                    <a:pt x="27681" y="6070"/>
                    <a:pt x="42336" y="0"/>
                    <a:pt x="5761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1981811" cy="786078"/>
            </a:xfrm>
            <a:prstGeom prst="rect">
              <a:avLst/>
            </a:prstGeom>
          </p:spPr>
          <p:txBody>
            <a:bodyPr anchor="ctr" rtlCol="false" tIns="50800" lIns="50800" bIns="50800" rIns="50800"/>
            <a:lstStyle/>
            <a:p>
              <a:pPr algn="ctr">
                <a:lnSpc>
                  <a:spcPts val="3151"/>
                </a:lnSpc>
              </a:pPr>
            </a:p>
          </p:txBody>
        </p:sp>
      </p:grpSp>
      <p:grpSp>
        <p:nvGrpSpPr>
          <p:cNvPr name="Group 8" id="8"/>
          <p:cNvGrpSpPr/>
          <p:nvPr/>
        </p:nvGrpSpPr>
        <p:grpSpPr>
          <a:xfrm rot="0">
            <a:off x="9978423" y="1419716"/>
            <a:ext cx="7962397" cy="5497479"/>
            <a:chOff x="0" y="0"/>
            <a:chExt cx="1165771" cy="804884"/>
          </a:xfrm>
        </p:grpSpPr>
        <p:sp>
          <p:nvSpPr>
            <p:cNvPr name="Freeform 9" id="9"/>
            <p:cNvSpPr/>
            <p:nvPr/>
          </p:nvSpPr>
          <p:spPr>
            <a:xfrm flipH="false" flipV="false" rot="0">
              <a:off x="0" y="0"/>
              <a:ext cx="1165771" cy="804884"/>
            </a:xfrm>
            <a:custGeom>
              <a:avLst/>
              <a:gdLst/>
              <a:ahLst/>
              <a:cxnLst/>
              <a:rect r="r" b="b" t="t" l="l"/>
              <a:pathLst>
                <a:path h="804884" w="1165771">
                  <a:moveTo>
                    <a:pt x="8751" y="0"/>
                  </a:moveTo>
                  <a:lnTo>
                    <a:pt x="1157020" y="0"/>
                  </a:lnTo>
                  <a:cubicBezTo>
                    <a:pt x="1159341" y="0"/>
                    <a:pt x="1161567" y="922"/>
                    <a:pt x="1163208" y="2563"/>
                  </a:cubicBezTo>
                  <a:cubicBezTo>
                    <a:pt x="1164849" y="4204"/>
                    <a:pt x="1165771" y="6430"/>
                    <a:pt x="1165771" y="8751"/>
                  </a:cubicBezTo>
                  <a:lnTo>
                    <a:pt x="1165771" y="796133"/>
                  </a:lnTo>
                  <a:cubicBezTo>
                    <a:pt x="1165771" y="798454"/>
                    <a:pt x="1164849" y="800679"/>
                    <a:pt x="1163208" y="802320"/>
                  </a:cubicBezTo>
                  <a:cubicBezTo>
                    <a:pt x="1161567" y="803962"/>
                    <a:pt x="1159341" y="804884"/>
                    <a:pt x="1157020" y="804884"/>
                  </a:cubicBezTo>
                  <a:lnTo>
                    <a:pt x="8751" y="804884"/>
                  </a:lnTo>
                  <a:cubicBezTo>
                    <a:pt x="6430" y="804884"/>
                    <a:pt x="4204" y="803962"/>
                    <a:pt x="2563" y="802320"/>
                  </a:cubicBezTo>
                  <a:cubicBezTo>
                    <a:pt x="922" y="800679"/>
                    <a:pt x="0" y="798454"/>
                    <a:pt x="0" y="796133"/>
                  </a:cubicBezTo>
                  <a:lnTo>
                    <a:pt x="0" y="8751"/>
                  </a:lnTo>
                  <a:cubicBezTo>
                    <a:pt x="0" y="6430"/>
                    <a:pt x="922" y="4204"/>
                    <a:pt x="2563" y="2563"/>
                  </a:cubicBezTo>
                  <a:cubicBezTo>
                    <a:pt x="4204" y="922"/>
                    <a:pt x="6430" y="0"/>
                    <a:pt x="8751" y="0"/>
                  </a:cubicBezTo>
                  <a:close/>
                </a:path>
              </a:pathLst>
            </a:custGeom>
            <a:blipFill>
              <a:blip r:embed="rId2"/>
              <a:stretch>
                <a:fillRect l="0" t="-1119" r="0" b="-1119"/>
              </a:stretch>
            </a:blipFill>
          </p:spPr>
        </p:sp>
      </p:grpSp>
      <p:sp>
        <p:nvSpPr>
          <p:cNvPr name="TextBox 10" id="10"/>
          <p:cNvSpPr txBox="true"/>
          <p:nvPr/>
        </p:nvSpPr>
        <p:spPr>
          <a:xfrm rot="0">
            <a:off x="1363845" y="768097"/>
            <a:ext cx="3146972"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University of Warsaw</a:t>
            </a:r>
          </a:p>
        </p:txBody>
      </p:sp>
      <p:sp>
        <p:nvSpPr>
          <p:cNvPr name="TextBox 11" id="11"/>
          <p:cNvSpPr txBox="true"/>
          <p:nvPr/>
        </p:nvSpPr>
        <p:spPr>
          <a:xfrm rot="0">
            <a:off x="1615416" y="4244556"/>
            <a:ext cx="6137069" cy="5199380"/>
          </a:xfrm>
          <a:prstGeom prst="rect">
            <a:avLst/>
          </a:prstGeom>
        </p:spPr>
        <p:txBody>
          <a:bodyPr anchor="t" rtlCol="false" tIns="0" lIns="0" bIns="0" rIns="0">
            <a:spAutoFit/>
          </a:bodyPr>
          <a:lstStyle/>
          <a:p>
            <a:pPr algn="just">
              <a:lnSpc>
                <a:spcPts val="3220"/>
              </a:lnSpc>
            </a:pPr>
            <a:r>
              <a:rPr lang="en-US" sz="2300">
                <a:solidFill>
                  <a:srgbClr val="FFFFFF"/>
                </a:solidFill>
                <a:latin typeface="Poppins"/>
                <a:ea typeface="Poppins"/>
                <a:cs typeface="Poppins"/>
                <a:sym typeface="Poppins"/>
              </a:rPr>
              <a:t>During data preparation, several columns such as person_gender, agent_id, and entity_a were removed because they did not contribute to the predictive task. The cleaned dataset retained only variables relevant for classification. Categorical variables were encoded to numerical values, and all features were standardized to ensure comparability. This careful preprocessing ensured the model would learn from meaningful patterns rather than noise or redundant information.</a:t>
            </a:r>
          </a:p>
        </p:txBody>
      </p:sp>
      <p:sp>
        <p:nvSpPr>
          <p:cNvPr name="TextBox 12" id="12"/>
          <p:cNvSpPr txBox="true"/>
          <p:nvPr/>
        </p:nvSpPr>
        <p:spPr>
          <a:xfrm rot="0">
            <a:off x="10625465" y="7452374"/>
            <a:ext cx="6230604" cy="2114436"/>
          </a:xfrm>
          <a:prstGeom prst="rect">
            <a:avLst/>
          </a:prstGeom>
        </p:spPr>
        <p:txBody>
          <a:bodyPr anchor="t" rtlCol="false" tIns="0" lIns="0" bIns="0" rIns="0">
            <a:spAutoFit/>
          </a:bodyPr>
          <a:lstStyle/>
          <a:p>
            <a:pPr algn="just">
              <a:lnSpc>
                <a:spcPts val="4206"/>
              </a:lnSpc>
            </a:pPr>
            <a:r>
              <a:rPr lang="en-US" sz="3004" spc="-132">
                <a:solidFill>
                  <a:srgbClr val="FFFFFF"/>
                </a:solidFill>
                <a:latin typeface="Open Sauce"/>
                <a:ea typeface="Open Sauce"/>
                <a:cs typeface="Open Sauce"/>
                <a:sym typeface="Open Sauce"/>
              </a:rPr>
              <a:t>Upon further exploring, it has been found out that there is class imbalance in target variable with majority being 0 and very few 1</a:t>
            </a:r>
          </a:p>
        </p:txBody>
      </p:sp>
      <p:sp>
        <p:nvSpPr>
          <p:cNvPr name="TextBox 13" id="13"/>
          <p:cNvSpPr txBox="true"/>
          <p:nvPr/>
        </p:nvSpPr>
        <p:spPr>
          <a:xfrm rot="0">
            <a:off x="1247863" y="1796592"/>
            <a:ext cx="7719401" cy="2169103"/>
          </a:xfrm>
          <a:prstGeom prst="rect">
            <a:avLst/>
          </a:prstGeom>
        </p:spPr>
        <p:txBody>
          <a:bodyPr anchor="t" rtlCol="false" tIns="0" lIns="0" bIns="0" rIns="0">
            <a:spAutoFit/>
          </a:bodyPr>
          <a:lstStyle/>
          <a:p>
            <a:pPr algn="l">
              <a:lnSpc>
                <a:spcPts val="8077"/>
              </a:lnSpc>
            </a:pPr>
            <a:r>
              <a:rPr lang="en-US" sz="7919" spc="-356" b="true">
                <a:solidFill>
                  <a:srgbClr val="FFFFFF"/>
                </a:solidFill>
                <a:latin typeface="Telegraf Bold"/>
                <a:ea typeface="Telegraf Bold"/>
                <a:cs typeface="Telegraf Bold"/>
                <a:sym typeface="Telegraf Bold"/>
              </a:rPr>
              <a:t>Data Preparation and Exploration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642986" y="2035349"/>
            <a:ext cx="9344438" cy="8001683"/>
            <a:chOff x="0" y="0"/>
            <a:chExt cx="1375000" cy="1177418"/>
          </a:xfrm>
        </p:grpSpPr>
        <p:sp>
          <p:nvSpPr>
            <p:cNvPr name="Freeform 3" id="3"/>
            <p:cNvSpPr/>
            <p:nvPr/>
          </p:nvSpPr>
          <p:spPr>
            <a:xfrm flipH="false" flipV="false" rot="0">
              <a:off x="0" y="0"/>
              <a:ext cx="1375000" cy="1177418"/>
            </a:xfrm>
            <a:custGeom>
              <a:avLst/>
              <a:gdLst/>
              <a:ahLst/>
              <a:cxnLst/>
              <a:rect r="r" b="b" t="t" l="l"/>
              <a:pathLst>
                <a:path h="1177418" w="1375000">
                  <a:moveTo>
                    <a:pt x="13256" y="0"/>
                  </a:moveTo>
                  <a:lnTo>
                    <a:pt x="1361744" y="0"/>
                  </a:lnTo>
                  <a:cubicBezTo>
                    <a:pt x="1365259" y="0"/>
                    <a:pt x="1368631" y="1397"/>
                    <a:pt x="1371117" y="3883"/>
                  </a:cubicBezTo>
                  <a:cubicBezTo>
                    <a:pt x="1373603" y="6369"/>
                    <a:pt x="1375000" y="9740"/>
                    <a:pt x="1375000" y="13256"/>
                  </a:cubicBezTo>
                  <a:lnTo>
                    <a:pt x="1375000" y="1164162"/>
                  </a:lnTo>
                  <a:cubicBezTo>
                    <a:pt x="1375000" y="1167678"/>
                    <a:pt x="1373603" y="1171050"/>
                    <a:pt x="1371117" y="1173536"/>
                  </a:cubicBezTo>
                  <a:cubicBezTo>
                    <a:pt x="1368631" y="1176022"/>
                    <a:pt x="1365259" y="1177418"/>
                    <a:pt x="1361744" y="1177418"/>
                  </a:cubicBezTo>
                  <a:lnTo>
                    <a:pt x="13256" y="1177418"/>
                  </a:lnTo>
                  <a:cubicBezTo>
                    <a:pt x="9740" y="1177418"/>
                    <a:pt x="6369" y="1176022"/>
                    <a:pt x="3883" y="1173536"/>
                  </a:cubicBezTo>
                  <a:cubicBezTo>
                    <a:pt x="1397" y="1171050"/>
                    <a:pt x="0" y="1167678"/>
                    <a:pt x="0" y="1164162"/>
                  </a:cubicBezTo>
                  <a:lnTo>
                    <a:pt x="0" y="13256"/>
                  </a:lnTo>
                  <a:cubicBezTo>
                    <a:pt x="0" y="9740"/>
                    <a:pt x="1397" y="6369"/>
                    <a:pt x="3883" y="3883"/>
                  </a:cubicBezTo>
                  <a:cubicBezTo>
                    <a:pt x="6369" y="1397"/>
                    <a:pt x="9740" y="0"/>
                    <a:pt x="13256" y="0"/>
                  </a:cubicBezTo>
                  <a:close/>
                </a:path>
              </a:pathLst>
            </a:custGeom>
            <a:blipFill>
              <a:blip r:embed="rId2"/>
              <a:stretch>
                <a:fillRect l="0" t="-2697" r="0" b="-2697"/>
              </a:stretch>
            </a:blipFill>
          </p:spPr>
        </p:sp>
      </p:grpSp>
      <p:grpSp>
        <p:nvGrpSpPr>
          <p:cNvPr name="Group 4" id="4"/>
          <p:cNvGrpSpPr/>
          <p:nvPr/>
        </p:nvGrpSpPr>
        <p:grpSpPr>
          <a:xfrm rot="0">
            <a:off x="803986" y="1894724"/>
            <a:ext cx="7145508" cy="2037002"/>
            <a:chOff x="0" y="0"/>
            <a:chExt cx="1881944" cy="536494"/>
          </a:xfrm>
        </p:grpSpPr>
        <p:sp>
          <p:nvSpPr>
            <p:cNvPr name="Freeform 5" id="5"/>
            <p:cNvSpPr/>
            <p:nvPr/>
          </p:nvSpPr>
          <p:spPr>
            <a:xfrm flipH="false" flipV="false" rot="0">
              <a:off x="0" y="0"/>
              <a:ext cx="1881944" cy="536494"/>
            </a:xfrm>
            <a:custGeom>
              <a:avLst/>
              <a:gdLst/>
              <a:ahLst/>
              <a:cxnLst/>
              <a:rect r="r" b="b" t="t" l="l"/>
              <a:pathLst>
                <a:path h="536494" w="1881944">
                  <a:moveTo>
                    <a:pt x="60674" y="0"/>
                  </a:moveTo>
                  <a:lnTo>
                    <a:pt x="1821270" y="0"/>
                  </a:lnTo>
                  <a:cubicBezTo>
                    <a:pt x="1854780" y="0"/>
                    <a:pt x="1881944" y="27165"/>
                    <a:pt x="1881944" y="60674"/>
                  </a:cubicBezTo>
                  <a:lnTo>
                    <a:pt x="1881944" y="475820"/>
                  </a:lnTo>
                  <a:cubicBezTo>
                    <a:pt x="1881944" y="509330"/>
                    <a:pt x="1854780" y="536494"/>
                    <a:pt x="1821270" y="536494"/>
                  </a:cubicBezTo>
                  <a:lnTo>
                    <a:pt x="60674" y="536494"/>
                  </a:lnTo>
                  <a:cubicBezTo>
                    <a:pt x="27165" y="536494"/>
                    <a:pt x="0" y="509330"/>
                    <a:pt x="0" y="475820"/>
                  </a:cubicBezTo>
                  <a:lnTo>
                    <a:pt x="0" y="60674"/>
                  </a:lnTo>
                  <a:cubicBezTo>
                    <a:pt x="0" y="27165"/>
                    <a:pt x="27165" y="0"/>
                    <a:pt x="60674" y="0"/>
                  </a:cubicBezTo>
                  <a:close/>
                </a:path>
              </a:pathLst>
            </a:custGeom>
            <a:gradFill rotWithShape="true">
              <a:gsLst>
                <a:gs pos="0">
                  <a:srgbClr val="000000">
                    <a:alpha val="78000"/>
                  </a:srgbClr>
                </a:gs>
                <a:gs pos="100000">
                  <a:srgbClr val="DDDDDD">
                    <a:alpha val="14820"/>
                  </a:srgbClr>
                </a:gs>
              </a:gsLst>
              <a:lin ang="2700000"/>
            </a:gradFill>
          </p:spPr>
        </p:sp>
        <p:sp>
          <p:nvSpPr>
            <p:cNvPr name="TextBox 6" id="6"/>
            <p:cNvSpPr txBox="true"/>
            <p:nvPr/>
          </p:nvSpPr>
          <p:spPr>
            <a:xfrm>
              <a:off x="0" y="-66675"/>
              <a:ext cx="1881944" cy="603169"/>
            </a:xfrm>
            <a:prstGeom prst="rect">
              <a:avLst/>
            </a:prstGeom>
          </p:spPr>
          <p:txBody>
            <a:bodyPr anchor="ctr" rtlCol="false" tIns="50800" lIns="50800" bIns="50800" rIns="50800"/>
            <a:lstStyle/>
            <a:p>
              <a:pPr algn="ctr">
                <a:lnSpc>
                  <a:spcPts val="3151"/>
                </a:lnSpc>
              </a:pPr>
            </a:p>
          </p:txBody>
        </p:sp>
      </p:grpSp>
      <p:grpSp>
        <p:nvGrpSpPr>
          <p:cNvPr name="Group 7" id="7"/>
          <p:cNvGrpSpPr/>
          <p:nvPr/>
        </p:nvGrpSpPr>
        <p:grpSpPr>
          <a:xfrm rot="0">
            <a:off x="803986" y="4743762"/>
            <a:ext cx="7145508" cy="5293270"/>
            <a:chOff x="0" y="0"/>
            <a:chExt cx="1881944" cy="1394112"/>
          </a:xfrm>
        </p:grpSpPr>
        <p:sp>
          <p:nvSpPr>
            <p:cNvPr name="Freeform 8" id="8"/>
            <p:cNvSpPr/>
            <p:nvPr/>
          </p:nvSpPr>
          <p:spPr>
            <a:xfrm flipH="false" flipV="false" rot="0">
              <a:off x="0" y="0"/>
              <a:ext cx="1881944" cy="1394112"/>
            </a:xfrm>
            <a:custGeom>
              <a:avLst/>
              <a:gdLst/>
              <a:ahLst/>
              <a:cxnLst/>
              <a:rect r="r" b="b" t="t" l="l"/>
              <a:pathLst>
                <a:path h="1394112" w="1881944">
                  <a:moveTo>
                    <a:pt x="60674" y="0"/>
                  </a:moveTo>
                  <a:lnTo>
                    <a:pt x="1821270" y="0"/>
                  </a:lnTo>
                  <a:cubicBezTo>
                    <a:pt x="1854780" y="0"/>
                    <a:pt x="1881944" y="27165"/>
                    <a:pt x="1881944" y="60674"/>
                  </a:cubicBezTo>
                  <a:lnTo>
                    <a:pt x="1881944" y="1333438"/>
                  </a:lnTo>
                  <a:cubicBezTo>
                    <a:pt x="1881944" y="1366948"/>
                    <a:pt x="1854780" y="1394112"/>
                    <a:pt x="1821270" y="1394112"/>
                  </a:cubicBezTo>
                  <a:lnTo>
                    <a:pt x="60674" y="1394112"/>
                  </a:lnTo>
                  <a:cubicBezTo>
                    <a:pt x="27165" y="1394112"/>
                    <a:pt x="0" y="1366948"/>
                    <a:pt x="0" y="1333438"/>
                  </a:cubicBezTo>
                  <a:lnTo>
                    <a:pt x="0" y="60674"/>
                  </a:lnTo>
                  <a:cubicBezTo>
                    <a:pt x="0" y="27165"/>
                    <a:pt x="27165" y="0"/>
                    <a:pt x="60674"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9" id="9"/>
            <p:cNvSpPr txBox="true"/>
            <p:nvPr/>
          </p:nvSpPr>
          <p:spPr>
            <a:xfrm>
              <a:off x="0" y="-66675"/>
              <a:ext cx="1881944" cy="1460787"/>
            </a:xfrm>
            <a:prstGeom prst="rect">
              <a:avLst/>
            </a:prstGeom>
          </p:spPr>
          <p:txBody>
            <a:bodyPr anchor="ctr" rtlCol="false" tIns="50800" lIns="50800" bIns="50800" rIns="50800"/>
            <a:lstStyle/>
            <a:p>
              <a:pPr algn="ctr">
                <a:lnSpc>
                  <a:spcPts val="3151"/>
                </a:lnSpc>
              </a:pPr>
            </a:p>
          </p:txBody>
        </p:sp>
      </p:grpSp>
      <p:sp>
        <p:nvSpPr>
          <p:cNvPr name="TextBox 10" id="10"/>
          <p:cNvSpPr txBox="true"/>
          <p:nvPr/>
        </p:nvSpPr>
        <p:spPr>
          <a:xfrm rot="0">
            <a:off x="1363845" y="768097"/>
            <a:ext cx="4022227"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University of Warsaw</a:t>
            </a:r>
          </a:p>
        </p:txBody>
      </p:sp>
      <p:sp>
        <p:nvSpPr>
          <p:cNvPr name="TextBox 11" id="11"/>
          <p:cNvSpPr txBox="true"/>
          <p:nvPr/>
        </p:nvSpPr>
        <p:spPr>
          <a:xfrm rot="0">
            <a:off x="1253414" y="5074726"/>
            <a:ext cx="5883110" cy="482282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The features show weak correlation with `claim_status`, with the highest being `revenue` at 0.13. There is a moderate correlation between `reward` and `revenue` (0.65), and between `customer_score` and both `person_age` (0.64) and `revenue` (0.47). `Support_interactions` shows no meaningful correlation with any variable.</a:t>
            </a:r>
          </a:p>
          <a:p>
            <a:pPr algn="just">
              <a:lnSpc>
                <a:spcPts val="3499"/>
              </a:lnSpc>
            </a:pPr>
          </a:p>
        </p:txBody>
      </p:sp>
      <p:sp>
        <p:nvSpPr>
          <p:cNvPr name="TextBox 12" id="12"/>
          <p:cNvSpPr txBox="true"/>
          <p:nvPr/>
        </p:nvSpPr>
        <p:spPr>
          <a:xfrm rot="0">
            <a:off x="1821275" y="2045507"/>
            <a:ext cx="5110929" cy="1783060"/>
          </a:xfrm>
          <a:prstGeom prst="rect">
            <a:avLst/>
          </a:prstGeom>
        </p:spPr>
        <p:txBody>
          <a:bodyPr anchor="t" rtlCol="false" tIns="0" lIns="0" bIns="0" rIns="0">
            <a:spAutoFit/>
          </a:bodyPr>
          <a:lstStyle/>
          <a:p>
            <a:pPr algn="l">
              <a:lnSpc>
                <a:spcPts val="6642"/>
              </a:lnSpc>
            </a:pPr>
            <a:r>
              <a:rPr lang="en-US" sz="6512" spc="-293" b="true">
                <a:solidFill>
                  <a:srgbClr val="FFFFFF"/>
                </a:solidFill>
                <a:latin typeface="Telegraf Bold"/>
                <a:ea typeface="Telegraf Bold"/>
                <a:cs typeface="Telegraf Bold"/>
                <a:sym typeface="Telegraf Bold"/>
              </a:rPr>
              <a:t>Correlation Heatmap</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6681548" y="1986280"/>
            <a:ext cx="10876417" cy="7467954"/>
            <a:chOff x="0" y="0"/>
            <a:chExt cx="2864571" cy="1966869"/>
          </a:xfrm>
        </p:grpSpPr>
        <p:sp>
          <p:nvSpPr>
            <p:cNvPr name="Freeform 3" id="3"/>
            <p:cNvSpPr/>
            <p:nvPr/>
          </p:nvSpPr>
          <p:spPr>
            <a:xfrm flipH="false" flipV="false" rot="0">
              <a:off x="0" y="0"/>
              <a:ext cx="2864571" cy="1966869"/>
            </a:xfrm>
            <a:custGeom>
              <a:avLst/>
              <a:gdLst/>
              <a:ahLst/>
              <a:cxnLst/>
              <a:rect r="r" b="b" t="t" l="l"/>
              <a:pathLst>
                <a:path h="1966869" w="2864571">
                  <a:moveTo>
                    <a:pt x="39861" y="0"/>
                  </a:moveTo>
                  <a:lnTo>
                    <a:pt x="2824709" y="0"/>
                  </a:lnTo>
                  <a:cubicBezTo>
                    <a:pt x="2835281" y="0"/>
                    <a:pt x="2845420" y="4200"/>
                    <a:pt x="2852896" y="11675"/>
                  </a:cubicBezTo>
                  <a:cubicBezTo>
                    <a:pt x="2860371" y="19151"/>
                    <a:pt x="2864571" y="29289"/>
                    <a:pt x="2864571" y="39861"/>
                  </a:cubicBezTo>
                  <a:lnTo>
                    <a:pt x="2864571" y="1927007"/>
                  </a:lnTo>
                  <a:cubicBezTo>
                    <a:pt x="2864571" y="1949022"/>
                    <a:pt x="2846724" y="1966869"/>
                    <a:pt x="2824709" y="1966869"/>
                  </a:cubicBezTo>
                  <a:lnTo>
                    <a:pt x="39861" y="1966869"/>
                  </a:lnTo>
                  <a:cubicBezTo>
                    <a:pt x="17846" y="1966869"/>
                    <a:pt x="0" y="1949022"/>
                    <a:pt x="0" y="1927007"/>
                  </a:cubicBezTo>
                  <a:lnTo>
                    <a:pt x="0" y="39861"/>
                  </a:lnTo>
                  <a:cubicBezTo>
                    <a:pt x="0" y="17846"/>
                    <a:pt x="17846" y="0"/>
                    <a:pt x="39861"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2864571" cy="2033544"/>
            </a:xfrm>
            <a:prstGeom prst="rect">
              <a:avLst/>
            </a:prstGeom>
          </p:spPr>
          <p:txBody>
            <a:bodyPr anchor="ctr" rtlCol="false" tIns="50800" lIns="50800" bIns="50800" rIns="50800"/>
            <a:lstStyle/>
            <a:p>
              <a:pPr algn="ctr">
                <a:lnSpc>
                  <a:spcPts val="3151"/>
                </a:lnSpc>
              </a:pPr>
            </a:p>
          </p:txBody>
        </p:sp>
      </p:grpSp>
      <p:grpSp>
        <p:nvGrpSpPr>
          <p:cNvPr name="Group 5" id="5"/>
          <p:cNvGrpSpPr/>
          <p:nvPr/>
        </p:nvGrpSpPr>
        <p:grpSpPr>
          <a:xfrm rot="0">
            <a:off x="803986" y="1986280"/>
            <a:ext cx="5264882" cy="7467954"/>
            <a:chOff x="0" y="0"/>
            <a:chExt cx="1386636" cy="1966869"/>
          </a:xfrm>
        </p:grpSpPr>
        <p:sp>
          <p:nvSpPr>
            <p:cNvPr name="Freeform 6" id="6"/>
            <p:cNvSpPr/>
            <p:nvPr/>
          </p:nvSpPr>
          <p:spPr>
            <a:xfrm flipH="false" flipV="false" rot="0">
              <a:off x="0" y="0"/>
              <a:ext cx="1386636" cy="1966869"/>
            </a:xfrm>
            <a:custGeom>
              <a:avLst/>
              <a:gdLst/>
              <a:ahLst/>
              <a:cxnLst/>
              <a:rect r="r" b="b" t="t" l="l"/>
              <a:pathLst>
                <a:path h="1966869" w="1386636">
                  <a:moveTo>
                    <a:pt x="82347" y="0"/>
                  </a:moveTo>
                  <a:lnTo>
                    <a:pt x="1304289" y="0"/>
                  </a:lnTo>
                  <a:cubicBezTo>
                    <a:pt x="1349768" y="0"/>
                    <a:pt x="1386636" y="36868"/>
                    <a:pt x="1386636" y="82347"/>
                  </a:cubicBezTo>
                  <a:lnTo>
                    <a:pt x="1386636" y="1884521"/>
                  </a:lnTo>
                  <a:cubicBezTo>
                    <a:pt x="1386636" y="1906361"/>
                    <a:pt x="1377960" y="1927307"/>
                    <a:pt x="1362517" y="1942750"/>
                  </a:cubicBezTo>
                  <a:cubicBezTo>
                    <a:pt x="1347074" y="1958193"/>
                    <a:pt x="1326128" y="1966869"/>
                    <a:pt x="1304289" y="1966869"/>
                  </a:cubicBezTo>
                  <a:lnTo>
                    <a:pt x="82347" y="1966869"/>
                  </a:lnTo>
                  <a:cubicBezTo>
                    <a:pt x="60507" y="1966869"/>
                    <a:pt x="39562" y="1958193"/>
                    <a:pt x="24119" y="1942750"/>
                  </a:cubicBezTo>
                  <a:cubicBezTo>
                    <a:pt x="8676" y="1927307"/>
                    <a:pt x="0" y="1906361"/>
                    <a:pt x="0" y="1884521"/>
                  </a:cubicBezTo>
                  <a:lnTo>
                    <a:pt x="0" y="82347"/>
                  </a:lnTo>
                  <a:cubicBezTo>
                    <a:pt x="0" y="60507"/>
                    <a:pt x="8676" y="39562"/>
                    <a:pt x="24119" y="24119"/>
                  </a:cubicBezTo>
                  <a:cubicBezTo>
                    <a:pt x="39562" y="8676"/>
                    <a:pt x="60507" y="0"/>
                    <a:pt x="82347"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7" id="7"/>
            <p:cNvSpPr txBox="true"/>
            <p:nvPr/>
          </p:nvSpPr>
          <p:spPr>
            <a:xfrm>
              <a:off x="0" y="-66675"/>
              <a:ext cx="1386636" cy="2033544"/>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0">
            <a:off x="2004417" y="5720257"/>
            <a:ext cx="2831507" cy="2831507"/>
          </a:xfrm>
          <a:custGeom>
            <a:avLst/>
            <a:gdLst/>
            <a:ahLst/>
            <a:cxnLst/>
            <a:rect r="r" b="b" t="t" l="l"/>
            <a:pathLst>
              <a:path h="2831507" w="2831507">
                <a:moveTo>
                  <a:pt x="0" y="0"/>
                </a:moveTo>
                <a:lnTo>
                  <a:pt x="2831507" y="0"/>
                </a:lnTo>
                <a:lnTo>
                  <a:pt x="2831507" y="2831507"/>
                </a:lnTo>
                <a:lnTo>
                  <a:pt x="0" y="28315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363845" y="768097"/>
            <a:ext cx="3673515"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University of Warsaw</a:t>
            </a:r>
          </a:p>
        </p:txBody>
      </p:sp>
      <p:sp>
        <p:nvSpPr>
          <p:cNvPr name="TextBox 10" id="10"/>
          <p:cNvSpPr txBox="true"/>
          <p:nvPr/>
        </p:nvSpPr>
        <p:spPr>
          <a:xfrm rot="0">
            <a:off x="7655160" y="3847258"/>
            <a:ext cx="8693615" cy="5231706"/>
          </a:xfrm>
          <a:prstGeom prst="rect">
            <a:avLst/>
          </a:prstGeom>
        </p:spPr>
        <p:txBody>
          <a:bodyPr anchor="t" rtlCol="false" tIns="0" lIns="0" bIns="0" rIns="0">
            <a:spAutoFit/>
          </a:bodyPr>
          <a:lstStyle/>
          <a:p>
            <a:pPr algn="just">
              <a:lnSpc>
                <a:spcPts val="4588"/>
              </a:lnSpc>
            </a:pPr>
            <a:r>
              <a:rPr lang="en-US" sz="3277">
                <a:solidFill>
                  <a:srgbClr val="FFFFFF"/>
                </a:solidFill>
                <a:latin typeface="Poppins"/>
                <a:ea typeface="Poppins"/>
                <a:cs typeface="Poppins"/>
                <a:sym typeface="Poppins"/>
              </a:rPr>
              <a:t>For the classification of insurance claims, several machine learning algorithms were considered: Logistic Regression, K-Nearest Neighbors (KNN), Lasso (via Logistic Regression with L1 penalty), and Ridge Classifier. The choice of these methods was driven by their complementary strengths and suitability for the problem.</a:t>
            </a:r>
          </a:p>
        </p:txBody>
      </p:sp>
      <p:sp>
        <p:nvSpPr>
          <p:cNvPr name="TextBox 11" id="11"/>
          <p:cNvSpPr txBox="true"/>
          <p:nvPr/>
        </p:nvSpPr>
        <p:spPr>
          <a:xfrm rot="0">
            <a:off x="1363845" y="2439110"/>
            <a:ext cx="3472079" cy="1694702"/>
          </a:xfrm>
          <a:prstGeom prst="rect">
            <a:avLst/>
          </a:prstGeom>
        </p:spPr>
        <p:txBody>
          <a:bodyPr anchor="t" rtlCol="false" tIns="0" lIns="0" bIns="0" rIns="0">
            <a:spAutoFit/>
          </a:bodyPr>
          <a:lstStyle/>
          <a:p>
            <a:pPr algn="l">
              <a:lnSpc>
                <a:spcPts val="6866"/>
              </a:lnSpc>
            </a:pPr>
            <a:r>
              <a:rPr lang="en-US" sz="4904" spc="-215">
                <a:solidFill>
                  <a:srgbClr val="FFFFFF"/>
                </a:solidFill>
                <a:latin typeface="Open Sauce"/>
                <a:ea typeface="Open Sauce"/>
                <a:cs typeface="Open Sauce"/>
                <a:sym typeface="Open Sauce"/>
              </a:rPr>
              <a:t>Algorithms Used</a:t>
            </a:r>
          </a:p>
        </p:txBody>
      </p:sp>
      <p:sp>
        <p:nvSpPr>
          <p:cNvPr name="TextBox 12" id="12"/>
          <p:cNvSpPr txBox="true"/>
          <p:nvPr/>
        </p:nvSpPr>
        <p:spPr>
          <a:xfrm rot="0">
            <a:off x="7655160" y="2572460"/>
            <a:ext cx="7876366" cy="1241307"/>
          </a:xfrm>
          <a:prstGeom prst="rect">
            <a:avLst/>
          </a:prstGeom>
        </p:spPr>
        <p:txBody>
          <a:bodyPr anchor="t" rtlCol="false" tIns="0" lIns="0" bIns="0" rIns="0">
            <a:spAutoFit/>
          </a:bodyPr>
          <a:lstStyle/>
          <a:p>
            <a:pPr algn="l">
              <a:lnSpc>
                <a:spcPts val="8636"/>
              </a:lnSpc>
            </a:pPr>
            <a:r>
              <a:rPr lang="en-US" sz="8467" spc="-381">
                <a:solidFill>
                  <a:srgbClr val="FFFFFF"/>
                </a:solidFill>
                <a:latin typeface="Telegraf"/>
                <a:ea typeface="Telegraf"/>
                <a:cs typeface="Telegraf"/>
                <a:sym typeface="Telegraf"/>
              </a:rPr>
              <a:t>Flow of Methods</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363845" y="768097"/>
            <a:ext cx="3855960"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University of Warsaw</a:t>
            </a:r>
          </a:p>
        </p:txBody>
      </p:sp>
      <p:grpSp>
        <p:nvGrpSpPr>
          <p:cNvPr name="Group 3" id="3"/>
          <p:cNvGrpSpPr/>
          <p:nvPr/>
        </p:nvGrpSpPr>
        <p:grpSpPr>
          <a:xfrm rot="0">
            <a:off x="803986" y="1790346"/>
            <a:ext cx="16995306" cy="7905240"/>
            <a:chOff x="0" y="0"/>
            <a:chExt cx="4476130" cy="2082038"/>
          </a:xfrm>
        </p:grpSpPr>
        <p:sp>
          <p:nvSpPr>
            <p:cNvPr name="Freeform 4" id="4"/>
            <p:cNvSpPr/>
            <p:nvPr/>
          </p:nvSpPr>
          <p:spPr>
            <a:xfrm flipH="false" flipV="false" rot="0">
              <a:off x="0" y="0"/>
              <a:ext cx="4476130" cy="2082038"/>
            </a:xfrm>
            <a:custGeom>
              <a:avLst/>
              <a:gdLst/>
              <a:ahLst/>
              <a:cxnLst/>
              <a:rect r="r" b="b" t="t" l="l"/>
              <a:pathLst>
                <a:path h="2082038" w="4476130">
                  <a:moveTo>
                    <a:pt x="25510" y="0"/>
                  </a:moveTo>
                  <a:lnTo>
                    <a:pt x="4450620" y="0"/>
                  </a:lnTo>
                  <a:cubicBezTo>
                    <a:pt x="4457386" y="0"/>
                    <a:pt x="4463874" y="2688"/>
                    <a:pt x="4468658" y="7472"/>
                  </a:cubicBezTo>
                  <a:cubicBezTo>
                    <a:pt x="4473442" y="12256"/>
                    <a:pt x="4476130" y="18744"/>
                    <a:pt x="4476130" y="25510"/>
                  </a:cubicBezTo>
                  <a:lnTo>
                    <a:pt x="4476130" y="2056529"/>
                  </a:lnTo>
                  <a:cubicBezTo>
                    <a:pt x="4476130" y="2063294"/>
                    <a:pt x="4473442" y="2069783"/>
                    <a:pt x="4468658" y="2074567"/>
                  </a:cubicBezTo>
                  <a:cubicBezTo>
                    <a:pt x="4463874" y="2079351"/>
                    <a:pt x="4457386" y="2082038"/>
                    <a:pt x="4450620" y="2082038"/>
                  </a:cubicBezTo>
                  <a:lnTo>
                    <a:pt x="25510" y="2082038"/>
                  </a:lnTo>
                  <a:cubicBezTo>
                    <a:pt x="18744" y="2082038"/>
                    <a:pt x="12256" y="2079351"/>
                    <a:pt x="7472" y="2074567"/>
                  </a:cubicBezTo>
                  <a:cubicBezTo>
                    <a:pt x="2688" y="2069783"/>
                    <a:pt x="0" y="2063294"/>
                    <a:pt x="0" y="2056529"/>
                  </a:cubicBezTo>
                  <a:lnTo>
                    <a:pt x="0" y="25510"/>
                  </a:lnTo>
                  <a:cubicBezTo>
                    <a:pt x="0" y="18744"/>
                    <a:pt x="2688" y="12256"/>
                    <a:pt x="7472" y="7472"/>
                  </a:cubicBezTo>
                  <a:cubicBezTo>
                    <a:pt x="12256" y="2688"/>
                    <a:pt x="18744" y="0"/>
                    <a:pt x="25510"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66675"/>
              <a:ext cx="4476130" cy="2148713"/>
            </a:xfrm>
            <a:prstGeom prst="rect">
              <a:avLst/>
            </a:prstGeom>
          </p:spPr>
          <p:txBody>
            <a:bodyPr anchor="ctr" rtlCol="false" tIns="50800" lIns="50800" bIns="50800" rIns="50800"/>
            <a:lstStyle/>
            <a:p>
              <a:pPr algn="ctr">
                <a:lnSpc>
                  <a:spcPts val="3151"/>
                </a:lnSpc>
              </a:pPr>
            </a:p>
          </p:txBody>
        </p:sp>
      </p:grpSp>
      <p:sp>
        <p:nvSpPr>
          <p:cNvPr name="TextBox 6" id="6"/>
          <p:cNvSpPr txBox="true"/>
          <p:nvPr/>
        </p:nvSpPr>
        <p:spPr>
          <a:xfrm rot="0">
            <a:off x="852115" y="3163975"/>
            <a:ext cx="16586648" cy="6831760"/>
          </a:xfrm>
          <a:prstGeom prst="rect">
            <a:avLst/>
          </a:prstGeom>
        </p:spPr>
        <p:txBody>
          <a:bodyPr anchor="t" rtlCol="false" tIns="0" lIns="0" bIns="0" rIns="0">
            <a:spAutoFit/>
          </a:bodyPr>
          <a:lstStyle/>
          <a:p>
            <a:pPr algn="just" marL="669286" indent="-334643" lvl="1">
              <a:lnSpc>
                <a:spcPts val="4339"/>
              </a:lnSpc>
              <a:buFont typeface="Arial"/>
              <a:buChar char="•"/>
            </a:pPr>
            <a:r>
              <a:rPr lang="en-US" sz="3099">
                <a:solidFill>
                  <a:srgbClr val="FFFFFF"/>
                </a:solidFill>
                <a:latin typeface="Poppins"/>
                <a:ea typeface="Poppins"/>
                <a:cs typeface="Poppins"/>
                <a:sym typeface="Poppins"/>
              </a:rPr>
              <a:t>Logistic Regression was selected as a primary model due to its interpretability and effectiveness in binary classification tasks. It provides probabilistic outputs and allows for understanding feature importance, which is crucial in insurance contexts.</a:t>
            </a:r>
          </a:p>
          <a:p>
            <a:pPr algn="just">
              <a:lnSpc>
                <a:spcPts val="980"/>
              </a:lnSpc>
            </a:pPr>
          </a:p>
          <a:p>
            <a:pPr algn="just" marL="669286" indent="-334643" lvl="1">
              <a:lnSpc>
                <a:spcPts val="4339"/>
              </a:lnSpc>
              <a:buFont typeface="Arial"/>
              <a:buChar char="•"/>
            </a:pPr>
            <a:r>
              <a:rPr lang="en-US" sz="3099">
                <a:solidFill>
                  <a:srgbClr val="FFFFFF"/>
                </a:solidFill>
                <a:latin typeface="Poppins"/>
                <a:ea typeface="Poppins"/>
                <a:cs typeface="Poppins"/>
                <a:sym typeface="Poppins"/>
              </a:rPr>
              <a:t>Ridge and Lasso regression variants were included to address potential multicollinearity among features and to perform feature selection. Ridge helps by shrinking coefficients of correlated variables, while Lasso can zero out less important features, improving model simplicity and generalization.</a:t>
            </a:r>
          </a:p>
          <a:p>
            <a:pPr algn="just">
              <a:lnSpc>
                <a:spcPts val="979"/>
              </a:lnSpc>
            </a:pPr>
          </a:p>
          <a:p>
            <a:pPr algn="just" marL="669286" indent="-334643" lvl="1">
              <a:lnSpc>
                <a:spcPts val="4339"/>
              </a:lnSpc>
              <a:buFont typeface="Arial"/>
              <a:buChar char="•"/>
            </a:pPr>
            <a:r>
              <a:rPr lang="en-US" sz="3099">
                <a:solidFill>
                  <a:srgbClr val="FFFFFF"/>
                </a:solidFill>
                <a:latin typeface="Poppins"/>
                <a:ea typeface="Poppins"/>
                <a:cs typeface="Poppins"/>
                <a:sym typeface="Poppins"/>
              </a:rPr>
              <a:t>K-Nearest Neighbors (KNN) was chosen as a non-parametric method to capture possible non-linear relationships in the data and to serve as a performance benchmark against parametric models.</a:t>
            </a:r>
          </a:p>
          <a:p>
            <a:pPr algn="just">
              <a:lnSpc>
                <a:spcPts val="4339"/>
              </a:lnSpc>
            </a:pPr>
          </a:p>
        </p:txBody>
      </p:sp>
      <p:sp>
        <p:nvSpPr>
          <p:cNvPr name="TextBox 7" id="7"/>
          <p:cNvSpPr txBox="true"/>
          <p:nvPr/>
        </p:nvSpPr>
        <p:spPr>
          <a:xfrm rot="0">
            <a:off x="1028700" y="1830640"/>
            <a:ext cx="7187796" cy="1061689"/>
          </a:xfrm>
          <a:prstGeom prst="rect">
            <a:avLst/>
          </a:prstGeom>
        </p:spPr>
        <p:txBody>
          <a:bodyPr anchor="t" rtlCol="false" tIns="0" lIns="0" bIns="0" rIns="0">
            <a:spAutoFit/>
          </a:bodyPr>
          <a:lstStyle/>
          <a:p>
            <a:pPr algn="just">
              <a:lnSpc>
                <a:spcPts val="8676"/>
              </a:lnSpc>
            </a:pPr>
            <a:r>
              <a:rPr lang="en-US" sz="6197" spc="-272">
                <a:solidFill>
                  <a:srgbClr val="FFFFFF"/>
                </a:solidFill>
                <a:latin typeface="Open Sauce"/>
                <a:ea typeface="Open Sauce"/>
                <a:cs typeface="Open Sauce"/>
                <a:sym typeface="Open Sauce"/>
              </a:rPr>
              <a:t>Model Description</a:t>
            </a:r>
          </a:p>
        </p:txBody>
      </p:sp>
    </p:spTree>
  </p:cSld>
  <p:clrMapOvr>
    <a:masterClrMapping/>
  </p:clrMapOvr>
</p:sld>
</file>

<file path=ppt/slides/slide6.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296111" y="349538"/>
            <a:ext cx="17695777" cy="9587924"/>
            <a:chOff x="0" y="0"/>
            <a:chExt cx="4660616" cy="2525215"/>
          </a:xfrm>
        </p:grpSpPr>
        <p:sp>
          <p:nvSpPr>
            <p:cNvPr name="Freeform 3" id="3"/>
            <p:cNvSpPr/>
            <p:nvPr/>
          </p:nvSpPr>
          <p:spPr>
            <a:xfrm flipH="false" flipV="false" rot="0">
              <a:off x="0" y="0"/>
              <a:ext cx="4660616" cy="2525215"/>
            </a:xfrm>
            <a:custGeom>
              <a:avLst/>
              <a:gdLst/>
              <a:ahLst/>
              <a:cxnLst/>
              <a:rect r="r" b="b" t="t" l="l"/>
              <a:pathLst>
                <a:path h="2525215" w="4660616">
                  <a:moveTo>
                    <a:pt x="24500" y="0"/>
                  </a:moveTo>
                  <a:lnTo>
                    <a:pt x="4636116" y="0"/>
                  </a:lnTo>
                  <a:cubicBezTo>
                    <a:pt x="4649647" y="0"/>
                    <a:pt x="4660616" y="10969"/>
                    <a:pt x="4660616" y="24500"/>
                  </a:cubicBezTo>
                  <a:lnTo>
                    <a:pt x="4660616" y="2500715"/>
                  </a:lnTo>
                  <a:cubicBezTo>
                    <a:pt x="4660616" y="2507212"/>
                    <a:pt x="4658035" y="2513444"/>
                    <a:pt x="4653440" y="2518039"/>
                  </a:cubicBezTo>
                  <a:cubicBezTo>
                    <a:pt x="4648846" y="2522633"/>
                    <a:pt x="4642614" y="2525215"/>
                    <a:pt x="4636116" y="2525215"/>
                  </a:cubicBezTo>
                  <a:lnTo>
                    <a:pt x="24500" y="2525215"/>
                  </a:lnTo>
                  <a:cubicBezTo>
                    <a:pt x="10969" y="2525215"/>
                    <a:pt x="0" y="2514246"/>
                    <a:pt x="0" y="2500715"/>
                  </a:cubicBezTo>
                  <a:lnTo>
                    <a:pt x="0" y="24500"/>
                  </a:lnTo>
                  <a:cubicBezTo>
                    <a:pt x="0" y="10969"/>
                    <a:pt x="10969" y="0"/>
                    <a:pt x="24500" y="0"/>
                  </a:cubicBezTo>
                  <a:close/>
                </a:path>
              </a:pathLst>
            </a:custGeom>
            <a:solidFill>
              <a:srgbClr val="FFFFFF">
                <a:alpha val="21961"/>
              </a:srgbClr>
            </a:solidFill>
          </p:spPr>
        </p:sp>
        <p:sp>
          <p:nvSpPr>
            <p:cNvPr name="TextBox 4" id="4"/>
            <p:cNvSpPr txBox="true"/>
            <p:nvPr/>
          </p:nvSpPr>
          <p:spPr>
            <a:xfrm>
              <a:off x="0" y="-38100"/>
              <a:ext cx="4660616" cy="256331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363845" y="768097"/>
            <a:ext cx="3557278"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University of Warsaw</a:t>
            </a:r>
          </a:p>
        </p:txBody>
      </p:sp>
      <p:grpSp>
        <p:nvGrpSpPr>
          <p:cNvPr name="Group 6" id="6"/>
          <p:cNvGrpSpPr/>
          <p:nvPr/>
        </p:nvGrpSpPr>
        <p:grpSpPr>
          <a:xfrm rot="0">
            <a:off x="803986" y="3790506"/>
            <a:ext cx="16648096" cy="5666193"/>
            <a:chOff x="0" y="0"/>
            <a:chExt cx="4384684" cy="1492331"/>
          </a:xfrm>
        </p:grpSpPr>
        <p:sp>
          <p:nvSpPr>
            <p:cNvPr name="Freeform 7" id="7"/>
            <p:cNvSpPr/>
            <p:nvPr/>
          </p:nvSpPr>
          <p:spPr>
            <a:xfrm flipH="false" flipV="false" rot="0">
              <a:off x="0" y="0"/>
              <a:ext cx="4384684" cy="1492331"/>
            </a:xfrm>
            <a:custGeom>
              <a:avLst/>
              <a:gdLst/>
              <a:ahLst/>
              <a:cxnLst/>
              <a:rect r="r" b="b" t="t" l="l"/>
              <a:pathLst>
                <a:path h="1492331" w="4384684">
                  <a:moveTo>
                    <a:pt x="26042" y="0"/>
                  </a:moveTo>
                  <a:lnTo>
                    <a:pt x="4358642" y="0"/>
                  </a:lnTo>
                  <a:cubicBezTo>
                    <a:pt x="4365548" y="0"/>
                    <a:pt x="4372172" y="2744"/>
                    <a:pt x="4377056" y="7627"/>
                  </a:cubicBezTo>
                  <a:cubicBezTo>
                    <a:pt x="4381940" y="12511"/>
                    <a:pt x="4384684" y="19135"/>
                    <a:pt x="4384684" y="26042"/>
                  </a:cubicBezTo>
                  <a:lnTo>
                    <a:pt x="4384684" y="1466289"/>
                  </a:lnTo>
                  <a:cubicBezTo>
                    <a:pt x="4384684" y="1473195"/>
                    <a:pt x="4381940" y="1479819"/>
                    <a:pt x="4377056" y="1484703"/>
                  </a:cubicBezTo>
                  <a:cubicBezTo>
                    <a:pt x="4372172" y="1489587"/>
                    <a:pt x="4365548" y="1492331"/>
                    <a:pt x="4358642" y="1492331"/>
                  </a:cubicBezTo>
                  <a:lnTo>
                    <a:pt x="26042" y="1492331"/>
                  </a:lnTo>
                  <a:cubicBezTo>
                    <a:pt x="19135" y="1492331"/>
                    <a:pt x="12511" y="1489587"/>
                    <a:pt x="7627" y="1484703"/>
                  </a:cubicBezTo>
                  <a:cubicBezTo>
                    <a:pt x="2744" y="1479819"/>
                    <a:pt x="0" y="1473195"/>
                    <a:pt x="0" y="1466289"/>
                  </a:cubicBezTo>
                  <a:lnTo>
                    <a:pt x="0" y="26042"/>
                  </a:lnTo>
                  <a:cubicBezTo>
                    <a:pt x="0" y="19135"/>
                    <a:pt x="2744" y="12511"/>
                    <a:pt x="7627" y="7627"/>
                  </a:cubicBezTo>
                  <a:cubicBezTo>
                    <a:pt x="12511" y="2744"/>
                    <a:pt x="19135" y="0"/>
                    <a:pt x="26042" y="0"/>
                  </a:cubicBezTo>
                  <a:close/>
                </a:path>
              </a:pathLst>
            </a:custGeom>
            <a:solidFill>
              <a:srgbClr val="FFFFFF">
                <a:alpha val="21961"/>
              </a:srgbClr>
            </a:solidFill>
          </p:spPr>
        </p:sp>
        <p:sp>
          <p:nvSpPr>
            <p:cNvPr name="TextBox 8" id="8"/>
            <p:cNvSpPr txBox="true"/>
            <p:nvPr/>
          </p:nvSpPr>
          <p:spPr>
            <a:xfrm>
              <a:off x="0" y="-38100"/>
              <a:ext cx="4384684" cy="153043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819952" y="1467239"/>
            <a:ext cx="16648096" cy="1742242"/>
            <a:chOff x="0" y="0"/>
            <a:chExt cx="4384684" cy="458862"/>
          </a:xfrm>
        </p:grpSpPr>
        <p:sp>
          <p:nvSpPr>
            <p:cNvPr name="Freeform 10" id="10"/>
            <p:cNvSpPr/>
            <p:nvPr/>
          </p:nvSpPr>
          <p:spPr>
            <a:xfrm flipH="false" flipV="false" rot="0">
              <a:off x="0" y="0"/>
              <a:ext cx="4384684" cy="458862"/>
            </a:xfrm>
            <a:custGeom>
              <a:avLst/>
              <a:gdLst/>
              <a:ahLst/>
              <a:cxnLst/>
              <a:rect r="r" b="b" t="t" l="l"/>
              <a:pathLst>
                <a:path h="458862" w="4384684">
                  <a:moveTo>
                    <a:pt x="26042" y="0"/>
                  </a:moveTo>
                  <a:lnTo>
                    <a:pt x="4358642" y="0"/>
                  </a:lnTo>
                  <a:cubicBezTo>
                    <a:pt x="4365548" y="0"/>
                    <a:pt x="4372172" y="2744"/>
                    <a:pt x="4377056" y="7627"/>
                  </a:cubicBezTo>
                  <a:cubicBezTo>
                    <a:pt x="4381940" y="12511"/>
                    <a:pt x="4384684" y="19135"/>
                    <a:pt x="4384684" y="26042"/>
                  </a:cubicBezTo>
                  <a:lnTo>
                    <a:pt x="4384684" y="432820"/>
                  </a:lnTo>
                  <a:cubicBezTo>
                    <a:pt x="4384684" y="439727"/>
                    <a:pt x="4381940" y="446351"/>
                    <a:pt x="4377056" y="451235"/>
                  </a:cubicBezTo>
                  <a:cubicBezTo>
                    <a:pt x="4372172" y="456118"/>
                    <a:pt x="4365548" y="458862"/>
                    <a:pt x="4358642" y="458862"/>
                  </a:cubicBezTo>
                  <a:lnTo>
                    <a:pt x="26042" y="458862"/>
                  </a:lnTo>
                  <a:cubicBezTo>
                    <a:pt x="19135" y="458862"/>
                    <a:pt x="12511" y="456118"/>
                    <a:pt x="7627" y="451235"/>
                  </a:cubicBezTo>
                  <a:cubicBezTo>
                    <a:pt x="2744" y="446351"/>
                    <a:pt x="0" y="439727"/>
                    <a:pt x="0" y="432820"/>
                  </a:cubicBezTo>
                  <a:lnTo>
                    <a:pt x="0" y="26042"/>
                  </a:lnTo>
                  <a:cubicBezTo>
                    <a:pt x="0" y="19135"/>
                    <a:pt x="2744" y="12511"/>
                    <a:pt x="7627" y="7627"/>
                  </a:cubicBezTo>
                  <a:cubicBezTo>
                    <a:pt x="12511" y="2744"/>
                    <a:pt x="19135" y="0"/>
                    <a:pt x="26042" y="0"/>
                  </a:cubicBezTo>
                  <a:close/>
                </a:path>
              </a:pathLst>
            </a:custGeom>
            <a:solidFill>
              <a:srgbClr val="FFFFFF">
                <a:alpha val="21961"/>
              </a:srgbClr>
            </a:solidFill>
          </p:spPr>
        </p:sp>
        <p:sp>
          <p:nvSpPr>
            <p:cNvPr name="TextBox 11" id="11"/>
            <p:cNvSpPr txBox="true"/>
            <p:nvPr/>
          </p:nvSpPr>
          <p:spPr>
            <a:xfrm>
              <a:off x="0" y="-38100"/>
              <a:ext cx="4384684" cy="496962"/>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1125091" y="3997325"/>
            <a:ext cx="16005886" cy="526097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The classification models were trained using a carefully preprocessed dataset, where categorical features were encoded and all variables were standardized for consistency. Model selection included Logistic Regression, Ridge Classifier, Lasso (via Logistic Regression with L1 penalty), and K-Nearest Neighbors (KNN). Hyperparameters for each model were tuned using GridSearchCV to optimize performance.</a:t>
            </a:r>
          </a:p>
          <a:p>
            <a:pPr algn="just">
              <a:lnSpc>
                <a:spcPts val="3499"/>
              </a:lnSpc>
            </a:pPr>
          </a:p>
          <a:p>
            <a:pPr algn="just">
              <a:lnSpc>
                <a:spcPts val="3499"/>
              </a:lnSpc>
            </a:pPr>
            <a:r>
              <a:rPr lang="en-US" sz="2499">
                <a:solidFill>
                  <a:srgbClr val="FFFFFF"/>
                </a:solidFill>
                <a:latin typeface="Poppins"/>
                <a:ea typeface="Poppins"/>
                <a:cs typeface="Poppins"/>
                <a:sym typeface="Poppins"/>
              </a:rPr>
              <a:t>Balanced accuracy was chosen as the primary evaluation metric to address class imbalance in the dataset, and classification reports were generated to assess precision, recall, and F1-score. Among all models, Logistic Regression with class weights set to 'balanced' and regularization parameter C=0.01</a:t>
            </a:r>
            <a:r>
              <a:rPr lang="en-US" sz="2499">
                <a:solidFill>
                  <a:srgbClr val="FFFFFF"/>
                </a:solidFill>
                <a:latin typeface="Poppins"/>
                <a:ea typeface="Poppins"/>
                <a:cs typeface="Poppins"/>
                <a:sym typeface="Poppins"/>
              </a:rPr>
              <a:t>C</a:t>
            </a:r>
            <a:r>
              <a:rPr lang="en-US" sz="2499">
                <a:solidFill>
                  <a:srgbClr val="FFFFFF"/>
                </a:solidFill>
                <a:latin typeface="Poppins"/>
                <a:ea typeface="Poppins"/>
                <a:cs typeface="Poppins"/>
                <a:sym typeface="Poppins"/>
              </a:rPr>
              <a:t>=0.01 achieved the best balanced accuracy. This model provided a strong balance between interpretability and predictive performance, making it suitable for real-world insurance claim classification tasks.</a:t>
            </a:r>
          </a:p>
          <a:p>
            <a:pPr algn="just">
              <a:lnSpc>
                <a:spcPts val="3499"/>
              </a:lnSpc>
            </a:pPr>
          </a:p>
        </p:txBody>
      </p:sp>
      <p:sp>
        <p:nvSpPr>
          <p:cNvPr name="TextBox 13" id="13"/>
          <p:cNvSpPr txBox="true"/>
          <p:nvPr/>
        </p:nvSpPr>
        <p:spPr>
          <a:xfrm rot="0">
            <a:off x="611204" y="1843998"/>
            <a:ext cx="16648096" cy="1107185"/>
          </a:xfrm>
          <a:prstGeom prst="rect">
            <a:avLst/>
          </a:prstGeom>
        </p:spPr>
        <p:txBody>
          <a:bodyPr anchor="t" rtlCol="false" tIns="0" lIns="0" bIns="0" rIns="0">
            <a:spAutoFit/>
          </a:bodyPr>
          <a:lstStyle/>
          <a:p>
            <a:pPr algn="ctr">
              <a:lnSpc>
                <a:spcPts val="7751"/>
              </a:lnSpc>
            </a:pPr>
            <a:r>
              <a:rPr lang="en-US" b="true" sz="7599" spc="-341">
                <a:solidFill>
                  <a:srgbClr val="FFFFFF"/>
                </a:solidFill>
                <a:latin typeface="Telegraf Bold"/>
                <a:ea typeface="Telegraf Bold"/>
                <a:cs typeface="Telegraf Bold"/>
                <a:sym typeface="Telegraf Bold"/>
              </a:rPr>
              <a:t>Model Evaluation</a:t>
            </a:r>
          </a:p>
        </p:txBody>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803986" y="1894724"/>
            <a:ext cx="7145508" cy="1629205"/>
            <a:chOff x="0" y="0"/>
            <a:chExt cx="1881944" cy="429091"/>
          </a:xfrm>
        </p:grpSpPr>
        <p:sp>
          <p:nvSpPr>
            <p:cNvPr name="Freeform 3" id="3"/>
            <p:cNvSpPr/>
            <p:nvPr/>
          </p:nvSpPr>
          <p:spPr>
            <a:xfrm flipH="false" flipV="false" rot="0">
              <a:off x="0" y="0"/>
              <a:ext cx="1881944" cy="429091"/>
            </a:xfrm>
            <a:custGeom>
              <a:avLst/>
              <a:gdLst/>
              <a:ahLst/>
              <a:cxnLst/>
              <a:rect r="r" b="b" t="t" l="l"/>
              <a:pathLst>
                <a:path h="429091" w="1881944">
                  <a:moveTo>
                    <a:pt x="60674" y="0"/>
                  </a:moveTo>
                  <a:lnTo>
                    <a:pt x="1821270" y="0"/>
                  </a:lnTo>
                  <a:cubicBezTo>
                    <a:pt x="1854780" y="0"/>
                    <a:pt x="1881944" y="27165"/>
                    <a:pt x="1881944" y="60674"/>
                  </a:cubicBezTo>
                  <a:lnTo>
                    <a:pt x="1881944" y="368417"/>
                  </a:lnTo>
                  <a:cubicBezTo>
                    <a:pt x="1881944" y="384509"/>
                    <a:pt x="1875552" y="399941"/>
                    <a:pt x="1864173" y="411320"/>
                  </a:cubicBezTo>
                  <a:cubicBezTo>
                    <a:pt x="1852795" y="422699"/>
                    <a:pt x="1837362" y="429091"/>
                    <a:pt x="1821270" y="429091"/>
                  </a:cubicBezTo>
                  <a:lnTo>
                    <a:pt x="60674" y="429091"/>
                  </a:lnTo>
                  <a:cubicBezTo>
                    <a:pt x="27165" y="429091"/>
                    <a:pt x="0" y="401926"/>
                    <a:pt x="0" y="368417"/>
                  </a:cubicBezTo>
                  <a:lnTo>
                    <a:pt x="0" y="60674"/>
                  </a:lnTo>
                  <a:cubicBezTo>
                    <a:pt x="0" y="27165"/>
                    <a:pt x="27165" y="0"/>
                    <a:pt x="60674" y="0"/>
                  </a:cubicBezTo>
                  <a:close/>
                </a:path>
              </a:pathLst>
            </a:custGeom>
            <a:gradFill rotWithShape="true">
              <a:gsLst>
                <a:gs pos="0">
                  <a:srgbClr val="000000">
                    <a:alpha val="78000"/>
                  </a:srgbClr>
                </a:gs>
                <a:gs pos="100000">
                  <a:srgbClr val="DDDDDD">
                    <a:alpha val="14820"/>
                  </a:srgbClr>
                </a:gs>
              </a:gsLst>
              <a:lin ang="2700000"/>
            </a:gradFill>
          </p:spPr>
        </p:sp>
        <p:sp>
          <p:nvSpPr>
            <p:cNvPr name="TextBox 4" id="4"/>
            <p:cNvSpPr txBox="true"/>
            <p:nvPr/>
          </p:nvSpPr>
          <p:spPr>
            <a:xfrm>
              <a:off x="0" y="-66675"/>
              <a:ext cx="1881944" cy="495766"/>
            </a:xfrm>
            <a:prstGeom prst="rect">
              <a:avLst/>
            </a:prstGeom>
          </p:spPr>
          <p:txBody>
            <a:bodyPr anchor="ctr" rtlCol="false" tIns="50800" lIns="50800" bIns="50800" rIns="50800"/>
            <a:lstStyle/>
            <a:p>
              <a:pPr algn="ctr">
                <a:lnSpc>
                  <a:spcPts val="3151"/>
                </a:lnSpc>
              </a:pPr>
            </a:p>
          </p:txBody>
        </p:sp>
      </p:grpSp>
      <p:sp>
        <p:nvSpPr>
          <p:cNvPr name="TextBox 5" id="5"/>
          <p:cNvSpPr txBox="true"/>
          <p:nvPr/>
        </p:nvSpPr>
        <p:spPr>
          <a:xfrm rot="0">
            <a:off x="1363845" y="768097"/>
            <a:ext cx="3479786"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University of Warsaw</a:t>
            </a:r>
          </a:p>
        </p:txBody>
      </p:sp>
      <p:sp>
        <p:nvSpPr>
          <p:cNvPr name="TextBox 6" id="6"/>
          <p:cNvSpPr txBox="true"/>
          <p:nvPr/>
        </p:nvSpPr>
        <p:spPr>
          <a:xfrm rot="0">
            <a:off x="1275306" y="3920427"/>
            <a:ext cx="15737388" cy="5722620"/>
          </a:xfrm>
          <a:prstGeom prst="rect">
            <a:avLst/>
          </a:prstGeom>
        </p:spPr>
        <p:txBody>
          <a:bodyPr anchor="t" rtlCol="false" tIns="0" lIns="0" bIns="0" rIns="0">
            <a:spAutoFit/>
          </a:bodyPr>
          <a:lstStyle/>
          <a:p>
            <a:pPr algn="just">
              <a:lnSpc>
                <a:spcPts val="3779"/>
              </a:lnSpc>
            </a:pPr>
            <a:r>
              <a:rPr lang="en-US" sz="2699">
                <a:solidFill>
                  <a:srgbClr val="FFFFFF"/>
                </a:solidFill>
                <a:latin typeface="Poppins"/>
                <a:ea typeface="Poppins"/>
                <a:cs typeface="Poppins"/>
                <a:sym typeface="Poppins"/>
              </a:rPr>
              <a:t>The classification project demonstrated that Logistic Regression with balanced class weights and strong regularization (C=0.01) delivered the best performance among the tested models. </a:t>
            </a:r>
          </a:p>
          <a:p>
            <a:pPr algn="just">
              <a:lnSpc>
                <a:spcPts val="3779"/>
              </a:lnSpc>
            </a:pPr>
          </a:p>
          <a:p>
            <a:pPr algn="just">
              <a:lnSpc>
                <a:spcPts val="3779"/>
              </a:lnSpc>
            </a:pPr>
            <a:r>
              <a:rPr lang="en-US" sz="2699">
                <a:solidFill>
                  <a:srgbClr val="FFFFFF"/>
                </a:solidFill>
                <a:latin typeface="Poppins"/>
                <a:ea typeface="Poppins"/>
                <a:cs typeface="Poppins"/>
                <a:sym typeface="Poppins"/>
              </a:rPr>
              <a:t>This approach effectively addressed class imbalance and provided reliable, interpretable predictions for insurance claim status. The most influential features for prediction included customer score, reward, person age, and revenue, highlighting their importance in assessing claim likelihood. </a:t>
            </a:r>
          </a:p>
          <a:p>
            <a:pPr algn="just">
              <a:lnSpc>
                <a:spcPts val="3779"/>
              </a:lnSpc>
            </a:pPr>
          </a:p>
          <a:p>
            <a:pPr algn="just">
              <a:lnSpc>
                <a:spcPts val="3779"/>
              </a:lnSpc>
            </a:pPr>
            <a:r>
              <a:rPr lang="en-US" sz="2699">
                <a:solidFill>
                  <a:srgbClr val="FFFFFF"/>
                </a:solidFill>
                <a:latin typeface="Poppins"/>
                <a:ea typeface="Poppins"/>
                <a:cs typeface="Poppins"/>
                <a:sym typeface="Poppins"/>
              </a:rPr>
              <a:t>These results suggest that machine learning, particularly logistic regression, can streamline claims processing, reduce manual effort, and help identify potential fraud, ultimately enhancing operational efficiency and decision-making in the insurance sector.</a:t>
            </a:r>
          </a:p>
        </p:txBody>
      </p:sp>
      <p:sp>
        <p:nvSpPr>
          <p:cNvPr name="TextBox 7" id="7"/>
          <p:cNvSpPr txBox="true"/>
          <p:nvPr/>
        </p:nvSpPr>
        <p:spPr>
          <a:xfrm rot="0">
            <a:off x="1403384" y="2296872"/>
            <a:ext cx="5946711" cy="942152"/>
          </a:xfrm>
          <a:prstGeom prst="rect">
            <a:avLst/>
          </a:prstGeom>
        </p:spPr>
        <p:txBody>
          <a:bodyPr anchor="t" rtlCol="false" tIns="0" lIns="0" bIns="0" rIns="0">
            <a:spAutoFit/>
          </a:bodyPr>
          <a:lstStyle/>
          <a:p>
            <a:pPr algn="l">
              <a:lnSpc>
                <a:spcPts val="6642"/>
              </a:lnSpc>
            </a:pPr>
            <a:r>
              <a:rPr lang="en-US" sz="6512" spc="-293" b="true">
                <a:solidFill>
                  <a:srgbClr val="FFFFFF"/>
                </a:solidFill>
                <a:latin typeface="Telegraf Bold"/>
                <a:ea typeface="Telegraf Bold"/>
                <a:cs typeface="Telegraf Bold"/>
                <a:sym typeface="Telegraf Bold"/>
              </a:rPr>
              <a:t>Main Findings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803986" y="803986"/>
            <a:ext cx="449429" cy="449429"/>
          </a:xfrm>
          <a:custGeom>
            <a:avLst/>
            <a:gdLst/>
            <a:ahLst/>
            <a:cxnLst/>
            <a:rect r="r" b="b" t="t" l="l"/>
            <a:pathLst>
              <a:path h="449429" w="449429">
                <a:moveTo>
                  <a:pt x="0" y="0"/>
                </a:moveTo>
                <a:lnTo>
                  <a:pt x="449428" y="0"/>
                </a:lnTo>
                <a:lnTo>
                  <a:pt x="449428" y="449428"/>
                </a:lnTo>
                <a:lnTo>
                  <a:pt x="0" y="4494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63845" y="768097"/>
            <a:ext cx="2685498" cy="445006"/>
          </a:xfrm>
          <a:prstGeom prst="rect">
            <a:avLst/>
          </a:prstGeom>
        </p:spPr>
        <p:txBody>
          <a:bodyPr anchor="t" rtlCol="false" tIns="0" lIns="0" bIns="0" rIns="0">
            <a:spAutoFit/>
          </a:bodyPr>
          <a:lstStyle/>
          <a:p>
            <a:pPr algn="l">
              <a:lnSpc>
                <a:spcPts val="3391"/>
              </a:lnSpc>
              <a:spcBef>
                <a:spcPct val="0"/>
              </a:spcBef>
            </a:pPr>
            <a:r>
              <a:rPr lang="en-US" b="true" sz="2422" spc="-109">
                <a:solidFill>
                  <a:srgbClr val="FFFFFF"/>
                </a:solidFill>
                <a:latin typeface="Telegraf Bold"/>
                <a:ea typeface="Telegraf Bold"/>
                <a:cs typeface="Telegraf Bold"/>
                <a:sym typeface="Telegraf Bold"/>
              </a:rPr>
              <a:t>Thynk Unlimited</a:t>
            </a:r>
          </a:p>
        </p:txBody>
      </p:sp>
      <p:sp>
        <p:nvSpPr>
          <p:cNvPr name="TextBox 4" id="4"/>
          <p:cNvSpPr txBox="true"/>
          <p:nvPr/>
        </p:nvSpPr>
        <p:spPr>
          <a:xfrm rot="0">
            <a:off x="9144000" y="841660"/>
            <a:ext cx="1662550"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Home</a:t>
            </a:r>
          </a:p>
        </p:txBody>
      </p:sp>
      <p:sp>
        <p:nvSpPr>
          <p:cNvPr name="TextBox 5" id="5"/>
          <p:cNvSpPr txBox="true"/>
          <p:nvPr/>
        </p:nvSpPr>
        <p:spPr>
          <a:xfrm rot="0">
            <a:off x="11408122" y="843874"/>
            <a:ext cx="1907082" cy="409541"/>
          </a:xfrm>
          <a:prstGeom prst="rect">
            <a:avLst/>
          </a:prstGeom>
        </p:spPr>
        <p:txBody>
          <a:bodyPr anchor="t" rtlCol="false" tIns="0" lIns="0" bIns="0" rIns="0">
            <a:spAutoFit/>
          </a:bodyPr>
          <a:lstStyle/>
          <a:p>
            <a:pPr algn="ctr" marL="0" indent="0" lvl="0">
              <a:lnSpc>
                <a:spcPts val="3151"/>
              </a:lnSpc>
              <a:spcBef>
                <a:spcPct val="0"/>
              </a:spcBef>
            </a:pPr>
            <a:r>
              <a:rPr lang="en-US" sz="2251">
                <a:solidFill>
                  <a:srgbClr val="FFFFFF"/>
                </a:solidFill>
                <a:latin typeface="Poppins"/>
                <a:ea typeface="Poppins"/>
                <a:cs typeface="Poppins"/>
                <a:sym typeface="Poppins"/>
              </a:rPr>
              <a:t>About</a:t>
            </a:r>
          </a:p>
        </p:txBody>
      </p:sp>
      <p:sp>
        <p:nvSpPr>
          <p:cNvPr name="TextBox 6" id="6"/>
          <p:cNvSpPr txBox="true"/>
          <p:nvPr/>
        </p:nvSpPr>
        <p:spPr>
          <a:xfrm rot="0">
            <a:off x="13726729" y="819695"/>
            <a:ext cx="1916881" cy="409541"/>
          </a:xfrm>
          <a:prstGeom prst="rect">
            <a:avLst/>
          </a:prstGeom>
        </p:spPr>
        <p:txBody>
          <a:bodyPr anchor="t" rtlCol="false" tIns="0" lIns="0" bIns="0" rIns="0">
            <a:spAutoFit/>
          </a:bodyPr>
          <a:lstStyle/>
          <a:p>
            <a:pPr algn="ctr" marL="0" indent="0" lvl="0">
              <a:lnSpc>
                <a:spcPts val="3151"/>
              </a:lnSpc>
              <a:spcBef>
                <a:spcPct val="0"/>
              </a:spcBef>
            </a:pPr>
            <a:r>
              <a:rPr lang="en-US" b="true" sz="2251">
                <a:solidFill>
                  <a:srgbClr val="FFFFFF"/>
                </a:solidFill>
                <a:latin typeface="Poppins Bold"/>
                <a:ea typeface="Poppins Bold"/>
                <a:cs typeface="Poppins Bold"/>
                <a:sym typeface="Poppins Bold"/>
              </a:rPr>
              <a:t>Content</a:t>
            </a:r>
          </a:p>
        </p:txBody>
      </p:sp>
      <p:sp>
        <p:nvSpPr>
          <p:cNvPr name="TextBox 7" id="7"/>
          <p:cNvSpPr txBox="true"/>
          <p:nvPr/>
        </p:nvSpPr>
        <p:spPr>
          <a:xfrm rot="0">
            <a:off x="15034325" y="841660"/>
            <a:ext cx="2224975" cy="409541"/>
          </a:xfrm>
          <a:prstGeom prst="rect">
            <a:avLst/>
          </a:prstGeom>
        </p:spPr>
        <p:txBody>
          <a:bodyPr anchor="t" rtlCol="false" tIns="0" lIns="0" bIns="0" rIns="0">
            <a:spAutoFit/>
          </a:bodyPr>
          <a:lstStyle/>
          <a:p>
            <a:pPr algn="r" marL="0" indent="0" lvl="0">
              <a:lnSpc>
                <a:spcPts val="3151"/>
              </a:lnSpc>
              <a:spcBef>
                <a:spcPct val="0"/>
              </a:spcBef>
            </a:pPr>
            <a:r>
              <a:rPr lang="en-US" sz="2251">
                <a:solidFill>
                  <a:srgbClr val="FFFFFF"/>
                </a:solidFill>
                <a:latin typeface="Poppins"/>
                <a:ea typeface="Poppins"/>
                <a:cs typeface="Poppins"/>
                <a:sym typeface="Poppins"/>
              </a:rPr>
              <a:t>Others</a:t>
            </a:r>
          </a:p>
        </p:txBody>
      </p:sp>
      <p:grpSp>
        <p:nvGrpSpPr>
          <p:cNvPr name="Group 8" id="8"/>
          <p:cNvGrpSpPr/>
          <p:nvPr/>
        </p:nvGrpSpPr>
        <p:grpSpPr>
          <a:xfrm rot="0">
            <a:off x="803986" y="1894724"/>
            <a:ext cx="7145508" cy="7727240"/>
            <a:chOff x="0" y="0"/>
            <a:chExt cx="1881944" cy="2035158"/>
          </a:xfrm>
        </p:grpSpPr>
        <p:sp>
          <p:nvSpPr>
            <p:cNvPr name="Freeform 9" id="9"/>
            <p:cNvSpPr/>
            <p:nvPr/>
          </p:nvSpPr>
          <p:spPr>
            <a:xfrm flipH="false" flipV="false" rot="0">
              <a:off x="0" y="0"/>
              <a:ext cx="1881944" cy="2035158"/>
            </a:xfrm>
            <a:custGeom>
              <a:avLst/>
              <a:gdLst/>
              <a:ahLst/>
              <a:cxnLst/>
              <a:rect r="r" b="b" t="t" l="l"/>
              <a:pathLst>
                <a:path h="2035158" w="1881944">
                  <a:moveTo>
                    <a:pt x="60674" y="0"/>
                  </a:moveTo>
                  <a:lnTo>
                    <a:pt x="1821270" y="0"/>
                  </a:lnTo>
                  <a:cubicBezTo>
                    <a:pt x="1854780" y="0"/>
                    <a:pt x="1881944" y="27165"/>
                    <a:pt x="1881944" y="60674"/>
                  </a:cubicBezTo>
                  <a:lnTo>
                    <a:pt x="1881944" y="1974484"/>
                  </a:lnTo>
                  <a:cubicBezTo>
                    <a:pt x="1881944" y="1990575"/>
                    <a:pt x="1875552" y="2006008"/>
                    <a:pt x="1864173" y="2017387"/>
                  </a:cubicBezTo>
                  <a:cubicBezTo>
                    <a:pt x="1852795" y="2028765"/>
                    <a:pt x="1837362" y="2035158"/>
                    <a:pt x="1821270" y="2035158"/>
                  </a:cubicBezTo>
                  <a:lnTo>
                    <a:pt x="60674" y="2035158"/>
                  </a:lnTo>
                  <a:cubicBezTo>
                    <a:pt x="27165" y="2035158"/>
                    <a:pt x="0" y="2007993"/>
                    <a:pt x="0" y="1974484"/>
                  </a:cubicBezTo>
                  <a:lnTo>
                    <a:pt x="0" y="60674"/>
                  </a:lnTo>
                  <a:cubicBezTo>
                    <a:pt x="0" y="27165"/>
                    <a:pt x="27165" y="0"/>
                    <a:pt x="60674" y="0"/>
                  </a:cubicBezTo>
                  <a:close/>
                </a:path>
              </a:pathLst>
            </a:custGeom>
            <a:gradFill rotWithShape="true">
              <a:gsLst>
                <a:gs pos="0">
                  <a:srgbClr val="000000">
                    <a:alpha val="78000"/>
                  </a:srgbClr>
                </a:gs>
                <a:gs pos="100000">
                  <a:srgbClr val="DDDDDD">
                    <a:alpha val="14820"/>
                  </a:srgbClr>
                </a:gs>
              </a:gsLst>
              <a:lin ang="2700000"/>
            </a:gradFill>
          </p:spPr>
        </p:sp>
        <p:sp>
          <p:nvSpPr>
            <p:cNvPr name="TextBox 10" id="10"/>
            <p:cNvSpPr txBox="true"/>
            <p:nvPr/>
          </p:nvSpPr>
          <p:spPr>
            <a:xfrm>
              <a:off x="0" y="-66675"/>
              <a:ext cx="1881944" cy="2101833"/>
            </a:xfrm>
            <a:prstGeom prst="rect">
              <a:avLst/>
            </a:prstGeom>
          </p:spPr>
          <p:txBody>
            <a:bodyPr anchor="ctr" rtlCol="false" tIns="50800" lIns="50800" bIns="50800" rIns="50800"/>
            <a:lstStyle/>
            <a:p>
              <a:pPr algn="ctr">
                <a:lnSpc>
                  <a:spcPts val="3151"/>
                </a:lnSpc>
              </a:pPr>
            </a:p>
          </p:txBody>
        </p:sp>
      </p:grpSp>
      <p:grpSp>
        <p:nvGrpSpPr>
          <p:cNvPr name="Group 11" id="11"/>
          <p:cNvGrpSpPr/>
          <p:nvPr/>
        </p:nvGrpSpPr>
        <p:grpSpPr>
          <a:xfrm rot="0">
            <a:off x="8661704" y="6356028"/>
            <a:ext cx="8825903" cy="3265935"/>
            <a:chOff x="0" y="0"/>
            <a:chExt cx="2324518" cy="860164"/>
          </a:xfrm>
        </p:grpSpPr>
        <p:sp>
          <p:nvSpPr>
            <p:cNvPr name="Freeform 12" id="12"/>
            <p:cNvSpPr/>
            <p:nvPr/>
          </p:nvSpPr>
          <p:spPr>
            <a:xfrm flipH="false" flipV="false" rot="0">
              <a:off x="0" y="0"/>
              <a:ext cx="2324518" cy="860164"/>
            </a:xfrm>
            <a:custGeom>
              <a:avLst/>
              <a:gdLst/>
              <a:ahLst/>
              <a:cxnLst/>
              <a:rect r="r" b="b" t="t" l="l"/>
              <a:pathLst>
                <a:path h="860164" w="2324518">
                  <a:moveTo>
                    <a:pt x="36842" y="0"/>
                  </a:moveTo>
                  <a:lnTo>
                    <a:pt x="2287676" y="0"/>
                  </a:lnTo>
                  <a:cubicBezTo>
                    <a:pt x="2308023" y="0"/>
                    <a:pt x="2324518" y="16495"/>
                    <a:pt x="2324518" y="36842"/>
                  </a:cubicBezTo>
                  <a:lnTo>
                    <a:pt x="2324518" y="823322"/>
                  </a:lnTo>
                  <a:cubicBezTo>
                    <a:pt x="2324518" y="843670"/>
                    <a:pt x="2308023" y="860164"/>
                    <a:pt x="2287676" y="860164"/>
                  </a:cubicBezTo>
                  <a:lnTo>
                    <a:pt x="36842" y="860164"/>
                  </a:lnTo>
                  <a:cubicBezTo>
                    <a:pt x="16495" y="860164"/>
                    <a:pt x="0" y="843670"/>
                    <a:pt x="0" y="823322"/>
                  </a:cubicBezTo>
                  <a:lnTo>
                    <a:pt x="0" y="36842"/>
                  </a:lnTo>
                  <a:cubicBezTo>
                    <a:pt x="0" y="16495"/>
                    <a:pt x="16495" y="0"/>
                    <a:pt x="36842" y="0"/>
                  </a:cubicBezTo>
                  <a:close/>
                </a:path>
              </a:pathLst>
            </a:custGeom>
            <a:gradFill rotWithShape="true">
              <a:gsLst>
                <a:gs pos="0">
                  <a:srgbClr val="000F9B">
                    <a:alpha val="100000"/>
                  </a:srgbClr>
                </a:gs>
                <a:gs pos="50000">
                  <a:srgbClr val="EB0000">
                    <a:alpha val="100000"/>
                  </a:srgbClr>
                </a:gs>
                <a:gs pos="100000">
                  <a:srgbClr val="A000EB">
                    <a:alpha val="100000"/>
                  </a:srgbClr>
                </a:gs>
              </a:gsLst>
              <a:path path="circle">
                <a:fillToRect l="0" r="100000" t="0" b="100000"/>
              </a:path>
              <a:tileRect r="0" l="-100000" b="0" t="-100000"/>
            </a:gradFill>
          </p:spPr>
        </p:sp>
        <p:sp>
          <p:nvSpPr>
            <p:cNvPr name="TextBox 13" id="13"/>
            <p:cNvSpPr txBox="true"/>
            <p:nvPr/>
          </p:nvSpPr>
          <p:spPr>
            <a:xfrm>
              <a:off x="0" y="-66675"/>
              <a:ext cx="2324518" cy="926839"/>
            </a:xfrm>
            <a:prstGeom prst="rect">
              <a:avLst/>
            </a:prstGeom>
          </p:spPr>
          <p:txBody>
            <a:bodyPr anchor="ctr" rtlCol="false" tIns="50800" lIns="50800" bIns="50800" rIns="50800"/>
            <a:lstStyle/>
            <a:p>
              <a:pPr algn="ctr">
                <a:lnSpc>
                  <a:spcPts val="3151"/>
                </a:lnSpc>
              </a:pPr>
            </a:p>
          </p:txBody>
        </p:sp>
      </p:grpSp>
      <p:grpSp>
        <p:nvGrpSpPr>
          <p:cNvPr name="Group 14" id="14"/>
          <p:cNvGrpSpPr/>
          <p:nvPr/>
        </p:nvGrpSpPr>
        <p:grpSpPr>
          <a:xfrm rot="0">
            <a:off x="8661704" y="1894724"/>
            <a:ext cx="8825903" cy="3823129"/>
            <a:chOff x="0" y="0"/>
            <a:chExt cx="2324518" cy="1006915"/>
          </a:xfrm>
        </p:grpSpPr>
        <p:sp>
          <p:nvSpPr>
            <p:cNvPr name="Freeform 15" id="15"/>
            <p:cNvSpPr/>
            <p:nvPr/>
          </p:nvSpPr>
          <p:spPr>
            <a:xfrm flipH="false" flipV="false" rot="0">
              <a:off x="0" y="0"/>
              <a:ext cx="2324518" cy="1006915"/>
            </a:xfrm>
            <a:custGeom>
              <a:avLst/>
              <a:gdLst/>
              <a:ahLst/>
              <a:cxnLst/>
              <a:rect r="r" b="b" t="t" l="l"/>
              <a:pathLst>
                <a:path h="1006915" w="2324518">
                  <a:moveTo>
                    <a:pt x="49122" y="0"/>
                  </a:moveTo>
                  <a:lnTo>
                    <a:pt x="2275395" y="0"/>
                  </a:lnTo>
                  <a:cubicBezTo>
                    <a:pt x="2288423" y="0"/>
                    <a:pt x="2300918" y="5175"/>
                    <a:pt x="2310130" y="14388"/>
                  </a:cubicBezTo>
                  <a:cubicBezTo>
                    <a:pt x="2319342" y="23600"/>
                    <a:pt x="2324518" y="36094"/>
                    <a:pt x="2324518" y="49122"/>
                  </a:cubicBezTo>
                  <a:lnTo>
                    <a:pt x="2324518" y="957793"/>
                  </a:lnTo>
                  <a:cubicBezTo>
                    <a:pt x="2324518" y="970821"/>
                    <a:pt x="2319342" y="983315"/>
                    <a:pt x="2310130" y="992527"/>
                  </a:cubicBezTo>
                  <a:cubicBezTo>
                    <a:pt x="2300918" y="1001739"/>
                    <a:pt x="2288423" y="1006915"/>
                    <a:pt x="2275395" y="1006915"/>
                  </a:cubicBezTo>
                  <a:lnTo>
                    <a:pt x="49122" y="1006915"/>
                  </a:lnTo>
                  <a:cubicBezTo>
                    <a:pt x="36094" y="1006915"/>
                    <a:pt x="23600" y="1001739"/>
                    <a:pt x="14388" y="992527"/>
                  </a:cubicBezTo>
                  <a:cubicBezTo>
                    <a:pt x="5175" y="983315"/>
                    <a:pt x="0" y="970821"/>
                    <a:pt x="0" y="957793"/>
                  </a:cubicBezTo>
                  <a:lnTo>
                    <a:pt x="0" y="49122"/>
                  </a:lnTo>
                  <a:cubicBezTo>
                    <a:pt x="0" y="36094"/>
                    <a:pt x="5175" y="23600"/>
                    <a:pt x="14388" y="14388"/>
                  </a:cubicBezTo>
                  <a:cubicBezTo>
                    <a:pt x="23600" y="5175"/>
                    <a:pt x="36094" y="0"/>
                    <a:pt x="49122" y="0"/>
                  </a:cubicBezTo>
                  <a:close/>
                </a:path>
              </a:pathLst>
            </a:custGeom>
            <a:solidFill>
              <a:srgbClr val="000000">
                <a:alpha val="0"/>
              </a:srgbClr>
            </a:solidFill>
            <a:ln w="28575" cap="rnd">
              <a:solidFill>
                <a:srgbClr val="FFFFFF"/>
              </a:solidFill>
              <a:prstDash val="solid"/>
              <a:round/>
            </a:ln>
          </p:spPr>
        </p:sp>
        <p:sp>
          <p:nvSpPr>
            <p:cNvPr name="TextBox 16" id="16"/>
            <p:cNvSpPr txBox="true"/>
            <p:nvPr/>
          </p:nvSpPr>
          <p:spPr>
            <a:xfrm>
              <a:off x="0" y="-66675"/>
              <a:ext cx="2324518" cy="1073590"/>
            </a:xfrm>
            <a:prstGeom prst="rect">
              <a:avLst/>
            </a:prstGeom>
          </p:spPr>
          <p:txBody>
            <a:bodyPr anchor="ctr" rtlCol="false" tIns="50800" lIns="50800" bIns="50800" rIns="50800"/>
            <a:lstStyle/>
            <a:p>
              <a:pPr algn="ctr">
                <a:lnSpc>
                  <a:spcPts val="3151"/>
                </a:lnSpc>
              </a:pPr>
            </a:p>
          </p:txBody>
        </p:sp>
      </p:grpSp>
      <p:sp>
        <p:nvSpPr>
          <p:cNvPr name="TextBox 17" id="17"/>
          <p:cNvSpPr txBox="true"/>
          <p:nvPr/>
        </p:nvSpPr>
        <p:spPr>
          <a:xfrm rot="0">
            <a:off x="1886088" y="3094519"/>
            <a:ext cx="4981303" cy="526097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Testing and debugging are crucial steps in programming. Testing verifies that code functions as expected, while debugging identifies and resolves errors. By carefully testing and refining code, programmers ensure their applications are reliable, user-friendly, and free of bugs, enhancing the end-user experience.</a:t>
            </a:r>
          </a:p>
        </p:txBody>
      </p:sp>
      <p:sp>
        <p:nvSpPr>
          <p:cNvPr name="TextBox 18" id="18"/>
          <p:cNvSpPr txBox="true"/>
          <p:nvPr/>
        </p:nvSpPr>
        <p:spPr>
          <a:xfrm rot="0">
            <a:off x="9411514" y="2528963"/>
            <a:ext cx="7384352" cy="2608808"/>
          </a:xfrm>
          <a:prstGeom prst="rect">
            <a:avLst/>
          </a:prstGeom>
        </p:spPr>
        <p:txBody>
          <a:bodyPr anchor="t" rtlCol="false" tIns="0" lIns="0" bIns="0" rIns="0">
            <a:spAutoFit/>
          </a:bodyPr>
          <a:lstStyle/>
          <a:p>
            <a:pPr algn="just">
              <a:lnSpc>
                <a:spcPts val="9728"/>
              </a:lnSpc>
            </a:pPr>
            <a:r>
              <a:rPr lang="en-US" b="true" sz="9537" spc="-429">
                <a:solidFill>
                  <a:srgbClr val="FFFFFF"/>
                </a:solidFill>
                <a:latin typeface="Telegraf Bold"/>
                <a:ea typeface="Telegraf Bold"/>
                <a:cs typeface="Telegraf Bold"/>
                <a:sym typeface="Telegraf Bold"/>
              </a:rPr>
              <a:t>Testing and Debugging</a:t>
            </a:r>
          </a:p>
        </p:txBody>
      </p:sp>
      <p:sp>
        <p:nvSpPr>
          <p:cNvPr name="TextBox 19" id="19"/>
          <p:cNvSpPr txBox="true"/>
          <p:nvPr/>
        </p:nvSpPr>
        <p:spPr>
          <a:xfrm rot="0">
            <a:off x="9492258" y="6927385"/>
            <a:ext cx="5738811" cy="2008922"/>
          </a:xfrm>
          <a:prstGeom prst="rect">
            <a:avLst/>
          </a:prstGeom>
        </p:spPr>
        <p:txBody>
          <a:bodyPr anchor="t" rtlCol="false" tIns="0" lIns="0" bIns="0" rIns="0">
            <a:spAutoFit/>
          </a:bodyPr>
          <a:lstStyle/>
          <a:p>
            <a:pPr algn="just">
              <a:lnSpc>
                <a:spcPts val="8085"/>
              </a:lnSpc>
            </a:pPr>
            <a:r>
              <a:rPr lang="en-US" sz="5775" spc="-254">
                <a:solidFill>
                  <a:srgbClr val="FFFFFF"/>
                </a:solidFill>
                <a:latin typeface="Open Sauce"/>
                <a:ea typeface="Open Sauce"/>
                <a:cs typeface="Open Sauce"/>
                <a:sym typeface="Open Sauce"/>
              </a:rPr>
              <a:t>Working Together in Code</a:t>
            </a:r>
          </a:p>
        </p:txBody>
      </p:sp>
      <p:sp>
        <p:nvSpPr>
          <p:cNvPr name="Freeform 20" id="20"/>
          <p:cNvSpPr/>
          <p:nvPr/>
        </p:nvSpPr>
        <p:spPr>
          <a:xfrm flipH="false" flipV="false" rot="0">
            <a:off x="15809561" y="6819295"/>
            <a:ext cx="1169701" cy="1169701"/>
          </a:xfrm>
          <a:custGeom>
            <a:avLst/>
            <a:gdLst/>
            <a:ahLst/>
            <a:cxnLst/>
            <a:rect r="r" b="b" t="t" l="l"/>
            <a:pathLst>
              <a:path h="1169701" w="1169701">
                <a:moveTo>
                  <a:pt x="0" y="0"/>
                </a:moveTo>
                <a:lnTo>
                  <a:pt x="1169701" y="0"/>
                </a:lnTo>
                <a:lnTo>
                  <a:pt x="1169701" y="1169701"/>
                </a:lnTo>
                <a:lnTo>
                  <a:pt x="0" y="11697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gradFill rotWithShape="true">
          <a:gsLst>
            <a:gs pos="0">
              <a:srgbClr val="000000">
                <a:alpha val="100000"/>
              </a:srgbClr>
            </a:gs>
            <a:gs pos="100000">
              <a:srgbClr val="09033D">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28700" y="1999089"/>
            <a:ext cx="15631176" cy="7103620"/>
          </a:xfrm>
          <a:prstGeom prst="rect">
            <a:avLst/>
          </a:prstGeom>
        </p:spPr>
        <p:txBody>
          <a:bodyPr anchor="t" rtlCol="false" tIns="0" lIns="0" bIns="0" rIns="0">
            <a:spAutoFit/>
          </a:bodyPr>
          <a:lstStyle/>
          <a:p>
            <a:pPr algn="just">
              <a:lnSpc>
                <a:spcPts val="3754"/>
              </a:lnSpc>
            </a:pPr>
            <a:r>
              <a:rPr lang="en-US" sz="2681">
                <a:solidFill>
                  <a:srgbClr val="FFFFFF"/>
                </a:solidFill>
                <a:latin typeface="Poppins"/>
                <a:ea typeface="Poppins"/>
                <a:cs typeface="Poppins"/>
                <a:sym typeface="Poppins"/>
              </a:rPr>
              <a:t>The real estate market is one of the most dynamic and influential sectors of the economy. Understanding the factors that determine apartment prices is essential for property investors, developers, and homebuyers alike. In this project, we explore a dataset of apartment listings to uncover the key variables that drive pricing.</a:t>
            </a:r>
          </a:p>
          <a:p>
            <a:pPr algn="just">
              <a:lnSpc>
                <a:spcPts val="3754"/>
              </a:lnSpc>
            </a:pPr>
            <a:r>
              <a:rPr lang="en-US" sz="2681">
                <a:solidFill>
                  <a:srgbClr val="FFFFFF"/>
                </a:solidFill>
                <a:latin typeface="Poppins"/>
                <a:ea typeface="Poppins"/>
                <a:cs typeface="Poppins"/>
                <a:sym typeface="Poppins"/>
              </a:rPr>
              <a:t>Our primary goal is to prepare this data for predictive modeling by performing comprehensive data cleaning, feature engineering, and exploratory data analysis (EDA). This involves:</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Handling missing values and irrelevant features</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Understanding spatial and infrastructural variables</a:t>
            </a:r>
          </a:p>
          <a:p>
            <a:pPr algn="just" marL="578994" indent="-289497" lvl="1">
              <a:lnSpc>
                <a:spcPts val="3754"/>
              </a:lnSpc>
              <a:buFont typeface="Arial"/>
              <a:buChar char="•"/>
            </a:pPr>
            <a:r>
              <a:rPr lang="en-US" sz="2681">
                <a:solidFill>
                  <a:srgbClr val="FFFFFF"/>
                </a:solidFill>
                <a:latin typeface="Poppins"/>
                <a:ea typeface="Poppins"/>
                <a:cs typeface="Poppins"/>
                <a:sym typeface="Poppins"/>
              </a:rPr>
              <a:t>Identifying patterns and relationships in the data</a:t>
            </a:r>
          </a:p>
          <a:p>
            <a:pPr algn="just">
              <a:lnSpc>
                <a:spcPts val="3754"/>
              </a:lnSpc>
            </a:pPr>
          </a:p>
          <a:p>
            <a:pPr algn="just">
              <a:lnSpc>
                <a:spcPts val="3754"/>
              </a:lnSpc>
            </a:pPr>
            <a:r>
              <a:rPr lang="en-US" sz="2681">
                <a:solidFill>
                  <a:srgbClr val="FFFFFF"/>
                </a:solidFill>
                <a:latin typeface="Poppins"/>
                <a:ea typeface="Poppins"/>
                <a:cs typeface="Poppins"/>
                <a:sym typeface="Poppins"/>
              </a:rPr>
              <a:t>The project serves as both a technical exercise in data preprocessing and a domain-oriented analysis of real estate pricing behavior. Ultimately, the insights gained will contribute to building a robust model for apartment price prediction.</a:t>
            </a:r>
          </a:p>
          <a:p>
            <a:pPr algn="just">
              <a:lnSpc>
                <a:spcPts val="3754"/>
              </a:lnSpc>
            </a:pPr>
          </a:p>
        </p:txBody>
      </p:sp>
      <p:grpSp>
        <p:nvGrpSpPr>
          <p:cNvPr name="Group 3" id="3"/>
          <p:cNvGrpSpPr/>
          <p:nvPr/>
        </p:nvGrpSpPr>
        <p:grpSpPr>
          <a:xfrm rot="0">
            <a:off x="803986" y="302674"/>
            <a:ext cx="16315101" cy="1552664"/>
            <a:chOff x="0" y="0"/>
            <a:chExt cx="4296981" cy="408932"/>
          </a:xfrm>
        </p:grpSpPr>
        <p:sp>
          <p:nvSpPr>
            <p:cNvPr name="Freeform 4" id="4"/>
            <p:cNvSpPr/>
            <p:nvPr/>
          </p:nvSpPr>
          <p:spPr>
            <a:xfrm flipH="false" flipV="false" rot="0">
              <a:off x="0" y="0"/>
              <a:ext cx="4296982" cy="408932"/>
            </a:xfrm>
            <a:custGeom>
              <a:avLst/>
              <a:gdLst/>
              <a:ahLst/>
              <a:cxnLst/>
              <a:rect r="r" b="b" t="t" l="l"/>
              <a:pathLst>
                <a:path h="408932" w="4296982">
                  <a:moveTo>
                    <a:pt x="26573" y="0"/>
                  </a:moveTo>
                  <a:lnTo>
                    <a:pt x="4270408" y="0"/>
                  </a:lnTo>
                  <a:cubicBezTo>
                    <a:pt x="4277456" y="0"/>
                    <a:pt x="4284215" y="2800"/>
                    <a:pt x="4289198" y="7783"/>
                  </a:cubicBezTo>
                  <a:cubicBezTo>
                    <a:pt x="4294182" y="12767"/>
                    <a:pt x="4296982" y="19526"/>
                    <a:pt x="4296982" y="26573"/>
                  </a:cubicBezTo>
                  <a:lnTo>
                    <a:pt x="4296982" y="382359"/>
                  </a:lnTo>
                  <a:cubicBezTo>
                    <a:pt x="4296982" y="389406"/>
                    <a:pt x="4294182" y="396165"/>
                    <a:pt x="4289198" y="401149"/>
                  </a:cubicBezTo>
                  <a:cubicBezTo>
                    <a:pt x="4284215" y="406132"/>
                    <a:pt x="4277456" y="408932"/>
                    <a:pt x="4270408" y="408932"/>
                  </a:cubicBezTo>
                  <a:lnTo>
                    <a:pt x="26573" y="408932"/>
                  </a:lnTo>
                  <a:cubicBezTo>
                    <a:pt x="19526" y="408932"/>
                    <a:pt x="12767" y="406132"/>
                    <a:pt x="7783" y="401149"/>
                  </a:cubicBezTo>
                  <a:cubicBezTo>
                    <a:pt x="2800" y="396165"/>
                    <a:pt x="0" y="389406"/>
                    <a:pt x="0" y="382359"/>
                  </a:cubicBezTo>
                  <a:lnTo>
                    <a:pt x="0" y="26573"/>
                  </a:lnTo>
                  <a:cubicBezTo>
                    <a:pt x="0" y="19526"/>
                    <a:pt x="2800" y="12767"/>
                    <a:pt x="7783" y="7783"/>
                  </a:cubicBezTo>
                  <a:cubicBezTo>
                    <a:pt x="12767" y="2800"/>
                    <a:pt x="19526" y="0"/>
                    <a:pt x="26573" y="0"/>
                  </a:cubicBezTo>
                  <a:close/>
                </a:path>
              </a:pathLst>
            </a:custGeom>
            <a:gradFill rotWithShape="true">
              <a:gsLst>
                <a:gs pos="0">
                  <a:srgbClr val="000000">
                    <a:alpha val="78000"/>
                  </a:srgbClr>
                </a:gs>
                <a:gs pos="100000">
                  <a:srgbClr val="DDDDDD">
                    <a:alpha val="14820"/>
                  </a:srgbClr>
                </a:gs>
              </a:gsLst>
              <a:lin ang="2700000"/>
            </a:gradFill>
          </p:spPr>
        </p:sp>
        <p:sp>
          <p:nvSpPr>
            <p:cNvPr name="TextBox 5" id="5"/>
            <p:cNvSpPr txBox="true"/>
            <p:nvPr/>
          </p:nvSpPr>
          <p:spPr>
            <a:xfrm>
              <a:off x="0" y="-114300"/>
              <a:ext cx="4296981" cy="523232"/>
            </a:xfrm>
            <a:prstGeom prst="rect">
              <a:avLst/>
            </a:prstGeom>
          </p:spPr>
          <p:txBody>
            <a:bodyPr anchor="ctr" rtlCol="false" tIns="50800" lIns="50800" bIns="50800" rIns="50800"/>
            <a:lstStyle/>
            <a:p>
              <a:pPr algn="l">
                <a:lnSpc>
                  <a:spcPts val="5531"/>
                </a:lnSpc>
              </a:pPr>
              <a:r>
                <a:rPr lang="en-US" sz="3951">
                  <a:solidFill>
                    <a:srgbClr val="FFFFFF">
                      <a:alpha val="77647"/>
                    </a:srgbClr>
                  </a:solidFill>
                  <a:latin typeface="Poppins"/>
                  <a:ea typeface="Poppins"/>
                  <a:cs typeface="Poppins"/>
                  <a:sym typeface="Poppins"/>
                </a:rPr>
                <a:t> Project Objective: Apartment Price Analytics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DAGncRHFyjU</dc:identifier>
  <dcterms:modified xsi:type="dcterms:W3CDTF">2011-08-01T06:04:30Z</dcterms:modified>
  <cp:revision>1</cp:revision>
  <dc:title>Minimalist professional corporate Marketing Plan charts and graphs presentation</dc:title>
</cp:coreProperties>
</file>