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F15EA61-EED5-4D5D-B5CC-1361DD022C90}">
  <a:tblStyle styleId="{3F15EA61-EED5-4D5D-B5CC-1361DD022C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5.xml"/><Relationship Id="rId22" Type="http://schemas.openxmlformats.org/officeDocument/2006/relationships/font" Target="fonts/Nunito-italic.fntdata"/><Relationship Id="rId10" Type="http://schemas.openxmlformats.org/officeDocument/2006/relationships/slide" Target="slides/slide4.xml"/><Relationship Id="rId21" Type="http://schemas.openxmlformats.org/officeDocument/2006/relationships/font" Target="fonts/Nuni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71c5ea5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71c5ea5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92d6f085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92d6f085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92d6f085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92d6f085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15bc1e1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15bc1e1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2d6f08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2d6f08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2d6f085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2d6f085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2d6f085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92d6f085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92d6f085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92d6f085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92d6f085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92d6f085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15bc1e15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15bc1e1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15bc1e1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15bc1e1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92d6f085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92d6f085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hyperlink" Target="https://github.com/zalandoresearch/fashion-mnist/blob/master/doc/img/fashion-mnist-sprite.p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upload.wikimedia.org/wikipedia/commons/6/63/Typical_cnn.png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Fashion-MNIST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834125"/>
            <a:ext cx="8520600" cy="1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 Edwards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Alec Yen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471: Intro to Pattern Recognition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388650"/>
            <a:ext cx="75057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Testing Accuracies</a:t>
            </a:r>
            <a:endParaRPr sz="2600"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005450"/>
            <a:ext cx="6306519" cy="38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19150" y="388650"/>
            <a:ext cx="75057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Fusion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950" y="243225"/>
            <a:ext cx="3712824" cy="27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550" y="2397625"/>
            <a:ext cx="3257351" cy="24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/>
        </p:nvSpPr>
        <p:spPr>
          <a:xfrm>
            <a:off x="6730625" y="371250"/>
            <a:ext cx="2182200" cy="22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categories were as follows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Char char="○"/>
            </a:pPr>
            <a:r>
              <a:rPr lang="en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1 - T-shirt/Top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Char char="○"/>
            </a:pPr>
            <a:r>
              <a:rPr lang="en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2 - Trouser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Char char="○"/>
            </a:pPr>
            <a:r>
              <a:rPr lang="en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3 - Pullover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Char char="○"/>
            </a:pPr>
            <a:r>
              <a:rPr lang="en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4 - Dress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Char char="○"/>
            </a:pPr>
            <a:r>
              <a:rPr lang="en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5 - Coat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Char char="○"/>
            </a:pPr>
            <a:r>
              <a:rPr lang="en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6 - Sandal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Char char="○"/>
            </a:pPr>
            <a:r>
              <a:rPr lang="en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7 - Shirt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Char char="○"/>
            </a:pPr>
            <a:r>
              <a:rPr lang="en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8 - Sneaker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Char char="○"/>
            </a:pPr>
            <a:r>
              <a:rPr lang="en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9 - Bag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Char char="○"/>
            </a:pPr>
            <a:r>
              <a:rPr lang="en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10 - Ankle Boot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4943150" y="3345200"/>
            <a:ext cx="26400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Front and back of confusion matrix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411475" y="965425"/>
            <a:ext cx="34980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Classifier fusion using 3 classifiers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Naive Bayes Approach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Convolutional Neural Network (CNN)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Backpropagation Neural Network (BPNN) with 8 hidden nodes (using normalized)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k-Nearest Neighbors (KNN) with k=5 and Euclidean distance with PCA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of 90.14%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819150" y="388650"/>
            <a:ext cx="75057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Misclassified Garments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819150" y="1090350"/>
            <a:ext cx="75057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902600"/>
            <a:ext cx="2725200" cy="20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0875" y="902600"/>
            <a:ext cx="2725200" cy="20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9650" y="902600"/>
            <a:ext cx="2725200" cy="20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9400" y="2887725"/>
            <a:ext cx="2725200" cy="20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99650" y="2887725"/>
            <a:ext cx="2725200" cy="20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9150" y="2887725"/>
            <a:ext cx="2725200" cy="204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819150" y="388650"/>
            <a:ext cx="75057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Comparison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675" y="1497050"/>
            <a:ext cx="3304725" cy="2478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3" name="Google Shape;223;p25"/>
          <p:cNvGraphicFramePr/>
          <p:nvPr/>
        </p:nvGraphicFramePr>
        <p:xfrm>
          <a:off x="590550" y="152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{3F15EA61-EED5-4D5D-B5CC-1361DD022C90}</a:tableStyleId>
              </a:tblPr>
              <a:tblGrid>
                <a:gridCol w="4487700"/>
                <a:gridCol w="795750"/>
              </a:tblGrid>
              <a:tr h="402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 of the Art using Wide Residual Networks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 with Normalized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92.9%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Winner-Takes-All with FLD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90.0%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 with PCA using k=5 and city block distance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86.4%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BPNN with PCA using 10 hidden nodes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86.0%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Case II with FLD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81.5%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88650"/>
            <a:ext cx="75057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090350"/>
            <a:ext cx="75057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original MNIST (1998) is a popular 10 category dataset of images of 70,000 handwritten digits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Fashion-MNIST was introduced by  Han Xiao, Kashif Rasul, and Roland Vollgraf  in 2017 aiming to provide a more challenging classification </a:t>
            </a:r>
            <a:r>
              <a:rPr b="1" lang="en"/>
              <a:t>problem: classify the fashion articles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Deep neural networks  could attain 99.7% on the original MNIST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Fashion-MNIST consists of 28x28 grayscale images, 60000 training and 10000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Motivation: Evaluate classifiers from class on a challenging high-dimensional benchmark image classification dataset and improve understanding of computer vision.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 dimensionality (784 features)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non-Gaussian nature of the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Higher variation within classes than MNIST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Similar classes (e.g. coats and t-shirts)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State of the Art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current leader, Andrew Brock, has achieved a remarkable accuracy of 96.7% using wide residual networks (WRN) in PyTorch and 8,900,000 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 uses a novel technique of training networks in which he progressively freezes layers, thereby accelerating training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388650"/>
            <a:ext cx="75057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090350"/>
            <a:ext cx="36783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categories were as follows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0 - T-shirt/Top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1 - Trouser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2 - Pullover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3 - Dress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4 - Coat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5 - Sandal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6 - Shirt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7 - Sneaker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8 - Bag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9 - Ankle Boot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were the same number of items in each category in the training as well as in the testing set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250" y="548050"/>
            <a:ext cx="3879175" cy="38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4671350" y="4402775"/>
            <a:ext cx="38793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4"/>
              </a:rPr>
              <a:t>https://github.com/zalandoresearch/fashion-mnist/blob/master/doc/img/fashion-mnist-sprite.png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388650"/>
            <a:ext cx="75057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Fashion-MNIST and MNIST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090350"/>
            <a:ext cx="75057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Uniform Manifold Approximation and Projection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 the left is Fashion-MNIST. </a:t>
            </a:r>
            <a:r>
              <a:rPr lang="en"/>
              <a:t>On the right is the original MNIST.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Fashion-MNIST has more mixing between the classes.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49" y="1983374"/>
            <a:ext cx="2940451" cy="2463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4393" y="1983374"/>
            <a:ext cx="2940456" cy="24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2690775" y="4446725"/>
            <a:ext cx="45270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https://github.com/zalandoresearch/fashion-mnist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388650"/>
            <a:ext cx="75057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Visualization with PCA (d=2)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090350"/>
            <a:ext cx="4611000" cy="1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number of dimensions was reduced to 2 using PCA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k-means and winner-takes-all were tested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0" y="1636250"/>
            <a:ext cx="4148142" cy="31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25" y="1633125"/>
            <a:ext cx="4152250" cy="311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324875"/>
            <a:ext cx="75057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Summary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19150" y="835275"/>
            <a:ext cx="75057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Dimensionality Reduction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PCA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Supervised Classification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Case 1 - Minimum Euclidean distance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Case 2 - Minimum Mahalanobis distance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Case 3 - Nonlinear decision boundary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k-Nearest Neighbors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Different k’s (k=5,10,20,50,100,250)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Different Minkowski distances (p=1,2,3,infinity)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Decision Trees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Backpropagation Neural Network (BPNN)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Different numbers of hidden nodes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Convolutional Neural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Unsupervised Classification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k-Means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Winner-takes-all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Classifier Fusion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M-Fold Cross Validation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388650"/>
            <a:ext cx="75057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Design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19150" y="1090350"/>
            <a:ext cx="75057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was normalized and dimensionality reduction was employed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was done on the (1) normalized, (2) normalized + PCA, (3) normalized + FLD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was normalized by dividing by 255 (the max pixel value) and had </a:t>
            </a:r>
            <a:r>
              <a:rPr b="1" lang="en"/>
              <a:t>784 features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PCA allowed for 0.1 error, reduced dimensions to </a:t>
            </a:r>
            <a:r>
              <a:rPr b="1" lang="en"/>
              <a:t>85 features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FLD reduced dimensions to </a:t>
            </a:r>
            <a:r>
              <a:rPr b="1" lang="en"/>
              <a:t>9 features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Case I, II, and III Discriminant Functions and </a:t>
            </a:r>
            <a:r>
              <a:rPr lang="en"/>
              <a:t>kNN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Accuracy was evaluated on the testing 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10-Fold cross validation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kNN was tested with different Minkowski distances (p = 1, 2, 3, and inf)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kNN was tested with different k’s (k = 5, 10, 20, 50, 100, 250)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Clustering - k-means and winner-takes-all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algorithms separated the testing set into 10 clusters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After clustering, the most common label in each cluster was assigned to the entire cluster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Accuracy was then evaluated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388650"/>
            <a:ext cx="75057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Design - Neural Networks	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9150" y="1090350"/>
            <a:ext cx="75057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BPNN and CNN (convolutional neural networks) were both implemented in Keras using a Tensorflow GPU backend.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Early stopping was used with a validation split of 10% of the training data.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BPNN Testing was conducted on normalized data, PCA, and FLD.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 layers were used. 5, 8, 10, and 15 hidden nodes were evaluated.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10-fold cross validation also used for normalized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CNN was evaluated on normalized data.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Uses two convolutional layers, a max pooling layer, and two dense layers.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First conv. layer uses 32 filters then second uses 64 before max pooling.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Dropout is 25% after the max pooling and 50% after first dense layer.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2484300" y="4466175"/>
            <a:ext cx="4175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CNN Visualization from Wikipedia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https://upload.wikimedia.org/wikipedia/commons/6/63/Typical_cnn.png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375" y="3292925"/>
            <a:ext cx="4037249" cy="12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388650"/>
            <a:ext cx="75057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Testing Accuracies and 10-Fold Cross Validation</a:t>
            </a:r>
            <a:endParaRPr sz="2600"/>
          </a:p>
        </p:txBody>
      </p:sp>
      <p:sp>
        <p:nvSpPr>
          <p:cNvPr id="186" name="Google Shape;186;p21"/>
          <p:cNvSpPr txBox="1"/>
          <p:nvPr/>
        </p:nvSpPr>
        <p:spPr>
          <a:xfrm>
            <a:off x="7046600" y="1006650"/>
            <a:ext cx="1756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Norm - 784 features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PCA - 85 features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FLD - 9 features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7046600" y="1923225"/>
            <a:ext cx="1756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PCA reduced the number of dimensions to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85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allowing for a maximum error of 0.1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005450"/>
            <a:ext cx="5488314" cy="383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