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3049e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3049e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3049eb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3049eb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03049eb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03049eb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03049eb2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03049eb2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3049eb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03049eb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03049eb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03049eb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100b3e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100b3e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100b3e3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100b3e3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100b3e3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100b3e3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100b3e3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100b3e3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100b3e3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100b3e3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100b3e3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100b3e3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100b3e3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100b3e3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100b3e3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100b3e3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5 Analysis</a:t>
            </a:r>
            <a:endParaRPr/>
          </a:p>
        </p:txBody>
      </p:sp>
      <p:sp>
        <p:nvSpPr>
          <p:cNvPr id="135" name="Google Shape;135;p13"/>
          <p:cNvSpPr txBox="1"/>
          <p:nvPr>
            <p:ph idx="1" type="subTitle"/>
          </p:nvPr>
        </p:nvSpPr>
        <p:spPr>
          <a:xfrm>
            <a:off x="5083950" y="3924925"/>
            <a:ext cx="3470700" cy="12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 Myers, Matthew Williams, Ian Neer, Dakota Nations, Darius Fiaillo, Alec Cromer, Kevin Mitchell, Brisaac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5.6 ARENA Case Study</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ARENA, each legitimate LeagueOwner is represented with an object that is used to store data specific to that LeagueOwner, such as her contact information, the leagues that she manages, and so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2735138" y="152400"/>
            <a:ext cx="3673726"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5.6.1 </a:t>
            </a:r>
            <a:r>
              <a:rPr lang="en"/>
              <a:t>Identifying</a:t>
            </a:r>
            <a:r>
              <a:rPr lang="en"/>
              <a:t> Entity Objects</a:t>
            </a:r>
            <a:endParaRPr/>
          </a:p>
        </p:txBody>
      </p:sp>
      <p:sp>
        <p:nvSpPr>
          <p:cNvPr id="200" name="Google Shape;200;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Attributes represent a single property</a:t>
            </a:r>
            <a:endParaRPr/>
          </a:p>
          <a:p>
            <a:pPr indent="-311150" lvl="0" marL="457200" rtl="0" algn="l">
              <a:spcBef>
                <a:spcPts val="0"/>
              </a:spcBef>
              <a:spcAft>
                <a:spcPts val="0"/>
              </a:spcAft>
              <a:buSzPts val="1300"/>
              <a:buChar char="●"/>
            </a:pPr>
            <a:r>
              <a:rPr lang="en"/>
              <a:t>Attributes have simple types.</a:t>
            </a:r>
            <a:endParaRPr/>
          </a:p>
          <a:p>
            <a:pPr indent="-298450" lvl="1" marL="914400" rtl="0" algn="l">
              <a:spcBef>
                <a:spcPts val="0"/>
              </a:spcBef>
              <a:spcAft>
                <a:spcPts val="0"/>
              </a:spcAft>
              <a:buSzPts val="1100"/>
              <a:buChar char="○"/>
            </a:pPr>
            <a:r>
              <a:rPr lang="en"/>
              <a:t>Complex types would be how Objects relate to one another</a:t>
            </a:r>
            <a:endParaRPr/>
          </a:p>
          <a:p>
            <a:pPr indent="-311150" lvl="0" marL="457200" rtl="0" algn="l">
              <a:spcBef>
                <a:spcPts val="0"/>
              </a:spcBef>
              <a:spcAft>
                <a:spcPts val="0"/>
              </a:spcAft>
              <a:buSzPts val="1300"/>
              <a:buChar char="●"/>
            </a:pPr>
            <a:r>
              <a:rPr lang="en"/>
              <a:t>Nouns referring to collections are associations, often with implicit ends.</a:t>
            </a:r>
            <a:endParaRPr/>
          </a:p>
          <a:p>
            <a:pPr indent="-311150" lvl="0" marL="457200" rtl="0" algn="l">
              <a:spcBef>
                <a:spcPts val="0"/>
              </a:spcBef>
              <a:spcAft>
                <a:spcPts val="0"/>
              </a:spcAft>
              <a:buSzPts val="1300"/>
              <a:buChar char="●"/>
            </a:pPr>
            <a:r>
              <a:rPr lang="en"/>
              <a:t>Definitions are very important for use cases</a:t>
            </a:r>
            <a:endParaRPr/>
          </a:p>
          <a:p>
            <a:pPr indent="-298450" lvl="1" marL="914400" rtl="0" algn="l">
              <a:spcBef>
                <a:spcPts val="0"/>
              </a:spcBef>
              <a:spcAft>
                <a:spcPts val="0"/>
              </a:spcAft>
              <a:buSzPts val="1100"/>
              <a:buChar char="○"/>
            </a:pPr>
            <a:r>
              <a:rPr lang="en"/>
              <a:t>Clarity for terms</a:t>
            </a:r>
            <a:endParaRPr/>
          </a:p>
          <a:p>
            <a:pPr indent="-298450" lvl="1" marL="914400" rtl="0" algn="l">
              <a:spcBef>
                <a:spcPts val="0"/>
              </a:spcBef>
              <a:spcAft>
                <a:spcPts val="0"/>
              </a:spcAft>
              <a:buSzPts val="1100"/>
              <a:buChar char="○"/>
            </a:pPr>
            <a:r>
              <a:rPr lang="en"/>
              <a:t>Game vs. Match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5.6.2 Identifying Boundary Objects </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Boundary objects represent the interface between the system and the actors. </a:t>
            </a:r>
            <a:endParaRPr/>
          </a:p>
          <a:p>
            <a:pPr indent="-311150" lvl="0" marL="457200" rtl="0" algn="l">
              <a:spcBef>
                <a:spcPts val="0"/>
              </a:spcBef>
              <a:spcAft>
                <a:spcPts val="0"/>
              </a:spcAft>
              <a:buSzPts val="1300"/>
              <a:buChar char="●"/>
            </a:pPr>
            <a:r>
              <a:rPr lang="en"/>
              <a:t>They are identified from the use cases and usually represent the user interface at a coarse level</a:t>
            </a:r>
            <a:endParaRPr/>
          </a:p>
          <a:p>
            <a:pPr indent="-311150" lvl="0" marL="457200" rtl="0" algn="l">
              <a:spcBef>
                <a:spcPts val="0"/>
              </a:spcBef>
              <a:spcAft>
                <a:spcPts val="0"/>
              </a:spcAft>
              <a:buSzPts val="1300"/>
              <a:buChar char="●"/>
            </a:pPr>
            <a:r>
              <a:rPr lang="en"/>
              <a:t>Boundary objects represent concepts such as windows, forms, or hardware artifacts such as workstations. This enables stakeholders to visualize where functionality is available in the system.</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5.6.3 Identifying Control Objects</a:t>
            </a:r>
            <a:endParaRPr/>
          </a:p>
        </p:txBody>
      </p:sp>
      <p:sp>
        <p:nvSpPr>
          <p:cNvPr id="212" name="Google Shape;21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Control objects represent the coordination among boundary and entity objects.</a:t>
            </a:r>
            <a:endParaRPr/>
          </a:p>
          <a:p>
            <a:pPr indent="-311150" lvl="0" marL="457200" rtl="0" algn="l">
              <a:spcBef>
                <a:spcPts val="0"/>
              </a:spcBef>
              <a:spcAft>
                <a:spcPts val="0"/>
              </a:spcAft>
              <a:buSzPts val="1300"/>
              <a:buChar char="●"/>
            </a:pPr>
            <a:r>
              <a:rPr lang="en"/>
              <a:t>Commonly, a single control object is created at the beginning of the use case and accumulates all the information needed to complete the use case. </a:t>
            </a:r>
            <a:endParaRPr/>
          </a:p>
          <a:p>
            <a:pPr indent="-298450" lvl="1" marL="914400" rtl="0" algn="l">
              <a:spcBef>
                <a:spcPts val="0"/>
              </a:spcBef>
              <a:spcAft>
                <a:spcPts val="0"/>
              </a:spcAft>
              <a:buSzPts val="1100"/>
              <a:buChar char="○"/>
            </a:pPr>
            <a:r>
              <a:rPr lang="en"/>
              <a:t>The control object is then destroyed with the completion of the use case.</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5.6.4 Modeling Interactions Among Objects</a:t>
            </a:r>
            <a:endParaRPr/>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Sequence</a:t>
            </a:r>
            <a:r>
              <a:rPr lang="en"/>
              <a:t> diagrams- objects go on top row</a:t>
            </a:r>
            <a:endParaRPr/>
          </a:p>
          <a:p>
            <a:pPr indent="-298450" lvl="1" marL="914400" rtl="0" algn="l">
              <a:spcBef>
                <a:spcPts val="0"/>
              </a:spcBef>
              <a:spcAft>
                <a:spcPts val="0"/>
              </a:spcAft>
              <a:buSzPts val="1100"/>
              <a:buChar char="○"/>
            </a:pPr>
            <a:r>
              <a:rPr lang="en"/>
              <a:t>Sequence</a:t>
            </a:r>
            <a:r>
              <a:rPr lang="en"/>
              <a:t>- left-most the initiating actor, followed by the boundary object responsible for initiating the use case, followed by the main control object, and the entity objects </a:t>
            </a:r>
            <a:endParaRPr/>
          </a:p>
          <a:p>
            <a:pPr indent="-298450" lvl="1" marL="914400" rtl="0" algn="l">
              <a:spcBef>
                <a:spcPts val="0"/>
              </a:spcBef>
              <a:spcAft>
                <a:spcPts val="0"/>
              </a:spcAft>
              <a:buSzPts val="1100"/>
              <a:buChar char="○"/>
            </a:pPr>
            <a:r>
              <a:rPr lang="en"/>
              <a:t>Any other participating actors and their corresponding boundary objects are on the right of the diagram.</a:t>
            </a:r>
            <a:endParaRPr/>
          </a:p>
          <a:p>
            <a:pPr indent="-311150" lvl="0" marL="457200" rtl="0" algn="l">
              <a:spcBef>
                <a:spcPts val="0"/>
              </a:spcBef>
              <a:spcAft>
                <a:spcPts val="0"/>
              </a:spcAft>
              <a:buSzPts val="1300"/>
              <a:buChar char="●"/>
            </a:pPr>
            <a:r>
              <a:rPr lang="en"/>
              <a:t>Class diagrams should depicts the associations among the boundary, control, and selected entity objects associated with the use case</a:t>
            </a:r>
            <a:endParaRPr/>
          </a:p>
          <a:p>
            <a:pPr indent="-298450" lvl="1" marL="914400" rtl="0" algn="l">
              <a:spcBef>
                <a:spcPts val="0"/>
              </a:spcBef>
              <a:spcAft>
                <a:spcPts val="0"/>
              </a:spcAft>
              <a:buSzPts val="1100"/>
              <a:buChar char="○"/>
            </a:pPr>
            <a:r>
              <a:rPr lang="en"/>
              <a:t>Class diagrams should </a:t>
            </a:r>
            <a:r>
              <a:rPr lang="en"/>
              <a:t>invoke</a:t>
            </a:r>
            <a:r>
              <a:rPr lang="en"/>
              <a:t> more questions in interviews with the client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5.4.12 Analysis Summary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Requirements </a:t>
            </a:r>
            <a:r>
              <a:rPr lang="en"/>
              <a:t>Elicitation</a:t>
            </a:r>
            <a:r>
              <a:rPr lang="en"/>
              <a:t> is highly iterative and incremental</a:t>
            </a:r>
            <a:endParaRPr/>
          </a:p>
          <a:p>
            <a:pPr indent="-311150" lvl="0" marL="457200" rtl="0" algn="l">
              <a:spcBef>
                <a:spcPts val="0"/>
              </a:spcBef>
              <a:spcAft>
                <a:spcPts val="0"/>
              </a:spcAft>
              <a:buSzPts val="1300"/>
              <a:buChar char="●"/>
            </a:pPr>
            <a:r>
              <a:rPr lang="en"/>
              <a:t>Functionality</a:t>
            </a:r>
            <a:r>
              <a:rPr lang="en"/>
              <a:t> is sketched and proposed to the client</a:t>
            </a:r>
            <a:endParaRPr/>
          </a:p>
          <a:p>
            <a:pPr indent="-298450" lvl="1" marL="914400" rtl="0" algn="l">
              <a:spcBef>
                <a:spcPts val="0"/>
              </a:spcBef>
              <a:spcAft>
                <a:spcPts val="0"/>
              </a:spcAft>
              <a:buSzPts val="1100"/>
              <a:buChar char="○"/>
            </a:pPr>
            <a:r>
              <a:rPr lang="en"/>
              <a:t>Prototypes</a:t>
            </a:r>
            <a:endParaRPr/>
          </a:p>
          <a:p>
            <a:pPr indent="-298450" lvl="2" marL="1371600" rtl="0" algn="l">
              <a:spcBef>
                <a:spcPts val="0"/>
              </a:spcBef>
              <a:spcAft>
                <a:spcPts val="0"/>
              </a:spcAft>
              <a:buSzPts val="1100"/>
              <a:buChar char="■"/>
            </a:pPr>
            <a:r>
              <a:rPr lang="en"/>
              <a:t>Nonfunctional requirements</a:t>
            </a:r>
            <a:endParaRPr/>
          </a:p>
          <a:p>
            <a:pPr indent="-298450" lvl="1" marL="914400" rtl="0" algn="l">
              <a:spcBef>
                <a:spcPts val="0"/>
              </a:spcBef>
              <a:spcAft>
                <a:spcPts val="0"/>
              </a:spcAft>
              <a:buSzPts val="1100"/>
              <a:buChar char="○"/>
            </a:pPr>
            <a:r>
              <a:rPr lang="en"/>
              <a:t>Clients adds </a:t>
            </a:r>
            <a:r>
              <a:rPr lang="en"/>
              <a:t>requirements</a:t>
            </a:r>
            <a:r>
              <a:rPr lang="en"/>
              <a:t> </a:t>
            </a:r>
            <a:r>
              <a:rPr lang="en"/>
              <a:t>throughout</a:t>
            </a:r>
            <a:r>
              <a:rPr lang="en"/>
              <a:t> process</a:t>
            </a:r>
            <a:endParaRPr/>
          </a:p>
          <a:p>
            <a:pPr indent="-311150" lvl="0" marL="457200" rtl="0" algn="l">
              <a:spcBef>
                <a:spcPts val="0"/>
              </a:spcBef>
              <a:spcAft>
                <a:spcPts val="0"/>
              </a:spcAft>
              <a:buSzPts val="1300"/>
              <a:buChar char="●"/>
            </a:pPr>
            <a:r>
              <a:rPr lang="en"/>
              <a:t>Analysis must be orderly to manage the complexity of the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Activities Diagram</a:t>
            </a:r>
            <a:endParaRPr/>
          </a:p>
        </p:txBody>
      </p:sp>
      <p:pic>
        <p:nvPicPr>
          <p:cNvPr id="147" name="Google Shape;147;p15"/>
          <p:cNvPicPr preferRelativeResize="0"/>
          <p:nvPr/>
        </p:nvPicPr>
        <p:blipFill>
          <a:blip r:embed="rId3">
            <a:alphaModFix/>
          </a:blip>
          <a:stretch>
            <a:fillRect/>
          </a:stretch>
        </p:blipFill>
        <p:spPr>
          <a:xfrm>
            <a:off x="1701750" y="903175"/>
            <a:ext cx="5740499" cy="408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5.4.12 Analysis Summary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users, developers, and client are involved in developing an initial use case model.</a:t>
            </a:r>
            <a:endParaRPr/>
          </a:p>
          <a:p>
            <a:pPr indent="-311150" lvl="0" marL="457200" rtl="0" algn="l">
              <a:spcBef>
                <a:spcPts val="0"/>
              </a:spcBef>
              <a:spcAft>
                <a:spcPts val="0"/>
              </a:spcAft>
              <a:buSzPts val="1300"/>
              <a:buAutoNum type="arabicPeriod"/>
            </a:pPr>
            <a:r>
              <a:rPr lang="en"/>
              <a:t>Identify concepts and build a glossary of participating objects</a:t>
            </a:r>
            <a:endParaRPr/>
          </a:p>
          <a:p>
            <a:pPr indent="-311150" lvl="0" marL="457200" rtl="0" algn="l">
              <a:spcBef>
                <a:spcPts val="0"/>
              </a:spcBef>
              <a:spcAft>
                <a:spcPts val="0"/>
              </a:spcAft>
              <a:buSzPts val="1300"/>
              <a:buAutoNum type="arabicPeriod"/>
            </a:pPr>
            <a:r>
              <a:rPr lang="en"/>
              <a:t>The developers classify the participating objects into entity, boundary, and control objects</a:t>
            </a:r>
            <a:endParaRPr/>
          </a:p>
          <a:p>
            <a:pPr indent="-311150" lvl="0" marL="457200" rtl="0" algn="l">
              <a:spcBef>
                <a:spcPts val="0"/>
              </a:spcBef>
              <a:spcAft>
                <a:spcPts val="0"/>
              </a:spcAft>
              <a:buSzPts val="1300"/>
              <a:buAutoNum type="arabicPeriod"/>
            </a:pPr>
            <a:r>
              <a:rPr lang="en"/>
              <a:t>Then the developers construct sequence diagrams to identify any missing objects</a:t>
            </a:r>
            <a:endParaRPr/>
          </a:p>
          <a:p>
            <a:pPr indent="-311150" lvl="0" marL="457200" rtl="0" algn="l">
              <a:spcBef>
                <a:spcPts val="0"/>
              </a:spcBef>
              <a:spcAft>
                <a:spcPts val="0"/>
              </a:spcAft>
              <a:buSzPts val="1300"/>
              <a:buAutoNum type="arabicPeriod"/>
            </a:pPr>
            <a:r>
              <a:rPr lang="en"/>
              <a:t>Definitions of associations, attributes, and state-dependent behavior</a:t>
            </a:r>
            <a:endParaRPr/>
          </a:p>
          <a:p>
            <a:pPr indent="-311150" lvl="0" marL="457200" rtl="0" algn="l">
              <a:spcBef>
                <a:spcPts val="0"/>
              </a:spcBef>
              <a:spcAft>
                <a:spcPts val="0"/>
              </a:spcAft>
              <a:buSzPts val="1300"/>
              <a:buAutoNum type="arabicPeriod"/>
            </a:pPr>
            <a:r>
              <a:rPr lang="en"/>
              <a:t>Use cases are then modified to account for any changes in functionality</a:t>
            </a:r>
            <a:endParaRPr/>
          </a:p>
          <a:p>
            <a:pPr indent="-311150" lvl="0" marL="457200" rtl="0" algn="l">
              <a:spcBef>
                <a:spcPts val="0"/>
              </a:spcBef>
              <a:spcAft>
                <a:spcPts val="0"/>
              </a:spcAft>
              <a:buSzPts val="1300"/>
              <a:buAutoNum type="arabicPeriod"/>
            </a:pPr>
            <a:r>
              <a:rPr lang="en"/>
              <a:t>Repeat</a:t>
            </a:r>
            <a:r>
              <a:rPr lang="en"/>
              <a:t> process incrementally for new use cases.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5.4.12 Analysis Summary</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Consolidate Model- the developers solidify the model by introducing qualifiers and generalization relationships and suppressing redundancies</a:t>
            </a:r>
            <a:endParaRPr/>
          </a:p>
          <a:p>
            <a:pPr indent="-311150" lvl="0" marL="457200" rtl="0" algn="l">
              <a:spcBef>
                <a:spcPts val="0"/>
              </a:spcBef>
              <a:spcAft>
                <a:spcPts val="0"/>
              </a:spcAft>
              <a:buSzPts val="1300"/>
              <a:buChar char="●"/>
            </a:pPr>
            <a:r>
              <a:rPr lang="en"/>
              <a:t>Review Model- the client, users, and developers examine the model for correctness, consistency, completeness, and realism</a:t>
            </a:r>
            <a:endParaRPr/>
          </a:p>
          <a:p>
            <a:pPr indent="-298450" lvl="1" marL="914400" rtl="0" algn="l">
              <a:spcBef>
                <a:spcPts val="0"/>
              </a:spcBef>
              <a:spcAft>
                <a:spcPts val="0"/>
              </a:spcAft>
              <a:buSzPts val="1100"/>
              <a:buChar char="○"/>
            </a:pPr>
            <a:r>
              <a:rPr lang="en"/>
              <a:t>The project schedule should plan for multiple reviews to ensure high-quality requirements and to provide opportunities to learn the requirements activity.</a:t>
            </a:r>
            <a:endParaRPr/>
          </a:p>
          <a:p>
            <a:pPr indent="-298450" lvl="1" marL="914400" rtl="0" algn="l">
              <a:spcBef>
                <a:spcPts val="0"/>
              </a:spcBef>
              <a:spcAft>
                <a:spcPts val="0"/>
              </a:spcAft>
              <a:buSzPts val="1100"/>
              <a:buChar char="○"/>
            </a:pPr>
            <a:r>
              <a:rPr lang="en" u="sng"/>
              <a:t>When most of the modifications are cosmetic, system design should proceed. </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5.5 Managing Analysis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primary challenge in managing the requirements in such a project is to maintain consistency while using so many resources.</a:t>
            </a:r>
            <a:endParaRPr/>
          </a:p>
          <a:p>
            <a:pPr indent="-311150" lvl="0" marL="457200" rtl="0" algn="l">
              <a:spcBef>
                <a:spcPts val="0"/>
              </a:spcBef>
              <a:spcAft>
                <a:spcPts val="0"/>
              </a:spcAft>
              <a:buSzPts val="1300"/>
              <a:buChar char="●"/>
            </a:pPr>
            <a:r>
              <a:rPr lang="en"/>
              <a:t>The requirement analysis document describes a single coherent system understandable to single person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5.5.1 Documenting Analysis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Requirements Analysis Document (RAD)- documents requirements elicitation and analysis documents</a:t>
            </a:r>
            <a:endParaRPr/>
          </a:p>
          <a:p>
            <a:pPr indent="-311150" lvl="0" marL="457200" rtl="0" algn="l">
              <a:spcBef>
                <a:spcPts val="0"/>
              </a:spcBef>
              <a:spcAft>
                <a:spcPts val="0"/>
              </a:spcAft>
              <a:buSzPts val="1300"/>
              <a:buChar char="●"/>
            </a:pPr>
            <a:r>
              <a:rPr lang="en"/>
              <a:t>RAD Section 3.5.3 (Object models)- documents in detail all the objects we identified, their attributes, and, when we used sequence diagrams, operations</a:t>
            </a:r>
            <a:endParaRPr/>
          </a:p>
          <a:p>
            <a:pPr indent="-298450" lvl="1" marL="914400" rtl="0" algn="l">
              <a:spcBef>
                <a:spcPts val="0"/>
              </a:spcBef>
              <a:spcAft>
                <a:spcPts val="0"/>
              </a:spcAft>
              <a:buSzPts val="1100"/>
              <a:buChar char="○"/>
            </a:pPr>
            <a:r>
              <a:rPr lang="en"/>
              <a:t>Textual definitions</a:t>
            </a:r>
            <a:endParaRPr/>
          </a:p>
          <a:p>
            <a:pPr indent="-298450" lvl="1" marL="914400" rtl="0" algn="l">
              <a:spcBef>
                <a:spcPts val="0"/>
              </a:spcBef>
              <a:spcAft>
                <a:spcPts val="0"/>
              </a:spcAft>
              <a:buSzPts val="1100"/>
              <a:buChar char="○"/>
            </a:pPr>
            <a:r>
              <a:rPr lang="en"/>
              <a:t>Relationships </a:t>
            </a:r>
            <a:r>
              <a:rPr lang="en"/>
              <a:t>amongst </a:t>
            </a:r>
            <a:r>
              <a:rPr lang="en"/>
              <a:t> objects</a:t>
            </a:r>
            <a:endParaRPr/>
          </a:p>
          <a:p>
            <a:pPr indent="-298450" lvl="2" marL="1371600" rtl="0" algn="l">
              <a:spcBef>
                <a:spcPts val="0"/>
              </a:spcBef>
              <a:spcAft>
                <a:spcPts val="0"/>
              </a:spcAft>
              <a:buSzPts val="1100"/>
              <a:buChar char="■"/>
            </a:pPr>
            <a:r>
              <a:rPr lang="en"/>
              <a:t>Documented with Class Diagrams  </a:t>
            </a:r>
            <a:endParaRPr/>
          </a:p>
          <a:p>
            <a:pPr indent="-311150" lvl="0" marL="457200" rtl="0" algn="l">
              <a:spcBef>
                <a:spcPts val="0"/>
              </a:spcBef>
              <a:spcAft>
                <a:spcPts val="0"/>
              </a:spcAft>
              <a:buSzPts val="1300"/>
              <a:buChar char="●"/>
            </a:pPr>
            <a:r>
              <a:rPr lang="en"/>
              <a:t>RAD Section 3.5.4 (Dynamic  models)- documents the behavior of the object model in terms of state machine diagrams and sequence diagrams</a:t>
            </a:r>
            <a:endParaRPr/>
          </a:p>
          <a:p>
            <a:pPr indent="-298450" lvl="1" marL="914400" rtl="0" algn="l">
              <a:spcBef>
                <a:spcPts val="0"/>
              </a:spcBef>
              <a:spcAft>
                <a:spcPts val="0"/>
              </a:spcAft>
              <a:buSzPts val="1100"/>
              <a:buChar char="○"/>
            </a:pPr>
            <a:r>
              <a:rPr lang="en"/>
              <a:t>Represent complex  behaviors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Requirements Analysis Document</a:t>
            </a:r>
            <a:endParaRPr/>
          </a:p>
          <a:p>
            <a:pPr indent="0" lvl="0" marL="0" rtl="0" algn="l">
              <a:spcBef>
                <a:spcPts val="0"/>
              </a:spcBef>
              <a:spcAft>
                <a:spcPts val="0"/>
              </a:spcAft>
              <a:buNone/>
            </a:pPr>
            <a:r>
              <a:t/>
            </a:r>
            <a:endParaRPr/>
          </a:p>
        </p:txBody>
      </p:sp>
      <p:pic>
        <p:nvPicPr>
          <p:cNvPr id="177" name="Google Shape;177;p20"/>
          <p:cNvPicPr preferRelativeResize="0"/>
          <p:nvPr/>
        </p:nvPicPr>
        <p:blipFill>
          <a:blip r:embed="rId3">
            <a:alphaModFix/>
          </a:blip>
          <a:stretch>
            <a:fillRect/>
          </a:stretch>
        </p:blipFill>
        <p:spPr>
          <a:xfrm>
            <a:off x="1718875" y="1245925"/>
            <a:ext cx="5706255"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5.5.5 Client Sign-Off</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