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6" r:id="rId3"/>
    <p:sldId id="272" r:id="rId4"/>
    <p:sldId id="257" r:id="rId5"/>
    <p:sldId id="261" r:id="rId6"/>
    <p:sldId id="269" r:id="rId7"/>
    <p:sldId id="273" r:id="rId8"/>
    <p:sldId id="274" r:id="rId9"/>
    <p:sldId id="262" r:id="rId10"/>
    <p:sldId id="263" r:id="rId11"/>
    <p:sldId id="264" r:id="rId12"/>
    <p:sldId id="267" r:id="rId13"/>
    <p:sldId id="268" r:id="rId14"/>
    <p:sldId id="270" r:id="rId15"/>
    <p:sldId id="275" r:id="rId16"/>
    <p:sldId id="25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3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D5EC-A80E-4A88-8582-70B8C8DD567A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9E075-77A9-44E9-A696-0DD906225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1B8E-D9F0-4B4C-8C6B-CEFA43F0523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C54C-99F7-4608-8F4C-C2C0C214AD4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318-7326-41DC-A3AA-E6410BF0946D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991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5C4BF-CC27-4FDD-A601-E8BCDAF5F4C5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DE64-0F4E-4CEC-ACB9-EF4D497F804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624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95CC-591F-46CC-9EE5-428A4117F7AD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18F2-896E-4A81-9752-103AB4952E97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3D7A-E711-478D-B1EB-F4DD6CF695F8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23A9-4BE9-47CB-ABC2-26FC45C8B3E1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C01D-D9DC-4E9C-A4F1-790829593845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E2CB-13DA-4723-BCC1-EA6D984BBEB9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A780-EA77-481E-B798-D517F44205C6}" type="datetime1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F114-F109-409C-8789-76252C4924D9}" type="datetime1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4448-BC1F-458B-B5DB-942518D6FF3B}" type="datetime1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0B0B-E545-4441-9158-E633B24526B8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64EB-0390-4771-B62C-BB2235C6F7B5}" type="datetime1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0DC1-7EAB-4338-A4F9-C08B9A40FD3F}" type="datetime1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61E84F-055E-40AE-AB42-80EE637A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/>
              <a:t>System Design Activities: From Objects to Subsystems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/>
              <a:t>Brisaac Johnson, Alec Cromer, Evan Myers, Ian Neer, Dakota Nation, Kevin Mitchell, Darius Fiallo, Matthew Williams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DB71F-458B-453C-BBA8-37DCCD4A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03643" y="3448465"/>
            <a:ext cx="779767" cy="365125"/>
          </a:xfrm>
        </p:spPr>
        <p:txBody>
          <a:bodyPr/>
          <a:lstStyle/>
          <a:p>
            <a:fld id="{7161E84F-055E-40AE-AB42-80EE637A05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3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52" y="741872"/>
            <a:ext cx="8115728" cy="537573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4CB9D-101C-4DD1-AEE8-89D38CCD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45" y="678888"/>
            <a:ext cx="8081700" cy="21038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4" y="2912806"/>
            <a:ext cx="8112470" cy="3402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FFFA4-0E85-4AEC-8892-33234C9B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3" y="635818"/>
            <a:ext cx="8395663" cy="548475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383049-B734-4986-8D82-1738B272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4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70" y="724199"/>
            <a:ext cx="9023477" cy="16271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49" y="2492477"/>
            <a:ext cx="9086851" cy="36150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31857-7D59-48D7-AFC2-DAD85022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80" y="248222"/>
            <a:ext cx="7213600" cy="587004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3F2AB2-50AE-4219-819C-AD9EF5B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F250-6D65-47C1-AD34-459FC6C3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3103"/>
            <a:ext cx="8911687" cy="1280890"/>
          </a:xfrm>
        </p:spPr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AAF0-6E84-4AAE-8C8A-AC0801E7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 decomposition is constantly revised whenever new issues are addressed: </a:t>
            </a:r>
          </a:p>
          <a:p>
            <a:pPr lvl="1"/>
            <a:r>
              <a:rPr lang="en-US" dirty="0"/>
              <a:t>Several subsystems are merged into one subsystem</a:t>
            </a:r>
          </a:p>
          <a:p>
            <a:pPr lvl="1"/>
            <a:r>
              <a:rPr lang="en-US" dirty="0"/>
              <a:t>A complex subsystem is split into parts</a:t>
            </a:r>
          </a:p>
          <a:p>
            <a:pPr lvl="1"/>
            <a:r>
              <a:rPr lang="en-US" dirty="0"/>
              <a:t>Some subsystems are added to address new functionality.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93D1-3FB3-4C16-B021-4E788A3E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87239"/>
            <a:ext cx="8911687" cy="1280890"/>
          </a:xfrm>
        </p:spPr>
        <p:txBody>
          <a:bodyPr/>
          <a:lstStyle/>
          <a:p>
            <a:r>
              <a:rPr lang="en-US" b="1" dirty="0"/>
              <a:t>6.4.3 Identifying Subsystems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59" y="1585585"/>
            <a:ext cx="10963941" cy="2352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420" y="4204138"/>
            <a:ext cx="100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Abbott’s heuristics, changes in design model during first iterations can be addressed with brainstorming, initial subsystem should be derived from functional requirements, façade design pattern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AB315-BD7D-445F-8103-ADA9021B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86" y="597310"/>
            <a:ext cx="8007553" cy="54174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46014-144E-4E7A-B7DE-CA655B8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96" y="682487"/>
            <a:ext cx="9072637" cy="564474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EA290-5B31-4A9F-93A0-121DF32F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627D-9FC4-4695-8887-92069F99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9362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6.4 System Design Activities: From Objects to Subsystems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21A5-DB51-4CDD-808D-35CFC4AE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design consists of transforming the analysis model into the design model </a:t>
            </a:r>
          </a:p>
          <a:p>
            <a:pPr lvl="1"/>
            <a:r>
              <a:rPr lang="en-US" dirty="0"/>
              <a:t>Factors to consider: nonfunctional requirements described in the requirements analysis document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CC41-8372-415E-834A-0259495C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4D94-471C-48A4-8FE7-F0821C90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34" y="499421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6.4.1 Starting Point: Analysis Model for a Route Planning System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E0770-7F3A-4AF8-B5C7-0C05488FA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1706829"/>
            <a:ext cx="11104547" cy="39976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D7BA1-4F86-4CEB-82B6-E8E9F8B1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4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09235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/>
              <a:t>6.4.1 Starting Point: Analysis Model for a Route Planning System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440"/>
            <a:ext cx="9955595" cy="3738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A6EA3-E64A-4049-881B-41E6B41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60" y="142239"/>
            <a:ext cx="7620000" cy="65707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C7950-E3BD-4AE8-A32D-F188FFDB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9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3" y="1544808"/>
            <a:ext cx="11567759" cy="45254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4A262-BA4C-4541-8968-B90CB101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1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41BF-5182-41A3-A595-5E57B6B4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12462"/>
            <a:ext cx="8911687" cy="1280890"/>
          </a:xfrm>
        </p:spPr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664D-B2CF-4EF5-8F64-99CF2DAF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definition of design goals is the first step of system design. </a:t>
            </a:r>
          </a:p>
          <a:p>
            <a:pPr lvl="1"/>
            <a:r>
              <a:rPr lang="en-US" dirty="0"/>
              <a:t>It identifies the qualities that our system should focus on. </a:t>
            </a:r>
          </a:p>
          <a:p>
            <a:pPr lvl="1"/>
            <a:r>
              <a:rPr lang="en-US" dirty="0"/>
              <a:t>Many design goals can be inferred from the nonfunctional requirements or from the application domain.</a:t>
            </a:r>
          </a:p>
          <a:p>
            <a:pPr lvl="1"/>
            <a:r>
              <a:rPr lang="en-US" dirty="0"/>
              <a:t>Some must be elicited from the client</a:t>
            </a:r>
          </a:p>
          <a:p>
            <a:r>
              <a:rPr lang="en-US" dirty="0"/>
              <a:t>These criteria are organized into five groups: </a:t>
            </a:r>
            <a:r>
              <a:rPr lang="en-US" i="1" dirty="0"/>
              <a:t>performance</a:t>
            </a:r>
            <a:r>
              <a:rPr lang="en-US" dirty="0"/>
              <a:t>, </a:t>
            </a:r>
            <a:r>
              <a:rPr lang="en-US" i="1" dirty="0"/>
              <a:t>dependability, cost</a:t>
            </a:r>
            <a:r>
              <a:rPr lang="en-US" dirty="0"/>
              <a:t>, </a:t>
            </a:r>
            <a:r>
              <a:rPr lang="en-US" i="1" dirty="0"/>
              <a:t>maintenance</a:t>
            </a:r>
            <a:r>
              <a:rPr lang="en-US" dirty="0"/>
              <a:t>, and </a:t>
            </a:r>
            <a:r>
              <a:rPr lang="en-US" i="1" dirty="0"/>
              <a:t>end user criteria</a:t>
            </a:r>
          </a:p>
          <a:p>
            <a:pPr lvl="1"/>
            <a:r>
              <a:rPr lang="en-US" dirty="0"/>
              <a:t>Performance, dependability, and end user criteria are usually specified in the requirements or inferred from the application domain. </a:t>
            </a:r>
          </a:p>
          <a:p>
            <a:pPr lvl="1"/>
            <a:r>
              <a:rPr lang="en-US" dirty="0"/>
              <a:t>Cost and maintenance criteria are dictated by the customer and the supplier.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04E9-AACF-42B7-BA06-46CA8A8D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30CCE-0981-4635-AECD-9D243F62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59" y="2484027"/>
            <a:ext cx="8953679" cy="2836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4274F-6D05-452A-9808-64485CB7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6233"/>
            <a:ext cx="8911687" cy="1280890"/>
          </a:xfrm>
        </p:spPr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50301-A19C-435C-AC6E-E0925D47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01987"/>
            <a:ext cx="8911687" cy="1280890"/>
          </a:xfrm>
        </p:spPr>
        <p:txBody>
          <a:bodyPr/>
          <a:lstStyle/>
          <a:p>
            <a:r>
              <a:rPr lang="en-US" b="1" dirty="0"/>
              <a:t>6.4.2 Identifying Design Goals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06" y="2191021"/>
            <a:ext cx="9468984" cy="38184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528F9-E7AC-42D3-A267-B1EBF0C5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E84F-055E-40AE-AB42-80EE637A05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55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285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System Design Activities: From Objects to Subsystems</vt:lpstr>
      <vt:lpstr>6.4 System Design Activities: From Objects to Subsystems</vt:lpstr>
      <vt:lpstr>6.4.1 Starting Point: Analysis Model for a Route Planning System</vt:lpstr>
      <vt:lpstr>6.4.1 Starting Point: Analysis Model for a Route Planning System</vt:lpstr>
      <vt:lpstr>PowerPoint Presentation</vt:lpstr>
      <vt:lpstr>PowerPoint Presentation</vt:lpstr>
      <vt:lpstr>6.4.2 Identifying Design Goals</vt:lpstr>
      <vt:lpstr>6.4.2 Identifying Design Goals</vt:lpstr>
      <vt:lpstr>6.4.2 Identifying Design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6.4.3 Identifying Subsystems</vt:lpstr>
      <vt:lpstr>6.4.3 Identifying Subsystems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Activities: From Objects to Subsystems</dc:title>
  <dc:creator>Evan Myers</dc:creator>
  <cp:lastModifiedBy>Evan Myers</cp:lastModifiedBy>
  <cp:revision>6</cp:revision>
  <dcterms:created xsi:type="dcterms:W3CDTF">2019-03-27T01:53:06Z</dcterms:created>
  <dcterms:modified xsi:type="dcterms:W3CDTF">2019-03-27T11:17:23Z</dcterms:modified>
</cp:coreProperties>
</file>