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340" r:id="rId3"/>
    <p:sldId id="434" r:id="rId4"/>
    <p:sldId id="468" r:id="rId5"/>
    <p:sldId id="433" r:id="rId6"/>
    <p:sldId id="469" r:id="rId7"/>
    <p:sldId id="429" r:id="rId8"/>
    <p:sldId id="435" r:id="rId9"/>
    <p:sldId id="436" r:id="rId10"/>
    <p:sldId id="470" r:id="rId11"/>
    <p:sldId id="471" r:id="rId12"/>
    <p:sldId id="463" r:id="rId13"/>
    <p:sldId id="501" r:id="rId14"/>
    <p:sldId id="498" r:id="rId15"/>
    <p:sldId id="499" r:id="rId16"/>
    <p:sldId id="466" r:id="rId17"/>
    <p:sldId id="467" r:id="rId18"/>
    <p:sldId id="442" r:id="rId19"/>
    <p:sldId id="443" r:id="rId20"/>
    <p:sldId id="444" r:id="rId21"/>
    <p:sldId id="445" r:id="rId22"/>
    <p:sldId id="446" r:id="rId23"/>
    <p:sldId id="449" r:id="rId24"/>
    <p:sldId id="483" r:id="rId25"/>
    <p:sldId id="484" r:id="rId26"/>
    <p:sldId id="485" r:id="rId27"/>
    <p:sldId id="486" r:id="rId28"/>
    <p:sldId id="487" r:id="rId29"/>
    <p:sldId id="488" r:id="rId30"/>
    <p:sldId id="450" r:id="rId31"/>
    <p:sldId id="451" r:id="rId32"/>
    <p:sldId id="452" r:id="rId33"/>
    <p:sldId id="453" r:id="rId34"/>
    <p:sldId id="454" r:id="rId35"/>
    <p:sldId id="455" r:id="rId36"/>
    <p:sldId id="456" r:id="rId37"/>
    <p:sldId id="457" r:id="rId38"/>
    <p:sldId id="502" r:id="rId39"/>
    <p:sldId id="461" r:id="rId40"/>
    <p:sldId id="503" r:id="rId41"/>
    <p:sldId id="418" r:id="rId42"/>
    <p:sldId id="489" r:id="rId43"/>
    <p:sldId id="419" r:id="rId44"/>
    <p:sldId id="490" r:id="rId45"/>
    <p:sldId id="421" r:id="rId46"/>
    <p:sldId id="473" r:id="rId47"/>
    <p:sldId id="500" r:id="rId48"/>
    <p:sldId id="474" r:id="rId49"/>
    <p:sldId id="475" r:id="rId50"/>
    <p:sldId id="479" r:id="rId51"/>
    <p:sldId id="478" r:id="rId52"/>
    <p:sldId id="482" r:id="rId53"/>
    <p:sldId id="518" r:id="rId54"/>
    <p:sldId id="513" r:id="rId55"/>
    <p:sldId id="514" r:id="rId56"/>
    <p:sldId id="515" r:id="rId57"/>
    <p:sldId id="516" r:id="rId58"/>
    <p:sldId id="517" r:id="rId59"/>
    <p:sldId id="512" r:id="rId60"/>
    <p:sldId id="504" r:id="rId61"/>
    <p:sldId id="505" r:id="rId62"/>
    <p:sldId id="506" r:id="rId63"/>
    <p:sldId id="507" r:id="rId64"/>
    <p:sldId id="508" r:id="rId65"/>
    <p:sldId id="509" r:id="rId66"/>
    <p:sldId id="510" r:id="rId67"/>
    <p:sldId id="511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65" autoAdjust="0"/>
  </p:normalViewPr>
  <p:slideViewPr>
    <p:cSldViewPr>
      <p:cViewPr varScale="1">
        <p:scale>
          <a:sx n="71" d="100"/>
          <a:sy n="71" d="100"/>
        </p:scale>
        <p:origin x="5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F69BC-9D93-474D-A45A-D3A0820765E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26976-C2E5-4E45-9FD8-1BDDCB75D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Figures</a:t>
            </a:r>
            <a:r>
              <a:rPr lang="en-US" baseline="0" dirty="0" smtClean="0"/>
              <a:t> modified from Rick Parent’s 681 slides:</a:t>
            </a:r>
          </a:p>
          <a:p>
            <a:r>
              <a:rPr lang="en-US" dirty="0" smtClean="0"/>
              <a:t>http://web.cse.ohio-state.edu/~parent.1/classes/681/WI11/schedule.html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6976-C2E5-4E45-9FD8-1BDDCB75DC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34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Figures </a:t>
            </a:r>
            <a:r>
              <a:rPr lang="en-US" baseline="0" dirty="0" smtClean="0"/>
              <a:t>modified from Rick Parent’s 681 slides:</a:t>
            </a:r>
          </a:p>
          <a:p>
            <a:r>
              <a:rPr lang="en-US" dirty="0" smtClean="0"/>
              <a:t>http://web.cse.ohio-state.edu/~parent.1/classes/681/WI11/schedule.html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6976-C2E5-4E45-9FD8-1BDDCB75DC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62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image from: https://www.cs.swarthmore.edu/~soni/cs35/f13/Labs/extras/01/ppm_info.html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6976-C2E5-4E45-9FD8-1BDDCB75DC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4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Figures </a:t>
            </a:r>
            <a:r>
              <a:rPr lang="en-US" baseline="0" dirty="0" smtClean="0"/>
              <a:t>modified from Rick Parent’s 681 slides:</a:t>
            </a:r>
          </a:p>
          <a:p>
            <a:r>
              <a:rPr lang="en-US" dirty="0" smtClean="0"/>
              <a:t>http://web.cse.ohio-state.edu/~parent.1/classes/681/WI11/schedule.html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6976-C2E5-4E45-9FD8-1BDDCB75DC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14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Figures </a:t>
            </a:r>
            <a:r>
              <a:rPr lang="en-US" baseline="0" dirty="0" smtClean="0"/>
              <a:t>modified from Rick Parent’s 681 slides:</a:t>
            </a:r>
          </a:p>
          <a:p>
            <a:r>
              <a:rPr lang="en-US" dirty="0" smtClean="0"/>
              <a:t>http://web.cse.ohio-state.edu/~parent.1/classes/681/WI11/schedule.html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6976-C2E5-4E45-9FD8-1BDDCB75DC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72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 https://pcgamingwiki.com/wiki/Glossary:Field_of_view_(FOV)#/media/File:Fov_diagram.png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6976-C2E5-4E45-9FD8-1BDDCB75DC1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89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2446B32-7D86-478F-B6F6-45DF1B5DDF49}" type="slidenum">
              <a:rPr lang="en-US" sz="1200"/>
              <a:pPr eaLnBrk="1" hangingPunct="1"/>
              <a:t>54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mtClean="0"/>
              <a:t>Using higher resolution won’t solve problem.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No matter how small pixels are, objects can be smaller.</a:t>
            </a:r>
          </a:p>
        </p:txBody>
      </p:sp>
    </p:spTree>
    <p:extLst>
      <p:ext uri="{BB962C8B-B14F-4D97-AF65-F5344CB8AC3E}">
        <p14:creationId xmlns:p14="http://schemas.microsoft.com/office/powerpoint/2010/main" val="1366971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CE735C1-DD73-4523-A5A2-238A788C53BA}" type="slidenum">
              <a:rPr lang="en-US" sz="1200"/>
              <a:pPr eaLnBrk="1" hangingPunct="1"/>
              <a:t>55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mtClean="0"/>
              <a:t>No anti-aliasing.</a:t>
            </a:r>
          </a:p>
        </p:txBody>
      </p:sp>
    </p:spTree>
    <p:extLst>
      <p:ext uri="{BB962C8B-B14F-4D97-AF65-F5344CB8AC3E}">
        <p14:creationId xmlns:p14="http://schemas.microsoft.com/office/powerpoint/2010/main" val="4251782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streamwriter?view=netframework-4.7.2" TargetMode="External"/><Relationship Id="rId2" Type="http://schemas.openxmlformats.org/officeDocument/2006/relationships/hyperlink" Target="https://docs.unity3d.com/ScriptReference/Windows.Fi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um.unity.com/threads/can-i-read-and-write-text-files-using-javascript.5084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3d.com/learn/tutorials/topics/physics/raycasting" TargetMode="External"/><Relationship Id="rId2" Type="http://schemas.openxmlformats.org/officeDocument/2006/relationships/hyperlink" Target="https://docs.unity3d.com/ScriptReference/Physics.Raycast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5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5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netpbm.sourceforge.net/doc/ppm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Rendering – Raytracing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3541/5541</a:t>
            </a:r>
          </a:p>
          <a:p>
            <a:r>
              <a:rPr lang="en-US" dirty="0" smtClean="0"/>
              <a:t>Matt </a:t>
            </a:r>
            <a:r>
              <a:rPr lang="en-US" dirty="0" err="1" smtClean="0"/>
              <a:t>Boggus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653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 materials on file output within Unity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File</a:t>
            </a:r>
            <a:r>
              <a:rPr lang="en-US" dirty="0" smtClean="0"/>
              <a:t> component is for binary files, not plaintext</a:t>
            </a:r>
          </a:p>
          <a:p>
            <a:endParaRPr lang="en-US" dirty="0" smtClean="0"/>
          </a:p>
          <a:p>
            <a:r>
              <a:rPr lang="en-US" dirty="0" err="1" smtClean="0"/>
              <a:t>StreamWriter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.NET documentation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JavaScript and C# code samples using </a:t>
            </a:r>
            <a:r>
              <a:rPr lang="en-US" dirty="0" err="1" smtClean="0"/>
              <a:t>StreamWriter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link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2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the initial rays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7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Pin-hole camera model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1200"/>
            <a:ext cx="426878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4279900"/>
            <a:ext cx="4314825" cy="149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306762" y="3622675"/>
            <a:ext cx="2184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pin-hole camera</a:t>
            </a:r>
          </a:p>
        </p:txBody>
      </p:sp>
      <p:sp>
        <p:nvSpPr>
          <p:cNvPr id="7" name="TextBox 21"/>
          <p:cNvSpPr txBox="1">
            <a:spLocks noChangeArrowheads="1"/>
          </p:cNvSpPr>
          <p:nvPr/>
        </p:nvSpPr>
        <p:spPr bwMode="auto">
          <a:xfrm>
            <a:off x="2846387" y="5899150"/>
            <a:ext cx="3506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simplified pin-hole camera</a:t>
            </a:r>
          </a:p>
        </p:txBody>
      </p:sp>
    </p:spTree>
    <p:extLst>
      <p:ext uri="{BB962C8B-B14F-4D97-AF65-F5344CB8AC3E}">
        <p14:creationId xmlns:p14="http://schemas.microsoft.com/office/powerpoint/2010/main" val="3657516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Pin-hole camera model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1200"/>
            <a:ext cx="426878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4279900"/>
            <a:ext cx="4314825" cy="149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306762" y="3622675"/>
            <a:ext cx="2184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pin-hole camera</a:t>
            </a:r>
          </a:p>
        </p:txBody>
      </p:sp>
      <p:sp>
        <p:nvSpPr>
          <p:cNvPr id="7" name="TextBox 21"/>
          <p:cNvSpPr txBox="1">
            <a:spLocks noChangeArrowheads="1"/>
          </p:cNvSpPr>
          <p:nvPr/>
        </p:nvSpPr>
        <p:spPr bwMode="auto">
          <a:xfrm>
            <a:off x="2846387" y="5899150"/>
            <a:ext cx="3506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simplified pin-hole camera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438400" y="4084637"/>
            <a:ext cx="0" cy="1096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38400" y="518160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7866" y="4837798"/>
            <a:ext cx="1847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Camera’s forward and up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3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the image frame</a:t>
            </a:r>
            <a:endParaRPr lang="en-US" dirty="0"/>
          </a:p>
        </p:txBody>
      </p:sp>
      <p:sp>
        <p:nvSpPr>
          <p:cNvPr id="4" name="Freeform 18"/>
          <p:cNvSpPr>
            <a:spLocks/>
          </p:cNvSpPr>
          <p:nvPr/>
        </p:nvSpPr>
        <p:spPr bwMode="auto">
          <a:xfrm>
            <a:off x="2438400" y="2132012"/>
            <a:ext cx="1722437" cy="3081338"/>
          </a:xfrm>
          <a:custGeom>
            <a:avLst/>
            <a:gdLst>
              <a:gd name="T0" fmla="*/ 2147483646 w 2370"/>
              <a:gd name="T1" fmla="*/ 0 h 2917"/>
              <a:gd name="T2" fmla="*/ 2147483646 w 2370"/>
              <a:gd name="T3" fmla="*/ 2147483646 h 2917"/>
              <a:gd name="T4" fmla="*/ 2147483646 w 2370"/>
              <a:gd name="T5" fmla="*/ 2147483646 h 2917"/>
              <a:gd name="T6" fmla="*/ 0 w 2370"/>
              <a:gd name="T7" fmla="*/ 2147483646 h 2917"/>
              <a:gd name="T8" fmla="*/ 2147483646 w 2370"/>
              <a:gd name="T9" fmla="*/ 0 h 29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0"/>
              <a:gd name="T16" fmla="*/ 0 h 2917"/>
              <a:gd name="T17" fmla="*/ 2370 w 2370"/>
              <a:gd name="T18" fmla="*/ 2917 h 29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0" h="2917">
                <a:moveTo>
                  <a:pt x="946" y="0"/>
                </a:moveTo>
                <a:lnTo>
                  <a:pt x="2370" y="878"/>
                </a:lnTo>
                <a:lnTo>
                  <a:pt x="956" y="2917"/>
                </a:lnTo>
                <a:lnTo>
                  <a:pt x="0" y="1454"/>
                </a:lnTo>
                <a:lnTo>
                  <a:pt x="946" y="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" name="Straight Connector 7"/>
          <p:cNvCxnSpPr>
            <a:cxnSpLocks noChangeShapeType="1"/>
          </p:cNvCxnSpPr>
          <p:nvPr/>
        </p:nvCxnSpPr>
        <p:spPr bwMode="auto">
          <a:xfrm>
            <a:off x="3017837" y="2376487"/>
            <a:ext cx="987425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14"/>
          <p:cNvCxnSpPr>
            <a:cxnSpLocks noChangeShapeType="1"/>
          </p:cNvCxnSpPr>
          <p:nvPr/>
        </p:nvCxnSpPr>
        <p:spPr bwMode="auto">
          <a:xfrm>
            <a:off x="2649537" y="3152775"/>
            <a:ext cx="862014" cy="1212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16"/>
          <p:cNvCxnSpPr>
            <a:cxnSpLocks noChangeShapeType="1"/>
          </p:cNvCxnSpPr>
          <p:nvPr/>
        </p:nvCxnSpPr>
        <p:spPr bwMode="auto">
          <a:xfrm>
            <a:off x="2903537" y="2644775"/>
            <a:ext cx="974725" cy="987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18"/>
          <p:cNvCxnSpPr>
            <a:cxnSpLocks noChangeShapeType="1"/>
          </p:cNvCxnSpPr>
          <p:nvPr/>
        </p:nvCxnSpPr>
        <p:spPr bwMode="auto">
          <a:xfrm>
            <a:off x="2536825" y="3435350"/>
            <a:ext cx="790575" cy="1354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24"/>
          <p:cNvCxnSpPr>
            <a:cxnSpLocks noChangeShapeType="1"/>
          </p:cNvCxnSpPr>
          <p:nvPr/>
        </p:nvCxnSpPr>
        <p:spPr bwMode="auto">
          <a:xfrm flipH="1">
            <a:off x="2579687" y="2292350"/>
            <a:ext cx="719138" cy="166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26"/>
          <p:cNvCxnSpPr>
            <a:cxnSpLocks noChangeShapeType="1"/>
          </p:cNvCxnSpPr>
          <p:nvPr/>
        </p:nvCxnSpPr>
        <p:spPr bwMode="auto">
          <a:xfrm flipH="1">
            <a:off x="2720975" y="2419350"/>
            <a:ext cx="776288" cy="187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28"/>
          <p:cNvCxnSpPr>
            <a:cxnSpLocks noChangeShapeType="1"/>
          </p:cNvCxnSpPr>
          <p:nvPr/>
        </p:nvCxnSpPr>
        <p:spPr bwMode="auto">
          <a:xfrm flipH="1">
            <a:off x="2876551" y="2630487"/>
            <a:ext cx="846137" cy="204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30"/>
          <p:cNvCxnSpPr>
            <a:cxnSpLocks noChangeShapeType="1"/>
          </p:cNvCxnSpPr>
          <p:nvPr/>
        </p:nvCxnSpPr>
        <p:spPr bwMode="auto">
          <a:xfrm flipH="1">
            <a:off x="3003550" y="2827337"/>
            <a:ext cx="944562" cy="21177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3722688" y="1965087"/>
            <a:ext cx="334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Width ; number of columns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22701" y="4063999"/>
            <a:ext cx="303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Height ; number of rows</a:t>
            </a:r>
          </a:p>
        </p:txBody>
      </p:sp>
    </p:spTree>
    <p:extLst>
      <p:ext uri="{BB962C8B-B14F-4D97-AF65-F5344CB8AC3E}">
        <p14:creationId xmlns:p14="http://schemas.microsoft.com/office/powerpoint/2010/main" val="648782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the image frame</a:t>
            </a:r>
            <a:endParaRPr lang="en-US" dirty="0"/>
          </a:p>
        </p:txBody>
      </p:sp>
      <p:sp>
        <p:nvSpPr>
          <p:cNvPr id="4" name="Freeform 18"/>
          <p:cNvSpPr>
            <a:spLocks/>
          </p:cNvSpPr>
          <p:nvPr/>
        </p:nvSpPr>
        <p:spPr bwMode="auto">
          <a:xfrm>
            <a:off x="2438400" y="2132012"/>
            <a:ext cx="1722437" cy="3081338"/>
          </a:xfrm>
          <a:custGeom>
            <a:avLst/>
            <a:gdLst>
              <a:gd name="T0" fmla="*/ 2147483646 w 2370"/>
              <a:gd name="T1" fmla="*/ 0 h 2917"/>
              <a:gd name="T2" fmla="*/ 2147483646 w 2370"/>
              <a:gd name="T3" fmla="*/ 2147483646 h 2917"/>
              <a:gd name="T4" fmla="*/ 2147483646 w 2370"/>
              <a:gd name="T5" fmla="*/ 2147483646 h 2917"/>
              <a:gd name="T6" fmla="*/ 0 w 2370"/>
              <a:gd name="T7" fmla="*/ 2147483646 h 2917"/>
              <a:gd name="T8" fmla="*/ 2147483646 w 2370"/>
              <a:gd name="T9" fmla="*/ 0 h 29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0"/>
              <a:gd name="T16" fmla="*/ 0 h 2917"/>
              <a:gd name="T17" fmla="*/ 2370 w 2370"/>
              <a:gd name="T18" fmla="*/ 2917 h 29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0" h="2917">
                <a:moveTo>
                  <a:pt x="946" y="0"/>
                </a:moveTo>
                <a:lnTo>
                  <a:pt x="2370" y="878"/>
                </a:lnTo>
                <a:lnTo>
                  <a:pt x="956" y="2917"/>
                </a:lnTo>
                <a:lnTo>
                  <a:pt x="0" y="1454"/>
                </a:lnTo>
                <a:lnTo>
                  <a:pt x="946" y="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520825" y="2390775"/>
            <a:ext cx="198437" cy="169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6" name="Straight Connector 7"/>
          <p:cNvCxnSpPr>
            <a:cxnSpLocks noChangeShapeType="1"/>
          </p:cNvCxnSpPr>
          <p:nvPr/>
        </p:nvCxnSpPr>
        <p:spPr bwMode="auto">
          <a:xfrm>
            <a:off x="3017837" y="2376487"/>
            <a:ext cx="987425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14"/>
          <p:cNvCxnSpPr>
            <a:cxnSpLocks noChangeShapeType="1"/>
          </p:cNvCxnSpPr>
          <p:nvPr/>
        </p:nvCxnSpPr>
        <p:spPr bwMode="auto">
          <a:xfrm>
            <a:off x="2649537" y="3152775"/>
            <a:ext cx="862014" cy="1212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16"/>
          <p:cNvCxnSpPr>
            <a:cxnSpLocks noChangeShapeType="1"/>
          </p:cNvCxnSpPr>
          <p:nvPr/>
        </p:nvCxnSpPr>
        <p:spPr bwMode="auto">
          <a:xfrm>
            <a:off x="2903537" y="2644775"/>
            <a:ext cx="974725" cy="987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18"/>
          <p:cNvCxnSpPr>
            <a:cxnSpLocks noChangeShapeType="1"/>
          </p:cNvCxnSpPr>
          <p:nvPr/>
        </p:nvCxnSpPr>
        <p:spPr bwMode="auto">
          <a:xfrm>
            <a:off x="2536825" y="3435350"/>
            <a:ext cx="790575" cy="1354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24"/>
          <p:cNvCxnSpPr>
            <a:cxnSpLocks noChangeShapeType="1"/>
          </p:cNvCxnSpPr>
          <p:nvPr/>
        </p:nvCxnSpPr>
        <p:spPr bwMode="auto">
          <a:xfrm flipH="1">
            <a:off x="2579687" y="2292350"/>
            <a:ext cx="719138" cy="166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26"/>
          <p:cNvCxnSpPr>
            <a:cxnSpLocks noChangeShapeType="1"/>
          </p:cNvCxnSpPr>
          <p:nvPr/>
        </p:nvCxnSpPr>
        <p:spPr bwMode="auto">
          <a:xfrm flipH="1">
            <a:off x="2720975" y="2419350"/>
            <a:ext cx="776288" cy="187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28"/>
          <p:cNvCxnSpPr>
            <a:cxnSpLocks noChangeShapeType="1"/>
          </p:cNvCxnSpPr>
          <p:nvPr/>
        </p:nvCxnSpPr>
        <p:spPr bwMode="auto">
          <a:xfrm flipH="1">
            <a:off x="2876551" y="2630487"/>
            <a:ext cx="846137" cy="204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30"/>
          <p:cNvCxnSpPr>
            <a:cxnSpLocks noChangeShapeType="1"/>
          </p:cNvCxnSpPr>
          <p:nvPr/>
        </p:nvCxnSpPr>
        <p:spPr bwMode="auto">
          <a:xfrm flipH="1">
            <a:off x="3003550" y="2827337"/>
            <a:ext cx="944562" cy="21177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31"/>
          <p:cNvSpPr>
            <a:spLocks noChangeArrowheads="1"/>
          </p:cNvSpPr>
          <p:nvPr/>
        </p:nvSpPr>
        <p:spPr bwMode="auto">
          <a:xfrm>
            <a:off x="3176232" y="3232438"/>
            <a:ext cx="155575" cy="196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15" name="Straight Arrow Connector 33"/>
          <p:cNvCxnSpPr>
            <a:cxnSpLocks noChangeShapeType="1"/>
            <a:endCxn id="14" idx="2"/>
          </p:cNvCxnSpPr>
          <p:nvPr/>
        </p:nvCxnSpPr>
        <p:spPr bwMode="auto">
          <a:xfrm>
            <a:off x="1893532" y="2808576"/>
            <a:ext cx="1282700" cy="522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40"/>
          <p:cNvCxnSpPr>
            <a:cxnSpLocks noChangeShapeType="1"/>
          </p:cNvCxnSpPr>
          <p:nvPr/>
        </p:nvCxnSpPr>
        <p:spPr bwMode="auto">
          <a:xfrm>
            <a:off x="3326604" y="3358986"/>
            <a:ext cx="1157287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41"/>
          <p:cNvSpPr txBox="1">
            <a:spLocks noChangeArrowheads="1"/>
          </p:cNvSpPr>
          <p:nvPr/>
        </p:nvSpPr>
        <p:spPr bwMode="auto">
          <a:xfrm>
            <a:off x="1039812" y="1947441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camera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TextBox 42"/>
          <p:cNvSpPr txBox="1">
            <a:spLocks noChangeArrowheads="1"/>
          </p:cNvSpPr>
          <p:nvPr/>
        </p:nvSpPr>
        <p:spPr bwMode="auto">
          <a:xfrm>
            <a:off x="3851274" y="2151361"/>
            <a:ext cx="39565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p [ a point in the image plane ]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TextBox 43"/>
          <p:cNvSpPr txBox="1">
            <a:spLocks noChangeArrowheads="1"/>
          </p:cNvSpPr>
          <p:nvPr/>
        </p:nvSpPr>
        <p:spPr bwMode="auto">
          <a:xfrm>
            <a:off x="2085975" y="2192337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r(t)</a:t>
            </a:r>
          </a:p>
        </p:txBody>
      </p:sp>
      <p:sp>
        <p:nvSpPr>
          <p:cNvPr id="20" name="TextBox 44"/>
          <p:cNvSpPr txBox="1">
            <a:spLocks noChangeArrowheads="1"/>
          </p:cNvSpPr>
          <p:nvPr/>
        </p:nvSpPr>
        <p:spPr bwMode="auto">
          <a:xfrm>
            <a:off x="1338262" y="2630487"/>
            <a:ext cx="59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t=0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591" y="5533924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[center of image frame] = </a:t>
            </a:r>
            <a:r>
              <a:rPr lang="en-US" dirty="0" err="1" smtClean="0"/>
              <a:t>camera.position</a:t>
            </a:r>
            <a:r>
              <a:rPr lang="en-US" dirty="0" smtClean="0"/>
              <a:t> + </a:t>
            </a:r>
            <a:r>
              <a:rPr lang="en-US" dirty="0" err="1" smtClean="0"/>
              <a:t>camera.forward</a:t>
            </a:r>
            <a:r>
              <a:rPr lang="en-US" dirty="0" smtClean="0"/>
              <a:t> * </a:t>
            </a:r>
            <a:r>
              <a:rPr lang="en-US" dirty="0" err="1" smtClean="0"/>
              <a:t>distanceToImageFrame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 adjacent pixels: p + dx * </a:t>
            </a:r>
            <a:r>
              <a:rPr lang="en-US" dirty="0" err="1" smtClean="0"/>
              <a:t>camera.right</a:t>
            </a:r>
            <a:r>
              <a:rPr lang="en-US" dirty="0" smtClean="0"/>
              <a:t> ; p – dx * </a:t>
            </a:r>
            <a:r>
              <a:rPr lang="en-US" dirty="0" err="1" smtClean="0"/>
              <a:t>camera.right</a:t>
            </a:r>
            <a:r>
              <a:rPr lang="en-US" dirty="0" smtClean="0"/>
              <a:t> ;</a:t>
            </a:r>
          </a:p>
          <a:p>
            <a:r>
              <a:rPr lang="en-US" dirty="0" smtClean="0"/>
              <a:t>                                p </a:t>
            </a:r>
            <a:r>
              <a:rPr lang="en-US" dirty="0"/>
              <a:t>+ </a:t>
            </a:r>
            <a:r>
              <a:rPr lang="en-US" dirty="0" err="1" smtClean="0"/>
              <a:t>dy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err="1" smtClean="0"/>
              <a:t>camera.up</a:t>
            </a:r>
            <a:r>
              <a:rPr lang="en-US" dirty="0" smtClean="0"/>
              <a:t> </a:t>
            </a:r>
            <a:r>
              <a:rPr lang="en-US" dirty="0"/>
              <a:t>; </a:t>
            </a:r>
            <a:r>
              <a:rPr lang="en-US" dirty="0" smtClean="0"/>
              <a:t>    p </a:t>
            </a:r>
            <a:r>
              <a:rPr lang="en-US" dirty="0"/>
              <a:t>– </a:t>
            </a:r>
            <a:r>
              <a:rPr lang="en-US" dirty="0" err="1" smtClean="0"/>
              <a:t>dy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err="1" smtClean="0"/>
              <a:t>camera.up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50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Ray construction – perspective and orthographic projects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Boardwork</a:t>
            </a:r>
            <a:r>
              <a:rPr lang="en-US" dirty="0" smtClean="0"/>
              <a:t>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51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Ray intersection testing in 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Physics.Raycast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Video tutorial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Raycast</a:t>
            </a:r>
            <a:r>
              <a:rPr lang="en-US" dirty="0" smtClean="0"/>
              <a:t> rendering algorithm: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ray r corresponding to one pixel[</a:t>
            </a:r>
            <a:r>
              <a:rPr lang="en-US" dirty="0" err="1" smtClean="0"/>
              <a:t>x,y</a:t>
            </a:r>
            <a:r>
              <a:rPr lang="en-US" dirty="0" smtClean="0"/>
              <a:t>] in image frame</a:t>
            </a:r>
          </a:p>
          <a:p>
            <a:pPr marL="0" indent="0">
              <a:buNone/>
            </a:pPr>
            <a:r>
              <a:rPr lang="en-US" dirty="0" smtClean="0"/>
              <a:t>   if(r hit nothing)</a:t>
            </a:r>
          </a:p>
          <a:p>
            <a:pPr marL="0" indent="0">
              <a:buNone/>
            </a:pPr>
            <a:r>
              <a:rPr lang="en-US" dirty="0" smtClean="0"/>
              <a:t>      pixel[</a:t>
            </a:r>
            <a:r>
              <a:rPr lang="en-US" dirty="0" err="1" smtClean="0"/>
              <a:t>x,y</a:t>
            </a:r>
            <a:r>
              <a:rPr lang="en-US" dirty="0" smtClean="0"/>
              <a:t>] = background color	</a:t>
            </a:r>
          </a:p>
          <a:p>
            <a:pPr marL="0" indent="0">
              <a:buNone/>
            </a:pPr>
            <a:r>
              <a:rPr lang="en-US" dirty="0" smtClean="0"/>
              <a:t>   else(r hit object o)</a:t>
            </a:r>
          </a:p>
          <a:p>
            <a:pPr marL="0" indent="0">
              <a:buNone/>
            </a:pPr>
            <a:r>
              <a:rPr lang="en-US" dirty="0" smtClean="0"/>
              <a:t>      pixel[</a:t>
            </a:r>
            <a:r>
              <a:rPr lang="en-US" dirty="0" err="1" smtClean="0"/>
              <a:t>x,y</a:t>
            </a:r>
            <a:r>
              <a:rPr lang="en-US" dirty="0" smtClean="0"/>
              <a:t>] = color of object o at point of intersection with r</a:t>
            </a:r>
          </a:p>
        </p:txBody>
      </p:sp>
    </p:spTree>
    <p:extLst>
      <p:ext uri="{BB962C8B-B14F-4D97-AF65-F5344CB8AC3E}">
        <p14:creationId xmlns:p14="http://schemas.microsoft.com/office/powerpoint/2010/main" val="2061254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Lighting and Shading calculations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81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75"/>
            <a:ext cx="8229600" cy="1143000"/>
          </a:xfrm>
        </p:spPr>
        <p:txBody>
          <a:bodyPr/>
          <a:lstStyle/>
          <a:p>
            <a:r>
              <a:rPr lang="en-US" dirty="0" smtClean="0"/>
              <a:t>Physics of light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031" y="1341437"/>
            <a:ext cx="673593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2600" y="6096000"/>
            <a:ext cx="587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Red lines – single bounce ; local illumination</a:t>
            </a:r>
          </a:p>
          <a:p>
            <a:pPr algn="ctr"/>
            <a:r>
              <a:rPr lang="en-US" dirty="0" smtClean="0"/>
              <a:t>Green lines – multiple bounce ; global illumination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6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Ray tracing basic concepts</a:t>
            </a:r>
          </a:p>
          <a:p>
            <a:r>
              <a:rPr lang="en-US" dirty="0" smtClean="0"/>
              <a:t>PPM image file format</a:t>
            </a:r>
          </a:p>
          <a:p>
            <a:r>
              <a:rPr lang="en-US" dirty="0" smtClean="0"/>
              <a:t>Ray generation and collision</a:t>
            </a:r>
          </a:p>
          <a:p>
            <a:r>
              <a:rPr lang="en-US" dirty="0" smtClean="0"/>
              <a:t>Lighting and shading</a:t>
            </a:r>
          </a:p>
          <a:p>
            <a:r>
              <a:rPr lang="en-US" dirty="0" smtClean="0"/>
              <a:t>Recursive ray generation</a:t>
            </a:r>
          </a:p>
        </p:txBody>
      </p:sp>
    </p:spTree>
    <p:extLst>
      <p:ext uri="{BB962C8B-B14F-4D97-AF65-F5344CB8AC3E}">
        <p14:creationId xmlns:p14="http://schemas.microsoft.com/office/powerpoint/2010/main" val="1660629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Vectors for light modeling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2" y="2105819"/>
            <a:ext cx="48291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224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light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Emit light in all directions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0931" y="2912269"/>
            <a:ext cx="275272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Vector from point to light</a:t>
            </a:r>
            <a:endParaRPr lang="en-US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6175" y="2626519"/>
            <a:ext cx="34194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621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 light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741612" y="1535113"/>
            <a:ext cx="4040188" cy="639762"/>
          </a:xfrm>
        </p:spPr>
        <p:txBody>
          <a:bodyPr/>
          <a:lstStyle/>
          <a:p>
            <a:r>
              <a:rPr lang="en-US" dirty="0" smtClean="0"/>
              <a:t>Light vector always the same</a:t>
            </a:r>
            <a:endParaRPr lang="en-US" dirty="0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19" y="2864644"/>
            <a:ext cx="37909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12" y="2736056"/>
            <a:ext cx="335280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219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scattering on a surface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250" y="1600200"/>
            <a:ext cx="337749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6368534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from http</a:t>
            </a:r>
            <a:r>
              <a:rPr lang="en-US" dirty="0"/>
              <a:t>://en.wikipedia.org/wiki/Bidirectional_scattering_distribution_function</a:t>
            </a:r>
          </a:p>
        </p:txBody>
      </p:sp>
    </p:spTree>
    <p:extLst>
      <p:ext uri="{BB962C8B-B14F-4D97-AF65-F5344CB8AC3E}">
        <p14:creationId xmlns:p14="http://schemas.microsoft.com/office/powerpoint/2010/main" val="2951565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Normals</a:t>
            </a:r>
            <a:r>
              <a:rPr lang="en-US" dirty="0" smtClean="0"/>
              <a:t> of points on a cube face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018" y="1600200"/>
            <a:ext cx="452596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99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Normals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points </a:t>
            </a:r>
            <a:r>
              <a:rPr lang="en-US" dirty="0"/>
              <a:t>on a cube 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018" y="1600200"/>
            <a:ext cx="4525963" cy="45259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584706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Remember: the transform component has vectors for forward, up, and right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83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Normals</a:t>
            </a:r>
            <a:r>
              <a:rPr lang="en-US" dirty="0" smtClean="0"/>
              <a:t> of points on a sphere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850" y="2058194"/>
            <a:ext cx="39243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25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of a point on a sphere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860" y="1600200"/>
            <a:ext cx="535227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04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of a point on a sphere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862" y="1615281"/>
            <a:ext cx="52482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78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light and material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(Red, Green, Blue) values</a:t>
            </a:r>
          </a:p>
          <a:p>
            <a:pPr lvl="1"/>
            <a:r>
              <a:rPr lang="en-US" sz="2400" dirty="0" smtClean="0"/>
              <a:t>For a light source, intensity</a:t>
            </a:r>
          </a:p>
          <a:p>
            <a:pPr lvl="1"/>
            <a:r>
              <a:rPr lang="en-US" sz="2400" dirty="0" smtClean="0"/>
              <a:t>For the material of an object, reflectivity</a:t>
            </a:r>
          </a:p>
          <a:p>
            <a:pPr lvl="1"/>
            <a:r>
              <a:rPr lang="en-US" sz="2400" dirty="0" smtClean="0"/>
              <a:t>Color = intensity * material</a:t>
            </a:r>
          </a:p>
          <a:p>
            <a:r>
              <a:rPr lang="en-US" sz="3200" dirty="0" smtClean="0"/>
              <a:t>Examples:</a:t>
            </a:r>
          </a:p>
          <a:p>
            <a:pPr lvl="1"/>
            <a:r>
              <a:rPr lang="en-US" sz="2400" dirty="0" smtClean="0"/>
              <a:t>(1,1,1) white light, (1,1,1) white object ; object appears white</a:t>
            </a:r>
          </a:p>
          <a:p>
            <a:pPr lvl="1"/>
            <a:r>
              <a:rPr lang="en-US" sz="2400" dirty="0" smtClean="0"/>
              <a:t>(1,0,0) red </a:t>
            </a:r>
            <a:r>
              <a:rPr lang="en-US" sz="2400" dirty="0"/>
              <a:t>light, (1,1,1) white object ; </a:t>
            </a:r>
            <a:r>
              <a:rPr lang="en-US" sz="2400" dirty="0" smtClean="0"/>
              <a:t>object </a:t>
            </a:r>
            <a:r>
              <a:rPr lang="en-US" sz="2400" dirty="0"/>
              <a:t>appears </a:t>
            </a:r>
            <a:r>
              <a:rPr lang="en-US" sz="2400" dirty="0" smtClean="0"/>
              <a:t>red</a:t>
            </a:r>
          </a:p>
          <a:p>
            <a:pPr lvl="1"/>
            <a:r>
              <a:rPr lang="en-US" sz="2400" dirty="0" smtClean="0"/>
              <a:t>(1,1,1) white light</a:t>
            </a:r>
            <a:r>
              <a:rPr lang="en-US" sz="2400" dirty="0"/>
              <a:t>, (</a:t>
            </a:r>
            <a:r>
              <a:rPr lang="en-US" sz="2400" dirty="0" smtClean="0"/>
              <a:t>1,0,0) red </a:t>
            </a:r>
            <a:r>
              <a:rPr lang="en-US" sz="2400" dirty="0"/>
              <a:t>object ; object appears red</a:t>
            </a:r>
          </a:p>
          <a:p>
            <a:pPr lvl="1"/>
            <a:r>
              <a:rPr lang="en-US" sz="2400" dirty="0" smtClean="0"/>
              <a:t>(1,1,0) yellow light, (0,1,1) cyan object ; object appears green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322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21954"/>
            <a:ext cx="8099620" cy="124235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Loop over all pixels</a:t>
            </a:r>
          </a:p>
          <a:p>
            <a:pPr lvl="1"/>
            <a:r>
              <a:rPr lang="en-US" dirty="0" smtClean="0"/>
              <a:t>Shoot ray through each pixel</a:t>
            </a:r>
          </a:p>
          <a:p>
            <a:pPr lvl="1"/>
            <a:r>
              <a:rPr lang="en-US" dirty="0" smtClean="0"/>
              <a:t>Determine the color of the object at the point of intersection</a:t>
            </a:r>
            <a:endParaRPr lang="en-US" dirty="0"/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609600" y="1676804"/>
            <a:ext cx="7947220" cy="33157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5390474" y="2922586"/>
            <a:ext cx="927971" cy="927971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729949" y="2922587"/>
            <a:ext cx="927971" cy="1701280"/>
            <a:chOff x="2496" y="1728"/>
            <a:chExt cx="576" cy="1056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496" y="1728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072" y="201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496" y="17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496" y="249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740833" y="3319462"/>
            <a:ext cx="1469287" cy="40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Image plane </a:t>
            </a:r>
          </a:p>
        </p:txBody>
      </p:sp>
      <p:cxnSp>
        <p:nvCxnSpPr>
          <p:cNvPr id="13" name="AutoShape 13"/>
          <p:cNvCxnSpPr>
            <a:cxnSpLocks noChangeShapeType="1"/>
            <a:stCxn id="12" idx="3"/>
          </p:cNvCxnSpPr>
          <p:nvPr/>
        </p:nvCxnSpPr>
        <p:spPr bwMode="auto">
          <a:xfrm flipV="1">
            <a:off x="3210120" y="3517900"/>
            <a:ext cx="304800" cy="29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" name="Group 14"/>
          <p:cNvGrpSpPr>
            <a:grpSpLocks noChangeAspect="1"/>
          </p:cNvGrpSpPr>
          <p:nvPr/>
        </p:nvGrpSpPr>
        <p:grpSpPr bwMode="auto">
          <a:xfrm>
            <a:off x="4122494" y="3836986"/>
            <a:ext cx="138551" cy="252937"/>
            <a:chOff x="2496" y="1728"/>
            <a:chExt cx="576" cy="1056"/>
          </a:xfrm>
        </p:grpSpPr>
        <p:sp>
          <p:nvSpPr>
            <p:cNvPr id="15" name="Line 15"/>
            <p:cNvSpPr>
              <a:spLocks noChangeAspect="1" noChangeShapeType="1"/>
            </p:cNvSpPr>
            <p:nvPr/>
          </p:nvSpPr>
          <p:spPr bwMode="auto">
            <a:xfrm>
              <a:off x="2496" y="1728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Aspect="1" noChangeShapeType="1"/>
            </p:cNvSpPr>
            <p:nvPr/>
          </p:nvSpPr>
          <p:spPr bwMode="auto">
            <a:xfrm>
              <a:off x="3072" y="201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Aspect="1" noChangeShapeType="1"/>
            </p:cNvSpPr>
            <p:nvPr/>
          </p:nvSpPr>
          <p:spPr bwMode="auto">
            <a:xfrm>
              <a:off x="2496" y="17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Aspect="1" noChangeShapeType="1"/>
            </p:cNvSpPr>
            <p:nvPr/>
          </p:nvSpPr>
          <p:spPr bwMode="auto">
            <a:xfrm>
              <a:off x="2496" y="249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2171960" y="4575175"/>
            <a:ext cx="212660" cy="256158"/>
            <a:chOff x="1248" y="2940"/>
            <a:chExt cx="132" cy="159"/>
          </a:xfrm>
        </p:grpSpPr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1248" y="2940"/>
              <a:ext cx="132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248" y="3024"/>
              <a:ext cx="132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1326" y="300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417958" y="4543425"/>
            <a:ext cx="642812" cy="40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Eye </a:t>
            </a:r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2635714" y="4662486"/>
            <a:ext cx="90219" cy="9021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6690398" y="3608386"/>
            <a:ext cx="618647" cy="773309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miter lim="800000"/>
            <a:headEnd/>
            <a:tailEnd/>
          </a:ln>
          <a:scene3d>
            <a:camera prst="legacyPerspectiveFront">
              <a:rot lat="1500000" lon="1500000" rev="0"/>
            </a:camera>
            <a:lightRig rig="legacyFlat2" dir="b"/>
          </a:scene3d>
          <a:sp3d extrusionH="8874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tx1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6155867" y="2084386"/>
            <a:ext cx="695978" cy="773309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miter lim="800000"/>
            <a:headEnd/>
            <a:tailEnd/>
          </a:ln>
          <a:scene3d>
            <a:camera prst="legacyPerspectiveFront">
              <a:rot lat="1500000" lon="1500000" rev="0"/>
            </a:camera>
            <a:lightRig rig="legacyFlat2" dir="b"/>
          </a:scene3d>
          <a:sp3d extrusionH="8874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tx1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7278012" y="1852611"/>
            <a:ext cx="927971" cy="927971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V="1">
            <a:off x="2622257" y="3308349"/>
            <a:ext cx="2964351" cy="14209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 flipV="1">
            <a:off x="6098496" y="2711449"/>
            <a:ext cx="602537" cy="2980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 flipV="1">
            <a:off x="6935108" y="2293936"/>
            <a:ext cx="602537" cy="2980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 flipV="1">
            <a:off x="7754258" y="1892299"/>
            <a:ext cx="602537" cy="2980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42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Phong</a:t>
            </a:r>
            <a:r>
              <a:rPr lang="en-US" dirty="0" smtClean="0"/>
              <a:t> illumination model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924969"/>
            <a:ext cx="76962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068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Ambient illumination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Approximation for global illumination</a:t>
            </a:r>
          </a:p>
          <a:p>
            <a:r>
              <a:rPr lang="en-US" dirty="0" err="1"/>
              <a:t>L</a:t>
            </a:r>
            <a:r>
              <a:rPr lang="en-US" baseline="-25000" dirty="0" err="1"/>
              <a:t>ambient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baseline="-25000" dirty="0" err="1"/>
              <a:t>ambient</a:t>
            </a:r>
            <a:r>
              <a:rPr lang="en-US" dirty="0"/>
              <a:t> * </a:t>
            </a:r>
            <a:r>
              <a:rPr lang="en-US" dirty="0" err="1"/>
              <a:t>K</a:t>
            </a:r>
            <a:r>
              <a:rPr lang="en-US" baseline="-25000" dirty="0" err="1"/>
              <a:t>ambient</a:t>
            </a:r>
            <a:endParaRPr lang="en-US" dirty="0"/>
          </a:p>
          <a:p>
            <a:r>
              <a:rPr lang="en-US" dirty="0"/>
              <a:t>[Light = Intensity * Material]</a:t>
            </a:r>
          </a:p>
          <a:p>
            <a:endParaRPr lang="en-US" dirty="0" smtClean="0"/>
          </a:p>
          <a:p>
            <a:r>
              <a:rPr lang="en-US" dirty="0" smtClean="0"/>
              <a:t>Often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ambient</a:t>
            </a:r>
            <a:r>
              <a:rPr lang="en-US" dirty="0" smtClean="0"/>
              <a:t> just a constant</a:t>
            </a:r>
            <a:endParaRPr lang="en-US" dirty="0"/>
          </a:p>
          <a:p>
            <a:r>
              <a:rPr lang="en-US" dirty="0" smtClean="0"/>
              <a:t>Notable exceptions:</a:t>
            </a:r>
          </a:p>
          <a:p>
            <a:pPr lvl="1"/>
            <a:r>
              <a:rPr lang="en-US" dirty="0" smtClean="0"/>
              <a:t>Ambient occlusion</a:t>
            </a:r>
          </a:p>
          <a:p>
            <a:pPr lvl="1"/>
            <a:r>
              <a:rPr lang="en-US" dirty="0" smtClean="0"/>
              <a:t>Radiant flux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10000"/>
            <a:ext cx="277177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834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Diffuse illumination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Diffuse </a:t>
            </a:r>
            <a:r>
              <a:rPr lang="en-US" dirty="0"/>
              <a:t>reflection assumes that the </a:t>
            </a:r>
            <a:r>
              <a:rPr lang="en-US" dirty="0" smtClean="0"/>
              <a:t>light is </a:t>
            </a:r>
            <a:r>
              <a:rPr lang="en-US" dirty="0"/>
              <a:t>equally reflected in every direction.</a:t>
            </a:r>
          </a:p>
          <a:p>
            <a:r>
              <a:rPr lang="en-US" dirty="0" smtClean="0"/>
              <a:t>In </a:t>
            </a:r>
            <a:r>
              <a:rPr lang="en-US" dirty="0"/>
              <a:t>other words, if the light source </a:t>
            </a:r>
            <a:r>
              <a:rPr lang="en-US" dirty="0" smtClean="0"/>
              <a:t>and the </a:t>
            </a:r>
            <a:r>
              <a:rPr lang="en-US" dirty="0"/>
              <a:t>object has fixed positions in </a:t>
            </a:r>
            <a:r>
              <a:rPr lang="en-US" dirty="0" smtClean="0"/>
              <a:t>the world </a:t>
            </a:r>
            <a:r>
              <a:rPr lang="en-US" dirty="0"/>
              <a:t>space, the camera motion </a:t>
            </a:r>
            <a:r>
              <a:rPr lang="en-US" dirty="0" smtClean="0"/>
              <a:t>doesn’t affect </a:t>
            </a:r>
            <a:r>
              <a:rPr lang="en-US" dirty="0"/>
              <a:t>the appearance of the object.</a:t>
            </a:r>
          </a:p>
          <a:p>
            <a:r>
              <a:rPr lang="en-US" dirty="0" smtClean="0"/>
              <a:t>The </a:t>
            </a:r>
            <a:r>
              <a:rPr lang="en-US" dirty="0"/>
              <a:t>reflection only depends on </a:t>
            </a:r>
            <a:r>
              <a:rPr lang="en-US" dirty="0" smtClean="0"/>
              <a:t>the incoming </a:t>
            </a:r>
            <a:r>
              <a:rPr lang="en-US" dirty="0"/>
              <a:t>direction. It is independent </a:t>
            </a:r>
            <a:r>
              <a:rPr lang="en-US" dirty="0" smtClean="0"/>
              <a:t>of the </a:t>
            </a:r>
            <a:r>
              <a:rPr lang="en-US" dirty="0"/>
              <a:t>outgoing (viewing) direction.</a:t>
            </a:r>
          </a:p>
        </p:txBody>
      </p:sp>
    </p:spTree>
    <p:extLst>
      <p:ext uri="{BB962C8B-B14F-4D97-AF65-F5344CB8AC3E}">
        <p14:creationId xmlns:p14="http://schemas.microsoft.com/office/powerpoint/2010/main" val="667517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Diffuse illumination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4038600" cy="2358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651275"/>
            <a:ext cx="4038600" cy="1456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1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</a:t>
            </a:r>
            <a:r>
              <a:rPr lang="en-US" baseline="-25000" dirty="0" err="1" smtClean="0"/>
              <a:t>diffuse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diffuse</a:t>
            </a:r>
            <a:r>
              <a:rPr lang="en-US" dirty="0" smtClean="0"/>
              <a:t> *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diffuse</a:t>
            </a:r>
            <a:r>
              <a:rPr lang="en-US" baseline="-25000" dirty="0" smtClean="0"/>
              <a:t> </a:t>
            </a:r>
            <a:r>
              <a:rPr lang="en-US" dirty="0" smtClean="0"/>
              <a:t>* </a:t>
            </a:r>
            <a:r>
              <a:rPr lang="en-US" dirty="0" err="1" smtClean="0"/>
              <a:t>cos</a:t>
            </a:r>
            <a:r>
              <a:rPr lang="en-US" dirty="0" smtClean="0"/>
              <a:t> </a:t>
            </a:r>
            <a:r>
              <a:rPr lang="el-GR" dirty="0" smtClean="0"/>
              <a:t>θ</a:t>
            </a:r>
            <a:r>
              <a:rPr lang="en-US" baseline="-25000" dirty="0" err="1" smtClean="0"/>
              <a:t>i</a:t>
            </a:r>
            <a:endParaRPr lang="en-US" dirty="0" smtClean="0"/>
          </a:p>
          <a:p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78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Ambient and Diffuse illumination example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15" y="1600200"/>
            <a:ext cx="648977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7433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Specular illumination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 </a:t>
            </a:r>
            <a:r>
              <a:rPr lang="en-US" dirty="0"/>
              <a:t>materials, such </a:t>
            </a:r>
            <a:r>
              <a:rPr lang="en-US" dirty="0" smtClean="0"/>
              <a:t>as plastic </a:t>
            </a:r>
            <a:r>
              <a:rPr lang="en-US" dirty="0"/>
              <a:t>and metal, can </a:t>
            </a:r>
            <a:r>
              <a:rPr lang="en-US" dirty="0" smtClean="0"/>
              <a:t>have shiny </a:t>
            </a:r>
            <a:r>
              <a:rPr lang="en-US" dirty="0"/>
              <a:t>highlight spots.</a:t>
            </a:r>
          </a:p>
          <a:p>
            <a:r>
              <a:rPr lang="en-US" dirty="0" smtClean="0"/>
              <a:t>This </a:t>
            </a:r>
            <a:r>
              <a:rPr lang="en-US" dirty="0"/>
              <a:t>is due to a glossy </a:t>
            </a:r>
            <a:r>
              <a:rPr lang="en-US" dirty="0" smtClean="0"/>
              <a:t>mirror-like reflection</a:t>
            </a:r>
            <a:r>
              <a:rPr lang="en-US" dirty="0"/>
              <a:t>.</a:t>
            </a:r>
          </a:p>
          <a:p>
            <a:r>
              <a:rPr lang="en-US" dirty="0" smtClean="0"/>
              <a:t>Materials </a:t>
            </a:r>
            <a:r>
              <a:rPr lang="en-US" dirty="0"/>
              <a:t>have </a:t>
            </a:r>
            <a:r>
              <a:rPr lang="en-US" dirty="0" smtClean="0"/>
              <a:t>different shininess/glossiness</a:t>
            </a:r>
            <a:r>
              <a:rPr lang="en-US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24000"/>
            <a:ext cx="260985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863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Specular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 = 2(L⋅N)N- </a:t>
            </a:r>
            <a:r>
              <a:rPr lang="en-US" dirty="0" smtClean="0"/>
              <a:t>L</a:t>
            </a:r>
          </a:p>
          <a:p>
            <a:endParaRPr lang="en-US" dirty="0"/>
          </a:p>
          <a:p>
            <a:r>
              <a:rPr lang="en-US" dirty="0" err="1"/>
              <a:t>L</a:t>
            </a:r>
            <a:r>
              <a:rPr lang="en-US" baseline="-25000" dirty="0" err="1"/>
              <a:t>specular</a:t>
            </a:r>
            <a:r>
              <a:rPr lang="en-US" dirty="0"/>
              <a:t> </a:t>
            </a:r>
            <a:r>
              <a:rPr lang="en-US" dirty="0" smtClean="0"/>
              <a:t>=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specular</a:t>
            </a:r>
            <a:r>
              <a:rPr lang="en-US" dirty="0" smtClean="0"/>
              <a:t> *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specular</a:t>
            </a:r>
            <a:r>
              <a:rPr lang="en-US" dirty="0" smtClean="0"/>
              <a:t> * </a:t>
            </a:r>
            <a:r>
              <a:rPr lang="en-US" dirty="0" err="1" smtClean="0"/>
              <a:t>cos</a:t>
            </a:r>
            <a:r>
              <a:rPr lang="en-US" baseline="30000" dirty="0" err="1" smtClean="0"/>
              <a:t>n</a:t>
            </a:r>
            <a:r>
              <a:rPr lang="en-US" dirty="0" smtClean="0"/>
              <a:t> </a:t>
            </a:r>
            <a:r>
              <a:rPr lang="el-GR" dirty="0" smtClean="0"/>
              <a:t>φ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 is shininess coefficient</a:t>
            </a:r>
          </a:p>
          <a:p>
            <a:r>
              <a:rPr lang="el-GR" dirty="0" smtClean="0"/>
              <a:t>φ</a:t>
            </a:r>
            <a:r>
              <a:rPr lang="en-US" dirty="0" smtClean="0"/>
              <a:t> is the angle between EYE and R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371600"/>
            <a:ext cx="3276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9192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Specular illumination example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215" y="1600200"/>
            <a:ext cx="564357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1315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to ‘color’ a 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Color shade(R)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	intersect objects – get closest intersection</a:t>
            </a:r>
          </a:p>
          <a:p>
            <a:pPr marL="0" indent="0">
              <a:buNone/>
            </a:pPr>
            <a:r>
              <a:rPr lang="en-US" sz="2800" dirty="0"/>
              <a:t>	c = ambient </a:t>
            </a:r>
          </a:p>
          <a:p>
            <a:pPr marL="0" indent="0">
              <a:buNone/>
            </a:pPr>
            <a:r>
              <a:rPr lang="en-US" sz="2800" dirty="0" smtClean="0"/>
              <a:t>	For </a:t>
            </a:r>
            <a:r>
              <a:rPr lang="en-US" sz="2800" dirty="0"/>
              <a:t>each light source</a:t>
            </a:r>
          </a:p>
          <a:p>
            <a:pPr marL="0" indent="0">
              <a:buNone/>
            </a:pPr>
            <a:r>
              <a:rPr lang="en-US" sz="2800" dirty="0" smtClean="0"/>
              <a:t>		Add </a:t>
            </a:r>
            <a:r>
              <a:rPr lang="en-US" sz="2800" dirty="0"/>
              <a:t>in diffuse and specular components to c</a:t>
            </a:r>
          </a:p>
          <a:p>
            <a:pPr marL="0" indent="0">
              <a:buNone/>
            </a:pPr>
            <a:r>
              <a:rPr lang="en-US" sz="2800" dirty="0" smtClean="0"/>
              <a:t>	Return </a:t>
            </a:r>
            <a:r>
              <a:rPr lang="en-US" sz="2800" dirty="0"/>
              <a:t>c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1829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Recursively generated 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0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6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02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Shadows, reflections, and refractions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0" y="1716881"/>
            <a:ext cx="6870700" cy="4292600"/>
          </a:xfrm>
        </p:spPr>
      </p:pic>
    </p:spTree>
    <p:extLst>
      <p:ext uri="{BB962C8B-B14F-4D97-AF65-F5344CB8AC3E}">
        <p14:creationId xmlns:p14="http://schemas.microsoft.com/office/powerpoint/2010/main" val="2463855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Shadows</a:t>
            </a:r>
          </a:p>
        </p:txBody>
      </p:sp>
      <p:grpSp>
        <p:nvGrpSpPr>
          <p:cNvPr id="13316" name="Group 11"/>
          <p:cNvGrpSpPr>
            <a:grpSpLocks/>
          </p:cNvGrpSpPr>
          <p:nvPr/>
        </p:nvGrpSpPr>
        <p:grpSpPr bwMode="auto">
          <a:xfrm>
            <a:off x="415925" y="2982913"/>
            <a:ext cx="4802188" cy="3321050"/>
            <a:chOff x="1189038" y="2751138"/>
            <a:chExt cx="4802187" cy="3321050"/>
          </a:xfrm>
        </p:grpSpPr>
        <p:sp>
          <p:nvSpPr>
            <p:cNvPr id="13319" name="Rectangle 11"/>
            <p:cNvSpPr>
              <a:spLocks noChangeArrowheads="1"/>
            </p:cNvSpPr>
            <p:nvPr/>
          </p:nvSpPr>
          <p:spPr bwMode="auto">
            <a:xfrm>
              <a:off x="1189038" y="2751138"/>
              <a:ext cx="4802187" cy="33210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20" name="Group 9"/>
            <p:cNvGrpSpPr>
              <a:grpSpLocks/>
            </p:cNvGrpSpPr>
            <p:nvPr/>
          </p:nvGrpSpPr>
          <p:grpSpPr bwMode="auto">
            <a:xfrm>
              <a:off x="1624013" y="3144838"/>
              <a:ext cx="3632200" cy="1995487"/>
              <a:chOff x="1022" y="1353"/>
              <a:chExt cx="2288" cy="1257"/>
            </a:xfrm>
          </p:grpSpPr>
          <p:sp>
            <p:nvSpPr>
              <p:cNvPr id="13321" name="Line 8"/>
              <p:cNvSpPr>
                <a:spLocks noChangeShapeType="1"/>
              </p:cNvSpPr>
              <p:nvPr/>
            </p:nvSpPr>
            <p:spPr bwMode="auto">
              <a:xfrm>
                <a:off x="2167" y="2057"/>
                <a:ext cx="914" cy="4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2" name="Litebulb"/>
              <p:cNvSpPr>
                <a:spLocks noChangeAspect="1" noEditPoints="1" noChangeArrowheads="1"/>
              </p:cNvSpPr>
              <p:nvPr/>
            </p:nvSpPr>
            <p:spPr bwMode="auto">
              <a:xfrm>
                <a:off x="1022" y="1353"/>
                <a:ext cx="192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600 w 21600"/>
                  <a:gd name="T13" fmla="*/ 2175 h 21600"/>
                  <a:gd name="T14" fmla="*/ 18225 w 21600"/>
                  <a:gd name="T15" fmla="*/ 93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0825" y="21723"/>
                    </a:moveTo>
                    <a:lnTo>
                      <a:pt x="11215" y="21723"/>
                    </a:lnTo>
                    <a:lnTo>
                      <a:pt x="11552" y="21688"/>
                    </a:lnTo>
                    <a:lnTo>
                      <a:pt x="11916" y="21617"/>
                    </a:lnTo>
                    <a:lnTo>
                      <a:pt x="12253" y="21547"/>
                    </a:lnTo>
                    <a:lnTo>
                      <a:pt x="12617" y="21441"/>
                    </a:lnTo>
                    <a:lnTo>
                      <a:pt x="12902" y="21317"/>
                    </a:lnTo>
                    <a:lnTo>
                      <a:pt x="13162" y="21176"/>
                    </a:lnTo>
                    <a:lnTo>
                      <a:pt x="13396" y="21000"/>
                    </a:lnTo>
                    <a:lnTo>
                      <a:pt x="13655" y="20841"/>
                    </a:lnTo>
                    <a:lnTo>
                      <a:pt x="13863" y="20629"/>
                    </a:lnTo>
                    <a:lnTo>
                      <a:pt x="14045" y="20435"/>
                    </a:lnTo>
                    <a:lnTo>
                      <a:pt x="14200" y="20223"/>
                    </a:lnTo>
                    <a:lnTo>
                      <a:pt x="14356" y="19994"/>
                    </a:lnTo>
                    <a:lnTo>
                      <a:pt x="14460" y="19747"/>
                    </a:lnTo>
                    <a:lnTo>
                      <a:pt x="14512" y="19482"/>
                    </a:lnTo>
                    <a:lnTo>
                      <a:pt x="14512" y="19235"/>
                    </a:lnTo>
                    <a:lnTo>
                      <a:pt x="14512" y="19147"/>
                    </a:lnTo>
                    <a:lnTo>
                      <a:pt x="14512" y="18900"/>
                    </a:lnTo>
                    <a:lnTo>
                      <a:pt x="14512" y="18529"/>
                    </a:lnTo>
                    <a:lnTo>
                      <a:pt x="14512" y="18052"/>
                    </a:lnTo>
                    <a:lnTo>
                      <a:pt x="14512" y="17505"/>
                    </a:lnTo>
                    <a:lnTo>
                      <a:pt x="14512" y="16976"/>
                    </a:lnTo>
                    <a:lnTo>
                      <a:pt x="14512" y="16464"/>
                    </a:lnTo>
                    <a:lnTo>
                      <a:pt x="14512" y="15952"/>
                    </a:lnTo>
                    <a:lnTo>
                      <a:pt x="14512" y="15758"/>
                    </a:lnTo>
                    <a:lnTo>
                      <a:pt x="14616" y="15547"/>
                    </a:lnTo>
                    <a:lnTo>
                      <a:pt x="14694" y="15352"/>
                    </a:lnTo>
                    <a:lnTo>
                      <a:pt x="14798" y="15141"/>
                    </a:lnTo>
                    <a:lnTo>
                      <a:pt x="15161" y="14735"/>
                    </a:lnTo>
                    <a:lnTo>
                      <a:pt x="15602" y="14329"/>
                    </a:lnTo>
                    <a:lnTo>
                      <a:pt x="16745" y="13552"/>
                    </a:lnTo>
                    <a:lnTo>
                      <a:pt x="18043" y="12670"/>
                    </a:lnTo>
                    <a:lnTo>
                      <a:pt x="18744" y="12194"/>
                    </a:lnTo>
                    <a:lnTo>
                      <a:pt x="19341" y="11647"/>
                    </a:lnTo>
                    <a:lnTo>
                      <a:pt x="19938" y="11099"/>
                    </a:lnTo>
                    <a:lnTo>
                      <a:pt x="20483" y="10464"/>
                    </a:lnTo>
                    <a:lnTo>
                      <a:pt x="20743" y="10164"/>
                    </a:lnTo>
                    <a:lnTo>
                      <a:pt x="20950" y="9794"/>
                    </a:lnTo>
                    <a:lnTo>
                      <a:pt x="21132" y="9441"/>
                    </a:lnTo>
                    <a:lnTo>
                      <a:pt x="21288" y="9035"/>
                    </a:lnTo>
                    <a:lnTo>
                      <a:pt x="21444" y="8664"/>
                    </a:lnTo>
                    <a:lnTo>
                      <a:pt x="21548" y="8223"/>
                    </a:lnTo>
                    <a:lnTo>
                      <a:pt x="21600" y="7782"/>
                    </a:lnTo>
                    <a:lnTo>
                      <a:pt x="21600" y="7341"/>
                    </a:lnTo>
                    <a:lnTo>
                      <a:pt x="21600" y="6935"/>
                    </a:lnTo>
                    <a:lnTo>
                      <a:pt x="21548" y="6564"/>
                    </a:lnTo>
                    <a:lnTo>
                      <a:pt x="21496" y="6229"/>
                    </a:lnTo>
                    <a:lnTo>
                      <a:pt x="21392" y="5858"/>
                    </a:lnTo>
                    <a:lnTo>
                      <a:pt x="21288" y="5523"/>
                    </a:lnTo>
                    <a:lnTo>
                      <a:pt x="21132" y="5135"/>
                    </a:lnTo>
                    <a:lnTo>
                      <a:pt x="20950" y="4800"/>
                    </a:lnTo>
                    <a:lnTo>
                      <a:pt x="20743" y="4464"/>
                    </a:lnTo>
                    <a:lnTo>
                      <a:pt x="20535" y="4164"/>
                    </a:lnTo>
                    <a:lnTo>
                      <a:pt x="20301" y="3847"/>
                    </a:lnTo>
                    <a:lnTo>
                      <a:pt x="20042" y="3547"/>
                    </a:lnTo>
                    <a:lnTo>
                      <a:pt x="19782" y="3247"/>
                    </a:lnTo>
                    <a:lnTo>
                      <a:pt x="19133" y="2664"/>
                    </a:lnTo>
                    <a:lnTo>
                      <a:pt x="18458" y="2152"/>
                    </a:lnTo>
                    <a:lnTo>
                      <a:pt x="17705" y="1694"/>
                    </a:lnTo>
                    <a:lnTo>
                      <a:pt x="16849" y="1252"/>
                    </a:lnTo>
                    <a:lnTo>
                      <a:pt x="16407" y="1076"/>
                    </a:lnTo>
                    <a:lnTo>
                      <a:pt x="15940" y="900"/>
                    </a:lnTo>
                    <a:lnTo>
                      <a:pt x="15499" y="741"/>
                    </a:lnTo>
                    <a:lnTo>
                      <a:pt x="15057" y="600"/>
                    </a:lnTo>
                    <a:lnTo>
                      <a:pt x="14564" y="458"/>
                    </a:lnTo>
                    <a:lnTo>
                      <a:pt x="14045" y="335"/>
                    </a:lnTo>
                    <a:lnTo>
                      <a:pt x="13500" y="229"/>
                    </a:lnTo>
                    <a:lnTo>
                      <a:pt x="13006" y="158"/>
                    </a:lnTo>
                    <a:lnTo>
                      <a:pt x="12461" y="88"/>
                    </a:lnTo>
                    <a:lnTo>
                      <a:pt x="11968" y="52"/>
                    </a:lnTo>
                    <a:lnTo>
                      <a:pt x="11423" y="17"/>
                    </a:lnTo>
                    <a:lnTo>
                      <a:pt x="10825" y="17"/>
                    </a:lnTo>
                    <a:lnTo>
                      <a:pt x="10254" y="17"/>
                    </a:lnTo>
                    <a:lnTo>
                      <a:pt x="9709" y="52"/>
                    </a:lnTo>
                    <a:lnTo>
                      <a:pt x="9216" y="88"/>
                    </a:lnTo>
                    <a:lnTo>
                      <a:pt x="8671" y="158"/>
                    </a:lnTo>
                    <a:lnTo>
                      <a:pt x="8177" y="229"/>
                    </a:lnTo>
                    <a:lnTo>
                      <a:pt x="7632" y="335"/>
                    </a:lnTo>
                    <a:lnTo>
                      <a:pt x="7113" y="458"/>
                    </a:lnTo>
                    <a:lnTo>
                      <a:pt x="6620" y="600"/>
                    </a:lnTo>
                    <a:lnTo>
                      <a:pt x="6178" y="741"/>
                    </a:lnTo>
                    <a:lnTo>
                      <a:pt x="5737" y="900"/>
                    </a:lnTo>
                    <a:lnTo>
                      <a:pt x="5270" y="1076"/>
                    </a:lnTo>
                    <a:lnTo>
                      <a:pt x="4828" y="1252"/>
                    </a:lnTo>
                    <a:lnTo>
                      <a:pt x="3972" y="1694"/>
                    </a:lnTo>
                    <a:lnTo>
                      <a:pt x="3219" y="2152"/>
                    </a:lnTo>
                    <a:lnTo>
                      <a:pt x="2544" y="2664"/>
                    </a:lnTo>
                    <a:lnTo>
                      <a:pt x="1895" y="3247"/>
                    </a:lnTo>
                    <a:lnTo>
                      <a:pt x="1635" y="3547"/>
                    </a:lnTo>
                    <a:lnTo>
                      <a:pt x="1375" y="3847"/>
                    </a:lnTo>
                    <a:lnTo>
                      <a:pt x="1142" y="4164"/>
                    </a:lnTo>
                    <a:lnTo>
                      <a:pt x="934" y="4464"/>
                    </a:lnTo>
                    <a:lnTo>
                      <a:pt x="726" y="4800"/>
                    </a:lnTo>
                    <a:lnTo>
                      <a:pt x="545" y="5135"/>
                    </a:lnTo>
                    <a:lnTo>
                      <a:pt x="389" y="5523"/>
                    </a:lnTo>
                    <a:lnTo>
                      <a:pt x="285" y="5858"/>
                    </a:lnTo>
                    <a:lnTo>
                      <a:pt x="181" y="6229"/>
                    </a:lnTo>
                    <a:lnTo>
                      <a:pt x="129" y="6564"/>
                    </a:lnTo>
                    <a:lnTo>
                      <a:pt x="77" y="6935"/>
                    </a:lnTo>
                    <a:lnTo>
                      <a:pt x="77" y="7341"/>
                    </a:lnTo>
                    <a:lnTo>
                      <a:pt x="77" y="7782"/>
                    </a:lnTo>
                    <a:lnTo>
                      <a:pt x="129" y="8223"/>
                    </a:lnTo>
                    <a:lnTo>
                      <a:pt x="233" y="8664"/>
                    </a:lnTo>
                    <a:lnTo>
                      <a:pt x="389" y="9035"/>
                    </a:lnTo>
                    <a:lnTo>
                      <a:pt x="545" y="9441"/>
                    </a:lnTo>
                    <a:lnTo>
                      <a:pt x="726" y="9794"/>
                    </a:lnTo>
                    <a:lnTo>
                      <a:pt x="934" y="10164"/>
                    </a:lnTo>
                    <a:lnTo>
                      <a:pt x="1194" y="10464"/>
                    </a:lnTo>
                    <a:lnTo>
                      <a:pt x="1739" y="11099"/>
                    </a:lnTo>
                    <a:lnTo>
                      <a:pt x="2336" y="11647"/>
                    </a:lnTo>
                    <a:lnTo>
                      <a:pt x="2933" y="12194"/>
                    </a:lnTo>
                    <a:lnTo>
                      <a:pt x="3634" y="12670"/>
                    </a:lnTo>
                    <a:lnTo>
                      <a:pt x="4932" y="13552"/>
                    </a:lnTo>
                    <a:lnTo>
                      <a:pt x="6075" y="14329"/>
                    </a:lnTo>
                    <a:lnTo>
                      <a:pt x="6516" y="14735"/>
                    </a:lnTo>
                    <a:lnTo>
                      <a:pt x="6879" y="15141"/>
                    </a:lnTo>
                    <a:lnTo>
                      <a:pt x="6983" y="15352"/>
                    </a:lnTo>
                    <a:lnTo>
                      <a:pt x="7061" y="15547"/>
                    </a:lnTo>
                    <a:lnTo>
                      <a:pt x="7165" y="15758"/>
                    </a:lnTo>
                    <a:lnTo>
                      <a:pt x="7165" y="15952"/>
                    </a:lnTo>
                    <a:lnTo>
                      <a:pt x="7165" y="16464"/>
                    </a:lnTo>
                    <a:lnTo>
                      <a:pt x="7165" y="16976"/>
                    </a:lnTo>
                    <a:lnTo>
                      <a:pt x="7165" y="17505"/>
                    </a:lnTo>
                    <a:lnTo>
                      <a:pt x="7165" y="18052"/>
                    </a:lnTo>
                    <a:lnTo>
                      <a:pt x="7165" y="18529"/>
                    </a:lnTo>
                    <a:lnTo>
                      <a:pt x="7165" y="18900"/>
                    </a:lnTo>
                    <a:lnTo>
                      <a:pt x="7165" y="19147"/>
                    </a:lnTo>
                    <a:lnTo>
                      <a:pt x="7165" y="19235"/>
                    </a:lnTo>
                    <a:lnTo>
                      <a:pt x="7165" y="19482"/>
                    </a:lnTo>
                    <a:lnTo>
                      <a:pt x="7217" y="19747"/>
                    </a:lnTo>
                    <a:lnTo>
                      <a:pt x="7321" y="19994"/>
                    </a:lnTo>
                    <a:lnTo>
                      <a:pt x="7476" y="20223"/>
                    </a:lnTo>
                    <a:lnTo>
                      <a:pt x="7632" y="20435"/>
                    </a:lnTo>
                    <a:lnTo>
                      <a:pt x="7814" y="20629"/>
                    </a:lnTo>
                    <a:lnTo>
                      <a:pt x="8022" y="20841"/>
                    </a:lnTo>
                    <a:lnTo>
                      <a:pt x="8281" y="21000"/>
                    </a:lnTo>
                    <a:lnTo>
                      <a:pt x="8515" y="21176"/>
                    </a:lnTo>
                    <a:lnTo>
                      <a:pt x="8775" y="21317"/>
                    </a:lnTo>
                    <a:lnTo>
                      <a:pt x="9060" y="21441"/>
                    </a:lnTo>
                    <a:lnTo>
                      <a:pt x="9424" y="21547"/>
                    </a:lnTo>
                    <a:lnTo>
                      <a:pt x="9761" y="21617"/>
                    </a:lnTo>
                    <a:lnTo>
                      <a:pt x="10125" y="21688"/>
                    </a:lnTo>
                    <a:lnTo>
                      <a:pt x="10462" y="21723"/>
                    </a:lnTo>
                    <a:lnTo>
                      <a:pt x="10825" y="21723"/>
                    </a:lnTo>
                    <a:close/>
                  </a:path>
                  <a:path w="21600" h="21600" extrusionOk="0">
                    <a:moveTo>
                      <a:pt x="9242" y="14417"/>
                    </a:moveTo>
                    <a:lnTo>
                      <a:pt x="8541" y="12035"/>
                    </a:lnTo>
                    <a:lnTo>
                      <a:pt x="7295" y="10129"/>
                    </a:lnTo>
                    <a:lnTo>
                      <a:pt x="6905" y="9652"/>
                    </a:lnTo>
                    <a:lnTo>
                      <a:pt x="8541" y="10182"/>
                    </a:lnTo>
                    <a:lnTo>
                      <a:pt x="9787" y="9547"/>
                    </a:lnTo>
                    <a:lnTo>
                      <a:pt x="11189" y="10129"/>
                    </a:lnTo>
                    <a:lnTo>
                      <a:pt x="12279" y="9547"/>
                    </a:lnTo>
                    <a:lnTo>
                      <a:pt x="13370" y="10076"/>
                    </a:lnTo>
                    <a:lnTo>
                      <a:pt x="14850" y="9652"/>
                    </a:lnTo>
                    <a:lnTo>
                      <a:pt x="12902" y="12247"/>
                    </a:lnTo>
                    <a:lnTo>
                      <a:pt x="12357" y="14417"/>
                    </a:lnTo>
                    <a:moveTo>
                      <a:pt x="7191" y="15952"/>
                    </a:moveTo>
                    <a:lnTo>
                      <a:pt x="14512" y="15952"/>
                    </a:lnTo>
                    <a:lnTo>
                      <a:pt x="14512" y="17064"/>
                    </a:lnTo>
                    <a:lnTo>
                      <a:pt x="7191" y="17047"/>
                    </a:lnTo>
                    <a:lnTo>
                      <a:pt x="7191" y="18123"/>
                    </a:lnTo>
                    <a:lnTo>
                      <a:pt x="14512" y="18158"/>
                    </a:lnTo>
                    <a:lnTo>
                      <a:pt x="14538" y="19182"/>
                    </a:lnTo>
                    <a:lnTo>
                      <a:pt x="7217" y="19182"/>
                    </a:lnTo>
                  </a:path>
                </a:pathLst>
              </a:custGeom>
              <a:solidFill>
                <a:srgbClr val="FF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3" name="Rectangle 5"/>
              <p:cNvSpPr>
                <a:spLocks noChangeArrowheads="1"/>
              </p:cNvSpPr>
              <p:nvPr/>
            </p:nvSpPr>
            <p:spPr bwMode="auto">
              <a:xfrm>
                <a:off x="1737" y="1559"/>
                <a:ext cx="941" cy="1051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path path="rect">
                  <a:fillToRect r="100000" b="100000"/>
                </a:path>
              </a:gradFill>
              <a:ln w="9525">
                <a:miter lim="800000"/>
                <a:headEnd/>
                <a:tailEnd/>
              </a:ln>
              <a:scene3d>
                <a:camera prst="legacyPerspectiveFront">
                  <a:rot lat="20099994" lon="1500000" rev="0"/>
                </a:camera>
                <a:lightRig rig="legacyFlat4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13324" name="Rectangle 6"/>
              <p:cNvSpPr>
                <a:spLocks noChangeArrowheads="1"/>
              </p:cNvSpPr>
              <p:nvPr/>
            </p:nvSpPr>
            <p:spPr bwMode="auto">
              <a:xfrm>
                <a:off x="3081" y="2322"/>
                <a:ext cx="229" cy="28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PerspectiveFront">
                  <a:rot lat="20099994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13325" name="Line 7"/>
              <p:cNvSpPr>
                <a:spLocks noChangeShapeType="1"/>
              </p:cNvSpPr>
              <p:nvPr/>
            </p:nvSpPr>
            <p:spPr bwMode="auto">
              <a:xfrm>
                <a:off x="1214" y="1641"/>
                <a:ext cx="953" cy="4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31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54038" y="1687513"/>
            <a:ext cx="8001000" cy="935037"/>
          </a:xfrm>
          <a:noFill/>
        </p:spPr>
        <p:txBody>
          <a:bodyPr/>
          <a:lstStyle/>
          <a:p>
            <a:pPr eaLnBrk="1" hangingPunct="1"/>
            <a:r>
              <a:rPr lang="en-US" sz="2400" dirty="0" smtClean="0"/>
              <a:t>Determine when light ray is blocked from reaching object</a:t>
            </a:r>
          </a:p>
          <a:p>
            <a:pPr eaLnBrk="1" hangingPunct="1"/>
            <a:r>
              <a:rPr lang="en-US" sz="2400" dirty="0" smtClean="0"/>
              <a:t>Ray-object intersection calculation</a:t>
            </a:r>
          </a:p>
        </p:txBody>
      </p:sp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5519738" y="2974975"/>
            <a:ext cx="32416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kern="0" dirty="0">
                <a:latin typeface="+mn-lt"/>
              </a:rPr>
              <a:t>For each pixel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kern="0" dirty="0">
                <a:latin typeface="+mn-lt"/>
              </a:rPr>
              <a:t>  for each object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kern="0" dirty="0">
                <a:latin typeface="+mn-lt"/>
              </a:rPr>
              <a:t>  for each light source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kern="0" dirty="0">
                <a:latin typeface="+mn-lt"/>
              </a:rPr>
              <a:t>    for each object</a:t>
            </a:r>
          </a:p>
        </p:txBody>
      </p:sp>
    </p:spTree>
    <p:extLst>
      <p:ext uri="{BB962C8B-B14F-4D97-AF65-F5344CB8AC3E}">
        <p14:creationId xmlns:p14="http://schemas.microsoft.com/office/powerpoint/2010/main" val="30215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Shadow algorithm (expands the code iterating over light sources)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000" dirty="0"/>
              <a:t>For each light source </a:t>
            </a:r>
            <a:r>
              <a:rPr lang="en-US" altLang="en-US" sz="2000" dirty="0" err="1"/>
              <a:t>i</a:t>
            </a:r>
            <a:endParaRPr lang="en-US" altLang="en-US" sz="2000" dirty="0"/>
          </a:p>
          <a:p>
            <a:pPr lvl="1"/>
            <a:r>
              <a:rPr lang="en-US" altLang="en-US" sz="2000" dirty="0"/>
              <a:t>If face is </a:t>
            </a:r>
            <a:r>
              <a:rPr lang="en-US" altLang="en-US" sz="2000" dirty="0" err="1"/>
              <a:t>backface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with respect to </a:t>
            </a:r>
            <a:r>
              <a:rPr lang="en-US" altLang="en-US" sz="2000" dirty="0"/>
              <a:t>light </a:t>
            </a:r>
            <a:r>
              <a:rPr lang="en-US" altLang="en-US" sz="2000" dirty="0" smtClean="0"/>
              <a:t>source (determined using normal)</a:t>
            </a:r>
            <a:endParaRPr lang="en-US" altLang="en-US" sz="2000" dirty="0"/>
          </a:p>
          <a:p>
            <a:pPr lvl="2"/>
            <a:r>
              <a:rPr lang="en-US" altLang="en-US" sz="2000" dirty="0"/>
              <a:t>Set IN-SHADOW to TRUE</a:t>
            </a:r>
          </a:p>
          <a:p>
            <a:pPr lvl="1"/>
            <a:r>
              <a:rPr lang="en-US" altLang="en-US" sz="2000" dirty="0"/>
              <a:t>else</a:t>
            </a:r>
          </a:p>
          <a:p>
            <a:pPr lvl="2"/>
            <a:r>
              <a:rPr lang="en-US" altLang="en-US" sz="2000" dirty="0"/>
              <a:t>Set IN-SHADOW to FALSE</a:t>
            </a:r>
          </a:p>
          <a:p>
            <a:pPr lvl="2"/>
            <a:r>
              <a:rPr lang="en-US" altLang="en-US" sz="2000" dirty="0"/>
              <a:t>Construct ray from point to light source</a:t>
            </a:r>
          </a:p>
          <a:p>
            <a:pPr lvl="2"/>
            <a:r>
              <a:rPr lang="en-US" altLang="en-US" sz="2000" dirty="0"/>
              <a:t>For each object</a:t>
            </a:r>
          </a:p>
          <a:p>
            <a:pPr lvl="3"/>
            <a:r>
              <a:rPr lang="en-US" altLang="en-US" dirty="0"/>
              <a:t>Test ray-object intersection (between point and </a:t>
            </a:r>
            <a:r>
              <a:rPr lang="en-US" altLang="en-US" dirty="0" err="1"/>
              <a:t>l.s</a:t>
            </a:r>
            <a:r>
              <a:rPr lang="en-US" altLang="en-US" dirty="0"/>
              <a:t>.)</a:t>
            </a:r>
          </a:p>
          <a:p>
            <a:pPr lvl="3"/>
            <a:r>
              <a:rPr lang="en-US" altLang="en-US" dirty="0"/>
              <a:t>If intersection found</a:t>
            </a:r>
          </a:p>
          <a:p>
            <a:pPr lvl="4"/>
            <a:r>
              <a:rPr lang="en-US" altLang="en-US" dirty="0"/>
              <a:t>Set IN-SHADOW to TRUE for this light source</a:t>
            </a:r>
          </a:p>
          <a:p>
            <a:pPr lvl="4"/>
            <a:r>
              <a:rPr lang="en-US" altLang="en-US" dirty="0"/>
              <a:t>Break out of object loop</a:t>
            </a:r>
          </a:p>
          <a:p>
            <a:pPr lvl="1"/>
            <a:r>
              <a:rPr lang="en-US" altLang="en-US" sz="2000" dirty="0"/>
              <a:t>If (NOT IN-SHADOW) add in effect of light source </a:t>
            </a:r>
            <a:r>
              <a:rPr lang="en-US" altLang="en-US" sz="2000" dirty="0" err="1" smtClean="0"/>
              <a:t>i</a:t>
            </a:r>
            <a:endParaRPr lang="en-US" altLang="en-US" sz="2000" dirty="0"/>
          </a:p>
          <a:p>
            <a:pPr lvl="1"/>
            <a:r>
              <a:rPr lang="en-US" altLang="en-US" sz="2000" dirty="0"/>
              <a:t>	accumulate diffuse light</a:t>
            </a:r>
          </a:p>
          <a:p>
            <a:pPr lvl="1"/>
            <a:r>
              <a:rPr lang="en-US" altLang="en-US" sz="2000" dirty="0"/>
              <a:t>	accumulate specular </a:t>
            </a:r>
            <a:r>
              <a:rPr lang="en-US" altLang="en-US" sz="2000" dirty="0" smtClean="0"/>
              <a:t>light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81264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8"/>
          <p:cNvSpPr>
            <a:spLocks noChangeArrowheads="1"/>
          </p:cNvSpPr>
          <p:nvPr/>
        </p:nvSpPr>
        <p:spPr bwMode="auto">
          <a:xfrm>
            <a:off x="763588" y="1677988"/>
            <a:ext cx="7050087" cy="4264025"/>
          </a:xfrm>
          <a:prstGeom prst="rect">
            <a:avLst/>
          </a:prstGeom>
          <a:solidFill>
            <a:srgbClr val="0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Reflection</a:t>
            </a:r>
          </a:p>
        </p:txBody>
      </p:sp>
      <p:grpSp>
        <p:nvGrpSpPr>
          <p:cNvPr id="14341" name="Group 4"/>
          <p:cNvGrpSpPr>
            <a:grpSpLocks/>
          </p:cNvGrpSpPr>
          <p:nvPr/>
        </p:nvGrpSpPr>
        <p:grpSpPr bwMode="auto">
          <a:xfrm>
            <a:off x="890588" y="5143500"/>
            <a:ext cx="1298575" cy="396875"/>
            <a:chOff x="1047" y="2749"/>
            <a:chExt cx="818" cy="250"/>
          </a:xfrm>
        </p:grpSpPr>
        <p:grpSp>
          <p:nvGrpSpPr>
            <p:cNvPr id="14361" name="Group 5"/>
            <p:cNvGrpSpPr>
              <a:grpSpLocks/>
            </p:cNvGrpSpPr>
            <p:nvPr/>
          </p:nvGrpSpPr>
          <p:grpSpPr bwMode="auto">
            <a:xfrm>
              <a:off x="1518" y="2769"/>
              <a:ext cx="132" cy="159"/>
              <a:chOff x="1248" y="2940"/>
              <a:chExt cx="132" cy="159"/>
            </a:xfrm>
          </p:grpSpPr>
          <p:sp>
            <p:nvSpPr>
              <p:cNvPr id="14364" name="Line 6"/>
              <p:cNvSpPr>
                <a:spLocks noChangeShapeType="1"/>
              </p:cNvSpPr>
              <p:nvPr/>
            </p:nvSpPr>
            <p:spPr bwMode="auto">
              <a:xfrm flipH="1">
                <a:off x="1248" y="2940"/>
                <a:ext cx="132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5" name="Line 7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132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6" name="Oval 8"/>
              <p:cNvSpPr>
                <a:spLocks noChangeArrowheads="1"/>
              </p:cNvSpPr>
              <p:nvPr/>
            </p:nvSpPr>
            <p:spPr bwMode="auto">
              <a:xfrm>
                <a:off x="1326" y="300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62" name="Text Box 9"/>
            <p:cNvSpPr txBox="1">
              <a:spLocks noChangeArrowheads="1"/>
            </p:cNvSpPr>
            <p:nvPr/>
          </p:nvSpPr>
          <p:spPr bwMode="auto">
            <a:xfrm>
              <a:off x="1047" y="2749"/>
              <a:ext cx="3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/>
                <a:t>Eye </a:t>
              </a:r>
            </a:p>
          </p:txBody>
        </p:sp>
        <p:sp>
          <p:nvSpPr>
            <p:cNvPr id="14363" name="Oval 10"/>
            <p:cNvSpPr>
              <a:spLocks noChangeArrowheads="1"/>
            </p:cNvSpPr>
            <p:nvPr/>
          </p:nvSpPr>
          <p:spPr bwMode="auto">
            <a:xfrm>
              <a:off x="1809" y="2824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2" name="Litebulb"/>
          <p:cNvSpPr>
            <a:spLocks noChangeAspect="1" noEditPoints="1" noChangeArrowheads="1"/>
          </p:cNvSpPr>
          <p:nvPr/>
        </p:nvSpPr>
        <p:spPr bwMode="auto">
          <a:xfrm>
            <a:off x="5610225" y="1981200"/>
            <a:ext cx="304800" cy="457200"/>
          </a:xfrm>
          <a:custGeom>
            <a:avLst/>
            <a:gdLst>
              <a:gd name="T0" fmla="*/ 30346399 w 21600"/>
              <a:gd name="T1" fmla="*/ 0 h 21600"/>
              <a:gd name="T2" fmla="*/ 60692798 w 21600"/>
              <a:gd name="T3" fmla="*/ 73798678 h 21600"/>
              <a:gd name="T4" fmla="*/ 0 w 21600"/>
              <a:gd name="T5" fmla="*/ 73798678 h 21600"/>
              <a:gd name="T6" fmla="*/ 30346399 w 21600"/>
              <a:gd name="T7" fmla="*/ 204838141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Oval 14"/>
          <p:cNvSpPr>
            <a:spLocks noChangeArrowheads="1"/>
          </p:cNvSpPr>
          <p:nvPr/>
        </p:nvSpPr>
        <p:spPr bwMode="auto">
          <a:xfrm>
            <a:off x="4343400" y="2667000"/>
            <a:ext cx="682625" cy="5222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15"/>
          <p:cNvSpPr>
            <a:spLocks noChangeArrowheads="1"/>
          </p:cNvSpPr>
          <p:nvPr/>
        </p:nvSpPr>
        <p:spPr bwMode="auto">
          <a:xfrm>
            <a:off x="5951538" y="2813050"/>
            <a:ext cx="681037" cy="13716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17"/>
          <p:cNvSpPr>
            <a:spLocks noChangeShapeType="1"/>
          </p:cNvSpPr>
          <p:nvPr/>
        </p:nvSpPr>
        <p:spPr bwMode="auto">
          <a:xfrm flipV="1">
            <a:off x="2273300" y="3427413"/>
            <a:ext cx="3692525" cy="1793875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6" name="Group 20"/>
          <p:cNvGrpSpPr>
            <a:grpSpLocks/>
          </p:cNvGrpSpPr>
          <p:nvPr/>
        </p:nvGrpSpPr>
        <p:grpSpPr bwMode="auto">
          <a:xfrm>
            <a:off x="3186113" y="3498850"/>
            <a:ext cx="914400" cy="1676400"/>
            <a:chOff x="2496" y="1728"/>
            <a:chExt cx="576" cy="1056"/>
          </a:xfrm>
        </p:grpSpPr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>
              <a:off x="2496" y="1728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>
              <a:off x="3072" y="201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>
              <a:off x="2496" y="17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>
              <a:off x="2496" y="249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7" name="Text Box 25"/>
          <p:cNvSpPr txBox="1">
            <a:spLocks noChangeArrowheads="1"/>
          </p:cNvSpPr>
          <p:nvPr/>
        </p:nvSpPr>
        <p:spPr bwMode="auto">
          <a:xfrm>
            <a:off x="1204913" y="3895725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/>
              <a:t>Image plane </a:t>
            </a:r>
          </a:p>
        </p:txBody>
      </p:sp>
      <p:cxnSp>
        <p:nvCxnSpPr>
          <p:cNvPr id="14348" name="AutoShape 26"/>
          <p:cNvCxnSpPr>
            <a:cxnSpLocks noChangeShapeType="1"/>
            <a:stCxn id="14347" idx="3"/>
          </p:cNvCxnSpPr>
          <p:nvPr/>
        </p:nvCxnSpPr>
        <p:spPr bwMode="auto">
          <a:xfrm>
            <a:off x="2652713" y="4094163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349" name="Group 27"/>
          <p:cNvGrpSpPr>
            <a:grpSpLocks noChangeAspect="1"/>
          </p:cNvGrpSpPr>
          <p:nvPr/>
        </p:nvGrpSpPr>
        <p:grpSpPr bwMode="auto">
          <a:xfrm>
            <a:off x="3567113" y="4413250"/>
            <a:ext cx="136525" cy="249238"/>
            <a:chOff x="2496" y="1728"/>
            <a:chExt cx="576" cy="1056"/>
          </a:xfrm>
        </p:grpSpPr>
        <p:sp>
          <p:nvSpPr>
            <p:cNvPr id="14353" name="Line 28"/>
            <p:cNvSpPr>
              <a:spLocks noChangeAspect="1" noChangeShapeType="1"/>
            </p:cNvSpPr>
            <p:nvPr/>
          </p:nvSpPr>
          <p:spPr bwMode="auto">
            <a:xfrm>
              <a:off x="2496" y="1728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Line 29"/>
            <p:cNvSpPr>
              <a:spLocks noChangeAspect="1" noChangeShapeType="1"/>
            </p:cNvSpPr>
            <p:nvPr/>
          </p:nvSpPr>
          <p:spPr bwMode="auto">
            <a:xfrm>
              <a:off x="3072" y="201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30"/>
            <p:cNvSpPr>
              <a:spLocks noChangeAspect="1" noChangeShapeType="1"/>
            </p:cNvSpPr>
            <p:nvPr/>
          </p:nvSpPr>
          <p:spPr bwMode="auto">
            <a:xfrm>
              <a:off x="2496" y="17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Line 31"/>
            <p:cNvSpPr>
              <a:spLocks noChangeAspect="1" noChangeShapeType="1"/>
            </p:cNvSpPr>
            <p:nvPr/>
          </p:nvSpPr>
          <p:spPr bwMode="auto">
            <a:xfrm>
              <a:off x="2496" y="249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0" name="Line 35"/>
          <p:cNvSpPr>
            <a:spLocks noChangeShapeType="1"/>
          </p:cNvSpPr>
          <p:nvPr/>
        </p:nvSpPr>
        <p:spPr bwMode="auto">
          <a:xfrm flipH="1">
            <a:off x="5410200" y="3429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Line 36"/>
          <p:cNvSpPr>
            <a:spLocks noChangeShapeType="1"/>
          </p:cNvSpPr>
          <p:nvPr/>
        </p:nvSpPr>
        <p:spPr bwMode="auto">
          <a:xfrm flipH="1" flipV="1">
            <a:off x="5105400" y="2971800"/>
            <a:ext cx="701675" cy="325438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Line 47"/>
          <p:cNvSpPr>
            <a:spLocks noChangeShapeType="1"/>
          </p:cNvSpPr>
          <p:nvPr/>
        </p:nvSpPr>
        <p:spPr bwMode="auto">
          <a:xfrm flipH="1">
            <a:off x="5105400" y="2438400"/>
            <a:ext cx="504825" cy="37465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Reflection algorithm (expands previous ‘coloring’ algorithm)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Color shade(</a:t>
            </a:r>
            <a:r>
              <a:rPr lang="en-US" altLang="en-US" sz="1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ray,recursionDepth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  <a:p>
            <a:pPr marL="0" lvl="0" indent="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{</a:t>
            </a:r>
          </a:p>
          <a:p>
            <a:pPr marL="457200" lvl="1" indent="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intersect objects to get point, normal, object</a:t>
            </a:r>
          </a:p>
          <a:p>
            <a:pPr marL="457200" lvl="1" indent="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If (intersection) {</a:t>
            </a:r>
          </a:p>
          <a:p>
            <a:pPr marL="914400" lvl="2" indent="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c = ambient color</a:t>
            </a:r>
          </a:p>
          <a:p>
            <a:pPr marL="914400" lvl="2" indent="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Compute reflective ray, R, based on ray and normal</a:t>
            </a:r>
          </a:p>
          <a:p>
            <a:pPr marL="914400" lvl="2" indent="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For each light source</a:t>
            </a:r>
          </a:p>
          <a:p>
            <a:pPr marL="1371600" lvl="3" indent="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Compute and add in diffuse and specular components to c</a:t>
            </a:r>
          </a:p>
          <a:p>
            <a:pPr marL="914400" lvl="2" indent="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If ( (</a:t>
            </a:r>
            <a:r>
              <a:rPr lang="en-US" altLang="en-US" sz="1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recursionDepth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 &lt; </a:t>
            </a:r>
            <a:r>
              <a:rPr lang="en-US" altLang="en-US" sz="1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maxRecursion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) &amp;&amp; (object is shiny) )</a:t>
            </a:r>
          </a:p>
          <a:p>
            <a:pPr marL="1371600" lvl="3" indent="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c += </a:t>
            </a:r>
            <a:r>
              <a:rPr lang="en-US" altLang="en-US" sz="1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object.shininess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 * shade(R,recursionDepth+1)</a:t>
            </a:r>
          </a:p>
          <a:p>
            <a:pPr marL="457200" lvl="1" indent="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}</a:t>
            </a:r>
          </a:p>
          <a:p>
            <a:pPr marL="457200" lvl="1" indent="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Else c = </a:t>
            </a:r>
            <a:r>
              <a:rPr lang="en-US" altLang="en-US" sz="1800" dirty="0" err="1">
                <a:latin typeface="Times New Roman" panose="02020603050405020304" pitchFamily="18" charset="0"/>
              </a:rPr>
              <a:t>backgroundColor</a:t>
            </a:r>
            <a:r>
              <a:rPr lang="en-US" altLang="en-US" sz="1800" dirty="0">
                <a:latin typeface="Times New Roman" panose="02020603050405020304" pitchFamily="18" charset="0"/>
              </a:rPr>
              <a:t>;</a:t>
            </a:r>
          </a:p>
          <a:p>
            <a:pPr marL="457200" lvl="1" indent="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Return c</a:t>
            </a:r>
          </a:p>
          <a:p>
            <a:pPr marL="0" lvl="0" indent="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92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Transparency &amp; Refraction</a:t>
            </a:r>
          </a:p>
        </p:txBody>
      </p:sp>
      <p:sp>
        <p:nvSpPr>
          <p:cNvPr id="16388" name="Litebulb"/>
          <p:cNvSpPr>
            <a:spLocks noChangeAspect="1" noEditPoints="1" noChangeArrowheads="1"/>
          </p:cNvSpPr>
          <p:nvPr/>
        </p:nvSpPr>
        <p:spPr bwMode="auto">
          <a:xfrm>
            <a:off x="3360738" y="2913063"/>
            <a:ext cx="304800" cy="457200"/>
          </a:xfrm>
          <a:custGeom>
            <a:avLst/>
            <a:gdLst>
              <a:gd name="T0" fmla="*/ 30346399 w 21600"/>
              <a:gd name="T1" fmla="*/ 0 h 21600"/>
              <a:gd name="T2" fmla="*/ 60692798 w 21600"/>
              <a:gd name="T3" fmla="*/ 73798678 h 21600"/>
              <a:gd name="T4" fmla="*/ 0 w 21600"/>
              <a:gd name="T5" fmla="*/ 73798678 h 21600"/>
              <a:gd name="T6" fmla="*/ 30346399 w 21600"/>
              <a:gd name="T7" fmla="*/ 204838141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740025" y="4527550"/>
            <a:ext cx="3279775" cy="9001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3665538" y="3370263"/>
            <a:ext cx="989012" cy="1157287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4654550" y="4527550"/>
            <a:ext cx="276225" cy="900113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4930775" y="5427663"/>
            <a:ext cx="696913" cy="1131887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 bwMode="auto">
          <a:xfrm>
            <a:off x="554038" y="1687513"/>
            <a:ext cx="8001000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Ray changes direction in transition between materials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Material properties give ratio of in/out </a:t>
            </a:r>
            <a:r>
              <a:rPr lang="en-US" kern="0" dirty="0" smtClean="0">
                <a:latin typeface="+mn-lt"/>
              </a:rPr>
              <a:t>angles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kern="0" dirty="0" smtClean="0"/>
              <a:t>Details in the additional slides</a:t>
            </a:r>
            <a:endParaRPr lang="en-US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13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10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Various parameters for field of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9300" y="2186781"/>
            <a:ext cx="5105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7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Spotlight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592" y="1600200"/>
            <a:ext cx="665881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55650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light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61722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Requires sampling – pick point on the light then generate the vector from point on the surface to point on the light</a:t>
            </a:r>
            <a:endParaRPr lang="en-US" dirty="0"/>
          </a:p>
        </p:txBody>
      </p:sp>
      <p:pic>
        <p:nvPicPr>
          <p:cNvPr id="1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469" y="1600200"/>
            <a:ext cx="514906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958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rays</a:t>
            </a:r>
            <a:endParaRPr lang="en-US" dirty="0"/>
          </a:p>
        </p:txBody>
      </p:sp>
      <p:sp>
        <p:nvSpPr>
          <p:cNvPr id="4" name="Rectangle 56"/>
          <p:cNvSpPr>
            <a:spLocks noChangeArrowheads="1"/>
          </p:cNvSpPr>
          <p:nvPr/>
        </p:nvSpPr>
        <p:spPr bwMode="auto">
          <a:xfrm>
            <a:off x="455613" y="1579563"/>
            <a:ext cx="8434387" cy="47053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890588" y="5143500"/>
            <a:ext cx="1298575" cy="396875"/>
            <a:chOff x="1047" y="2749"/>
            <a:chExt cx="818" cy="250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518" y="2769"/>
              <a:ext cx="132" cy="159"/>
              <a:chOff x="1248" y="2940"/>
              <a:chExt cx="132" cy="159"/>
            </a:xfrm>
          </p:grpSpPr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 flipH="1">
                <a:off x="1248" y="2940"/>
                <a:ext cx="132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132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Oval 7"/>
              <p:cNvSpPr>
                <a:spLocks noChangeArrowheads="1"/>
              </p:cNvSpPr>
              <p:nvPr/>
            </p:nvSpPr>
            <p:spPr bwMode="auto">
              <a:xfrm>
                <a:off x="1326" y="300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047" y="2749"/>
              <a:ext cx="3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/>
                <a:t>Eye </a:t>
              </a: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1809" y="2824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Litebulb"/>
          <p:cNvSpPr>
            <a:spLocks noChangeAspect="1" noEditPoints="1" noChangeArrowheads="1"/>
          </p:cNvSpPr>
          <p:nvPr/>
        </p:nvSpPr>
        <p:spPr bwMode="auto">
          <a:xfrm>
            <a:off x="5257800" y="1752600"/>
            <a:ext cx="304800" cy="457200"/>
          </a:xfrm>
          <a:custGeom>
            <a:avLst/>
            <a:gdLst>
              <a:gd name="T0" fmla="*/ 30346399 w 21600"/>
              <a:gd name="T1" fmla="*/ 0 h 21600"/>
              <a:gd name="T2" fmla="*/ 60692798 w 21600"/>
              <a:gd name="T3" fmla="*/ 73798678 h 21600"/>
              <a:gd name="T4" fmla="*/ 0 w 21600"/>
              <a:gd name="T5" fmla="*/ 73798678 h 21600"/>
              <a:gd name="T6" fmla="*/ 30346399 w 21600"/>
              <a:gd name="T7" fmla="*/ 204838141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2"/>
          <p:cNvSpPr>
            <a:spLocks noChangeAspect="1" noEditPoints="1" noChangeArrowheads="1"/>
          </p:cNvSpPr>
          <p:nvPr/>
        </p:nvSpPr>
        <p:spPr bwMode="auto">
          <a:xfrm>
            <a:off x="4887913" y="5540375"/>
            <a:ext cx="304800" cy="457200"/>
          </a:xfrm>
          <a:custGeom>
            <a:avLst/>
            <a:gdLst>
              <a:gd name="T0" fmla="*/ 30346399 w 21600"/>
              <a:gd name="T1" fmla="*/ 0 h 21600"/>
              <a:gd name="T2" fmla="*/ 60692798 w 21600"/>
              <a:gd name="T3" fmla="*/ 73798678 h 21600"/>
              <a:gd name="T4" fmla="*/ 0 w 21600"/>
              <a:gd name="T5" fmla="*/ 73798678 h 21600"/>
              <a:gd name="T6" fmla="*/ 30346399 w 21600"/>
              <a:gd name="T7" fmla="*/ 204838141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886325" y="4662488"/>
            <a:ext cx="876300" cy="4810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4343400" y="2667000"/>
            <a:ext cx="682625" cy="5222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951538" y="2813050"/>
            <a:ext cx="681037" cy="13716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0"/>
          <p:cNvSpPr>
            <a:spLocks noChangeShapeType="1"/>
          </p:cNvSpPr>
          <p:nvPr/>
        </p:nvSpPr>
        <p:spPr bwMode="auto">
          <a:xfrm flipV="1">
            <a:off x="2114550" y="3498850"/>
            <a:ext cx="3648075" cy="178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3186113" y="3498850"/>
            <a:ext cx="914400" cy="1676400"/>
            <a:chOff x="2496" y="1728"/>
            <a:chExt cx="576" cy="1056"/>
          </a:xfrm>
        </p:grpSpPr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496" y="1728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072" y="201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496" y="17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496" y="249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204913" y="3895725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/>
              <a:t>Image plane </a:t>
            </a:r>
          </a:p>
        </p:txBody>
      </p:sp>
      <p:cxnSp>
        <p:nvCxnSpPr>
          <p:cNvPr id="24" name="AutoShape 24"/>
          <p:cNvCxnSpPr>
            <a:cxnSpLocks noChangeShapeType="1"/>
            <a:stCxn id="23" idx="3"/>
          </p:cNvCxnSpPr>
          <p:nvPr/>
        </p:nvCxnSpPr>
        <p:spPr bwMode="auto">
          <a:xfrm>
            <a:off x="2652713" y="4094163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25"/>
          <p:cNvGrpSpPr>
            <a:grpSpLocks noChangeAspect="1"/>
          </p:cNvGrpSpPr>
          <p:nvPr/>
        </p:nvGrpSpPr>
        <p:grpSpPr bwMode="auto">
          <a:xfrm>
            <a:off x="3567113" y="4413250"/>
            <a:ext cx="136525" cy="249238"/>
            <a:chOff x="2496" y="1728"/>
            <a:chExt cx="576" cy="1056"/>
          </a:xfrm>
        </p:grpSpPr>
        <p:sp>
          <p:nvSpPr>
            <p:cNvPr id="26" name="Line 26"/>
            <p:cNvSpPr>
              <a:spLocks noChangeAspect="1" noChangeShapeType="1"/>
            </p:cNvSpPr>
            <p:nvPr/>
          </p:nvSpPr>
          <p:spPr bwMode="auto">
            <a:xfrm>
              <a:off x="2496" y="1728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Aspect="1" noChangeShapeType="1"/>
            </p:cNvSpPr>
            <p:nvPr/>
          </p:nvSpPr>
          <p:spPr bwMode="auto">
            <a:xfrm>
              <a:off x="3072" y="201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Aspect="1" noChangeShapeType="1"/>
            </p:cNvSpPr>
            <p:nvPr/>
          </p:nvSpPr>
          <p:spPr bwMode="auto">
            <a:xfrm>
              <a:off x="2496" y="17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9"/>
            <p:cNvSpPr>
              <a:spLocks noChangeAspect="1" noChangeShapeType="1"/>
            </p:cNvSpPr>
            <p:nvPr/>
          </p:nvSpPr>
          <p:spPr bwMode="auto">
            <a:xfrm>
              <a:off x="2496" y="249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Oval 31"/>
          <p:cNvSpPr>
            <a:spLocks noChangeArrowheads="1"/>
          </p:cNvSpPr>
          <p:nvPr/>
        </p:nvSpPr>
        <p:spPr bwMode="auto">
          <a:xfrm>
            <a:off x="7620000" y="2514600"/>
            <a:ext cx="625475" cy="7604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 flipH="1">
            <a:off x="5173663" y="3429000"/>
            <a:ext cx="769937" cy="20335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" name="Group 47"/>
          <p:cNvGrpSpPr>
            <a:grpSpLocks/>
          </p:cNvGrpSpPr>
          <p:nvPr/>
        </p:nvGrpSpPr>
        <p:grpSpPr bwMode="auto">
          <a:xfrm>
            <a:off x="5105400" y="2971800"/>
            <a:ext cx="2362200" cy="457200"/>
            <a:chOff x="3216" y="1872"/>
            <a:chExt cx="1488" cy="288"/>
          </a:xfrm>
        </p:grpSpPr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H="1">
              <a:off x="3408" y="216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 flipV="1">
              <a:off x="3216" y="1872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 flipV="1">
              <a:off x="3744" y="2112"/>
              <a:ext cx="43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 flipV="1">
              <a:off x="4176" y="1920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55"/>
          <p:cNvGrpSpPr>
            <a:grpSpLocks/>
          </p:cNvGrpSpPr>
          <p:nvPr/>
        </p:nvGrpSpPr>
        <p:grpSpPr bwMode="auto">
          <a:xfrm>
            <a:off x="5029200" y="2133600"/>
            <a:ext cx="3581400" cy="838200"/>
            <a:chOff x="3168" y="1344"/>
            <a:chExt cx="2256" cy="528"/>
          </a:xfrm>
        </p:grpSpPr>
        <p:sp>
          <p:nvSpPr>
            <p:cNvPr id="38" name="Line 39"/>
            <p:cNvSpPr>
              <a:spLocks noChangeShapeType="1"/>
            </p:cNvSpPr>
            <p:nvPr/>
          </p:nvSpPr>
          <p:spPr bwMode="auto">
            <a:xfrm flipV="1">
              <a:off x="3168" y="1344"/>
              <a:ext cx="5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 flipV="1">
              <a:off x="3216" y="1728"/>
              <a:ext cx="288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4800" y="18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 flipH="1" flipV="1">
              <a:off x="4176" y="1584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 flipH="1">
              <a:off x="4416" y="187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2"/>
            <p:cNvSpPr>
              <a:spLocks noChangeShapeType="1"/>
            </p:cNvSpPr>
            <p:nvPr/>
          </p:nvSpPr>
          <p:spPr bwMode="auto">
            <a:xfrm flipV="1">
              <a:off x="5184" y="1776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" name="Oval 54"/>
          <p:cNvSpPr>
            <a:spLocks noChangeArrowheads="1"/>
          </p:cNvSpPr>
          <p:nvPr/>
        </p:nvSpPr>
        <p:spPr bwMode="auto">
          <a:xfrm>
            <a:off x="5943600" y="1676400"/>
            <a:ext cx="990600" cy="762000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1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 of polygon(s)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2" y="2091531"/>
            <a:ext cx="460057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482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 of vertex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7" y="2205831"/>
            <a:ext cx="454342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57912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Average the </a:t>
            </a:r>
            <a:r>
              <a:rPr lang="en-US" dirty="0" err="1" smtClean="0"/>
              <a:t>normals</a:t>
            </a:r>
            <a:r>
              <a:rPr lang="en-US" dirty="0" smtClean="0"/>
              <a:t> of the polygons it is used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44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Shading model comparison</a:t>
            </a:r>
            <a:endParaRPr lang="en-US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1905000"/>
            <a:ext cx="728662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4648200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Flat shading – one normal per polygon</a:t>
            </a:r>
          </a:p>
          <a:p>
            <a:endParaRPr lang="en-US" dirty="0"/>
          </a:p>
          <a:p>
            <a:r>
              <a:rPr lang="en-US" dirty="0" err="1" smtClean="0"/>
              <a:t>Gouraud</a:t>
            </a:r>
            <a:r>
              <a:rPr lang="en-US" dirty="0" smtClean="0"/>
              <a:t> shading – one normal per vertex ; compute color of a point on the polygon by:</a:t>
            </a:r>
          </a:p>
          <a:p>
            <a:r>
              <a:rPr lang="en-US" dirty="0" smtClean="0"/>
              <a:t>computing color at each vertex and linearly interpolate colors inside the polygon</a:t>
            </a:r>
          </a:p>
          <a:p>
            <a:endParaRPr lang="en-US" dirty="0"/>
          </a:p>
          <a:p>
            <a:r>
              <a:rPr lang="en-US" dirty="0" err="1" smtClean="0"/>
              <a:t>Phong</a:t>
            </a:r>
            <a:r>
              <a:rPr lang="en-US" dirty="0" smtClean="0"/>
              <a:t> shading – one normal per vertex ;</a:t>
            </a:r>
            <a:r>
              <a:rPr lang="en-US" dirty="0"/>
              <a:t> compute color of a point on the polygon by:</a:t>
            </a:r>
          </a:p>
          <a:p>
            <a:r>
              <a:rPr lang="en-US" dirty="0" smtClean="0"/>
              <a:t>linearly interpolate the normal vector, then perform lighting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900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76"/>
          <p:cNvSpPr>
            <a:spLocks noChangeArrowheads="1"/>
          </p:cNvSpPr>
          <p:nvPr/>
        </p:nvSpPr>
        <p:spPr bwMode="auto">
          <a:xfrm>
            <a:off x="928688" y="2816225"/>
            <a:ext cx="7113587" cy="276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4648200" y="3738563"/>
            <a:ext cx="2590800" cy="622300"/>
            <a:chOff x="2928" y="2094"/>
            <a:chExt cx="1632" cy="392"/>
          </a:xfrm>
        </p:grpSpPr>
        <p:sp>
          <p:nvSpPr>
            <p:cNvPr id="21547" name="Rectangle 57"/>
            <p:cNvSpPr>
              <a:spLocks noChangeArrowheads="1"/>
            </p:cNvSpPr>
            <p:nvPr/>
          </p:nvSpPr>
          <p:spPr bwMode="auto">
            <a:xfrm>
              <a:off x="3600" y="2094"/>
              <a:ext cx="288" cy="96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8" name="Rectangle 56"/>
            <p:cNvSpPr>
              <a:spLocks noChangeArrowheads="1"/>
            </p:cNvSpPr>
            <p:nvPr/>
          </p:nvSpPr>
          <p:spPr bwMode="auto">
            <a:xfrm>
              <a:off x="3312" y="2190"/>
              <a:ext cx="768" cy="96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9" name="Rectangle 55"/>
            <p:cNvSpPr>
              <a:spLocks noChangeArrowheads="1"/>
            </p:cNvSpPr>
            <p:nvPr/>
          </p:nvSpPr>
          <p:spPr bwMode="auto">
            <a:xfrm>
              <a:off x="3120" y="2286"/>
              <a:ext cx="1248" cy="96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0" name="Rectangle 54"/>
            <p:cNvSpPr>
              <a:spLocks noChangeArrowheads="1"/>
            </p:cNvSpPr>
            <p:nvPr/>
          </p:nvSpPr>
          <p:spPr bwMode="auto">
            <a:xfrm>
              <a:off x="2928" y="2382"/>
              <a:ext cx="1632" cy="10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 and Aliasing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93900"/>
            <a:ext cx="7772400" cy="45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Problem: Representing pixel by a single ray.</a:t>
            </a:r>
          </a:p>
        </p:txBody>
      </p:sp>
      <p:grpSp>
        <p:nvGrpSpPr>
          <p:cNvPr id="21511" name="Group 49"/>
          <p:cNvGrpSpPr>
            <a:grpSpLocks/>
          </p:cNvGrpSpPr>
          <p:nvPr/>
        </p:nvGrpSpPr>
        <p:grpSpPr bwMode="auto">
          <a:xfrm>
            <a:off x="4495800" y="3128963"/>
            <a:ext cx="2895600" cy="1857375"/>
            <a:chOff x="1872" y="2208"/>
            <a:chExt cx="1824" cy="1170"/>
          </a:xfrm>
        </p:grpSpPr>
        <p:sp>
          <p:nvSpPr>
            <p:cNvPr id="21514" name="Line 7"/>
            <p:cNvSpPr>
              <a:spLocks noChangeShapeType="1"/>
            </p:cNvSpPr>
            <p:nvPr/>
          </p:nvSpPr>
          <p:spPr bwMode="auto">
            <a:xfrm>
              <a:off x="2160" y="2208"/>
              <a:ext cx="0" cy="1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Line 8"/>
            <p:cNvSpPr>
              <a:spLocks noChangeShapeType="1"/>
            </p:cNvSpPr>
            <p:nvPr/>
          </p:nvSpPr>
          <p:spPr bwMode="auto">
            <a:xfrm>
              <a:off x="2736" y="2208"/>
              <a:ext cx="0" cy="1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Line 9"/>
            <p:cNvSpPr>
              <a:spLocks noChangeShapeType="1"/>
            </p:cNvSpPr>
            <p:nvPr/>
          </p:nvSpPr>
          <p:spPr bwMode="auto">
            <a:xfrm>
              <a:off x="3408" y="2208"/>
              <a:ext cx="0" cy="1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Line 10"/>
            <p:cNvSpPr>
              <a:spLocks noChangeShapeType="1"/>
            </p:cNvSpPr>
            <p:nvPr/>
          </p:nvSpPr>
          <p:spPr bwMode="auto">
            <a:xfrm>
              <a:off x="2928" y="2208"/>
              <a:ext cx="0" cy="1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Line 12"/>
            <p:cNvSpPr>
              <a:spLocks noChangeShapeType="1"/>
            </p:cNvSpPr>
            <p:nvPr/>
          </p:nvSpPr>
          <p:spPr bwMode="auto">
            <a:xfrm>
              <a:off x="1872" y="2217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Line 13"/>
            <p:cNvSpPr>
              <a:spLocks noChangeShapeType="1"/>
            </p:cNvSpPr>
            <p:nvPr/>
          </p:nvSpPr>
          <p:spPr bwMode="auto">
            <a:xfrm>
              <a:off x="2448" y="2208"/>
              <a:ext cx="0" cy="1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Line 15"/>
            <p:cNvSpPr>
              <a:spLocks noChangeShapeType="1"/>
            </p:cNvSpPr>
            <p:nvPr/>
          </p:nvSpPr>
          <p:spPr bwMode="auto">
            <a:xfrm>
              <a:off x="1872" y="3360"/>
              <a:ext cx="18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16"/>
            <p:cNvSpPr>
              <a:spLocks noChangeShapeType="1"/>
            </p:cNvSpPr>
            <p:nvPr/>
          </p:nvSpPr>
          <p:spPr bwMode="auto">
            <a:xfrm>
              <a:off x="1872" y="2784"/>
              <a:ext cx="18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17"/>
            <p:cNvSpPr>
              <a:spLocks noChangeShapeType="1"/>
            </p:cNvSpPr>
            <p:nvPr/>
          </p:nvSpPr>
          <p:spPr bwMode="auto">
            <a:xfrm>
              <a:off x="1872" y="2976"/>
              <a:ext cx="1824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18"/>
            <p:cNvSpPr>
              <a:spLocks noChangeShapeType="1"/>
            </p:cNvSpPr>
            <p:nvPr/>
          </p:nvSpPr>
          <p:spPr bwMode="auto">
            <a:xfrm>
              <a:off x="1872" y="2504"/>
              <a:ext cx="18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Line 19"/>
            <p:cNvSpPr>
              <a:spLocks noChangeShapeType="1"/>
            </p:cNvSpPr>
            <p:nvPr/>
          </p:nvSpPr>
          <p:spPr bwMode="auto">
            <a:xfrm>
              <a:off x="2352" y="2208"/>
              <a:ext cx="0" cy="1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Line 20"/>
            <p:cNvSpPr>
              <a:spLocks noChangeShapeType="1"/>
            </p:cNvSpPr>
            <p:nvPr/>
          </p:nvSpPr>
          <p:spPr bwMode="auto">
            <a:xfrm>
              <a:off x="1872" y="2304"/>
              <a:ext cx="18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>
              <a:off x="1872" y="3168"/>
              <a:ext cx="18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>
              <a:off x="1872" y="2880"/>
              <a:ext cx="18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>
              <a:off x="3600" y="2208"/>
              <a:ext cx="0" cy="1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>
              <a:off x="3312" y="2208"/>
              <a:ext cx="0" cy="1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Line 26"/>
            <p:cNvSpPr>
              <a:spLocks noChangeShapeType="1"/>
            </p:cNvSpPr>
            <p:nvPr/>
          </p:nvSpPr>
          <p:spPr bwMode="auto">
            <a:xfrm>
              <a:off x="2832" y="2208"/>
              <a:ext cx="0" cy="1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Line 27"/>
            <p:cNvSpPr>
              <a:spLocks noChangeShapeType="1"/>
            </p:cNvSpPr>
            <p:nvPr/>
          </p:nvSpPr>
          <p:spPr bwMode="auto">
            <a:xfrm>
              <a:off x="2640" y="2208"/>
              <a:ext cx="0" cy="1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Line 28"/>
            <p:cNvSpPr>
              <a:spLocks noChangeShapeType="1"/>
            </p:cNvSpPr>
            <p:nvPr/>
          </p:nvSpPr>
          <p:spPr bwMode="auto">
            <a:xfrm>
              <a:off x="2064" y="2208"/>
              <a:ext cx="0" cy="1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Line 33"/>
            <p:cNvSpPr>
              <a:spLocks noChangeShapeType="1"/>
            </p:cNvSpPr>
            <p:nvPr/>
          </p:nvSpPr>
          <p:spPr bwMode="auto">
            <a:xfrm flipH="1">
              <a:off x="1968" y="2208"/>
              <a:ext cx="0" cy="1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Line 34"/>
            <p:cNvSpPr>
              <a:spLocks noChangeShapeType="1"/>
            </p:cNvSpPr>
            <p:nvPr/>
          </p:nvSpPr>
          <p:spPr bwMode="auto">
            <a:xfrm>
              <a:off x="2256" y="2208"/>
              <a:ext cx="0" cy="1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Line 35"/>
            <p:cNvSpPr>
              <a:spLocks noChangeShapeType="1"/>
            </p:cNvSpPr>
            <p:nvPr/>
          </p:nvSpPr>
          <p:spPr bwMode="auto">
            <a:xfrm>
              <a:off x="2535" y="2208"/>
              <a:ext cx="9" cy="1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Line 36"/>
            <p:cNvSpPr>
              <a:spLocks noChangeShapeType="1"/>
            </p:cNvSpPr>
            <p:nvPr/>
          </p:nvSpPr>
          <p:spPr bwMode="auto">
            <a:xfrm>
              <a:off x="3216" y="2208"/>
              <a:ext cx="0" cy="1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Line 37"/>
            <p:cNvSpPr>
              <a:spLocks noChangeShapeType="1"/>
            </p:cNvSpPr>
            <p:nvPr/>
          </p:nvSpPr>
          <p:spPr bwMode="auto">
            <a:xfrm>
              <a:off x="3120" y="2208"/>
              <a:ext cx="0" cy="1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Line 38"/>
            <p:cNvSpPr>
              <a:spLocks noChangeShapeType="1"/>
            </p:cNvSpPr>
            <p:nvPr/>
          </p:nvSpPr>
          <p:spPr bwMode="auto">
            <a:xfrm>
              <a:off x="3024" y="2208"/>
              <a:ext cx="0" cy="1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Line 39"/>
            <p:cNvSpPr>
              <a:spLocks noChangeShapeType="1"/>
            </p:cNvSpPr>
            <p:nvPr/>
          </p:nvSpPr>
          <p:spPr bwMode="auto">
            <a:xfrm>
              <a:off x="3504" y="2208"/>
              <a:ext cx="0" cy="1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Line 40"/>
            <p:cNvSpPr>
              <a:spLocks noChangeShapeType="1"/>
            </p:cNvSpPr>
            <p:nvPr/>
          </p:nvSpPr>
          <p:spPr bwMode="auto">
            <a:xfrm>
              <a:off x="3696" y="2208"/>
              <a:ext cx="0" cy="1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Line 42"/>
            <p:cNvSpPr>
              <a:spLocks noChangeShapeType="1"/>
            </p:cNvSpPr>
            <p:nvPr/>
          </p:nvSpPr>
          <p:spPr bwMode="auto">
            <a:xfrm>
              <a:off x="1872" y="2208"/>
              <a:ext cx="18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Line 43"/>
            <p:cNvSpPr>
              <a:spLocks noChangeShapeType="1"/>
            </p:cNvSpPr>
            <p:nvPr/>
          </p:nvSpPr>
          <p:spPr bwMode="auto">
            <a:xfrm>
              <a:off x="1872" y="3264"/>
              <a:ext cx="18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Line 44"/>
            <p:cNvSpPr>
              <a:spLocks noChangeShapeType="1"/>
            </p:cNvSpPr>
            <p:nvPr/>
          </p:nvSpPr>
          <p:spPr bwMode="auto">
            <a:xfrm>
              <a:off x="1872" y="3072"/>
              <a:ext cx="18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Line 45"/>
            <p:cNvSpPr>
              <a:spLocks noChangeShapeType="1"/>
            </p:cNvSpPr>
            <p:nvPr/>
          </p:nvSpPr>
          <p:spPr bwMode="auto">
            <a:xfrm>
              <a:off x="1872" y="2688"/>
              <a:ext cx="18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Line 46"/>
            <p:cNvSpPr>
              <a:spLocks noChangeShapeType="1"/>
            </p:cNvSpPr>
            <p:nvPr/>
          </p:nvSpPr>
          <p:spPr bwMode="auto">
            <a:xfrm>
              <a:off x="1872" y="2592"/>
              <a:ext cx="18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Line 47"/>
            <p:cNvSpPr>
              <a:spLocks noChangeShapeType="1"/>
            </p:cNvSpPr>
            <p:nvPr/>
          </p:nvSpPr>
          <p:spPr bwMode="auto">
            <a:xfrm>
              <a:off x="1872" y="2400"/>
              <a:ext cx="18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2" name="AutoShape 51"/>
          <p:cNvSpPr>
            <a:spLocks noChangeArrowheads="1"/>
          </p:cNvSpPr>
          <p:nvPr/>
        </p:nvSpPr>
        <p:spPr bwMode="auto">
          <a:xfrm>
            <a:off x="4724400" y="3843338"/>
            <a:ext cx="2438400" cy="457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AutoShape 52"/>
          <p:cNvSpPr>
            <a:spLocks noChangeArrowheads="1"/>
          </p:cNvSpPr>
          <p:nvPr/>
        </p:nvSpPr>
        <p:spPr bwMode="auto">
          <a:xfrm>
            <a:off x="1066800" y="3843338"/>
            <a:ext cx="2438400" cy="457200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Efficiency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1280 x 1024 = 1,310,720 </a:t>
            </a:r>
            <a:r>
              <a:rPr lang="en-US" sz="2000" dirty="0" smtClean="0">
                <a:sym typeface="Symbol" charset="2"/>
              </a:rPr>
              <a:t> 10</a:t>
            </a:r>
            <a:r>
              <a:rPr lang="en-US" sz="2000" baseline="30000" dirty="0" smtClean="0">
                <a:sym typeface="Symbol" charset="2"/>
              </a:rPr>
              <a:t>6</a:t>
            </a:r>
            <a:r>
              <a:rPr lang="en-US" sz="2000" dirty="0" smtClean="0"/>
              <a:t> pixels.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ym typeface="Symbol" charset="2"/>
              </a:rPr>
              <a:t>10</a:t>
            </a:r>
            <a:r>
              <a:rPr lang="en-US" sz="2000" baseline="30000" dirty="0" smtClean="0">
                <a:sym typeface="Symbol" charset="2"/>
              </a:rPr>
              <a:t>6</a:t>
            </a:r>
            <a:r>
              <a:rPr lang="en-US" sz="2000" dirty="0" smtClean="0"/>
              <a:t> initial rays.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ym typeface="Symbol" charset="2"/>
              </a:rPr>
              <a:t>10</a:t>
            </a:r>
            <a:r>
              <a:rPr lang="en-US" sz="2000" baseline="30000" dirty="0" smtClean="0">
                <a:sym typeface="Symbol" charset="2"/>
              </a:rPr>
              <a:t>6</a:t>
            </a:r>
            <a:r>
              <a:rPr lang="en-US" sz="2000" dirty="0" smtClean="0"/>
              <a:t> reflection rays.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Potentially </a:t>
            </a:r>
            <a:r>
              <a:rPr lang="en-US" sz="2000" dirty="0" smtClean="0">
                <a:sym typeface="Symbol" charset="2"/>
              </a:rPr>
              <a:t>10</a:t>
            </a:r>
            <a:r>
              <a:rPr lang="en-US" sz="2000" baseline="30000" dirty="0" smtClean="0">
                <a:sym typeface="Symbol" charset="2"/>
              </a:rPr>
              <a:t>6</a:t>
            </a:r>
            <a:r>
              <a:rPr lang="en-US" sz="2000" dirty="0" smtClean="0"/>
              <a:t> refraction rays.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3 x </a:t>
            </a:r>
            <a:r>
              <a:rPr lang="en-US" sz="2000" dirty="0" smtClean="0">
                <a:sym typeface="Symbol" charset="2"/>
              </a:rPr>
              <a:t>10</a:t>
            </a:r>
            <a:r>
              <a:rPr lang="en-US" sz="2000" baseline="30000" dirty="0" smtClean="0">
                <a:sym typeface="Symbol" charset="2"/>
              </a:rPr>
              <a:t>6</a:t>
            </a:r>
            <a:r>
              <a:rPr lang="en-US" sz="2000" dirty="0" smtClean="0"/>
              <a:t> shadow rays (3 lights.)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Next level: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Potentially 4 x </a:t>
            </a:r>
            <a:r>
              <a:rPr lang="en-US" sz="2000" dirty="0" smtClean="0">
                <a:sym typeface="Symbol" charset="2"/>
              </a:rPr>
              <a:t>10</a:t>
            </a:r>
            <a:r>
              <a:rPr lang="en-US" sz="2000" baseline="30000" dirty="0" smtClean="0">
                <a:sym typeface="Symbol" charset="2"/>
              </a:rPr>
              <a:t>6</a:t>
            </a:r>
            <a:r>
              <a:rPr lang="en-US" sz="2000" dirty="0" smtClean="0"/>
              <a:t> refraction/reflection rays.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1,000,000 polygons.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10</a:t>
            </a:r>
            <a:r>
              <a:rPr lang="en-US" sz="2000" baseline="30000" dirty="0" smtClean="0"/>
              <a:t>7</a:t>
            </a:r>
            <a:r>
              <a:rPr lang="en-US" sz="2000" dirty="0" smtClean="0"/>
              <a:t> x 10</a:t>
            </a:r>
            <a:r>
              <a:rPr lang="en-US" sz="2000" baseline="30000" dirty="0" smtClean="0"/>
              <a:t>6</a:t>
            </a:r>
            <a:r>
              <a:rPr lang="en-US" sz="2000" dirty="0" smtClean="0"/>
              <a:t> = 10</a:t>
            </a:r>
            <a:r>
              <a:rPr lang="en-US" sz="2000" baseline="30000" dirty="0" smtClean="0"/>
              <a:t>13</a:t>
            </a:r>
            <a:r>
              <a:rPr lang="en-US" sz="2000" dirty="0" smtClean="0"/>
              <a:t> ray-polygon intersection calculations.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3159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Intersection Data Structures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dirty="0" smtClean="0"/>
              <a:t>Coarse test to see if a ray could *possibly* intersect object</a:t>
            </a:r>
          </a:p>
          <a:p>
            <a:pPr marL="609600" indent="-609600" eaLnBrk="1" hangingPunct="1">
              <a:buFontTx/>
              <a:buAutoNum type="arabicPeriod"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				</a:t>
            </a:r>
            <a:r>
              <a:rPr lang="en-US" sz="3200" dirty="0" smtClean="0"/>
              <a:t>OR</a:t>
            </a:r>
          </a:p>
          <a:p>
            <a:pPr marL="609600" indent="-609600" eaLnBrk="1" hangingPunct="1">
              <a:buFontTx/>
              <a:buAutoNum type="arabicPeriod"/>
            </a:pPr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Divide space up</a:t>
            </a:r>
          </a:p>
          <a:p>
            <a:pPr marL="0" indent="0" eaLnBrk="1" hangingPunct="1">
              <a:buNone/>
            </a:pPr>
            <a:r>
              <a:rPr lang="en-US" dirty="0" smtClean="0"/>
              <a:t>    – sort objects into spatial buckets</a:t>
            </a:r>
          </a:p>
          <a:p>
            <a:pPr marL="0" indent="0" eaLnBrk="1" hangingPunct="1">
              <a:buNone/>
            </a:pPr>
            <a:r>
              <a:rPr lang="en-US" dirty="0"/>
              <a:t> </a:t>
            </a:r>
            <a:r>
              <a:rPr lang="en-US" dirty="0" smtClean="0"/>
              <a:t>   – trace ray from bucket to bucket</a:t>
            </a:r>
          </a:p>
        </p:txBody>
      </p:sp>
    </p:spTree>
    <p:extLst>
      <p:ext uri="{BB962C8B-B14F-4D97-AF65-F5344CB8AC3E}">
        <p14:creationId xmlns:p14="http://schemas.microsoft.com/office/powerpoint/2010/main" val="29946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Bounding Boxes</a:t>
            </a:r>
          </a:p>
        </p:txBody>
      </p:sp>
      <p:pic>
        <p:nvPicPr>
          <p:cNvPr id="27652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19400"/>
            <a:ext cx="12954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0"/>
            <a:ext cx="8461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191000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Line 16"/>
          <p:cNvSpPr>
            <a:spLocks noChangeShapeType="1"/>
          </p:cNvSpPr>
          <p:nvPr/>
        </p:nvSpPr>
        <p:spPr bwMode="auto">
          <a:xfrm flipV="1">
            <a:off x="1600200" y="3200400"/>
            <a:ext cx="4343400" cy="2517775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7656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105400"/>
            <a:ext cx="8461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63" y="4762500"/>
            <a:ext cx="8461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8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63" y="3276600"/>
            <a:ext cx="12954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9" name="Picture 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2133600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0" name="Picture 2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57400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066800" y="2057400"/>
            <a:ext cx="7124700" cy="4038600"/>
            <a:chOff x="672" y="1296"/>
            <a:chExt cx="4488" cy="2544"/>
          </a:xfrm>
        </p:grpSpPr>
        <p:pic>
          <p:nvPicPr>
            <p:cNvPr id="27662" name="Picture 2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776"/>
              <a:ext cx="816" cy="7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663" name="Picture 3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7" y="3000"/>
              <a:ext cx="533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664" name="Picture 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2" y="1344"/>
              <a:ext cx="552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665" name="Picture 3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2640"/>
              <a:ext cx="552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666" name="Picture 3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1296"/>
              <a:ext cx="552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667" name="Picture 3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7" y="2064"/>
              <a:ext cx="816" cy="7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668" name="Picture 3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3216"/>
              <a:ext cx="533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669" name="Picture 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1464"/>
              <a:ext cx="533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628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Spatial Subdivision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19400"/>
            <a:ext cx="12954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0"/>
            <a:ext cx="8461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191000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Line 7"/>
          <p:cNvSpPr>
            <a:spLocks noChangeShapeType="1"/>
          </p:cNvSpPr>
          <p:nvPr/>
        </p:nvSpPr>
        <p:spPr bwMode="auto">
          <a:xfrm flipV="1">
            <a:off x="1600200" y="3200400"/>
            <a:ext cx="4343400" cy="22860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8680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105400"/>
            <a:ext cx="8461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81200"/>
            <a:ext cx="8461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029200"/>
            <a:ext cx="12954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3" name="Picture 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133600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4" name="Picture 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57400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85800" y="1676400"/>
            <a:ext cx="7543800" cy="4495800"/>
            <a:chOff x="432" y="1056"/>
            <a:chExt cx="4752" cy="2832"/>
          </a:xfrm>
        </p:grpSpPr>
        <p:sp>
          <p:nvSpPr>
            <p:cNvPr id="28686" name="Line 13"/>
            <p:cNvSpPr>
              <a:spLocks noChangeShapeType="1"/>
            </p:cNvSpPr>
            <p:nvPr/>
          </p:nvSpPr>
          <p:spPr bwMode="auto">
            <a:xfrm>
              <a:off x="2544" y="1056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Line 14"/>
            <p:cNvSpPr>
              <a:spLocks noChangeShapeType="1"/>
            </p:cNvSpPr>
            <p:nvPr/>
          </p:nvSpPr>
          <p:spPr bwMode="auto">
            <a:xfrm>
              <a:off x="2544" y="2496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Line 19"/>
            <p:cNvSpPr>
              <a:spLocks noChangeShapeType="1"/>
            </p:cNvSpPr>
            <p:nvPr/>
          </p:nvSpPr>
          <p:spPr bwMode="auto">
            <a:xfrm flipH="1">
              <a:off x="432" y="2592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20"/>
            <p:cNvSpPr>
              <a:spLocks noChangeShapeType="1"/>
            </p:cNvSpPr>
            <p:nvPr/>
          </p:nvSpPr>
          <p:spPr bwMode="auto">
            <a:xfrm flipV="1">
              <a:off x="3600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Line 22"/>
            <p:cNvSpPr>
              <a:spLocks noChangeShapeType="1"/>
            </p:cNvSpPr>
            <p:nvPr/>
          </p:nvSpPr>
          <p:spPr bwMode="auto">
            <a:xfrm flipV="1">
              <a:off x="4560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24"/>
            <p:cNvSpPr>
              <a:spLocks noChangeShapeType="1"/>
            </p:cNvSpPr>
            <p:nvPr/>
          </p:nvSpPr>
          <p:spPr bwMode="auto">
            <a:xfrm flipH="1">
              <a:off x="3552" y="2496"/>
              <a:ext cx="86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25"/>
            <p:cNvSpPr>
              <a:spLocks noChangeShapeType="1"/>
            </p:cNvSpPr>
            <p:nvPr/>
          </p:nvSpPr>
          <p:spPr bwMode="auto">
            <a:xfrm flipH="1" flipV="1">
              <a:off x="624" y="1056"/>
              <a:ext cx="1536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Line 7"/>
          <p:cNvSpPr>
            <a:spLocks noChangeShapeType="1"/>
          </p:cNvSpPr>
          <p:nvPr/>
        </p:nvSpPr>
        <p:spPr bwMode="auto">
          <a:xfrm flipV="1">
            <a:off x="1600200" y="4191000"/>
            <a:ext cx="2438400" cy="12954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 flipV="1">
            <a:off x="4038600" y="3978274"/>
            <a:ext cx="457200" cy="212725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flipV="1">
            <a:off x="4495800" y="3276600"/>
            <a:ext cx="1219200" cy="701674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 flipV="1">
            <a:off x="5715000" y="3124200"/>
            <a:ext cx="342900" cy="1524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/ Cut Slides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output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773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8350" y="2825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u="sng" smtClean="0"/>
              <a:t>Refractive</a:t>
            </a:r>
            <a:r>
              <a:rPr lang="en-US" altLang="en-US" smtClean="0"/>
              <a:t> Ray Tracing</a:t>
            </a:r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625475" y="5426075"/>
            <a:ext cx="80343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Once this direction is computed, then the shade routine is called recursively, just as with reflective rays.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25475" y="1846263"/>
            <a:ext cx="80343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Same idea as Reflective ray tracing – spawn a secondary ray</a:t>
            </a:r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625475" y="2892425"/>
            <a:ext cx="80343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The direction of the spawned ray is in the direction of the incoming ray altered a little bit</a:t>
            </a:r>
          </a:p>
        </p:txBody>
      </p:sp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625475" y="4159250"/>
            <a:ext cx="80343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The alteration is based on the material that the ray is leaving (e.g. air) and the material that the ray is entering (e.g., glass)</a:t>
            </a:r>
          </a:p>
        </p:txBody>
      </p:sp>
    </p:spTree>
    <p:extLst>
      <p:ext uri="{BB962C8B-B14F-4D97-AF65-F5344CB8AC3E}">
        <p14:creationId xmlns:p14="http://schemas.microsoft.com/office/powerpoint/2010/main" val="418985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/>
      <p:bldP spid="196613" grpId="0"/>
      <p:bldP spid="1966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84" name="Rectangle 28"/>
          <p:cNvSpPr>
            <a:spLocks noChangeArrowheads="1"/>
          </p:cNvSpPr>
          <p:nvPr/>
        </p:nvSpPr>
        <p:spPr bwMode="auto">
          <a:xfrm>
            <a:off x="2066925" y="5435600"/>
            <a:ext cx="5600700" cy="944563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8350" y="2825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Refractive Ray Tracing</a:t>
            </a:r>
          </a:p>
        </p:txBody>
      </p:sp>
      <p:sp>
        <p:nvSpPr>
          <p:cNvPr id="198683" name="Text Box 27"/>
          <p:cNvSpPr txBox="1">
            <a:spLocks noChangeArrowheads="1"/>
          </p:cNvSpPr>
          <p:nvPr/>
        </p:nvSpPr>
        <p:spPr bwMode="auto">
          <a:xfrm>
            <a:off x="2190750" y="5676900"/>
            <a:ext cx="190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Snell’s Law</a:t>
            </a:r>
          </a:p>
        </p:txBody>
      </p:sp>
      <p:grpSp>
        <p:nvGrpSpPr>
          <p:cNvPr id="3079" name="Group 20"/>
          <p:cNvGrpSpPr>
            <a:grpSpLocks/>
          </p:cNvGrpSpPr>
          <p:nvPr/>
        </p:nvGrpSpPr>
        <p:grpSpPr bwMode="auto">
          <a:xfrm>
            <a:off x="2165350" y="1776413"/>
            <a:ext cx="5567363" cy="3176587"/>
            <a:chOff x="2165350" y="1776413"/>
            <a:chExt cx="5567363" cy="3176587"/>
          </a:xfrm>
        </p:grpSpPr>
        <p:sp>
          <p:nvSpPr>
            <p:cNvPr id="3080" name="Rectangle 5"/>
            <p:cNvSpPr>
              <a:spLocks noChangeArrowheads="1"/>
            </p:cNvSpPr>
            <p:nvPr/>
          </p:nvSpPr>
          <p:spPr bwMode="auto">
            <a:xfrm>
              <a:off x="2165350" y="3373438"/>
              <a:ext cx="5567363" cy="15636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9pPr>
            </a:lstStyle>
            <a:p>
              <a:pPr algn="ctr" eaLnBrk="1" hangingPunct="1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081" name="Line 6"/>
            <p:cNvSpPr>
              <a:spLocks noChangeShapeType="1"/>
            </p:cNvSpPr>
            <p:nvPr/>
          </p:nvSpPr>
          <p:spPr bwMode="auto">
            <a:xfrm>
              <a:off x="2393950" y="2019300"/>
              <a:ext cx="1905000" cy="1366838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Line 7"/>
            <p:cNvSpPr>
              <a:spLocks noChangeShapeType="1"/>
            </p:cNvSpPr>
            <p:nvPr/>
          </p:nvSpPr>
          <p:spPr bwMode="auto">
            <a:xfrm>
              <a:off x="4352925" y="3408363"/>
              <a:ext cx="504825" cy="1285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Line 9"/>
            <p:cNvSpPr>
              <a:spLocks noChangeShapeType="1"/>
            </p:cNvSpPr>
            <p:nvPr/>
          </p:nvSpPr>
          <p:spPr bwMode="auto">
            <a:xfrm flipV="1">
              <a:off x="4346575" y="2490788"/>
              <a:ext cx="0" cy="2312987"/>
            </a:xfrm>
            <a:prstGeom prst="line">
              <a:avLst/>
            </a:prstGeom>
            <a:noFill/>
            <a:ln w="76200">
              <a:solidFill>
                <a:srgbClr val="FFEF0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Text Box 10"/>
            <p:cNvSpPr txBox="1">
              <a:spLocks noChangeArrowheads="1"/>
            </p:cNvSpPr>
            <p:nvPr/>
          </p:nvSpPr>
          <p:spPr bwMode="auto">
            <a:xfrm>
              <a:off x="4427538" y="2060575"/>
              <a:ext cx="412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085" name="Text Box 11"/>
            <p:cNvSpPr txBox="1">
              <a:spLocks noChangeArrowheads="1"/>
            </p:cNvSpPr>
            <p:nvPr/>
          </p:nvSpPr>
          <p:spPr bwMode="auto">
            <a:xfrm>
              <a:off x="2659063" y="1776413"/>
              <a:ext cx="5222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9pPr>
            </a:lstStyle>
            <a:p>
              <a:pPr eaLnBrk="1" hangingPunct="1"/>
              <a:r>
                <a:rPr lang="en-US" altLang="en-US">
                  <a:latin typeface="Times New Roman" panose="02020603050405020304" pitchFamily="18" charset="0"/>
                </a:rPr>
                <a:t>dir</a:t>
              </a:r>
            </a:p>
          </p:txBody>
        </p:sp>
        <p:sp>
          <p:nvSpPr>
            <p:cNvPr id="3086" name="Text Box 16"/>
            <p:cNvSpPr txBox="1">
              <a:spLocks noChangeArrowheads="1"/>
            </p:cNvSpPr>
            <p:nvPr/>
          </p:nvSpPr>
          <p:spPr bwMode="auto">
            <a:xfrm>
              <a:off x="5345113" y="2541588"/>
              <a:ext cx="15287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9pPr>
            </a:lstStyle>
            <a:p>
              <a:pPr eaLnBrk="1" hangingPunct="1"/>
              <a:r>
                <a:rPr lang="en-US" altLang="en-US">
                  <a:latin typeface="Times New Roman" panose="02020603050405020304" pitchFamily="18" charset="0"/>
                </a:rPr>
                <a:t>Medium c</a:t>
              </a:r>
              <a:r>
                <a:rPr lang="en-US" altLang="en-US" baseline="-25000"/>
                <a:t>1</a:t>
              </a:r>
            </a:p>
          </p:txBody>
        </p:sp>
        <p:sp>
          <p:nvSpPr>
            <p:cNvPr id="3087" name="Text Box 17"/>
            <p:cNvSpPr txBox="1">
              <a:spLocks noChangeArrowheads="1"/>
            </p:cNvSpPr>
            <p:nvPr/>
          </p:nvSpPr>
          <p:spPr bwMode="auto">
            <a:xfrm>
              <a:off x="6029325" y="3675063"/>
              <a:ext cx="15287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Medium c</a:t>
              </a:r>
              <a:r>
                <a:rPr lang="en-US" altLang="en-US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088" name="Freeform 18"/>
            <p:cNvSpPr>
              <a:spLocks/>
            </p:cNvSpPr>
            <p:nvPr/>
          </p:nvSpPr>
          <p:spPr bwMode="auto">
            <a:xfrm>
              <a:off x="3776663" y="2682875"/>
              <a:ext cx="488950" cy="214313"/>
            </a:xfrm>
            <a:custGeom>
              <a:avLst/>
              <a:gdLst>
                <a:gd name="T0" fmla="*/ 0 w 308"/>
                <a:gd name="T1" fmla="*/ 2147483647 h 135"/>
                <a:gd name="T2" fmla="*/ 2147483647 w 308"/>
                <a:gd name="T3" fmla="*/ 2147483647 h 135"/>
                <a:gd name="T4" fmla="*/ 2147483647 w 308"/>
                <a:gd name="T5" fmla="*/ 2147483647 h 135"/>
                <a:gd name="T6" fmla="*/ 0 60000 65536"/>
                <a:gd name="T7" fmla="*/ 0 60000 65536"/>
                <a:gd name="T8" fmla="*/ 0 60000 65536"/>
                <a:gd name="T9" fmla="*/ 0 w 308"/>
                <a:gd name="T10" fmla="*/ 0 h 135"/>
                <a:gd name="T11" fmla="*/ 308 w 308"/>
                <a:gd name="T12" fmla="*/ 135 h 1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8" h="135">
                  <a:moveTo>
                    <a:pt x="0" y="135"/>
                  </a:moveTo>
                  <a:cubicBezTo>
                    <a:pt x="41" y="79"/>
                    <a:pt x="83" y="24"/>
                    <a:pt x="134" y="12"/>
                  </a:cubicBezTo>
                  <a:cubicBezTo>
                    <a:pt x="185" y="0"/>
                    <a:pt x="246" y="32"/>
                    <a:pt x="308" y="64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Freeform 19"/>
            <p:cNvSpPr>
              <a:spLocks/>
            </p:cNvSpPr>
            <p:nvPr/>
          </p:nvSpPr>
          <p:spPr bwMode="auto">
            <a:xfrm>
              <a:off x="4411663" y="4492625"/>
              <a:ext cx="277812" cy="114300"/>
            </a:xfrm>
            <a:custGeom>
              <a:avLst/>
              <a:gdLst>
                <a:gd name="T0" fmla="*/ 0 w 175"/>
                <a:gd name="T1" fmla="*/ 2147483647 h 72"/>
                <a:gd name="T2" fmla="*/ 2147483647 w 175"/>
                <a:gd name="T3" fmla="*/ 2147483647 h 72"/>
                <a:gd name="T4" fmla="*/ 2147483647 w 175"/>
                <a:gd name="T5" fmla="*/ 0 h 72"/>
                <a:gd name="T6" fmla="*/ 0 60000 65536"/>
                <a:gd name="T7" fmla="*/ 0 60000 65536"/>
                <a:gd name="T8" fmla="*/ 0 60000 65536"/>
                <a:gd name="T9" fmla="*/ 0 w 175"/>
                <a:gd name="T10" fmla="*/ 0 h 72"/>
                <a:gd name="T11" fmla="*/ 175 w 175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5" h="72">
                  <a:moveTo>
                    <a:pt x="0" y="62"/>
                  </a:moveTo>
                  <a:cubicBezTo>
                    <a:pt x="37" y="67"/>
                    <a:pt x="74" y="72"/>
                    <a:pt x="103" y="62"/>
                  </a:cubicBezTo>
                  <a:cubicBezTo>
                    <a:pt x="132" y="52"/>
                    <a:pt x="153" y="26"/>
                    <a:pt x="17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Text Box 20"/>
            <p:cNvSpPr txBox="1">
              <a:spLocks noChangeArrowheads="1"/>
            </p:cNvSpPr>
            <p:nvPr/>
          </p:nvSpPr>
          <p:spPr bwMode="auto">
            <a:xfrm>
              <a:off x="3652838" y="2235200"/>
              <a:ext cx="444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9pPr>
            </a:lstStyle>
            <a:p>
              <a:pPr eaLnBrk="1" hangingPunct="1"/>
              <a:r>
                <a:rPr lang="en-US" altLang="en-US"/>
                <a:t>q</a:t>
              </a:r>
              <a:r>
                <a:rPr lang="en-US" altLang="en-US" baseline="-25000"/>
                <a:t>1</a:t>
              </a:r>
            </a:p>
          </p:txBody>
        </p:sp>
        <p:sp>
          <p:nvSpPr>
            <p:cNvPr id="3091" name="Text Box 21"/>
            <p:cNvSpPr txBox="1">
              <a:spLocks noChangeArrowheads="1"/>
            </p:cNvSpPr>
            <p:nvPr/>
          </p:nvSpPr>
          <p:spPr bwMode="auto">
            <a:xfrm>
              <a:off x="4381500" y="4495800"/>
              <a:ext cx="444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tx1"/>
                  </a:solidFill>
                </a:rPr>
                <a:t>q</a:t>
              </a:r>
              <a:r>
                <a:rPr lang="en-US" altLang="en-US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092" name="Text Box 44"/>
            <p:cNvSpPr txBox="1">
              <a:spLocks noChangeArrowheads="1"/>
            </p:cNvSpPr>
            <p:nvPr/>
          </p:nvSpPr>
          <p:spPr bwMode="auto">
            <a:xfrm>
              <a:off x="4852988" y="4138613"/>
              <a:ext cx="4714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tx1"/>
                  </a:solidFill>
                </a:rPr>
                <a:t>T</a:t>
              </a:r>
              <a:r>
                <a:rPr lang="en-US" altLang="en-US" baseline="-25000">
                  <a:solidFill>
                    <a:schemeClr val="tx1"/>
                  </a:solidFill>
                </a:rPr>
                <a:t>2</a:t>
              </a:r>
            </a:p>
          </p:txBody>
        </p:sp>
      </p:grpSp>
      <p:graphicFrame>
        <p:nvGraphicFramePr>
          <p:cNvPr id="198701" name="Object 45"/>
          <p:cNvGraphicFramePr>
            <a:graphicFrameLocks noChangeAspect="1"/>
          </p:cNvGraphicFramePr>
          <p:nvPr/>
        </p:nvGraphicFramePr>
        <p:xfrm>
          <a:off x="4556125" y="5661025"/>
          <a:ext cx="27987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307880" imgH="215640" progId="Equation.3">
                  <p:embed/>
                </p:oleObj>
              </mc:Choice>
              <mc:Fallback>
                <p:oleObj name="Equation" r:id="rId3" imgW="1307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5" y="5661025"/>
                        <a:ext cx="279876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466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84" grpId="0" animBg="1"/>
      <p:bldP spid="19868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69056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Refractive Ray Direction</a:t>
            </a: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1141413" y="1879600"/>
            <a:ext cx="2090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cos(</a:t>
            </a:r>
            <a:r>
              <a:rPr lang="en-US" altLang="en-US"/>
              <a:t>q</a:t>
            </a:r>
            <a:r>
              <a:rPr lang="en-US" altLang="en-US" baseline="-25000"/>
              <a:t>1</a:t>
            </a:r>
            <a:r>
              <a:rPr lang="en-US" altLang="en-US">
                <a:latin typeface="Times New Roman" panose="02020603050405020304" pitchFamily="18" charset="0"/>
              </a:rPr>
              <a:t>) = -dir·n</a:t>
            </a: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1141413" y="2308225"/>
            <a:ext cx="328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sin(</a:t>
            </a:r>
            <a:r>
              <a:rPr lang="en-US" altLang="en-US"/>
              <a:t>q</a:t>
            </a:r>
            <a:r>
              <a:rPr lang="en-US" altLang="en-US" baseline="-25000"/>
              <a:t>1</a:t>
            </a:r>
            <a:r>
              <a:rPr lang="en-US" altLang="en-US">
                <a:latin typeface="Times New Roman" panose="02020603050405020304" pitchFamily="18" charset="0"/>
              </a:rPr>
              <a:t>) = sqrt(1- cos</a:t>
            </a:r>
            <a:r>
              <a:rPr lang="en-US" altLang="en-US" baseline="30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/>
              <a:t>q</a:t>
            </a:r>
            <a:r>
              <a:rPr lang="en-US" altLang="en-US" baseline="-25000"/>
              <a:t>1</a:t>
            </a:r>
            <a:r>
              <a:rPr lang="en-US" altLang="en-US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1141413" y="2773363"/>
            <a:ext cx="2900362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sin(</a:t>
            </a:r>
            <a:r>
              <a:rPr lang="en-US" altLang="en-US"/>
              <a:t>q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) = n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*sin(</a:t>
            </a:r>
            <a:r>
              <a:rPr lang="en-US" altLang="en-US"/>
              <a:t>q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)/n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1150938" y="3675063"/>
            <a:ext cx="336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cos(</a:t>
            </a:r>
            <a:r>
              <a:rPr lang="en-US" altLang="en-US"/>
              <a:t>q</a:t>
            </a:r>
            <a:r>
              <a:rPr lang="en-US" altLang="en-US" baseline="-25000"/>
              <a:t>2</a:t>
            </a:r>
            <a:r>
              <a:rPr lang="en-US" altLang="en-US">
                <a:latin typeface="Times New Roman" panose="02020603050405020304" pitchFamily="18" charset="0"/>
              </a:rPr>
              <a:t>) = sqrt(1 - sin</a:t>
            </a:r>
            <a:r>
              <a:rPr lang="en-US" altLang="en-US" baseline="30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/>
              <a:t>q</a:t>
            </a:r>
            <a:r>
              <a:rPr lang="en-US" altLang="en-US" baseline="-25000"/>
              <a:t>2</a:t>
            </a:r>
            <a:r>
              <a:rPr lang="en-US" altLang="en-US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1150938" y="4095750"/>
            <a:ext cx="4313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cos(</a:t>
            </a:r>
            <a:r>
              <a:rPr lang="en-US" altLang="en-US"/>
              <a:t>q</a:t>
            </a:r>
            <a:r>
              <a:rPr lang="en-US" altLang="en-US" baseline="-25000"/>
              <a:t>2</a:t>
            </a:r>
            <a:r>
              <a:rPr lang="en-US" altLang="en-US">
                <a:latin typeface="Times New Roman" panose="02020603050405020304" pitchFamily="18" charset="0"/>
              </a:rPr>
              <a:t>) = sqrt(1 - (n</a:t>
            </a:r>
            <a:r>
              <a:rPr lang="en-US" altLang="en-US" baseline="-25000"/>
              <a:t>1</a:t>
            </a:r>
            <a:r>
              <a:rPr lang="en-US" altLang="en-US">
                <a:latin typeface="Times New Roman" panose="02020603050405020304" pitchFamily="18" charset="0"/>
              </a:rPr>
              <a:t>*sin(</a:t>
            </a:r>
            <a:r>
              <a:rPr lang="en-US" altLang="en-US"/>
              <a:t>q</a:t>
            </a:r>
            <a:r>
              <a:rPr lang="en-US" altLang="en-US" baseline="-25000"/>
              <a:t>1</a:t>
            </a:r>
            <a:r>
              <a:rPr lang="en-US" altLang="en-US">
                <a:latin typeface="Times New Roman" panose="02020603050405020304" pitchFamily="18" charset="0"/>
              </a:rPr>
              <a:t>)/n</a:t>
            </a:r>
            <a:r>
              <a:rPr lang="en-US" altLang="en-US" baseline="-25000"/>
              <a:t>2</a:t>
            </a:r>
            <a:r>
              <a:rPr lang="en-US" altLang="en-US">
                <a:latin typeface="Times New Roman" panose="02020603050405020304" pitchFamily="18" charset="0"/>
              </a:rPr>
              <a:t>)</a:t>
            </a:r>
            <a:r>
              <a:rPr lang="en-US" altLang="en-US" baseline="30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01738" name="Text Box 10"/>
          <p:cNvSpPr txBox="1">
            <a:spLocks noChangeArrowheads="1"/>
          </p:cNvSpPr>
          <p:nvPr/>
        </p:nvSpPr>
        <p:spPr bwMode="auto">
          <a:xfrm>
            <a:off x="1150938" y="4516438"/>
            <a:ext cx="5075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cos(</a:t>
            </a:r>
            <a:r>
              <a:rPr lang="en-US" altLang="en-US"/>
              <a:t>q</a:t>
            </a:r>
            <a:r>
              <a:rPr lang="en-US" altLang="en-US" baseline="-25000"/>
              <a:t>2</a:t>
            </a:r>
            <a:r>
              <a:rPr lang="en-US" altLang="en-US">
                <a:latin typeface="Times New Roman" panose="02020603050405020304" pitchFamily="18" charset="0"/>
              </a:rPr>
              <a:t>) = sqrt(1 - (n</a:t>
            </a:r>
            <a:r>
              <a:rPr lang="en-US" altLang="en-US" baseline="-25000"/>
              <a:t>1</a:t>
            </a:r>
            <a:r>
              <a:rPr lang="en-US" altLang="en-US">
                <a:latin typeface="Times New Roman" panose="02020603050405020304" pitchFamily="18" charset="0"/>
              </a:rPr>
              <a:t>/n</a:t>
            </a:r>
            <a:r>
              <a:rPr lang="en-US" altLang="en-US" baseline="-25000"/>
              <a:t>2</a:t>
            </a:r>
            <a:r>
              <a:rPr lang="en-US" altLang="en-US">
                <a:latin typeface="Times New Roman" panose="02020603050405020304" pitchFamily="18" charset="0"/>
              </a:rPr>
              <a:t>)</a:t>
            </a:r>
            <a:r>
              <a:rPr lang="en-US" altLang="en-US" baseline="30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* (1- cos</a:t>
            </a:r>
            <a:r>
              <a:rPr lang="en-US" altLang="en-US" baseline="30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/>
              <a:t>q</a:t>
            </a:r>
            <a:r>
              <a:rPr lang="en-US" altLang="en-US" baseline="-25000"/>
              <a:t>1</a:t>
            </a:r>
            <a:r>
              <a:rPr lang="en-US" altLang="en-US">
                <a:latin typeface="Times New Roman" panose="02020603050405020304" pitchFamily="18" charset="0"/>
              </a:rPr>
              <a:t>)))</a:t>
            </a:r>
          </a:p>
        </p:txBody>
      </p:sp>
      <p:sp>
        <p:nvSpPr>
          <p:cNvPr id="201739" name="Text Box 11"/>
          <p:cNvSpPr txBox="1">
            <a:spLocks noChangeArrowheads="1"/>
          </p:cNvSpPr>
          <p:nvPr/>
        </p:nvSpPr>
        <p:spPr bwMode="auto">
          <a:xfrm>
            <a:off x="1189038" y="4995863"/>
            <a:ext cx="488315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cos(</a:t>
            </a:r>
            <a:r>
              <a:rPr lang="en-US" altLang="en-US"/>
              <a:t>q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) = sqrt(1 - (n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/n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)</a:t>
            </a:r>
            <a:r>
              <a:rPr lang="en-US" altLang="en-US" baseline="30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* (1- (dir·n)</a:t>
            </a:r>
            <a:r>
              <a:rPr lang="en-US" altLang="en-US" baseline="30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108" name="Text Box 25"/>
          <p:cNvSpPr txBox="1">
            <a:spLocks noChangeArrowheads="1"/>
          </p:cNvSpPr>
          <p:nvPr/>
        </p:nvSpPr>
        <p:spPr bwMode="auto">
          <a:xfrm>
            <a:off x="1884363" y="5768975"/>
            <a:ext cx="4633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/>
            <a:r>
              <a:rPr lang="en-US" altLang="en-US" sz="2000">
                <a:latin typeface="Times" panose="02020603050405020304" pitchFamily="18" charset="0"/>
              </a:rPr>
              <a:t>NOTE: if radical is negative, no refraction! </a:t>
            </a:r>
          </a:p>
        </p:txBody>
      </p:sp>
      <p:sp>
        <p:nvSpPr>
          <p:cNvPr id="4109" name="Rectangle 5"/>
          <p:cNvSpPr>
            <a:spLocks noChangeArrowheads="1"/>
          </p:cNvSpPr>
          <p:nvPr/>
        </p:nvSpPr>
        <p:spPr bwMode="auto">
          <a:xfrm>
            <a:off x="5762625" y="2627313"/>
            <a:ext cx="2816225" cy="167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algn="ctr"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10" name="Line 6"/>
          <p:cNvSpPr>
            <a:spLocks noChangeShapeType="1"/>
          </p:cNvSpPr>
          <p:nvPr/>
        </p:nvSpPr>
        <p:spPr bwMode="auto">
          <a:xfrm>
            <a:off x="5959475" y="1957388"/>
            <a:ext cx="942975" cy="676275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7"/>
          <p:cNvSpPr>
            <a:spLocks noChangeShapeType="1"/>
          </p:cNvSpPr>
          <p:nvPr/>
        </p:nvSpPr>
        <p:spPr bwMode="auto">
          <a:xfrm>
            <a:off x="6929438" y="2644775"/>
            <a:ext cx="250825" cy="636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9"/>
          <p:cNvSpPr>
            <a:spLocks noChangeShapeType="1"/>
          </p:cNvSpPr>
          <p:nvPr/>
        </p:nvSpPr>
        <p:spPr bwMode="auto">
          <a:xfrm flipV="1">
            <a:off x="6926263" y="2190750"/>
            <a:ext cx="0" cy="1144588"/>
          </a:xfrm>
          <a:prstGeom prst="line">
            <a:avLst/>
          </a:prstGeom>
          <a:noFill/>
          <a:ln w="76200">
            <a:solidFill>
              <a:srgbClr val="FFEF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Text Box 10"/>
          <p:cNvSpPr txBox="1">
            <a:spLocks noChangeArrowheads="1"/>
          </p:cNvSpPr>
          <p:nvPr/>
        </p:nvSpPr>
        <p:spPr bwMode="auto">
          <a:xfrm>
            <a:off x="6965950" y="1976438"/>
            <a:ext cx="204788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4114" name="Freeform 18"/>
          <p:cNvSpPr>
            <a:spLocks/>
          </p:cNvSpPr>
          <p:nvPr/>
        </p:nvSpPr>
        <p:spPr bwMode="auto">
          <a:xfrm>
            <a:off x="6645275" y="2286000"/>
            <a:ext cx="241300" cy="104775"/>
          </a:xfrm>
          <a:custGeom>
            <a:avLst/>
            <a:gdLst>
              <a:gd name="T0" fmla="*/ 0 w 308"/>
              <a:gd name="T1" fmla="*/ 2147483647 h 135"/>
              <a:gd name="T2" fmla="*/ 2147483647 w 308"/>
              <a:gd name="T3" fmla="*/ 2147483647 h 135"/>
              <a:gd name="T4" fmla="*/ 2147483647 w 308"/>
              <a:gd name="T5" fmla="*/ 2147483647 h 135"/>
              <a:gd name="T6" fmla="*/ 0 60000 65536"/>
              <a:gd name="T7" fmla="*/ 0 60000 65536"/>
              <a:gd name="T8" fmla="*/ 0 60000 65536"/>
              <a:gd name="T9" fmla="*/ 0 w 308"/>
              <a:gd name="T10" fmla="*/ 0 h 135"/>
              <a:gd name="T11" fmla="*/ 308 w 308"/>
              <a:gd name="T12" fmla="*/ 135 h 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8" h="135">
                <a:moveTo>
                  <a:pt x="0" y="135"/>
                </a:moveTo>
                <a:cubicBezTo>
                  <a:pt x="41" y="79"/>
                  <a:pt x="83" y="24"/>
                  <a:pt x="134" y="12"/>
                </a:cubicBezTo>
                <a:cubicBezTo>
                  <a:pt x="185" y="0"/>
                  <a:pt x="246" y="32"/>
                  <a:pt x="308" y="64"/>
                </a:cubicBezTo>
              </a:path>
            </a:pathLst>
          </a:cu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Freeform 19"/>
          <p:cNvSpPr>
            <a:spLocks/>
          </p:cNvSpPr>
          <p:nvPr/>
        </p:nvSpPr>
        <p:spPr bwMode="auto">
          <a:xfrm>
            <a:off x="6959600" y="3181350"/>
            <a:ext cx="136525" cy="55563"/>
          </a:xfrm>
          <a:custGeom>
            <a:avLst/>
            <a:gdLst>
              <a:gd name="T0" fmla="*/ 0 w 175"/>
              <a:gd name="T1" fmla="*/ 2147483647 h 72"/>
              <a:gd name="T2" fmla="*/ 2147483647 w 175"/>
              <a:gd name="T3" fmla="*/ 2147483647 h 72"/>
              <a:gd name="T4" fmla="*/ 2147483647 w 175"/>
              <a:gd name="T5" fmla="*/ 0 h 72"/>
              <a:gd name="T6" fmla="*/ 0 60000 65536"/>
              <a:gd name="T7" fmla="*/ 0 60000 65536"/>
              <a:gd name="T8" fmla="*/ 0 60000 65536"/>
              <a:gd name="T9" fmla="*/ 0 w 175"/>
              <a:gd name="T10" fmla="*/ 0 h 72"/>
              <a:gd name="T11" fmla="*/ 175 w 175"/>
              <a:gd name="T12" fmla="*/ 72 h 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5" h="72">
                <a:moveTo>
                  <a:pt x="0" y="62"/>
                </a:moveTo>
                <a:cubicBezTo>
                  <a:pt x="37" y="67"/>
                  <a:pt x="74" y="72"/>
                  <a:pt x="103" y="62"/>
                </a:cubicBezTo>
                <a:cubicBezTo>
                  <a:pt x="132" y="52"/>
                  <a:pt x="153" y="26"/>
                  <a:pt x="17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6475413" y="1847850"/>
            <a:ext cx="3698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/>
            <a:r>
              <a:rPr lang="en-US" altLang="en-US"/>
              <a:t>q</a:t>
            </a:r>
            <a:r>
              <a:rPr lang="en-US" altLang="en-US" baseline="-25000"/>
              <a:t>1</a:t>
            </a:r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6943725" y="3182938"/>
            <a:ext cx="220663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q</a:t>
            </a:r>
            <a:r>
              <a:rPr lang="en-US" altLang="en-US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43600" y="1600200"/>
            <a:ext cx="5254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dir</a:t>
            </a:r>
          </a:p>
        </p:txBody>
      </p:sp>
      <p:graphicFrame>
        <p:nvGraphicFramePr>
          <p:cNvPr id="201754" name="Object 26"/>
          <p:cNvGraphicFramePr>
            <a:graphicFrameLocks noChangeAspect="1"/>
          </p:cNvGraphicFramePr>
          <p:nvPr/>
        </p:nvGraphicFramePr>
        <p:xfrm>
          <a:off x="5780088" y="3768725"/>
          <a:ext cx="27987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1307880" imgH="215640" progId="Equation.3">
                  <p:embed/>
                </p:oleObj>
              </mc:Choice>
              <mc:Fallback>
                <p:oleObj name="Equation" r:id="rId3" imgW="1307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3768725"/>
                        <a:ext cx="2798762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064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/>
      <p:bldP spid="201733" grpId="0"/>
      <p:bldP spid="201734" grpId="0" animBg="1"/>
      <p:bldP spid="201736" grpId="0"/>
      <p:bldP spid="201737" grpId="0"/>
      <p:bldP spid="201738" grpId="0"/>
      <p:bldP spid="20173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69056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Refractive Ray Direction</a:t>
            </a:r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420688" y="2154238"/>
            <a:ext cx="3751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Go cos(</a:t>
            </a:r>
            <a:r>
              <a:rPr lang="en-US" altLang="en-US"/>
              <a:t>q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) in the -n direction</a:t>
            </a: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927100" y="4156075"/>
            <a:ext cx="579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And scaled by sin(</a:t>
            </a:r>
            <a:r>
              <a:rPr lang="en-US" altLang="en-US"/>
              <a:t>q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) is: (n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/n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)(dir-(dir·n)n)</a:t>
            </a:r>
          </a:p>
        </p:txBody>
      </p:sp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420688" y="5221288"/>
            <a:ext cx="5348287" cy="461962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 = (n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/n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)dir - (n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/n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)(dir·n)n - cos(</a:t>
            </a:r>
            <a:r>
              <a:rPr lang="en-US" altLang="en-US"/>
              <a:t>q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)n</a:t>
            </a:r>
          </a:p>
        </p:txBody>
      </p:sp>
      <p:sp>
        <p:nvSpPr>
          <p:cNvPr id="16391" name="Line 12"/>
          <p:cNvSpPr>
            <a:spLocks noChangeShapeType="1"/>
          </p:cNvSpPr>
          <p:nvPr/>
        </p:nvSpPr>
        <p:spPr bwMode="auto">
          <a:xfrm>
            <a:off x="6381750" y="2327275"/>
            <a:ext cx="1009650" cy="13477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13"/>
          <p:cNvSpPr>
            <a:spLocks noChangeShapeType="1"/>
          </p:cNvSpPr>
          <p:nvPr/>
        </p:nvSpPr>
        <p:spPr bwMode="auto">
          <a:xfrm flipH="1" flipV="1">
            <a:off x="7413625" y="2006600"/>
            <a:ext cx="15875" cy="166846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Text Box 14"/>
          <p:cNvSpPr txBox="1">
            <a:spLocks noChangeArrowheads="1"/>
          </p:cNvSpPr>
          <p:nvPr/>
        </p:nvSpPr>
        <p:spPr bwMode="auto">
          <a:xfrm>
            <a:off x="6550025" y="3095625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dir</a:t>
            </a:r>
          </a:p>
        </p:txBody>
      </p:sp>
      <p:sp>
        <p:nvSpPr>
          <p:cNvPr id="16394" name="Text Box 15"/>
          <p:cNvSpPr txBox="1">
            <a:spLocks noChangeArrowheads="1"/>
          </p:cNvSpPr>
          <p:nvPr/>
        </p:nvSpPr>
        <p:spPr bwMode="auto">
          <a:xfrm>
            <a:off x="7512050" y="17922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6397" name="Line 19"/>
          <p:cNvSpPr>
            <a:spLocks noChangeShapeType="1"/>
          </p:cNvSpPr>
          <p:nvPr/>
        </p:nvSpPr>
        <p:spPr bwMode="auto">
          <a:xfrm>
            <a:off x="7472363" y="3675063"/>
            <a:ext cx="847725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2775" name="Text Box 23"/>
          <p:cNvSpPr txBox="1">
            <a:spLocks noChangeArrowheads="1"/>
          </p:cNvSpPr>
          <p:nvPr/>
        </p:nvSpPr>
        <p:spPr bwMode="auto">
          <a:xfrm>
            <a:off x="882650" y="3652838"/>
            <a:ext cx="6234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This direction (scaled by sin(</a:t>
            </a:r>
            <a:r>
              <a:rPr lang="en-US" altLang="en-US"/>
              <a:t>q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)) is: dir - (dir·n)n</a:t>
            </a:r>
          </a:p>
        </p:txBody>
      </p:sp>
      <p:sp>
        <p:nvSpPr>
          <p:cNvPr id="202776" name="Text Box 24"/>
          <p:cNvSpPr txBox="1">
            <a:spLocks noChangeArrowheads="1"/>
          </p:cNvSpPr>
          <p:nvPr/>
        </p:nvSpPr>
        <p:spPr bwMode="auto">
          <a:xfrm>
            <a:off x="420688" y="2828925"/>
            <a:ext cx="64960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Go sin(</a:t>
            </a:r>
            <a:r>
              <a:rPr lang="en-US" altLang="en-US"/>
              <a:t>q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) in the orthogonal direction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(while still in the plane of dir and n)	</a:t>
            </a:r>
          </a:p>
        </p:txBody>
      </p:sp>
      <p:sp>
        <p:nvSpPr>
          <p:cNvPr id="16400" name="Line 12"/>
          <p:cNvSpPr>
            <a:spLocks noChangeShapeType="1"/>
          </p:cNvSpPr>
          <p:nvPr/>
        </p:nvSpPr>
        <p:spPr bwMode="auto">
          <a:xfrm>
            <a:off x="7448550" y="3694113"/>
            <a:ext cx="1009650" cy="1347787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Line 13"/>
          <p:cNvSpPr>
            <a:spLocks noChangeShapeType="1"/>
          </p:cNvSpPr>
          <p:nvPr/>
        </p:nvSpPr>
        <p:spPr bwMode="auto">
          <a:xfrm flipH="1" flipV="1">
            <a:off x="8402638" y="3705225"/>
            <a:ext cx="46037" cy="125253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7029450" y="2846388"/>
            <a:ext cx="45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/>
            <a:r>
              <a:rPr lang="en-US" altLang="en-US"/>
              <a:t>q</a:t>
            </a:r>
            <a:r>
              <a:rPr lang="en-US" altLang="en-US" baseline="-2500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rot="5400000">
            <a:off x="6627813" y="4483100"/>
            <a:ext cx="1582738" cy="1428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 noChangeShapeType="1"/>
            <a:stCxn id="16400" idx="0"/>
          </p:cNvCxnSpPr>
          <p:nvPr/>
        </p:nvCxnSpPr>
        <p:spPr bwMode="auto">
          <a:xfrm rot="16200000" flipH="1">
            <a:off x="7021513" y="4121150"/>
            <a:ext cx="1550987" cy="69691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V="1">
            <a:off x="7446963" y="3670300"/>
            <a:ext cx="625475" cy="1111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1255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/>
      <p:bldP spid="202756" grpId="0"/>
      <p:bldP spid="202762" grpId="0" animBg="1"/>
      <p:bldP spid="202775" grpId="0"/>
      <p:bldP spid="202776" grpId="0"/>
      <p:bldP spid="16400" grpId="0" animBg="1"/>
      <p:bldP spid="1640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8350" y="2825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Recursive Ray Tracing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611188" y="1219200"/>
            <a:ext cx="8016875" cy="4814888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1143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3429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Color shade(ray,recursionDepth)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{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intersect objects…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compute R …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Process each light source …</a:t>
            </a:r>
          </a:p>
          <a:p>
            <a:pPr eaLnBrk="1" hangingPunct="1"/>
            <a:r>
              <a:rPr lang="en-US" altLang="en-US" sz="2000">
                <a:solidFill>
                  <a:srgbClr val="66FF33"/>
                </a:solidFill>
                <a:latin typeface="Times New Roman" panose="02020603050405020304" pitchFamily="18" charset="0"/>
              </a:rPr>
              <a:t>  If  (recursionDepth &lt; maxRecursion) {</a:t>
            </a:r>
          </a:p>
          <a:p>
            <a:pPr lvl="3" eaLnBrk="1" hangingPunct="1"/>
            <a:r>
              <a:rPr lang="en-US" altLang="en-US" sz="2000">
                <a:solidFill>
                  <a:srgbClr val="66FF33"/>
                </a:solidFill>
                <a:latin typeface="Times New Roman" panose="02020603050405020304" pitchFamily="18" charset="0"/>
              </a:rPr>
              <a:t>If (object is shiny) c += shininess * shade(R, recursionDepth+1)</a:t>
            </a:r>
          </a:p>
          <a:p>
            <a:pPr lvl="3" eaLnBrk="1" hangingPunct="1"/>
            <a:r>
              <a:rPr lang="en-US" altLang="en-US" sz="2000">
                <a:solidFill>
                  <a:srgbClr val="66FF33"/>
                </a:solidFill>
                <a:latin typeface="Times New Roman" panose="02020603050405020304" pitchFamily="18" charset="0"/>
              </a:rPr>
              <a:t>If (object is transmittive) {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solidFill>
                  <a:srgbClr val="66FF33"/>
                </a:solidFill>
                <a:latin typeface="Times New Roman" panose="02020603050405020304" pitchFamily="18" charset="0"/>
              </a:rPr>
              <a:t>      Compute refractive ray, T, based on ray, normal, and Snell constants</a:t>
            </a:r>
          </a:p>
          <a:p>
            <a:pPr lvl="3" eaLnBrk="1" hangingPunct="1"/>
            <a:r>
              <a:rPr lang="en-US" altLang="en-US" sz="2000">
                <a:solidFill>
                  <a:srgbClr val="66FF33"/>
                </a:solidFill>
                <a:latin typeface="Times New Roman" panose="02020603050405020304" pitchFamily="18" charset="0"/>
              </a:rPr>
              <a:t>   c = (1-transmittive)*c + transmittive * shade(T, recursionDepth+1)</a:t>
            </a:r>
          </a:p>
          <a:p>
            <a:pPr lvl="3" eaLnBrk="1" hangingPunct="1"/>
            <a:r>
              <a:rPr lang="en-US" altLang="en-US" sz="2000">
                <a:solidFill>
                  <a:srgbClr val="66FF33"/>
                </a:solidFill>
                <a:latin typeface="Times New Roman" panose="02020603050405020304" pitchFamily="18" charset="0"/>
              </a:rPr>
              <a:t>}</a:t>
            </a:r>
          </a:p>
          <a:p>
            <a:pPr lvl="1" eaLnBrk="1" hangingPunct="1"/>
            <a:r>
              <a:rPr lang="en-US" altLang="en-US" sz="2000">
                <a:solidFill>
                  <a:srgbClr val="66FF33"/>
                </a:solidFill>
                <a:latin typeface="Times New Roman" panose="02020603050405020304" pitchFamily="18" charset="0"/>
              </a:rPr>
              <a:t>}</a:t>
            </a:r>
          </a:p>
          <a:p>
            <a:pPr lvl="1" eaLnBrk="1" hangingPunct="1"/>
            <a:r>
              <a:rPr lang="en-US" altLang="en-US" sz="2000">
                <a:latin typeface="Times New Roman" panose="02020603050405020304" pitchFamily="18" charset="0"/>
              </a:rPr>
              <a:t>Return c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69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8350" y="2825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Refractive Intersection Normal</a:t>
            </a:r>
          </a:p>
        </p:txBody>
      </p:sp>
      <p:sp>
        <p:nvSpPr>
          <p:cNvPr id="18436" name="Oval 5"/>
          <p:cNvSpPr>
            <a:spLocks noChangeArrowheads="1"/>
          </p:cNvSpPr>
          <p:nvPr/>
        </p:nvSpPr>
        <p:spPr bwMode="auto">
          <a:xfrm>
            <a:off x="2900363" y="2406650"/>
            <a:ext cx="3332162" cy="33321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8437" name="Straight Arrow Connector 7"/>
          <p:cNvCxnSpPr>
            <a:cxnSpLocks noChangeShapeType="1"/>
          </p:cNvCxnSpPr>
          <p:nvPr/>
        </p:nvCxnSpPr>
        <p:spPr bwMode="auto">
          <a:xfrm>
            <a:off x="1035050" y="1973263"/>
            <a:ext cx="2586038" cy="733425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8" name="Straight Arrow Connector 9"/>
          <p:cNvCxnSpPr>
            <a:cxnSpLocks noChangeShapeType="1"/>
          </p:cNvCxnSpPr>
          <p:nvPr/>
        </p:nvCxnSpPr>
        <p:spPr bwMode="auto">
          <a:xfrm rot="10800000">
            <a:off x="4572000" y="4043363"/>
            <a:ext cx="1539875" cy="360362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9" name="Straight Arrow Connector 10"/>
          <p:cNvCxnSpPr>
            <a:cxnSpLocks noChangeShapeType="1"/>
          </p:cNvCxnSpPr>
          <p:nvPr/>
        </p:nvCxnSpPr>
        <p:spPr bwMode="auto">
          <a:xfrm>
            <a:off x="3594100" y="2690813"/>
            <a:ext cx="2541588" cy="1712912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0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2598738" y="1673225"/>
            <a:ext cx="1179512" cy="865188"/>
          </a:xfrm>
          <a:prstGeom prst="straightConnector1">
            <a:avLst/>
          </a:prstGeom>
          <a:noFill/>
          <a:ln w="57150" algn="ctr">
            <a:solidFill>
              <a:srgbClr val="00B0F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0409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Oval 18"/>
          <p:cNvSpPr>
            <a:spLocks noChangeArrowheads="1"/>
          </p:cNvSpPr>
          <p:nvPr/>
        </p:nvSpPr>
        <p:spPr bwMode="auto">
          <a:xfrm>
            <a:off x="6284913" y="5257800"/>
            <a:ext cx="1562100" cy="1238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8350" y="2825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Recursive Ray Tracing</a:t>
            </a:r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2165350" y="3373438"/>
            <a:ext cx="5567363" cy="156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2" name="Line 4"/>
          <p:cNvSpPr>
            <a:spLocks noChangeShapeType="1"/>
          </p:cNvSpPr>
          <p:nvPr/>
        </p:nvSpPr>
        <p:spPr bwMode="auto">
          <a:xfrm>
            <a:off x="2393950" y="2019300"/>
            <a:ext cx="1905000" cy="136683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5"/>
          <p:cNvSpPr>
            <a:spLocks noChangeShapeType="1"/>
          </p:cNvSpPr>
          <p:nvPr/>
        </p:nvSpPr>
        <p:spPr bwMode="auto">
          <a:xfrm>
            <a:off x="4321175" y="3408363"/>
            <a:ext cx="536575" cy="1497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6"/>
          <p:cNvSpPr>
            <a:spLocks noChangeShapeType="1"/>
          </p:cNvSpPr>
          <p:nvPr/>
        </p:nvSpPr>
        <p:spPr bwMode="auto">
          <a:xfrm>
            <a:off x="4906963" y="4957763"/>
            <a:ext cx="1400175" cy="97631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7"/>
          <p:cNvSpPr>
            <a:spLocks noChangeShapeType="1"/>
          </p:cNvSpPr>
          <p:nvPr/>
        </p:nvSpPr>
        <p:spPr bwMode="auto">
          <a:xfrm flipV="1">
            <a:off x="4330700" y="1660525"/>
            <a:ext cx="0" cy="1709738"/>
          </a:xfrm>
          <a:prstGeom prst="line">
            <a:avLst/>
          </a:prstGeom>
          <a:noFill/>
          <a:ln w="38100">
            <a:solidFill>
              <a:srgbClr val="FFEF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Text Box 8"/>
          <p:cNvSpPr txBox="1">
            <a:spLocks noChangeArrowheads="1"/>
          </p:cNvSpPr>
          <p:nvPr/>
        </p:nvSpPr>
        <p:spPr bwMode="auto">
          <a:xfrm>
            <a:off x="4487863" y="165735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9467" name="Text Box 9"/>
          <p:cNvSpPr txBox="1">
            <a:spLocks noChangeArrowheads="1"/>
          </p:cNvSpPr>
          <p:nvPr/>
        </p:nvSpPr>
        <p:spPr bwMode="auto">
          <a:xfrm>
            <a:off x="2659063" y="1776413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ray</a:t>
            </a:r>
          </a:p>
        </p:txBody>
      </p:sp>
      <p:sp>
        <p:nvSpPr>
          <p:cNvPr id="19468" name="Text Box 10"/>
          <p:cNvSpPr txBox="1">
            <a:spLocks noChangeArrowheads="1"/>
          </p:cNvSpPr>
          <p:nvPr/>
        </p:nvSpPr>
        <p:spPr bwMode="auto">
          <a:xfrm>
            <a:off x="6846888" y="5635625"/>
            <a:ext cx="52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T3</a:t>
            </a:r>
          </a:p>
        </p:txBody>
      </p:sp>
      <p:sp>
        <p:nvSpPr>
          <p:cNvPr id="19469" name="Line 11"/>
          <p:cNvSpPr>
            <a:spLocks noChangeShapeType="1"/>
          </p:cNvSpPr>
          <p:nvPr/>
        </p:nvSpPr>
        <p:spPr bwMode="auto">
          <a:xfrm flipV="1">
            <a:off x="4346575" y="2019300"/>
            <a:ext cx="1530350" cy="135096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Text Box 12"/>
          <p:cNvSpPr txBox="1">
            <a:spLocks noChangeArrowheads="1"/>
          </p:cNvSpPr>
          <p:nvPr/>
        </p:nvSpPr>
        <p:spPr bwMode="auto">
          <a:xfrm>
            <a:off x="6018213" y="2270125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R1</a:t>
            </a:r>
          </a:p>
        </p:txBody>
      </p:sp>
      <p:sp>
        <p:nvSpPr>
          <p:cNvPr id="19471" name="Line 13"/>
          <p:cNvSpPr>
            <a:spLocks noChangeShapeType="1"/>
          </p:cNvSpPr>
          <p:nvPr/>
        </p:nvSpPr>
        <p:spPr bwMode="auto">
          <a:xfrm flipV="1">
            <a:off x="4881563" y="3675063"/>
            <a:ext cx="490537" cy="1239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Text Box 14"/>
          <p:cNvSpPr txBox="1">
            <a:spLocks noChangeArrowheads="1"/>
          </p:cNvSpPr>
          <p:nvPr/>
        </p:nvSpPr>
        <p:spPr bwMode="auto">
          <a:xfrm>
            <a:off x="3983038" y="3675063"/>
            <a:ext cx="738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T1</a:t>
            </a:r>
          </a:p>
        </p:txBody>
      </p:sp>
      <p:sp>
        <p:nvSpPr>
          <p:cNvPr id="19473" name="Text Box 15"/>
          <p:cNvSpPr txBox="1">
            <a:spLocks noChangeArrowheads="1"/>
          </p:cNvSpPr>
          <p:nvPr/>
        </p:nvSpPr>
        <p:spPr bwMode="auto">
          <a:xfrm>
            <a:off x="5297488" y="38274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R2</a:t>
            </a:r>
          </a:p>
        </p:txBody>
      </p:sp>
      <p:sp>
        <p:nvSpPr>
          <p:cNvPr id="19474" name="Oval 16"/>
          <p:cNvSpPr>
            <a:spLocks noChangeArrowheads="1"/>
          </p:cNvSpPr>
          <p:nvPr/>
        </p:nvSpPr>
        <p:spPr bwMode="auto">
          <a:xfrm>
            <a:off x="4233863" y="3238500"/>
            <a:ext cx="180975" cy="180975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5" name="Oval 17"/>
          <p:cNvSpPr>
            <a:spLocks noChangeArrowheads="1"/>
          </p:cNvSpPr>
          <p:nvPr/>
        </p:nvSpPr>
        <p:spPr bwMode="auto">
          <a:xfrm>
            <a:off x="4808538" y="4824413"/>
            <a:ext cx="180975" cy="180975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 flipH="1">
            <a:off x="5429250" y="5929313"/>
            <a:ext cx="842963" cy="6540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Text Box 20"/>
          <p:cNvSpPr txBox="1">
            <a:spLocks noChangeArrowheads="1"/>
          </p:cNvSpPr>
          <p:nvPr/>
        </p:nvSpPr>
        <p:spPr bwMode="auto">
          <a:xfrm>
            <a:off x="5056188" y="5922963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R3</a:t>
            </a:r>
          </a:p>
        </p:txBody>
      </p:sp>
      <p:sp>
        <p:nvSpPr>
          <p:cNvPr id="19478" name="Line 21"/>
          <p:cNvSpPr>
            <a:spLocks noChangeShapeType="1"/>
          </p:cNvSpPr>
          <p:nvPr/>
        </p:nvSpPr>
        <p:spPr bwMode="auto">
          <a:xfrm>
            <a:off x="6281738" y="5892800"/>
            <a:ext cx="911225" cy="21113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5384800" y="4976813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T2</a:t>
            </a: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9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69056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Reflectivity varies with incident angle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1042988" y="2266950"/>
            <a:ext cx="69929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NOTE: refraction is really </a:t>
            </a:r>
            <a:r>
              <a:rPr lang="en-US" altLang="en-US">
                <a:solidFill>
                  <a:srgbClr val="FFEF0C"/>
                </a:solidFill>
                <a:latin typeface="Times New Roman" panose="02020603050405020304" pitchFamily="18" charset="0"/>
              </a:rPr>
              <a:t>wavelength dependent</a:t>
            </a:r>
            <a:r>
              <a:rPr lang="en-US" altLang="en-US">
                <a:latin typeface="Times New Roman" panose="02020603050405020304" pitchFamily="18" charset="0"/>
              </a:rPr>
              <a:t> (where rainbows come from). </a:t>
            </a: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1155700" y="3492500"/>
            <a:ext cx="2430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Fresnel equations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185863" y="4159250"/>
            <a:ext cx="6551612" cy="649288"/>
            <a:chOff x="747" y="2620"/>
            <a:chExt cx="4127" cy="409"/>
          </a:xfrm>
        </p:grpSpPr>
        <p:sp>
          <p:nvSpPr>
            <p:cNvPr id="5131" name="Rectangle 10"/>
            <p:cNvSpPr>
              <a:spLocks noChangeArrowheads="1"/>
            </p:cNvSpPr>
            <p:nvPr/>
          </p:nvSpPr>
          <p:spPr bwMode="auto">
            <a:xfrm>
              <a:off x="2886" y="2620"/>
              <a:ext cx="1988" cy="409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5123" name="Object 9"/>
            <p:cNvGraphicFramePr>
              <a:graphicFrameLocks noChangeAspect="1"/>
            </p:cNvGraphicFramePr>
            <p:nvPr/>
          </p:nvGraphicFramePr>
          <p:xfrm>
            <a:off x="2973" y="2722"/>
            <a:ext cx="180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Equation" r:id="rId3" imgW="1866600" imgH="241200" progId="Equation.3">
                    <p:embed/>
                  </p:oleObj>
                </mc:Choice>
                <mc:Fallback>
                  <p:oleObj name="Equation" r:id="rId3" imgW="1866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3" y="2722"/>
                          <a:ext cx="1803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2" name="Text Box 11"/>
            <p:cNvSpPr txBox="1">
              <a:spLocks noChangeArrowheads="1"/>
            </p:cNvSpPr>
            <p:nvPr/>
          </p:nvSpPr>
          <p:spPr bwMode="auto">
            <a:xfrm>
              <a:off x="747" y="2688"/>
              <a:ext cx="19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Symbol" panose="05050102010706020507" pitchFamily="18" charset="2"/>
                </a:defRPr>
              </a:lvl9pPr>
            </a:lstStyle>
            <a:p>
              <a:pPr eaLnBrk="1" hangingPunct="1"/>
              <a:r>
                <a:rPr lang="en-US" altLang="en-US">
                  <a:latin typeface="Times" panose="02020603050405020304" pitchFamily="18" charset="0"/>
                </a:rPr>
                <a:t>Schlick approximation:</a:t>
              </a:r>
              <a:r>
                <a:rPr lang="en-US" altLang="en-US"/>
                <a:t> </a:t>
              </a:r>
            </a:p>
          </p:txBody>
        </p:sp>
      </p:grpSp>
      <p:sp>
        <p:nvSpPr>
          <p:cNvPr id="5129" name="Rectangle 13"/>
          <p:cNvSpPr>
            <a:spLocks noChangeArrowheads="1"/>
          </p:cNvSpPr>
          <p:nvPr/>
        </p:nvSpPr>
        <p:spPr bwMode="auto">
          <a:xfrm>
            <a:off x="6918325" y="4960938"/>
            <a:ext cx="1274763" cy="609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0" name="Text Box 12"/>
          <p:cNvSpPr txBox="1">
            <a:spLocks noChangeArrowheads="1"/>
          </p:cNvSpPr>
          <p:nvPr/>
        </p:nvSpPr>
        <p:spPr bwMode="auto">
          <a:xfrm>
            <a:off x="1216025" y="5053013"/>
            <a:ext cx="552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panose="05050102010706020507" pitchFamily="18" charset="2"/>
              </a:defRPr>
            </a:lvl9pPr>
          </a:lstStyle>
          <a:p>
            <a:pPr eaLnBrk="1" hangingPunct="1"/>
            <a:r>
              <a:rPr lang="en-US" altLang="en-US">
                <a:latin typeface="Times" panose="02020603050405020304" pitchFamily="18" charset="0"/>
              </a:rPr>
              <a:t>R0 is reflectance at normal incidence:</a:t>
            </a:r>
            <a:r>
              <a:rPr lang="en-US" altLang="en-US"/>
              <a:t> </a:t>
            </a:r>
          </a:p>
        </p:txBody>
      </p:sp>
      <p:graphicFrame>
        <p:nvGraphicFramePr>
          <p:cNvPr id="5122" name="Object 18"/>
          <p:cNvGraphicFramePr>
            <a:graphicFrameLocks noChangeAspect="1"/>
          </p:cNvGraphicFramePr>
          <p:nvPr/>
        </p:nvGraphicFramePr>
        <p:xfrm>
          <a:off x="6994525" y="5130800"/>
          <a:ext cx="9334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5" imgW="545760" imgH="228600" progId="Equation.3">
                  <p:embed/>
                </p:oleObj>
              </mc:Choice>
              <mc:Fallback>
                <p:oleObj name="Equation" r:id="rId5" imgW="545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525" y="5130800"/>
                        <a:ext cx="9334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12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3" grpId="0"/>
      <p:bldP spid="2037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PPM image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simplest formats</a:t>
            </a:r>
          </a:p>
          <a:p>
            <a:r>
              <a:rPr lang="en-US" dirty="0" smtClean="0"/>
              <a:t>Image format and color values written using ASCII characters</a:t>
            </a:r>
          </a:p>
          <a:p>
            <a:r>
              <a:rPr lang="en-US" dirty="0" smtClean="0"/>
              <a:t>Allows whitespace for human readability</a:t>
            </a:r>
          </a:p>
          <a:p>
            <a:r>
              <a:rPr lang="en-US" dirty="0" smtClean="0"/>
              <a:t>Limited color range and inefficient storage compared to other image file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7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PPM file format and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P3</a:t>
            </a:r>
          </a:p>
          <a:p>
            <a:pPr marL="0" indent="0">
              <a:buNone/>
            </a:pPr>
            <a:r>
              <a:rPr lang="en-US" sz="1600" dirty="0" smtClean="0"/>
              <a:t>width height</a:t>
            </a:r>
          </a:p>
          <a:p>
            <a:pPr marL="0" indent="0">
              <a:buNone/>
            </a:pPr>
            <a:r>
              <a:rPr lang="en-US" sz="1600" dirty="0" smtClean="0"/>
              <a:t>maximum color value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A raster of </a:t>
            </a:r>
            <a:r>
              <a:rPr lang="en-US" sz="1600" i="1" dirty="0" smtClean="0"/>
              <a:t>height</a:t>
            </a:r>
            <a:r>
              <a:rPr lang="en-US" sz="1600" dirty="0" smtClean="0"/>
              <a:t> rows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More formal description of file contents </a:t>
            </a:r>
            <a:r>
              <a:rPr lang="en-US" sz="1600" dirty="0" smtClean="0">
                <a:hlinkClick r:id="rId3"/>
              </a:rPr>
              <a:t>here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Example file: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P3 </a:t>
            </a:r>
          </a:p>
          <a:p>
            <a:pPr marL="0" indent="0">
              <a:buNone/>
            </a:pPr>
            <a:r>
              <a:rPr lang="en-US" sz="1600" dirty="0" smtClean="0"/>
              <a:t>4 4</a:t>
            </a:r>
          </a:p>
          <a:p>
            <a:pPr marL="0" indent="0">
              <a:buNone/>
            </a:pPr>
            <a:r>
              <a:rPr lang="en-US" sz="1600" dirty="0" smtClean="0"/>
              <a:t>255</a:t>
            </a:r>
          </a:p>
          <a:p>
            <a:pPr marL="0" indent="0">
              <a:buNone/>
            </a:pPr>
            <a:r>
              <a:rPr lang="en-US" sz="1600" dirty="0" smtClean="0"/>
              <a:t>0 0 0	100 </a:t>
            </a:r>
            <a:r>
              <a:rPr lang="en-US" sz="1600" dirty="0"/>
              <a:t>0 </a:t>
            </a:r>
            <a:r>
              <a:rPr lang="en-US" sz="1600" dirty="0" smtClean="0"/>
              <a:t>0	0 </a:t>
            </a:r>
            <a:r>
              <a:rPr lang="en-US" sz="1600" dirty="0"/>
              <a:t>0 0 </a:t>
            </a:r>
            <a:r>
              <a:rPr lang="en-US" sz="1600" dirty="0" smtClean="0"/>
              <a:t>	255 </a:t>
            </a:r>
            <a:r>
              <a:rPr lang="en-US" sz="1600" dirty="0"/>
              <a:t>0 </a:t>
            </a:r>
            <a:r>
              <a:rPr lang="en-US" sz="1600" dirty="0" smtClean="0"/>
              <a:t>255</a:t>
            </a:r>
          </a:p>
          <a:p>
            <a:pPr marL="0" indent="0">
              <a:buNone/>
            </a:pPr>
            <a:r>
              <a:rPr lang="en-US" sz="1600" dirty="0" smtClean="0"/>
              <a:t>0 </a:t>
            </a:r>
            <a:r>
              <a:rPr lang="en-US" sz="1600" dirty="0"/>
              <a:t>0 0 </a:t>
            </a:r>
            <a:r>
              <a:rPr lang="en-US" sz="1600" dirty="0" smtClean="0"/>
              <a:t>	0 </a:t>
            </a:r>
            <a:r>
              <a:rPr lang="en-US" sz="1600" dirty="0"/>
              <a:t>255 175 </a:t>
            </a:r>
            <a:r>
              <a:rPr lang="en-US" sz="1600" dirty="0" smtClean="0"/>
              <a:t>	0 </a:t>
            </a:r>
            <a:r>
              <a:rPr lang="en-US" sz="1600" dirty="0"/>
              <a:t>0 0 </a:t>
            </a:r>
            <a:r>
              <a:rPr lang="en-US" sz="1600" dirty="0" smtClean="0"/>
              <a:t>	0 </a:t>
            </a:r>
            <a:r>
              <a:rPr lang="en-US" sz="1600" dirty="0"/>
              <a:t>0 </a:t>
            </a:r>
            <a:r>
              <a:rPr lang="en-US" sz="1600" dirty="0" smtClean="0"/>
              <a:t>0</a:t>
            </a:r>
          </a:p>
          <a:p>
            <a:pPr marL="0" indent="0">
              <a:buNone/>
            </a:pPr>
            <a:r>
              <a:rPr lang="en-US" sz="1600" dirty="0" smtClean="0"/>
              <a:t>0 </a:t>
            </a:r>
            <a:r>
              <a:rPr lang="en-US" sz="1600" dirty="0"/>
              <a:t>0 </a:t>
            </a:r>
            <a:r>
              <a:rPr lang="en-US" sz="1600" dirty="0" smtClean="0"/>
              <a:t>0	0 </a:t>
            </a:r>
            <a:r>
              <a:rPr lang="en-US" sz="1600" dirty="0"/>
              <a:t>0 </a:t>
            </a:r>
            <a:r>
              <a:rPr lang="en-US" sz="1600" dirty="0" smtClean="0"/>
              <a:t>0	0 </a:t>
            </a:r>
            <a:r>
              <a:rPr lang="en-US" sz="1600" dirty="0"/>
              <a:t>15 175 </a:t>
            </a:r>
            <a:r>
              <a:rPr lang="en-US" sz="1600" dirty="0" smtClean="0"/>
              <a:t>	0 </a:t>
            </a:r>
            <a:r>
              <a:rPr lang="en-US" sz="1600" dirty="0"/>
              <a:t>0 </a:t>
            </a:r>
            <a:r>
              <a:rPr lang="en-US" sz="1600" dirty="0" smtClean="0"/>
              <a:t>0</a:t>
            </a:r>
          </a:p>
          <a:p>
            <a:pPr marL="0" indent="0">
              <a:buNone/>
            </a:pPr>
            <a:r>
              <a:rPr lang="en-US" sz="1600" dirty="0" smtClean="0"/>
              <a:t>255 </a:t>
            </a:r>
            <a:r>
              <a:rPr lang="en-US" sz="1600" dirty="0"/>
              <a:t>0 255 </a:t>
            </a:r>
            <a:r>
              <a:rPr lang="en-US" sz="1600" dirty="0" smtClean="0"/>
              <a:t>	0 </a:t>
            </a:r>
            <a:r>
              <a:rPr lang="en-US" sz="1600" dirty="0"/>
              <a:t>0 0 </a:t>
            </a:r>
            <a:r>
              <a:rPr lang="en-US" sz="1600" dirty="0" smtClean="0"/>
              <a:t>	0 </a:t>
            </a:r>
            <a:r>
              <a:rPr lang="en-US" sz="1600" dirty="0"/>
              <a:t>0 0 </a:t>
            </a:r>
            <a:r>
              <a:rPr lang="en-US" sz="1600" dirty="0" smtClean="0"/>
              <a:t>	255 </a:t>
            </a:r>
            <a:r>
              <a:rPr lang="en-US" sz="1600" dirty="0"/>
              <a:t>255 </a:t>
            </a:r>
            <a:r>
              <a:rPr lang="en-US" sz="1600" dirty="0" smtClean="0"/>
              <a:t>255 </a:t>
            </a:r>
            <a:endParaRPr lang="en-US" sz="1600" dirty="0"/>
          </a:p>
        </p:txBody>
      </p:sp>
      <p:pic>
        <p:nvPicPr>
          <p:cNvPr id="18434" name="Picture 2" descr="https://www.cs.swarthmore.edu/~soni/cs35/f13/Labs/images/01/example5000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55170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4066619"/>
            <a:ext cx="1914525" cy="19403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0" y="6126163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as drawn and zoomed in on within </a:t>
            </a:r>
            <a:r>
              <a:rPr lang="en-US" dirty="0" err="1" smtClean="0"/>
              <a:t>IrfanView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3306526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as uniformly scaled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5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to output ppm image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Suppose Vector3 </a:t>
            </a:r>
            <a:r>
              <a:rPr lang="en-US" dirty="0" err="1" smtClean="0"/>
              <a:t>colorGrid</a:t>
            </a:r>
            <a:r>
              <a:rPr lang="en-US" dirty="0" smtClean="0"/>
              <a:t>[</a:t>
            </a:r>
            <a:r>
              <a:rPr lang="en-US" dirty="0" err="1" smtClean="0"/>
              <a:t>n,m</a:t>
            </a:r>
            <a:r>
              <a:rPr lang="en-US" dirty="0" smtClean="0"/>
              <a:t>] exists</a:t>
            </a:r>
          </a:p>
          <a:p>
            <a:endParaRPr lang="en-US" dirty="0" smtClean="0"/>
          </a:p>
          <a:p>
            <a:r>
              <a:rPr lang="en-US" dirty="0" smtClean="0"/>
              <a:t>Print “P3”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colorGrid’s</a:t>
            </a:r>
            <a:r>
              <a:rPr lang="en-US" dirty="0" smtClean="0"/>
              <a:t> width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colorGrid’s</a:t>
            </a:r>
            <a:r>
              <a:rPr lang="en-US" dirty="0" smtClean="0"/>
              <a:t> height</a:t>
            </a:r>
          </a:p>
          <a:p>
            <a:r>
              <a:rPr lang="en-US" dirty="0" smtClean="0"/>
              <a:t>Print max value in </a:t>
            </a:r>
            <a:r>
              <a:rPr lang="en-US" dirty="0" err="1" smtClean="0"/>
              <a:t>colorGrid</a:t>
            </a:r>
            <a:r>
              <a:rPr lang="en-US" dirty="0" smtClean="0"/>
              <a:t> (this should just be a constant)</a:t>
            </a:r>
          </a:p>
          <a:p>
            <a:r>
              <a:rPr lang="en-US" dirty="0" smtClean="0"/>
              <a:t>Loop over </a:t>
            </a:r>
            <a:r>
              <a:rPr lang="en-US" dirty="0" err="1" smtClean="0"/>
              <a:t>colorGrid</a:t>
            </a:r>
            <a:r>
              <a:rPr lang="en-US" dirty="0" smtClean="0"/>
              <a:t> rows, printing x, y, z values for each Vector3 in the row (white space must follow each color value)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0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1677</Words>
  <Application>Microsoft Office PowerPoint</Application>
  <PresentationFormat>On-screen Show (4:3)</PresentationFormat>
  <Paragraphs>338</Paragraphs>
  <Slides>67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ＭＳ Ｐゴシック</vt:lpstr>
      <vt:lpstr>Arial</vt:lpstr>
      <vt:lpstr>Calibri</vt:lpstr>
      <vt:lpstr>Symbol</vt:lpstr>
      <vt:lpstr>Times</vt:lpstr>
      <vt:lpstr>Times New Roman</vt:lpstr>
      <vt:lpstr>Office Theme</vt:lpstr>
      <vt:lpstr>Equation</vt:lpstr>
      <vt:lpstr>Rendering – Raytracing</vt:lpstr>
      <vt:lpstr>Overview</vt:lpstr>
      <vt:lpstr>Ray tracing algorithm</vt:lpstr>
      <vt:lpstr>Lab 6 introduction</vt:lpstr>
      <vt:lpstr>Recursive rays</vt:lpstr>
      <vt:lpstr>Image output</vt:lpstr>
      <vt:lpstr>PPM image format</vt:lpstr>
      <vt:lpstr>PPM file format and example</vt:lpstr>
      <vt:lpstr>Algorithm to output ppm image file</vt:lpstr>
      <vt:lpstr>Reference materials on file output within Unity scripts</vt:lpstr>
      <vt:lpstr>Generating the initial rays</vt:lpstr>
      <vt:lpstr>Pin-hole camera model</vt:lpstr>
      <vt:lpstr>Pin-hole camera model</vt:lpstr>
      <vt:lpstr>Defining the image frame</vt:lpstr>
      <vt:lpstr>Defining the image frame</vt:lpstr>
      <vt:lpstr>Ray construction – perspective and orthographic projects</vt:lpstr>
      <vt:lpstr>Ray intersection testing in Unity</vt:lpstr>
      <vt:lpstr>Lighting and Shading calculations</vt:lpstr>
      <vt:lpstr>Physics of light</vt:lpstr>
      <vt:lpstr>Vectors for light modeling</vt:lpstr>
      <vt:lpstr>Point light</vt:lpstr>
      <vt:lpstr>Directional light</vt:lpstr>
      <vt:lpstr>Light scattering on a surface</vt:lpstr>
      <vt:lpstr>Normals of points on a cube face</vt:lpstr>
      <vt:lpstr>Normals of points on a cube face</vt:lpstr>
      <vt:lpstr>Normals of points on a sphere</vt:lpstr>
      <vt:lpstr>Normal of a point on a sphere</vt:lpstr>
      <vt:lpstr>Normal of a point on a sphere</vt:lpstr>
      <vt:lpstr>Defining light and material properties</vt:lpstr>
      <vt:lpstr>Phong illumination model</vt:lpstr>
      <vt:lpstr>Ambient illumination</vt:lpstr>
      <vt:lpstr>Diffuse illumination</vt:lpstr>
      <vt:lpstr>Diffuse illumination</vt:lpstr>
      <vt:lpstr>Ambient and Diffuse illumination example</vt:lpstr>
      <vt:lpstr>Specular illumination</vt:lpstr>
      <vt:lpstr>Specular reflection</vt:lpstr>
      <vt:lpstr>Specular illumination example</vt:lpstr>
      <vt:lpstr>Algorithm to ‘color’ a ray</vt:lpstr>
      <vt:lpstr>Recursively generated rays</vt:lpstr>
      <vt:lpstr>Shadows, reflections, and refractions</vt:lpstr>
      <vt:lpstr>Shadows</vt:lpstr>
      <vt:lpstr>Shadow algorithm (expands the code iterating over light sources)</vt:lpstr>
      <vt:lpstr>Reflection</vt:lpstr>
      <vt:lpstr>Reflection algorithm (expands previous ‘coloring’ algorithm)</vt:lpstr>
      <vt:lpstr>Transparency &amp; Refraction</vt:lpstr>
      <vt:lpstr>Additional slides</vt:lpstr>
      <vt:lpstr>Various parameters for field of view</vt:lpstr>
      <vt:lpstr>Spotlight</vt:lpstr>
      <vt:lpstr>Area light</vt:lpstr>
      <vt:lpstr>Normal of polygon(s)</vt:lpstr>
      <vt:lpstr>Normal of vertex</vt:lpstr>
      <vt:lpstr>Shading model comparison</vt:lpstr>
      <vt:lpstr>Optimizations</vt:lpstr>
      <vt:lpstr>Sampling and Aliasing</vt:lpstr>
      <vt:lpstr>Efficiency</vt:lpstr>
      <vt:lpstr>Intersection Data Structures</vt:lpstr>
      <vt:lpstr>Bounding Boxes</vt:lpstr>
      <vt:lpstr>Spatial Subdivision</vt:lpstr>
      <vt:lpstr>Additional / Cut Slides</vt:lpstr>
      <vt:lpstr>Refractive Ray Tracing</vt:lpstr>
      <vt:lpstr>Refractive Ray Tracing</vt:lpstr>
      <vt:lpstr>Refractive Ray Direction</vt:lpstr>
      <vt:lpstr>Refractive Ray Direction</vt:lpstr>
      <vt:lpstr>Recursive Ray Tracing</vt:lpstr>
      <vt:lpstr>Refractive Intersection Normal</vt:lpstr>
      <vt:lpstr>Recursive Ray Tracing</vt:lpstr>
      <vt:lpstr>Reflectivity varies with incident angle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boggus, matthew joseph</dc:creator>
  <cp:lastModifiedBy>boggus, matthew joseph</cp:lastModifiedBy>
  <cp:revision>82</cp:revision>
  <dcterms:created xsi:type="dcterms:W3CDTF">2006-08-16T00:00:00Z</dcterms:created>
  <dcterms:modified xsi:type="dcterms:W3CDTF">2019-03-25T18:56:51Z</dcterms:modified>
</cp:coreProperties>
</file>