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4214" r:id="rId2"/>
    <p:sldMasterId id="2147484242" r:id="rId3"/>
  </p:sldMasterIdLst>
  <p:notesMasterIdLst>
    <p:notesMasterId r:id="rId19"/>
  </p:notesMasterIdLst>
  <p:sldIdLst>
    <p:sldId id="396" r:id="rId4"/>
    <p:sldId id="457" r:id="rId5"/>
    <p:sldId id="461" r:id="rId6"/>
    <p:sldId id="460" r:id="rId7"/>
    <p:sldId id="465" r:id="rId8"/>
    <p:sldId id="459" r:id="rId9"/>
    <p:sldId id="466" r:id="rId10"/>
    <p:sldId id="458" r:id="rId11"/>
    <p:sldId id="464" r:id="rId12"/>
    <p:sldId id="467" r:id="rId13"/>
    <p:sldId id="469" r:id="rId14"/>
    <p:sldId id="468" r:id="rId15"/>
    <p:sldId id="463" r:id="rId16"/>
    <p:sldId id="462" r:id="rId17"/>
    <p:sldId id="306" r:id="rId18"/>
  </p:sldIdLst>
  <p:sldSz cx="9144000" cy="6858000" type="screen4x3"/>
  <p:notesSz cx="7023100" cy="93091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9" autoAdjust="0"/>
    <p:restoredTop sz="80462" autoAdjust="0"/>
  </p:normalViewPr>
  <p:slideViewPr>
    <p:cSldViewPr snapToGrid="0" snapToObjects="1">
      <p:cViewPr varScale="1">
        <p:scale>
          <a:sx n="89" d="100"/>
          <a:sy n="89" d="100"/>
        </p:scale>
        <p:origin x="24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 ROBIN GOULD" userId="f3788ab5-4209-45d3-b378-625d69412af8" providerId="ADAL" clId="{37468A7D-0332-48F9-AF47-CE9CB1323122}"/>
    <pc:docChg chg="modSld">
      <pc:chgData name="ALEC ROBIN GOULD" userId="f3788ab5-4209-45d3-b378-625d69412af8" providerId="ADAL" clId="{37468A7D-0332-48F9-AF47-CE9CB1323122}" dt="2025-10-03T07:17:16.849" v="24" actId="20577"/>
      <pc:docMkLst>
        <pc:docMk/>
      </pc:docMkLst>
      <pc:sldChg chg="modSp mod">
        <pc:chgData name="ALEC ROBIN GOULD" userId="f3788ab5-4209-45d3-b378-625d69412af8" providerId="ADAL" clId="{37468A7D-0332-48F9-AF47-CE9CB1323122}" dt="2025-10-03T07:16:42.458" v="20" actId="1076"/>
        <pc:sldMkLst>
          <pc:docMk/>
          <pc:sldMk cId="42495711" sldId="458"/>
        </pc:sldMkLst>
        <pc:spChg chg="mod">
          <ac:chgData name="ALEC ROBIN GOULD" userId="f3788ab5-4209-45d3-b378-625d69412af8" providerId="ADAL" clId="{37468A7D-0332-48F9-AF47-CE9CB1323122}" dt="2025-10-03T07:16:33.399" v="19" actId="20577"/>
          <ac:spMkLst>
            <pc:docMk/>
            <pc:sldMk cId="42495711" sldId="458"/>
            <ac:spMk id="3" creationId="{00000000-0000-0000-0000-000000000000}"/>
          </ac:spMkLst>
        </pc:spChg>
        <pc:picChg chg="mod">
          <ac:chgData name="ALEC ROBIN GOULD" userId="f3788ab5-4209-45d3-b378-625d69412af8" providerId="ADAL" clId="{37468A7D-0332-48F9-AF47-CE9CB1323122}" dt="2025-10-03T07:16:42.458" v="20" actId="1076"/>
          <ac:picMkLst>
            <pc:docMk/>
            <pc:sldMk cId="42495711" sldId="458"/>
            <ac:picMk id="4" creationId="{C0B87F71-3AC5-1BF6-FA5C-AA741847714E}"/>
          </ac:picMkLst>
        </pc:picChg>
      </pc:sldChg>
      <pc:sldChg chg="modSp mod">
        <pc:chgData name="ALEC ROBIN GOULD" userId="f3788ab5-4209-45d3-b378-625d69412af8" providerId="ADAL" clId="{37468A7D-0332-48F9-AF47-CE9CB1323122}" dt="2025-10-03T07:16:51.597" v="23" actId="1076"/>
        <pc:sldMkLst>
          <pc:docMk/>
          <pc:sldMk cId="2555971828" sldId="464"/>
        </pc:sldMkLst>
        <pc:spChg chg="mod">
          <ac:chgData name="ALEC ROBIN GOULD" userId="f3788ab5-4209-45d3-b378-625d69412af8" providerId="ADAL" clId="{37468A7D-0332-48F9-AF47-CE9CB1323122}" dt="2025-10-03T07:16:46.649" v="21" actId="6549"/>
          <ac:spMkLst>
            <pc:docMk/>
            <pc:sldMk cId="2555971828" sldId="464"/>
            <ac:spMk id="3" creationId="{00000000-0000-0000-0000-000000000000}"/>
          </ac:spMkLst>
        </pc:spChg>
        <pc:picChg chg="mod">
          <ac:chgData name="ALEC ROBIN GOULD" userId="f3788ab5-4209-45d3-b378-625d69412af8" providerId="ADAL" clId="{37468A7D-0332-48F9-AF47-CE9CB1323122}" dt="2025-10-03T07:16:49.939" v="22" actId="1076"/>
          <ac:picMkLst>
            <pc:docMk/>
            <pc:sldMk cId="2555971828" sldId="464"/>
            <ac:picMk id="4" creationId="{767A81E5-CDE4-17B3-1EBF-08E6BDD57CE8}"/>
          </ac:picMkLst>
        </pc:picChg>
        <pc:picChg chg="mod">
          <ac:chgData name="ALEC ROBIN GOULD" userId="f3788ab5-4209-45d3-b378-625d69412af8" providerId="ADAL" clId="{37468A7D-0332-48F9-AF47-CE9CB1323122}" dt="2025-10-03T07:16:51.597" v="23" actId="1076"/>
          <ac:picMkLst>
            <pc:docMk/>
            <pc:sldMk cId="2555971828" sldId="464"/>
            <ac:picMk id="5" creationId="{E2136CDC-F780-E7FF-A355-BD1B080ED1CF}"/>
          </ac:picMkLst>
        </pc:picChg>
      </pc:sldChg>
      <pc:sldChg chg="modSp mod">
        <pc:chgData name="ALEC ROBIN GOULD" userId="f3788ab5-4209-45d3-b378-625d69412af8" providerId="ADAL" clId="{37468A7D-0332-48F9-AF47-CE9CB1323122}" dt="2025-10-03T07:16:10.327" v="11" actId="20577"/>
        <pc:sldMkLst>
          <pc:docMk/>
          <pc:sldMk cId="1618002811" sldId="465"/>
        </pc:sldMkLst>
        <pc:spChg chg="mod">
          <ac:chgData name="ALEC ROBIN GOULD" userId="f3788ab5-4209-45d3-b378-625d69412af8" providerId="ADAL" clId="{37468A7D-0332-48F9-AF47-CE9CB1323122}" dt="2025-10-03T07:16:10.327" v="11" actId="20577"/>
          <ac:spMkLst>
            <pc:docMk/>
            <pc:sldMk cId="1618002811" sldId="465"/>
            <ac:spMk id="3" creationId="{00000000-0000-0000-0000-000000000000}"/>
          </ac:spMkLst>
        </pc:spChg>
      </pc:sldChg>
      <pc:sldChg chg="modSp mod">
        <pc:chgData name="ALEC ROBIN GOULD" userId="f3788ab5-4209-45d3-b378-625d69412af8" providerId="ADAL" clId="{37468A7D-0332-48F9-AF47-CE9CB1323122}" dt="2025-10-03T07:16:23.149" v="13" actId="20577"/>
        <pc:sldMkLst>
          <pc:docMk/>
          <pc:sldMk cId="1798409306" sldId="466"/>
        </pc:sldMkLst>
        <pc:spChg chg="mod">
          <ac:chgData name="ALEC ROBIN GOULD" userId="f3788ab5-4209-45d3-b378-625d69412af8" providerId="ADAL" clId="{37468A7D-0332-48F9-AF47-CE9CB1323122}" dt="2025-10-03T07:16:23.149" v="13" actId="20577"/>
          <ac:spMkLst>
            <pc:docMk/>
            <pc:sldMk cId="1798409306" sldId="466"/>
            <ac:spMk id="3" creationId="{00000000-0000-0000-0000-000000000000}"/>
          </ac:spMkLst>
        </pc:spChg>
      </pc:sldChg>
      <pc:sldChg chg="modSp mod">
        <pc:chgData name="ALEC ROBIN GOULD" userId="f3788ab5-4209-45d3-b378-625d69412af8" providerId="ADAL" clId="{37468A7D-0332-48F9-AF47-CE9CB1323122}" dt="2025-10-03T07:17:16.849" v="24" actId="20577"/>
        <pc:sldMkLst>
          <pc:docMk/>
          <pc:sldMk cId="1679952759" sldId="469"/>
        </pc:sldMkLst>
        <pc:spChg chg="mod">
          <ac:chgData name="ALEC ROBIN GOULD" userId="f3788ab5-4209-45d3-b378-625d69412af8" providerId="ADAL" clId="{37468A7D-0332-48F9-AF47-CE9CB1323122}" dt="2025-10-03T07:17:16.849" v="24" actId="20577"/>
          <ac:spMkLst>
            <pc:docMk/>
            <pc:sldMk cId="1679952759" sldId="46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>
              <a:defRPr/>
            </a:pPr>
            <a:fld id="{EB3526BC-1D41-4FB0-AB89-41CAF2B4AF53}" type="datetimeFigureOut">
              <a:rPr lang="en-ZA"/>
              <a:pPr>
                <a:defRPr/>
              </a:pPr>
              <a:t>2025/10/03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Z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Z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>
              <a:defRPr/>
            </a:pPr>
            <a:fld id="{BD7FB91E-D5E8-40FA-B8AD-4782DBD1FDF6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25769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FEEA-4939-4C77-8D55-2B1ABDC5B0CF}" type="datetimeFigureOut">
              <a:rPr lang="en-US"/>
              <a:pPr>
                <a:defRPr/>
              </a:pPr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EA2C9-451A-4909-934A-BA4C3E51AA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BEFD9-3D13-4C8F-A713-4E606BF24B4F}" type="datetimeFigureOut">
              <a:rPr lang="en-US"/>
              <a:pPr>
                <a:defRPr/>
              </a:pPr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E65B9-49DB-491B-8568-4BD8F047B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63A2A-9E81-4A26-AEF3-40AB41425BBB}" type="datetimeFigureOut">
              <a:rPr lang="en-US"/>
              <a:pPr>
                <a:defRPr/>
              </a:pPr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EC321-3F0F-40FB-A124-892D4FCC1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66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5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9D9E-33CD-44A2-AC3E-2A332CC1033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T&amp;L Indaba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9840-3A7E-D248-BA47-D98078FDA5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275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1109-E00A-4D27-A229-F0266D123CD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T&amp;L Indaba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9840-3A7E-D248-BA47-D98078FDA5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462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3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6E5BD-A050-41F0-AF3D-4CCAE7E3C0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T&amp;L Indaba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9840-3A7E-D248-BA47-D98078FDA5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76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EF2C8-F682-48A8-A030-3BC51FF9EE3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T&amp;L Indaba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9840-3A7E-D248-BA47-D98078FDA5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65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5401-3629-462D-AA42-8235EA8B70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T&amp;L Indaba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9840-3A7E-D248-BA47-D98078FDA5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33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C9ED-FEA8-429D-8A80-6DF1D27FAFF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T&amp;L Indaba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9840-3A7E-D248-BA47-D98078FDA5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12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2CC5-F86E-4E60-9B6E-545B15B6D4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T&amp;L Indaba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9840-3A7E-D248-BA47-D98078FDA5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36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B764-0E23-4660-B106-E62B95E9562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T&amp;L Indaba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9840-3A7E-D248-BA47-D98078FDA5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28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0008763 CSET ppt BG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727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7978-830C-4BF8-A48E-A1CB2C3D85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T&amp;L Indaba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9840-3A7E-D248-BA47-D98078FDA5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192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FC8F-5F4F-4977-AE66-138B80738D5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T&amp;L Indaba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9840-3A7E-D248-BA47-D98078FDA5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068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D79F-D2D5-4A5F-85BD-F8C19BD07E6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T&amp;L Indaba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49840-3A7E-D248-BA47-D98078FDA5D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944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54" y="332656"/>
            <a:ext cx="5554960" cy="1143000"/>
          </a:xfrm>
        </p:spPr>
        <p:txBody>
          <a:bodyPr anchor="t">
            <a:normAutofit/>
          </a:bodyPr>
          <a:lstStyle>
            <a:lvl1pPr algn="l"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848" y="1600201"/>
            <a:ext cx="5559552" cy="3917032"/>
          </a:xfrm>
        </p:spPr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9168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64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6FEEA-4939-4C77-8D55-2B1ABDC5B0CF}" type="datetimeFigureOut">
              <a:rPr lang="en-US"/>
              <a:pPr>
                <a:defRPr/>
              </a:pPr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EA2C9-451A-4909-934A-BA4C3E51AA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1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0008763 CSET ppt BG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5345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0008763 CSET ppt BG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712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D0AE2-52CC-4907-A6B3-1D8362FE9FE8}" type="datetimeFigureOut">
              <a:rPr lang="en-US"/>
              <a:pPr>
                <a:defRPr/>
              </a:pPr>
              <a:t>10/3/2025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46230-2724-4B4F-973C-A5D8D7E168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59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10008763 CSET ppt BG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C2F48-1D0C-45E6-A78B-2739F7CF26FD}" type="datetimeFigureOut">
              <a:rPr lang="en-US"/>
              <a:pPr>
                <a:defRPr/>
              </a:pPr>
              <a:t>10/3/2025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D3BF3-B059-45AC-9037-81B1CE4BFE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68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0008763 CSET ppt BG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5DCAD-85E9-40B7-AFA3-54BAFA5FEAA2}" type="datetimeFigureOut">
              <a:rPr lang="en-US"/>
              <a:pPr>
                <a:defRPr/>
              </a:pPr>
              <a:t>10/3/2025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5F961-942E-452B-B179-2545FB831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070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DA70F-37D2-4060-9C3C-3D19EE820B4B}" type="datetimeFigureOut">
              <a:rPr lang="en-US"/>
              <a:pPr>
                <a:defRPr/>
              </a:pPr>
              <a:t>10/3/2025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806C-4CF1-4D43-9CDF-A72985AC5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3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0008763 CSET ppt BG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3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D0AE2-52CC-4907-A6B3-1D8362FE9FE8}" type="datetimeFigureOut">
              <a:rPr lang="en-US"/>
              <a:pPr>
                <a:defRPr/>
              </a:pPr>
              <a:t>10/3/2025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46230-2724-4B4F-973C-A5D8D7E168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19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6419D-BC4F-428D-8CBC-180BED3110BB}" type="datetimeFigureOut">
              <a:rPr lang="en-US"/>
              <a:pPr>
                <a:defRPr/>
              </a:pPr>
              <a:t>10/3/2025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C58F0-6E2E-4635-B6CE-1AAE00966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740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FE9FA-ED72-422E-B358-F09EF6C64F56}" type="datetimeFigureOut">
              <a:rPr lang="en-US"/>
              <a:pPr>
                <a:defRPr/>
              </a:pPr>
              <a:t>10/3/2025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098EE-2CDA-4800-981E-199F88472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30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1A610-10A3-4695-99BA-5A86D63CDB22}" type="datetimeFigureOut">
              <a:rPr lang="en-US"/>
              <a:pPr>
                <a:defRPr/>
              </a:pPr>
              <a:t>10/3/2025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6024E-2A41-4AAF-BC2F-535245CB7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794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BEFD9-3D13-4C8F-A713-4E606BF24B4F}" type="datetimeFigureOut">
              <a:rPr lang="en-US"/>
              <a:pPr>
                <a:defRPr/>
              </a:pPr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E65B9-49DB-491B-8568-4BD8F047B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051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63A2A-9E81-4A26-AEF3-40AB41425BBB}" type="datetimeFigureOut">
              <a:rPr lang="en-US"/>
              <a:pPr>
                <a:defRPr/>
              </a:pPr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EC321-3F0F-40FB-A124-892D4FCC1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2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10008763 CSET ppt BG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C2F48-1D0C-45E6-A78B-2739F7CF26FD}" type="datetimeFigureOut">
              <a:rPr lang="en-US"/>
              <a:pPr>
                <a:defRPr/>
              </a:pPr>
              <a:t>10/3/2025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D3BF3-B059-45AC-9037-81B1CE4BFE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5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0008763 CSET ppt BG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5DCAD-85E9-40B7-AFA3-54BAFA5FEAA2}" type="datetimeFigureOut">
              <a:rPr lang="en-US"/>
              <a:pPr>
                <a:defRPr/>
              </a:pPr>
              <a:t>10/3/2025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5F961-942E-452B-B179-2545FB831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2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DA70F-37D2-4060-9C3C-3D19EE820B4B}" type="datetimeFigureOut">
              <a:rPr lang="en-US"/>
              <a:pPr>
                <a:defRPr/>
              </a:pPr>
              <a:t>10/3/2025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D806C-4CF1-4D43-9CDF-A72985AC5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1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6419D-BC4F-428D-8CBC-180BED3110BB}" type="datetimeFigureOut">
              <a:rPr lang="en-US"/>
              <a:pPr>
                <a:defRPr/>
              </a:pPr>
              <a:t>10/3/2025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C58F0-6E2E-4635-B6CE-1AAE00966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FE9FA-ED72-422E-B358-F09EF6C64F56}" type="datetimeFigureOut">
              <a:rPr lang="en-US"/>
              <a:pPr>
                <a:defRPr/>
              </a:pPr>
              <a:t>10/3/2025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098EE-2CDA-4800-981E-199F88472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1A610-10A3-4695-99BA-5A86D63CDB22}" type="datetimeFigureOut">
              <a:rPr lang="en-US"/>
              <a:pPr>
                <a:defRPr/>
              </a:pPr>
              <a:t>10/3/2025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6024E-2A41-4AAF-BC2F-535245CB7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7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8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25D87D4-7B3A-4522-B93A-33B5EA7BFE7E}" type="datetimeFigureOut">
              <a:rPr lang="en-US"/>
              <a:pPr>
                <a:defRPr/>
              </a:pPr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8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8D80AD1-E2D7-4056-8AF8-536BEC4726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10" r:id="rId2"/>
    <p:sldLayoutId id="2147484111" r:id="rId3"/>
    <p:sldLayoutId id="2147484112" r:id="rId4"/>
    <p:sldLayoutId id="214748411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C57EAB5-AEE4-408E-B207-8226EB1341C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10/3/2025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T&amp;L Indaba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8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EE49840-3A7E-D248-BA47-D98078FDA5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871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3" r:id="rId9"/>
    <p:sldLayoutId id="2147484224" r:id="rId10"/>
    <p:sldLayoutId id="2147484225" r:id="rId11"/>
    <p:sldLayoutId id="2147484226" r:id="rId12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57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25D87D4-7B3A-4522-B93A-33B5EA7BFE7E}" type="datetimeFigureOut">
              <a:rPr lang="en-US">
                <a:latin typeface="Calibri"/>
              </a:rPr>
              <a:pPr>
                <a:defRPr/>
              </a:pPr>
              <a:t>10/3/2025</a:t>
            </a:fld>
            <a:endParaRPr lang="en-US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5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574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8D80AD1-E2D7-4056-8AF8-536BEC4726EF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060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55" y="4849231"/>
            <a:ext cx="2018659" cy="159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4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273AA7-995C-6742-53E2-2AEFAA858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118" y="1509904"/>
            <a:ext cx="3765739" cy="33393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2888" y="491510"/>
            <a:ext cx="891497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The Design, manufacturing, and implementation of a Ka-band pyramidal horn antenna, using advanced additive manufacturing techniques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000" b="1" dirty="0"/>
              <a:t>Student name: Alec Robin Gould</a:t>
            </a:r>
          </a:p>
          <a:p>
            <a:endParaRPr lang="en-US" sz="2000" b="1" dirty="0"/>
          </a:p>
          <a:p>
            <a:r>
              <a:rPr lang="en-US" sz="2000" b="1" dirty="0"/>
              <a:t>Student number: 16412117</a:t>
            </a:r>
          </a:p>
          <a:p>
            <a:endParaRPr lang="en-US" sz="2000" b="1" dirty="0"/>
          </a:p>
          <a:p>
            <a:r>
              <a:rPr lang="en-US" sz="2000" b="1" dirty="0"/>
              <a:t>Supervisor: Professor Mbuyu</a:t>
            </a:r>
          </a:p>
          <a:p>
            <a:endParaRPr lang="en-US" sz="2000" b="1" dirty="0"/>
          </a:p>
          <a:p>
            <a:r>
              <a:rPr lang="en-US" sz="2000" b="1" dirty="0"/>
              <a:t>Module name: Research Project 1B (HMELE80)</a:t>
            </a:r>
          </a:p>
          <a:p>
            <a:endParaRPr lang="en-US" sz="2000" b="1" dirty="0"/>
          </a:p>
          <a:p>
            <a:r>
              <a:rPr lang="en-US" sz="2000" b="1" dirty="0"/>
              <a:t>Department: Department of Electrical and Smart Systems Engineering</a:t>
            </a:r>
          </a:p>
          <a:p>
            <a:endParaRPr lang="en-US" sz="2000" b="1" dirty="0"/>
          </a:p>
          <a:p>
            <a:r>
              <a:rPr lang="en-US" sz="2000" b="1" dirty="0"/>
              <a:t>Date:03/10/2025</a:t>
            </a:r>
          </a:p>
        </p:txBody>
      </p:sp>
    </p:spTree>
    <p:extLst>
      <p:ext uri="{BB962C8B-B14F-4D97-AF65-F5344CB8AC3E}">
        <p14:creationId xmlns:p14="http://schemas.microsoft.com/office/powerpoint/2010/main" val="343846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  <a:p>
            <a:pPr>
              <a:defRPr sz="2000"/>
            </a:pPr>
            <a:r>
              <a:t>3D printed horns feasible for Ka-band</a:t>
            </a:r>
          </a:p>
          <a:p>
            <a:pPr lvl="1">
              <a:defRPr sz="2000"/>
            </a:pPr>
            <a:r>
              <a:t>Measured vs simulated: small deviations due to flange/coupling</a:t>
            </a:r>
          </a:p>
          <a:p>
            <a:pPr lvl="1">
              <a:defRPr sz="2000"/>
            </a:pPr>
            <a:r>
              <a:t>Tuned variant performed best (-24 dB S11)</a:t>
            </a:r>
          </a:p>
        </p:txBody>
      </p:sp>
    </p:spTree>
    <p:extLst>
      <p:ext uri="{BB962C8B-B14F-4D97-AF65-F5344CB8AC3E}">
        <p14:creationId xmlns:p14="http://schemas.microsoft.com/office/powerpoint/2010/main" val="136375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>
              <a:defRPr sz="2000"/>
            </a:pPr>
            <a:r>
              <a:rPr dirty="0"/>
              <a:t>3D printing: offers flexibility but tolerances critical</a:t>
            </a:r>
          </a:p>
          <a:p>
            <a:pPr lvl="1">
              <a:defRPr sz="2000"/>
            </a:pPr>
            <a:r>
              <a:rPr dirty="0"/>
              <a:t>Plating: Pd-free process worked, adhesion verified</a:t>
            </a:r>
          </a:p>
          <a:p>
            <a:pPr lvl="1">
              <a:defRPr sz="2000"/>
            </a:pPr>
            <a:r>
              <a:rPr dirty="0"/>
              <a:t>Future: include radiation pattern measurement</a:t>
            </a:r>
          </a:p>
        </p:txBody>
      </p:sp>
    </p:spTree>
    <p:extLst>
      <p:ext uri="{BB962C8B-B14F-4D97-AF65-F5344CB8AC3E}">
        <p14:creationId xmlns:p14="http://schemas.microsoft.com/office/powerpoint/2010/main" val="167995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Encountered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>
              <a:defRPr sz="2000"/>
            </a:pPr>
            <a:r>
              <a:t>Balancing support material vs. minimal post-processing</a:t>
            </a:r>
          </a:p>
          <a:p>
            <a:pPr lvl="1">
              <a:defRPr sz="2000"/>
            </a:pPr>
            <a:r>
              <a:t>Surface prep and plating chemistry required fine control</a:t>
            </a:r>
          </a:p>
          <a:p>
            <a:pPr lvl="1">
              <a:defRPr sz="2000"/>
            </a:pPr>
            <a:r>
              <a:t>Variation between samples: process consistency needs work</a:t>
            </a:r>
          </a:p>
        </p:txBody>
      </p:sp>
    </p:spTree>
    <p:extLst>
      <p:ext uri="{BB962C8B-B14F-4D97-AF65-F5344CB8AC3E}">
        <p14:creationId xmlns:p14="http://schemas.microsoft.com/office/powerpoint/2010/main" val="360328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  <a:p>
            <a:pPr>
              <a:defRPr sz="2000"/>
            </a:pPr>
            <a:r>
              <a:t>3D printing resin and consumables: low cost</a:t>
            </a:r>
          </a:p>
          <a:p>
            <a:pPr lvl="1">
              <a:defRPr sz="2000"/>
            </a:pPr>
            <a:r>
              <a:t>Chemicals for plating: inexpensive, Pd-free</a:t>
            </a:r>
          </a:p>
          <a:p>
            <a:pPr lvl="1">
              <a:defRPr sz="2000"/>
            </a:pPr>
            <a:r>
              <a:t>Equipment (HFSS, VNA, adapters) already available</a:t>
            </a:r>
          </a:p>
        </p:txBody>
      </p:sp>
    </p:spTree>
    <p:extLst>
      <p:ext uri="{BB962C8B-B14F-4D97-AF65-F5344CB8AC3E}">
        <p14:creationId xmlns:p14="http://schemas.microsoft.com/office/powerpoint/2010/main" val="1421915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  <a:p>
            <a:pPr>
              <a:defRPr sz="2000"/>
            </a:pPr>
            <a:r>
              <a:t>SLA 3D printing + Pd-free plating successful at Ka-band</a:t>
            </a:r>
          </a:p>
          <a:p>
            <a:pPr lvl="1">
              <a:defRPr sz="2000"/>
            </a:pPr>
            <a:r>
              <a:t>Performance close to traditional horns</a:t>
            </a:r>
          </a:p>
          <a:p>
            <a:pPr lvl="1">
              <a:defRPr sz="2000"/>
            </a:pPr>
            <a:r>
              <a:t>Promising for cost-effective mm-wave antenna research</a:t>
            </a:r>
          </a:p>
        </p:txBody>
      </p:sp>
    </p:spTree>
    <p:extLst>
      <p:ext uri="{BB962C8B-B14F-4D97-AF65-F5344CB8AC3E}">
        <p14:creationId xmlns:p14="http://schemas.microsoft.com/office/powerpoint/2010/main" val="2887792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536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  <a:p>
            <a:pPr>
              <a:defRPr sz="2000"/>
            </a:pPr>
            <a:r>
              <a:t>Traditional horn antennas: milling, casting, turning</a:t>
            </a:r>
          </a:p>
          <a:p>
            <a:pPr lvl="1">
              <a:defRPr sz="2000"/>
            </a:pPr>
            <a:r>
              <a:t>Limitations: complex geometries, cost, time</a:t>
            </a:r>
          </a:p>
          <a:p>
            <a:pPr lvl="1">
              <a:defRPr sz="2000"/>
            </a:pPr>
            <a:r>
              <a:t>Additive manufacturing enables intricate, optimized designs</a:t>
            </a:r>
          </a:p>
          <a:p>
            <a:pPr lvl="1">
              <a:defRPr sz="2000"/>
            </a:pPr>
            <a:r>
              <a:t>Potential for material savings and cost reduction</a:t>
            </a:r>
          </a:p>
        </p:txBody>
      </p:sp>
    </p:spTree>
    <p:extLst>
      <p:ext uri="{BB962C8B-B14F-4D97-AF65-F5344CB8AC3E}">
        <p14:creationId xmlns:p14="http://schemas.microsoft.com/office/powerpoint/2010/main" val="41008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  <a:p>
            <a:pPr>
              <a:defRPr sz="2000"/>
            </a:pPr>
            <a:r>
              <a:t>Conventional manufacturing struggles at Ka-band (26.5–40 GHz)</a:t>
            </a:r>
          </a:p>
          <a:p>
            <a:pPr lvl="1">
              <a:defRPr sz="2000"/>
            </a:pPr>
            <a:r>
              <a:t>High precision needed as frequency increases</a:t>
            </a:r>
          </a:p>
          <a:p>
            <a:pPr lvl="1">
              <a:defRPr sz="2000"/>
            </a:pPr>
            <a:r>
              <a:t>Need for cost-effective, flexible, high-performance alternatives</a:t>
            </a:r>
          </a:p>
        </p:txBody>
      </p:sp>
    </p:spTree>
    <p:extLst>
      <p:ext uri="{BB962C8B-B14F-4D97-AF65-F5344CB8AC3E}">
        <p14:creationId xmlns:p14="http://schemas.microsoft.com/office/powerpoint/2010/main" val="26938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and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  <a:p>
            <a:pPr>
              <a:defRPr sz="2000"/>
            </a:pPr>
            <a:r>
              <a:t>Design, manufacture, and optimize Ka-band pyramidal horn antenna</a:t>
            </a:r>
          </a:p>
          <a:p>
            <a:pPr lvl="1">
              <a:defRPr sz="2000"/>
            </a:pPr>
            <a:r>
              <a:t>Use SLA 3D printing + palladium-free electroless plating</a:t>
            </a:r>
          </a:p>
          <a:p>
            <a:pPr lvl="1">
              <a:defRPr sz="2000"/>
            </a:pPr>
            <a:r>
              <a:t>Validate through HFSS simulations and measurements</a:t>
            </a:r>
          </a:p>
        </p:txBody>
      </p:sp>
    </p:spTree>
    <p:extLst>
      <p:ext uri="{BB962C8B-B14F-4D97-AF65-F5344CB8AC3E}">
        <p14:creationId xmlns:p14="http://schemas.microsoft.com/office/powerpoint/2010/main" val="320114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>
              <a:defRPr sz="2000"/>
            </a:pPr>
            <a:r>
              <a:rPr dirty="0"/>
              <a:t>AM in antennas: enables new geometries</a:t>
            </a:r>
          </a:p>
          <a:p>
            <a:pPr lvl="1">
              <a:defRPr sz="2000"/>
            </a:pPr>
            <a:r>
              <a:rPr dirty="0"/>
              <a:t>Ka-band use cases: satellite, radar, remote sensing</a:t>
            </a:r>
          </a:p>
          <a:p>
            <a:pPr lvl="1">
              <a:defRPr sz="2000"/>
            </a:pPr>
            <a:r>
              <a:rPr dirty="0"/>
              <a:t>Previous plating: Pd-based, costly – need Pd-free approach</a:t>
            </a:r>
          </a:p>
        </p:txBody>
      </p:sp>
    </p:spTree>
    <p:extLst>
      <p:ext uri="{BB962C8B-B14F-4D97-AF65-F5344CB8AC3E}">
        <p14:creationId xmlns:p14="http://schemas.microsoft.com/office/powerpoint/2010/main" val="161800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  <a:p>
            <a:pPr>
              <a:defRPr sz="2000"/>
            </a:pPr>
            <a:r>
              <a:t>Horn antennas: waveguide-to-free-space impedance transition</a:t>
            </a:r>
          </a:p>
          <a:p>
            <a:pPr lvl="1">
              <a:defRPr sz="2000"/>
            </a:pPr>
            <a:r>
              <a:t>Pyramidal horns: stable patterns, broadband gain</a:t>
            </a:r>
          </a:p>
          <a:p>
            <a:pPr lvl="1">
              <a:defRPr sz="2000"/>
            </a:pPr>
            <a:r>
              <a:t>Field equations define E/H fields, aperture integration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D79BAC4-FB23-EEF6-DDC2-58714B491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9915" y="3604664"/>
            <a:ext cx="4600127" cy="285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2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and Validation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Three design approaches: Traditional, Optimum, Tuned</a:t>
            </a:r>
          </a:p>
          <a:p>
            <a:pPr lvl="1">
              <a:defRPr sz="2000"/>
            </a:pPr>
            <a:r>
              <a:rPr dirty="0"/>
              <a:t>Formulas define flare dimensions </a:t>
            </a:r>
            <a:endParaRPr lang="en-ZA" dirty="0"/>
          </a:p>
          <a:p>
            <a:pPr lvl="1">
              <a:defRPr sz="2000"/>
            </a:pPr>
            <a:r>
              <a:rPr dirty="0"/>
              <a:t>Validated via HFSS simulations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1F2F03-F697-2986-DF44-54CE930E7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6" t="3331" r="9651" b="1659"/>
          <a:stretch>
            <a:fillRect/>
          </a:stretch>
        </p:blipFill>
        <p:spPr bwMode="auto">
          <a:xfrm>
            <a:off x="769170" y="2887523"/>
            <a:ext cx="2974489" cy="38217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Close-up of a white plastic object&#10;&#10;AI-generated content may be incorrect.">
            <a:extLst>
              <a:ext uri="{FF2B5EF4-FFF2-40B4-BE49-F238E27FC236}">
                <a16:creationId xmlns:a16="http://schemas.microsoft.com/office/drawing/2014/main" id="{6C9B1B40-7D65-DABE-CB63-2B4703B259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4" r="8157"/>
          <a:stretch>
            <a:fillRect/>
          </a:stretch>
        </p:blipFill>
        <p:spPr bwMode="auto">
          <a:xfrm rot="5400000">
            <a:off x="4375797" y="2734442"/>
            <a:ext cx="4113173" cy="38848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840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>
              <a:defRPr sz="2000"/>
            </a:pPr>
            <a:r>
              <a:rPr dirty="0"/>
              <a:t>Simulated horns with </a:t>
            </a:r>
            <a:r>
              <a:rPr lang="en-ZA" dirty="0"/>
              <a:t>Ansys</a:t>
            </a:r>
            <a:r>
              <a:rPr dirty="0"/>
              <a:t> HFSS</a:t>
            </a:r>
          </a:p>
          <a:p>
            <a:pPr lvl="1">
              <a:defRPr sz="2000"/>
            </a:pPr>
            <a:r>
              <a:rPr dirty="0"/>
              <a:t>Performance nearly identical across variants</a:t>
            </a:r>
          </a:p>
          <a:p>
            <a:pPr lvl="1">
              <a:defRPr sz="2000"/>
            </a:pPr>
            <a:r>
              <a:rPr dirty="0"/>
              <a:t>Key metrics: reflection coefficient (S11), gain</a:t>
            </a:r>
            <a:r>
              <a:rPr lang="en-ZA" dirty="0"/>
              <a:t> (S21)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87F71-3AC5-1BF6-FA5C-AA7418477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39" t="2380" r="2576" b="2072"/>
          <a:stretch>
            <a:fillRect/>
          </a:stretch>
        </p:blipFill>
        <p:spPr bwMode="auto">
          <a:xfrm>
            <a:off x="2689169" y="3429000"/>
            <a:ext cx="3765662" cy="30865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49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&amp; Analysis of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Six antennas 3D printed + copper plated</a:t>
            </a:r>
          </a:p>
          <a:p>
            <a:pPr lvl="1">
              <a:defRPr sz="2000"/>
            </a:pPr>
            <a:r>
              <a:rPr dirty="0"/>
              <a:t>Reflection coefficients measured (Agilent 8510C VNA)</a:t>
            </a:r>
          </a:p>
          <a:p>
            <a:pPr lvl="1">
              <a:defRPr sz="2000"/>
            </a:pPr>
            <a:r>
              <a:rPr dirty="0"/>
              <a:t>Performance comparable to simulations (within 2–</a:t>
            </a:r>
            <a:r>
              <a:rPr lang="en-ZA" dirty="0"/>
              <a:t>8</a:t>
            </a:r>
            <a:r>
              <a:rPr dirty="0"/>
              <a:t> dB)</a:t>
            </a:r>
          </a:p>
        </p:txBody>
      </p:sp>
      <p:pic>
        <p:nvPicPr>
          <p:cNvPr id="4" name="Graphic 1">
            <a:extLst>
              <a:ext uri="{FF2B5EF4-FFF2-40B4-BE49-F238E27FC236}">
                <a16:creationId xmlns:a16="http://schemas.microsoft.com/office/drawing/2014/main" id="{767A81E5-CDE4-17B3-1EBF-08E6BDD5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880" y="3004485"/>
            <a:ext cx="4171960" cy="3121682"/>
          </a:xfrm>
          <a:prstGeom prst="rect">
            <a:avLst/>
          </a:prstGeom>
        </p:spPr>
      </p:pic>
      <p:pic>
        <p:nvPicPr>
          <p:cNvPr id="5" name="Graphic 1">
            <a:extLst>
              <a:ext uri="{FF2B5EF4-FFF2-40B4-BE49-F238E27FC236}">
                <a16:creationId xmlns:a16="http://schemas.microsoft.com/office/drawing/2014/main" id="{E2136CDC-F780-E7FF-A355-BD1B080ED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9160" y="3004485"/>
            <a:ext cx="4171960" cy="312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7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6900</TotalTime>
  <Words>388</Words>
  <Application>Microsoft Office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Office Theme</vt:lpstr>
      <vt:lpstr>12_Office Theme</vt:lpstr>
      <vt:lpstr>2_Office Theme</vt:lpstr>
      <vt:lpstr>PowerPoint Presentation</vt:lpstr>
      <vt:lpstr>Background</vt:lpstr>
      <vt:lpstr>Problem statement</vt:lpstr>
      <vt:lpstr>Aim and Objectives</vt:lpstr>
      <vt:lpstr>Literature Review</vt:lpstr>
      <vt:lpstr>Theoretical Background</vt:lpstr>
      <vt:lpstr>Modeling and Validation</vt:lpstr>
      <vt:lpstr>Simulation</vt:lpstr>
      <vt:lpstr>Presentation &amp; Analysis of results</vt:lpstr>
      <vt:lpstr>Analysis</vt:lpstr>
      <vt:lpstr>Discussion</vt:lpstr>
      <vt:lpstr>Challenges Encountered</vt:lpstr>
      <vt:lpstr>Budget</vt:lpstr>
      <vt:lpstr>Conclusion</vt:lpstr>
      <vt:lpstr>PowerPoint Presentation</vt:lpstr>
    </vt:vector>
  </TitlesOfParts>
  <Company>draftfcb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(DelargoDT Semi Bold 38pt)</dc:title>
  <dc:creator>Glenda McGoldrick</dc:creator>
  <cp:lastModifiedBy>ALEC ROBIN GOULD</cp:lastModifiedBy>
  <cp:revision>372</cp:revision>
  <cp:lastPrinted>2015-01-26T10:10:53Z</cp:lastPrinted>
  <dcterms:created xsi:type="dcterms:W3CDTF">2013-03-07T12:43:08Z</dcterms:created>
  <dcterms:modified xsi:type="dcterms:W3CDTF">2025-10-03T07:17:26Z</dcterms:modified>
</cp:coreProperties>
</file>