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1" r:id="rId6"/>
    <p:sldId id="260" r:id="rId7"/>
    <p:sldId id="269" r:id="rId8"/>
    <p:sldId id="263" r:id="rId9"/>
    <p:sldId id="267" r:id="rId10"/>
    <p:sldId id="265" r:id="rId11"/>
    <p:sldId id="264" r:id="rId12"/>
    <p:sldId id="266" r:id="rId13"/>
    <p:sldId id="268" r:id="rId14"/>
    <p:sldId id="262"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717" autoAdjust="0"/>
  </p:normalViewPr>
  <p:slideViewPr>
    <p:cSldViewPr>
      <p:cViewPr varScale="1">
        <p:scale>
          <a:sx n="82" d="100"/>
          <a:sy n="82" d="100"/>
        </p:scale>
        <p:origin x="-1474"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26AAE33-BF1E-4903-BB73-0456FE4D27DA}" type="datetimeFigureOut">
              <a:rPr lang="zh-CN" altLang="en-US" smtClean="0"/>
              <a:pPr/>
              <a:t>2017/5/18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5EB1E8-B057-488B-96FF-19BDD6EF956E}"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6AAE33-BF1E-4903-BB73-0456FE4D27DA}" type="datetimeFigureOut">
              <a:rPr lang="zh-CN" altLang="en-US" smtClean="0"/>
              <a:pPr/>
              <a:t>2017/5/18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5EB1E8-B057-488B-96FF-19BDD6EF956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6AAE33-BF1E-4903-BB73-0456FE4D27DA}" type="datetimeFigureOut">
              <a:rPr lang="zh-CN" altLang="en-US" smtClean="0"/>
              <a:pPr/>
              <a:t>2017/5/18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5EB1E8-B057-488B-96FF-19BDD6EF956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6AAE33-BF1E-4903-BB73-0456FE4D27DA}" type="datetimeFigureOut">
              <a:rPr lang="zh-CN" altLang="en-US" smtClean="0"/>
              <a:pPr/>
              <a:t>2017/5/18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5EB1E8-B057-488B-96FF-19BDD6EF956E}"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26AAE33-BF1E-4903-BB73-0456FE4D27DA}" type="datetimeFigureOut">
              <a:rPr lang="zh-CN" altLang="en-US" smtClean="0"/>
              <a:pPr/>
              <a:t>2017/5/18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5EB1E8-B057-488B-96FF-19BDD6EF956E}"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26AAE33-BF1E-4903-BB73-0456FE4D27DA}" type="datetimeFigureOut">
              <a:rPr lang="zh-CN" altLang="en-US" smtClean="0"/>
              <a:pPr/>
              <a:t>2017/5/18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5EB1E8-B057-488B-96FF-19BDD6EF956E}"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26AAE33-BF1E-4903-BB73-0456FE4D27DA}" type="datetimeFigureOut">
              <a:rPr lang="zh-CN" altLang="en-US" smtClean="0"/>
              <a:pPr/>
              <a:t>2017/5/18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C5EB1E8-B057-488B-96FF-19BDD6EF956E}"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26AAE33-BF1E-4903-BB73-0456FE4D27DA}" type="datetimeFigureOut">
              <a:rPr lang="zh-CN" altLang="en-US" smtClean="0"/>
              <a:pPr/>
              <a:t>2017/5/18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C5EB1E8-B057-488B-96FF-19BDD6EF956E}"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6AAE33-BF1E-4903-BB73-0456FE4D27DA}" type="datetimeFigureOut">
              <a:rPr lang="zh-CN" altLang="en-US" smtClean="0"/>
              <a:pPr/>
              <a:t>2017/5/18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C5EB1E8-B057-488B-96FF-19BDD6EF956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26AAE33-BF1E-4903-BB73-0456FE4D27DA}" type="datetimeFigureOut">
              <a:rPr lang="zh-CN" altLang="en-US" smtClean="0"/>
              <a:pPr/>
              <a:t>2017/5/18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5EB1E8-B057-488B-96FF-19BDD6EF956E}"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26AAE33-BF1E-4903-BB73-0456FE4D27DA}" type="datetimeFigureOut">
              <a:rPr lang="zh-CN" altLang="en-US" smtClean="0"/>
              <a:pPr/>
              <a:t>2017/5/18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5EB1E8-B057-488B-96FF-19BDD6EF956E}"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等线" pitchFamily="2" charset="-122"/>
              </a:defRPr>
            </a:lvl1pPr>
          </a:lstStyle>
          <a:p>
            <a:fld id="{C26AAE33-BF1E-4903-BB73-0456FE4D27DA}" type="datetimeFigureOut">
              <a:rPr lang="zh-CN" altLang="en-US" smtClean="0"/>
              <a:pPr/>
              <a:t>2017/5/18</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等线" pitchFamily="2" charset="-122"/>
              </a:defRPr>
            </a:lvl1pPr>
          </a:lstStyle>
          <a:p>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等线" pitchFamily="2" charset="-122"/>
              </a:defRPr>
            </a:lvl1pPr>
          </a:lstStyle>
          <a:p>
            <a:fld id="{BC5EB1E8-B057-488B-96FF-19BDD6EF956E}"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等线" pitchFamily="2"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等线" pitchFamily="2"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等线" pitchFamily="2"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等线" pitchFamily="2"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等线" pitchFamily="2"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等线"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latin typeface="等线" pitchFamily="2" charset="-122"/>
                <a:ea typeface="等线" pitchFamily="2" charset="-122"/>
              </a:rPr>
              <a:t>PMS</a:t>
            </a:r>
            <a:r>
              <a:rPr lang="zh-CN" altLang="en-US" dirty="0">
                <a:latin typeface="等线" pitchFamily="2" charset="-122"/>
                <a:ea typeface="等线" pitchFamily="2" charset="-122"/>
              </a:rPr>
              <a:t>生产</a:t>
            </a:r>
            <a:r>
              <a:rPr lang="zh-CN" altLang="en-US" dirty="0" smtClean="0">
                <a:latin typeface="等线" pitchFamily="2" charset="-122"/>
                <a:ea typeface="等线" pitchFamily="2" charset="-122"/>
              </a:rPr>
              <a:t>管理系统设计介绍</a:t>
            </a:r>
            <a:endParaRPr lang="zh-CN" altLang="en-US" dirty="0">
              <a:latin typeface="等线" pitchFamily="2" charset="-122"/>
              <a:ea typeface="等线" pitchFamily="2" charset="-122"/>
            </a:endParaRPr>
          </a:p>
        </p:txBody>
      </p:sp>
      <p:sp>
        <p:nvSpPr>
          <p:cNvPr id="3" name="副标题 2"/>
          <p:cNvSpPr>
            <a:spLocks noGrp="1"/>
          </p:cNvSpPr>
          <p:nvPr>
            <p:ph type="subTitle" idx="1"/>
          </p:nvPr>
        </p:nvSpPr>
        <p:spPr/>
        <p:txBody>
          <a:bodyPr/>
          <a:lstStyle/>
          <a:p>
            <a:r>
              <a:rPr lang="en-US" altLang="zh-CN" dirty="0" err="1" smtClean="0">
                <a:latin typeface="等线" pitchFamily="2" charset="-122"/>
                <a:ea typeface="等线" pitchFamily="2" charset="-122"/>
              </a:rPr>
              <a:t>xs.zhou</a:t>
            </a:r>
            <a:endParaRPr lang="en-US" altLang="zh-CN" dirty="0" smtClean="0">
              <a:latin typeface="等线" pitchFamily="2" charset="-122"/>
              <a:ea typeface="等线" pitchFamily="2" charset="-122"/>
            </a:endParaRPr>
          </a:p>
          <a:p>
            <a:r>
              <a:rPr lang="en-US" altLang="zh-CN" dirty="0" smtClean="0">
                <a:latin typeface="等线" pitchFamily="2" charset="-122"/>
              </a:rPr>
              <a:t>2017</a:t>
            </a:r>
            <a:endParaRPr lang="zh-CN" altLang="en-US" dirty="0">
              <a:latin typeface="等线" pitchFamily="2" charset="-122"/>
              <a:ea typeface="等线"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作废设计</a:t>
            </a:r>
            <a:endParaRPr lang="zh-CN" altLang="en-US" dirty="0"/>
          </a:p>
        </p:txBody>
      </p:sp>
      <p:sp>
        <p:nvSpPr>
          <p:cNvPr id="3" name="内容占位符 2"/>
          <p:cNvSpPr>
            <a:spLocks noGrp="1"/>
          </p:cNvSpPr>
          <p:nvPr>
            <p:ph idx="1"/>
          </p:nvPr>
        </p:nvSpPr>
        <p:spPr/>
        <p:txBody>
          <a:bodyPr/>
          <a:lstStyle/>
          <a:p>
            <a:r>
              <a:rPr lang="zh-CN" altLang="en-US" dirty="0" smtClean="0"/>
              <a:t>本系统没有使用真正的删除，而是采用类似回收站的方式虚拟删除，防止数据误删时间发生。</a:t>
            </a:r>
            <a:endParaRPr lang="en-US" altLang="zh-CN" dirty="0" smtClean="0"/>
          </a:p>
          <a:p>
            <a:r>
              <a:rPr lang="zh-CN" altLang="en-US" dirty="0" smtClean="0"/>
              <a:t>所有数据一经录入，会一直存在服务器中。</a:t>
            </a:r>
            <a:endParaRPr lang="en-US" altLang="zh-CN" dirty="0" smtClean="0"/>
          </a:p>
          <a:p>
            <a:r>
              <a:rPr lang="zh-CN" altLang="en-US" dirty="0" smtClean="0"/>
              <a:t>数据只能标记为作废，标记后，数据将不再被发送到客户端</a:t>
            </a:r>
            <a:endParaRPr lang="en-US" altLang="zh-CN" dirty="0" smtClean="0"/>
          </a:p>
          <a:p>
            <a:r>
              <a:rPr lang="zh-CN" altLang="en-US" dirty="0" smtClean="0"/>
              <a:t>作废的数据，只有管理员可以访问到。</a:t>
            </a:r>
            <a:endParaRPr lang="en-US" altLang="zh-CN"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快照设计（脚印系统）</a:t>
            </a:r>
            <a:endParaRPr lang="zh-CN" altLang="en-US" dirty="0"/>
          </a:p>
        </p:txBody>
      </p:sp>
      <p:sp>
        <p:nvSpPr>
          <p:cNvPr id="3" name="内容占位符 2"/>
          <p:cNvSpPr>
            <a:spLocks noGrp="1"/>
          </p:cNvSpPr>
          <p:nvPr>
            <p:ph idx="1"/>
          </p:nvPr>
        </p:nvSpPr>
        <p:spPr/>
        <p:txBody>
          <a:bodyPr/>
          <a:lstStyle/>
          <a:p>
            <a:r>
              <a:rPr lang="zh-CN" altLang="en-US" dirty="0" smtClean="0"/>
              <a:t>所有更改操作都会在更改之前触发一个快照动作，将更改前的当前数据“冻结”后存入快照记录，更改一次，冻结存储一次，这个过程是服务器自动进行的，人不参与。</a:t>
            </a:r>
            <a:endParaRPr lang="en-US" altLang="zh-CN" dirty="0" smtClean="0"/>
          </a:p>
          <a:p>
            <a:r>
              <a:rPr lang="zh-CN" altLang="en-US" dirty="0" smtClean="0"/>
              <a:t>目的防止无意更改，应对恶意更改；</a:t>
            </a:r>
            <a:endParaRPr lang="en-US" altLang="zh-CN" dirty="0" smtClean="0"/>
          </a:p>
          <a:p>
            <a:r>
              <a:rPr lang="zh-CN" altLang="en-US" dirty="0" smtClean="0"/>
              <a:t>提供接口可以访问只读的快照记录。</a:t>
            </a:r>
            <a:endParaRPr lang="en-US" altLang="zh-CN"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权限设计</a:t>
            </a:r>
            <a:endParaRPr lang="zh-CN" altLang="en-US" dirty="0"/>
          </a:p>
        </p:txBody>
      </p:sp>
      <p:sp>
        <p:nvSpPr>
          <p:cNvPr id="3" name="内容占位符 2"/>
          <p:cNvSpPr>
            <a:spLocks noGrp="1"/>
          </p:cNvSpPr>
          <p:nvPr>
            <p:ph idx="1"/>
          </p:nvPr>
        </p:nvSpPr>
        <p:spPr/>
        <p:txBody>
          <a:bodyPr/>
          <a:lstStyle/>
          <a:p>
            <a:r>
              <a:rPr lang="zh-CN" altLang="en-US" dirty="0" smtClean="0"/>
              <a:t>每个人都有自己的账号</a:t>
            </a:r>
            <a:endParaRPr lang="en-US" altLang="zh-CN" dirty="0" smtClean="0"/>
          </a:p>
          <a:p>
            <a:r>
              <a:rPr lang="zh-CN" altLang="en-US" dirty="0" smtClean="0"/>
              <a:t>权限分配针对角色</a:t>
            </a:r>
            <a:r>
              <a:rPr lang="en-US" altLang="zh-CN" dirty="0" smtClean="0"/>
              <a:t>Role</a:t>
            </a:r>
            <a:r>
              <a:rPr lang="zh-CN" altLang="en-US" dirty="0" smtClean="0"/>
              <a:t>进行，然后每个人分配角色，同样的角色拥有同样的权限。</a:t>
            </a:r>
            <a:endParaRPr lang="en-US" altLang="zh-CN" dirty="0" smtClean="0"/>
          </a:p>
          <a:p>
            <a:r>
              <a:rPr lang="zh-CN" altLang="en-US" dirty="0" smtClean="0"/>
              <a:t>可做出授权和取消授权的操作</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数据备份</a:t>
            </a:r>
            <a:endParaRPr lang="zh-CN" altLang="en-US" dirty="0"/>
          </a:p>
        </p:txBody>
      </p:sp>
      <p:sp>
        <p:nvSpPr>
          <p:cNvPr id="3" name="内容占位符 2"/>
          <p:cNvSpPr>
            <a:spLocks noGrp="1"/>
          </p:cNvSpPr>
          <p:nvPr>
            <p:ph idx="1"/>
          </p:nvPr>
        </p:nvSpPr>
        <p:spPr/>
        <p:txBody>
          <a:bodyPr/>
          <a:lstStyle/>
          <a:p>
            <a:r>
              <a:rPr lang="zh-CN" altLang="en-US" dirty="0" smtClean="0"/>
              <a:t>服务器硬盘采用的</a:t>
            </a:r>
            <a:r>
              <a:rPr lang="en-US" altLang="zh-CN" dirty="0" smtClean="0"/>
              <a:t>Raid1</a:t>
            </a:r>
            <a:r>
              <a:rPr lang="zh-CN" altLang="en-US" dirty="0" smtClean="0"/>
              <a:t>冗余设计，只要两个硬盘不同是坏掉，数据就不会丢失。</a:t>
            </a:r>
            <a:endParaRPr lang="en-US" altLang="zh-CN" dirty="0" smtClean="0"/>
          </a:p>
          <a:p>
            <a:r>
              <a:rPr lang="zh-CN" altLang="en-US" dirty="0" smtClean="0"/>
              <a:t>数据库备份是每半小时备份一次。</a:t>
            </a:r>
            <a:endParaRPr lang="en-US" altLang="zh-CN" dirty="0" smtClean="0"/>
          </a:p>
          <a:p>
            <a:r>
              <a:rPr lang="zh-CN" altLang="en-US" dirty="0" smtClean="0"/>
              <a:t>管理员会人工每周会从服务器备份数据到别的计算机。</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实际部署</a:t>
            </a:r>
            <a:endParaRPr lang="zh-CN" altLang="en-US" dirty="0"/>
          </a:p>
        </p:txBody>
      </p:sp>
      <p:sp>
        <p:nvSpPr>
          <p:cNvPr id="3" name="内容占位符 2"/>
          <p:cNvSpPr>
            <a:spLocks noGrp="1"/>
          </p:cNvSpPr>
          <p:nvPr>
            <p:ph idx="1"/>
          </p:nvPr>
        </p:nvSpPr>
        <p:spPr/>
        <p:txBody>
          <a:bodyPr/>
          <a:lstStyle/>
          <a:p>
            <a:r>
              <a:rPr lang="en-US" altLang="zh-CN" dirty="0" smtClean="0"/>
              <a:t>2017/4/17</a:t>
            </a:r>
            <a:r>
              <a:rPr lang="zh-CN" altLang="en-US" dirty="0" smtClean="0"/>
              <a:t> 试用</a:t>
            </a:r>
            <a:r>
              <a:rPr lang="en-US" altLang="zh-CN" dirty="0" smtClean="0"/>
              <a:t>4.0.0.0</a:t>
            </a:r>
            <a:r>
              <a:rPr lang="zh-CN" altLang="en-US" dirty="0" smtClean="0"/>
              <a:t>测试版</a:t>
            </a:r>
            <a:endParaRPr lang="en-US" altLang="zh-CN" dirty="0" smtClean="0"/>
          </a:p>
          <a:p>
            <a:r>
              <a:rPr lang="en-US" altLang="zh-CN" dirty="0" smtClean="0"/>
              <a:t>2017/5/19 </a:t>
            </a:r>
            <a:r>
              <a:rPr lang="zh-CN" altLang="en-US" dirty="0" smtClean="0"/>
              <a:t>使用</a:t>
            </a:r>
            <a:r>
              <a:rPr lang="en-US" altLang="zh-CN" dirty="0" smtClean="0"/>
              <a:t>4.1.0.0</a:t>
            </a:r>
            <a:r>
              <a:rPr lang="zh-CN" altLang="en-US" dirty="0" smtClean="0"/>
              <a:t>正式版</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要</a:t>
            </a:r>
            <a:r>
              <a:rPr lang="zh-CN" altLang="en-US" dirty="0"/>
              <a:t>解决的问题</a:t>
            </a:r>
          </a:p>
        </p:txBody>
      </p:sp>
      <p:sp>
        <p:nvSpPr>
          <p:cNvPr id="3" name="内容占位符 2"/>
          <p:cNvSpPr>
            <a:spLocks noGrp="1"/>
          </p:cNvSpPr>
          <p:nvPr>
            <p:ph idx="1"/>
          </p:nvPr>
        </p:nvSpPr>
        <p:spPr/>
        <p:txBody>
          <a:bodyPr/>
          <a:lstStyle/>
          <a:p>
            <a:r>
              <a:rPr lang="zh-CN" altLang="en-US" dirty="0" smtClean="0"/>
              <a:t>清晰流程权责</a:t>
            </a:r>
            <a:endParaRPr lang="en-US" altLang="zh-CN" dirty="0" smtClean="0"/>
          </a:p>
          <a:p>
            <a:r>
              <a:rPr lang="zh-CN" altLang="en-US" dirty="0" smtClean="0"/>
              <a:t>减少人为错误</a:t>
            </a:r>
            <a:endParaRPr lang="en-US" altLang="zh-CN" dirty="0"/>
          </a:p>
          <a:p>
            <a:r>
              <a:rPr lang="zh-CN" altLang="en-US" dirty="0" smtClean="0"/>
              <a:t>提高工作效率</a:t>
            </a:r>
            <a:endParaRPr lang="en-US" altLang="zh-CN" dirty="0"/>
          </a:p>
          <a:p>
            <a:r>
              <a:rPr lang="zh-CN" altLang="en-US" dirty="0" smtClean="0"/>
              <a:t>消除重复劳动</a:t>
            </a:r>
            <a:endParaRPr lang="en-US" altLang="zh-CN" dirty="0" smtClean="0"/>
          </a:p>
          <a:p>
            <a:r>
              <a:rPr lang="zh-CN" altLang="en-US" dirty="0" smtClean="0"/>
              <a:t>减少人员需求</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基本</a:t>
            </a:r>
            <a:r>
              <a:rPr lang="zh-CN" altLang="en-US" dirty="0"/>
              <a:t>架构</a:t>
            </a:r>
          </a:p>
        </p:txBody>
      </p:sp>
      <p:sp>
        <p:nvSpPr>
          <p:cNvPr id="3" name="内容占位符 2"/>
          <p:cNvSpPr>
            <a:spLocks noGrp="1"/>
          </p:cNvSpPr>
          <p:nvPr>
            <p:ph idx="1"/>
          </p:nvPr>
        </p:nvSpPr>
        <p:spPr/>
        <p:txBody>
          <a:bodyPr/>
          <a:lstStyle/>
          <a:p>
            <a:r>
              <a:rPr lang="zh-CN" altLang="en-US" dirty="0"/>
              <a:t>服务器端（核心）</a:t>
            </a:r>
            <a:endParaRPr lang="en-US" altLang="zh-CN" dirty="0"/>
          </a:p>
          <a:p>
            <a:pPr lvl="1"/>
            <a:r>
              <a:rPr lang="zh-CN" altLang="en-US" dirty="0"/>
              <a:t>服务器：提供所需要</a:t>
            </a:r>
            <a:r>
              <a:rPr lang="zh-CN" altLang="en-US" dirty="0" smtClean="0"/>
              <a:t>的</a:t>
            </a:r>
            <a:r>
              <a:rPr lang="en-US" altLang="zh-CN" dirty="0" smtClean="0"/>
              <a:t>API</a:t>
            </a:r>
            <a:r>
              <a:rPr lang="zh-CN" altLang="en-US" dirty="0" smtClean="0"/>
              <a:t>服务</a:t>
            </a:r>
            <a:endParaRPr lang="en-US" altLang="zh-CN" dirty="0"/>
          </a:p>
          <a:p>
            <a:pPr lvl="1"/>
            <a:r>
              <a:rPr lang="zh-CN" altLang="en-US" dirty="0"/>
              <a:t>数据库：存储数据</a:t>
            </a:r>
            <a:endParaRPr lang="en-US" altLang="zh-CN" dirty="0"/>
          </a:p>
          <a:p>
            <a:r>
              <a:rPr lang="zh-CN" altLang="en-US" dirty="0"/>
              <a:t>客户端（用户界面）</a:t>
            </a:r>
            <a:endParaRPr lang="en-US" altLang="zh-CN" dirty="0"/>
          </a:p>
          <a:p>
            <a:pPr lvl="1"/>
            <a:r>
              <a:rPr lang="zh-CN" altLang="en-US" dirty="0" smtClean="0"/>
              <a:t>从服务器端读取数据</a:t>
            </a:r>
            <a:endParaRPr lang="en-US" altLang="zh-CN" dirty="0"/>
          </a:p>
          <a:p>
            <a:pPr lvl="1"/>
            <a:r>
              <a:rPr lang="zh-CN" altLang="en-US" dirty="0" smtClean="0"/>
              <a:t>写数据</a:t>
            </a:r>
            <a:r>
              <a:rPr lang="zh-CN" altLang="en-US" dirty="0"/>
              <a:t>到</a:t>
            </a:r>
            <a:r>
              <a:rPr lang="zh-CN" altLang="en-US" dirty="0" smtClean="0"/>
              <a:t>服务端</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基本</a:t>
            </a:r>
            <a:r>
              <a:rPr lang="zh-CN" altLang="en-US" dirty="0"/>
              <a:t>流程</a:t>
            </a:r>
          </a:p>
        </p:txBody>
      </p:sp>
      <p:graphicFrame>
        <p:nvGraphicFramePr>
          <p:cNvPr id="7" name="内容占位符 6"/>
          <p:cNvGraphicFramePr>
            <a:graphicFrameLocks noGrp="1"/>
          </p:cNvGraphicFramePr>
          <p:nvPr>
            <p:ph idx="1"/>
          </p:nvPr>
        </p:nvGraphicFramePr>
        <p:xfrm>
          <a:off x="457200" y="1600200"/>
          <a:ext cx="8229600" cy="3708400"/>
        </p:xfrm>
        <a:graphic>
          <a:graphicData uri="http://schemas.openxmlformats.org/drawingml/2006/table">
            <a:tbl>
              <a:tblPr firstRow="1" bandRow="1">
                <a:tableStyleId>{5C22544A-7EE6-4342-B048-85BDC9FD1C3A}</a:tableStyleId>
              </a:tblPr>
              <a:tblGrid>
                <a:gridCol w="730424"/>
                <a:gridCol w="720080"/>
                <a:gridCol w="6779096"/>
              </a:tblGrid>
              <a:tr h="370840">
                <a:tc>
                  <a:txBody>
                    <a:bodyPr/>
                    <a:lstStyle/>
                    <a:p>
                      <a:r>
                        <a:rPr lang="zh-CN" altLang="en-US" dirty="0" smtClean="0"/>
                        <a:t>序号</a:t>
                      </a:r>
                      <a:endParaRPr lang="zh-CN" altLang="en-US" dirty="0"/>
                    </a:p>
                  </a:txBody>
                  <a:tcPr/>
                </a:tc>
                <a:tc>
                  <a:txBody>
                    <a:bodyPr/>
                    <a:lstStyle/>
                    <a:p>
                      <a:r>
                        <a:rPr lang="zh-CN" altLang="en-US" dirty="0" smtClean="0"/>
                        <a:t>流程</a:t>
                      </a:r>
                      <a:endParaRPr lang="zh-CN" altLang="en-US" dirty="0"/>
                    </a:p>
                  </a:txBody>
                  <a:tcPr/>
                </a:tc>
                <a:tc>
                  <a:txBody>
                    <a:bodyPr/>
                    <a:lstStyle/>
                    <a:p>
                      <a:r>
                        <a:rPr lang="zh-CN" altLang="en-US" dirty="0" smtClean="0"/>
                        <a:t>项目</a:t>
                      </a:r>
                      <a:endParaRPr lang="zh-CN" altLang="en-US" dirty="0"/>
                    </a:p>
                  </a:txBody>
                  <a:tcPr/>
                </a:tc>
              </a:tr>
              <a:tr h="370840">
                <a:tc>
                  <a:txBody>
                    <a:bodyPr/>
                    <a:lstStyle/>
                    <a:p>
                      <a:pPr algn="ctr"/>
                      <a:r>
                        <a:rPr lang="en-US" altLang="zh-CN" dirty="0" smtClean="0"/>
                        <a:t>1</a:t>
                      </a:r>
                      <a:endParaRPr lang="zh-CN" altLang="en-US" dirty="0"/>
                    </a:p>
                  </a:txBody>
                  <a:tcPr/>
                </a:tc>
                <a:tc>
                  <a:txBody>
                    <a:bodyPr/>
                    <a:lstStyle/>
                    <a:p>
                      <a:r>
                        <a:rPr lang="zh-CN" altLang="en-US" dirty="0" smtClean="0"/>
                        <a:t>订单</a:t>
                      </a:r>
                      <a:endParaRPr lang="zh-CN" altLang="en-US" dirty="0"/>
                    </a:p>
                  </a:txBody>
                  <a:tcPr/>
                </a:tc>
                <a:tc>
                  <a:txBody>
                    <a:bodyPr/>
                    <a:lstStyle/>
                    <a:p>
                      <a:r>
                        <a:rPr lang="zh-CN" altLang="en-US" dirty="0" smtClean="0"/>
                        <a:t>订单录入</a:t>
                      </a:r>
                      <a:r>
                        <a:rPr lang="en-US" altLang="zh-CN" dirty="0" smtClean="0"/>
                        <a:t>-</a:t>
                      </a:r>
                      <a:r>
                        <a:rPr lang="zh-CN" altLang="en-US" dirty="0" smtClean="0"/>
                        <a:t>订单核验</a:t>
                      </a:r>
                      <a:r>
                        <a:rPr lang="en-US" altLang="zh-CN" dirty="0" smtClean="0"/>
                        <a:t>-</a:t>
                      </a:r>
                      <a:r>
                        <a:rPr lang="zh-CN" altLang="en-US" dirty="0" smtClean="0"/>
                        <a:t>客户管理</a:t>
                      </a:r>
                      <a:r>
                        <a:rPr lang="en-US" altLang="zh-CN" dirty="0" smtClean="0"/>
                        <a:t>-</a:t>
                      </a:r>
                      <a:r>
                        <a:rPr lang="zh-CN" altLang="en-US" dirty="0" smtClean="0"/>
                        <a:t>外购订单</a:t>
                      </a:r>
                      <a:endParaRPr lang="zh-CN" altLang="en-US" dirty="0"/>
                    </a:p>
                  </a:txBody>
                  <a:tcPr/>
                </a:tc>
              </a:tr>
              <a:tr h="370840">
                <a:tc>
                  <a:txBody>
                    <a:bodyPr/>
                    <a:lstStyle/>
                    <a:p>
                      <a:pPr algn="ctr"/>
                      <a:r>
                        <a:rPr lang="en-US" altLang="zh-CN" dirty="0" smtClean="0"/>
                        <a:t>2</a:t>
                      </a:r>
                      <a:endParaRPr lang="zh-CN" altLang="en-US" dirty="0"/>
                    </a:p>
                  </a:txBody>
                  <a:tcPr/>
                </a:tc>
                <a:tc>
                  <a:txBody>
                    <a:bodyPr/>
                    <a:lstStyle/>
                    <a:p>
                      <a:r>
                        <a:rPr lang="zh-CN" altLang="en-US" dirty="0" smtClean="0"/>
                        <a:t>原料</a:t>
                      </a:r>
                      <a:endParaRPr lang="zh-CN" altLang="en-US" dirty="0"/>
                    </a:p>
                  </a:txBody>
                  <a:tcPr/>
                </a:tc>
                <a:tc>
                  <a:txBody>
                    <a:bodyPr/>
                    <a:lstStyle/>
                    <a:p>
                      <a:r>
                        <a:rPr lang="zh-CN" altLang="en-US" dirty="0" smtClean="0"/>
                        <a:t>原料需求</a:t>
                      </a:r>
                      <a:r>
                        <a:rPr lang="en-US" altLang="zh-CN" dirty="0" smtClean="0"/>
                        <a:t>-</a:t>
                      </a:r>
                      <a:r>
                        <a:rPr lang="zh-CN" altLang="en-US" dirty="0" smtClean="0"/>
                        <a:t>原料订单</a:t>
                      </a:r>
                      <a:r>
                        <a:rPr lang="en-US" altLang="zh-CN" dirty="0" smtClean="0"/>
                        <a:t>-</a:t>
                      </a:r>
                      <a:r>
                        <a:rPr lang="zh-CN" altLang="en-US" dirty="0" smtClean="0"/>
                        <a:t>原料库存</a:t>
                      </a:r>
                      <a:r>
                        <a:rPr lang="en-US" altLang="zh-CN" dirty="0" smtClean="0"/>
                        <a:t>-</a:t>
                      </a:r>
                      <a:r>
                        <a:rPr lang="zh-CN" altLang="en-US" dirty="0" smtClean="0"/>
                        <a:t>背板库存</a:t>
                      </a:r>
                      <a:endParaRPr lang="zh-CN" altLang="en-US" dirty="0"/>
                    </a:p>
                  </a:txBody>
                  <a:tcPr/>
                </a:tc>
              </a:tr>
              <a:tr h="370840">
                <a:tc>
                  <a:txBody>
                    <a:bodyPr/>
                    <a:lstStyle/>
                    <a:p>
                      <a:pPr algn="ctr"/>
                      <a:r>
                        <a:rPr lang="en-US" altLang="zh-CN" dirty="0" smtClean="0"/>
                        <a:t>3</a:t>
                      </a:r>
                      <a:endParaRPr lang="zh-CN" altLang="en-US" dirty="0"/>
                    </a:p>
                  </a:txBody>
                  <a:tcPr/>
                </a:tc>
                <a:tc>
                  <a:txBody>
                    <a:bodyPr/>
                    <a:lstStyle/>
                    <a:p>
                      <a:r>
                        <a:rPr lang="zh-CN" altLang="en-US" dirty="0" smtClean="0"/>
                        <a:t>任务</a:t>
                      </a:r>
                      <a:endParaRPr lang="zh-CN" altLang="en-US" dirty="0"/>
                    </a:p>
                  </a:txBody>
                  <a:tcPr/>
                </a:tc>
                <a:tc>
                  <a:txBody>
                    <a:bodyPr/>
                    <a:lstStyle/>
                    <a:p>
                      <a:r>
                        <a:rPr lang="zh-CN" altLang="en-US" dirty="0" smtClean="0"/>
                        <a:t>生产任务</a:t>
                      </a:r>
                      <a:endParaRPr lang="zh-CN" altLang="en-US" dirty="0"/>
                    </a:p>
                  </a:txBody>
                  <a:tcPr/>
                </a:tc>
              </a:tr>
              <a:tr h="370840">
                <a:tc>
                  <a:txBody>
                    <a:bodyPr/>
                    <a:lstStyle/>
                    <a:p>
                      <a:pPr algn="ctr"/>
                      <a:r>
                        <a:rPr lang="en-US" altLang="zh-CN" dirty="0" smtClean="0"/>
                        <a:t>4</a:t>
                      </a:r>
                      <a:endParaRPr lang="zh-CN" altLang="en-US" dirty="0"/>
                    </a:p>
                  </a:txBody>
                  <a:tcPr/>
                </a:tc>
                <a:tc>
                  <a:txBody>
                    <a:bodyPr/>
                    <a:lstStyle/>
                    <a:p>
                      <a:r>
                        <a:rPr lang="zh-CN" altLang="en-US" dirty="0" smtClean="0"/>
                        <a:t>计划</a:t>
                      </a:r>
                      <a:endParaRPr lang="zh-CN" altLang="en-US" dirty="0"/>
                    </a:p>
                  </a:txBody>
                  <a:tcPr/>
                </a:tc>
                <a:tc>
                  <a:txBody>
                    <a:bodyPr/>
                    <a:lstStyle/>
                    <a:p>
                      <a:r>
                        <a:rPr lang="zh-CN" altLang="en-US" dirty="0" smtClean="0"/>
                        <a:t>生产计划</a:t>
                      </a:r>
                      <a:endParaRPr lang="zh-CN" altLang="en-US" dirty="0"/>
                    </a:p>
                  </a:txBody>
                  <a:tcPr/>
                </a:tc>
              </a:tr>
              <a:tr h="370840">
                <a:tc>
                  <a:txBody>
                    <a:bodyPr/>
                    <a:lstStyle/>
                    <a:p>
                      <a:pPr algn="ctr"/>
                      <a:r>
                        <a:rPr lang="en-US" altLang="zh-CN" dirty="0" smtClean="0"/>
                        <a:t>5</a:t>
                      </a:r>
                      <a:endParaRPr lang="zh-CN" altLang="en-US" dirty="0"/>
                    </a:p>
                  </a:txBody>
                  <a:tcPr/>
                </a:tc>
                <a:tc>
                  <a:txBody>
                    <a:bodyPr/>
                    <a:lstStyle/>
                    <a:p>
                      <a:r>
                        <a:rPr lang="zh-CN" altLang="en-US" dirty="0" smtClean="0"/>
                        <a:t>记录</a:t>
                      </a:r>
                      <a:endParaRPr lang="zh-CN" altLang="en-US" dirty="0"/>
                    </a:p>
                  </a:txBody>
                  <a:tcPr/>
                </a:tc>
                <a:tc>
                  <a:txBody>
                    <a:bodyPr/>
                    <a:lstStyle/>
                    <a:p>
                      <a:r>
                        <a:rPr lang="zh-CN" altLang="en-US" dirty="0" smtClean="0"/>
                        <a:t>制粉记录</a:t>
                      </a:r>
                      <a:r>
                        <a:rPr lang="en-US" altLang="zh-CN" dirty="0" smtClean="0"/>
                        <a:t>-</a:t>
                      </a:r>
                      <a:r>
                        <a:rPr lang="zh-CN" altLang="en-US" dirty="0" smtClean="0"/>
                        <a:t>热压记录</a:t>
                      </a:r>
                      <a:r>
                        <a:rPr lang="en-US" altLang="zh-CN" dirty="0" smtClean="0"/>
                        <a:t>-</a:t>
                      </a:r>
                      <a:r>
                        <a:rPr lang="zh-CN" altLang="en-US" dirty="0" smtClean="0"/>
                        <a:t>取模记录</a:t>
                      </a:r>
                      <a:r>
                        <a:rPr lang="en-US" altLang="zh-CN" dirty="0" smtClean="0"/>
                        <a:t>-</a:t>
                      </a:r>
                      <a:r>
                        <a:rPr lang="zh-CN" altLang="en-US" dirty="0" smtClean="0"/>
                        <a:t>加工记录</a:t>
                      </a:r>
                      <a:r>
                        <a:rPr lang="en-US" altLang="zh-CN" dirty="0" smtClean="0"/>
                        <a:t>-</a:t>
                      </a:r>
                      <a:r>
                        <a:rPr lang="zh-CN" altLang="en-US" dirty="0" smtClean="0"/>
                        <a:t>检测记录</a:t>
                      </a:r>
                      <a:r>
                        <a:rPr lang="en-US" altLang="zh-CN" dirty="0" smtClean="0"/>
                        <a:t>-</a:t>
                      </a:r>
                      <a:r>
                        <a:rPr lang="zh-CN" altLang="en-US" dirty="0" smtClean="0"/>
                        <a:t>绑定记录</a:t>
                      </a:r>
                      <a:endParaRPr lang="zh-CN" altLang="en-US" dirty="0"/>
                    </a:p>
                  </a:txBody>
                  <a:tcPr/>
                </a:tc>
              </a:tr>
              <a:tr h="370840">
                <a:tc>
                  <a:txBody>
                    <a:bodyPr/>
                    <a:lstStyle/>
                    <a:p>
                      <a:pPr algn="ctr"/>
                      <a:r>
                        <a:rPr lang="en-US" altLang="zh-CN" dirty="0" smtClean="0"/>
                        <a:t>6</a:t>
                      </a:r>
                      <a:endParaRPr lang="zh-CN" altLang="en-US" dirty="0"/>
                    </a:p>
                  </a:txBody>
                  <a:tcPr/>
                </a:tc>
                <a:tc>
                  <a:txBody>
                    <a:bodyPr/>
                    <a:lstStyle/>
                    <a:p>
                      <a:r>
                        <a:rPr lang="zh-CN" altLang="en-US" dirty="0" smtClean="0"/>
                        <a:t>库存</a:t>
                      </a:r>
                      <a:endParaRPr lang="zh-CN" altLang="en-US" dirty="0"/>
                    </a:p>
                  </a:txBody>
                  <a:tcPr/>
                </a:tc>
                <a:tc>
                  <a:txBody>
                    <a:bodyPr/>
                    <a:lstStyle/>
                    <a:p>
                      <a:r>
                        <a:rPr lang="zh-CN" altLang="en-US" dirty="0" smtClean="0"/>
                        <a:t>成品库存</a:t>
                      </a:r>
                      <a:endParaRPr lang="zh-CN" altLang="en-US" dirty="0"/>
                    </a:p>
                  </a:txBody>
                  <a:tcPr/>
                </a:tc>
              </a:tr>
              <a:tr h="370840">
                <a:tc>
                  <a:txBody>
                    <a:bodyPr/>
                    <a:lstStyle/>
                    <a:p>
                      <a:pPr algn="ctr"/>
                      <a:r>
                        <a:rPr lang="en-US" altLang="zh-CN" dirty="0" smtClean="0"/>
                        <a:t>7</a:t>
                      </a:r>
                      <a:endParaRPr lang="zh-CN" altLang="en-US" dirty="0"/>
                    </a:p>
                  </a:txBody>
                  <a:tcPr/>
                </a:tc>
                <a:tc>
                  <a:txBody>
                    <a:bodyPr/>
                    <a:lstStyle/>
                    <a:p>
                      <a:r>
                        <a:rPr lang="zh-CN" altLang="en-US" dirty="0" smtClean="0"/>
                        <a:t>发货</a:t>
                      </a:r>
                      <a:endParaRPr lang="zh-CN" altLang="en-US" dirty="0"/>
                    </a:p>
                  </a:txBody>
                  <a:tcPr/>
                </a:tc>
                <a:tc>
                  <a:txBody>
                    <a:bodyPr/>
                    <a:lstStyle/>
                    <a:p>
                      <a:r>
                        <a:rPr lang="zh-CN" altLang="en-US" dirty="0" smtClean="0"/>
                        <a:t>发货管理</a:t>
                      </a:r>
                      <a:endParaRPr lang="zh-CN" altLang="en-US" dirty="0"/>
                    </a:p>
                  </a:txBody>
                  <a:tcPr/>
                </a:tc>
              </a:tr>
              <a:tr h="370840">
                <a:tc>
                  <a:txBody>
                    <a:bodyPr/>
                    <a:lstStyle/>
                    <a:p>
                      <a:pPr algn="ctr"/>
                      <a:r>
                        <a:rPr lang="en-US" altLang="zh-CN" dirty="0" smtClean="0"/>
                        <a:t>8</a:t>
                      </a:r>
                      <a:endParaRPr lang="zh-CN" altLang="en-US" dirty="0"/>
                    </a:p>
                  </a:txBody>
                  <a:tcPr/>
                </a:tc>
                <a:tc>
                  <a:txBody>
                    <a:bodyPr/>
                    <a:lstStyle/>
                    <a:p>
                      <a:r>
                        <a:rPr lang="zh-CN" altLang="en-US" dirty="0" smtClean="0"/>
                        <a:t>售后</a:t>
                      </a:r>
                      <a:endParaRPr lang="zh-CN" altLang="en-US" dirty="0"/>
                    </a:p>
                  </a:txBody>
                  <a:tcPr/>
                </a:tc>
                <a:tc>
                  <a:txBody>
                    <a:bodyPr/>
                    <a:lstStyle/>
                    <a:p>
                      <a:r>
                        <a:rPr lang="zh-CN" altLang="en-US" dirty="0" smtClean="0"/>
                        <a:t>客户反馈</a:t>
                      </a:r>
                      <a:endParaRPr lang="zh-CN" altLang="en-US" dirty="0"/>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基本功能</a:t>
            </a:r>
          </a:p>
        </p:txBody>
      </p:sp>
      <p:sp>
        <p:nvSpPr>
          <p:cNvPr id="3" name="内容占位符 2"/>
          <p:cNvSpPr>
            <a:spLocks noGrp="1"/>
          </p:cNvSpPr>
          <p:nvPr>
            <p:ph idx="1"/>
          </p:nvPr>
        </p:nvSpPr>
        <p:spPr/>
        <p:txBody>
          <a:bodyPr/>
          <a:lstStyle/>
          <a:p>
            <a:r>
              <a:rPr lang="zh-CN" altLang="en-US" dirty="0"/>
              <a:t>查询</a:t>
            </a:r>
            <a:endParaRPr lang="en-US" altLang="zh-CN" dirty="0"/>
          </a:p>
          <a:p>
            <a:r>
              <a:rPr lang="zh-CN" altLang="en-US" dirty="0"/>
              <a:t>编辑（添加，编辑，作废）</a:t>
            </a:r>
            <a:endParaRPr lang="en-US" altLang="zh-CN" dirty="0"/>
          </a:p>
          <a:p>
            <a:r>
              <a:rPr lang="zh-CN" altLang="en-US" dirty="0"/>
              <a:t>报表</a:t>
            </a:r>
            <a:endParaRPr lang="en-US" altLang="zh-CN" dirty="0"/>
          </a:p>
          <a:p>
            <a:r>
              <a:rPr lang="zh-CN" altLang="en-US" dirty="0" smtClean="0"/>
              <a:t>统计</a:t>
            </a:r>
            <a:endParaRPr lang="en-US" altLang="zh-CN" dirty="0" smtClean="0"/>
          </a:p>
          <a:p>
            <a:r>
              <a:rPr lang="zh-CN" altLang="en-US" dirty="0"/>
              <a:t>通知</a:t>
            </a: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基本</a:t>
            </a:r>
            <a:r>
              <a:rPr lang="zh-CN" altLang="en-US" dirty="0" smtClean="0"/>
              <a:t>模块</a:t>
            </a:r>
            <a:endParaRPr lang="zh-CN" altLang="en-US" dirty="0"/>
          </a:p>
        </p:txBody>
      </p:sp>
      <p:sp>
        <p:nvSpPr>
          <p:cNvPr id="3" name="内容占位符 2"/>
          <p:cNvSpPr>
            <a:spLocks noGrp="1"/>
          </p:cNvSpPr>
          <p:nvPr>
            <p:ph idx="1"/>
          </p:nvPr>
        </p:nvSpPr>
        <p:spPr/>
        <p:txBody>
          <a:bodyPr/>
          <a:lstStyle/>
          <a:p>
            <a:r>
              <a:rPr lang="zh-CN" altLang="en-US" dirty="0"/>
              <a:t>订单模块</a:t>
            </a:r>
            <a:endParaRPr lang="en-US" altLang="zh-CN" dirty="0"/>
          </a:p>
          <a:p>
            <a:r>
              <a:rPr lang="zh-CN" altLang="en-US" dirty="0"/>
              <a:t>原料模块（原料订单</a:t>
            </a:r>
            <a:r>
              <a:rPr lang="en-US" altLang="zh-CN" dirty="0"/>
              <a:t>+</a:t>
            </a:r>
            <a:r>
              <a:rPr lang="zh-CN" altLang="en-US" dirty="0" smtClean="0"/>
              <a:t>原料库</a:t>
            </a:r>
            <a:r>
              <a:rPr lang="zh-CN" altLang="en-US" dirty="0"/>
              <a:t>）</a:t>
            </a:r>
            <a:endParaRPr lang="en-US" altLang="zh-CN" dirty="0"/>
          </a:p>
          <a:p>
            <a:r>
              <a:rPr lang="zh-CN" altLang="en-US" dirty="0"/>
              <a:t>生产任务模块（原料需求</a:t>
            </a:r>
            <a:r>
              <a:rPr lang="en-US" altLang="zh-CN" dirty="0"/>
              <a:t>+</a:t>
            </a:r>
            <a:r>
              <a:rPr lang="zh-CN" altLang="en-US" dirty="0"/>
              <a:t>计划安排）</a:t>
            </a:r>
            <a:endParaRPr lang="en-US" altLang="zh-CN" dirty="0"/>
          </a:p>
          <a:p>
            <a:r>
              <a:rPr lang="zh-CN" altLang="en-US" dirty="0"/>
              <a:t>记录模块（制粉记录，热压记录，取模记录，加工记录，检测记录，绑定记录）</a:t>
            </a:r>
            <a:endParaRPr lang="en-US" altLang="zh-CN" dirty="0"/>
          </a:p>
          <a:p>
            <a:r>
              <a:rPr lang="zh-CN" altLang="en-US" dirty="0"/>
              <a:t>产品模块（产品库</a:t>
            </a:r>
            <a:r>
              <a:rPr lang="en-US" altLang="zh-CN" dirty="0"/>
              <a:t>+</a:t>
            </a:r>
            <a:r>
              <a:rPr lang="zh-CN" altLang="en-US" dirty="0"/>
              <a:t>发货）</a:t>
            </a:r>
            <a:endParaRPr lang="en-US" altLang="zh-CN" dirty="0"/>
          </a:p>
          <a:p>
            <a:r>
              <a:rPr lang="zh-CN" altLang="en-US" dirty="0"/>
              <a:t>其他模块</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辅助模块（独立）</a:t>
            </a:r>
            <a:endParaRPr lang="zh-CN" altLang="en-US" dirty="0"/>
          </a:p>
        </p:txBody>
      </p:sp>
      <p:sp>
        <p:nvSpPr>
          <p:cNvPr id="3" name="内容占位符 2"/>
          <p:cNvSpPr>
            <a:spLocks noGrp="1"/>
          </p:cNvSpPr>
          <p:nvPr>
            <p:ph idx="1"/>
          </p:nvPr>
        </p:nvSpPr>
        <p:spPr/>
        <p:txBody>
          <a:bodyPr/>
          <a:lstStyle/>
          <a:p>
            <a:r>
              <a:rPr lang="zh-CN" altLang="en-US" dirty="0" smtClean="0"/>
              <a:t>生产计划大屏幕显示</a:t>
            </a:r>
            <a:endParaRPr lang="en-US" altLang="zh-CN" dirty="0" smtClean="0"/>
          </a:p>
          <a:p>
            <a:r>
              <a:rPr lang="zh-CN" altLang="en-US" dirty="0" smtClean="0"/>
              <a:t>绑定计划大屏幕显示</a:t>
            </a:r>
            <a:endParaRPr lang="en-US" altLang="zh-CN" dirty="0" smtClean="0"/>
          </a:p>
          <a:p>
            <a:r>
              <a:rPr lang="zh-CN" altLang="en-US" dirty="0" smtClean="0"/>
              <a:t>三杰原料客户端（原料订单</a:t>
            </a:r>
            <a:r>
              <a:rPr lang="en-US" altLang="zh-CN" dirty="0" smtClean="0"/>
              <a:t>+</a:t>
            </a:r>
            <a:r>
              <a:rPr lang="zh-CN" altLang="en-US" dirty="0" smtClean="0"/>
              <a:t>原料出入库）</a:t>
            </a:r>
            <a:endParaRPr lang="en-US" altLang="zh-CN" dirty="0" smtClean="0"/>
          </a:p>
          <a:p>
            <a:r>
              <a:rPr lang="zh-CN" altLang="en-US" dirty="0" smtClean="0"/>
              <a:t>权限管理</a:t>
            </a:r>
            <a:r>
              <a:rPr lang="en-US" altLang="zh-CN" dirty="0" smtClean="0"/>
              <a:t>(</a:t>
            </a:r>
            <a:r>
              <a:rPr lang="zh-CN" altLang="en-US" dirty="0" smtClean="0"/>
              <a:t>尚未完成</a:t>
            </a:r>
            <a:r>
              <a:rPr lang="en-US" altLang="zh-CN" dirty="0" smtClean="0"/>
              <a:t>)</a:t>
            </a:r>
          </a:p>
          <a:p>
            <a:r>
              <a:rPr lang="zh-CN" altLang="en-US" dirty="0" smtClean="0"/>
              <a:t>快速扫码发货</a:t>
            </a:r>
            <a:r>
              <a:rPr lang="en-US" altLang="zh-CN" dirty="0" smtClean="0"/>
              <a:t>(</a:t>
            </a:r>
            <a:r>
              <a:rPr lang="zh-CN" altLang="en-US" dirty="0" smtClean="0"/>
              <a:t>尚未完成</a:t>
            </a:r>
            <a:r>
              <a:rPr lang="en-US" altLang="zh-CN" dirty="0" smtClean="0"/>
              <a:t>)</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信息流向</a:t>
            </a:r>
            <a:endParaRPr lang="zh-CN" altLang="en-US" dirty="0"/>
          </a:p>
        </p:txBody>
      </p:sp>
      <p:sp>
        <p:nvSpPr>
          <p:cNvPr id="3" name="内容占位符 2"/>
          <p:cNvSpPr>
            <a:spLocks noGrp="1"/>
          </p:cNvSpPr>
          <p:nvPr>
            <p:ph idx="1"/>
          </p:nvPr>
        </p:nvSpPr>
        <p:spPr/>
        <p:txBody>
          <a:bodyPr/>
          <a:lstStyle/>
          <a:p>
            <a:r>
              <a:rPr lang="en-US" altLang="zh-CN" dirty="0" smtClean="0"/>
              <a:t>A=</a:t>
            </a:r>
            <a:r>
              <a:rPr lang="zh-CN" altLang="en-US" dirty="0" smtClean="0"/>
              <a:t>原始</a:t>
            </a:r>
            <a:r>
              <a:rPr lang="zh-CN" altLang="en-US" dirty="0"/>
              <a:t>信息</a:t>
            </a:r>
            <a:endParaRPr lang="en-US" altLang="zh-CN" dirty="0"/>
          </a:p>
          <a:p>
            <a:r>
              <a:rPr lang="en-US" altLang="zh-CN" dirty="0" smtClean="0"/>
              <a:t>B=A+</a:t>
            </a:r>
            <a:r>
              <a:rPr lang="zh-CN" altLang="en-US" dirty="0" smtClean="0"/>
              <a:t>新信息</a:t>
            </a:r>
            <a:endParaRPr lang="en-US" altLang="zh-CN" dirty="0"/>
          </a:p>
          <a:p>
            <a:r>
              <a:rPr lang="en-US" altLang="zh-CN" dirty="0" smtClean="0"/>
              <a:t>C=B+</a:t>
            </a:r>
            <a:r>
              <a:rPr lang="zh-CN" altLang="en-US" dirty="0" smtClean="0"/>
              <a:t>新信息</a:t>
            </a:r>
            <a:endParaRPr lang="en-US" altLang="zh-CN" dirty="0" smtClean="0"/>
          </a:p>
          <a:p>
            <a:r>
              <a:rPr lang="zh-CN" altLang="en-US" dirty="0" smtClean="0"/>
              <a:t>一直下去</a:t>
            </a:r>
            <a:endParaRPr lang="en-US" altLang="zh-CN" dirty="0" smtClean="0"/>
          </a:p>
          <a:p>
            <a:r>
              <a:rPr lang="zh-CN" altLang="en-US" dirty="0" smtClean="0"/>
              <a:t>每个步骤在上一步骤信息的基础上添加新信息然后传递给下一个步骤</a:t>
            </a:r>
            <a:endParaRPr lang="en-US" altLang="zh-CN" dirty="0"/>
          </a:p>
        </p:txBody>
      </p:sp>
    </p:spTree>
    <p:extLst>
      <p:ext uri="{BB962C8B-B14F-4D97-AF65-F5344CB8AC3E}">
        <p14:creationId xmlns="" xmlns:p14="http://schemas.microsoft.com/office/powerpoint/2010/main" val="3335386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基本编号</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类似股票代码，提供唯一的，能够快捷确认信息记录的编号</a:t>
            </a:r>
            <a:endParaRPr lang="en-US" altLang="zh-CN" dirty="0" smtClean="0"/>
          </a:p>
          <a:p>
            <a:r>
              <a:rPr lang="zh-CN" altLang="en-US" dirty="0" smtClean="0"/>
              <a:t>订单对应内部工作号</a:t>
            </a:r>
            <a:r>
              <a:rPr lang="en-US" altLang="zh-CN" dirty="0" err="1" smtClean="0"/>
              <a:t>PMINumber</a:t>
            </a:r>
            <a:endParaRPr lang="en-US" altLang="zh-CN" dirty="0" smtClean="0"/>
          </a:p>
          <a:p>
            <a:r>
              <a:rPr lang="zh-CN" altLang="en-US" dirty="0" smtClean="0"/>
              <a:t>原料订单对应原料订单编号</a:t>
            </a:r>
            <a:r>
              <a:rPr lang="en-US" altLang="zh-CN" dirty="0" smtClean="0"/>
              <a:t>+</a:t>
            </a:r>
            <a:r>
              <a:rPr lang="zh-CN" altLang="en-US" dirty="0" smtClean="0"/>
              <a:t>原料订单项编号</a:t>
            </a:r>
            <a:endParaRPr lang="en-US" altLang="zh-CN" dirty="0" smtClean="0"/>
          </a:p>
          <a:p>
            <a:r>
              <a:rPr lang="zh-CN" altLang="en-US" dirty="0" smtClean="0"/>
              <a:t>热压对应热压编号</a:t>
            </a:r>
            <a:endParaRPr lang="en-US" altLang="zh-CN" dirty="0" smtClean="0"/>
          </a:p>
          <a:p>
            <a:r>
              <a:rPr lang="zh-CN" altLang="en-US" dirty="0" smtClean="0"/>
              <a:t>背板对应背板</a:t>
            </a:r>
            <a:r>
              <a:rPr lang="zh-CN" altLang="en-US" dirty="0" smtClean="0"/>
              <a:t>编号</a:t>
            </a:r>
            <a:endParaRPr lang="en-US" altLang="zh-CN" dirty="0" smtClean="0"/>
          </a:p>
          <a:p>
            <a:r>
              <a:rPr lang="zh-CN" altLang="en-US" dirty="0" smtClean="0"/>
              <a:t>产品对应产品编号</a:t>
            </a:r>
            <a:endParaRPr lang="en-US" altLang="zh-CN" dirty="0" smtClean="0"/>
          </a:p>
          <a:p>
            <a:r>
              <a:rPr lang="zh-CN" altLang="en-US" dirty="0" smtClean="0"/>
              <a:t>发货对应发货编号</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TotalTime>
  <Words>551</Words>
  <Application>Microsoft Office PowerPoint</Application>
  <PresentationFormat>全屏显示(4:3)</PresentationFormat>
  <Paragraphs>97</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PMS生产管理系统设计介绍</vt:lpstr>
      <vt:lpstr>要解决的问题</vt:lpstr>
      <vt:lpstr>基本架构</vt:lpstr>
      <vt:lpstr>基本流程</vt:lpstr>
      <vt:lpstr>基本功能</vt:lpstr>
      <vt:lpstr>基本模块</vt:lpstr>
      <vt:lpstr>辅助模块（独立）</vt:lpstr>
      <vt:lpstr>信息流向</vt:lpstr>
      <vt:lpstr>基本编号</vt:lpstr>
      <vt:lpstr>作废设计</vt:lpstr>
      <vt:lpstr>快照设计（脚印系统）</vt:lpstr>
      <vt:lpstr>权限设计</vt:lpstr>
      <vt:lpstr>数据备份</vt:lpstr>
      <vt:lpstr>实际部署</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PMS生产管理系统</dc:title>
  <dc:creator>xs zhou</dc:creator>
  <cp:lastModifiedBy>xs zhou</cp:lastModifiedBy>
  <cp:revision>84</cp:revision>
  <dcterms:created xsi:type="dcterms:W3CDTF">2017-04-19T09:51:37Z</dcterms:created>
  <dcterms:modified xsi:type="dcterms:W3CDTF">2017-05-18T09:34:38Z</dcterms:modified>
</cp:coreProperties>
</file>