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058da6f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058da6f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058da6fd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058da6fd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058da6fd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058da6fd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058da6fd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058da6fd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0af6dfc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0af6dfc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0af6dfc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0af6dfc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0af6dfcf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0af6dfc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058da6f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058da6f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o.gale.com/ps/i.do?p=AONE&amp;u=pima_main&amp;id=GALE%7CA761409798&amp;v=2.1&amp;it=r&amp;sid=summon&amp;aty=sso%3A+shibboleth" TargetMode="External"/><Relationship Id="rId4" Type="http://schemas.openxmlformats.org/officeDocument/2006/relationships/hyperlink" Target="https://world-nuclear.org/information-library/nuclear-fuel-cycle/nuclear-power-reactors/advanced-nuclear-power-reactors#us-eu-and-uk-design-certification" TargetMode="External"/><Relationship Id="rId5" Type="http://schemas.openxmlformats.org/officeDocument/2006/relationships/hyperlink" Target="https://www.proquest.com/docview/758794138/fulltextPDF/ECA4AB5162DA44E9PQ/1?accountid=13194&amp;sourcetype=Scholarly%20Journals" TargetMode="External"/><Relationship Id="rId6" Type="http://schemas.openxmlformats.org/officeDocument/2006/relationships/hyperlink" Target="https://www.proquest.com/docview/2918627084/abstract/DDEA332F43B49A8PQ/1?accountid=13194&amp;sourcetype=Scholarly%20Journal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Automated Nuclear Power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Alec Terzan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Automated Nuclear Energy Production in Power Plants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Nuclear power is an efficient and productive source of energy. The main fear for this energy source is radiation poisoning to those operating nuclear power plants. I believe that nuclear power is an energy source that can solve the energy crisis that plagues current and future generations. I want to help implement nuclear power in order to solve the energy crisis many have and will continue to face.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Automation in Nuclear Energy</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Automation in Nuclear energy has been implemented since 2007 in the Kursk and Leningrad power plants and have been implemented in the RBMK-1000 models of nuclear reactors. Since 2007 many power plants in Europe have replaced their reactors with more modern reactors such as the European Pressurized water Reactor (EPR). In 2007, the US proposed a much more efficient reactor which is still being developed and approved. Many nuclear energy companies have submitted and developed many iterations of models for future use such as the EPR2 from Areva Nuclear Power and Electricite de France power companies. The automation systems for these models have been improved over the years. Although, these automated systems are not fully implemented in a way to cut out human interaction.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Software Solutions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October 2022, a software package was developed to calculate three-dimensional neutronics of a core in a heavy water reactor installation. Another software package was developed to monitor the neutronics already installed in the core. The idea was to compare the measured neutronics with the calculated neutronics to see if the calculating software could replace the measuring software. The results showed that the </a:t>
            </a:r>
            <a:r>
              <a:rPr lang="en"/>
              <a:t>calculations</a:t>
            </a:r>
            <a:r>
              <a:rPr lang="en"/>
              <a:t> were within the appropriate range of the measured data. While the calculated data was not exact, it showed promise that a calculating program has the potential to replace measuring programs. This can allow for easier software implementation by implementing calculation programs instead of constantly accessing a database for a certain time which could lead to </a:t>
            </a:r>
            <a:r>
              <a:rPr lang="en"/>
              <a:t>memory</a:t>
            </a:r>
            <a:r>
              <a:rPr lang="en"/>
              <a:t> leaks. Programmable Logic Controllers (PLC) are implemented in many industrial plants. Unfortunately they are </a:t>
            </a:r>
            <a:r>
              <a:rPr lang="en"/>
              <a:t>vulnerable</a:t>
            </a:r>
            <a:r>
              <a:rPr lang="en"/>
              <a:t> to cyber attacks. The HRPDF is a software used to protect PLCs against cyber attacks and is proven to be much more effective and efficient than other methods.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Proposition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improve the safety of those operating nuclear power plants, I propose to create a program that fully automates the process of nuclear energy production. This program will monitor and display various necessary variables in order for the workers to monitor them. These variables  will include things such as energy output, heavy/light water amount, radiation levels inside and around the power plant, core stability, etc. If any of these variables reach a somewhat dangerous level a user prompt will pop up indicating which variable or variables are reaching these dangerous levels. This user input will determine if the power production should continue and what the program should do to adjust these levels. If these variables reach an extremely dangerous level an emergency program will execute to attempt to adjust these levels to a safe amount. The program will display an alert message. The team monitoring the power plant will be sent to adjust these levels with protective gear in line with the US NRC guidelines.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60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Pseudocode</a:t>
            </a:r>
            <a:endParaRPr/>
          </a:p>
        </p:txBody>
      </p:sp>
      <p:sp>
        <p:nvSpPr>
          <p:cNvPr id="165" name="Google Shape;165;p18"/>
          <p:cNvSpPr txBox="1"/>
          <p:nvPr>
            <p:ph idx="1" type="body"/>
          </p:nvPr>
        </p:nvSpPr>
        <p:spPr>
          <a:xfrm>
            <a:off x="1297500" y="1001850"/>
            <a:ext cx="7038900" cy="408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Import necessary databases</a:t>
            </a:r>
            <a:endParaRPr/>
          </a:p>
          <a:p>
            <a:pPr indent="0" lvl="0" marL="0" rtl="0" algn="l">
              <a:spcBef>
                <a:spcPts val="1200"/>
              </a:spcBef>
              <a:spcAft>
                <a:spcPts val="0"/>
              </a:spcAft>
              <a:buNone/>
            </a:pPr>
            <a:r>
              <a:rPr lang="en"/>
              <a:t>Create function to produce energy</a:t>
            </a:r>
            <a:endParaRPr/>
          </a:p>
          <a:p>
            <a:pPr indent="0" lvl="0" marL="0" rtl="0" algn="l">
              <a:spcBef>
                <a:spcPts val="1200"/>
              </a:spcBef>
              <a:spcAft>
                <a:spcPts val="0"/>
              </a:spcAft>
              <a:buNone/>
            </a:pPr>
            <a:r>
              <a:rPr lang="en"/>
              <a:t>	Loop to </a:t>
            </a:r>
            <a:r>
              <a:rPr lang="en"/>
              <a:t>execute once per day</a:t>
            </a:r>
            <a:endParaRPr/>
          </a:p>
          <a:p>
            <a:pPr indent="0" lvl="0" marL="0" rtl="0" algn="l">
              <a:spcBef>
                <a:spcPts val="1200"/>
              </a:spcBef>
              <a:spcAft>
                <a:spcPts val="0"/>
              </a:spcAft>
              <a:buNone/>
            </a:pPr>
            <a:r>
              <a:rPr lang="en"/>
              <a:t>Create function to display information</a:t>
            </a:r>
            <a:endParaRPr/>
          </a:p>
          <a:p>
            <a:pPr indent="0" lvl="0" marL="0" rtl="0" algn="l">
              <a:spcBef>
                <a:spcPts val="1200"/>
              </a:spcBef>
              <a:spcAft>
                <a:spcPts val="0"/>
              </a:spcAft>
              <a:buNone/>
            </a:pPr>
            <a:r>
              <a:rPr lang="en"/>
              <a:t>	Access databases for most recent variables</a:t>
            </a:r>
            <a:endParaRPr/>
          </a:p>
          <a:p>
            <a:pPr indent="0" lvl="0" marL="0" rtl="0" algn="l">
              <a:spcBef>
                <a:spcPts val="1200"/>
              </a:spcBef>
              <a:spcAft>
                <a:spcPts val="0"/>
              </a:spcAft>
              <a:buNone/>
            </a:pPr>
            <a:r>
              <a:rPr lang="en"/>
              <a:t>	Print all variables</a:t>
            </a:r>
            <a:endParaRPr/>
          </a:p>
          <a:p>
            <a:pPr indent="0" lvl="0" marL="0" rtl="0" algn="l">
              <a:spcBef>
                <a:spcPts val="1200"/>
              </a:spcBef>
              <a:spcAft>
                <a:spcPts val="0"/>
              </a:spcAft>
              <a:buNone/>
            </a:pPr>
            <a:r>
              <a:rPr lang="en"/>
              <a:t>Create function to display user input</a:t>
            </a:r>
            <a:endParaRPr/>
          </a:p>
          <a:p>
            <a:pPr indent="0" lvl="0" marL="0" rtl="0" algn="l">
              <a:spcBef>
                <a:spcPts val="1200"/>
              </a:spcBef>
              <a:spcAft>
                <a:spcPts val="0"/>
              </a:spcAft>
              <a:buNone/>
            </a:pPr>
            <a:r>
              <a:rPr lang="en"/>
              <a:t>	Access databases for variables</a:t>
            </a:r>
            <a:endParaRPr/>
          </a:p>
          <a:p>
            <a:pPr indent="0" lvl="0" marL="0" rtl="0" algn="l">
              <a:spcBef>
                <a:spcPts val="1200"/>
              </a:spcBef>
              <a:spcAft>
                <a:spcPts val="0"/>
              </a:spcAft>
              <a:buNone/>
            </a:pPr>
            <a:r>
              <a:rPr lang="en"/>
              <a:t>	If variable is outside of parameters</a:t>
            </a:r>
            <a:endParaRPr/>
          </a:p>
          <a:p>
            <a:pPr indent="0" lvl="0" marL="0" rtl="0" algn="l">
              <a:spcBef>
                <a:spcPts val="1200"/>
              </a:spcBef>
              <a:spcAft>
                <a:spcPts val="0"/>
              </a:spcAft>
              <a:buNone/>
            </a:pPr>
            <a:r>
              <a:rPr lang="en"/>
              <a:t>		Input if user wants to continue energy production</a:t>
            </a:r>
            <a:endParaRPr/>
          </a:p>
          <a:p>
            <a:pPr indent="0" lvl="0" marL="0" rtl="0" algn="l">
              <a:spcBef>
                <a:spcPts val="1200"/>
              </a:spcBef>
              <a:spcAft>
                <a:spcPts val="1200"/>
              </a:spcAft>
              <a:buNone/>
            </a:pPr>
            <a:r>
              <a:rPr lang="en"/>
              <a:t>Create a main function to call previous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513375"/>
            <a:ext cx="7038900" cy="5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Interaction</a:t>
            </a:r>
            <a:endParaRPr/>
          </a:p>
        </p:txBody>
      </p:sp>
      <p:sp>
        <p:nvSpPr>
          <p:cNvPr id="171" name="Google Shape;171;p19"/>
          <p:cNvSpPr txBox="1"/>
          <p:nvPr>
            <p:ph idx="1" type="body"/>
          </p:nvPr>
        </p:nvSpPr>
        <p:spPr>
          <a:xfrm>
            <a:off x="1297500" y="1719475"/>
            <a:ext cx="7038900" cy="275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User interface will consist of a dark green background with a light green border. </a:t>
            </a:r>
            <a:r>
              <a:rPr lang="en"/>
              <a:t>The</a:t>
            </a:r>
            <a:r>
              <a:rPr lang="en"/>
              <a:t> interface will display the variables and their levels as well determining if they are safe, concerning, or dangerous.</a:t>
            </a:r>
            <a:endParaRPr/>
          </a:p>
        </p:txBody>
      </p:sp>
      <p:sp>
        <p:nvSpPr>
          <p:cNvPr id="172" name="Google Shape;172;p19"/>
          <p:cNvSpPr/>
          <p:nvPr/>
        </p:nvSpPr>
        <p:spPr>
          <a:xfrm>
            <a:off x="1297500" y="2504450"/>
            <a:ext cx="4949100" cy="2048400"/>
          </a:xfrm>
          <a:prstGeom prst="rect">
            <a:avLst/>
          </a:prstGeom>
          <a:solidFill>
            <a:srgbClr val="274E13"/>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19"/>
          <p:cNvSpPr txBox="1"/>
          <p:nvPr/>
        </p:nvSpPr>
        <p:spPr>
          <a:xfrm>
            <a:off x="1297500" y="2504450"/>
            <a:ext cx="43062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Variable 1: Level, Determination</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Variable 2: Level, Determination</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Variable X: Level, Determination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User Input Prompt (Y or N):</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Questions</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a:t>
            </a:r>
            <a:r>
              <a:rPr lang="en"/>
              <a:t>surprised</a:t>
            </a:r>
            <a:r>
              <a:rPr lang="en"/>
              <a:t> me was that the idea of automated nuclear power production was already considered, but what really </a:t>
            </a:r>
            <a:r>
              <a:rPr lang="en"/>
              <a:t>piqued</a:t>
            </a:r>
            <a:r>
              <a:rPr lang="en"/>
              <a:t> my interest was that full </a:t>
            </a:r>
            <a:r>
              <a:rPr lang="en"/>
              <a:t>automation</a:t>
            </a:r>
            <a:r>
              <a:rPr lang="en"/>
              <a:t> was not considered. This surprised me because with the combination of the concerns of manual energy production and modern technology, I thought that nuclear power companies and </a:t>
            </a:r>
            <a:r>
              <a:rPr lang="en"/>
              <a:t>commissions</a:t>
            </a:r>
            <a:r>
              <a:rPr lang="en"/>
              <a:t> could come to the idea of full automation sooner than we have. I really want to know more about the software design of current automated systems implemented in nuclear power plants.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6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85" name="Google Shape;185;p21"/>
          <p:cNvSpPr txBox="1"/>
          <p:nvPr>
            <p:ph idx="1" type="body"/>
          </p:nvPr>
        </p:nvSpPr>
        <p:spPr>
          <a:xfrm>
            <a:off x="1297500" y="994300"/>
            <a:ext cx="7038900" cy="3835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29999"/>
              <a:buChar char="●"/>
            </a:pPr>
            <a:r>
              <a:rPr lang="en" sz="1000">
                <a:latin typeface="Arial"/>
                <a:ea typeface="Arial"/>
                <a:cs typeface="Arial"/>
                <a:sym typeface="Arial"/>
              </a:rPr>
              <a:t>Davydov, Kozlov, Malkin; </a:t>
            </a:r>
            <a:r>
              <a:rPr i="1" lang="en" sz="1040">
                <a:latin typeface="Arial"/>
                <a:ea typeface="Arial"/>
                <a:cs typeface="Arial"/>
                <a:sym typeface="Arial"/>
              </a:rPr>
              <a:t>VERIFICATION AND VALIDATION OF A THERMOHYDRAULICS-NEUTRONICS SOFTWARE PACKAGE FOR CALCULATING TRANSIENT REGIMES IN HEAVY-WATER REACTOR INSTALLATIONS. </a:t>
            </a:r>
            <a:r>
              <a:rPr lang="en" sz="1000">
                <a:latin typeface="Arial"/>
                <a:ea typeface="Arial"/>
                <a:cs typeface="Arial"/>
                <a:sym typeface="Arial"/>
              </a:rPr>
              <a:t> Atomic Energy (Vol. 132, Issue 6); Springer. October 2022</a:t>
            </a:r>
            <a:endParaRPr sz="1000">
              <a:latin typeface="Arial"/>
              <a:ea typeface="Arial"/>
              <a:cs typeface="Arial"/>
              <a:sym typeface="Arial"/>
            </a:endParaRPr>
          </a:p>
          <a:p>
            <a:pPr indent="0" lvl="0" marL="0" rtl="0" algn="l">
              <a:spcBef>
                <a:spcPts val="1200"/>
              </a:spcBef>
              <a:spcAft>
                <a:spcPts val="0"/>
              </a:spcAft>
              <a:buNone/>
            </a:pPr>
            <a:r>
              <a:rPr lang="en" sz="1000" u="sng">
                <a:solidFill>
                  <a:schemeClr val="hlink"/>
                </a:solidFill>
                <a:latin typeface="Arial"/>
                <a:ea typeface="Arial"/>
                <a:cs typeface="Arial"/>
                <a:sym typeface="Arial"/>
                <a:hlinkClick r:id="rId3"/>
              </a:rPr>
              <a:t>https://go.gale.com/ps/i.do?p=AONE&amp;u=pima_main&amp;id=GALE%7CA761409798&amp;v=2.1&amp;it=r&amp;sid=summon&amp;aty=sso%3A+shibboleth</a:t>
            </a:r>
            <a:r>
              <a:rPr lang="en" sz="1000">
                <a:latin typeface="Arial"/>
                <a:ea typeface="Arial"/>
                <a:cs typeface="Arial"/>
                <a:sym typeface="Arial"/>
              </a:rPr>
              <a:t> </a:t>
            </a:r>
            <a:endParaRPr sz="1000">
              <a:latin typeface="Arial"/>
              <a:ea typeface="Arial"/>
              <a:cs typeface="Arial"/>
              <a:sym typeface="Arial"/>
            </a:endParaRPr>
          </a:p>
          <a:p>
            <a:pPr indent="-287337" lvl="0" marL="457200" rtl="0" algn="l">
              <a:spcBef>
                <a:spcPts val="1200"/>
              </a:spcBef>
              <a:spcAft>
                <a:spcPts val="0"/>
              </a:spcAft>
              <a:buSzPct val="100000"/>
              <a:buFont typeface="Arial"/>
              <a:buChar char="●"/>
            </a:pPr>
            <a:r>
              <a:rPr lang="en" sz="1000">
                <a:latin typeface="Arial"/>
                <a:ea typeface="Arial"/>
                <a:cs typeface="Arial"/>
                <a:sym typeface="Arial"/>
              </a:rPr>
              <a:t>World Nuclear Association;</a:t>
            </a:r>
            <a:r>
              <a:rPr i="1" lang="en" sz="1000">
                <a:latin typeface="Arial"/>
                <a:ea typeface="Arial"/>
                <a:cs typeface="Arial"/>
                <a:sym typeface="Arial"/>
              </a:rPr>
              <a:t> Advanced Nuclear Power Reactors</a:t>
            </a:r>
            <a:r>
              <a:rPr lang="en" sz="1000">
                <a:latin typeface="Arial"/>
                <a:ea typeface="Arial"/>
                <a:cs typeface="Arial"/>
                <a:sym typeface="Arial"/>
              </a:rPr>
              <a:t>. April 1, 2021</a:t>
            </a:r>
            <a:endParaRPr sz="1000">
              <a:latin typeface="Arial"/>
              <a:ea typeface="Arial"/>
              <a:cs typeface="Arial"/>
              <a:sym typeface="Arial"/>
            </a:endParaRPr>
          </a:p>
          <a:p>
            <a:pPr indent="0" lvl="0" marL="0" rtl="0" algn="l">
              <a:spcBef>
                <a:spcPts val="1200"/>
              </a:spcBef>
              <a:spcAft>
                <a:spcPts val="0"/>
              </a:spcAft>
              <a:buNone/>
            </a:pPr>
            <a:r>
              <a:rPr lang="en" sz="1000" u="sng">
                <a:solidFill>
                  <a:schemeClr val="hlink"/>
                </a:solidFill>
                <a:latin typeface="Arial"/>
                <a:ea typeface="Arial"/>
                <a:cs typeface="Arial"/>
                <a:sym typeface="Arial"/>
                <a:hlinkClick r:id="rId4"/>
              </a:rPr>
              <a:t>https://world-nuclear.org/information-library/nuclear-fuel-cycle/nuclear-power-reactors/advanced-nuclear-power-reactors#us-eu-and-uk-design-certification</a:t>
            </a:r>
            <a:r>
              <a:rPr lang="en" sz="1000">
                <a:latin typeface="Arial"/>
                <a:ea typeface="Arial"/>
                <a:cs typeface="Arial"/>
                <a:sym typeface="Arial"/>
              </a:rPr>
              <a:t> </a:t>
            </a:r>
            <a:endParaRPr sz="1000">
              <a:latin typeface="Arial"/>
              <a:ea typeface="Arial"/>
              <a:cs typeface="Arial"/>
              <a:sym typeface="Arial"/>
            </a:endParaRPr>
          </a:p>
          <a:p>
            <a:pPr indent="-287337" lvl="0" marL="457200" rtl="0" algn="l">
              <a:spcBef>
                <a:spcPts val="1200"/>
              </a:spcBef>
              <a:spcAft>
                <a:spcPts val="0"/>
              </a:spcAft>
              <a:buSzPct val="100000"/>
              <a:buFont typeface="Arial"/>
              <a:buChar char="●"/>
            </a:pPr>
            <a:r>
              <a:rPr lang="en" sz="1000">
                <a:latin typeface="Arial"/>
                <a:ea typeface="Arial"/>
                <a:cs typeface="Arial"/>
                <a:sym typeface="Arial"/>
              </a:rPr>
              <a:t>Mikhailov, </a:t>
            </a:r>
            <a:r>
              <a:rPr lang="en" sz="1000">
                <a:latin typeface="Arial"/>
                <a:ea typeface="Arial"/>
                <a:cs typeface="Arial"/>
                <a:sym typeface="Arial"/>
              </a:rPr>
              <a:t>Rozhdestvenskii, Ukharov; </a:t>
            </a:r>
            <a:r>
              <a:rPr i="1" lang="en" sz="1000">
                <a:highlight>
                  <a:schemeClr val="dk1"/>
                </a:highlight>
                <a:latin typeface="Arial"/>
                <a:ea typeface="Arial"/>
                <a:cs typeface="Arial"/>
                <a:sym typeface="Arial"/>
              </a:rPr>
              <a:t>Automation of nuclear power systems</a:t>
            </a:r>
            <a:r>
              <a:rPr lang="en" sz="1000">
                <a:highlight>
                  <a:schemeClr val="dk1"/>
                </a:highlight>
                <a:latin typeface="Arial"/>
                <a:ea typeface="Arial"/>
                <a:cs typeface="Arial"/>
                <a:sym typeface="Arial"/>
              </a:rPr>
              <a:t>, Atomic Energy. July 2007</a:t>
            </a:r>
            <a:endParaRPr sz="1000">
              <a:highlight>
                <a:schemeClr val="dk1"/>
              </a:highlight>
              <a:latin typeface="Arial"/>
              <a:ea typeface="Arial"/>
              <a:cs typeface="Arial"/>
              <a:sym typeface="Arial"/>
            </a:endParaRPr>
          </a:p>
          <a:p>
            <a:pPr indent="0" lvl="0" marL="0" rtl="0" algn="l">
              <a:spcBef>
                <a:spcPts val="1200"/>
              </a:spcBef>
              <a:spcAft>
                <a:spcPts val="0"/>
              </a:spcAft>
              <a:buNone/>
            </a:pPr>
            <a:r>
              <a:rPr lang="en" sz="1000" u="sng">
                <a:solidFill>
                  <a:schemeClr val="hlink"/>
                </a:solidFill>
                <a:highlight>
                  <a:schemeClr val="dk1"/>
                </a:highlight>
                <a:latin typeface="Arial"/>
                <a:ea typeface="Arial"/>
                <a:cs typeface="Arial"/>
                <a:sym typeface="Arial"/>
                <a:hlinkClick r:id="rId5"/>
              </a:rPr>
              <a:t>https://www.proquest.com/docview/758794138/fulltextPDF/ECA4AB5162DA44E9PQ/1?accountid=13194&amp;sourcetype=Scholarly%20Journals</a:t>
            </a:r>
            <a:r>
              <a:rPr lang="en" sz="1000">
                <a:highlight>
                  <a:schemeClr val="dk1"/>
                </a:highlight>
                <a:latin typeface="Arial"/>
                <a:ea typeface="Arial"/>
                <a:cs typeface="Arial"/>
                <a:sym typeface="Arial"/>
              </a:rPr>
              <a:t> </a:t>
            </a:r>
            <a:endParaRPr sz="1000">
              <a:highlight>
                <a:schemeClr val="dk1"/>
              </a:highlight>
              <a:latin typeface="Arial"/>
              <a:ea typeface="Arial"/>
              <a:cs typeface="Arial"/>
              <a:sym typeface="Arial"/>
            </a:endParaRPr>
          </a:p>
          <a:p>
            <a:pPr indent="-302021" lvl="0" marL="457200" rtl="0" algn="l">
              <a:spcBef>
                <a:spcPts val="1200"/>
              </a:spcBef>
              <a:spcAft>
                <a:spcPts val="0"/>
              </a:spcAft>
              <a:buSzPct val="100000"/>
              <a:buFont typeface="Arial"/>
              <a:buChar char="●"/>
            </a:pPr>
            <a:r>
              <a:rPr lang="en" sz="1250">
                <a:highlight>
                  <a:schemeClr val="dk1"/>
                </a:highlight>
                <a:latin typeface="Arial"/>
                <a:ea typeface="Arial"/>
                <a:cs typeface="Arial"/>
                <a:sym typeface="Arial"/>
              </a:rPr>
              <a:t>Ke, Wang, Wei, Zhang, Sun,</a:t>
            </a:r>
            <a:r>
              <a:rPr i="1" lang="en" sz="1250">
                <a:highlight>
                  <a:schemeClr val="dk1"/>
                </a:highlight>
                <a:latin typeface="Arial"/>
                <a:ea typeface="Arial"/>
                <a:cs typeface="Arial"/>
                <a:sym typeface="Arial"/>
              </a:rPr>
              <a:t> HRPDF: A Software-Based Heterogeneous Redundant Proactive Defense Framework for Programmable Logic Controller, </a:t>
            </a:r>
            <a:r>
              <a:rPr lang="en" sz="1250">
                <a:highlight>
                  <a:schemeClr val="dk1"/>
                </a:highlight>
                <a:latin typeface="Arial"/>
                <a:ea typeface="Arial"/>
                <a:cs typeface="Arial"/>
                <a:sym typeface="Arial"/>
              </a:rPr>
              <a:t>Beijing. December 2021</a:t>
            </a:r>
            <a:endParaRPr sz="1250">
              <a:highlight>
                <a:schemeClr val="dk1"/>
              </a:highlight>
              <a:latin typeface="Arial"/>
              <a:ea typeface="Arial"/>
              <a:cs typeface="Arial"/>
              <a:sym typeface="Arial"/>
            </a:endParaRPr>
          </a:p>
          <a:p>
            <a:pPr indent="0" lvl="0" marL="0" rtl="0" algn="l">
              <a:spcBef>
                <a:spcPts val="1200"/>
              </a:spcBef>
              <a:spcAft>
                <a:spcPts val="0"/>
              </a:spcAft>
              <a:buNone/>
            </a:pPr>
            <a:r>
              <a:rPr lang="en" sz="1250" u="sng">
                <a:solidFill>
                  <a:schemeClr val="hlink"/>
                </a:solidFill>
                <a:highlight>
                  <a:schemeClr val="dk1"/>
                </a:highlight>
                <a:latin typeface="Arial"/>
                <a:ea typeface="Arial"/>
                <a:cs typeface="Arial"/>
                <a:sym typeface="Arial"/>
                <a:hlinkClick r:id="rId6"/>
              </a:rPr>
              <a:t>https://www.proquest.com/docview/2918627084/abstract/DDEA332F43B49A8PQ/1?accountid=13194&amp;sourcetype=Scholarly%20Journals</a:t>
            </a:r>
            <a:r>
              <a:rPr lang="en" sz="1250">
                <a:highlight>
                  <a:schemeClr val="dk1"/>
                </a:highlight>
                <a:latin typeface="Arial"/>
                <a:ea typeface="Arial"/>
                <a:cs typeface="Arial"/>
                <a:sym typeface="Arial"/>
              </a:rPr>
              <a:t> </a:t>
            </a:r>
            <a:endParaRPr sz="1250">
              <a:highlight>
                <a:schemeClr val="dk1"/>
              </a:highlight>
              <a:latin typeface="Arial"/>
              <a:ea typeface="Arial"/>
              <a:cs typeface="Arial"/>
              <a:sym typeface="Arial"/>
            </a:endParaRPr>
          </a:p>
          <a:p>
            <a:pPr indent="0" lvl="0" marL="457200" rtl="0" algn="l">
              <a:spcBef>
                <a:spcPts val="1200"/>
              </a:spcBef>
              <a:spcAft>
                <a:spcPts val="1200"/>
              </a:spcAft>
              <a:buNone/>
            </a:pPr>
            <a:r>
              <a:t/>
            </a:r>
            <a:endParaRPr sz="1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