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70" r:id="rId5"/>
    <p:sldId id="259" r:id="rId6"/>
    <p:sldId id="266" r:id="rId7"/>
    <p:sldId id="273" r:id="rId8"/>
    <p:sldId id="262" r:id="rId9"/>
    <p:sldId id="263" r:id="rId10"/>
    <p:sldId id="269" r:id="rId11"/>
    <p:sldId id="271" r:id="rId12"/>
    <p:sldId id="272" r:id="rId13"/>
    <p:sldId id="264"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A8F22D-D9F0-4246-B4DE-C835F2DE1E50}" v="1466" dt="2019-10-15T21:39:11.144"/>
    <p1510:client id="{8D3C9C23-CCD6-F29F-0CFD-666D29C37080}" v="1946" dt="2019-11-26T18:21:30.919"/>
    <p1510:client id="{95396AE0-FF96-218A-FD4F-1DAD164FD12C}" v="7" dt="2019-11-26T21:37:03.375"/>
    <p1510:client id="{AFD61D18-57FA-431A-A489-E90C740B728D}" v="876" dt="2019-10-15T18:18:00.283"/>
    <p1510:client id="{CC147CB8-A631-00EA-6EFC-84DD4336ED91}" v="102" dt="2019-10-15T22:56:32.181"/>
    <p1510:client id="{F183C28D-B764-C781-2EF2-2E2C2FFBB15F}" v="298" dt="2019-11-26T22:28:12.7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11/26/2019</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11/26/2019</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ffectLst>
                  <a:glow rad="38100">
                    <a:prstClr val="black">
                      <a:lumMod val="65000"/>
                      <a:lumOff val="35000"/>
                      <a:alpha val="50000"/>
                    </a:prstClr>
                  </a:glow>
                  <a:outerShdw blurRad="28575" dist="31750" dir="13200000" algn="tl" rotWithShape="0">
                    <a:srgbClr val="000000">
                      <a:alpha val="25000"/>
                    </a:srgbClr>
                  </a:outerShdw>
                </a:effectLst>
              </a:rPr>
              <a:t>The laser guide</a:t>
            </a:r>
            <a:endParaRPr lang="en-US"/>
          </a:p>
        </p:txBody>
      </p:sp>
      <p:sp>
        <p:nvSpPr>
          <p:cNvPr id="3" name="Subtitle 2"/>
          <p:cNvSpPr>
            <a:spLocks noGrp="1"/>
          </p:cNvSpPr>
          <p:nvPr>
            <p:ph type="subTitle" idx="1"/>
          </p:nvPr>
        </p:nvSpPr>
        <p:spPr/>
        <p:txBody>
          <a:bodyPr/>
          <a:lstStyle/>
          <a:p>
            <a:r>
              <a:rPr lang="en-US">
                <a:effectLst>
                  <a:glow rad="38100">
                    <a:prstClr val="black">
                      <a:lumMod val="50000"/>
                      <a:lumOff val="50000"/>
                      <a:alpha val="20000"/>
                    </a:prstClr>
                  </a:glow>
                  <a:outerShdw blurRad="44450" dist="12700" dir="13860000" algn="tl" rotWithShape="0">
                    <a:srgbClr val="000000">
                      <a:alpha val="20000"/>
                    </a:srgbClr>
                  </a:outerShdw>
                </a:effectLst>
              </a:rPr>
              <a:t>By: Alec Vosika &amp; </a:t>
            </a: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Jacob Poppitz</a:t>
            </a:r>
            <a:endParaRPr lang="en-US"/>
          </a:p>
        </p:txBody>
      </p:sp>
    </p:spTree>
    <p:extLst>
      <p:ext uri="{BB962C8B-B14F-4D97-AF65-F5344CB8AC3E}">
        <p14:creationId xmlns:p14="http://schemas.microsoft.com/office/powerpoint/2010/main" val="2979223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4046-886A-4E08-AAFA-019AECBE3C4A}"/>
              </a:ext>
            </a:extLst>
          </p:cNvPr>
          <p:cNvSpPr>
            <a:spLocks noGrp="1"/>
          </p:cNvSpPr>
          <p:nvPr>
            <p:ph type="title"/>
          </p:nvPr>
        </p:nvSpPr>
        <p:spPr>
          <a:xfrm>
            <a:off x="1788394" y="-109267"/>
            <a:ext cx="9905998" cy="1905000"/>
          </a:xfrm>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Image Processing progression 1</a:t>
            </a:r>
            <a:endParaRPr lang="en-US" dirty="0"/>
          </a:p>
        </p:txBody>
      </p:sp>
      <p:pic>
        <p:nvPicPr>
          <p:cNvPr id="8" name="Picture 8">
            <a:extLst>
              <a:ext uri="{FF2B5EF4-FFF2-40B4-BE49-F238E27FC236}">
                <a16:creationId xmlns:a16="http://schemas.microsoft.com/office/drawing/2014/main" id="{FF3AD17A-E888-460A-ABCE-42ACE5200DC1}"/>
              </a:ext>
            </a:extLst>
          </p:cNvPr>
          <p:cNvPicPr>
            <a:picLocks noGrp="1" noChangeAspect="1"/>
          </p:cNvPicPr>
          <p:nvPr>
            <p:ph idx="1"/>
          </p:nvPr>
        </p:nvPicPr>
        <p:blipFill>
          <a:blip r:embed="rId2"/>
          <a:stretch>
            <a:fillRect/>
          </a:stretch>
        </p:blipFill>
        <p:spPr>
          <a:xfrm>
            <a:off x="5827238" y="1502433"/>
            <a:ext cx="5868347" cy="4863861"/>
          </a:xfrm>
        </p:spPr>
      </p:pic>
      <p:pic>
        <p:nvPicPr>
          <p:cNvPr id="10" name="Picture 10" descr="A close up of a whiteboard&#10;&#10;Description generated with high confidence">
            <a:extLst>
              <a:ext uri="{FF2B5EF4-FFF2-40B4-BE49-F238E27FC236}">
                <a16:creationId xmlns:a16="http://schemas.microsoft.com/office/drawing/2014/main" id="{7B07031C-122D-4C8A-B8ED-B4D4AC3DC2F1}"/>
              </a:ext>
            </a:extLst>
          </p:cNvPr>
          <p:cNvPicPr>
            <a:picLocks noChangeAspect="1"/>
          </p:cNvPicPr>
          <p:nvPr/>
        </p:nvPicPr>
        <p:blipFill>
          <a:blip r:embed="rId3"/>
          <a:stretch>
            <a:fillRect/>
          </a:stretch>
        </p:blipFill>
        <p:spPr>
          <a:xfrm>
            <a:off x="94891" y="1497042"/>
            <a:ext cx="5748068" cy="4870331"/>
          </a:xfrm>
          <a:prstGeom prst="rect">
            <a:avLst/>
          </a:prstGeom>
        </p:spPr>
      </p:pic>
    </p:spTree>
    <p:extLst>
      <p:ext uri="{BB962C8B-B14F-4D97-AF65-F5344CB8AC3E}">
        <p14:creationId xmlns:p14="http://schemas.microsoft.com/office/powerpoint/2010/main" val="3745953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4046-886A-4E08-AAFA-019AECBE3C4A}"/>
              </a:ext>
            </a:extLst>
          </p:cNvPr>
          <p:cNvSpPr>
            <a:spLocks noGrp="1"/>
          </p:cNvSpPr>
          <p:nvPr>
            <p:ph type="title"/>
          </p:nvPr>
        </p:nvSpPr>
        <p:spPr>
          <a:xfrm>
            <a:off x="1788394" y="-109267"/>
            <a:ext cx="9905998" cy="1905000"/>
          </a:xfrm>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Image Processing progression 2</a:t>
            </a:r>
            <a:endParaRPr lang="en-US" dirty="0"/>
          </a:p>
        </p:txBody>
      </p:sp>
      <p:pic>
        <p:nvPicPr>
          <p:cNvPr id="3" name="Picture 3" descr="A picture containing text, light, sitting, stop&#10;&#10;Description generated with very high confidence">
            <a:extLst>
              <a:ext uri="{FF2B5EF4-FFF2-40B4-BE49-F238E27FC236}">
                <a16:creationId xmlns:a16="http://schemas.microsoft.com/office/drawing/2014/main" id="{F46A6DCF-0794-4D68-8876-77DCABA08DD9}"/>
              </a:ext>
            </a:extLst>
          </p:cNvPr>
          <p:cNvPicPr>
            <a:picLocks noGrp="1" noChangeAspect="1"/>
          </p:cNvPicPr>
          <p:nvPr>
            <p:ph idx="1"/>
          </p:nvPr>
        </p:nvPicPr>
        <p:blipFill>
          <a:blip r:embed="rId2"/>
          <a:stretch>
            <a:fillRect/>
          </a:stretch>
        </p:blipFill>
        <p:spPr>
          <a:xfrm>
            <a:off x="847395" y="1408891"/>
            <a:ext cx="9976448" cy="4849662"/>
          </a:xfrm>
        </p:spPr>
      </p:pic>
    </p:spTree>
    <p:extLst>
      <p:ext uri="{BB962C8B-B14F-4D97-AF65-F5344CB8AC3E}">
        <p14:creationId xmlns:p14="http://schemas.microsoft.com/office/powerpoint/2010/main" val="1987691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4046-886A-4E08-AAFA-019AECBE3C4A}"/>
              </a:ext>
            </a:extLst>
          </p:cNvPr>
          <p:cNvSpPr>
            <a:spLocks noGrp="1"/>
          </p:cNvSpPr>
          <p:nvPr>
            <p:ph type="title"/>
          </p:nvPr>
        </p:nvSpPr>
        <p:spPr>
          <a:xfrm>
            <a:off x="1788394" y="-109267"/>
            <a:ext cx="9905998" cy="1905000"/>
          </a:xfrm>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Image Processing progression 3</a:t>
            </a:r>
            <a:endParaRPr lang="en-US" dirty="0"/>
          </a:p>
        </p:txBody>
      </p:sp>
      <p:pic>
        <p:nvPicPr>
          <p:cNvPr id="3" name="Picture 3" descr="A picture containing drawing&#10;&#10;Description generated with very high confidence">
            <a:extLst>
              <a:ext uri="{FF2B5EF4-FFF2-40B4-BE49-F238E27FC236}">
                <a16:creationId xmlns:a16="http://schemas.microsoft.com/office/drawing/2014/main" id="{E73F74D7-DF97-4D0D-80B4-5DDD24A32300}"/>
              </a:ext>
            </a:extLst>
          </p:cNvPr>
          <p:cNvPicPr>
            <a:picLocks noGrp="1" noChangeAspect="1"/>
          </p:cNvPicPr>
          <p:nvPr>
            <p:ph idx="1"/>
          </p:nvPr>
        </p:nvPicPr>
        <p:blipFill>
          <a:blip r:embed="rId2"/>
          <a:stretch>
            <a:fillRect/>
          </a:stretch>
        </p:blipFill>
        <p:spPr>
          <a:xfrm>
            <a:off x="1091810" y="1452023"/>
            <a:ext cx="10019580" cy="4878416"/>
          </a:xfrm>
        </p:spPr>
      </p:pic>
    </p:spTree>
    <p:extLst>
      <p:ext uri="{BB962C8B-B14F-4D97-AF65-F5344CB8AC3E}">
        <p14:creationId xmlns:p14="http://schemas.microsoft.com/office/powerpoint/2010/main" val="2964662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4622C-1ADA-4CFA-9973-C8E406040759}"/>
              </a:ext>
            </a:extLst>
          </p:cNvPr>
          <p:cNvSpPr>
            <a:spLocks noGrp="1"/>
          </p:cNvSpPr>
          <p:nvPr>
            <p:ph type="title"/>
          </p:nvPr>
        </p:nvSpPr>
        <p:spPr>
          <a:xfrm>
            <a:off x="179896" y="-403104"/>
            <a:ext cx="4971567" cy="4911305"/>
          </a:xfrm>
        </p:spPr>
        <p:txBody>
          <a:bodyPr vert="horz" lIns="91440" tIns="45720" rIns="91440" bIns="45720" rtlCol="0" anchor="b">
            <a:normAutofit/>
          </a:bodyPr>
          <a:lstStyle/>
          <a:p>
            <a:pPr algn="ct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Finding the start and end coordinates</a:t>
            </a:r>
            <a:endParaRPr lang="en-US" sz="4800" dirty="0">
              <a:effectLst>
                <a:glow rad="38100">
                  <a:prstClr val="black">
                    <a:lumMod val="65000"/>
                    <a:lumOff val="35000"/>
                    <a:alpha val="50000"/>
                  </a:prstClr>
                </a:glow>
                <a:outerShdw blurRad="28575" dist="31750" dir="13200000" algn="tl" rotWithShape="0">
                  <a:srgbClr val="000000">
                    <a:alpha val="25000"/>
                  </a:srgbClr>
                </a:outerShdw>
              </a:effectLst>
            </a:endParaRPr>
          </a:p>
        </p:txBody>
      </p:sp>
      <p:pic>
        <p:nvPicPr>
          <p:cNvPr id="4" name="Picture 4" descr="A screenshot of a cell phone&#10;&#10;Description generated with very high confidence">
            <a:extLst>
              <a:ext uri="{FF2B5EF4-FFF2-40B4-BE49-F238E27FC236}">
                <a16:creationId xmlns:a16="http://schemas.microsoft.com/office/drawing/2014/main" id="{46D50927-4721-43F7-850A-323A343A5369}"/>
              </a:ext>
            </a:extLst>
          </p:cNvPr>
          <p:cNvPicPr>
            <a:picLocks noChangeAspect="1"/>
          </p:cNvPicPr>
          <p:nvPr/>
        </p:nvPicPr>
        <p:blipFill>
          <a:blip r:embed="rId3"/>
          <a:stretch>
            <a:fillRect/>
          </a:stretch>
        </p:blipFill>
        <p:spPr>
          <a:xfrm>
            <a:off x="5399395" y="643958"/>
            <a:ext cx="6493642" cy="5830169"/>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187663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184DA-E7CE-44D6-8297-7342179F94D5}"/>
              </a:ext>
            </a:extLst>
          </p:cNvPr>
          <p:cNvSpPr>
            <a:spLocks noGrp="1"/>
          </p:cNvSpPr>
          <p:nvPr>
            <p:ph type="title"/>
          </p:nvPr>
        </p:nvSpPr>
        <p:spPr/>
        <p:txBody>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Results/conclusions</a:t>
            </a:r>
            <a:endParaRPr lang="en-US"/>
          </a:p>
        </p:txBody>
      </p:sp>
      <p:pic>
        <p:nvPicPr>
          <p:cNvPr id="4" name="Picture 4" descr="A picture containing drawing&#10;&#10;Description generated with very high confidence">
            <a:extLst>
              <a:ext uri="{FF2B5EF4-FFF2-40B4-BE49-F238E27FC236}">
                <a16:creationId xmlns:a16="http://schemas.microsoft.com/office/drawing/2014/main" id="{930D93BC-617E-4F4C-ABFB-EB5C5700B5EF}"/>
              </a:ext>
            </a:extLst>
          </p:cNvPr>
          <p:cNvPicPr>
            <a:picLocks noGrp="1" noChangeAspect="1"/>
          </p:cNvPicPr>
          <p:nvPr>
            <p:ph idx="1"/>
          </p:nvPr>
        </p:nvPicPr>
        <p:blipFill>
          <a:blip r:embed="rId2"/>
          <a:stretch>
            <a:fillRect/>
          </a:stretch>
        </p:blipFill>
        <p:spPr>
          <a:xfrm>
            <a:off x="329810" y="1998363"/>
            <a:ext cx="8251166" cy="4001398"/>
          </a:xfrm>
        </p:spPr>
      </p:pic>
    </p:spTree>
    <p:extLst>
      <p:ext uri="{BB962C8B-B14F-4D97-AF65-F5344CB8AC3E}">
        <p14:creationId xmlns:p14="http://schemas.microsoft.com/office/powerpoint/2010/main" val="564166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C40C-93FF-4653-8E42-E8C37DD23043}"/>
              </a:ext>
            </a:extLst>
          </p:cNvPr>
          <p:cNvSpPr>
            <a:spLocks noGrp="1"/>
          </p:cNvSpPr>
          <p:nvPr>
            <p:ph type="title"/>
          </p:nvPr>
        </p:nvSpPr>
        <p:spPr>
          <a:xfrm>
            <a:off x="1141413" y="2047336"/>
            <a:ext cx="9905998" cy="1905000"/>
          </a:xfrm>
        </p:spPr>
        <p:txBody>
          <a:bodyPr>
            <a:normAutofit/>
          </a:bodyPr>
          <a:lstStyle/>
          <a:p>
            <a:pPr algn="ctr"/>
            <a:r>
              <a:rPr lang="en-US" sz="4800" dirty="0">
                <a:effectLst>
                  <a:glow rad="38100">
                    <a:prstClr val="black">
                      <a:lumMod val="65000"/>
                      <a:lumOff val="35000"/>
                      <a:alpha val="40000"/>
                    </a:prstClr>
                  </a:glow>
                  <a:outerShdw blurRad="28575" dist="38100" dir="14040000" algn="tl" rotWithShape="0">
                    <a:srgbClr val="000000">
                      <a:alpha val="25000"/>
                    </a:srgbClr>
                  </a:outerShdw>
                </a:effectLst>
              </a:rPr>
              <a:t>Questions?</a:t>
            </a:r>
          </a:p>
        </p:txBody>
      </p:sp>
    </p:spTree>
    <p:extLst>
      <p:ext uri="{BB962C8B-B14F-4D97-AF65-F5344CB8AC3E}">
        <p14:creationId xmlns:p14="http://schemas.microsoft.com/office/powerpoint/2010/main" val="479886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23AE-59E4-45F1-A0D1-D3B570C53265}"/>
              </a:ext>
            </a:extLst>
          </p:cNvPr>
          <p:cNvSpPr>
            <a:spLocks noGrp="1"/>
          </p:cNvSpPr>
          <p:nvPr>
            <p:ph type="title"/>
          </p:nvPr>
        </p:nvSpPr>
        <p:spPr>
          <a:xfrm>
            <a:off x="1141413" y="609600"/>
            <a:ext cx="9905998" cy="1905000"/>
          </a:xfrm>
        </p:spPr>
        <p:txBody>
          <a:bodyPr>
            <a:normAutofit/>
          </a:bodyPr>
          <a:lstStyle/>
          <a:p>
            <a:r>
              <a:rPr lang="en-US" sz="4800">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Project Description</a:t>
            </a:r>
            <a:endParaRPr lang="en-US" sz="480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Content Placeholder 2">
            <a:extLst>
              <a:ext uri="{FF2B5EF4-FFF2-40B4-BE49-F238E27FC236}">
                <a16:creationId xmlns:a16="http://schemas.microsoft.com/office/drawing/2014/main" id="{062326AF-6C3A-44C4-9B2A-8F623A1762C5}"/>
              </a:ext>
            </a:extLst>
          </p:cNvPr>
          <p:cNvSpPr>
            <a:spLocks noGrp="1"/>
          </p:cNvSpPr>
          <p:nvPr>
            <p:ph idx="1"/>
          </p:nvPr>
        </p:nvSpPr>
        <p:spPr/>
        <p:txBody>
          <a:bodyPr/>
          <a:lstStyle/>
          <a:p>
            <a:r>
              <a:rPr lang="en-US" dirty="0">
                <a:effectLst>
                  <a:glow rad="38100">
                    <a:prstClr val="black">
                      <a:lumMod val="50000"/>
                      <a:lumOff val="50000"/>
                      <a:alpha val="20000"/>
                    </a:prstClr>
                  </a:glow>
                  <a:outerShdw blurRad="44450" dist="12700" dir="13860000" algn="tl" rotWithShape="0">
                    <a:srgbClr val="000000">
                      <a:alpha val="20000"/>
                    </a:srgbClr>
                  </a:outerShdw>
                </a:effectLst>
              </a:rPr>
              <a:t>The main focus</a:t>
            </a:r>
            <a:r>
              <a:rPr lang="en-US">
                <a:effectLst>
                  <a:glow rad="38100">
                    <a:prstClr val="black">
                      <a:lumMod val="50000"/>
                      <a:lumOff val="50000"/>
                      <a:alpha val="20000"/>
                    </a:prstClr>
                  </a:glow>
                  <a:outerShdw blurRad="44450" dist="12700" dir="13860000" algn="tl" rotWithShape="0">
                    <a:srgbClr val="000000">
                      <a:alpha val="20000"/>
                    </a:srgbClr>
                  </a:outerShdw>
                </a:effectLst>
              </a:rPr>
              <a:t> of this project will be to build a setup that views a whiteboard </a:t>
            </a:r>
            <a:r>
              <a:rPr lang="en-US" dirty="0">
                <a:effectLst>
                  <a:glow rad="38100">
                    <a:prstClr val="black">
                      <a:lumMod val="50000"/>
                      <a:lumOff val="50000"/>
                      <a:alpha val="20000"/>
                    </a:prstClr>
                  </a:glow>
                  <a:outerShdw blurRad="44450" dist="12700" dir="13860000" algn="tl" rotWithShape="0">
                    <a:srgbClr val="000000">
                      <a:alpha val="20000"/>
                    </a:srgbClr>
                  </a:outerShdw>
                </a:effectLst>
              </a:rPr>
              <a:t>with a </a:t>
            </a:r>
            <a:r>
              <a:rPr lang="en-US">
                <a:effectLst>
                  <a:glow rad="38100">
                    <a:prstClr val="black">
                      <a:lumMod val="50000"/>
                      <a:lumOff val="50000"/>
                      <a:alpha val="20000"/>
                    </a:prstClr>
                  </a:glow>
                  <a:outerShdw blurRad="44450" dist="12700" dir="13860000" algn="tl" rotWithShape="0">
                    <a:srgbClr val="000000">
                      <a:alpha val="20000"/>
                    </a:srgbClr>
                  </a:outerShdw>
                </a:effectLst>
              </a:rPr>
              <a:t>start point, end point, and obstacles on it. The setup will then direct a laser from the start point to the end point using the shortest path possible. The Raspberry Pi will be using the  Breadth First Search algorithm to find the fastest route possible.</a:t>
            </a:r>
            <a:endParaRPr lang="en-US" dirty="0"/>
          </a:p>
        </p:txBody>
      </p:sp>
    </p:spTree>
    <p:extLst>
      <p:ext uri="{BB962C8B-B14F-4D97-AF65-F5344CB8AC3E}">
        <p14:creationId xmlns:p14="http://schemas.microsoft.com/office/powerpoint/2010/main" val="2239396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25F7-ED9B-459A-A5BC-2C846EFA4591}"/>
              </a:ext>
            </a:extLst>
          </p:cNvPr>
          <p:cNvSpPr>
            <a:spLocks noGrp="1"/>
          </p:cNvSpPr>
          <p:nvPr>
            <p:ph type="title"/>
          </p:nvPr>
        </p:nvSpPr>
        <p:spPr/>
        <p:txBody>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BFS (Breadth First Search) Algorithm</a:t>
            </a:r>
            <a:endParaRPr lang="en-US"/>
          </a:p>
        </p:txBody>
      </p:sp>
      <p:sp>
        <p:nvSpPr>
          <p:cNvPr id="3" name="Content Placeholder 2">
            <a:extLst>
              <a:ext uri="{FF2B5EF4-FFF2-40B4-BE49-F238E27FC236}">
                <a16:creationId xmlns:a16="http://schemas.microsoft.com/office/drawing/2014/main" id="{B8520F9F-F6FC-4F57-93B7-2B90C7A932F7}"/>
              </a:ext>
            </a:extLst>
          </p:cNvPr>
          <p:cNvSpPr>
            <a:spLocks noGrp="1"/>
          </p:cNvSpPr>
          <p:nvPr>
            <p:ph idx="1"/>
          </p:nvPr>
        </p:nvSpPr>
        <p:spPr/>
        <p:txBody>
          <a:bodyPr/>
          <a:lstStyle/>
          <a:p>
            <a:r>
              <a:rPr lang="en-US">
                <a:effectLst>
                  <a:glow rad="38100">
                    <a:prstClr val="black">
                      <a:lumMod val="50000"/>
                      <a:lumOff val="50000"/>
                      <a:alpha val="20000"/>
                    </a:prstClr>
                  </a:glow>
                  <a:outerShdw blurRad="44450" dist="12700" dir="13860000" algn="tl" rotWithShape="0">
                    <a:srgbClr val="000000">
                      <a:alpha val="20000"/>
                    </a:srgbClr>
                  </a:outerShdw>
                </a:effectLst>
              </a:rPr>
              <a:t>BFS is an algorithm for traversing tree or graph data structures</a:t>
            </a:r>
          </a:p>
          <a:p>
            <a:r>
              <a:rPr lang="en-US">
                <a:effectLst>
                  <a:glow rad="38100">
                    <a:prstClr val="black">
                      <a:lumMod val="50000"/>
                      <a:lumOff val="50000"/>
                      <a:alpha val="20000"/>
                    </a:prstClr>
                  </a:glow>
                  <a:outerShdw blurRad="44450" dist="12700" dir="13860000" algn="tl" rotWithShape="0">
                    <a:srgbClr val="000000">
                      <a:alpha val="20000"/>
                    </a:srgbClr>
                  </a:outerShdw>
                </a:effectLst>
              </a:rPr>
              <a:t>The algorithm works by starting at a single point and moving to the next point starting at a distance of one and then two and so on. This is without going back to any of the points. From all the different pathways you can determine the quickest path possible.</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1068259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2B43B-B963-4F79-84BB-DFABD14FF8B9}"/>
              </a:ext>
            </a:extLst>
          </p:cNvPr>
          <p:cNvSpPr>
            <a:spLocks noGrp="1"/>
          </p:cNvSpPr>
          <p:nvPr>
            <p:ph type="title"/>
          </p:nvPr>
        </p:nvSpPr>
        <p:spPr/>
        <p:txBody>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Other Algorithm options</a:t>
            </a:r>
            <a:endParaRPr lang="en-US"/>
          </a:p>
        </p:txBody>
      </p:sp>
      <p:sp>
        <p:nvSpPr>
          <p:cNvPr id="3" name="Content Placeholder 2">
            <a:extLst>
              <a:ext uri="{FF2B5EF4-FFF2-40B4-BE49-F238E27FC236}">
                <a16:creationId xmlns:a16="http://schemas.microsoft.com/office/drawing/2014/main" id="{6CD7C8B1-8AB9-4C08-869C-01DFD07A2C87}"/>
              </a:ext>
            </a:extLst>
          </p:cNvPr>
          <p:cNvSpPr>
            <a:spLocks noGrp="1"/>
          </p:cNvSpPr>
          <p:nvPr>
            <p:ph idx="1"/>
          </p:nvPr>
        </p:nvSpPr>
        <p:spPr/>
        <p:txBody>
          <a:bodyPr/>
          <a:lstStyle/>
          <a:p>
            <a:r>
              <a:rPr lang="en-US">
                <a:effectLst>
                  <a:glow rad="38100">
                    <a:prstClr val="black">
                      <a:lumMod val="50000"/>
                      <a:lumOff val="50000"/>
                      <a:alpha val="20000"/>
                    </a:prstClr>
                  </a:glow>
                  <a:outerShdw blurRad="44450" dist="12700" dir="13860000" algn="tl" rotWithShape="0">
                    <a:srgbClr val="000000">
                      <a:alpha val="20000"/>
                    </a:srgbClr>
                  </a:outerShdw>
                </a:effectLst>
              </a:rPr>
              <a:t>Depth first search : continues through a path until it reaches an endpoint, continues until best path found</a:t>
            </a:r>
          </a:p>
          <a:p>
            <a:r>
              <a:rPr lang="en-US">
                <a:effectLst>
                  <a:glow rad="38100">
                    <a:prstClr val="black">
                      <a:lumMod val="50000"/>
                      <a:lumOff val="50000"/>
                      <a:alpha val="20000"/>
                    </a:prstClr>
                  </a:glow>
                  <a:outerShdw blurRad="44450" dist="12700" dir="13860000" algn="tl" rotWithShape="0">
                    <a:srgbClr val="000000">
                      <a:alpha val="20000"/>
                    </a:srgbClr>
                  </a:outerShdw>
                </a:effectLst>
              </a:rPr>
              <a:t>Dijkstra's algorithm calculates the shortest path by finding the shortest path for every vertice from a single point</a:t>
            </a:r>
          </a:p>
        </p:txBody>
      </p:sp>
    </p:spTree>
    <p:extLst>
      <p:ext uri="{BB962C8B-B14F-4D97-AF65-F5344CB8AC3E}">
        <p14:creationId xmlns:p14="http://schemas.microsoft.com/office/powerpoint/2010/main" val="1968083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23AE-59E4-45F1-A0D1-D3B570C53265}"/>
              </a:ext>
            </a:extLst>
          </p:cNvPr>
          <p:cNvSpPr>
            <a:spLocks noGrp="1"/>
          </p:cNvSpPr>
          <p:nvPr>
            <p:ph type="title"/>
          </p:nvPr>
        </p:nvSpPr>
        <p:spPr>
          <a:xfrm>
            <a:off x="1141413" y="609600"/>
            <a:ext cx="9905998" cy="1905000"/>
          </a:xfrm>
        </p:spPr>
        <p:txBody>
          <a:bodyPr>
            <a:normAutofit/>
          </a:bodyPr>
          <a:lstStyle/>
          <a:p>
            <a:r>
              <a:rPr lang="en-US" sz="4800">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Software &amp; Hardware</a:t>
            </a:r>
            <a:endParaRPr lang="en-US" sz="480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6" name="Content Placeholder 5">
            <a:extLst>
              <a:ext uri="{FF2B5EF4-FFF2-40B4-BE49-F238E27FC236}">
                <a16:creationId xmlns:a16="http://schemas.microsoft.com/office/drawing/2014/main" id="{F7C1B1E2-BED9-4143-8602-A4B5F78E0608}"/>
              </a:ext>
            </a:extLst>
          </p:cNvPr>
          <p:cNvSpPr>
            <a:spLocks noGrp="1"/>
          </p:cNvSpPr>
          <p:nvPr>
            <p:ph idx="1"/>
          </p:nvPr>
        </p:nvSpPr>
        <p:spPr>
          <a:xfrm>
            <a:off x="1141413" y="2077527"/>
            <a:ext cx="9905998" cy="3713673"/>
          </a:xfrm>
        </p:spPr>
        <p:txBody>
          <a:bodyPr/>
          <a:lstStyle/>
          <a:p>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Raspberry Pi operating system</a:t>
            </a:r>
          </a:p>
          <a:p>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Raspberry Pi 4 Model B</a:t>
            </a:r>
            <a:endParaRPr lang="en-US" dirty="0"/>
          </a:p>
          <a:p>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Laser dot module</a:t>
            </a:r>
          </a:p>
          <a:p>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Raspberry Pi Servo Motor Controller</a:t>
            </a:r>
          </a:p>
          <a:p>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Auto Focus Pi Camera</a:t>
            </a:r>
          </a:p>
          <a:p>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Raspbian</a:t>
            </a:r>
          </a:p>
          <a:p>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p:txBody>
      </p:sp>
      <p:pic>
        <p:nvPicPr>
          <p:cNvPr id="8" name="Picture 8" descr="A screen shot of a computer&#10;&#10;Description generated with very high confidence">
            <a:extLst>
              <a:ext uri="{FF2B5EF4-FFF2-40B4-BE49-F238E27FC236}">
                <a16:creationId xmlns:a16="http://schemas.microsoft.com/office/drawing/2014/main" id="{8EA58F58-7075-4753-85E1-BE6A3A034661}"/>
              </a:ext>
            </a:extLst>
          </p:cNvPr>
          <p:cNvPicPr>
            <a:picLocks noChangeAspect="1"/>
          </p:cNvPicPr>
          <p:nvPr/>
        </p:nvPicPr>
        <p:blipFill>
          <a:blip r:embed="rId2"/>
          <a:stretch>
            <a:fillRect/>
          </a:stretch>
        </p:blipFill>
        <p:spPr>
          <a:xfrm>
            <a:off x="6093484" y="2082201"/>
            <a:ext cx="4821448" cy="3182428"/>
          </a:xfrm>
          <a:prstGeom prst="rect">
            <a:avLst/>
          </a:prstGeom>
        </p:spPr>
      </p:pic>
    </p:spTree>
    <p:extLst>
      <p:ext uri="{BB962C8B-B14F-4D97-AF65-F5344CB8AC3E}">
        <p14:creationId xmlns:p14="http://schemas.microsoft.com/office/powerpoint/2010/main" val="3499752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F0520-8F47-460D-8D12-E2EA6001CD79}"/>
              </a:ext>
            </a:extLst>
          </p:cNvPr>
          <p:cNvSpPr>
            <a:spLocks noGrp="1"/>
          </p:cNvSpPr>
          <p:nvPr>
            <p:ph type="title"/>
          </p:nvPr>
        </p:nvSpPr>
        <p:spPr/>
        <p:txBody>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How it works</a:t>
            </a:r>
            <a:endParaRPr lang="en-US"/>
          </a:p>
        </p:txBody>
      </p:sp>
      <p:sp>
        <p:nvSpPr>
          <p:cNvPr id="3" name="Content Placeholder 2">
            <a:extLst>
              <a:ext uri="{FF2B5EF4-FFF2-40B4-BE49-F238E27FC236}">
                <a16:creationId xmlns:a16="http://schemas.microsoft.com/office/drawing/2014/main" id="{AE6E2B0F-C71F-4B19-8995-15A19B41CB79}"/>
              </a:ext>
            </a:extLst>
          </p:cNvPr>
          <p:cNvSpPr>
            <a:spLocks noGrp="1"/>
          </p:cNvSpPr>
          <p:nvPr>
            <p:ph idx="1"/>
          </p:nvPr>
        </p:nvSpPr>
        <p:spPr/>
        <p:txBody>
          <a:bodyPr/>
          <a:lstStyle/>
          <a:p>
            <a:r>
              <a:rPr lang="en-US">
                <a:effectLst>
                  <a:glow rad="38100">
                    <a:prstClr val="black">
                      <a:lumMod val="50000"/>
                      <a:lumOff val="50000"/>
                      <a:alpha val="20000"/>
                    </a:prstClr>
                  </a:glow>
                  <a:outerShdw blurRad="44450" dist="12700" dir="13860000" algn="tl" rotWithShape="0">
                    <a:srgbClr val="000000">
                      <a:alpha val="20000"/>
                    </a:srgbClr>
                  </a:outerShdw>
                </a:effectLst>
              </a:rPr>
              <a:t>The setup takes a picture of maze or image and processes that image using the breadth first search algorithm to search for the quickest route possible. Once the image has been processed the laser will move to the start point and move throughout the maze to the end point in the quickest route possible.</a:t>
            </a:r>
            <a:endParaRPr lang="en-US"/>
          </a:p>
        </p:txBody>
      </p:sp>
    </p:spTree>
    <p:extLst>
      <p:ext uri="{BB962C8B-B14F-4D97-AF65-F5344CB8AC3E}">
        <p14:creationId xmlns:p14="http://schemas.microsoft.com/office/powerpoint/2010/main" val="239566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object, sitting, wire, bird&#10;&#10;Description generated with very high confidence">
            <a:extLst>
              <a:ext uri="{FF2B5EF4-FFF2-40B4-BE49-F238E27FC236}">
                <a16:creationId xmlns:a16="http://schemas.microsoft.com/office/drawing/2014/main" id="{FD9BF367-D6ED-4FD9-83FF-EEA7FED86A5C}"/>
              </a:ext>
            </a:extLst>
          </p:cNvPr>
          <p:cNvPicPr>
            <a:picLocks noChangeAspect="1"/>
          </p:cNvPicPr>
          <p:nvPr/>
        </p:nvPicPr>
        <p:blipFill>
          <a:blip r:embed="rId2"/>
          <a:stretch>
            <a:fillRect/>
          </a:stretch>
        </p:blipFill>
        <p:spPr>
          <a:xfrm>
            <a:off x="2884099" y="1856477"/>
            <a:ext cx="6423803" cy="3130669"/>
          </a:xfrm>
          <a:prstGeom prst="rect">
            <a:avLst/>
          </a:prstGeom>
        </p:spPr>
      </p:pic>
    </p:spTree>
    <p:extLst>
      <p:ext uri="{BB962C8B-B14F-4D97-AF65-F5344CB8AC3E}">
        <p14:creationId xmlns:p14="http://schemas.microsoft.com/office/powerpoint/2010/main" val="1570633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8E398-BA3D-488A-81CB-911F38A9B167}"/>
              </a:ext>
            </a:extLst>
          </p:cNvPr>
          <p:cNvSpPr>
            <a:spLocks noGrp="1"/>
          </p:cNvSpPr>
          <p:nvPr>
            <p:ph type="title"/>
          </p:nvPr>
        </p:nvSpPr>
        <p:spPr>
          <a:xfrm>
            <a:off x="-467085" y="862103"/>
            <a:ext cx="6150510" cy="3200400"/>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BFs FUnction Code</a:t>
            </a:r>
          </a:p>
        </p:txBody>
      </p:sp>
      <p:pic>
        <p:nvPicPr>
          <p:cNvPr id="7" name="Picture 7" descr="A screenshot of a cell phone&#10;&#10;Description generated with very high confidence">
            <a:extLst>
              <a:ext uri="{FF2B5EF4-FFF2-40B4-BE49-F238E27FC236}">
                <a16:creationId xmlns:a16="http://schemas.microsoft.com/office/drawing/2014/main" id="{79E54FA7-6EB0-4E22-8147-25B731AD53A7}"/>
              </a:ext>
            </a:extLst>
          </p:cNvPr>
          <p:cNvPicPr>
            <a:picLocks noChangeAspect="1"/>
          </p:cNvPicPr>
          <p:nvPr/>
        </p:nvPicPr>
        <p:blipFill>
          <a:blip r:embed="rId3"/>
          <a:stretch>
            <a:fillRect/>
          </a:stretch>
        </p:blipFill>
        <p:spPr>
          <a:xfrm>
            <a:off x="4838678" y="153927"/>
            <a:ext cx="6968095" cy="655144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680115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6B4D1-3214-4020-B56B-E1F8F78F4309}"/>
              </a:ext>
            </a:extLst>
          </p:cNvPr>
          <p:cNvSpPr>
            <a:spLocks noGrp="1"/>
          </p:cNvSpPr>
          <p:nvPr>
            <p:ph type="title"/>
          </p:nvPr>
        </p:nvSpPr>
        <p:spPr>
          <a:xfrm>
            <a:off x="494432" y="-195532"/>
            <a:ext cx="9905998" cy="1905000"/>
          </a:xfrm>
        </p:spPr>
        <p:txBody>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Image Processing Code</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31B72964-1632-47DD-B899-147EA32C1954}"/>
              </a:ext>
            </a:extLst>
          </p:cNvPr>
          <p:cNvPicPr>
            <a:picLocks noChangeAspect="1"/>
          </p:cNvPicPr>
          <p:nvPr/>
        </p:nvPicPr>
        <p:blipFill>
          <a:blip r:embed="rId2"/>
          <a:stretch>
            <a:fillRect/>
          </a:stretch>
        </p:blipFill>
        <p:spPr>
          <a:xfrm>
            <a:off x="253042" y="1331621"/>
            <a:ext cx="5848709" cy="4928005"/>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67B44C3F-6623-4438-8A30-60AA62A35417}"/>
              </a:ext>
            </a:extLst>
          </p:cNvPr>
          <p:cNvPicPr>
            <a:picLocks noChangeAspect="1"/>
          </p:cNvPicPr>
          <p:nvPr/>
        </p:nvPicPr>
        <p:blipFill>
          <a:blip r:embed="rId3"/>
          <a:stretch>
            <a:fillRect/>
          </a:stretch>
        </p:blipFill>
        <p:spPr>
          <a:xfrm>
            <a:off x="6090250" y="1326661"/>
            <a:ext cx="5848710" cy="5038562"/>
          </a:xfrm>
          <a:prstGeom prst="rect">
            <a:avLst/>
          </a:prstGeom>
        </p:spPr>
      </p:pic>
    </p:spTree>
    <p:extLst>
      <p:ext uri="{BB962C8B-B14F-4D97-AF65-F5344CB8AC3E}">
        <p14:creationId xmlns:p14="http://schemas.microsoft.com/office/powerpoint/2010/main" val="10612468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TC103457485[[fn=Mesh]]</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Mesh</vt:lpstr>
      <vt:lpstr>The laser guide</vt:lpstr>
      <vt:lpstr>Project Description</vt:lpstr>
      <vt:lpstr>BFS (Breadth First Search) Algorithm</vt:lpstr>
      <vt:lpstr>Other Algorithm options</vt:lpstr>
      <vt:lpstr>Software &amp; Hardware</vt:lpstr>
      <vt:lpstr>How it works</vt:lpstr>
      <vt:lpstr>PowerPoint Presentation</vt:lpstr>
      <vt:lpstr>BFs FUnction Code</vt:lpstr>
      <vt:lpstr>Image Processing Code</vt:lpstr>
      <vt:lpstr>Image Processing progression 1</vt:lpstr>
      <vt:lpstr>Image Processing progression 2</vt:lpstr>
      <vt:lpstr>Image Processing progression 3</vt:lpstr>
      <vt:lpstr>Finding the start and end coordinates</vt:lpstr>
      <vt:lpstr>Results/conclusions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335</cp:revision>
  <dcterms:created xsi:type="dcterms:W3CDTF">2019-10-15T17:12:41Z</dcterms:created>
  <dcterms:modified xsi:type="dcterms:W3CDTF">2019-11-26T22:35:59Z</dcterms:modified>
</cp:coreProperties>
</file>