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70" r:id="rId8"/>
    <p:sldId id="269" r:id="rId9"/>
    <p:sldId id="271" r:id="rId10"/>
    <p:sldId id="274" r:id="rId11"/>
    <p:sldId id="259" r:id="rId12"/>
    <p:sldId id="275" r:id="rId13"/>
    <p:sldId id="258" r:id="rId14"/>
    <p:sldId id="276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119CB-BF4A-4892-9AEE-175103C0F4FD}" type="doc">
      <dgm:prSet loTypeId="urn:microsoft.com/office/officeart/2016/7/layout/ChevronBlockProcess" loCatId="process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7C77EFE-1899-415D-A91E-E345C04EFB0C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685C8B61-3138-4A92-90F6-56D268EE9351}" type="parTrans" cxnId="{810C65C7-99B2-4097-8C24-2A8A5C64E398}">
      <dgm:prSet/>
      <dgm:spPr/>
      <dgm:t>
        <a:bodyPr/>
        <a:lstStyle/>
        <a:p>
          <a:endParaRPr lang="en-US"/>
        </a:p>
      </dgm:t>
    </dgm:pt>
    <dgm:pt modelId="{2D2C9064-709D-4AA1-B0A4-1B688C6AFE62}" type="sibTrans" cxnId="{810C65C7-99B2-4097-8C24-2A8A5C64E398}">
      <dgm:prSet/>
      <dgm:spPr/>
      <dgm:t>
        <a:bodyPr/>
        <a:lstStyle/>
        <a:p>
          <a:endParaRPr lang="en-US"/>
        </a:p>
      </dgm:t>
    </dgm:pt>
    <dgm:pt modelId="{BAD1B430-5B11-4787-A1D5-76D5ED47DEAA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$61B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acquisition of VMware,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50% cash, 50% stock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FDD18A-69BB-4F9E-A69D-D977FB125924}" type="parTrans" cxnId="{17191823-33B6-4952-8F67-DDD7D7A94FB4}">
      <dgm:prSet/>
      <dgm:spPr/>
      <dgm:t>
        <a:bodyPr/>
        <a:lstStyle/>
        <a:p>
          <a:endParaRPr lang="en-US"/>
        </a:p>
      </dgm:t>
    </dgm:pt>
    <dgm:pt modelId="{C49455A0-0380-40FD-9563-63E301609376}" type="sibTrans" cxnId="{17191823-33B6-4952-8F67-DDD7D7A94FB4}">
      <dgm:prSet/>
      <dgm:spPr/>
      <dgm:t>
        <a:bodyPr/>
        <a:lstStyle/>
        <a:p>
          <a:endParaRPr lang="en-US"/>
        </a:p>
      </dgm:t>
    </dgm:pt>
    <dgm:pt modelId="{F3D0CE20-4EE3-4FB2-895E-BFC9FB7062FA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44% premium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over pre-announcement price</a:t>
          </a:r>
        </a:p>
      </dgm:t>
    </dgm:pt>
    <dgm:pt modelId="{FCA052F6-E461-436F-AAFF-864C70FFDA7D}" type="parTrans" cxnId="{572347B7-F5B1-4BED-8CCE-A889B5BC87A9}">
      <dgm:prSet/>
      <dgm:spPr/>
      <dgm:t>
        <a:bodyPr/>
        <a:lstStyle/>
        <a:p>
          <a:endParaRPr lang="en-US"/>
        </a:p>
      </dgm:t>
    </dgm:pt>
    <dgm:pt modelId="{E8781377-A505-429C-A13A-2161A72E24D1}" type="sibTrans" cxnId="{572347B7-F5B1-4BED-8CCE-A889B5BC87A9}">
      <dgm:prSet/>
      <dgm:spPr/>
      <dgm:t>
        <a:bodyPr/>
        <a:lstStyle/>
        <a:p>
          <a:endParaRPr lang="en-US"/>
        </a:p>
      </dgm:t>
    </dgm:pt>
    <dgm:pt modelId="{C42440EB-4CC5-460A-A79F-D02195A9A6E7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Impact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72253FE8-B59F-4004-82D9-72395C56C538}" type="parTrans" cxnId="{31BF8AAC-C1D8-4F09-9B83-119AB06DB86B}">
      <dgm:prSet/>
      <dgm:spPr/>
      <dgm:t>
        <a:bodyPr/>
        <a:lstStyle/>
        <a:p>
          <a:endParaRPr lang="en-US"/>
        </a:p>
      </dgm:t>
    </dgm:pt>
    <dgm:pt modelId="{F27F0C72-12C0-499E-88D8-CDAF6C1897C5}" type="sibTrans" cxnId="{31BF8AAC-C1D8-4F09-9B83-119AB06DB86B}">
      <dgm:prSet/>
      <dgm:spPr/>
      <dgm:t>
        <a:bodyPr/>
        <a:lstStyle/>
        <a:p>
          <a:endParaRPr lang="en-US"/>
        </a:p>
      </dgm:t>
    </dgm:pt>
    <dgm:pt modelId="{299BD9CD-7669-46D4-B2E0-305E62F73DF4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Triple software exposure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, diversify revenue</a:t>
          </a:r>
        </a:p>
      </dgm:t>
    </dgm:pt>
    <dgm:pt modelId="{6B2D35D2-0A2B-4089-8177-D03317F6A179}" type="parTrans" cxnId="{02B43152-871E-44C4-96AA-BA91CB814F95}">
      <dgm:prSet/>
      <dgm:spPr/>
      <dgm:t>
        <a:bodyPr/>
        <a:lstStyle/>
        <a:p>
          <a:endParaRPr lang="en-US"/>
        </a:p>
      </dgm:t>
    </dgm:pt>
    <dgm:pt modelId="{74112AD3-892A-48C1-BA63-D2D6376E9D46}" type="sibTrans" cxnId="{02B43152-871E-44C4-96AA-BA91CB814F95}">
      <dgm:prSet/>
      <dgm:spPr/>
      <dgm:t>
        <a:bodyPr/>
        <a:lstStyle/>
        <a:p>
          <a:endParaRPr lang="en-US"/>
        </a:p>
      </dgm:t>
    </dgm:pt>
    <dgm:pt modelId="{189DB4C0-B207-4558-92B6-49DFC2253AC7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EPS accretion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from year 1,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+10% by year 2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AC4F2-8491-4E83-9735-579F00DB9EA3}" type="parTrans" cxnId="{66243BCC-BD07-4953-96F5-052366847E8E}">
      <dgm:prSet/>
      <dgm:spPr/>
      <dgm:t>
        <a:bodyPr/>
        <a:lstStyle/>
        <a:p>
          <a:endParaRPr lang="en-US"/>
        </a:p>
      </dgm:t>
    </dgm:pt>
    <dgm:pt modelId="{E754E631-E372-4AB2-AFAC-B907C0AFF0FB}" type="sibTrans" cxnId="{66243BCC-BD07-4953-96F5-052366847E8E}">
      <dgm:prSet/>
      <dgm:spPr/>
      <dgm:t>
        <a:bodyPr/>
        <a:lstStyle/>
        <a:p>
          <a:endParaRPr lang="en-US"/>
        </a:p>
      </dgm:t>
    </dgm:pt>
    <dgm:pt modelId="{925D23E2-B18F-4B38-AE5B-3005EE7EB814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Financing &amp; Obscure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BD38AB22-5BB7-47A3-9C93-4A14ADD86B82}" type="parTrans" cxnId="{BAB15946-F14B-416C-B3B0-0D66B1349AB1}">
      <dgm:prSet/>
      <dgm:spPr/>
      <dgm:t>
        <a:bodyPr/>
        <a:lstStyle/>
        <a:p>
          <a:endParaRPr lang="en-US"/>
        </a:p>
      </dgm:t>
    </dgm:pt>
    <dgm:pt modelId="{8CA3F070-EADF-4C0C-8AAC-D368D25E01F9}" type="sibTrans" cxnId="{BAB15946-F14B-416C-B3B0-0D66B1349AB1}">
      <dgm:prSet/>
      <dgm:spPr/>
      <dgm:t>
        <a:bodyPr/>
        <a:lstStyle/>
        <a:p>
          <a:endParaRPr lang="en-US"/>
        </a:p>
      </dgm:t>
    </dgm:pt>
    <dgm:pt modelId="{7B56A56D-2CE8-41EE-8135-24E4838F6F2B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Funded with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$30.8B debt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12% equity issuance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205C3A-DC27-4F0D-985B-45F1A281F941}" type="parTrans" cxnId="{CF84071A-3DDF-4A91-87C1-C0AE23917959}">
      <dgm:prSet/>
      <dgm:spPr/>
      <dgm:t>
        <a:bodyPr/>
        <a:lstStyle/>
        <a:p>
          <a:endParaRPr lang="en-US"/>
        </a:p>
      </dgm:t>
    </dgm:pt>
    <dgm:pt modelId="{2393672F-F5CA-40E3-8F2E-1DA7AE0D1792}" type="sibTrans" cxnId="{CF84071A-3DDF-4A91-87C1-C0AE23917959}">
      <dgm:prSet/>
      <dgm:spPr/>
      <dgm:t>
        <a:bodyPr/>
        <a:lstStyle/>
        <a:p>
          <a:endParaRPr lang="en-US"/>
        </a:p>
      </dgm:t>
    </dgm:pt>
    <dgm:pt modelId="{7F684CCD-79AB-486A-B5C7-AC4E0D11AFBC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Regulatory approvals secured; integration completed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late 2023</a:t>
          </a: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D5910-41FA-452B-A85B-C6821B91D787}" type="parTrans" cxnId="{2271A075-617D-4F33-8005-41132DDB3378}">
      <dgm:prSet/>
      <dgm:spPr/>
      <dgm:t>
        <a:bodyPr/>
        <a:lstStyle/>
        <a:p>
          <a:endParaRPr lang="en-US"/>
        </a:p>
      </dgm:t>
    </dgm:pt>
    <dgm:pt modelId="{0EA12209-E911-4EE3-B36B-9B4F0A5AF792}" type="sibTrans" cxnId="{2271A075-617D-4F33-8005-41132DDB3378}">
      <dgm:prSet/>
      <dgm:spPr/>
      <dgm:t>
        <a:bodyPr/>
        <a:lstStyle/>
        <a:p>
          <a:endParaRPr lang="en-US"/>
        </a:p>
      </dgm:t>
    </dgm:pt>
    <dgm:pt modelId="{88C27D9E-0321-41EC-BDB6-1B4C5DB01995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Valuation Insight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3298D446-CC1D-49C8-825E-1051455CE3E9}" type="parTrans" cxnId="{7C3163DE-B23A-4863-A377-4DE32D863568}">
      <dgm:prSet/>
      <dgm:spPr/>
      <dgm:t>
        <a:bodyPr/>
        <a:lstStyle/>
        <a:p>
          <a:endParaRPr lang="en-US"/>
        </a:p>
      </dgm:t>
    </dgm:pt>
    <dgm:pt modelId="{01674222-493F-42EA-8993-FBBD57A0AF4C}" type="sibTrans" cxnId="{7C3163DE-B23A-4863-A377-4DE32D863568}">
      <dgm:prSet/>
      <dgm:spPr/>
      <dgm:t>
        <a:bodyPr/>
        <a:lstStyle/>
        <a:p>
          <a:endParaRPr lang="en-US"/>
        </a:p>
      </dgm:t>
    </dgm:pt>
    <dgm:pt modelId="{7E28D3B3-1DDC-4206-8BDB-34B6C396A653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DCF analysis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shows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$185.2/share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intrinsic value</a:t>
          </a:r>
        </a:p>
      </dgm:t>
    </dgm:pt>
    <dgm:pt modelId="{22CA8502-0EB5-4FE1-9E12-80BFCF8E9383}" type="parTrans" cxnId="{84B84E5E-9336-45ED-B2B9-26157CC9386C}">
      <dgm:prSet/>
      <dgm:spPr/>
      <dgm:t>
        <a:bodyPr/>
        <a:lstStyle/>
        <a:p>
          <a:endParaRPr lang="en-US"/>
        </a:p>
      </dgm:t>
    </dgm:pt>
    <dgm:pt modelId="{E8793AF8-ADFB-4B96-A9FD-5558E66F9282}" type="sibTrans" cxnId="{84B84E5E-9336-45ED-B2B9-26157CC9386C}">
      <dgm:prSet/>
      <dgm:spPr/>
      <dgm:t>
        <a:bodyPr/>
        <a:lstStyle/>
        <a:p>
          <a:endParaRPr lang="en-US"/>
        </a:p>
      </dgm:t>
    </dgm:pt>
    <dgm:pt modelId="{ADCC9BAC-813A-488C-A190-ED92BBE077EB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Broadcom’s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$142/share offer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reflects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30.4% discount</a:t>
          </a:r>
        </a:p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Bargain deal </a:t>
          </a:r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supported by multiple valuation methods</a:t>
          </a:r>
        </a:p>
      </dgm:t>
    </dgm:pt>
    <dgm:pt modelId="{C6C1D4AC-8CAA-421A-BF5C-D897CE375EE5}" type="parTrans" cxnId="{48EC1173-2F7C-4F29-BF58-92F18A0791B3}">
      <dgm:prSet/>
      <dgm:spPr/>
      <dgm:t>
        <a:bodyPr/>
        <a:lstStyle/>
        <a:p>
          <a:endParaRPr lang="en-US"/>
        </a:p>
      </dgm:t>
    </dgm:pt>
    <dgm:pt modelId="{C7D407F9-2C5E-4047-850E-C21653E52AA3}" type="sibTrans" cxnId="{48EC1173-2F7C-4F29-BF58-92F18A0791B3}">
      <dgm:prSet/>
      <dgm:spPr/>
      <dgm:t>
        <a:bodyPr/>
        <a:lstStyle/>
        <a:p>
          <a:endParaRPr lang="en-US"/>
        </a:p>
      </dgm:t>
    </dgm:pt>
    <dgm:pt modelId="{DE5CFB7C-C33A-46D7-8476-86B4A66186E2}" type="pres">
      <dgm:prSet presAssocID="{1C8119CB-BF4A-4892-9AEE-175103C0F4FD}" presName="Name0" presStyleCnt="0">
        <dgm:presLayoutVars>
          <dgm:dir/>
          <dgm:animLvl val="lvl"/>
          <dgm:resizeHandles val="exact"/>
        </dgm:presLayoutVars>
      </dgm:prSet>
      <dgm:spPr/>
    </dgm:pt>
    <dgm:pt modelId="{FCFD6D05-D5D9-4C82-9F9A-F8BF1C18930C}" type="pres">
      <dgm:prSet presAssocID="{87C77EFE-1899-415D-A91E-E345C04EFB0C}" presName="composite" presStyleCnt="0"/>
      <dgm:spPr/>
    </dgm:pt>
    <dgm:pt modelId="{08898E46-6F1C-4677-97AA-595695EB26BD}" type="pres">
      <dgm:prSet presAssocID="{87C77EFE-1899-415D-A91E-E345C04EFB0C}" presName="parTx" presStyleLbl="alignNode1" presStyleIdx="0" presStyleCnt="4">
        <dgm:presLayoutVars>
          <dgm:chMax val="0"/>
          <dgm:chPref val="0"/>
        </dgm:presLayoutVars>
      </dgm:prSet>
      <dgm:spPr/>
    </dgm:pt>
    <dgm:pt modelId="{D952C5E4-B7DC-4CF8-B9FA-7D93BF48DE65}" type="pres">
      <dgm:prSet presAssocID="{87C77EFE-1899-415D-A91E-E345C04EFB0C}" presName="desTx" presStyleLbl="alignAccFollowNode1" presStyleIdx="0" presStyleCnt="4">
        <dgm:presLayoutVars/>
      </dgm:prSet>
      <dgm:spPr/>
    </dgm:pt>
    <dgm:pt modelId="{DE56D29B-5E96-4532-8CFC-712D4206D16B}" type="pres">
      <dgm:prSet presAssocID="{2D2C9064-709D-4AA1-B0A4-1B688C6AFE62}" presName="space" presStyleCnt="0"/>
      <dgm:spPr/>
    </dgm:pt>
    <dgm:pt modelId="{DE8B4630-555A-40AB-B480-29EED65731CA}" type="pres">
      <dgm:prSet presAssocID="{C42440EB-4CC5-460A-A79F-D02195A9A6E7}" presName="composite" presStyleCnt="0"/>
      <dgm:spPr/>
    </dgm:pt>
    <dgm:pt modelId="{7EA9B3DE-7650-4FCF-8684-AF603C27E514}" type="pres">
      <dgm:prSet presAssocID="{C42440EB-4CC5-460A-A79F-D02195A9A6E7}" presName="parTx" presStyleLbl="alignNode1" presStyleIdx="1" presStyleCnt="4">
        <dgm:presLayoutVars>
          <dgm:chMax val="0"/>
          <dgm:chPref val="0"/>
        </dgm:presLayoutVars>
      </dgm:prSet>
      <dgm:spPr/>
    </dgm:pt>
    <dgm:pt modelId="{48A468FA-079D-49E4-AABC-0D8DADCFB4AE}" type="pres">
      <dgm:prSet presAssocID="{C42440EB-4CC5-460A-A79F-D02195A9A6E7}" presName="desTx" presStyleLbl="alignAccFollowNode1" presStyleIdx="1" presStyleCnt="4">
        <dgm:presLayoutVars/>
      </dgm:prSet>
      <dgm:spPr/>
    </dgm:pt>
    <dgm:pt modelId="{7E228F9C-E252-478D-AC9A-97072D2B3B56}" type="pres">
      <dgm:prSet presAssocID="{F27F0C72-12C0-499E-88D8-CDAF6C1897C5}" presName="space" presStyleCnt="0"/>
      <dgm:spPr/>
    </dgm:pt>
    <dgm:pt modelId="{1BB3205A-6166-436F-A985-C7192D8E5240}" type="pres">
      <dgm:prSet presAssocID="{925D23E2-B18F-4B38-AE5B-3005EE7EB814}" presName="composite" presStyleCnt="0"/>
      <dgm:spPr/>
    </dgm:pt>
    <dgm:pt modelId="{175FAA26-9B59-42D5-9742-E08BBA68FFC2}" type="pres">
      <dgm:prSet presAssocID="{925D23E2-B18F-4B38-AE5B-3005EE7EB814}" presName="parTx" presStyleLbl="alignNode1" presStyleIdx="2" presStyleCnt="4">
        <dgm:presLayoutVars>
          <dgm:chMax val="0"/>
          <dgm:chPref val="0"/>
        </dgm:presLayoutVars>
      </dgm:prSet>
      <dgm:spPr/>
    </dgm:pt>
    <dgm:pt modelId="{325048F6-0DB4-4947-9E7C-4E0408C503DD}" type="pres">
      <dgm:prSet presAssocID="{925D23E2-B18F-4B38-AE5B-3005EE7EB814}" presName="desTx" presStyleLbl="alignAccFollowNode1" presStyleIdx="2" presStyleCnt="4">
        <dgm:presLayoutVars/>
      </dgm:prSet>
      <dgm:spPr/>
    </dgm:pt>
    <dgm:pt modelId="{6C9214B4-4945-4872-956C-52040C1B2AD1}" type="pres">
      <dgm:prSet presAssocID="{8CA3F070-EADF-4C0C-8AAC-D368D25E01F9}" presName="space" presStyleCnt="0"/>
      <dgm:spPr/>
    </dgm:pt>
    <dgm:pt modelId="{1A846AC4-AB64-452A-BC9B-02FE2031BBAE}" type="pres">
      <dgm:prSet presAssocID="{88C27D9E-0321-41EC-BDB6-1B4C5DB01995}" presName="composite" presStyleCnt="0"/>
      <dgm:spPr/>
    </dgm:pt>
    <dgm:pt modelId="{96DB717F-1BDF-402C-8FD6-A611C8B266C7}" type="pres">
      <dgm:prSet presAssocID="{88C27D9E-0321-41EC-BDB6-1B4C5DB01995}" presName="parTx" presStyleLbl="alignNode1" presStyleIdx="3" presStyleCnt="4">
        <dgm:presLayoutVars>
          <dgm:chMax val="0"/>
          <dgm:chPref val="0"/>
        </dgm:presLayoutVars>
      </dgm:prSet>
      <dgm:spPr/>
    </dgm:pt>
    <dgm:pt modelId="{DA12AF45-35BE-4F4F-8927-432B2F942504}" type="pres">
      <dgm:prSet presAssocID="{88C27D9E-0321-41EC-BDB6-1B4C5DB01995}" presName="desTx" presStyleLbl="alignAccFollowNode1" presStyleIdx="3" presStyleCnt="4">
        <dgm:presLayoutVars/>
      </dgm:prSet>
      <dgm:spPr/>
    </dgm:pt>
  </dgm:ptLst>
  <dgm:cxnLst>
    <dgm:cxn modelId="{6FCDEF08-7303-481F-B2FB-A15B9A946F23}" type="presOf" srcId="{ADCC9BAC-813A-488C-A190-ED92BBE077EB}" destId="{DA12AF45-35BE-4F4F-8927-432B2F942504}" srcOrd="0" destOrd="1" presId="urn:microsoft.com/office/officeart/2016/7/layout/ChevronBlockProcess"/>
    <dgm:cxn modelId="{CF84071A-3DDF-4A91-87C1-C0AE23917959}" srcId="{925D23E2-B18F-4B38-AE5B-3005EE7EB814}" destId="{7B56A56D-2CE8-41EE-8135-24E4838F6F2B}" srcOrd="0" destOrd="0" parTransId="{BE205C3A-DC27-4F0D-985B-45F1A281F941}" sibTransId="{2393672F-F5CA-40E3-8F2E-1DA7AE0D1792}"/>
    <dgm:cxn modelId="{17191823-33B6-4952-8F67-DDD7D7A94FB4}" srcId="{87C77EFE-1899-415D-A91E-E345C04EFB0C}" destId="{BAD1B430-5B11-4787-A1D5-76D5ED47DEAA}" srcOrd="0" destOrd="0" parTransId="{85FDD18A-69BB-4F9E-A69D-D977FB125924}" sibTransId="{C49455A0-0380-40FD-9563-63E301609376}"/>
    <dgm:cxn modelId="{57DC4023-719B-4013-815C-ABE2C2ABCB3E}" type="presOf" srcId="{299BD9CD-7669-46D4-B2E0-305E62F73DF4}" destId="{48A468FA-079D-49E4-AABC-0D8DADCFB4AE}" srcOrd="0" destOrd="0" presId="urn:microsoft.com/office/officeart/2016/7/layout/ChevronBlockProcess"/>
    <dgm:cxn modelId="{5C97272A-9B41-47B3-B968-765A4B5AFC60}" type="presOf" srcId="{925D23E2-B18F-4B38-AE5B-3005EE7EB814}" destId="{175FAA26-9B59-42D5-9742-E08BBA68FFC2}" srcOrd="0" destOrd="0" presId="urn:microsoft.com/office/officeart/2016/7/layout/ChevronBlockProcess"/>
    <dgm:cxn modelId="{D08B7F2A-740D-4E48-BE2E-B10525CB2D10}" type="presOf" srcId="{88C27D9E-0321-41EC-BDB6-1B4C5DB01995}" destId="{96DB717F-1BDF-402C-8FD6-A611C8B266C7}" srcOrd="0" destOrd="0" presId="urn:microsoft.com/office/officeart/2016/7/layout/ChevronBlockProcess"/>
    <dgm:cxn modelId="{EA17A731-55AF-4AB3-8BBE-D083D8EBA031}" type="presOf" srcId="{7B56A56D-2CE8-41EE-8135-24E4838F6F2B}" destId="{325048F6-0DB4-4947-9E7C-4E0408C503DD}" srcOrd="0" destOrd="0" presId="urn:microsoft.com/office/officeart/2016/7/layout/ChevronBlockProcess"/>
    <dgm:cxn modelId="{84B84E5E-9336-45ED-B2B9-26157CC9386C}" srcId="{88C27D9E-0321-41EC-BDB6-1B4C5DB01995}" destId="{7E28D3B3-1DDC-4206-8BDB-34B6C396A653}" srcOrd="0" destOrd="0" parTransId="{22CA8502-0EB5-4FE1-9E12-80BFCF8E9383}" sibTransId="{E8793AF8-ADFB-4B96-A9FD-5558E66F9282}"/>
    <dgm:cxn modelId="{6A2D7C41-C7D2-4F40-8F77-CA8D705217DE}" type="presOf" srcId="{7F684CCD-79AB-486A-B5C7-AC4E0D11AFBC}" destId="{325048F6-0DB4-4947-9E7C-4E0408C503DD}" srcOrd="0" destOrd="1" presId="urn:microsoft.com/office/officeart/2016/7/layout/ChevronBlockProcess"/>
    <dgm:cxn modelId="{753A0B45-BC81-4232-9F57-6F8DB32D2CF5}" type="presOf" srcId="{189DB4C0-B207-4558-92B6-49DFC2253AC7}" destId="{48A468FA-079D-49E4-AABC-0D8DADCFB4AE}" srcOrd="0" destOrd="1" presId="urn:microsoft.com/office/officeart/2016/7/layout/ChevronBlockProcess"/>
    <dgm:cxn modelId="{BAB15946-F14B-416C-B3B0-0D66B1349AB1}" srcId="{1C8119CB-BF4A-4892-9AEE-175103C0F4FD}" destId="{925D23E2-B18F-4B38-AE5B-3005EE7EB814}" srcOrd="2" destOrd="0" parTransId="{BD38AB22-5BB7-47A3-9C93-4A14ADD86B82}" sibTransId="{8CA3F070-EADF-4C0C-8AAC-D368D25E01F9}"/>
    <dgm:cxn modelId="{150D7871-6E55-4432-A1F9-742DD00CC315}" type="presOf" srcId="{F3D0CE20-4EE3-4FB2-895E-BFC9FB7062FA}" destId="{D952C5E4-B7DC-4CF8-B9FA-7D93BF48DE65}" srcOrd="0" destOrd="1" presId="urn:microsoft.com/office/officeart/2016/7/layout/ChevronBlockProcess"/>
    <dgm:cxn modelId="{02B43152-871E-44C4-96AA-BA91CB814F95}" srcId="{C42440EB-4CC5-460A-A79F-D02195A9A6E7}" destId="{299BD9CD-7669-46D4-B2E0-305E62F73DF4}" srcOrd="0" destOrd="0" parTransId="{6B2D35D2-0A2B-4089-8177-D03317F6A179}" sibTransId="{74112AD3-892A-48C1-BA63-D2D6376E9D46}"/>
    <dgm:cxn modelId="{48EC1173-2F7C-4F29-BF58-92F18A0791B3}" srcId="{88C27D9E-0321-41EC-BDB6-1B4C5DB01995}" destId="{ADCC9BAC-813A-488C-A190-ED92BBE077EB}" srcOrd="1" destOrd="0" parTransId="{C6C1D4AC-8CAA-421A-BF5C-D897CE375EE5}" sibTransId="{C7D407F9-2C5E-4047-850E-C21653E52AA3}"/>
    <dgm:cxn modelId="{2271A075-617D-4F33-8005-41132DDB3378}" srcId="{925D23E2-B18F-4B38-AE5B-3005EE7EB814}" destId="{7F684CCD-79AB-486A-B5C7-AC4E0D11AFBC}" srcOrd="1" destOrd="0" parTransId="{132D5910-41FA-452B-A85B-C6821B91D787}" sibTransId="{0EA12209-E911-4EE3-B36B-9B4F0A5AF792}"/>
    <dgm:cxn modelId="{A2C4169C-7632-4723-B56A-B86963CA80DE}" type="presOf" srcId="{BAD1B430-5B11-4787-A1D5-76D5ED47DEAA}" destId="{D952C5E4-B7DC-4CF8-B9FA-7D93BF48DE65}" srcOrd="0" destOrd="0" presId="urn:microsoft.com/office/officeart/2016/7/layout/ChevronBlockProcess"/>
    <dgm:cxn modelId="{31BF8AAC-C1D8-4F09-9B83-119AB06DB86B}" srcId="{1C8119CB-BF4A-4892-9AEE-175103C0F4FD}" destId="{C42440EB-4CC5-460A-A79F-D02195A9A6E7}" srcOrd="1" destOrd="0" parTransId="{72253FE8-B59F-4004-82D9-72395C56C538}" sibTransId="{F27F0C72-12C0-499E-88D8-CDAF6C1897C5}"/>
    <dgm:cxn modelId="{8D919AAC-1206-4934-9878-EDDBFF221286}" type="presOf" srcId="{C42440EB-4CC5-460A-A79F-D02195A9A6E7}" destId="{7EA9B3DE-7650-4FCF-8684-AF603C27E514}" srcOrd="0" destOrd="0" presId="urn:microsoft.com/office/officeart/2016/7/layout/ChevronBlockProcess"/>
    <dgm:cxn modelId="{236479B1-99CF-45FF-A051-F3BDB8FD6DBC}" type="presOf" srcId="{7E28D3B3-1DDC-4206-8BDB-34B6C396A653}" destId="{DA12AF45-35BE-4F4F-8927-432B2F942504}" srcOrd="0" destOrd="0" presId="urn:microsoft.com/office/officeart/2016/7/layout/ChevronBlockProcess"/>
    <dgm:cxn modelId="{572347B7-F5B1-4BED-8CCE-A889B5BC87A9}" srcId="{87C77EFE-1899-415D-A91E-E345C04EFB0C}" destId="{F3D0CE20-4EE3-4FB2-895E-BFC9FB7062FA}" srcOrd="1" destOrd="0" parTransId="{FCA052F6-E461-436F-AAFF-864C70FFDA7D}" sibTransId="{E8781377-A505-429C-A13A-2161A72E24D1}"/>
    <dgm:cxn modelId="{810C65C7-99B2-4097-8C24-2A8A5C64E398}" srcId="{1C8119CB-BF4A-4892-9AEE-175103C0F4FD}" destId="{87C77EFE-1899-415D-A91E-E345C04EFB0C}" srcOrd="0" destOrd="0" parTransId="{685C8B61-3138-4A92-90F6-56D268EE9351}" sibTransId="{2D2C9064-709D-4AA1-B0A4-1B688C6AFE62}"/>
    <dgm:cxn modelId="{66243BCC-BD07-4953-96F5-052366847E8E}" srcId="{C42440EB-4CC5-460A-A79F-D02195A9A6E7}" destId="{189DB4C0-B207-4558-92B6-49DFC2253AC7}" srcOrd="1" destOrd="0" parTransId="{FB4AC4F2-8491-4E83-9735-579F00DB9EA3}" sibTransId="{E754E631-E372-4AB2-AFAC-B907C0AFF0FB}"/>
    <dgm:cxn modelId="{72F6C6D1-CA0F-45CD-A397-BA3908A61A8B}" type="presOf" srcId="{1C8119CB-BF4A-4892-9AEE-175103C0F4FD}" destId="{DE5CFB7C-C33A-46D7-8476-86B4A66186E2}" srcOrd="0" destOrd="0" presId="urn:microsoft.com/office/officeart/2016/7/layout/ChevronBlockProcess"/>
    <dgm:cxn modelId="{7C3163DE-B23A-4863-A377-4DE32D863568}" srcId="{1C8119CB-BF4A-4892-9AEE-175103C0F4FD}" destId="{88C27D9E-0321-41EC-BDB6-1B4C5DB01995}" srcOrd="3" destOrd="0" parTransId="{3298D446-CC1D-49C8-825E-1051455CE3E9}" sibTransId="{01674222-493F-42EA-8993-FBBD57A0AF4C}"/>
    <dgm:cxn modelId="{08116CF1-5A2D-488D-BAA2-05FBCEDF7944}" type="presOf" srcId="{87C77EFE-1899-415D-A91E-E345C04EFB0C}" destId="{08898E46-6F1C-4677-97AA-595695EB26BD}" srcOrd="0" destOrd="0" presId="urn:microsoft.com/office/officeart/2016/7/layout/ChevronBlockProcess"/>
    <dgm:cxn modelId="{6D14D521-7427-4437-AEE8-7B8FB721FA49}" type="presParOf" srcId="{DE5CFB7C-C33A-46D7-8476-86B4A66186E2}" destId="{FCFD6D05-D5D9-4C82-9F9A-F8BF1C18930C}" srcOrd="0" destOrd="0" presId="urn:microsoft.com/office/officeart/2016/7/layout/ChevronBlockProcess"/>
    <dgm:cxn modelId="{0F81CBEE-89C3-47A1-8BDE-A381A916BE6A}" type="presParOf" srcId="{FCFD6D05-D5D9-4C82-9F9A-F8BF1C18930C}" destId="{08898E46-6F1C-4677-97AA-595695EB26BD}" srcOrd="0" destOrd="0" presId="urn:microsoft.com/office/officeart/2016/7/layout/ChevronBlockProcess"/>
    <dgm:cxn modelId="{61228C62-BD1E-4AEE-8C77-7BE2745A5A40}" type="presParOf" srcId="{FCFD6D05-D5D9-4C82-9F9A-F8BF1C18930C}" destId="{D952C5E4-B7DC-4CF8-B9FA-7D93BF48DE65}" srcOrd="1" destOrd="0" presId="urn:microsoft.com/office/officeart/2016/7/layout/ChevronBlockProcess"/>
    <dgm:cxn modelId="{B6AE1193-B494-4F5C-A977-64014BBA036F}" type="presParOf" srcId="{DE5CFB7C-C33A-46D7-8476-86B4A66186E2}" destId="{DE56D29B-5E96-4532-8CFC-712D4206D16B}" srcOrd="1" destOrd="0" presId="urn:microsoft.com/office/officeart/2016/7/layout/ChevronBlockProcess"/>
    <dgm:cxn modelId="{ECE1149C-9E2B-40D0-BEC1-5AAC2A2DB7D4}" type="presParOf" srcId="{DE5CFB7C-C33A-46D7-8476-86B4A66186E2}" destId="{DE8B4630-555A-40AB-B480-29EED65731CA}" srcOrd="2" destOrd="0" presId="urn:microsoft.com/office/officeart/2016/7/layout/ChevronBlockProcess"/>
    <dgm:cxn modelId="{68554175-091E-4C1B-8478-C4BDEB3C3BBC}" type="presParOf" srcId="{DE8B4630-555A-40AB-B480-29EED65731CA}" destId="{7EA9B3DE-7650-4FCF-8684-AF603C27E514}" srcOrd="0" destOrd="0" presId="urn:microsoft.com/office/officeart/2016/7/layout/ChevronBlockProcess"/>
    <dgm:cxn modelId="{38E82902-306F-4483-BB88-01DBDCD260FF}" type="presParOf" srcId="{DE8B4630-555A-40AB-B480-29EED65731CA}" destId="{48A468FA-079D-49E4-AABC-0D8DADCFB4AE}" srcOrd="1" destOrd="0" presId="urn:microsoft.com/office/officeart/2016/7/layout/ChevronBlockProcess"/>
    <dgm:cxn modelId="{E5EE460F-1658-4876-BFB6-4FC4AD219AFF}" type="presParOf" srcId="{DE5CFB7C-C33A-46D7-8476-86B4A66186E2}" destId="{7E228F9C-E252-478D-AC9A-97072D2B3B56}" srcOrd="3" destOrd="0" presId="urn:microsoft.com/office/officeart/2016/7/layout/ChevronBlockProcess"/>
    <dgm:cxn modelId="{FA65ED3B-56E1-435F-BEAC-2417249DF8ED}" type="presParOf" srcId="{DE5CFB7C-C33A-46D7-8476-86B4A66186E2}" destId="{1BB3205A-6166-436F-A985-C7192D8E5240}" srcOrd="4" destOrd="0" presId="urn:microsoft.com/office/officeart/2016/7/layout/ChevronBlockProcess"/>
    <dgm:cxn modelId="{7E329CE0-7A2B-471B-AB2E-3726D2047569}" type="presParOf" srcId="{1BB3205A-6166-436F-A985-C7192D8E5240}" destId="{175FAA26-9B59-42D5-9742-E08BBA68FFC2}" srcOrd="0" destOrd="0" presId="urn:microsoft.com/office/officeart/2016/7/layout/ChevronBlockProcess"/>
    <dgm:cxn modelId="{C833843D-E3BD-498D-86CE-BF39B23B60EE}" type="presParOf" srcId="{1BB3205A-6166-436F-A985-C7192D8E5240}" destId="{325048F6-0DB4-4947-9E7C-4E0408C503DD}" srcOrd="1" destOrd="0" presId="urn:microsoft.com/office/officeart/2016/7/layout/ChevronBlockProcess"/>
    <dgm:cxn modelId="{C3DC747D-B63A-4945-B801-DD925F4EA825}" type="presParOf" srcId="{DE5CFB7C-C33A-46D7-8476-86B4A66186E2}" destId="{6C9214B4-4945-4872-956C-52040C1B2AD1}" srcOrd="5" destOrd="0" presId="urn:microsoft.com/office/officeart/2016/7/layout/ChevronBlockProcess"/>
    <dgm:cxn modelId="{78DB29CB-85FC-4F91-89B2-F6C578FAB651}" type="presParOf" srcId="{DE5CFB7C-C33A-46D7-8476-86B4A66186E2}" destId="{1A846AC4-AB64-452A-BC9B-02FE2031BBAE}" srcOrd="6" destOrd="0" presId="urn:microsoft.com/office/officeart/2016/7/layout/ChevronBlockProcess"/>
    <dgm:cxn modelId="{97C6DEF7-8C08-44BB-A75B-EDAC4E4EB4B1}" type="presParOf" srcId="{1A846AC4-AB64-452A-BC9B-02FE2031BBAE}" destId="{96DB717F-1BDF-402C-8FD6-A611C8B266C7}" srcOrd="0" destOrd="0" presId="urn:microsoft.com/office/officeart/2016/7/layout/ChevronBlockProcess"/>
    <dgm:cxn modelId="{91DD5CD3-DB87-4078-8F0B-B7FA171691EA}" type="presParOf" srcId="{1A846AC4-AB64-452A-BC9B-02FE2031BBAE}" destId="{DA12AF45-35BE-4F4F-8927-432B2F942504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54AA610-D61B-48BD-91FC-959524BA6BBA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C8C7EB-5E2C-47FF-BF33-E7E7A3A8E9BF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VMware (VMW)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8E2F8D89-A587-455D-88A6-E6443268B94E}" type="parTrans" cxnId="{F5E7DFF7-DF7B-422E-BB4C-4C139DB4F3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E9E58B-B6B3-45D9-8C1B-A7CE7F35F96B}" type="sibTrans" cxnId="{F5E7DFF7-DF7B-422E-BB4C-4C139DB4F30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CC21E-1C29-4840-A94D-C0945ABBB1D8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Pre-announcement price: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$95.71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56A35C-29CF-4D8D-A751-BA9EF7D7ED96}" type="parTrans" cxnId="{922D683A-FA01-4221-899D-8E6D4F1B79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A137A-DE2A-40D2-ABA2-5CF7097AB0F9}" type="sibTrans" cxnId="{922D683A-FA01-4221-899D-8E6D4F1B79E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0B0B15-4320-4E3D-8B24-2FA40F86E228}">
      <dgm:prSet custT="1"/>
      <dgm:spPr/>
      <dgm:t>
        <a:bodyPr/>
        <a:lstStyle/>
        <a:p>
          <a:r>
            <a:rPr lang="en-US" sz="1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Surge to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$142.50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offer price after Broadcom’s acquisition announcement (May 2022)</a:t>
          </a:r>
        </a:p>
      </dgm:t>
    </dgm:pt>
    <dgm:pt modelId="{2EA3A069-55AA-4305-BE76-3F61C17B239B}" type="parTrans" cxnId="{2A93AB2F-D6F2-498D-BC60-2B41352C78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99ED8E-2E91-4A6B-9C09-D4E588CC6F89}" type="sibTrans" cxnId="{2A93AB2F-D6F2-498D-BC60-2B41352C78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8CE3AF-43B4-41E3-8794-5AB95A1CBCE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Stable trading within a narrow range throughout the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18-month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deal process</a:t>
          </a:r>
        </a:p>
      </dgm:t>
    </dgm:pt>
    <dgm:pt modelId="{015A4F21-9E07-4FB8-978C-2F56C1E67B95}" type="parTrans" cxnId="{EABEED2B-8576-48EB-862F-2B70F6BB212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4D86BD-C282-4D88-9CD9-96EA79FC54F9}" type="sibTrans" cxnId="{EABEED2B-8576-48EB-862F-2B70F6BB212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33DDA-87F3-4BA7-A53F-4A8A647D12F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Final closing on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Nov 21, 2023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$142.48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reflecting steady market expectations and no competing bids</a:t>
          </a:r>
        </a:p>
      </dgm:t>
    </dgm:pt>
    <dgm:pt modelId="{2125BA33-F222-49AC-A68B-12EBDC1E6797}" type="parTrans" cxnId="{364D2B35-EC8A-4245-AD99-B02B300A0B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5108B9-8D46-41B3-B3E3-617AE66DB962}" type="sibTrans" cxnId="{364D2B35-EC8A-4245-AD99-B02B300A0B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9AE1B9-5498-4332-8F2A-D2C03508F754}">
      <dgm:prSet custT="1"/>
      <dgm:spPr/>
      <dgm:t>
        <a:bodyPr/>
        <a:lstStyle/>
        <a:p>
          <a:r>
            <a:rPr lang="en-US" sz="1800" b="1" dirty="0">
              <a:latin typeface="Times New Roman" panose="02020603050405020304" pitchFamily="18" charset="0"/>
              <a:cs typeface="Times New Roman" panose="02020603050405020304" pitchFamily="18" charset="0"/>
            </a:rPr>
            <a:t>Broadcom (AVGO)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6B90883E-9F4A-4C52-8399-76C6FA2AD9D0}" type="parTrans" cxnId="{59EEF28F-337B-4FA2-A605-3195D0EF066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7E4AE2-CD11-4600-8CD7-FE8E88203D1E}" type="sibTrans" cxnId="{59EEF28F-337B-4FA2-A605-3195D0EF066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C276C-AE4B-4A23-A6E1-510B5D576A42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Pre-announcement price (May 2022):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$560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(pre-split)</a:t>
          </a:r>
        </a:p>
      </dgm:t>
    </dgm:pt>
    <dgm:pt modelId="{3429F28C-8D46-4B4C-BB6E-AF641918B3BF}" type="parTrans" cxnId="{6A27F94C-C342-43A4-94E5-897057303B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50705F-D629-4DCC-A2DD-0999E823F72A}" type="sibTrans" cxnId="{6A27F94C-C342-43A4-94E5-897057303BA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3BB5A1-08B5-4D59-8E64-1276609228F3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Post-deal closing (Nov 30, 2023):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$909.20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a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62.35% increase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since announcement</a:t>
          </a:r>
        </a:p>
      </dgm:t>
    </dgm:pt>
    <dgm:pt modelId="{B287F547-6ED6-4EC3-B0B6-4660A4B35ABF}" type="parTrans" cxnId="{638C52F7-6D9D-42E5-B130-72FFD94F77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99D9FF-D606-4038-B162-B3AC948BBDDE}" type="sibTrans" cxnId="{638C52F7-6D9D-42E5-B130-72FFD94F771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071815-7359-481C-967D-9FC4534B3018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10-for-1 stock split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in July 2024, adjusted price peaked at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$248.58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in Dec 2024</a:t>
          </a:r>
        </a:p>
      </dgm:t>
    </dgm:pt>
    <dgm:pt modelId="{FDB20FC9-5B5A-48B9-9D52-2121F951205E}" type="parTrans" cxnId="{7761352C-E4A6-4824-B80C-C31A48F212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1B825-09F9-43A0-9799-BD9B1ACF1562}" type="sibTrans" cxnId="{7761352C-E4A6-4824-B80C-C31A48F2121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DC5F1-A1FB-4740-A596-B2B64BA86480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$1T market cap milestone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in 2024, supported by AI-driven revenue growth</a:t>
          </a:r>
        </a:p>
      </dgm:t>
    </dgm:pt>
    <dgm:pt modelId="{9AA9257D-A1A4-4AB3-BF95-E8FB148B30BE}" type="parTrans" cxnId="{721F6FC8-2D3B-4C8A-B506-3956A3031D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05D621-1F9F-4291-A6DA-41B075063846}" type="sibTrans" cxnId="{721F6FC8-2D3B-4C8A-B506-3956A3031DF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005086-FE4D-4C53-AC41-E8E0EF49CAC0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As of April 2025,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$174.61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showing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strong post-merger value creation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despite market correction</a:t>
          </a:r>
        </a:p>
      </dgm:t>
    </dgm:pt>
    <dgm:pt modelId="{B93C5AA1-7613-4EC2-B0B3-4A8B87B858EC}" type="parTrans" cxnId="{DDB3A8B2-D913-465D-93C7-00E1844986F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268D73-0182-4DB0-BECA-896264EB8B4B}" type="sibTrans" cxnId="{DDB3A8B2-D913-465D-93C7-00E1844986F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87FB27-9E6C-459C-839E-2ECDA84A7B26}" type="pres">
      <dgm:prSet presAssocID="{754AA610-D61B-48BD-91FC-959524BA6BBA}" presName="linear" presStyleCnt="0">
        <dgm:presLayoutVars>
          <dgm:dir/>
          <dgm:animLvl val="lvl"/>
          <dgm:resizeHandles val="exact"/>
        </dgm:presLayoutVars>
      </dgm:prSet>
      <dgm:spPr/>
    </dgm:pt>
    <dgm:pt modelId="{EFC463B7-76A8-41F9-B5B3-A6E6837E2ADB}" type="pres">
      <dgm:prSet presAssocID="{39C8C7EB-5E2C-47FF-BF33-E7E7A3A8E9BF}" presName="parentLin" presStyleCnt="0"/>
      <dgm:spPr/>
    </dgm:pt>
    <dgm:pt modelId="{D457218D-6FE4-4D47-9EB2-BFABD8469098}" type="pres">
      <dgm:prSet presAssocID="{39C8C7EB-5E2C-47FF-BF33-E7E7A3A8E9BF}" presName="parentLeftMargin" presStyleLbl="node1" presStyleIdx="0" presStyleCnt="2"/>
      <dgm:spPr/>
    </dgm:pt>
    <dgm:pt modelId="{DA79C340-A74B-483E-9783-E34F37A41F85}" type="pres">
      <dgm:prSet presAssocID="{39C8C7EB-5E2C-47FF-BF33-E7E7A3A8E9BF}" presName="parentText" presStyleLbl="node1" presStyleIdx="0" presStyleCnt="2" custScaleX="48707">
        <dgm:presLayoutVars>
          <dgm:chMax val="0"/>
          <dgm:bulletEnabled val="1"/>
        </dgm:presLayoutVars>
      </dgm:prSet>
      <dgm:spPr/>
    </dgm:pt>
    <dgm:pt modelId="{81459910-6326-4986-AB3F-6AFA42E279BA}" type="pres">
      <dgm:prSet presAssocID="{39C8C7EB-5E2C-47FF-BF33-E7E7A3A8E9BF}" presName="negativeSpace" presStyleCnt="0"/>
      <dgm:spPr/>
    </dgm:pt>
    <dgm:pt modelId="{0EA65883-8B6C-411E-96C8-C718E2CA8C47}" type="pres">
      <dgm:prSet presAssocID="{39C8C7EB-5E2C-47FF-BF33-E7E7A3A8E9BF}" presName="childText" presStyleLbl="conFgAcc1" presStyleIdx="0" presStyleCnt="2">
        <dgm:presLayoutVars>
          <dgm:bulletEnabled val="1"/>
        </dgm:presLayoutVars>
      </dgm:prSet>
      <dgm:spPr/>
    </dgm:pt>
    <dgm:pt modelId="{5D1AD0A5-E5C0-404C-93F6-6ADE3B12FDB6}" type="pres">
      <dgm:prSet presAssocID="{44E9E58B-B6B3-45D9-8C1B-A7CE7F35F96B}" presName="spaceBetweenRectangles" presStyleCnt="0"/>
      <dgm:spPr/>
    </dgm:pt>
    <dgm:pt modelId="{A2A23B4D-E9D6-424A-A65A-2FAEF9F2DEF8}" type="pres">
      <dgm:prSet presAssocID="{EC9AE1B9-5498-4332-8F2A-D2C03508F754}" presName="parentLin" presStyleCnt="0"/>
      <dgm:spPr/>
    </dgm:pt>
    <dgm:pt modelId="{A0E2F931-F8B7-44C0-B1E3-8FB410267337}" type="pres">
      <dgm:prSet presAssocID="{EC9AE1B9-5498-4332-8F2A-D2C03508F754}" presName="parentLeftMargin" presStyleLbl="node1" presStyleIdx="0" presStyleCnt="2"/>
      <dgm:spPr/>
    </dgm:pt>
    <dgm:pt modelId="{7C28840C-FD56-43F1-8724-FF74595F7965}" type="pres">
      <dgm:prSet presAssocID="{EC9AE1B9-5498-4332-8F2A-D2C03508F754}" presName="parentText" presStyleLbl="node1" presStyleIdx="1" presStyleCnt="2" custScaleX="47091">
        <dgm:presLayoutVars>
          <dgm:chMax val="0"/>
          <dgm:bulletEnabled val="1"/>
        </dgm:presLayoutVars>
      </dgm:prSet>
      <dgm:spPr/>
    </dgm:pt>
    <dgm:pt modelId="{A1E61743-5D1E-4150-A8BA-B3383350ED33}" type="pres">
      <dgm:prSet presAssocID="{EC9AE1B9-5498-4332-8F2A-D2C03508F754}" presName="negativeSpace" presStyleCnt="0"/>
      <dgm:spPr/>
    </dgm:pt>
    <dgm:pt modelId="{61E044AF-0E8E-4FC6-99D3-B76C689325CB}" type="pres">
      <dgm:prSet presAssocID="{EC9AE1B9-5498-4332-8F2A-D2C03508F75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E8A381C-815A-45C1-A9FE-21D66E08B674}" type="presOf" srcId="{EC9AE1B9-5498-4332-8F2A-D2C03508F754}" destId="{A0E2F931-F8B7-44C0-B1E3-8FB410267337}" srcOrd="0" destOrd="0" presId="urn:microsoft.com/office/officeart/2005/8/layout/list1"/>
    <dgm:cxn modelId="{F785D726-4ABB-49AA-A565-8489006FE523}" type="presOf" srcId="{5CAC276C-AE4B-4A23-A6E1-510B5D576A42}" destId="{61E044AF-0E8E-4FC6-99D3-B76C689325CB}" srcOrd="0" destOrd="0" presId="urn:microsoft.com/office/officeart/2005/8/layout/list1"/>
    <dgm:cxn modelId="{C9AFD027-FC64-4439-BCA9-B372FF8AD029}" type="presOf" srcId="{DD0B0B15-4320-4E3D-8B24-2FA40F86E228}" destId="{0EA65883-8B6C-411E-96C8-C718E2CA8C47}" srcOrd="0" destOrd="1" presId="urn:microsoft.com/office/officeart/2005/8/layout/list1"/>
    <dgm:cxn modelId="{EABEED2B-8576-48EB-862F-2B70F6BB2120}" srcId="{39C8C7EB-5E2C-47FF-BF33-E7E7A3A8E9BF}" destId="{148CE3AF-43B4-41E3-8794-5AB95A1CBCE3}" srcOrd="2" destOrd="0" parTransId="{015A4F21-9E07-4FB8-978C-2F56C1E67B95}" sibTransId="{664D86BD-C282-4D88-9CD9-96EA79FC54F9}"/>
    <dgm:cxn modelId="{7761352C-E4A6-4824-B80C-C31A48F21214}" srcId="{EC9AE1B9-5498-4332-8F2A-D2C03508F754}" destId="{11071815-7359-481C-967D-9FC4534B3018}" srcOrd="2" destOrd="0" parTransId="{FDB20FC9-5B5A-48B9-9D52-2121F951205E}" sibTransId="{FEE1B825-09F9-43A0-9799-BD9B1ACF1562}"/>
    <dgm:cxn modelId="{2A93AB2F-D6F2-498D-BC60-2B41352C78F5}" srcId="{39C8C7EB-5E2C-47FF-BF33-E7E7A3A8E9BF}" destId="{DD0B0B15-4320-4E3D-8B24-2FA40F86E228}" srcOrd="1" destOrd="0" parTransId="{2EA3A069-55AA-4305-BE76-3F61C17B239B}" sibTransId="{7199ED8E-2E91-4A6B-9C09-D4E588CC6F89}"/>
    <dgm:cxn modelId="{364D2B35-EC8A-4245-AD99-B02B300A0B19}" srcId="{39C8C7EB-5E2C-47FF-BF33-E7E7A3A8E9BF}" destId="{54E33DDA-87F3-4BA7-A53F-4A8A647D12FE}" srcOrd="3" destOrd="0" parTransId="{2125BA33-F222-49AC-A68B-12EBDC1E6797}" sibTransId="{CB5108B9-8D46-41B3-B3E3-617AE66DB962}"/>
    <dgm:cxn modelId="{C2C5F536-AB0C-4D80-A79B-B4BF01D4726C}" type="presOf" srcId="{754AA610-D61B-48BD-91FC-959524BA6BBA}" destId="{0787FB27-9E6C-459C-839E-2ECDA84A7B26}" srcOrd="0" destOrd="0" presId="urn:microsoft.com/office/officeart/2005/8/layout/list1"/>
    <dgm:cxn modelId="{DF5C6438-AA68-4E2F-A4CE-F99B8403AAAE}" type="presOf" srcId="{3DDCC21E-1C29-4840-A94D-C0945ABBB1D8}" destId="{0EA65883-8B6C-411E-96C8-C718E2CA8C47}" srcOrd="0" destOrd="0" presId="urn:microsoft.com/office/officeart/2005/8/layout/list1"/>
    <dgm:cxn modelId="{922D683A-FA01-4221-899D-8E6D4F1B79EC}" srcId="{39C8C7EB-5E2C-47FF-BF33-E7E7A3A8E9BF}" destId="{3DDCC21E-1C29-4840-A94D-C0945ABBB1D8}" srcOrd="0" destOrd="0" parTransId="{9A56A35C-29CF-4D8D-A751-BA9EF7D7ED96}" sibTransId="{D7CA137A-DE2A-40D2-ABA2-5CF7097AB0F9}"/>
    <dgm:cxn modelId="{6A27F94C-C342-43A4-94E5-897057303BAE}" srcId="{EC9AE1B9-5498-4332-8F2A-D2C03508F754}" destId="{5CAC276C-AE4B-4A23-A6E1-510B5D576A42}" srcOrd="0" destOrd="0" parTransId="{3429F28C-8D46-4B4C-BB6E-AF641918B3BF}" sibTransId="{B050705F-D629-4DCC-A2DD-0999E823F72A}"/>
    <dgm:cxn modelId="{0043E957-E5F2-4641-819A-14FED20A147E}" type="presOf" srcId="{EC9AE1B9-5498-4332-8F2A-D2C03508F754}" destId="{7C28840C-FD56-43F1-8724-FF74595F7965}" srcOrd="1" destOrd="0" presId="urn:microsoft.com/office/officeart/2005/8/layout/list1"/>
    <dgm:cxn modelId="{8A07238F-B475-44FE-9058-83D15CDC8194}" type="presOf" srcId="{54E33DDA-87F3-4BA7-A53F-4A8A647D12FE}" destId="{0EA65883-8B6C-411E-96C8-C718E2CA8C47}" srcOrd="0" destOrd="3" presId="urn:microsoft.com/office/officeart/2005/8/layout/list1"/>
    <dgm:cxn modelId="{59EEF28F-337B-4FA2-A605-3195D0EF0668}" srcId="{754AA610-D61B-48BD-91FC-959524BA6BBA}" destId="{EC9AE1B9-5498-4332-8F2A-D2C03508F754}" srcOrd="1" destOrd="0" parTransId="{6B90883E-9F4A-4C52-8399-76C6FA2AD9D0}" sibTransId="{917E4AE2-CD11-4600-8CD7-FE8E88203D1E}"/>
    <dgm:cxn modelId="{C49A3B9F-B88A-4AF2-AF88-856DC909BD02}" type="presOf" srcId="{223BB5A1-08B5-4D59-8E64-1276609228F3}" destId="{61E044AF-0E8E-4FC6-99D3-B76C689325CB}" srcOrd="0" destOrd="1" presId="urn:microsoft.com/office/officeart/2005/8/layout/list1"/>
    <dgm:cxn modelId="{5D267B9F-62DE-4C62-8DB6-5B34E569D40B}" type="presOf" srcId="{0D005086-FE4D-4C53-AC41-E8E0EF49CAC0}" destId="{61E044AF-0E8E-4FC6-99D3-B76C689325CB}" srcOrd="0" destOrd="4" presId="urn:microsoft.com/office/officeart/2005/8/layout/list1"/>
    <dgm:cxn modelId="{BE7643A6-3A17-44B0-AFAC-C2D1C2366B28}" type="presOf" srcId="{39C8C7EB-5E2C-47FF-BF33-E7E7A3A8E9BF}" destId="{DA79C340-A74B-483E-9783-E34F37A41F85}" srcOrd="1" destOrd="0" presId="urn:microsoft.com/office/officeart/2005/8/layout/list1"/>
    <dgm:cxn modelId="{8F6C5CAB-17AD-4033-8035-19717D82932F}" type="presOf" srcId="{148CE3AF-43B4-41E3-8794-5AB95A1CBCE3}" destId="{0EA65883-8B6C-411E-96C8-C718E2CA8C47}" srcOrd="0" destOrd="2" presId="urn:microsoft.com/office/officeart/2005/8/layout/list1"/>
    <dgm:cxn modelId="{D2D364AF-4B76-4112-8DE7-90B0AADB1C44}" type="presOf" srcId="{39C8C7EB-5E2C-47FF-BF33-E7E7A3A8E9BF}" destId="{D457218D-6FE4-4D47-9EB2-BFABD8469098}" srcOrd="0" destOrd="0" presId="urn:microsoft.com/office/officeart/2005/8/layout/list1"/>
    <dgm:cxn modelId="{DDB3A8B2-D913-465D-93C7-00E1844986FF}" srcId="{EC9AE1B9-5498-4332-8F2A-D2C03508F754}" destId="{0D005086-FE4D-4C53-AC41-E8E0EF49CAC0}" srcOrd="4" destOrd="0" parTransId="{B93C5AA1-7613-4EC2-B0B3-4A8B87B858EC}" sibTransId="{67268D73-0182-4DB0-BECA-896264EB8B4B}"/>
    <dgm:cxn modelId="{721F6FC8-2D3B-4C8A-B506-3956A3031DF5}" srcId="{EC9AE1B9-5498-4332-8F2A-D2C03508F754}" destId="{F42DC5F1-A1FB-4740-A596-B2B64BA86480}" srcOrd="3" destOrd="0" parTransId="{9AA9257D-A1A4-4AB3-BF95-E8FB148B30BE}" sibTransId="{E805D621-1F9F-4291-A6DA-41B075063846}"/>
    <dgm:cxn modelId="{5EDA26D9-D505-4F3E-BAB5-FC3CED39C919}" type="presOf" srcId="{11071815-7359-481C-967D-9FC4534B3018}" destId="{61E044AF-0E8E-4FC6-99D3-B76C689325CB}" srcOrd="0" destOrd="2" presId="urn:microsoft.com/office/officeart/2005/8/layout/list1"/>
    <dgm:cxn modelId="{269642E1-5B37-4E7F-8F8E-C9FE4B3D185D}" type="presOf" srcId="{F42DC5F1-A1FB-4740-A596-B2B64BA86480}" destId="{61E044AF-0E8E-4FC6-99D3-B76C689325CB}" srcOrd="0" destOrd="3" presId="urn:microsoft.com/office/officeart/2005/8/layout/list1"/>
    <dgm:cxn modelId="{638C52F7-6D9D-42E5-B130-72FFD94F7719}" srcId="{EC9AE1B9-5498-4332-8F2A-D2C03508F754}" destId="{223BB5A1-08B5-4D59-8E64-1276609228F3}" srcOrd="1" destOrd="0" parTransId="{B287F547-6ED6-4EC3-B0B6-4660A4B35ABF}" sibTransId="{A399D9FF-D606-4038-B162-B3AC948BBDDE}"/>
    <dgm:cxn modelId="{F5E7DFF7-DF7B-422E-BB4C-4C139DB4F305}" srcId="{754AA610-D61B-48BD-91FC-959524BA6BBA}" destId="{39C8C7EB-5E2C-47FF-BF33-E7E7A3A8E9BF}" srcOrd="0" destOrd="0" parTransId="{8E2F8D89-A587-455D-88A6-E6443268B94E}" sibTransId="{44E9E58B-B6B3-45D9-8C1B-A7CE7F35F96B}"/>
    <dgm:cxn modelId="{57C93AC8-FCEC-4339-B02D-65A2A16A35EF}" type="presParOf" srcId="{0787FB27-9E6C-459C-839E-2ECDA84A7B26}" destId="{EFC463B7-76A8-41F9-B5B3-A6E6837E2ADB}" srcOrd="0" destOrd="0" presId="urn:microsoft.com/office/officeart/2005/8/layout/list1"/>
    <dgm:cxn modelId="{4F1EAD56-9777-4EB5-BEAC-C222534273D2}" type="presParOf" srcId="{EFC463B7-76A8-41F9-B5B3-A6E6837E2ADB}" destId="{D457218D-6FE4-4D47-9EB2-BFABD8469098}" srcOrd="0" destOrd="0" presId="urn:microsoft.com/office/officeart/2005/8/layout/list1"/>
    <dgm:cxn modelId="{78BA0E8C-8BF6-4BFB-AFC9-44ED9492001B}" type="presParOf" srcId="{EFC463B7-76A8-41F9-B5B3-A6E6837E2ADB}" destId="{DA79C340-A74B-483E-9783-E34F37A41F85}" srcOrd="1" destOrd="0" presId="urn:microsoft.com/office/officeart/2005/8/layout/list1"/>
    <dgm:cxn modelId="{1D9B2B75-380A-4F9E-A9DB-472FFED1B686}" type="presParOf" srcId="{0787FB27-9E6C-459C-839E-2ECDA84A7B26}" destId="{81459910-6326-4986-AB3F-6AFA42E279BA}" srcOrd="1" destOrd="0" presId="urn:microsoft.com/office/officeart/2005/8/layout/list1"/>
    <dgm:cxn modelId="{3D3FE2E3-80B8-4AFE-B447-44B644C4C0DE}" type="presParOf" srcId="{0787FB27-9E6C-459C-839E-2ECDA84A7B26}" destId="{0EA65883-8B6C-411E-96C8-C718E2CA8C47}" srcOrd="2" destOrd="0" presId="urn:microsoft.com/office/officeart/2005/8/layout/list1"/>
    <dgm:cxn modelId="{5CFE0ADE-2039-400A-BA80-47B30B0439B1}" type="presParOf" srcId="{0787FB27-9E6C-459C-839E-2ECDA84A7B26}" destId="{5D1AD0A5-E5C0-404C-93F6-6ADE3B12FDB6}" srcOrd="3" destOrd="0" presId="urn:microsoft.com/office/officeart/2005/8/layout/list1"/>
    <dgm:cxn modelId="{F3A02B5D-2418-4030-BC31-5477F6F3A736}" type="presParOf" srcId="{0787FB27-9E6C-459C-839E-2ECDA84A7B26}" destId="{A2A23B4D-E9D6-424A-A65A-2FAEF9F2DEF8}" srcOrd="4" destOrd="0" presId="urn:microsoft.com/office/officeart/2005/8/layout/list1"/>
    <dgm:cxn modelId="{69078BFF-5355-48C7-9154-BDB50A22ED72}" type="presParOf" srcId="{A2A23B4D-E9D6-424A-A65A-2FAEF9F2DEF8}" destId="{A0E2F931-F8B7-44C0-B1E3-8FB410267337}" srcOrd="0" destOrd="0" presId="urn:microsoft.com/office/officeart/2005/8/layout/list1"/>
    <dgm:cxn modelId="{04DB9F1D-F383-491A-B7E1-733611380961}" type="presParOf" srcId="{A2A23B4D-E9D6-424A-A65A-2FAEF9F2DEF8}" destId="{7C28840C-FD56-43F1-8724-FF74595F7965}" srcOrd="1" destOrd="0" presId="urn:microsoft.com/office/officeart/2005/8/layout/list1"/>
    <dgm:cxn modelId="{722C7E9F-88F2-4451-B4BE-19156F2F2ECD}" type="presParOf" srcId="{0787FB27-9E6C-459C-839E-2ECDA84A7B26}" destId="{A1E61743-5D1E-4150-A8BA-B3383350ED33}" srcOrd="5" destOrd="0" presId="urn:microsoft.com/office/officeart/2005/8/layout/list1"/>
    <dgm:cxn modelId="{B4ABD97D-57C9-474E-BFB1-DA45A069013C}" type="presParOf" srcId="{0787FB27-9E6C-459C-839E-2ECDA84A7B26}" destId="{61E044AF-0E8E-4FC6-99D3-B76C689325C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34345B-3403-48DA-BAAF-CDE34397C955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A055FB-25B5-4B41-A817-8B65B0B16025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Risk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25D32B-98B3-40FC-8258-156AD68E982E}" type="parTrans" cxnId="{10D5A84F-F908-4ED3-8DC9-0705422267E6}">
      <dgm:prSet/>
      <dgm:spPr/>
      <dgm:t>
        <a:bodyPr/>
        <a:lstStyle/>
        <a:p>
          <a:endParaRPr lang="en-US"/>
        </a:p>
      </dgm:t>
    </dgm:pt>
    <dgm:pt modelId="{9BF93B5B-0FBF-4C3D-B505-DAA5691AA266}" type="sibTrans" cxnId="{10D5A84F-F908-4ED3-8DC9-0705422267E6}">
      <dgm:prSet/>
      <dgm:spPr/>
      <dgm:t>
        <a:bodyPr/>
        <a:lstStyle/>
        <a:p>
          <a:endParaRPr lang="en-US"/>
        </a:p>
      </dgm:t>
    </dgm:pt>
    <dgm:pt modelId="{75F194C4-87F0-4410-934D-166FDD0BEA52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Deal faced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intensive antitrust scrutiny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the EU, UK, and US.</a:t>
          </a:r>
        </a:p>
      </dgm:t>
    </dgm:pt>
    <dgm:pt modelId="{73219615-0CC8-45AE-90B4-F21A5D314E65}" type="parTrans" cxnId="{E4750EC9-4A45-4134-826C-C98F9B819868}">
      <dgm:prSet/>
      <dgm:spPr/>
      <dgm:t>
        <a:bodyPr/>
        <a:lstStyle/>
        <a:p>
          <a:endParaRPr lang="en-US"/>
        </a:p>
      </dgm:t>
    </dgm:pt>
    <dgm:pt modelId="{9EEF8D2F-80D1-4B79-BCA6-E63CC90979B9}" type="sibTrans" cxnId="{E4750EC9-4A45-4134-826C-C98F9B819868}">
      <dgm:prSet/>
      <dgm:spPr/>
      <dgm:t>
        <a:bodyPr/>
        <a:lstStyle/>
        <a:p>
          <a:endParaRPr lang="en-US"/>
        </a:p>
      </dgm:t>
    </dgm:pt>
    <dgm:pt modelId="{6844BB3E-A13D-4165-9E00-7BB500000B99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action remains possible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if Broadcom is seen as abusing its market position.</a:t>
          </a:r>
        </a:p>
      </dgm:t>
    </dgm:pt>
    <dgm:pt modelId="{E6F21B25-58CD-4EC4-A253-81359E84B7AB}" type="parTrans" cxnId="{E07B4B55-F4A9-4898-AB4D-11E5367C3F15}">
      <dgm:prSet/>
      <dgm:spPr/>
      <dgm:t>
        <a:bodyPr/>
        <a:lstStyle/>
        <a:p>
          <a:endParaRPr lang="en-US"/>
        </a:p>
      </dgm:t>
    </dgm:pt>
    <dgm:pt modelId="{B682C3E9-7E6F-462B-8AE6-1E050E484518}" type="sibTrans" cxnId="{E07B4B55-F4A9-4898-AB4D-11E5367C3F15}">
      <dgm:prSet/>
      <dgm:spPr/>
      <dgm:t>
        <a:bodyPr/>
        <a:lstStyle/>
        <a:p>
          <a:endParaRPr lang="en-US"/>
        </a:p>
      </dgm:t>
    </dgm:pt>
    <dgm:pt modelId="{67009DC9-D7F7-4996-AA5C-E692341B7F55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Retention Risk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45B6E1-52E8-4780-85BC-687D6C4D3B9F}" type="parTrans" cxnId="{36526C68-DB0A-4CC1-9EB2-EBC5F867153E}">
      <dgm:prSet/>
      <dgm:spPr/>
      <dgm:t>
        <a:bodyPr/>
        <a:lstStyle/>
        <a:p>
          <a:endParaRPr lang="en-US"/>
        </a:p>
      </dgm:t>
    </dgm:pt>
    <dgm:pt modelId="{9E0284A4-F373-47DC-B4BC-3C0FAD1E1D2F}" type="sibTrans" cxnId="{36526C68-DB0A-4CC1-9EB2-EBC5F867153E}">
      <dgm:prSet/>
      <dgm:spPr/>
      <dgm:t>
        <a:bodyPr/>
        <a:lstStyle/>
        <a:p>
          <a:endParaRPr lang="en-US"/>
        </a:p>
      </dgm:t>
    </dgm:pt>
    <dgm:pt modelId="{B8046C71-8355-47E3-A1FD-F5CCF924793B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has a history of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raising prices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post-acquisition (e.g., CA, Symantec).</a:t>
          </a:r>
        </a:p>
      </dgm:t>
    </dgm:pt>
    <dgm:pt modelId="{66EE872B-8769-4F27-B37C-9B605F963112}" type="parTrans" cxnId="{3E3600F2-11BD-40DE-BCF0-A34E1EF71136}">
      <dgm:prSet/>
      <dgm:spPr/>
      <dgm:t>
        <a:bodyPr/>
        <a:lstStyle/>
        <a:p>
          <a:endParaRPr lang="en-US"/>
        </a:p>
      </dgm:t>
    </dgm:pt>
    <dgm:pt modelId="{308E3840-4698-4896-8BAC-C4D5DF44E3F8}" type="sibTrans" cxnId="{3E3600F2-11BD-40DE-BCF0-A34E1EF71136}">
      <dgm:prSet/>
      <dgm:spPr/>
      <dgm:t>
        <a:bodyPr/>
        <a:lstStyle/>
        <a:p>
          <a:endParaRPr lang="en-US"/>
        </a:p>
      </dgm:t>
    </dgm:pt>
    <dgm:pt modelId="{36388BBC-7131-4FEC-B7EF-2F8D834628C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risk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if pricing or service quality deteriorates.</a:t>
          </a:r>
        </a:p>
      </dgm:t>
    </dgm:pt>
    <dgm:pt modelId="{030EAB1D-DF8E-4CB4-A3B6-CC0428656F1C}" type="parTrans" cxnId="{76CFF60B-1153-4136-B085-FA92B288405B}">
      <dgm:prSet/>
      <dgm:spPr/>
      <dgm:t>
        <a:bodyPr/>
        <a:lstStyle/>
        <a:p>
          <a:endParaRPr lang="en-US"/>
        </a:p>
      </dgm:t>
    </dgm:pt>
    <dgm:pt modelId="{0676158F-8CC9-4FDB-A745-27FB9719DB44}" type="sibTrans" cxnId="{76CFF60B-1153-4136-B085-FA92B288405B}">
      <dgm:prSet/>
      <dgm:spPr/>
      <dgm:t>
        <a:bodyPr/>
        <a:lstStyle/>
        <a:p>
          <a:endParaRPr lang="en-US"/>
        </a:p>
      </dgm:t>
    </dgm:pt>
    <dgm:pt modelId="{1F7EEA0E-DC30-4FEC-A185-5ABF75A3DAF4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Rising competition from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Nutanix, Microsoft, open-source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solutions.</a:t>
          </a:r>
        </a:p>
      </dgm:t>
    </dgm:pt>
    <dgm:pt modelId="{D4A2B7FD-54A0-46D1-A361-84299460EB67}" type="parTrans" cxnId="{03918A4A-59A8-4C7A-9F20-BB719CDC9905}">
      <dgm:prSet/>
      <dgm:spPr/>
      <dgm:t>
        <a:bodyPr/>
        <a:lstStyle/>
        <a:p>
          <a:endParaRPr lang="en-US"/>
        </a:p>
      </dgm:t>
    </dgm:pt>
    <dgm:pt modelId="{203CFC9A-1DCA-4766-A8A2-32B4ECFC411C}" type="sibTrans" cxnId="{03918A4A-59A8-4C7A-9F20-BB719CDC9905}">
      <dgm:prSet/>
      <dgm:spPr/>
      <dgm:t>
        <a:bodyPr/>
        <a:lstStyle/>
        <a:p>
          <a:endParaRPr lang="en-US"/>
        </a:p>
      </dgm:t>
    </dgm:pt>
    <dgm:pt modelId="{023959B7-2068-4EC6-A55F-F75975CA97FD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Synergy Execution Risk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33CEA-9078-4CD1-B7F2-7AF283901E04}" type="parTrans" cxnId="{249C783E-7F0E-4E67-822A-02FEE289E58C}">
      <dgm:prSet/>
      <dgm:spPr/>
      <dgm:t>
        <a:bodyPr/>
        <a:lstStyle/>
        <a:p>
          <a:endParaRPr lang="en-US"/>
        </a:p>
      </dgm:t>
    </dgm:pt>
    <dgm:pt modelId="{E6EFEC75-90EA-47EB-B9BE-CFEA744EAA34}" type="sibTrans" cxnId="{249C783E-7F0E-4E67-822A-02FEE289E58C}">
      <dgm:prSet/>
      <dgm:spPr/>
      <dgm:t>
        <a:bodyPr/>
        <a:lstStyle/>
        <a:p>
          <a:endParaRPr lang="en-US"/>
        </a:p>
      </dgm:t>
    </dgm:pt>
    <dgm:pt modelId="{375FE161-35D3-4AC0-A39A-CE9C54B0A944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$8B+ in projected synergies must be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carefully executed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1A66291A-0903-40F1-984F-C2F14FA04957}" type="parTrans" cxnId="{FD833006-C0F6-4221-9293-B5BFB33170A4}">
      <dgm:prSet/>
      <dgm:spPr/>
      <dgm:t>
        <a:bodyPr/>
        <a:lstStyle/>
        <a:p>
          <a:endParaRPr lang="en-US"/>
        </a:p>
      </dgm:t>
    </dgm:pt>
    <dgm:pt modelId="{2DED64FB-7284-424E-9B8C-339B82D07DE8}" type="sibTrans" cxnId="{FD833006-C0F6-4221-9293-B5BFB33170A4}">
      <dgm:prSet/>
      <dgm:spPr/>
      <dgm:t>
        <a:bodyPr/>
        <a:lstStyle/>
        <a:p>
          <a:endParaRPr lang="en-US"/>
        </a:p>
      </dgm:t>
    </dgm:pt>
    <dgm:pt modelId="{3AF7FB3F-2A4E-45FD-A87A-19B5220536BE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Over-aggressive cost cutting may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undermine product or support quality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F2267C96-9BDB-4C1D-8605-E8B5AD7440E0}" type="parTrans" cxnId="{31E76C0A-85A3-41B8-B797-47ECCAAFBA7A}">
      <dgm:prSet/>
      <dgm:spPr/>
      <dgm:t>
        <a:bodyPr/>
        <a:lstStyle/>
        <a:p>
          <a:endParaRPr lang="en-US"/>
        </a:p>
      </dgm:t>
    </dgm:pt>
    <dgm:pt modelId="{0B689E88-5C48-477F-87BB-E36FCD357134}" type="sibTrans" cxnId="{31E76C0A-85A3-41B8-B797-47ECCAAFBA7A}">
      <dgm:prSet/>
      <dgm:spPr/>
      <dgm:t>
        <a:bodyPr/>
        <a:lstStyle/>
        <a:p>
          <a:endParaRPr lang="en-US"/>
        </a:p>
      </dgm:t>
    </dgm:pt>
    <dgm:pt modelId="{BC4B2843-4AEB-49C1-8F3E-0156B918D84D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Integration complexity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could lead to delays or additional costs.</a:t>
          </a:r>
        </a:p>
      </dgm:t>
    </dgm:pt>
    <dgm:pt modelId="{F581F5DD-161A-47A1-AD23-803214E952CC}" type="parTrans" cxnId="{EEB744AC-D2B4-4B5E-9DDA-66F4F3036B26}">
      <dgm:prSet/>
      <dgm:spPr/>
      <dgm:t>
        <a:bodyPr/>
        <a:lstStyle/>
        <a:p>
          <a:endParaRPr lang="en-US"/>
        </a:p>
      </dgm:t>
    </dgm:pt>
    <dgm:pt modelId="{B9DFE842-12A2-4131-99A7-525C9550157B}" type="sibTrans" cxnId="{EEB744AC-D2B4-4B5E-9DDA-66F4F3036B26}">
      <dgm:prSet/>
      <dgm:spPr/>
      <dgm:t>
        <a:bodyPr/>
        <a:lstStyle/>
        <a:p>
          <a:endParaRPr lang="en-US"/>
        </a:p>
      </dgm:t>
    </dgm:pt>
    <dgm:pt modelId="{6DA0AC6D-223D-45FA-BC46-BB392B474605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Financial &amp; Macro Risk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EDFFA9-2536-40D3-A737-5589B8E66956}" type="parTrans" cxnId="{65ABCEEC-A58E-4422-9FFA-A54B9C755494}">
      <dgm:prSet/>
      <dgm:spPr/>
      <dgm:t>
        <a:bodyPr/>
        <a:lstStyle/>
        <a:p>
          <a:endParaRPr lang="en-US"/>
        </a:p>
      </dgm:t>
    </dgm:pt>
    <dgm:pt modelId="{F079E9D1-4150-4FDE-B59B-725CCBBE14CE}" type="sibTrans" cxnId="{65ABCEEC-A58E-4422-9FFA-A54B9C755494}">
      <dgm:prSet/>
      <dgm:spPr/>
      <dgm:t>
        <a:bodyPr/>
        <a:lstStyle/>
        <a:p>
          <a:endParaRPr lang="en-US"/>
        </a:p>
      </dgm:t>
    </dgm:pt>
    <dgm:pt modelId="{1CF70219-C67B-44FC-BB2C-E90C3259F613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$30B new debt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increases leverage and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interest rate exposure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BA51F9A-EDF3-469B-A765-3B94EEE14B28}" type="parTrans" cxnId="{07FD6E7A-8DCE-4E18-8FAB-1D5524BA8479}">
      <dgm:prSet/>
      <dgm:spPr/>
      <dgm:t>
        <a:bodyPr/>
        <a:lstStyle/>
        <a:p>
          <a:endParaRPr lang="en-US"/>
        </a:p>
      </dgm:t>
    </dgm:pt>
    <dgm:pt modelId="{F8DEB980-B570-497F-A62C-E8CFB9F4A682}" type="sibTrans" cxnId="{07FD6E7A-8DCE-4E18-8FAB-1D5524BA8479}">
      <dgm:prSet/>
      <dgm:spPr/>
      <dgm:t>
        <a:bodyPr/>
        <a:lstStyle/>
        <a:p>
          <a:endParaRPr lang="en-US"/>
        </a:p>
      </dgm:t>
    </dgm:pt>
    <dgm:pt modelId="{39133AFB-8635-4F18-9912-F2C6AC1FEEC4}">
      <dgm:prSet custT="1"/>
      <dgm:spPr/>
      <dgm:t>
        <a:bodyPr/>
        <a:lstStyle/>
        <a:p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Downturn in IT spending could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strain cash flows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793DD40-1D8F-4B18-8224-6AC929E7ADFF}" type="parTrans" cxnId="{B63A46BB-A5CE-48BC-ACDF-4B52D1FAFFD7}">
      <dgm:prSet/>
      <dgm:spPr/>
      <dgm:t>
        <a:bodyPr/>
        <a:lstStyle/>
        <a:p>
          <a:endParaRPr lang="en-US"/>
        </a:p>
      </dgm:t>
    </dgm:pt>
    <dgm:pt modelId="{B55451BA-FA41-4762-AA56-A58A36B28150}" type="sibTrans" cxnId="{B63A46BB-A5CE-48BC-ACDF-4B52D1FAFFD7}">
      <dgm:prSet/>
      <dgm:spPr/>
      <dgm:t>
        <a:bodyPr/>
        <a:lstStyle/>
        <a:p>
          <a:endParaRPr lang="en-US"/>
        </a:p>
      </dgm:t>
    </dgm:pt>
    <dgm:pt modelId="{73690701-D861-4C68-8EF5-4F218250FC7D}">
      <dgm:prSet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Global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macroeconomic uncertainty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adds further execution risk.</a:t>
          </a:r>
        </a:p>
      </dgm:t>
    </dgm:pt>
    <dgm:pt modelId="{A9CED045-BC9C-460A-89FD-B585F56623CC}" type="parTrans" cxnId="{C5046945-0EDF-4EFF-A149-0A147E06CDD2}">
      <dgm:prSet/>
      <dgm:spPr/>
      <dgm:t>
        <a:bodyPr/>
        <a:lstStyle/>
        <a:p>
          <a:endParaRPr lang="en-US"/>
        </a:p>
      </dgm:t>
    </dgm:pt>
    <dgm:pt modelId="{CD46248C-A8BF-4EF2-AD0C-BFBC78F9D119}" type="sibTrans" cxnId="{C5046945-0EDF-4EFF-A149-0A147E06CDD2}">
      <dgm:prSet/>
      <dgm:spPr/>
      <dgm:t>
        <a:bodyPr/>
        <a:lstStyle/>
        <a:p>
          <a:endParaRPr lang="en-US"/>
        </a:p>
      </dgm:t>
    </dgm:pt>
    <dgm:pt modelId="{57149B9D-7CCB-49B6-B7D2-647557863F79}" type="pres">
      <dgm:prSet presAssocID="{6B34345B-3403-48DA-BAAF-CDE34397C955}" presName="Name0" presStyleCnt="0">
        <dgm:presLayoutVars>
          <dgm:dir/>
          <dgm:animLvl val="lvl"/>
          <dgm:resizeHandles val="exact"/>
        </dgm:presLayoutVars>
      </dgm:prSet>
      <dgm:spPr/>
    </dgm:pt>
    <dgm:pt modelId="{1944835B-E0CF-4CF8-82B8-EF796E89B7E2}" type="pres">
      <dgm:prSet presAssocID="{14A055FB-25B5-4B41-A817-8B65B0B16025}" presName="linNode" presStyleCnt="0"/>
      <dgm:spPr/>
    </dgm:pt>
    <dgm:pt modelId="{992C24D0-6D38-4985-90AE-34B41CDA0A23}" type="pres">
      <dgm:prSet presAssocID="{14A055FB-25B5-4B41-A817-8B65B0B16025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7CDC0428-60D4-4872-84BB-574EC552D003}" type="pres">
      <dgm:prSet presAssocID="{14A055FB-25B5-4B41-A817-8B65B0B16025}" presName="descendantText" presStyleLbl="alignAccFollowNode1" presStyleIdx="0" presStyleCnt="4">
        <dgm:presLayoutVars>
          <dgm:bulletEnabled/>
        </dgm:presLayoutVars>
      </dgm:prSet>
      <dgm:spPr/>
    </dgm:pt>
    <dgm:pt modelId="{7932C5A6-7902-49AA-9E05-5B059827BD3B}" type="pres">
      <dgm:prSet presAssocID="{9BF93B5B-0FBF-4C3D-B505-DAA5691AA266}" presName="sp" presStyleCnt="0"/>
      <dgm:spPr/>
    </dgm:pt>
    <dgm:pt modelId="{3688C12C-E403-43C6-97AD-99AB17B79F78}" type="pres">
      <dgm:prSet presAssocID="{67009DC9-D7F7-4996-AA5C-E692341B7F55}" presName="linNode" presStyleCnt="0"/>
      <dgm:spPr/>
    </dgm:pt>
    <dgm:pt modelId="{54F74A4D-567E-486F-9D4B-19F56BE01195}" type="pres">
      <dgm:prSet presAssocID="{67009DC9-D7F7-4996-AA5C-E692341B7F5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75258564-DD7C-48E2-80ED-62677D2325F0}" type="pres">
      <dgm:prSet presAssocID="{67009DC9-D7F7-4996-AA5C-E692341B7F55}" presName="descendantText" presStyleLbl="alignAccFollowNode1" presStyleIdx="1" presStyleCnt="4">
        <dgm:presLayoutVars>
          <dgm:bulletEnabled/>
        </dgm:presLayoutVars>
      </dgm:prSet>
      <dgm:spPr/>
    </dgm:pt>
    <dgm:pt modelId="{2B553478-48ED-440E-84D3-CE59D550865D}" type="pres">
      <dgm:prSet presAssocID="{9E0284A4-F373-47DC-B4BC-3C0FAD1E1D2F}" presName="sp" presStyleCnt="0"/>
      <dgm:spPr/>
    </dgm:pt>
    <dgm:pt modelId="{F956C5FD-22CB-48CB-863A-50F7B7B8A86B}" type="pres">
      <dgm:prSet presAssocID="{023959B7-2068-4EC6-A55F-F75975CA97FD}" presName="linNode" presStyleCnt="0"/>
      <dgm:spPr/>
    </dgm:pt>
    <dgm:pt modelId="{155F2579-B1B5-4948-A021-6613FE77CB33}" type="pres">
      <dgm:prSet presAssocID="{023959B7-2068-4EC6-A55F-F75975CA97F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21A41663-F7B4-40E4-9734-216C1E8320DC}" type="pres">
      <dgm:prSet presAssocID="{023959B7-2068-4EC6-A55F-F75975CA97FD}" presName="descendantText" presStyleLbl="alignAccFollowNode1" presStyleIdx="2" presStyleCnt="4">
        <dgm:presLayoutVars>
          <dgm:bulletEnabled/>
        </dgm:presLayoutVars>
      </dgm:prSet>
      <dgm:spPr/>
    </dgm:pt>
    <dgm:pt modelId="{63EAF110-EEA6-4B7A-94EA-C651F54AD47E}" type="pres">
      <dgm:prSet presAssocID="{E6EFEC75-90EA-47EB-B9BE-CFEA744EAA34}" presName="sp" presStyleCnt="0"/>
      <dgm:spPr/>
    </dgm:pt>
    <dgm:pt modelId="{CD799FE7-8BC5-4886-B105-D5C279EB419D}" type="pres">
      <dgm:prSet presAssocID="{6DA0AC6D-223D-45FA-BC46-BB392B474605}" presName="linNode" presStyleCnt="0"/>
      <dgm:spPr/>
    </dgm:pt>
    <dgm:pt modelId="{10BF11C9-0B42-40F3-B420-FE5DB15DDE1B}" type="pres">
      <dgm:prSet presAssocID="{6DA0AC6D-223D-45FA-BC46-BB392B47460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1872C849-01E4-41BD-959A-EDC7970CE629}" type="pres">
      <dgm:prSet presAssocID="{6DA0AC6D-223D-45FA-BC46-BB392B47460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D762F00-B086-4C9F-B066-7F1A9FB292C8}" type="presOf" srcId="{6B34345B-3403-48DA-BAAF-CDE34397C955}" destId="{57149B9D-7CCB-49B6-B7D2-647557863F79}" srcOrd="0" destOrd="0" presId="urn:microsoft.com/office/officeart/2016/7/layout/VerticalSolidActionList"/>
    <dgm:cxn modelId="{FD833006-C0F6-4221-9293-B5BFB33170A4}" srcId="{023959B7-2068-4EC6-A55F-F75975CA97FD}" destId="{375FE161-35D3-4AC0-A39A-CE9C54B0A944}" srcOrd="0" destOrd="0" parTransId="{1A66291A-0903-40F1-984F-C2F14FA04957}" sibTransId="{2DED64FB-7284-424E-9B8C-339B82D07DE8}"/>
    <dgm:cxn modelId="{31E76C0A-85A3-41B8-B797-47ECCAAFBA7A}" srcId="{023959B7-2068-4EC6-A55F-F75975CA97FD}" destId="{3AF7FB3F-2A4E-45FD-A87A-19B5220536BE}" srcOrd="1" destOrd="0" parTransId="{F2267C96-9BDB-4C1D-8605-E8B5AD7440E0}" sibTransId="{0B689E88-5C48-477F-87BB-E36FCD357134}"/>
    <dgm:cxn modelId="{E2C9840A-6741-4D58-8A64-FAC2D936D53A}" type="presOf" srcId="{75F194C4-87F0-4410-934D-166FDD0BEA52}" destId="{7CDC0428-60D4-4872-84BB-574EC552D003}" srcOrd="0" destOrd="0" presId="urn:microsoft.com/office/officeart/2016/7/layout/VerticalSolidActionList"/>
    <dgm:cxn modelId="{76CFF60B-1153-4136-B085-FA92B288405B}" srcId="{67009DC9-D7F7-4996-AA5C-E692341B7F55}" destId="{36388BBC-7131-4FEC-B7EF-2F8D834628CF}" srcOrd="1" destOrd="0" parTransId="{030EAB1D-DF8E-4CB4-A3B6-CC0428656F1C}" sibTransId="{0676158F-8CC9-4FDB-A745-27FB9719DB44}"/>
    <dgm:cxn modelId="{48A97A1B-B72E-4415-9EE9-78B7528AE729}" type="presOf" srcId="{14A055FB-25B5-4B41-A817-8B65B0B16025}" destId="{992C24D0-6D38-4985-90AE-34B41CDA0A23}" srcOrd="0" destOrd="0" presId="urn:microsoft.com/office/officeart/2016/7/layout/VerticalSolidActionList"/>
    <dgm:cxn modelId="{355FCF2C-EB05-4325-9597-5047D01DDC6D}" type="presOf" srcId="{36388BBC-7131-4FEC-B7EF-2F8D834628CF}" destId="{75258564-DD7C-48E2-80ED-62677D2325F0}" srcOrd="0" destOrd="1" presId="urn:microsoft.com/office/officeart/2016/7/layout/VerticalSolidActionList"/>
    <dgm:cxn modelId="{47777533-4A35-4651-88DD-8261D835D255}" type="presOf" srcId="{3AF7FB3F-2A4E-45FD-A87A-19B5220536BE}" destId="{21A41663-F7B4-40E4-9734-216C1E8320DC}" srcOrd="0" destOrd="1" presId="urn:microsoft.com/office/officeart/2016/7/layout/VerticalSolidActionList"/>
    <dgm:cxn modelId="{249C783E-7F0E-4E67-822A-02FEE289E58C}" srcId="{6B34345B-3403-48DA-BAAF-CDE34397C955}" destId="{023959B7-2068-4EC6-A55F-F75975CA97FD}" srcOrd="2" destOrd="0" parTransId="{D1233CEA-9078-4CD1-B7F2-7AF283901E04}" sibTransId="{E6EFEC75-90EA-47EB-B9BE-CFEA744EAA34}"/>
    <dgm:cxn modelId="{2928563F-6CE4-4A62-B003-9B6229E25FAB}" type="presOf" srcId="{73690701-D861-4C68-8EF5-4F218250FC7D}" destId="{1872C849-01E4-41BD-959A-EDC7970CE629}" srcOrd="0" destOrd="2" presId="urn:microsoft.com/office/officeart/2016/7/layout/VerticalSolidActionList"/>
    <dgm:cxn modelId="{C5046945-0EDF-4EFF-A149-0A147E06CDD2}" srcId="{6DA0AC6D-223D-45FA-BC46-BB392B474605}" destId="{73690701-D861-4C68-8EF5-4F218250FC7D}" srcOrd="2" destOrd="0" parTransId="{A9CED045-BC9C-460A-89FD-B585F56623CC}" sibTransId="{CD46248C-A8BF-4EF2-AD0C-BFBC78F9D119}"/>
    <dgm:cxn modelId="{36526C68-DB0A-4CC1-9EB2-EBC5F867153E}" srcId="{6B34345B-3403-48DA-BAAF-CDE34397C955}" destId="{67009DC9-D7F7-4996-AA5C-E692341B7F55}" srcOrd="1" destOrd="0" parTransId="{0645B6E1-52E8-4780-85BC-687D6C4D3B9F}" sibTransId="{9E0284A4-F373-47DC-B4BC-3C0FAD1E1D2F}"/>
    <dgm:cxn modelId="{03918A4A-59A8-4C7A-9F20-BB719CDC9905}" srcId="{67009DC9-D7F7-4996-AA5C-E692341B7F55}" destId="{1F7EEA0E-DC30-4FEC-A185-5ABF75A3DAF4}" srcOrd="2" destOrd="0" parTransId="{D4A2B7FD-54A0-46D1-A361-84299460EB67}" sibTransId="{203CFC9A-1DCA-4766-A8A2-32B4ECFC411C}"/>
    <dgm:cxn modelId="{10D5A84F-F908-4ED3-8DC9-0705422267E6}" srcId="{6B34345B-3403-48DA-BAAF-CDE34397C955}" destId="{14A055FB-25B5-4B41-A817-8B65B0B16025}" srcOrd="0" destOrd="0" parTransId="{2025D32B-98B3-40FC-8258-156AD68E982E}" sibTransId="{9BF93B5B-0FBF-4C3D-B505-DAA5691AA266}"/>
    <dgm:cxn modelId="{E07B4B55-F4A9-4898-AB4D-11E5367C3F15}" srcId="{14A055FB-25B5-4B41-A817-8B65B0B16025}" destId="{6844BB3E-A13D-4165-9E00-7BB500000B99}" srcOrd="1" destOrd="0" parTransId="{E6F21B25-58CD-4EC4-A253-81359E84B7AB}" sibTransId="{B682C3E9-7E6F-462B-8AE6-1E050E484518}"/>
    <dgm:cxn modelId="{4A4DD155-303F-4BF5-8D80-576FA69CC76F}" type="presOf" srcId="{B8046C71-8355-47E3-A1FD-F5CCF924793B}" destId="{75258564-DD7C-48E2-80ED-62677D2325F0}" srcOrd="0" destOrd="0" presId="urn:microsoft.com/office/officeart/2016/7/layout/VerticalSolidActionList"/>
    <dgm:cxn modelId="{07FD6E7A-8DCE-4E18-8FAB-1D5524BA8479}" srcId="{6DA0AC6D-223D-45FA-BC46-BB392B474605}" destId="{1CF70219-C67B-44FC-BB2C-E90C3259F613}" srcOrd="0" destOrd="0" parTransId="{2BA51F9A-EDF3-469B-A765-3B94EEE14B28}" sibTransId="{F8DEB980-B570-497F-A62C-E8CFB9F4A682}"/>
    <dgm:cxn modelId="{8277087D-39E9-4C7B-98EB-6C49803FC430}" type="presOf" srcId="{1CF70219-C67B-44FC-BB2C-E90C3259F613}" destId="{1872C849-01E4-41BD-959A-EDC7970CE629}" srcOrd="0" destOrd="0" presId="urn:microsoft.com/office/officeart/2016/7/layout/VerticalSolidActionList"/>
    <dgm:cxn modelId="{0728AB8D-CF5D-4818-9D27-9C4076EF1602}" type="presOf" srcId="{375FE161-35D3-4AC0-A39A-CE9C54B0A944}" destId="{21A41663-F7B4-40E4-9734-216C1E8320DC}" srcOrd="0" destOrd="0" presId="urn:microsoft.com/office/officeart/2016/7/layout/VerticalSolidActionList"/>
    <dgm:cxn modelId="{D09837A0-AEEE-42A3-AF96-ADDDFB6FF6D4}" type="presOf" srcId="{6DA0AC6D-223D-45FA-BC46-BB392B474605}" destId="{10BF11C9-0B42-40F3-B420-FE5DB15DDE1B}" srcOrd="0" destOrd="0" presId="urn:microsoft.com/office/officeart/2016/7/layout/VerticalSolidActionList"/>
    <dgm:cxn modelId="{EEB744AC-D2B4-4B5E-9DDA-66F4F3036B26}" srcId="{023959B7-2068-4EC6-A55F-F75975CA97FD}" destId="{BC4B2843-4AEB-49C1-8F3E-0156B918D84D}" srcOrd="2" destOrd="0" parTransId="{F581F5DD-161A-47A1-AD23-803214E952CC}" sibTransId="{B9DFE842-12A2-4131-99A7-525C9550157B}"/>
    <dgm:cxn modelId="{89EE81B0-87D0-48D8-B35A-40829EC7C0FB}" type="presOf" srcId="{023959B7-2068-4EC6-A55F-F75975CA97FD}" destId="{155F2579-B1B5-4948-A021-6613FE77CB33}" srcOrd="0" destOrd="0" presId="urn:microsoft.com/office/officeart/2016/7/layout/VerticalSolidActionList"/>
    <dgm:cxn modelId="{B63A46BB-A5CE-48BC-ACDF-4B52D1FAFFD7}" srcId="{6DA0AC6D-223D-45FA-BC46-BB392B474605}" destId="{39133AFB-8635-4F18-9912-F2C6AC1FEEC4}" srcOrd="1" destOrd="0" parTransId="{3793DD40-1D8F-4B18-8224-6AC929E7ADFF}" sibTransId="{B55451BA-FA41-4762-AA56-A58A36B28150}"/>
    <dgm:cxn modelId="{B515D3C6-2A74-474E-920E-9628E05CA4E4}" type="presOf" srcId="{BC4B2843-4AEB-49C1-8F3E-0156B918D84D}" destId="{21A41663-F7B4-40E4-9734-216C1E8320DC}" srcOrd="0" destOrd="2" presId="urn:microsoft.com/office/officeart/2016/7/layout/VerticalSolidActionList"/>
    <dgm:cxn modelId="{E4750EC9-4A45-4134-826C-C98F9B819868}" srcId="{14A055FB-25B5-4B41-A817-8B65B0B16025}" destId="{75F194C4-87F0-4410-934D-166FDD0BEA52}" srcOrd="0" destOrd="0" parTransId="{73219615-0CC8-45AE-90B4-F21A5D314E65}" sibTransId="{9EEF8D2F-80D1-4B79-BCA6-E63CC90979B9}"/>
    <dgm:cxn modelId="{946D4FCD-3D01-4D69-9222-64EA4B2DEE30}" type="presOf" srcId="{39133AFB-8635-4F18-9912-F2C6AC1FEEC4}" destId="{1872C849-01E4-41BD-959A-EDC7970CE629}" srcOrd="0" destOrd="1" presId="urn:microsoft.com/office/officeart/2016/7/layout/VerticalSolidActionList"/>
    <dgm:cxn modelId="{65ABCEEC-A58E-4422-9FFA-A54B9C755494}" srcId="{6B34345B-3403-48DA-BAAF-CDE34397C955}" destId="{6DA0AC6D-223D-45FA-BC46-BB392B474605}" srcOrd="3" destOrd="0" parTransId="{B2EDFFA9-2536-40D3-A737-5589B8E66956}" sibTransId="{F079E9D1-4150-4FDE-B59B-725CCBBE14CE}"/>
    <dgm:cxn modelId="{6AB0E2EC-FA12-467C-B751-180841234712}" type="presOf" srcId="{1F7EEA0E-DC30-4FEC-A185-5ABF75A3DAF4}" destId="{75258564-DD7C-48E2-80ED-62677D2325F0}" srcOrd="0" destOrd="2" presId="urn:microsoft.com/office/officeart/2016/7/layout/VerticalSolidActionList"/>
    <dgm:cxn modelId="{022FCEF0-D05F-4453-9E4E-5DBB75DF1265}" type="presOf" srcId="{6844BB3E-A13D-4165-9E00-7BB500000B99}" destId="{7CDC0428-60D4-4872-84BB-574EC552D003}" srcOrd="0" destOrd="1" presId="urn:microsoft.com/office/officeart/2016/7/layout/VerticalSolidActionList"/>
    <dgm:cxn modelId="{3E3600F2-11BD-40DE-BCF0-A34E1EF71136}" srcId="{67009DC9-D7F7-4996-AA5C-E692341B7F55}" destId="{B8046C71-8355-47E3-A1FD-F5CCF924793B}" srcOrd="0" destOrd="0" parTransId="{66EE872B-8769-4F27-B37C-9B605F963112}" sibTransId="{308E3840-4698-4896-8BAC-C4D5DF44E3F8}"/>
    <dgm:cxn modelId="{697462F3-92E8-4AF5-A9B7-5EC72A11E7D3}" type="presOf" srcId="{67009DC9-D7F7-4996-AA5C-E692341B7F55}" destId="{54F74A4D-567E-486F-9D4B-19F56BE01195}" srcOrd="0" destOrd="0" presId="urn:microsoft.com/office/officeart/2016/7/layout/VerticalSolidActionList"/>
    <dgm:cxn modelId="{0B33022B-568B-4585-BC22-4413179CC9E9}" type="presParOf" srcId="{57149B9D-7CCB-49B6-B7D2-647557863F79}" destId="{1944835B-E0CF-4CF8-82B8-EF796E89B7E2}" srcOrd="0" destOrd="0" presId="urn:microsoft.com/office/officeart/2016/7/layout/VerticalSolidActionList"/>
    <dgm:cxn modelId="{2EE691BC-61D9-40FC-9203-011B9A3C5A4E}" type="presParOf" srcId="{1944835B-E0CF-4CF8-82B8-EF796E89B7E2}" destId="{992C24D0-6D38-4985-90AE-34B41CDA0A23}" srcOrd="0" destOrd="0" presId="urn:microsoft.com/office/officeart/2016/7/layout/VerticalSolidActionList"/>
    <dgm:cxn modelId="{DF62A6A1-C9B1-4CEA-9B46-BCF5DCE84404}" type="presParOf" srcId="{1944835B-E0CF-4CF8-82B8-EF796E89B7E2}" destId="{7CDC0428-60D4-4872-84BB-574EC552D003}" srcOrd="1" destOrd="0" presId="urn:microsoft.com/office/officeart/2016/7/layout/VerticalSolidActionList"/>
    <dgm:cxn modelId="{DC760382-363F-4D5A-9A06-97435ACF0F31}" type="presParOf" srcId="{57149B9D-7CCB-49B6-B7D2-647557863F79}" destId="{7932C5A6-7902-49AA-9E05-5B059827BD3B}" srcOrd="1" destOrd="0" presId="urn:microsoft.com/office/officeart/2016/7/layout/VerticalSolidActionList"/>
    <dgm:cxn modelId="{4AEA2FAD-F631-4C67-8BFD-48227FDC0C4B}" type="presParOf" srcId="{57149B9D-7CCB-49B6-B7D2-647557863F79}" destId="{3688C12C-E403-43C6-97AD-99AB17B79F78}" srcOrd="2" destOrd="0" presId="urn:microsoft.com/office/officeart/2016/7/layout/VerticalSolidActionList"/>
    <dgm:cxn modelId="{643C8756-584B-489B-BB25-520D67ED2334}" type="presParOf" srcId="{3688C12C-E403-43C6-97AD-99AB17B79F78}" destId="{54F74A4D-567E-486F-9D4B-19F56BE01195}" srcOrd="0" destOrd="0" presId="urn:microsoft.com/office/officeart/2016/7/layout/VerticalSolidActionList"/>
    <dgm:cxn modelId="{483D71AE-002B-4B15-873A-16789A48C01A}" type="presParOf" srcId="{3688C12C-E403-43C6-97AD-99AB17B79F78}" destId="{75258564-DD7C-48E2-80ED-62677D2325F0}" srcOrd="1" destOrd="0" presId="urn:microsoft.com/office/officeart/2016/7/layout/VerticalSolidActionList"/>
    <dgm:cxn modelId="{2837FED7-4FFB-4B77-8A4F-3A5B41E5A0B4}" type="presParOf" srcId="{57149B9D-7CCB-49B6-B7D2-647557863F79}" destId="{2B553478-48ED-440E-84D3-CE59D550865D}" srcOrd="3" destOrd="0" presId="urn:microsoft.com/office/officeart/2016/7/layout/VerticalSolidActionList"/>
    <dgm:cxn modelId="{8687C4A8-70AD-4C84-8832-9921B6F5630A}" type="presParOf" srcId="{57149B9D-7CCB-49B6-B7D2-647557863F79}" destId="{F956C5FD-22CB-48CB-863A-50F7B7B8A86B}" srcOrd="4" destOrd="0" presId="urn:microsoft.com/office/officeart/2016/7/layout/VerticalSolidActionList"/>
    <dgm:cxn modelId="{7F515C5A-8F96-453B-8C22-DCF4C6F0A81D}" type="presParOf" srcId="{F956C5FD-22CB-48CB-863A-50F7B7B8A86B}" destId="{155F2579-B1B5-4948-A021-6613FE77CB33}" srcOrd="0" destOrd="0" presId="urn:microsoft.com/office/officeart/2016/7/layout/VerticalSolidActionList"/>
    <dgm:cxn modelId="{00D34DA5-3046-43A9-BFA0-B66FDDFB3F2F}" type="presParOf" srcId="{F956C5FD-22CB-48CB-863A-50F7B7B8A86B}" destId="{21A41663-F7B4-40E4-9734-216C1E8320DC}" srcOrd="1" destOrd="0" presId="urn:microsoft.com/office/officeart/2016/7/layout/VerticalSolidActionList"/>
    <dgm:cxn modelId="{C24647BA-1B2C-4272-BEF3-C881DAB64708}" type="presParOf" srcId="{57149B9D-7CCB-49B6-B7D2-647557863F79}" destId="{63EAF110-EEA6-4B7A-94EA-C651F54AD47E}" srcOrd="5" destOrd="0" presId="urn:microsoft.com/office/officeart/2016/7/layout/VerticalSolidActionList"/>
    <dgm:cxn modelId="{6BE3E501-D907-4E95-8FF9-AB677AD508EB}" type="presParOf" srcId="{57149B9D-7CCB-49B6-B7D2-647557863F79}" destId="{CD799FE7-8BC5-4886-B105-D5C279EB419D}" srcOrd="6" destOrd="0" presId="urn:microsoft.com/office/officeart/2016/7/layout/VerticalSolidActionList"/>
    <dgm:cxn modelId="{733D8A34-0974-4B2E-9DC7-1B3A2EFF856E}" type="presParOf" srcId="{CD799FE7-8BC5-4886-B105-D5C279EB419D}" destId="{10BF11C9-0B42-40F3-B420-FE5DB15DDE1B}" srcOrd="0" destOrd="0" presId="urn:microsoft.com/office/officeart/2016/7/layout/VerticalSolidActionList"/>
    <dgm:cxn modelId="{BC641B52-5E33-439C-8C79-D03E42890DD2}" type="presParOf" srcId="{CD799FE7-8BC5-4886-B105-D5C279EB419D}" destId="{1872C849-01E4-41BD-959A-EDC7970CE62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44315-AEE2-474B-867A-BEB89BCEDD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F0B6FA-A05B-48CF-9DB7-A6E2EA232ADB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Announcement: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EBF58F-7353-46A6-82EA-055E7B2F837F}" type="parTrans" cxnId="{949B5B61-AA45-4740-9813-044AF22103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F38894-0A2B-410E-A8E8-B1FB4A1A0956}" type="sibTrans" cxnId="{949B5B61-AA45-4740-9813-044AF22103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1B7EAB-B695-49C7-9A15-9270E202DA85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May 26, 2022,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structured as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50% cash/stock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A1370C-A285-4974-AD4A-5BE57A2540F9}" type="parTrans" cxnId="{D6AAFEFD-4D85-462B-A2C6-91DD3A5D03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2A1EE3-1CC1-45FD-8455-090C81165C5F}" type="sibTrans" cxnId="{D6AAFEFD-4D85-462B-A2C6-91DD3A5D037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BF0FC1-ECBA-4FF6-AF6A-03DCA61702C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Choose between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$142.50/share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 cash or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2.52 shares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of Broadcom (post-split)</a:t>
          </a:r>
        </a:p>
      </dgm:t>
    </dgm:pt>
    <dgm:pt modelId="{D492D73D-2A7A-4212-97CC-BB035C9EF0F1}" type="parTrans" cxnId="{DE70D582-F7B8-420F-A34C-25CF83C469C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878329-D8EA-4574-80CE-2442C4A19849}" type="sibTrans" cxnId="{DE70D582-F7B8-420F-A34C-25CF83C469C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FD7BDD-DE75-4C10-8B34-918E22A837CC}">
      <dgm:prSet custT="1"/>
      <dgm:spPr/>
      <dgm:t>
        <a:bodyPr/>
        <a:lstStyle/>
        <a:p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40–44% premium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to VMware’s unaffected share price</a:t>
          </a:r>
        </a:p>
      </dgm:t>
    </dgm:pt>
    <dgm:pt modelId="{76F5B3BF-3062-4623-992A-756ACDFA6AD9}" type="parTrans" cxnId="{37D04AF2-FD15-49CC-BF78-0EDBB83E2A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A1B078-D809-45EC-A73E-8C447C469782}" type="sibTrans" cxnId="{37D04AF2-FD15-49CC-BF78-0EDBB83E2A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00431A-C00C-4FEF-B434-C94634C8C89B}">
      <dgm:prSet custT="1"/>
      <dgm:spPr/>
      <dgm:t>
        <a:bodyPr/>
        <a:lstStyle/>
        <a:p>
          <a:r>
            <a:rPr lang="en-US" sz="18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Deal Details</a:t>
          </a:r>
          <a:r>
            <a:rPr lang="en-US" sz="18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EFB432-C3CF-4FF6-AD10-A37E30D5B8A6}" type="parTrans" cxnId="{154FA507-0C2E-414E-88F3-E265E12A83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1661BD-8DFE-4E7E-B10A-C7138D0777FA}" type="sibTrans" cxnId="{154FA507-0C2E-414E-88F3-E265E12A83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0807CC-D9D9-4EFC-89E3-FFC7A3FC2A4F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Broadcom’s stock price was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$55.07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at the time of announcement</a:t>
          </a:r>
        </a:p>
      </dgm:t>
    </dgm:pt>
    <dgm:pt modelId="{DE49953D-423B-440B-8C5A-9C2A0237A4D3}" type="parTrans" cxnId="{85AAE177-6AAA-46C9-84AD-A194EA3CD9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847F2-4A69-40E7-8A05-4B8C1A0E882A}" type="sibTrans" cxnId="{85AAE177-6AAA-46C9-84AD-A194EA3CD9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841EC5-5115-43BF-85AE-66CF761C26E0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Board approval from both companies, including Michael Dell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(40%)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and Silver Lake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(10%)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from VMware</a:t>
          </a:r>
        </a:p>
      </dgm:t>
    </dgm:pt>
    <dgm:pt modelId="{C674E7B1-E689-4102-864C-F7CE7CF4AF88}" type="parTrans" cxnId="{76BB6713-E4C6-4FD5-ABEC-B6F6AEADDE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2D567B-271B-4DA2-B353-20F4A58D8B15}" type="sibTrans" cxnId="{76BB6713-E4C6-4FD5-ABEC-B6F6AEADDEB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F97EEE-C943-4A6B-8C67-31EAA9BFD1C9}">
      <dgm:prSet custT="1"/>
      <dgm:spPr/>
      <dgm:t>
        <a:bodyPr/>
        <a:lstStyle/>
        <a:p>
          <a:r>
            <a:rPr lang="en-US" sz="18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Regulatory Review</a:t>
          </a:r>
          <a:r>
            <a:rPr lang="en-US" sz="18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3AB1D9-1BFD-4192-A9B0-4B2D6DB2E232}" type="parTrans" cxnId="{F4361D6C-A5F9-4BE1-8852-5FB4B29CB7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F8C2C8-B67B-46FA-BAC8-2D5E5493BC60}" type="sibTrans" cxnId="{F4361D6C-A5F9-4BE1-8852-5FB4B29CB7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F1C609-B129-4823-B618-6C9E3F75422E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Extensive clearance process across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U.S., EU, UK, China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, and other regions</a:t>
          </a:r>
        </a:p>
      </dgm:t>
    </dgm:pt>
    <dgm:pt modelId="{C3251620-F127-4E88-8185-091D9B874380}" type="parTrans" cxnId="{DF0A953B-F33B-43E3-A3C2-1550AD8A06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93408C-74D9-44FF-86BB-0F94E6875D3D}" type="sibTrans" cxnId="{DF0A953B-F33B-43E3-A3C2-1550AD8A06E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E0D054-C16C-4341-8D4C-02D92CB7E6E2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All approvals obtained after an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18-month review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; deal closed on November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22, 2023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E3BFE-4EDA-44B2-AAA3-4C435A810D12}" type="parTrans" cxnId="{DFD9BA10-1F0A-4273-9588-69A94ED5D1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3E9B64-8C5C-4D00-8851-D2298304D5F6}" type="sibTrans" cxnId="{DFD9BA10-1F0A-4273-9588-69A94ED5D14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DDBFBF-81F8-4D6B-9023-6FE053AA6F47}" type="pres">
      <dgm:prSet presAssocID="{B0244315-AEE2-474B-867A-BEB89BCEDD12}" presName="linear" presStyleCnt="0">
        <dgm:presLayoutVars>
          <dgm:animLvl val="lvl"/>
          <dgm:resizeHandles val="exact"/>
        </dgm:presLayoutVars>
      </dgm:prSet>
      <dgm:spPr/>
    </dgm:pt>
    <dgm:pt modelId="{6D3C95B9-7DB4-4291-AE6F-C0A304007A16}" type="pres">
      <dgm:prSet presAssocID="{0DF0B6FA-A05B-48CF-9DB7-A6E2EA232AD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6CA383-F4A3-4E0C-A528-BB510586F7BB}" type="pres">
      <dgm:prSet presAssocID="{0DF0B6FA-A05B-48CF-9DB7-A6E2EA232ADB}" presName="childText" presStyleLbl="revTx" presStyleIdx="0" presStyleCnt="3">
        <dgm:presLayoutVars>
          <dgm:bulletEnabled val="1"/>
        </dgm:presLayoutVars>
      </dgm:prSet>
      <dgm:spPr/>
    </dgm:pt>
    <dgm:pt modelId="{C5B9183D-F257-4747-8E10-F325833B664E}" type="pres">
      <dgm:prSet presAssocID="{3400431A-C00C-4FEF-B434-C94634C8C8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C1F97B-5DE0-4FF2-ABB3-448840DBC2F4}" type="pres">
      <dgm:prSet presAssocID="{3400431A-C00C-4FEF-B434-C94634C8C89B}" presName="childText" presStyleLbl="revTx" presStyleIdx="1" presStyleCnt="3">
        <dgm:presLayoutVars>
          <dgm:bulletEnabled val="1"/>
        </dgm:presLayoutVars>
      </dgm:prSet>
      <dgm:spPr/>
    </dgm:pt>
    <dgm:pt modelId="{6CF20409-E638-4DDE-986C-F275BD966E46}" type="pres">
      <dgm:prSet presAssocID="{6BF97EEE-C943-4A6B-8C67-31EAA9BFD1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F91E790-CDC9-4FA8-8B05-0166B28E5F5E}" type="pres">
      <dgm:prSet presAssocID="{6BF97EEE-C943-4A6B-8C67-31EAA9BFD1C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54FA507-0C2E-414E-88F3-E265E12A83D4}" srcId="{B0244315-AEE2-474B-867A-BEB89BCEDD12}" destId="{3400431A-C00C-4FEF-B434-C94634C8C89B}" srcOrd="1" destOrd="0" parTransId="{47EFB432-C3CF-4FF6-AD10-A37E30D5B8A6}" sibTransId="{CF1661BD-8DFE-4E7E-B10A-C7138D0777FA}"/>
    <dgm:cxn modelId="{DFD9BA10-1F0A-4273-9588-69A94ED5D143}" srcId="{6BF97EEE-C943-4A6B-8C67-31EAA9BFD1C9}" destId="{27E0D054-C16C-4341-8D4C-02D92CB7E6E2}" srcOrd="1" destOrd="0" parTransId="{2D6E3BFE-4EDA-44B2-AAA3-4C435A810D12}" sibTransId="{6D3E9B64-8C5C-4D00-8851-D2298304D5F6}"/>
    <dgm:cxn modelId="{76BB6713-E4C6-4FD5-ABEC-B6F6AEADDEB4}" srcId="{3400431A-C00C-4FEF-B434-C94634C8C89B}" destId="{A9841EC5-5115-43BF-85AE-66CF761C26E0}" srcOrd="1" destOrd="0" parTransId="{C674E7B1-E689-4102-864C-F7CE7CF4AF88}" sibTransId="{472D567B-271B-4DA2-B353-20F4A58D8B15}"/>
    <dgm:cxn modelId="{D7BCE628-1486-4F6C-8A5E-23DD916454E4}" type="presOf" srcId="{8DBF0FC1-ECBA-4FF6-AF6A-03DCA61702CC}" destId="{6C6CA383-F4A3-4E0C-A528-BB510586F7BB}" srcOrd="0" destOrd="1" presId="urn:microsoft.com/office/officeart/2005/8/layout/vList2"/>
    <dgm:cxn modelId="{DF0A953B-F33B-43E3-A3C2-1550AD8A06EF}" srcId="{6BF97EEE-C943-4A6B-8C67-31EAA9BFD1C9}" destId="{40F1C609-B129-4823-B618-6C9E3F75422E}" srcOrd="0" destOrd="0" parTransId="{C3251620-F127-4E88-8185-091D9B874380}" sibTransId="{1A93408C-74D9-44FF-86BB-0F94E6875D3D}"/>
    <dgm:cxn modelId="{949B5B61-AA45-4740-9813-044AF2210318}" srcId="{B0244315-AEE2-474B-867A-BEB89BCEDD12}" destId="{0DF0B6FA-A05B-48CF-9DB7-A6E2EA232ADB}" srcOrd="0" destOrd="0" parTransId="{0BEBF58F-7353-46A6-82EA-055E7B2F837F}" sibTransId="{5FF38894-0A2B-410E-A8E8-B1FB4A1A0956}"/>
    <dgm:cxn modelId="{8E488C41-B8A8-4183-B053-7EE81E2A7AF3}" type="presOf" srcId="{A7FD7BDD-DE75-4C10-8B34-918E22A837CC}" destId="{6C6CA383-F4A3-4E0C-A528-BB510586F7BB}" srcOrd="0" destOrd="2" presId="urn:microsoft.com/office/officeart/2005/8/layout/vList2"/>
    <dgm:cxn modelId="{A64DF562-F52F-4D1E-8119-6E4FE717471A}" type="presOf" srcId="{B11B7EAB-B695-49C7-9A15-9270E202DA85}" destId="{6C6CA383-F4A3-4E0C-A528-BB510586F7BB}" srcOrd="0" destOrd="0" presId="urn:microsoft.com/office/officeart/2005/8/layout/vList2"/>
    <dgm:cxn modelId="{F4361D6C-A5F9-4BE1-8852-5FB4B29CB7F0}" srcId="{B0244315-AEE2-474B-867A-BEB89BCEDD12}" destId="{6BF97EEE-C943-4A6B-8C67-31EAA9BFD1C9}" srcOrd="2" destOrd="0" parTransId="{9B3AB1D9-1BFD-4192-A9B0-4B2D6DB2E232}" sibTransId="{98F8C2C8-B67B-46FA-BAC8-2D5E5493BC60}"/>
    <dgm:cxn modelId="{71ABC96F-0A13-4204-A20E-5BFA700D4B63}" type="presOf" srcId="{27E0D054-C16C-4341-8D4C-02D92CB7E6E2}" destId="{1F91E790-CDC9-4FA8-8B05-0166B28E5F5E}" srcOrd="0" destOrd="1" presId="urn:microsoft.com/office/officeart/2005/8/layout/vList2"/>
    <dgm:cxn modelId="{85AAE177-6AAA-46C9-84AD-A194EA3CD930}" srcId="{3400431A-C00C-4FEF-B434-C94634C8C89B}" destId="{EC0807CC-D9D9-4EFC-89E3-FFC7A3FC2A4F}" srcOrd="0" destOrd="0" parTransId="{DE49953D-423B-440B-8C5A-9C2A0237A4D3}" sibTransId="{CE1847F2-4A69-40E7-8A05-4B8C1A0E882A}"/>
    <dgm:cxn modelId="{DE70D582-F7B8-420F-A34C-25CF83C469C8}" srcId="{0DF0B6FA-A05B-48CF-9DB7-A6E2EA232ADB}" destId="{8DBF0FC1-ECBA-4FF6-AF6A-03DCA61702CC}" srcOrd="1" destOrd="0" parTransId="{D492D73D-2A7A-4212-97CC-BB035C9EF0F1}" sibTransId="{C9878329-D8EA-4574-80CE-2442C4A19849}"/>
    <dgm:cxn modelId="{9CB96E94-D7F8-4C80-B18E-8FE7725248CC}" type="presOf" srcId="{6BF97EEE-C943-4A6B-8C67-31EAA9BFD1C9}" destId="{6CF20409-E638-4DDE-986C-F275BD966E46}" srcOrd="0" destOrd="0" presId="urn:microsoft.com/office/officeart/2005/8/layout/vList2"/>
    <dgm:cxn modelId="{A82508A6-F06E-47E2-A44C-3E36CB5544D5}" type="presOf" srcId="{A9841EC5-5115-43BF-85AE-66CF761C26E0}" destId="{77C1F97B-5DE0-4FF2-ABB3-448840DBC2F4}" srcOrd="0" destOrd="1" presId="urn:microsoft.com/office/officeart/2005/8/layout/vList2"/>
    <dgm:cxn modelId="{000DEAAC-D5DA-4D8C-AD9B-77C6001C583F}" type="presOf" srcId="{0DF0B6FA-A05B-48CF-9DB7-A6E2EA232ADB}" destId="{6D3C95B9-7DB4-4291-AE6F-C0A304007A16}" srcOrd="0" destOrd="0" presId="urn:microsoft.com/office/officeart/2005/8/layout/vList2"/>
    <dgm:cxn modelId="{2063D4BC-885B-4926-B905-3CDED1EF62E1}" type="presOf" srcId="{EC0807CC-D9D9-4EFC-89E3-FFC7A3FC2A4F}" destId="{77C1F97B-5DE0-4FF2-ABB3-448840DBC2F4}" srcOrd="0" destOrd="0" presId="urn:microsoft.com/office/officeart/2005/8/layout/vList2"/>
    <dgm:cxn modelId="{8B1F2BD6-3B33-478B-A7F9-4AD61CB5C0D9}" type="presOf" srcId="{3400431A-C00C-4FEF-B434-C94634C8C89B}" destId="{C5B9183D-F257-4747-8E10-F325833B664E}" srcOrd="0" destOrd="0" presId="urn:microsoft.com/office/officeart/2005/8/layout/vList2"/>
    <dgm:cxn modelId="{37D04AF2-FD15-49CC-BF78-0EDBB83E2A21}" srcId="{0DF0B6FA-A05B-48CF-9DB7-A6E2EA232ADB}" destId="{A7FD7BDD-DE75-4C10-8B34-918E22A837CC}" srcOrd="2" destOrd="0" parTransId="{76F5B3BF-3062-4623-992A-756ACDFA6AD9}" sibTransId="{0CA1B078-D809-45EC-A73E-8C447C469782}"/>
    <dgm:cxn modelId="{1ECB1FFD-E6A8-452C-AD4C-0264CBE5BE0E}" type="presOf" srcId="{B0244315-AEE2-474B-867A-BEB89BCEDD12}" destId="{4BDDBFBF-81F8-4D6B-9023-6FE053AA6F47}" srcOrd="0" destOrd="0" presId="urn:microsoft.com/office/officeart/2005/8/layout/vList2"/>
    <dgm:cxn modelId="{D6AAFEFD-4D85-462B-A2C6-91DD3A5D0379}" srcId="{0DF0B6FA-A05B-48CF-9DB7-A6E2EA232ADB}" destId="{B11B7EAB-B695-49C7-9A15-9270E202DA85}" srcOrd="0" destOrd="0" parTransId="{59A1370C-A285-4974-AD4A-5BE57A2540F9}" sibTransId="{EC2A1EE3-1CC1-45FD-8455-090C81165C5F}"/>
    <dgm:cxn modelId="{31C161FF-7544-4409-88EB-AD036AB6368A}" type="presOf" srcId="{40F1C609-B129-4823-B618-6C9E3F75422E}" destId="{1F91E790-CDC9-4FA8-8B05-0166B28E5F5E}" srcOrd="0" destOrd="0" presId="urn:microsoft.com/office/officeart/2005/8/layout/vList2"/>
    <dgm:cxn modelId="{4E9BDED6-E1AB-4F1A-9785-36C386C72376}" type="presParOf" srcId="{4BDDBFBF-81F8-4D6B-9023-6FE053AA6F47}" destId="{6D3C95B9-7DB4-4291-AE6F-C0A304007A16}" srcOrd="0" destOrd="0" presId="urn:microsoft.com/office/officeart/2005/8/layout/vList2"/>
    <dgm:cxn modelId="{9301E177-1EFB-4BA1-908C-3A2CDA449520}" type="presParOf" srcId="{4BDDBFBF-81F8-4D6B-9023-6FE053AA6F47}" destId="{6C6CA383-F4A3-4E0C-A528-BB510586F7BB}" srcOrd="1" destOrd="0" presId="urn:microsoft.com/office/officeart/2005/8/layout/vList2"/>
    <dgm:cxn modelId="{370C74A0-F144-4157-8B33-B6C179760B47}" type="presParOf" srcId="{4BDDBFBF-81F8-4D6B-9023-6FE053AA6F47}" destId="{C5B9183D-F257-4747-8E10-F325833B664E}" srcOrd="2" destOrd="0" presId="urn:microsoft.com/office/officeart/2005/8/layout/vList2"/>
    <dgm:cxn modelId="{5A09ADAE-EDD1-4637-ADAC-0E30ABD70DAB}" type="presParOf" srcId="{4BDDBFBF-81F8-4D6B-9023-6FE053AA6F47}" destId="{77C1F97B-5DE0-4FF2-ABB3-448840DBC2F4}" srcOrd="3" destOrd="0" presId="urn:microsoft.com/office/officeart/2005/8/layout/vList2"/>
    <dgm:cxn modelId="{407BDF8A-C82C-4245-85FB-11B7E81E00C5}" type="presParOf" srcId="{4BDDBFBF-81F8-4D6B-9023-6FE053AA6F47}" destId="{6CF20409-E638-4DDE-986C-F275BD966E46}" srcOrd="4" destOrd="0" presId="urn:microsoft.com/office/officeart/2005/8/layout/vList2"/>
    <dgm:cxn modelId="{03E0725C-F5E2-4691-B572-A6CE16F815EC}" type="presParOf" srcId="{4BDDBFBF-81F8-4D6B-9023-6FE053AA6F47}" destId="{1F91E790-CDC9-4FA8-8B05-0166B28E5F5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ABA9E7-2E0F-4E46-9BDB-7C803CB6D2ED}" type="doc">
      <dgm:prSet loTypeId="urn:microsoft.com/office/officeart/2016/7/layout/ChevronBlockProcess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F8367D-5324-4757-B8C5-266DCFE0481C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Diversification: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041F27-9A58-4D0E-B99B-647EE0FCAC24}" type="parTrans" cxnId="{C6660139-601A-4101-B48C-8706E9229326}">
      <dgm:prSet/>
      <dgm:spPr/>
      <dgm:t>
        <a:bodyPr/>
        <a:lstStyle/>
        <a:p>
          <a:endParaRPr lang="en-US"/>
        </a:p>
      </dgm:t>
    </dgm:pt>
    <dgm:pt modelId="{E2027731-E759-44EC-9E7C-0FA8B1681EB7}" type="sibTrans" cxnId="{C6660139-601A-4101-B48C-8706E9229326}">
      <dgm:prSet/>
      <dgm:spPr/>
      <dgm:t>
        <a:bodyPr/>
        <a:lstStyle/>
        <a:p>
          <a:endParaRPr lang="en-US"/>
        </a:p>
      </dgm:t>
    </dgm:pt>
    <dgm:pt modelId="{7C07E7BC-8E10-4651-B64B-86CD2D06196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Broadcom expands into enterprise software, reducing reliance on cyclical chips.</a:t>
          </a:r>
        </a:p>
      </dgm:t>
    </dgm:pt>
    <dgm:pt modelId="{D493FE67-3F78-442D-AFE1-DD07E38E3E2D}" type="parTrans" cxnId="{A583CA15-C6D1-4CF3-88DE-B630F293AAF8}">
      <dgm:prSet/>
      <dgm:spPr/>
      <dgm:t>
        <a:bodyPr/>
        <a:lstStyle/>
        <a:p>
          <a:endParaRPr lang="en-US"/>
        </a:p>
      </dgm:t>
    </dgm:pt>
    <dgm:pt modelId="{D5EA7CAC-A1D9-4DCA-B5A6-BB234AF5CA92}" type="sibTrans" cxnId="{A583CA15-C6D1-4CF3-88DE-B630F293AAF8}">
      <dgm:prSet/>
      <dgm:spPr/>
      <dgm:t>
        <a:bodyPr/>
        <a:lstStyle/>
        <a:p>
          <a:endParaRPr lang="en-US"/>
        </a:p>
      </dgm:t>
    </dgm:pt>
    <dgm:pt modelId="{66E95F36-4E4B-42CA-BB1D-2D5F5D53385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VMware increases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software revenue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41%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of total, adding high-margin subscriptions.</a:t>
          </a:r>
        </a:p>
      </dgm:t>
    </dgm:pt>
    <dgm:pt modelId="{B3F23192-4C38-459E-913E-F6475408D100}" type="parTrans" cxnId="{DD27037D-460B-47F1-AE03-661F863D62EC}">
      <dgm:prSet/>
      <dgm:spPr/>
      <dgm:t>
        <a:bodyPr/>
        <a:lstStyle/>
        <a:p>
          <a:endParaRPr lang="en-US"/>
        </a:p>
      </dgm:t>
    </dgm:pt>
    <dgm:pt modelId="{206A4611-C73A-450B-BEB6-E4D4042ACE5F}" type="sibTrans" cxnId="{DD27037D-460B-47F1-AE03-661F863D62EC}">
      <dgm:prSet/>
      <dgm:spPr/>
      <dgm:t>
        <a:bodyPr/>
        <a:lstStyle/>
        <a:p>
          <a:endParaRPr lang="en-US"/>
        </a:p>
      </dgm:t>
    </dgm:pt>
    <dgm:pt modelId="{BF073814-D852-4443-9365-DBDD191A09C0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Synergies &amp; Integration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13DE91D5-574A-4F29-A787-5C73B09D85BC}" type="parTrans" cxnId="{6362151A-D863-4BC3-8603-38086195C835}">
      <dgm:prSet/>
      <dgm:spPr/>
      <dgm:t>
        <a:bodyPr/>
        <a:lstStyle/>
        <a:p>
          <a:endParaRPr lang="en-US"/>
        </a:p>
      </dgm:t>
    </dgm:pt>
    <dgm:pt modelId="{30FC34A1-3F36-4918-BC7B-E93F823D18ED}" type="sibTrans" cxnId="{6362151A-D863-4BC3-8603-38086195C835}">
      <dgm:prSet/>
      <dgm:spPr/>
      <dgm:t>
        <a:bodyPr/>
        <a:lstStyle/>
        <a:p>
          <a:endParaRPr lang="en-US"/>
        </a:p>
      </dgm:t>
    </dgm:pt>
    <dgm:pt modelId="{84A3ECA7-1B61-4C1C-A551-6F3BADC20AA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VMware’s products complement Broadcom’s existing infrastructure solutions.</a:t>
          </a:r>
        </a:p>
      </dgm:t>
    </dgm:pt>
    <dgm:pt modelId="{4079ADC2-9D3A-4269-AAE8-71A3DBED21D7}" type="parTrans" cxnId="{AD2CE819-1D6B-4346-9A46-3235A8EDD2A4}">
      <dgm:prSet/>
      <dgm:spPr/>
      <dgm:t>
        <a:bodyPr/>
        <a:lstStyle/>
        <a:p>
          <a:endParaRPr lang="en-US"/>
        </a:p>
      </dgm:t>
    </dgm:pt>
    <dgm:pt modelId="{58710188-F93F-4D3C-95DF-3DDE7164AFC3}" type="sibTrans" cxnId="{AD2CE819-1D6B-4346-9A46-3235A8EDD2A4}">
      <dgm:prSet/>
      <dgm:spPr/>
      <dgm:t>
        <a:bodyPr/>
        <a:lstStyle/>
        <a:p>
          <a:endParaRPr lang="en-US"/>
        </a:p>
      </dgm:t>
    </dgm:pt>
    <dgm:pt modelId="{ED72B75E-D4BA-4969-8941-4604144362CF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$8.5B EBITDA 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from synergies and cost optimization within 3 years.</a:t>
          </a:r>
        </a:p>
      </dgm:t>
    </dgm:pt>
    <dgm:pt modelId="{0FCCE0EB-8804-4D10-BEAF-FEB75536ABB0}" type="parTrans" cxnId="{047B8BC7-FBA1-4DA3-86B7-095E00C07ECF}">
      <dgm:prSet/>
      <dgm:spPr/>
      <dgm:t>
        <a:bodyPr/>
        <a:lstStyle/>
        <a:p>
          <a:endParaRPr lang="en-US"/>
        </a:p>
      </dgm:t>
    </dgm:pt>
    <dgm:pt modelId="{D0A640AA-9112-433F-B34A-9C71F783E3FD}" type="sibTrans" cxnId="{047B8BC7-FBA1-4DA3-86B7-095E00C07ECF}">
      <dgm:prSet/>
      <dgm:spPr/>
      <dgm:t>
        <a:bodyPr/>
        <a:lstStyle/>
        <a:p>
          <a:endParaRPr lang="en-US"/>
        </a:p>
      </dgm:t>
    </dgm:pt>
    <dgm:pt modelId="{FA973B4C-4FE2-4973-807C-9BF76DD10518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Client Access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5C6B5220-BDBD-4BA0-A1D8-35CCFA2CA1A6}" type="parTrans" cxnId="{F563D3AC-9079-4EC3-BC38-28E2BCA066FB}">
      <dgm:prSet/>
      <dgm:spPr/>
      <dgm:t>
        <a:bodyPr/>
        <a:lstStyle/>
        <a:p>
          <a:endParaRPr lang="en-US"/>
        </a:p>
      </dgm:t>
    </dgm:pt>
    <dgm:pt modelId="{AA5A494C-D848-49DC-915E-68F531BE1610}" type="sibTrans" cxnId="{F563D3AC-9079-4EC3-BC38-28E2BCA066FB}">
      <dgm:prSet/>
      <dgm:spPr/>
      <dgm:t>
        <a:bodyPr/>
        <a:lstStyle/>
        <a:p>
          <a:endParaRPr lang="en-US"/>
        </a:p>
      </dgm:t>
    </dgm:pt>
    <dgm:pt modelId="{F714CAE6-73BE-4327-9D8B-38EC6C5E9E3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Fortune 500 clients and VMware’s strong engineering talent.</a:t>
          </a:r>
        </a:p>
      </dgm:t>
    </dgm:pt>
    <dgm:pt modelId="{E02D46CA-8427-4BF6-85EB-89097420677D}" type="parTrans" cxnId="{73A22E7B-45A9-429E-8C6A-C0E4D1698092}">
      <dgm:prSet/>
      <dgm:spPr/>
      <dgm:t>
        <a:bodyPr/>
        <a:lstStyle/>
        <a:p>
          <a:endParaRPr lang="en-US"/>
        </a:p>
      </dgm:t>
    </dgm:pt>
    <dgm:pt modelId="{D11DAA43-8243-4897-B36B-48134028C4BA}" type="sibTrans" cxnId="{73A22E7B-45A9-429E-8C6A-C0E4D1698092}">
      <dgm:prSet/>
      <dgm:spPr/>
      <dgm:t>
        <a:bodyPr/>
        <a:lstStyle/>
        <a:p>
          <a:endParaRPr lang="en-US"/>
        </a:p>
      </dgm:t>
    </dgm:pt>
    <dgm:pt modelId="{24137DCD-6D8C-4314-9698-EB9341092C34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Discount Priced Entity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E520D615-5843-4A00-B710-9DF73870F2B1}" type="parTrans" cxnId="{D4D80C1C-0525-4849-80DC-85405B57B247}">
      <dgm:prSet/>
      <dgm:spPr/>
      <dgm:t>
        <a:bodyPr/>
        <a:lstStyle/>
        <a:p>
          <a:endParaRPr lang="en-US"/>
        </a:p>
      </dgm:t>
    </dgm:pt>
    <dgm:pt modelId="{93815F89-32DD-44AE-8044-DEA857A2528A}" type="sibTrans" cxnId="{D4D80C1C-0525-4849-80DC-85405B57B247}">
      <dgm:prSet/>
      <dgm:spPr/>
      <dgm:t>
        <a:bodyPr/>
        <a:lstStyle/>
        <a:p>
          <a:endParaRPr lang="en-US"/>
        </a:p>
      </dgm:t>
    </dgm:pt>
    <dgm:pt modelId="{6B7CC62D-0642-4FF7-A7F6-EADF3DC0245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Though high amount of  acquisition value, the company is priced on a material discount</a:t>
          </a:r>
        </a:p>
      </dgm:t>
    </dgm:pt>
    <dgm:pt modelId="{E1207595-22E0-4CF2-8B88-FA56192AEDAA}" type="parTrans" cxnId="{78AFC296-F9D6-434D-9BCD-8009AAFFA4AD}">
      <dgm:prSet/>
      <dgm:spPr/>
      <dgm:t>
        <a:bodyPr/>
        <a:lstStyle/>
        <a:p>
          <a:endParaRPr lang="en-US"/>
        </a:p>
      </dgm:t>
    </dgm:pt>
    <dgm:pt modelId="{A84D1E23-432C-439A-A51D-A88424B204A1}" type="sibTrans" cxnId="{78AFC296-F9D6-434D-9BCD-8009AAFFA4AD}">
      <dgm:prSet/>
      <dgm:spPr/>
      <dgm:t>
        <a:bodyPr/>
        <a:lstStyle/>
        <a:p>
          <a:endParaRPr lang="en-US"/>
        </a:p>
      </dgm:t>
    </dgm:pt>
    <dgm:pt modelId="{3C225644-CD64-42B8-8B97-A2CC05C926AC}" type="pres">
      <dgm:prSet presAssocID="{63ABA9E7-2E0F-4E46-9BDB-7C803CB6D2ED}" presName="Name0" presStyleCnt="0">
        <dgm:presLayoutVars>
          <dgm:dir/>
          <dgm:animLvl val="lvl"/>
          <dgm:resizeHandles val="exact"/>
        </dgm:presLayoutVars>
      </dgm:prSet>
      <dgm:spPr/>
    </dgm:pt>
    <dgm:pt modelId="{8BA39DEA-1F53-4606-8AD1-7F6BBF0D9AF7}" type="pres">
      <dgm:prSet presAssocID="{FDF8367D-5324-4757-B8C5-266DCFE0481C}" presName="composite" presStyleCnt="0"/>
      <dgm:spPr/>
    </dgm:pt>
    <dgm:pt modelId="{D124A504-C898-4A50-B153-AACB507A0A10}" type="pres">
      <dgm:prSet presAssocID="{FDF8367D-5324-4757-B8C5-266DCFE0481C}" presName="parTx" presStyleLbl="alignNode1" presStyleIdx="0" presStyleCnt="4">
        <dgm:presLayoutVars>
          <dgm:chMax val="0"/>
          <dgm:chPref val="0"/>
        </dgm:presLayoutVars>
      </dgm:prSet>
      <dgm:spPr/>
    </dgm:pt>
    <dgm:pt modelId="{6F9AAF74-3D9E-49BB-BE7E-241D12FD5DD3}" type="pres">
      <dgm:prSet presAssocID="{FDF8367D-5324-4757-B8C5-266DCFE0481C}" presName="desTx" presStyleLbl="alignAccFollowNode1" presStyleIdx="0" presStyleCnt="4">
        <dgm:presLayoutVars/>
      </dgm:prSet>
      <dgm:spPr/>
    </dgm:pt>
    <dgm:pt modelId="{390D93A1-9A63-4009-9F7C-B818117ED32E}" type="pres">
      <dgm:prSet presAssocID="{E2027731-E759-44EC-9E7C-0FA8B1681EB7}" presName="space" presStyleCnt="0"/>
      <dgm:spPr/>
    </dgm:pt>
    <dgm:pt modelId="{5D75F93C-F514-42FF-811D-186AA71F74A9}" type="pres">
      <dgm:prSet presAssocID="{BF073814-D852-4443-9365-DBDD191A09C0}" presName="composite" presStyleCnt="0"/>
      <dgm:spPr/>
    </dgm:pt>
    <dgm:pt modelId="{E3AF40EE-1254-4327-A60A-F724085F5C2E}" type="pres">
      <dgm:prSet presAssocID="{BF073814-D852-4443-9365-DBDD191A09C0}" presName="parTx" presStyleLbl="alignNode1" presStyleIdx="1" presStyleCnt="4">
        <dgm:presLayoutVars>
          <dgm:chMax val="0"/>
          <dgm:chPref val="0"/>
        </dgm:presLayoutVars>
      </dgm:prSet>
      <dgm:spPr/>
    </dgm:pt>
    <dgm:pt modelId="{EC52A3D3-9D94-4080-8BC7-BF0B9CD3FB6B}" type="pres">
      <dgm:prSet presAssocID="{BF073814-D852-4443-9365-DBDD191A09C0}" presName="desTx" presStyleLbl="alignAccFollowNode1" presStyleIdx="1" presStyleCnt="4">
        <dgm:presLayoutVars/>
      </dgm:prSet>
      <dgm:spPr/>
    </dgm:pt>
    <dgm:pt modelId="{1B1BAD5A-1F87-41EC-9E41-3AB624ACC8D3}" type="pres">
      <dgm:prSet presAssocID="{30FC34A1-3F36-4918-BC7B-E93F823D18ED}" presName="space" presStyleCnt="0"/>
      <dgm:spPr/>
    </dgm:pt>
    <dgm:pt modelId="{C78B7320-2F0C-43D9-87B5-2D49519808AA}" type="pres">
      <dgm:prSet presAssocID="{FA973B4C-4FE2-4973-807C-9BF76DD10518}" presName="composite" presStyleCnt="0"/>
      <dgm:spPr/>
    </dgm:pt>
    <dgm:pt modelId="{8FC63955-EC66-498A-AE13-F0D11B1F8CC4}" type="pres">
      <dgm:prSet presAssocID="{FA973B4C-4FE2-4973-807C-9BF76DD10518}" presName="parTx" presStyleLbl="alignNode1" presStyleIdx="2" presStyleCnt="4">
        <dgm:presLayoutVars>
          <dgm:chMax val="0"/>
          <dgm:chPref val="0"/>
        </dgm:presLayoutVars>
      </dgm:prSet>
      <dgm:spPr/>
    </dgm:pt>
    <dgm:pt modelId="{8281935A-949E-4F68-A7BB-16B4CDE24781}" type="pres">
      <dgm:prSet presAssocID="{FA973B4C-4FE2-4973-807C-9BF76DD10518}" presName="desTx" presStyleLbl="alignAccFollowNode1" presStyleIdx="2" presStyleCnt="4">
        <dgm:presLayoutVars/>
      </dgm:prSet>
      <dgm:spPr/>
    </dgm:pt>
    <dgm:pt modelId="{C728AF58-53CC-4517-A07D-B854D56EC074}" type="pres">
      <dgm:prSet presAssocID="{AA5A494C-D848-49DC-915E-68F531BE1610}" presName="space" presStyleCnt="0"/>
      <dgm:spPr/>
    </dgm:pt>
    <dgm:pt modelId="{988F9B3A-E1AF-4674-B412-8FEF9D5E031D}" type="pres">
      <dgm:prSet presAssocID="{24137DCD-6D8C-4314-9698-EB9341092C34}" presName="composite" presStyleCnt="0"/>
      <dgm:spPr/>
    </dgm:pt>
    <dgm:pt modelId="{324E18FF-7F5F-4925-973B-E0D049E8F23B}" type="pres">
      <dgm:prSet presAssocID="{24137DCD-6D8C-4314-9698-EB9341092C34}" presName="parTx" presStyleLbl="alignNode1" presStyleIdx="3" presStyleCnt="4">
        <dgm:presLayoutVars>
          <dgm:chMax val="0"/>
          <dgm:chPref val="0"/>
        </dgm:presLayoutVars>
      </dgm:prSet>
      <dgm:spPr/>
    </dgm:pt>
    <dgm:pt modelId="{464C6906-E92C-41EB-B4FB-07480700D1B8}" type="pres">
      <dgm:prSet presAssocID="{24137DCD-6D8C-4314-9698-EB9341092C34}" presName="desTx" presStyleLbl="alignAccFollowNode1" presStyleIdx="3" presStyleCnt="4">
        <dgm:presLayoutVars/>
      </dgm:prSet>
      <dgm:spPr/>
    </dgm:pt>
  </dgm:ptLst>
  <dgm:cxnLst>
    <dgm:cxn modelId="{A5F16502-9742-4851-94AA-FD30C1C3981A}" type="presOf" srcId="{BF073814-D852-4443-9365-DBDD191A09C0}" destId="{E3AF40EE-1254-4327-A60A-F724085F5C2E}" srcOrd="0" destOrd="0" presId="urn:microsoft.com/office/officeart/2016/7/layout/ChevronBlockProcess"/>
    <dgm:cxn modelId="{A583CA15-C6D1-4CF3-88DE-B630F293AAF8}" srcId="{FDF8367D-5324-4757-B8C5-266DCFE0481C}" destId="{7C07E7BC-8E10-4651-B64B-86CD2D06196A}" srcOrd="0" destOrd="0" parTransId="{D493FE67-3F78-442D-AFE1-DD07E38E3E2D}" sibTransId="{D5EA7CAC-A1D9-4DCA-B5A6-BB234AF5CA92}"/>
    <dgm:cxn modelId="{AD2CE819-1D6B-4346-9A46-3235A8EDD2A4}" srcId="{BF073814-D852-4443-9365-DBDD191A09C0}" destId="{84A3ECA7-1B61-4C1C-A551-6F3BADC20AA0}" srcOrd="0" destOrd="0" parTransId="{4079ADC2-9D3A-4269-AAE8-71A3DBED21D7}" sibTransId="{58710188-F93F-4D3C-95DF-3DDE7164AFC3}"/>
    <dgm:cxn modelId="{6362151A-D863-4BC3-8603-38086195C835}" srcId="{63ABA9E7-2E0F-4E46-9BDB-7C803CB6D2ED}" destId="{BF073814-D852-4443-9365-DBDD191A09C0}" srcOrd="1" destOrd="0" parTransId="{13DE91D5-574A-4F29-A787-5C73B09D85BC}" sibTransId="{30FC34A1-3F36-4918-BC7B-E93F823D18ED}"/>
    <dgm:cxn modelId="{D4D80C1C-0525-4849-80DC-85405B57B247}" srcId="{63ABA9E7-2E0F-4E46-9BDB-7C803CB6D2ED}" destId="{24137DCD-6D8C-4314-9698-EB9341092C34}" srcOrd="3" destOrd="0" parTransId="{E520D615-5843-4A00-B710-9DF73870F2B1}" sibTransId="{93815F89-32DD-44AE-8044-DEA857A2528A}"/>
    <dgm:cxn modelId="{C0060B20-0BDD-4A7B-9EA7-6A56A0E699FA}" type="presOf" srcId="{FA973B4C-4FE2-4973-807C-9BF76DD10518}" destId="{8FC63955-EC66-498A-AE13-F0D11B1F8CC4}" srcOrd="0" destOrd="0" presId="urn:microsoft.com/office/officeart/2016/7/layout/ChevronBlockProcess"/>
    <dgm:cxn modelId="{BB344627-BDED-4E71-AE6A-43339EEF512D}" type="presOf" srcId="{66E95F36-4E4B-42CA-BB1D-2D5F5D533853}" destId="{6F9AAF74-3D9E-49BB-BE7E-241D12FD5DD3}" srcOrd="0" destOrd="1" presId="urn:microsoft.com/office/officeart/2016/7/layout/ChevronBlockProcess"/>
    <dgm:cxn modelId="{CA876B2B-E6A4-49A5-98EB-215FE66EBCEF}" type="presOf" srcId="{84A3ECA7-1B61-4C1C-A551-6F3BADC20AA0}" destId="{EC52A3D3-9D94-4080-8BC7-BF0B9CD3FB6B}" srcOrd="0" destOrd="0" presId="urn:microsoft.com/office/officeart/2016/7/layout/ChevronBlockProcess"/>
    <dgm:cxn modelId="{C6660139-601A-4101-B48C-8706E9229326}" srcId="{63ABA9E7-2E0F-4E46-9BDB-7C803CB6D2ED}" destId="{FDF8367D-5324-4757-B8C5-266DCFE0481C}" srcOrd="0" destOrd="0" parTransId="{49041F27-9A58-4D0E-B99B-647EE0FCAC24}" sibTransId="{E2027731-E759-44EC-9E7C-0FA8B1681EB7}"/>
    <dgm:cxn modelId="{73A22E7B-45A9-429E-8C6A-C0E4D1698092}" srcId="{FA973B4C-4FE2-4973-807C-9BF76DD10518}" destId="{F714CAE6-73BE-4327-9D8B-38EC6C5E9E3A}" srcOrd="0" destOrd="0" parTransId="{E02D46CA-8427-4BF6-85EB-89097420677D}" sibTransId="{D11DAA43-8243-4897-B36B-48134028C4BA}"/>
    <dgm:cxn modelId="{DD27037D-460B-47F1-AE03-661F863D62EC}" srcId="{FDF8367D-5324-4757-B8C5-266DCFE0481C}" destId="{66E95F36-4E4B-42CA-BB1D-2D5F5D533853}" srcOrd="1" destOrd="0" parTransId="{B3F23192-4C38-459E-913E-F6475408D100}" sibTransId="{206A4611-C73A-450B-BEB6-E4D4042ACE5F}"/>
    <dgm:cxn modelId="{7F20B580-C6DD-4D4E-BCC8-B0E70A5DDFFA}" type="presOf" srcId="{24137DCD-6D8C-4314-9698-EB9341092C34}" destId="{324E18FF-7F5F-4925-973B-E0D049E8F23B}" srcOrd="0" destOrd="0" presId="urn:microsoft.com/office/officeart/2016/7/layout/ChevronBlockProcess"/>
    <dgm:cxn modelId="{78AFC296-F9D6-434D-9BCD-8009AAFFA4AD}" srcId="{24137DCD-6D8C-4314-9698-EB9341092C34}" destId="{6B7CC62D-0642-4FF7-A7F6-EADF3DC02451}" srcOrd="0" destOrd="0" parTransId="{E1207595-22E0-4CF2-8B88-FA56192AEDAA}" sibTransId="{A84D1E23-432C-439A-A51D-A88424B204A1}"/>
    <dgm:cxn modelId="{3D2EC19A-4A8B-4305-81EF-C82BDA73DF52}" type="presOf" srcId="{63ABA9E7-2E0F-4E46-9BDB-7C803CB6D2ED}" destId="{3C225644-CD64-42B8-8B97-A2CC05C926AC}" srcOrd="0" destOrd="0" presId="urn:microsoft.com/office/officeart/2016/7/layout/ChevronBlockProcess"/>
    <dgm:cxn modelId="{23092DA2-6AD6-43BB-9206-0386C1C06347}" type="presOf" srcId="{F714CAE6-73BE-4327-9D8B-38EC6C5E9E3A}" destId="{8281935A-949E-4F68-A7BB-16B4CDE24781}" srcOrd="0" destOrd="0" presId="urn:microsoft.com/office/officeart/2016/7/layout/ChevronBlockProcess"/>
    <dgm:cxn modelId="{F563D3AC-9079-4EC3-BC38-28E2BCA066FB}" srcId="{63ABA9E7-2E0F-4E46-9BDB-7C803CB6D2ED}" destId="{FA973B4C-4FE2-4973-807C-9BF76DD10518}" srcOrd="2" destOrd="0" parTransId="{5C6B5220-BDBD-4BA0-A1D8-35CCFA2CA1A6}" sibTransId="{AA5A494C-D848-49DC-915E-68F531BE1610}"/>
    <dgm:cxn modelId="{9608C4B8-A09A-4399-93C8-9112F23954C5}" type="presOf" srcId="{FDF8367D-5324-4757-B8C5-266DCFE0481C}" destId="{D124A504-C898-4A50-B153-AACB507A0A10}" srcOrd="0" destOrd="0" presId="urn:microsoft.com/office/officeart/2016/7/layout/ChevronBlockProcess"/>
    <dgm:cxn modelId="{780D3EBF-27E2-4F0F-925F-7BEF5B4EE3BB}" type="presOf" srcId="{ED72B75E-D4BA-4969-8941-4604144362CF}" destId="{EC52A3D3-9D94-4080-8BC7-BF0B9CD3FB6B}" srcOrd="0" destOrd="1" presId="urn:microsoft.com/office/officeart/2016/7/layout/ChevronBlockProcess"/>
    <dgm:cxn modelId="{12799EBF-ED41-4808-AA33-87381276C9EC}" type="presOf" srcId="{7C07E7BC-8E10-4651-B64B-86CD2D06196A}" destId="{6F9AAF74-3D9E-49BB-BE7E-241D12FD5DD3}" srcOrd="0" destOrd="0" presId="urn:microsoft.com/office/officeart/2016/7/layout/ChevronBlockProcess"/>
    <dgm:cxn modelId="{047B8BC7-FBA1-4DA3-86B7-095E00C07ECF}" srcId="{BF073814-D852-4443-9365-DBDD191A09C0}" destId="{ED72B75E-D4BA-4969-8941-4604144362CF}" srcOrd="1" destOrd="0" parTransId="{0FCCE0EB-8804-4D10-BEAF-FEB75536ABB0}" sibTransId="{D0A640AA-9112-433F-B34A-9C71F783E3FD}"/>
    <dgm:cxn modelId="{0F681DF7-380A-4BDA-92E9-BE64BA508FC7}" type="presOf" srcId="{6B7CC62D-0642-4FF7-A7F6-EADF3DC02451}" destId="{464C6906-E92C-41EB-B4FB-07480700D1B8}" srcOrd="0" destOrd="0" presId="urn:microsoft.com/office/officeart/2016/7/layout/ChevronBlockProcess"/>
    <dgm:cxn modelId="{9FEB2C8E-9A98-4AC8-9A57-1CFADC626519}" type="presParOf" srcId="{3C225644-CD64-42B8-8B97-A2CC05C926AC}" destId="{8BA39DEA-1F53-4606-8AD1-7F6BBF0D9AF7}" srcOrd="0" destOrd="0" presId="urn:microsoft.com/office/officeart/2016/7/layout/ChevronBlockProcess"/>
    <dgm:cxn modelId="{B25F0196-BB77-4277-A4CB-C84C1D8E3A93}" type="presParOf" srcId="{8BA39DEA-1F53-4606-8AD1-7F6BBF0D9AF7}" destId="{D124A504-C898-4A50-B153-AACB507A0A10}" srcOrd="0" destOrd="0" presId="urn:microsoft.com/office/officeart/2016/7/layout/ChevronBlockProcess"/>
    <dgm:cxn modelId="{DDA828A2-E740-4FBE-9B29-1BBB31DD464A}" type="presParOf" srcId="{8BA39DEA-1F53-4606-8AD1-7F6BBF0D9AF7}" destId="{6F9AAF74-3D9E-49BB-BE7E-241D12FD5DD3}" srcOrd="1" destOrd="0" presId="urn:microsoft.com/office/officeart/2016/7/layout/ChevronBlockProcess"/>
    <dgm:cxn modelId="{6808F3B8-909C-427F-B7B9-C6893C2ACE2A}" type="presParOf" srcId="{3C225644-CD64-42B8-8B97-A2CC05C926AC}" destId="{390D93A1-9A63-4009-9F7C-B818117ED32E}" srcOrd="1" destOrd="0" presId="urn:microsoft.com/office/officeart/2016/7/layout/ChevronBlockProcess"/>
    <dgm:cxn modelId="{BAFD7123-4D6A-4E85-B2A7-B77E2036A0C6}" type="presParOf" srcId="{3C225644-CD64-42B8-8B97-A2CC05C926AC}" destId="{5D75F93C-F514-42FF-811D-186AA71F74A9}" srcOrd="2" destOrd="0" presId="urn:microsoft.com/office/officeart/2016/7/layout/ChevronBlockProcess"/>
    <dgm:cxn modelId="{351AF204-3BDC-46E8-AC90-CEF5A484BEA9}" type="presParOf" srcId="{5D75F93C-F514-42FF-811D-186AA71F74A9}" destId="{E3AF40EE-1254-4327-A60A-F724085F5C2E}" srcOrd="0" destOrd="0" presId="urn:microsoft.com/office/officeart/2016/7/layout/ChevronBlockProcess"/>
    <dgm:cxn modelId="{171BF595-AB62-4FFD-A079-AEF015F1C267}" type="presParOf" srcId="{5D75F93C-F514-42FF-811D-186AA71F74A9}" destId="{EC52A3D3-9D94-4080-8BC7-BF0B9CD3FB6B}" srcOrd="1" destOrd="0" presId="urn:microsoft.com/office/officeart/2016/7/layout/ChevronBlockProcess"/>
    <dgm:cxn modelId="{1C5E5574-B601-412F-AA23-E62A295F796B}" type="presParOf" srcId="{3C225644-CD64-42B8-8B97-A2CC05C926AC}" destId="{1B1BAD5A-1F87-41EC-9E41-3AB624ACC8D3}" srcOrd="3" destOrd="0" presId="urn:microsoft.com/office/officeart/2016/7/layout/ChevronBlockProcess"/>
    <dgm:cxn modelId="{B522A85A-AF9D-4CB3-BD90-3CAF53576A1A}" type="presParOf" srcId="{3C225644-CD64-42B8-8B97-A2CC05C926AC}" destId="{C78B7320-2F0C-43D9-87B5-2D49519808AA}" srcOrd="4" destOrd="0" presId="urn:microsoft.com/office/officeart/2016/7/layout/ChevronBlockProcess"/>
    <dgm:cxn modelId="{28D95631-1E46-4974-AB24-F7858135A5BB}" type="presParOf" srcId="{C78B7320-2F0C-43D9-87B5-2D49519808AA}" destId="{8FC63955-EC66-498A-AE13-F0D11B1F8CC4}" srcOrd="0" destOrd="0" presId="urn:microsoft.com/office/officeart/2016/7/layout/ChevronBlockProcess"/>
    <dgm:cxn modelId="{AA849CDA-D387-49A5-9F66-A4EFB374E3FC}" type="presParOf" srcId="{C78B7320-2F0C-43D9-87B5-2D49519808AA}" destId="{8281935A-949E-4F68-A7BB-16B4CDE24781}" srcOrd="1" destOrd="0" presId="urn:microsoft.com/office/officeart/2016/7/layout/ChevronBlockProcess"/>
    <dgm:cxn modelId="{40AC2D34-1322-4276-A657-2DDCC5001928}" type="presParOf" srcId="{3C225644-CD64-42B8-8B97-A2CC05C926AC}" destId="{C728AF58-53CC-4517-A07D-B854D56EC074}" srcOrd="5" destOrd="0" presId="urn:microsoft.com/office/officeart/2016/7/layout/ChevronBlockProcess"/>
    <dgm:cxn modelId="{FA2CB294-77E3-4C0A-B70E-BE5B56EECD5F}" type="presParOf" srcId="{3C225644-CD64-42B8-8B97-A2CC05C926AC}" destId="{988F9B3A-E1AF-4674-B412-8FEF9D5E031D}" srcOrd="6" destOrd="0" presId="urn:microsoft.com/office/officeart/2016/7/layout/ChevronBlockProcess"/>
    <dgm:cxn modelId="{CBA7AC9C-FDCD-4370-A5E0-5660C57C2523}" type="presParOf" srcId="{988F9B3A-E1AF-4674-B412-8FEF9D5E031D}" destId="{324E18FF-7F5F-4925-973B-E0D049E8F23B}" srcOrd="0" destOrd="0" presId="urn:microsoft.com/office/officeart/2016/7/layout/ChevronBlockProcess"/>
    <dgm:cxn modelId="{7975D851-4FFC-49E3-A9D5-F87323A734C6}" type="presParOf" srcId="{988F9B3A-E1AF-4674-B412-8FEF9D5E031D}" destId="{464C6906-E92C-41EB-B4FB-07480700D1B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7B1663-5DB8-4E3E-866C-24A517EAE15C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C6B0D7-AF32-4564-B9A5-FB7F349D6634}">
      <dgm:prSet/>
      <dgm:spPr/>
      <dgm:t>
        <a:bodyPr/>
        <a:lstStyle/>
        <a:p>
          <a:pPr>
            <a:defRPr b="1"/>
          </a:pPr>
          <a:r>
            <a: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 per share, 44% premium to VMware</a:t>
          </a:r>
        </a:p>
      </dgm:t>
    </dgm:pt>
    <dgm:pt modelId="{16814A00-CC9D-4AE3-A8D4-FF5271A3CCD6}" type="parTrans" cxnId="{734A81E8-543B-4835-B2EB-139172EECB94}">
      <dgm:prSet/>
      <dgm:spPr/>
      <dgm:t>
        <a:bodyPr/>
        <a:lstStyle/>
        <a:p>
          <a:endParaRPr lang="en-US"/>
        </a:p>
      </dgm:t>
    </dgm:pt>
    <dgm:pt modelId="{D862854E-563C-469F-B74D-509C8BD5A715}" type="sibTrans" cxnId="{734A81E8-543B-4835-B2EB-139172EECB94}">
      <dgm:prSet/>
      <dgm:spPr/>
      <dgm:t>
        <a:bodyPr/>
        <a:lstStyle/>
        <a:p>
          <a:endParaRPr lang="en-US"/>
        </a:p>
      </dgm:t>
    </dgm:pt>
    <dgm:pt modelId="{EB18488B-B5B6-4F47-9E62-B3824CC3D081}">
      <dgm:prSet/>
      <dgm:spPr/>
      <dgm:t>
        <a:bodyPr/>
        <a:lstStyle/>
        <a:p>
          <a:r>
            <a:rPr lang="en-US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4.6x LTM Sales</a:t>
          </a:r>
        </a:p>
        <a:p>
          <a:r>
            <a:rPr lang="en-US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26x LTM EBITDA</a:t>
          </a:r>
        </a:p>
      </dgm:t>
    </dgm:pt>
    <dgm:pt modelId="{1C15C100-C572-4640-8C31-7DEC7FB76CD3}" type="parTrans" cxnId="{8489880D-F1D7-4A23-935F-047F89D79831}">
      <dgm:prSet/>
      <dgm:spPr/>
      <dgm:t>
        <a:bodyPr/>
        <a:lstStyle/>
        <a:p>
          <a:endParaRPr lang="en-US"/>
        </a:p>
      </dgm:t>
    </dgm:pt>
    <dgm:pt modelId="{62CC371C-39E2-40FD-A3A9-3F8189932BCF}" type="sibTrans" cxnId="{8489880D-F1D7-4A23-935F-047F89D79831}">
      <dgm:prSet/>
      <dgm:spPr/>
      <dgm:t>
        <a:bodyPr/>
        <a:lstStyle/>
        <a:p>
          <a:endParaRPr lang="en-US"/>
        </a:p>
      </dgm:t>
    </dgm:pt>
    <dgm:pt modelId="{05E2DB87-9F4F-4B71-BAD5-0C16DE954B4E}">
      <dgm:prSet/>
      <dgm:spPr/>
      <dgm:t>
        <a:bodyPr/>
        <a:lstStyle/>
        <a:p>
          <a:pPr>
            <a:defRPr b="1"/>
          </a:pPr>
          <a:r>
            <a:rPr lang="en-US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valuation: 7.7x revenue, 13.6x EBITDA. </a:t>
          </a:r>
        </a:p>
      </dgm:t>
    </dgm:pt>
    <dgm:pt modelId="{A42E0DBC-BF40-4329-8DE1-F8BC08B4FC90}" type="parTrans" cxnId="{AFC171C5-8F6B-44EC-A8C4-7D040B0B19A8}">
      <dgm:prSet/>
      <dgm:spPr/>
      <dgm:t>
        <a:bodyPr/>
        <a:lstStyle/>
        <a:p>
          <a:endParaRPr lang="en-US"/>
        </a:p>
      </dgm:t>
    </dgm:pt>
    <dgm:pt modelId="{E7291430-DD03-44CD-BE4E-63F9E91ED8D1}" type="sibTrans" cxnId="{AFC171C5-8F6B-44EC-A8C4-7D040B0B19A8}">
      <dgm:prSet/>
      <dgm:spPr/>
      <dgm:t>
        <a:bodyPr/>
        <a:lstStyle/>
        <a:p>
          <a:endParaRPr lang="en-US"/>
        </a:p>
      </dgm:t>
    </dgm:pt>
    <dgm:pt modelId="{AC3D0F11-A640-48BD-9BF1-0FD9D9AA645B}">
      <dgm:prSet/>
      <dgm:spPr/>
      <dgm:t>
        <a:bodyPr/>
        <a:lstStyle/>
        <a:p>
          <a:pPr>
            <a:defRPr b="1"/>
          </a:pPr>
          <a:r>
            <a:rPr lang="en-US" b="1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Target: $8.5B EBITDA optimization within 3 years.</a:t>
          </a:r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23BDD-C81C-469D-AD20-6C795B935444}" type="parTrans" cxnId="{2865C4DC-F8AD-4D8B-AFCD-ADACACF7AA07}">
      <dgm:prSet/>
      <dgm:spPr/>
      <dgm:t>
        <a:bodyPr/>
        <a:lstStyle/>
        <a:p>
          <a:endParaRPr lang="en-US"/>
        </a:p>
      </dgm:t>
    </dgm:pt>
    <dgm:pt modelId="{A1E2F4A8-D75E-4A0E-AD3E-1A52A886A95B}" type="sibTrans" cxnId="{2865C4DC-F8AD-4D8B-AFCD-ADACACF7AA07}">
      <dgm:prSet/>
      <dgm:spPr/>
      <dgm:t>
        <a:bodyPr/>
        <a:lstStyle/>
        <a:p>
          <a:endParaRPr lang="en-US"/>
        </a:p>
      </dgm:t>
    </dgm:pt>
    <dgm:pt modelId="{EA2553B2-F588-4AFA-A270-6932D23FBCC7}">
      <dgm:prSet/>
      <dgm:spPr/>
      <dgm:t>
        <a:bodyPr spcFirstLastPara="0" vert="horz" wrap="square" lIns="41910" tIns="41910" rIns="41910" bIns="41910" numCol="1" spcCol="1270" anchor="ctr" anchorCtr="0"/>
        <a:lstStyle/>
        <a:p>
          <a:r>
            <a:rPr lang="en-US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Higher Gross Profit Margin</a:t>
          </a:r>
        </a:p>
      </dgm:t>
    </dgm:pt>
    <dgm:pt modelId="{CA54B5E1-2F8A-4360-811B-E772FC9B3F1B}" type="sibTrans" cxnId="{F4EA3D97-20A4-4352-8479-BBCDB3F31D65}">
      <dgm:prSet/>
      <dgm:spPr/>
      <dgm:t>
        <a:bodyPr/>
        <a:lstStyle/>
        <a:p>
          <a:endParaRPr lang="en-US"/>
        </a:p>
      </dgm:t>
    </dgm:pt>
    <dgm:pt modelId="{4F500D28-4AA3-4F45-926F-953E2A07DD7C}" type="parTrans" cxnId="{F4EA3D97-20A4-4352-8479-BBCDB3F31D65}">
      <dgm:prSet/>
      <dgm:spPr/>
      <dgm:t>
        <a:bodyPr/>
        <a:lstStyle/>
        <a:p>
          <a:endParaRPr lang="en-US"/>
        </a:p>
      </dgm:t>
    </dgm:pt>
    <dgm:pt modelId="{B3DD9377-52ED-499A-9AE0-2B2582592B82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7.1x EBITDA</a:t>
          </a:r>
          <a:endParaRPr lang="en-US" b="0" dirty="0"/>
        </a:p>
      </dgm:t>
    </dgm:pt>
    <dgm:pt modelId="{C8F9F1BA-54F8-45C8-BF9F-B3253C5299CA}" type="parTrans" cxnId="{7FDA8FA3-77C0-49BE-93AB-F97894FD039E}">
      <dgm:prSet/>
      <dgm:spPr/>
      <dgm:t>
        <a:bodyPr/>
        <a:lstStyle/>
        <a:p>
          <a:endParaRPr lang="en-US"/>
        </a:p>
      </dgm:t>
    </dgm:pt>
    <dgm:pt modelId="{795CEACC-F49B-49B6-B674-633138F3B6AA}" type="sibTrans" cxnId="{7FDA8FA3-77C0-49BE-93AB-F97894FD039E}">
      <dgm:prSet/>
      <dgm:spPr/>
      <dgm:t>
        <a:bodyPr/>
        <a:lstStyle/>
        <a:p>
          <a:endParaRPr lang="en-US"/>
        </a:p>
      </dgm:t>
    </dgm:pt>
    <dgm:pt modelId="{F7B5BB1D-0E65-4A16-8590-46AD0F0710D7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Superior to industry standards. </a:t>
          </a:r>
          <a:endParaRPr lang="en-US" b="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5C75FBCF-030A-44E7-9913-3ADDEF540836}" type="parTrans" cxnId="{EE627591-E8FD-47AC-9E97-182F3267FB4D}">
      <dgm:prSet/>
      <dgm:spPr/>
      <dgm:t>
        <a:bodyPr/>
        <a:lstStyle/>
        <a:p>
          <a:endParaRPr lang="en-US"/>
        </a:p>
      </dgm:t>
    </dgm:pt>
    <dgm:pt modelId="{E0C70693-5834-409D-A7CF-B56DF3385644}" type="sibTrans" cxnId="{EE627591-E8FD-47AC-9E97-182F3267FB4D}">
      <dgm:prSet/>
      <dgm:spPr/>
      <dgm:t>
        <a:bodyPr/>
        <a:lstStyle/>
        <a:p>
          <a:endParaRPr lang="en-US"/>
        </a:p>
      </dgm:t>
    </dgm:pt>
    <dgm:pt modelId="{DBBA6760-C01B-4197-B513-D0BE7DBDF901}">
      <dgm:prSet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Operating Margin to be optimized</a:t>
          </a:r>
        </a:p>
      </dgm:t>
    </dgm:pt>
    <dgm:pt modelId="{9E84EF69-032C-4582-8F37-2FB802DE117E}" type="parTrans" cxnId="{6468A25A-9CEE-4EAB-9541-2E9549292450}">
      <dgm:prSet/>
      <dgm:spPr/>
      <dgm:t>
        <a:bodyPr/>
        <a:lstStyle/>
        <a:p>
          <a:endParaRPr lang="en-US"/>
        </a:p>
      </dgm:t>
    </dgm:pt>
    <dgm:pt modelId="{62D142F9-EC22-4B81-A9A0-D2EDD252E312}" type="sibTrans" cxnId="{6468A25A-9CEE-4EAB-9541-2E9549292450}">
      <dgm:prSet/>
      <dgm:spPr/>
      <dgm:t>
        <a:bodyPr/>
        <a:lstStyle/>
        <a:p>
          <a:endParaRPr lang="en-US"/>
        </a:p>
      </dgm:t>
    </dgm:pt>
    <dgm:pt modelId="{1B194FF6-7068-4699-B73A-C4137B00C576}" type="pres">
      <dgm:prSet presAssocID="{977B1663-5DB8-4E3E-866C-24A517EAE15C}" presName="Name0" presStyleCnt="0">
        <dgm:presLayoutVars>
          <dgm:dir/>
          <dgm:animLvl val="lvl"/>
          <dgm:resizeHandles val="exact"/>
        </dgm:presLayoutVars>
      </dgm:prSet>
      <dgm:spPr/>
    </dgm:pt>
    <dgm:pt modelId="{8328E835-B5C6-4BD7-8306-F26B73702744}" type="pres">
      <dgm:prSet presAssocID="{F0C6B0D7-AF32-4564-B9A5-FB7F349D6634}" presName="composite" presStyleCnt="0"/>
      <dgm:spPr/>
    </dgm:pt>
    <dgm:pt modelId="{83958415-4CA1-4249-B90C-9948844287BA}" type="pres">
      <dgm:prSet presAssocID="{F0C6B0D7-AF32-4564-B9A5-FB7F349D663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A54C2A9-F4CB-4C87-9A28-A0445FDF829E}" type="pres">
      <dgm:prSet presAssocID="{F0C6B0D7-AF32-4564-B9A5-FB7F349D6634}" presName="desTx" presStyleLbl="alignAccFollowNode1" presStyleIdx="0" presStyleCnt="3">
        <dgm:presLayoutVars>
          <dgm:bulletEnabled val="1"/>
        </dgm:presLayoutVars>
      </dgm:prSet>
      <dgm:spPr/>
    </dgm:pt>
    <dgm:pt modelId="{A06E46EF-1A22-48F0-83A0-1AE3995F1A36}" type="pres">
      <dgm:prSet presAssocID="{D862854E-563C-469F-B74D-509C8BD5A715}" presName="space" presStyleCnt="0"/>
      <dgm:spPr/>
    </dgm:pt>
    <dgm:pt modelId="{01E49662-79CB-4581-A30B-E750DF77E08E}" type="pres">
      <dgm:prSet presAssocID="{05E2DB87-9F4F-4B71-BAD5-0C16DE954B4E}" presName="composite" presStyleCnt="0"/>
      <dgm:spPr/>
    </dgm:pt>
    <dgm:pt modelId="{EBB3DBC2-C670-45A5-9ACC-9710037CFB7F}" type="pres">
      <dgm:prSet presAssocID="{05E2DB87-9F4F-4B71-BAD5-0C16DE954B4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58DF27F-B360-47BF-ACB7-DD8BD80AA4BE}" type="pres">
      <dgm:prSet presAssocID="{05E2DB87-9F4F-4B71-BAD5-0C16DE954B4E}" presName="desTx" presStyleLbl="alignAccFollowNode1" presStyleIdx="1" presStyleCnt="3">
        <dgm:presLayoutVars>
          <dgm:bulletEnabled val="1"/>
        </dgm:presLayoutVars>
      </dgm:prSet>
      <dgm:spPr/>
    </dgm:pt>
    <dgm:pt modelId="{7DFC5BB3-58B8-4591-B623-B4C2B7D3F51E}" type="pres">
      <dgm:prSet presAssocID="{E7291430-DD03-44CD-BE4E-63F9E91ED8D1}" presName="space" presStyleCnt="0"/>
      <dgm:spPr/>
    </dgm:pt>
    <dgm:pt modelId="{7F5E7033-F072-4A25-94B0-28E20F1608D0}" type="pres">
      <dgm:prSet presAssocID="{AC3D0F11-A640-48BD-9BF1-0FD9D9AA645B}" presName="composite" presStyleCnt="0"/>
      <dgm:spPr/>
    </dgm:pt>
    <dgm:pt modelId="{0374940B-8714-4B0F-AD06-474D315CFE2D}" type="pres">
      <dgm:prSet presAssocID="{AC3D0F11-A640-48BD-9BF1-0FD9D9AA64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5FBBCDA-CE71-4DC7-B23F-6076C6DF6963}" type="pres">
      <dgm:prSet presAssocID="{AC3D0F11-A640-48BD-9BF1-0FD9D9AA64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489880D-F1D7-4A23-935F-047F89D79831}" srcId="{F0C6B0D7-AF32-4564-B9A5-FB7F349D6634}" destId="{EB18488B-B5B6-4F47-9E62-B3824CC3D081}" srcOrd="0" destOrd="0" parTransId="{1C15C100-C572-4640-8C31-7DEC7FB76CD3}" sibTransId="{62CC371C-39E2-40FD-A3A9-3F8189932BCF}"/>
    <dgm:cxn modelId="{C936BF1B-6EA9-44F6-905A-F9A623FA4FAC}" type="presOf" srcId="{B3DD9377-52ED-499A-9AE0-2B2582592B82}" destId="{95FBBCDA-CE71-4DC7-B23F-6076C6DF6963}" srcOrd="0" destOrd="0" presId="urn:microsoft.com/office/officeart/2005/8/layout/hList1"/>
    <dgm:cxn modelId="{E15DC81D-4561-4096-8C8A-9B1F3AEAF7AC}" type="presOf" srcId="{EB18488B-B5B6-4F47-9E62-B3824CC3D081}" destId="{8A54C2A9-F4CB-4C87-9A28-A0445FDF829E}" srcOrd="0" destOrd="0" presId="urn:microsoft.com/office/officeart/2005/8/layout/hList1"/>
    <dgm:cxn modelId="{70196B20-0853-4EB3-9F5F-FDCED6E36368}" type="presOf" srcId="{EA2553B2-F588-4AFA-A270-6932D23FBCC7}" destId="{658DF27F-B360-47BF-ACB7-DD8BD80AA4BE}" srcOrd="0" destOrd="0" presId="urn:microsoft.com/office/officeart/2005/8/layout/hList1"/>
    <dgm:cxn modelId="{BBC61F51-9AE8-4E5D-9680-BBB0FFB4C22D}" type="presOf" srcId="{DBBA6760-C01B-4197-B513-D0BE7DBDF901}" destId="{658DF27F-B360-47BF-ACB7-DD8BD80AA4BE}" srcOrd="0" destOrd="1" presId="urn:microsoft.com/office/officeart/2005/8/layout/hList1"/>
    <dgm:cxn modelId="{4107815A-5A41-4BDA-AE0C-B52A8D139C2C}" type="presOf" srcId="{F7B5BB1D-0E65-4A16-8590-46AD0F0710D7}" destId="{95FBBCDA-CE71-4DC7-B23F-6076C6DF6963}" srcOrd="0" destOrd="1" presId="urn:microsoft.com/office/officeart/2005/8/layout/hList1"/>
    <dgm:cxn modelId="{6468A25A-9CEE-4EAB-9541-2E9549292450}" srcId="{05E2DB87-9F4F-4B71-BAD5-0C16DE954B4E}" destId="{DBBA6760-C01B-4197-B513-D0BE7DBDF901}" srcOrd="1" destOrd="0" parTransId="{9E84EF69-032C-4582-8F37-2FB802DE117E}" sibTransId="{62D142F9-EC22-4B81-A9A0-D2EDD252E312}"/>
    <dgm:cxn modelId="{5F3FCB7A-3DA4-48E8-B67A-B039B1C86500}" type="presOf" srcId="{977B1663-5DB8-4E3E-866C-24A517EAE15C}" destId="{1B194FF6-7068-4699-B73A-C4137B00C576}" srcOrd="0" destOrd="0" presId="urn:microsoft.com/office/officeart/2005/8/layout/hList1"/>
    <dgm:cxn modelId="{EE627591-E8FD-47AC-9E97-182F3267FB4D}" srcId="{AC3D0F11-A640-48BD-9BF1-0FD9D9AA645B}" destId="{F7B5BB1D-0E65-4A16-8590-46AD0F0710D7}" srcOrd="1" destOrd="0" parTransId="{5C75FBCF-030A-44E7-9913-3ADDEF540836}" sibTransId="{E0C70693-5834-409D-A7CF-B56DF3385644}"/>
    <dgm:cxn modelId="{643EBC93-47E6-447A-8B36-FBE18CD14CC3}" type="presOf" srcId="{F0C6B0D7-AF32-4564-B9A5-FB7F349D6634}" destId="{83958415-4CA1-4249-B90C-9948844287BA}" srcOrd="0" destOrd="0" presId="urn:microsoft.com/office/officeart/2005/8/layout/hList1"/>
    <dgm:cxn modelId="{F4EA3D97-20A4-4352-8479-BBCDB3F31D65}" srcId="{05E2DB87-9F4F-4B71-BAD5-0C16DE954B4E}" destId="{EA2553B2-F588-4AFA-A270-6932D23FBCC7}" srcOrd="0" destOrd="0" parTransId="{4F500D28-4AA3-4F45-926F-953E2A07DD7C}" sibTransId="{CA54B5E1-2F8A-4360-811B-E772FC9B3F1B}"/>
    <dgm:cxn modelId="{7FDA8FA3-77C0-49BE-93AB-F97894FD039E}" srcId="{AC3D0F11-A640-48BD-9BF1-0FD9D9AA645B}" destId="{B3DD9377-52ED-499A-9AE0-2B2582592B82}" srcOrd="0" destOrd="0" parTransId="{C8F9F1BA-54F8-45C8-BF9F-B3253C5299CA}" sibTransId="{795CEACC-F49B-49B6-B674-633138F3B6AA}"/>
    <dgm:cxn modelId="{5DE9D8B8-FAFB-493C-9F33-1AB7822F68BA}" type="presOf" srcId="{05E2DB87-9F4F-4B71-BAD5-0C16DE954B4E}" destId="{EBB3DBC2-C670-45A5-9ACC-9710037CFB7F}" srcOrd="0" destOrd="0" presId="urn:microsoft.com/office/officeart/2005/8/layout/hList1"/>
    <dgm:cxn modelId="{AFC171C5-8F6B-44EC-A8C4-7D040B0B19A8}" srcId="{977B1663-5DB8-4E3E-866C-24A517EAE15C}" destId="{05E2DB87-9F4F-4B71-BAD5-0C16DE954B4E}" srcOrd="1" destOrd="0" parTransId="{A42E0DBC-BF40-4329-8DE1-F8BC08B4FC90}" sibTransId="{E7291430-DD03-44CD-BE4E-63F9E91ED8D1}"/>
    <dgm:cxn modelId="{2865C4DC-F8AD-4D8B-AFCD-ADACACF7AA07}" srcId="{977B1663-5DB8-4E3E-866C-24A517EAE15C}" destId="{AC3D0F11-A640-48BD-9BF1-0FD9D9AA645B}" srcOrd="2" destOrd="0" parTransId="{B1C23BDD-C81C-469D-AD20-6C795B935444}" sibTransId="{A1E2F4A8-D75E-4A0E-AD3E-1A52A886A95B}"/>
    <dgm:cxn modelId="{366CA5E6-BBFD-4245-BBC7-E93B046C23D6}" type="presOf" srcId="{AC3D0F11-A640-48BD-9BF1-0FD9D9AA645B}" destId="{0374940B-8714-4B0F-AD06-474D315CFE2D}" srcOrd="0" destOrd="0" presId="urn:microsoft.com/office/officeart/2005/8/layout/hList1"/>
    <dgm:cxn modelId="{734A81E8-543B-4835-B2EB-139172EECB94}" srcId="{977B1663-5DB8-4E3E-866C-24A517EAE15C}" destId="{F0C6B0D7-AF32-4564-B9A5-FB7F349D6634}" srcOrd="0" destOrd="0" parTransId="{16814A00-CC9D-4AE3-A8D4-FF5271A3CCD6}" sibTransId="{D862854E-563C-469F-B74D-509C8BD5A715}"/>
    <dgm:cxn modelId="{AA82F9F6-9594-48E2-AC77-F2BE26601677}" type="presParOf" srcId="{1B194FF6-7068-4699-B73A-C4137B00C576}" destId="{8328E835-B5C6-4BD7-8306-F26B73702744}" srcOrd="0" destOrd="0" presId="urn:microsoft.com/office/officeart/2005/8/layout/hList1"/>
    <dgm:cxn modelId="{43378A21-00BD-4273-9CE9-2438D2A435B8}" type="presParOf" srcId="{8328E835-B5C6-4BD7-8306-F26B73702744}" destId="{83958415-4CA1-4249-B90C-9948844287BA}" srcOrd="0" destOrd="0" presId="urn:microsoft.com/office/officeart/2005/8/layout/hList1"/>
    <dgm:cxn modelId="{88AFCCC5-AD37-4993-ABE6-B61113FABDC2}" type="presParOf" srcId="{8328E835-B5C6-4BD7-8306-F26B73702744}" destId="{8A54C2A9-F4CB-4C87-9A28-A0445FDF829E}" srcOrd="1" destOrd="0" presId="urn:microsoft.com/office/officeart/2005/8/layout/hList1"/>
    <dgm:cxn modelId="{19403F66-E161-449E-8F9B-AB3D6E0E67CA}" type="presParOf" srcId="{1B194FF6-7068-4699-B73A-C4137B00C576}" destId="{A06E46EF-1A22-48F0-83A0-1AE3995F1A36}" srcOrd="1" destOrd="0" presId="urn:microsoft.com/office/officeart/2005/8/layout/hList1"/>
    <dgm:cxn modelId="{201ED422-AD3F-41A0-94A8-6AE3FF5994D8}" type="presParOf" srcId="{1B194FF6-7068-4699-B73A-C4137B00C576}" destId="{01E49662-79CB-4581-A30B-E750DF77E08E}" srcOrd="2" destOrd="0" presId="urn:microsoft.com/office/officeart/2005/8/layout/hList1"/>
    <dgm:cxn modelId="{E7EC7B94-F242-43A3-BF0F-C9CEBF51A14E}" type="presParOf" srcId="{01E49662-79CB-4581-A30B-E750DF77E08E}" destId="{EBB3DBC2-C670-45A5-9ACC-9710037CFB7F}" srcOrd="0" destOrd="0" presId="urn:microsoft.com/office/officeart/2005/8/layout/hList1"/>
    <dgm:cxn modelId="{3CEC178E-CCEB-44F1-8600-D8B5AE4E4EEA}" type="presParOf" srcId="{01E49662-79CB-4581-A30B-E750DF77E08E}" destId="{658DF27F-B360-47BF-ACB7-DD8BD80AA4BE}" srcOrd="1" destOrd="0" presId="urn:microsoft.com/office/officeart/2005/8/layout/hList1"/>
    <dgm:cxn modelId="{F807E0E4-8815-4458-B001-FFF7B60438CE}" type="presParOf" srcId="{1B194FF6-7068-4699-B73A-C4137B00C576}" destId="{7DFC5BB3-58B8-4591-B623-B4C2B7D3F51E}" srcOrd="3" destOrd="0" presId="urn:microsoft.com/office/officeart/2005/8/layout/hList1"/>
    <dgm:cxn modelId="{D4AE92EC-4BEF-4A98-AB4F-0807A5651054}" type="presParOf" srcId="{1B194FF6-7068-4699-B73A-C4137B00C576}" destId="{7F5E7033-F072-4A25-94B0-28E20F1608D0}" srcOrd="4" destOrd="0" presId="urn:microsoft.com/office/officeart/2005/8/layout/hList1"/>
    <dgm:cxn modelId="{D330F1C4-AEBB-4394-A7A3-88C6013588D7}" type="presParOf" srcId="{7F5E7033-F072-4A25-94B0-28E20F1608D0}" destId="{0374940B-8714-4B0F-AD06-474D315CFE2D}" srcOrd="0" destOrd="0" presId="urn:microsoft.com/office/officeart/2005/8/layout/hList1"/>
    <dgm:cxn modelId="{AC359EE3-BF38-49E7-986E-7124B002A0D6}" type="presParOf" srcId="{7F5E7033-F072-4A25-94B0-28E20F1608D0}" destId="{95FBBCDA-CE71-4DC7-B23F-6076C6DF69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AD09E4-ABCF-403F-B592-EF52911CA02F}" type="doc">
      <dgm:prSet loTypeId="urn:microsoft.com/office/officeart/2018/2/layout/IconLabel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D4E8B40-883F-4A54-A67E-B6DFAC27342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VMware’s valuation is 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conservative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high-growth SaaS peers like Slack and </a:t>
          </a:r>
          <a:r>
            <a:rPr lang="en-US" sz="1400" b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Linkedin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400" b="0" kern="1200" spc="1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66F9C8A3-D0FD-4BD5-9C9D-F330A59E1A4D}" type="parTrans" cxnId="{17337D30-3D0F-459E-8906-FBA3D4123CCB}">
      <dgm:prSet/>
      <dgm:spPr/>
      <dgm:t>
        <a:bodyPr/>
        <a:lstStyle/>
        <a:p>
          <a:endParaRPr lang="en-US" sz="1400"/>
        </a:p>
      </dgm:t>
    </dgm:pt>
    <dgm:pt modelId="{BEE5F873-A175-4A54-B1CC-FF84510C1F08}" type="sibTrans" cxnId="{17337D30-3D0F-459E-8906-FBA3D4123CCB}">
      <dgm:prSet/>
      <dgm:spPr/>
      <dgm:t>
        <a:bodyPr/>
        <a:lstStyle/>
        <a:p>
          <a:endParaRPr lang="en-US" sz="1400"/>
        </a:p>
      </dgm:t>
    </dgm:pt>
    <dgm:pt modelId="{1824077B-B217-4044-AF6D-5CAFA42D35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deal reflect VMware’s </a:t>
          </a:r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mature</a:t>
          </a:r>
          <a:r>
            <a:rPr lang="en-US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business and </a:t>
          </a:r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slower</a:t>
          </a:r>
          <a:r>
            <a:rPr lang="en-US" sz="14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growth.</a:t>
          </a:r>
          <a:endParaRPr lang="en-US" sz="14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473E3-3953-4A46-843F-3D5AAE7D28B1}" type="parTrans" cxnId="{29F3CCE5-D5FC-4A48-8AF2-D654D2EDE39A}">
      <dgm:prSet/>
      <dgm:spPr/>
      <dgm:t>
        <a:bodyPr/>
        <a:lstStyle/>
        <a:p>
          <a:endParaRPr lang="en-US" sz="1400"/>
        </a:p>
      </dgm:t>
    </dgm:pt>
    <dgm:pt modelId="{A9E53917-77A3-4DBD-A821-D3D5F39B6FC0}" type="sibTrans" cxnId="{29F3CCE5-D5FC-4A48-8AF2-D654D2EDE39A}">
      <dgm:prSet/>
      <dgm:spPr/>
      <dgm:t>
        <a:bodyPr/>
        <a:lstStyle/>
        <a:p>
          <a:endParaRPr lang="en-US" sz="1400"/>
        </a:p>
      </dgm:t>
    </dgm:pt>
    <dgm:pt modelId="{1E5AAF9A-71D1-4B51-A429-5446AC7D593E}">
      <dgm:prSet custT="1"/>
      <dgm:spPr/>
      <dgm:t>
        <a:bodyPr/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Broadcom–VMware acquisition appears </a:t>
          </a:r>
          <a:r>
            <a:rPr lang="en-US" sz="1400" b="1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attractively priced </a:t>
          </a:r>
        </a:p>
      </dgm:t>
    </dgm:pt>
    <dgm:pt modelId="{45E6416F-FEC1-4231-81B1-4921AF8DB65E}" type="parTrans" cxnId="{8764D156-3831-463E-9DC3-5C96E6D6733B}">
      <dgm:prSet/>
      <dgm:spPr/>
      <dgm:t>
        <a:bodyPr/>
        <a:lstStyle/>
        <a:p>
          <a:endParaRPr lang="en-US" sz="1400"/>
        </a:p>
      </dgm:t>
    </dgm:pt>
    <dgm:pt modelId="{E07817BF-6345-42AB-8428-50E410595382}" type="sibTrans" cxnId="{8764D156-3831-463E-9DC3-5C96E6D6733B}">
      <dgm:prSet/>
      <dgm:spPr/>
      <dgm:t>
        <a:bodyPr/>
        <a:lstStyle/>
        <a:p>
          <a:endParaRPr lang="en-US" sz="1400"/>
        </a:p>
      </dgm:t>
    </dgm:pt>
    <dgm:pt modelId="{7FF301FE-09B2-4E94-990B-52BD38434ED3}" type="pres">
      <dgm:prSet presAssocID="{88AD09E4-ABCF-403F-B592-EF52911CA02F}" presName="root" presStyleCnt="0">
        <dgm:presLayoutVars>
          <dgm:dir/>
          <dgm:resizeHandles val="exact"/>
        </dgm:presLayoutVars>
      </dgm:prSet>
      <dgm:spPr/>
    </dgm:pt>
    <dgm:pt modelId="{89D9A65F-F2B8-4DF2-BD96-D8C6EC17F11C}" type="pres">
      <dgm:prSet presAssocID="{5D4E8B40-883F-4A54-A67E-B6DFAC273421}" presName="compNode" presStyleCnt="0"/>
      <dgm:spPr/>
    </dgm:pt>
    <dgm:pt modelId="{D98939BE-F479-4DEC-89C3-D89C1CBEF8D5}" type="pres">
      <dgm:prSet presAssocID="{5D4E8B40-883F-4A54-A67E-B6DFAC2734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7E2EAB04-D8C6-4217-8E66-61B6AD916474}" type="pres">
      <dgm:prSet presAssocID="{5D4E8B40-883F-4A54-A67E-B6DFAC273421}" presName="spaceRect" presStyleCnt="0"/>
      <dgm:spPr/>
    </dgm:pt>
    <dgm:pt modelId="{2FB00A18-5827-4627-9907-511014A774B7}" type="pres">
      <dgm:prSet presAssocID="{5D4E8B40-883F-4A54-A67E-B6DFAC273421}" presName="textRect" presStyleLbl="revTx" presStyleIdx="0" presStyleCnt="3">
        <dgm:presLayoutVars>
          <dgm:chMax val="1"/>
          <dgm:chPref val="1"/>
        </dgm:presLayoutVars>
      </dgm:prSet>
      <dgm:spPr/>
    </dgm:pt>
    <dgm:pt modelId="{A3A8919C-CB99-4EB0-8D3B-7946C0A79F54}" type="pres">
      <dgm:prSet presAssocID="{BEE5F873-A175-4A54-B1CC-FF84510C1F08}" presName="sibTrans" presStyleCnt="0"/>
      <dgm:spPr/>
    </dgm:pt>
    <dgm:pt modelId="{F4DB0A7A-8EE4-4F54-A9BC-4F2821AA1C8C}" type="pres">
      <dgm:prSet presAssocID="{1824077B-B217-4044-AF6D-5CAFA42D3555}" presName="compNode" presStyleCnt="0"/>
      <dgm:spPr/>
    </dgm:pt>
    <dgm:pt modelId="{06CEE62B-D7ED-402B-B4A8-D8CB96690987}" type="pres">
      <dgm:prSet presAssocID="{1824077B-B217-4044-AF6D-5CAFA42D35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云"/>
        </a:ext>
      </dgm:extLst>
    </dgm:pt>
    <dgm:pt modelId="{6E1B6645-9993-4512-BBC7-8F53DD4D943F}" type="pres">
      <dgm:prSet presAssocID="{1824077B-B217-4044-AF6D-5CAFA42D3555}" presName="spaceRect" presStyleCnt="0"/>
      <dgm:spPr/>
    </dgm:pt>
    <dgm:pt modelId="{A1076F69-5BF7-4C7F-8F22-C8F3F88A4FAF}" type="pres">
      <dgm:prSet presAssocID="{1824077B-B217-4044-AF6D-5CAFA42D3555}" presName="textRect" presStyleLbl="revTx" presStyleIdx="1" presStyleCnt="3">
        <dgm:presLayoutVars>
          <dgm:chMax val="1"/>
          <dgm:chPref val="1"/>
        </dgm:presLayoutVars>
      </dgm:prSet>
      <dgm:spPr/>
    </dgm:pt>
    <dgm:pt modelId="{A0180B04-5FF2-42B1-8E4A-79CCC465FC83}" type="pres">
      <dgm:prSet presAssocID="{A9E53917-77A3-4DBD-A821-D3D5F39B6FC0}" presName="sibTrans" presStyleCnt="0"/>
      <dgm:spPr/>
    </dgm:pt>
    <dgm:pt modelId="{D119A76E-55B1-4E00-A467-286E8DEB0628}" type="pres">
      <dgm:prSet presAssocID="{1E5AAF9A-71D1-4B51-A429-5446AC7D593E}" presName="compNode" presStyleCnt="0"/>
      <dgm:spPr/>
    </dgm:pt>
    <dgm:pt modelId="{5BF44C1D-012B-4AE5-B09C-6820C3C527F5}" type="pres">
      <dgm:prSet presAssocID="{1E5AAF9A-71D1-4B51-A429-5446AC7D59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916CB7A6-D06C-4B15-ADFC-3CED47472FEB}" type="pres">
      <dgm:prSet presAssocID="{1E5AAF9A-71D1-4B51-A429-5446AC7D593E}" presName="spaceRect" presStyleCnt="0"/>
      <dgm:spPr/>
    </dgm:pt>
    <dgm:pt modelId="{7734BEEB-089E-4754-A6AE-CE7792A0E345}" type="pres">
      <dgm:prSet presAssocID="{1E5AAF9A-71D1-4B51-A429-5446AC7D59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2C2C2A-8939-4CE2-8A25-61E663D48F16}" type="presOf" srcId="{1E5AAF9A-71D1-4B51-A429-5446AC7D593E}" destId="{7734BEEB-089E-4754-A6AE-CE7792A0E345}" srcOrd="0" destOrd="0" presId="urn:microsoft.com/office/officeart/2018/2/layout/IconLabelList"/>
    <dgm:cxn modelId="{A57E442D-7AB9-4452-85E9-93C44B3F4658}" type="presOf" srcId="{5D4E8B40-883F-4A54-A67E-B6DFAC273421}" destId="{2FB00A18-5827-4627-9907-511014A774B7}" srcOrd="0" destOrd="0" presId="urn:microsoft.com/office/officeart/2018/2/layout/IconLabelList"/>
    <dgm:cxn modelId="{17337D30-3D0F-459E-8906-FBA3D4123CCB}" srcId="{88AD09E4-ABCF-403F-B592-EF52911CA02F}" destId="{5D4E8B40-883F-4A54-A67E-B6DFAC273421}" srcOrd="0" destOrd="0" parTransId="{66F9C8A3-D0FD-4BD5-9C9D-F330A59E1A4D}" sibTransId="{BEE5F873-A175-4A54-B1CC-FF84510C1F08}"/>
    <dgm:cxn modelId="{8764D156-3831-463E-9DC3-5C96E6D6733B}" srcId="{88AD09E4-ABCF-403F-B592-EF52911CA02F}" destId="{1E5AAF9A-71D1-4B51-A429-5446AC7D593E}" srcOrd="2" destOrd="0" parTransId="{45E6416F-FEC1-4231-81B1-4921AF8DB65E}" sibTransId="{E07817BF-6345-42AB-8428-50E410595382}"/>
    <dgm:cxn modelId="{1D1E298B-99E4-44D8-811D-1451B1737003}" type="presOf" srcId="{88AD09E4-ABCF-403F-B592-EF52911CA02F}" destId="{7FF301FE-09B2-4E94-990B-52BD38434ED3}" srcOrd="0" destOrd="0" presId="urn:microsoft.com/office/officeart/2018/2/layout/IconLabelList"/>
    <dgm:cxn modelId="{F7C7BE8D-5764-46E1-B9A4-1C86C23A1DF6}" type="presOf" srcId="{1824077B-B217-4044-AF6D-5CAFA42D3555}" destId="{A1076F69-5BF7-4C7F-8F22-C8F3F88A4FAF}" srcOrd="0" destOrd="0" presId="urn:microsoft.com/office/officeart/2018/2/layout/IconLabelList"/>
    <dgm:cxn modelId="{29F3CCE5-D5FC-4A48-8AF2-D654D2EDE39A}" srcId="{88AD09E4-ABCF-403F-B592-EF52911CA02F}" destId="{1824077B-B217-4044-AF6D-5CAFA42D3555}" srcOrd="1" destOrd="0" parTransId="{411473E3-3953-4A46-843F-3D5AAE7D28B1}" sibTransId="{A9E53917-77A3-4DBD-A821-D3D5F39B6FC0}"/>
    <dgm:cxn modelId="{ADA31340-B1F1-4EAA-AB54-203077A94994}" type="presParOf" srcId="{7FF301FE-09B2-4E94-990B-52BD38434ED3}" destId="{89D9A65F-F2B8-4DF2-BD96-D8C6EC17F11C}" srcOrd="0" destOrd="0" presId="urn:microsoft.com/office/officeart/2018/2/layout/IconLabelList"/>
    <dgm:cxn modelId="{72CACBF0-D76F-41BA-99E6-9AF31E502E6E}" type="presParOf" srcId="{89D9A65F-F2B8-4DF2-BD96-D8C6EC17F11C}" destId="{D98939BE-F479-4DEC-89C3-D89C1CBEF8D5}" srcOrd="0" destOrd="0" presId="urn:microsoft.com/office/officeart/2018/2/layout/IconLabelList"/>
    <dgm:cxn modelId="{7FB15F01-B29C-4CB4-BEDE-2A782D8C2D0B}" type="presParOf" srcId="{89D9A65F-F2B8-4DF2-BD96-D8C6EC17F11C}" destId="{7E2EAB04-D8C6-4217-8E66-61B6AD916474}" srcOrd="1" destOrd="0" presId="urn:microsoft.com/office/officeart/2018/2/layout/IconLabelList"/>
    <dgm:cxn modelId="{11DA1097-FBC9-46AE-B6B1-0E550662C3CD}" type="presParOf" srcId="{89D9A65F-F2B8-4DF2-BD96-D8C6EC17F11C}" destId="{2FB00A18-5827-4627-9907-511014A774B7}" srcOrd="2" destOrd="0" presId="urn:microsoft.com/office/officeart/2018/2/layout/IconLabelList"/>
    <dgm:cxn modelId="{9D2973B8-9D95-4360-9055-FEF63242A3FB}" type="presParOf" srcId="{7FF301FE-09B2-4E94-990B-52BD38434ED3}" destId="{A3A8919C-CB99-4EB0-8D3B-7946C0A79F54}" srcOrd="1" destOrd="0" presId="urn:microsoft.com/office/officeart/2018/2/layout/IconLabelList"/>
    <dgm:cxn modelId="{5DDC37A3-498D-4B77-9818-AF08F8C597C0}" type="presParOf" srcId="{7FF301FE-09B2-4E94-990B-52BD38434ED3}" destId="{F4DB0A7A-8EE4-4F54-A9BC-4F2821AA1C8C}" srcOrd="2" destOrd="0" presId="urn:microsoft.com/office/officeart/2018/2/layout/IconLabelList"/>
    <dgm:cxn modelId="{F78DCD6B-E07F-4254-9DDE-8007DFEE0063}" type="presParOf" srcId="{F4DB0A7A-8EE4-4F54-A9BC-4F2821AA1C8C}" destId="{06CEE62B-D7ED-402B-B4A8-D8CB96690987}" srcOrd="0" destOrd="0" presId="urn:microsoft.com/office/officeart/2018/2/layout/IconLabelList"/>
    <dgm:cxn modelId="{BAADF0AE-63DA-4004-828D-B9F4963EE1DA}" type="presParOf" srcId="{F4DB0A7A-8EE4-4F54-A9BC-4F2821AA1C8C}" destId="{6E1B6645-9993-4512-BBC7-8F53DD4D943F}" srcOrd="1" destOrd="0" presId="urn:microsoft.com/office/officeart/2018/2/layout/IconLabelList"/>
    <dgm:cxn modelId="{4A0C8D44-E1E7-49B4-8F6B-5A2C02DF92CC}" type="presParOf" srcId="{F4DB0A7A-8EE4-4F54-A9BC-4F2821AA1C8C}" destId="{A1076F69-5BF7-4C7F-8F22-C8F3F88A4FAF}" srcOrd="2" destOrd="0" presId="urn:microsoft.com/office/officeart/2018/2/layout/IconLabelList"/>
    <dgm:cxn modelId="{B27A9634-7565-4F32-B509-6849070A5CF5}" type="presParOf" srcId="{7FF301FE-09B2-4E94-990B-52BD38434ED3}" destId="{A0180B04-5FF2-42B1-8E4A-79CCC465FC83}" srcOrd="3" destOrd="0" presId="urn:microsoft.com/office/officeart/2018/2/layout/IconLabelList"/>
    <dgm:cxn modelId="{CF1769BB-2EA6-4C60-8850-0238F9D43DF7}" type="presParOf" srcId="{7FF301FE-09B2-4E94-990B-52BD38434ED3}" destId="{D119A76E-55B1-4E00-A467-286E8DEB0628}" srcOrd="4" destOrd="0" presId="urn:microsoft.com/office/officeart/2018/2/layout/IconLabelList"/>
    <dgm:cxn modelId="{F1EDE44F-2289-4E98-9EFA-2B0C80A61D82}" type="presParOf" srcId="{D119A76E-55B1-4E00-A467-286E8DEB0628}" destId="{5BF44C1D-012B-4AE5-B09C-6820C3C527F5}" srcOrd="0" destOrd="0" presId="urn:microsoft.com/office/officeart/2018/2/layout/IconLabelList"/>
    <dgm:cxn modelId="{4A4BD05A-8EE6-4CC2-8636-7DE9080C3687}" type="presParOf" srcId="{D119A76E-55B1-4E00-A467-286E8DEB0628}" destId="{916CB7A6-D06C-4B15-ADFC-3CED47472FEB}" srcOrd="1" destOrd="0" presId="urn:microsoft.com/office/officeart/2018/2/layout/IconLabelList"/>
    <dgm:cxn modelId="{BB5E6879-7DF7-47DF-93D7-A8E54B06F079}" type="presParOf" srcId="{D119A76E-55B1-4E00-A467-286E8DEB0628}" destId="{7734BEEB-089E-4754-A6AE-CE7792A0E3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1EC647-E181-4BB2-9C38-2868C9A26EB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C108CCBC-FCD8-4334-BCC6-D956A7DD5F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DCF Analysis:</a:t>
          </a:r>
        </a:p>
      </dgm:t>
    </dgm:pt>
    <dgm:pt modelId="{85AC1224-90A6-4409-ADC2-C93FBE2F6394}" type="parTrans" cxnId="{A9910FB6-BE37-40F0-A541-1B28471BBB58}">
      <dgm:prSet/>
      <dgm:spPr/>
      <dgm:t>
        <a:bodyPr/>
        <a:lstStyle/>
        <a:p>
          <a:endParaRPr lang="en-US"/>
        </a:p>
      </dgm:t>
    </dgm:pt>
    <dgm:pt modelId="{E18B7ABC-38F6-4A3D-AF0D-F3AEE3DAD133}" type="sibTrans" cxnId="{A9910FB6-BE37-40F0-A541-1B28471BBB58}">
      <dgm:prSet/>
      <dgm:spPr/>
      <dgm:t>
        <a:bodyPr/>
        <a:lstStyle/>
        <a:p>
          <a:endParaRPr lang="en-US"/>
        </a:p>
      </dgm:t>
    </dgm:pt>
    <dgm:pt modelId="{55A9F990-BD1D-4B65-A3FD-6248DE2814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Substantial discount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to its intrinsic value.</a:t>
          </a:r>
        </a:p>
      </dgm:t>
    </dgm:pt>
    <dgm:pt modelId="{18F63AE8-0B53-4EB3-ACB8-A7608E6EB501}" type="parTrans" cxnId="{23E5E6D0-393D-4276-9A68-5524381532A3}">
      <dgm:prSet/>
      <dgm:spPr/>
      <dgm:t>
        <a:bodyPr/>
        <a:lstStyle/>
        <a:p>
          <a:endParaRPr lang="en-US"/>
        </a:p>
      </dgm:t>
    </dgm:pt>
    <dgm:pt modelId="{A19C1CE7-12F1-4CE6-9494-DA48039329F4}" type="sibTrans" cxnId="{23E5E6D0-393D-4276-9A68-5524381532A3}">
      <dgm:prSet/>
      <dgm:spPr/>
      <dgm:t>
        <a:bodyPr/>
        <a:lstStyle/>
        <a:p>
          <a:endParaRPr lang="en-US"/>
        </a:p>
      </dgm:t>
    </dgm:pt>
    <dgm:pt modelId="{F4CD0AE0-3479-4BE2-92F5-57338F43F2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 value: $83.0B based on free cash flow of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$3.85B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9% FCF growth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2.5% terminal growth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8.5% WACC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7BD0656-26A6-4F88-A2A3-6CA4CDDB0C0A}" type="parTrans" cxnId="{EB41E772-0DD3-443E-A9DA-00DBC4A8C882}">
      <dgm:prSet/>
      <dgm:spPr/>
      <dgm:t>
        <a:bodyPr/>
        <a:lstStyle/>
        <a:p>
          <a:endParaRPr lang="en-US"/>
        </a:p>
      </dgm:t>
    </dgm:pt>
    <dgm:pt modelId="{7A4EE1C2-3A80-40CA-8F9E-07747065F68E}" type="sibTrans" cxnId="{EB41E772-0DD3-443E-A9DA-00DBC4A8C882}">
      <dgm:prSet/>
      <dgm:spPr/>
      <dgm:t>
        <a:bodyPr/>
        <a:lstStyle/>
        <a:p>
          <a:endParaRPr lang="en-US"/>
        </a:p>
      </dgm:t>
    </dgm:pt>
    <dgm:pt modelId="{CF89BCF2-52D7-49B7-9202-053942A9A6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Equity </a:t>
          </a:r>
          <a:r>
            <a:rPr lang="en-US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Vaule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2CDE9309-1DDD-4D75-A7B5-F2B82E0AE032}" type="parTrans" cxnId="{4292D6DE-FC49-42FB-B89A-E59CABD6B4C7}">
      <dgm:prSet/>
      <dgm:spPr/>
      <dgm:t>
        <a:bodyPr/>
        <a:lstStyle/>
        <a:p>
          <a:endParaRPr lang="en-US"/>
        </a:p>
      </dgm:t>
    </dgm:pt>
    <dgm:pt modelId="{4C1614AF-DD8F-4A93-AF1E-B7D5A49C9DD1}" type="sibTrans" cxnId="{4292D6DE-FC49-42FB-B89A-E59CABD6B4C7}">
      <dgm:prSet/>
      <dgm:spPr/>
      <dgm:t>
        <a:bodyPr/>
        <a:lstStyle/>
        <a:p>
          <a:endParaRPr lang="en-US"/>
        </a:p>
      </dgm:t>
    </dgm:pt>
    <dgm:pt modelId="{255CE812-81F8-44A2-8361-531E6F8C63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$5.0B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net debt, the implied equity value is $78.0B, or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$185.20/share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(compared to Broadcom’s offer of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$142/share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gm:t>
    </dgm:pt>
    <dgm:pt modelId="{CB5018A1-C7A2-4C5A-84F2-D8F4065A2C0E}" type="parTrans" cxnId="{9F5DC74A-0325-4B0A-8702-6F037B467DBA}">
      <dgm:prSet/>
      <dgm:spPr/>
      <dgm:t>
        <a:bodyPr/>
        <a:lstStyle/>
        <a:p>
          <a:endParaRPr lang="en-US"/>
        </a:p>
      </dgm:t>
    </dgm:pt>
    <dgm:pt modelId="{2AEA473B-F46F-465E-BFA5-3EF456609920}" type="sibTrans" cxnId="{9F5DC74A-0325-4B0A-8702-6F037B467DBA}">
      <dgm:prSet/>
      <dgm:spPr/>
      <dgm:t>
        <a:bodyPr/>
        <a:lstStyle/>
        <a:p>
          <a:endParaRPr lang="en-US"/>
        </a:p>
      </dgm:t>
    </dgm:pt>
    <dgm:pt modelId="{A7A4A637-D469-419A-AEAC-0D742BB8A7B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Sensitivity Analysis:</a:t>
          </a:r>
        </a:p>
      </dgm:t>
    </dgm:pt>
    <dgm:pt modelId="{740EB7BB-AF38-4FC4-8043-195E11F2B4CE}" type="parTrans" cxnId="{847CBD3F-4915-4856-9CE6-B6B99BDDE42A}">
      <dgm:prSet/>
      <dgm:spPr/>
      <dgm:t>
        <a:bodyPr/>
        <a:lstStyle/>
        <a:p>
          <a:endParaRPr lang="en-US"/>
        </a:p>
      </dgm:t>
    </dgm:pt>
    <dgm:pt modelId="{3247B0BE-287B-4EB9-A3E5-C0BD01DBD94C}" type="sibTrans" cxnId="{847CBD3F-4915-4856-9CE6-B6B99BDDE42A}">
      <dgm:prSet/>
      <dgm:spPr/>
      <dgm:t>
        <a:bodyPr/>
        <a:lstStyle/>
        <a:p>
          <a:endParaRPr lang="en-US"/>
        </a:p>
      </dgm:t>
    </dgm:pt>
    <dgm:pt modelId="{D7A9C077-DBB0-4706-8261-18D3875256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Valuations ranging from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$140 to $310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 share to WACC/g change</a:t>
          </a:r>
        </a:p>
      </dgm:t>
    </dgm:pt>
    <dgm:pt modelId="{6F301CA3-02F7-4615-BCA2-82227580A59F}" type="parTrans" cxnId="{71CF4ED3-45C7-4D37-A673-9C253294E8EA}">
      <dgm:prSet/>
      <dgm:spPr/>
      <dgm:t>
        <a:bodyPr/>
        <a:lstStyle/>
        <a:p>
          <a:endParaRPr lang="en-US"/>
        </a:p>
      </dgm:t>
    </dgm:pt>
    <dgm:pt modelId="{5D642D6D-FCE6-4F8A-A75A-EFB6EC7B86FE}" type="sibTrans" cxnId="{71CF4ED3-45C7-4D37-A673-9C253294E8EA}">
      <dgm:prSet/>
      <dgm:spPr/>
      <dgm:t>
        <a:bodyPr/>
        <a:lstStyle/>
        <a:p>
          <a:endParaRPr lang="en-US"/>
        </a:p>
      </dgm:t>
    </dgm:pt>
    <dgm:pt modelId="{AD05EE68-7AE6-4E0E-8329-6DE07DE716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Varying FCF growth rate (6% to 10%) results in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$166.67 to $191.70 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 share</a:t>
          </a:r>
        </a:p>
      </dgm:t>
    </dgm:pt>
    <dgm:pt modelId="{71264783-C01F-4D7D-BDB2-0E288777D1F7}" type="parTrans" cxnId="{F4D7B6E2-3191-471E-9604-8DF523FB92C0}">
      <dgm:prSet/>
      <dgm:spPr/>
      <dgm:t>
        <a:bodyPr/>
        <a:lstStyle/>
        <a:p>
          <a:endParaRPr lang="en-US"/>
        </a:p>
      </dgm:t>
    </dgm:pt>
    <dgm:pt modelId="{4E3E8E60-5BB6-4AE6-BC2D-332A6189410B}" type="sibTrans" cxnId="{F4D7B6E2-3191-471E-9604-8DF523FB92C0}">
      <dgm:prSet/>
      <dgm:spPr/>
      <dgm:t>
        <a:bodyPr/>
        <a:lstStyle/>
        <a:p>
          <a:endParaRPr lang="en-US"/>
        </a:p>
      </dgm:t>
    </dgm:pt>
    <dgm:pt modelId="{C12FDDEF-89CE-41E4-81C1-C0F827E3DDF1}" type="pres">
      <dgm:prSet presAssocID="{FA1EC647-E181-4BB2-9C38-2868C9A26EBD}" presName="root" presStyleCnt="0">
        <dgm:presLayoutVars>
          <dgm:dir/>
          <dgm:resizeHandles val="exact"/>
        </dgm:presLayoutVars>
      </dgm:prSet>
      <dgm:spPr/>
    </dgm:pt>
    <dgm:pt modelId="{A4339984-2BB6-47C6-AE86-1A2DF2E68FDF}" type="pres">
      <dgm:prSet presAssocID="{C108CCBC-FCD8-4334-BCC6-D956A7DD5F03}" presName="compNode" presStyleCnt="0"/>
      <dgm:spPr/>
    </dgm:pt>
    <dgm:pt modelId="{13114B55-BBD4-4470-9E3C-AD87DAF6DA2B}" type="pres">
      <dgm:prSet presAssocID="{C108CCBC-FCD8-4334-BCC6-D956A7DD5F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复选标记"/>
        </a:ext>
      </dgm:extLst>
    </dgm:pt>
    <dgm:pt modelId="{BA1DD052-3BEF-4EE0-976F-645427CFEA48}" type="pres">
      <dgm:prSet presAssocID="{C108CCBC-FCD8-4334-BCC6-D956A7DD5F03}" presName="iconSpace" presStyleCnt="0"/>
      <dgm:spPr/>
    </dgm:pt>
    <dgm:pt modelId="{1A79DEB5-3559-4466-A973-4F246B9CD66B}" type="pres">
      <dgm:prSet presAssocID="{C108CCBC-FCD8-4334-BCC6-D956A7DD5F03}" presName="parTx" presStyleLbl="revTx" presStyleIdx="0" presStyleCnt="6">
        <dgm:presLayoutVars>
          <dgm:chMax val="0"/>
          <dgm:chPref val="0"/>
        </dgm:presLayoutVars>
      </dgm:prSet>
      <dgm:spPr/>
    </dgm:pt>
    <dgm:pt modelId="{15D28F44-4F3C-43C7-AE65-9303B9A23D00}" type="pres">
      <dgm:prSet presAssocID="{C108CCBC-FCD8-4334-BCC6-D956A7DD5F03}" presName="txSpace" presStyleCnt="0"/>
      <dgm:spPr/>
    </dgm:pt>
    <dgm:pt modelId="{1049873C-D890-4C50-B854-0CEC084F4BB5}" type="pres">
      <dgm:prSet presAssocID="{C108CCBC-FCD8-4334-BCC6-D956A7DD5F03}" presName="desTx" presStyleLbl="revTx" presStyleIdx="1" presStyleCnt="6">
        <dgm:presLayoutVars/>
      </dgm:prSet>
      <dgm:spPr/>
    </dgm:pt>
    <dgm:pt modelId="{D107E982-87FC-428A-A879-B54D6DDCC74E}" type="pres">
      <dgm:prSet presAssocID="{E18B7ABC-38F6-4A3D-AF0D-F3AEE3DAD133}" presName="sibTrans" presStyleCnt="0"/>
      <dgm:spPr/>
    </dgm:pt>
    <dgm:pt modelId="{193A3FAF-D01B-4BD9-9E8C-04558EF06A4D}" type="pres">
      <dgm:prSet presAssocID="{CF89BCF2-52D7-49B7-9202-053942A9A6CD}" presName="compNode" presStyleCnt="0"/>
      <dgm:spPr/>
    </dgm:pt>
    <dgm:pt modelId="{F7C5B0CA-29B4-457F-92DC-7005A75C5434}" type="pres">
      <dgm:prSet presAssocID="{CF89BCF2-52D7-49B7-9202-053942A9A6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钱"/>
        </a:ext>
      </dgm:extLst>
    </dgm:pt>
    <dgm:pt modelId="{FEF6B7AF-585B-4BCF-BAE4-CECCFF4878AE}" type="pres">
      <dgm:prSet presAssocID="{CF89BCF2-52D7-49B7-9202-053942A9A6CD}" presName="iconSpace" presStyleCnt="0"/>
      <dgm:spPr/>
    </dgm:pt>
    <dgm:pt modelId="{67500FD2-74F1-4752-87A5-AA2AD0EFD143}" type="pres">
      <dgm:prSet presAssocID="{CF89BCF2-52D7-49B7-9202-053942A9A6CD}" presName="parTx" presStyleLbl="revTx" presStyleIdx="2" presStyleCnt="6">
        <dgm:presLayoutVars>
          <dgm:chMax val="0"/>
          <dgm:chPref val="0"/>
        </dgm:presLayoutVars>
      </dgm:prSet>
      <dgm:spPr/>
    </dgm:pt>
    <dgm:pt modelId="{AA670C20-11EC-4422-A5EE-D5B7CA6B7A11}" type="pres">
      <dgm:prSet presAssocID="{CF89BCF2-52D7-49B7-9202-053942A9A6CD}" presName="txSpace" presStyleCnt="0"/>
      <dgm:spPr/>
    </dgm:pt>
    <dgm:pt modelId="{FF25A92F-CBD4-45B8-A90B-5A1145DD97BB}" type="pres">
      <dgm:prSet presAssocID="{CF89BCF2-52D7-49B7-9202-053942A9A6CD}" presName="desTx" presStyleLbl="revTx" presStyleIdx="3" presStyleCnt="6">
        <dgm:presLayoutVars/>
      </dgm:prSet>
      <dgm:spPr/>
    </dgm:pt>
    <dgm:pt modelId="{279CF75F-972A-44A1-B853-66D2FEAE57CA}" type="pres">
      <dgm:prSet presAssocID="{4C1614AF-DD8F-4A93-AF1E-B7D5A49C9DD1}" presName="sibTrans" presStyleCnt="0"/>
      <dgm:spPr/>
    </dgm:pt>
    <dgm:pt modelId="{8F33AF4B-E5D3-40A2-8C0C-97AC54CCB32B}" type="pres">
      <dgm:prSet presAssocID="{A7A4A637-D469-419A-AEAC-0D742BB8A7B0}" presName="compNode" presStyleCnt="0"/>
      <dgm:spPr/>
    </dgm:pt>
    <dgm:pt modelId="{6F25D302-42FD-4115-A51C-7EECCF4C1509}" type="pres">
      <dgm:prSet presAssocID="{A7A4A637-D469-419A-AEAC-0D742BB8A7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元"/>
        </a:ext>
      </dgm:extLst>
    </dgm:pt>
    <dgm:pt modelId="{96B56814-3683-46ED-B8E2-FA97261149EE}" type="pres">
      <dgm:prSet presAssocID="{A7A4A637-D469-419A-AEAC-0D742BB8A7B0}" presName="iconSpace" presStyleCnt="0"/>
      <dgm:spPr/>
    </dgm:pt>
    <dgm:pt modelId="{727E33A4-B30E-438A-8D5E-13EB79D6BD33}" type="pres">
      <dgm:prSet presAssocID="{A7A4A637-D469-419A-AEAC-0D742BB8A7B0}" presName="parTx" presStyleLbl="revTx" presStyleIdx="4" presStyleCnt="6">
        <dgm:presLayoutVars>
          <dgm:chMax val="0"/>
          <dgm:chPref val="0"/>
        </dgm:presLayoutVars>
      </dgm:prSet>
      <dgm:spPr/>
    </dgm:pt>
    <dgm:pt modelId="{1610D9D2-33A6-4269-87D8-EE97E6D52559}" type="pres">
      <dgm:prSet presAssocID="{A7A4A637-D469-419A-AEAC-0D742BB8A7B0}" presName="txSpace" presStyleCnt="0"/>
      <dgm:spPr/>
    </dgm:pt>
    <dgm:pt modelId="{267188ED-8A1B-4FC4-B9AA-0236EB355F72}" type="pres">
      <dgm:prSet presAssocID="{A7A4A637-D469-419A-AEAC-0D742BB8A7B0}" presName="desTx" presStyleLbl="revTx" presStyleIdx="5" presStyleCnt="6">
        <dgm:presLayoutVars/>
      </dgm:prSet>
      <dgm:spPr/>
    </dgm:pt>
  </dgm:ptLst>
  <dgm:cxnLst>
    <dgm:cxn modelId="{44026B08-D826-41E7-9A3B-DAD52EB8383E}" type="presOf" srcId="{255CE812-81F8-44A2-8361-531E6F8C63E7}" destId="{FF25A92F-CBD4-45B8-A90B-5A1145DD97BB}" srcOrd="0" destOrd="0" presId="urn:microsoft.com/office/officeart/2018/5/layout/CenteredIconLabelDescriptionList"/>
    <dgm:cxn modelId="{847CBD3F-4915-4856-9CE6-B6B99BDDE42A}" srcId="{FA1EC647-E181-4BB2-9C38-2868C9A26EBD}" destId="{A7A4A637-D469-419A-AEAC-0D742BB8A7B0}" srcOrd="2" destOrd="0" parTransId="{740EB7BB-AF38-4FC4-8043-195E11F2B4CE}" sibTransId="{3247B0BE-287B-4EB9-A3E5-C0BD01DBD94C}"/>
    <dgm:cxn modelId="{9F5DC74A-0325-4B0A-8702-6F037B467DBA}" srcId="{CF89BCF2-52D7-49B7-9202-053942A9A6CD}" destId="{255CE812-81F8-44A2-8361-531E6F8C63E7}" srcOrd="0" destOrd="0" parTransId="{CB5018A1-C7A2-4C5A-84F2-D8F4065A2C0E}" sibTransId="{2AEA473B-F46F-465E-BFA5-3EF456609920}"/>
    <dgm:cxn modelId="{D6A9214F-B8AF-4BC5-8DCA-B1F28779A5EA}" type="presOf" srcId="{C108CCBC-FCD8-4334-BCC6-D956A7DD5F03}" destId="{1A79DEB5-3559-4466-A973-4F246B9CD66B}" srcOrd="0" destOrd="0" presId="urn:microsoft.com/office/officeart/2018/5/layout/CenteredIconLabelDescriptionList"/>
    <dgm:cxn modelId="{EB41E772-0DD3-443E-A9DA-00DBC4A8C882}" srcId="{C108CCBC-FCD8-4334-BCC6-D956A7DD5F03}" destId="{F4CD0AE0-3479-4BE2-92F5-57338F43F2E2}" srcOrd="1" destOrd="0" parTransId="{87BD0656-26A6-4F88-A2A3-6CA4CDDB0C0A}" sibTransId="{7A4EE1C2-3A80-40CA-8F9E-07747065F68E}"/>
    <dgm:cxn modelId="{8CE47486-13A9-4EB2-9FAE-B29DECB679DE}" type="presOf" srcId="{A7A4A637-D469-419A-AEAC-0D742BB8A7B0}" destId="{727E33A4-B30E-438A-8D5E-13EB79D6BD33}" srcOrd="0" destOrd="0" presId="urn:microsoft.com/office/officeart/2018/5/layout/CenteredIconLabelDescriptionList"/>
    <dgm:cxn modelId="{D508588D-8DD3-4234-A69D-EFA255F3B0E8}" type="presOf" srcId="{FA1EC647-E181-4BB2-9C38-2868C9A26EBD}" destId="{C12FDDEF-89CE-41E4-81C1-C0F827E3DDF1}" srcOrd="0" destOrd="0" presId="urn:microsoft.com/office/officeart/2018/5/layout/CenteredIconLabelDescriptionList"/>
    <dgm:cxn modelId="{2A69F88E-01A0-423D-A3C7-D5B493015AD1}" type="presOf" srcId="{D7A9C077-DBB0-4706-8261-18D38752562A}" destId="{267188ED-8A1B-4FC4-B9AA-0236EB355F72}" srcOrd="0" destOrd="0" presId="urn:microsoft.com/office/officeart/2018/5/layout/CenteredIconLabelDescriptionList"/>
    <dgm:cxn modelId="{A9910FB6-BE37-40F0-A541-1B28471BBB58}" srcId="{FA1EC647-E181-4BB2-9C38-2868C9A26EBD}" destId="{C108CCBC-FCD8-4334-BCC6-D956A7DD5F03}" srcOrd="0" destOrd="0" parTransId="{85AC1224-90A6-4409-ADC2-C93FBE2F6394}" sibTransId="{E18B7ABC-38F6-4A3D-AF0D-F3AEE3DAD133}"/>
    <dgm:cxn modelId="{81E3BCB7-8436-4A3B-ABD7-B319E0CAF9BF}" type="presOf" srcId="{F4CD0AE0-3479-4BE2-92F5-57338F43F2E2}" destId="{1049873C-D890-4C50-B854-0CEC084F4BB5}" srcOrd="0" destOrd="1" presId="urn:microsoft.com/office/officeart/2018/5/layout/CenteredIconLabelDescriptionList"/>
    <dgm:cxn modelId="{24FF02C9-3908-4C59-8D14-05788A4B84AC}" type="presOf" srcId="{55A9F990-BD1D-4B65-A3FD-6248DE281415}" destId="{1049873C-D890-4C50-B854-0CEC084F4BB5}" srcOrd="0" destOrd="0" presId="urn:microsoft.com/office/officeart/2018/5/layout/CenteredIconLabelDescriptionList"/>
    <dgm:cxn modelId="{23E5E6D0-393D-4276-9A68-5524381532A3}" srcId="{C108CCBC-FCD8-4334-BCC6-D956A7DD5F03}" destId="{55A9F990-BD1D-4B65-A3FD-6248DE281415}" srcOrd="0" destOrd="0" parTransId="{18F63AE8-0B53-4EB3-ACB8-A7608E6EB501}" sibTransId="{A19C1CE7-12F1-4CE6-9494-DA48039329F4}"/>
    <dgm:cxn modelId="{71CF4ED3-45C7-4D37-A673-9C253294E8EA}" srcId="{A7A4A637-D469-419A-AEAC-0D742BB8A7B0}" destId="{D7A9C077-DBB0-4706-8261-18D38752562A}" srcOrd="0" destOrd="0" parTransId="{6F301CA3-02F7-4615-BCA2-82227580A59F}" sibTransId="{5D642D6D-FCE6-4F8A-A75A-EFB6EC7B86FE}"/>
    <dgm:cxn modelId="{530BF6DA-6051-44FE-B2D9-1858251D4AE3}" type="presOf" srcId="{CF89BCF2-52D7-49B7-9202-053942A9A6CD}" destId="{67500FD2-74F1-4752-87A5-AA2AD0EFD143}" srcOrd="0" destOrd="0" presId="urn:microsoft.com/office/officeart/2018/5/layout/CenteredIconLabelDescriptionList"/>
    <dgm:cxn modelId="{4292D6DE-FC49-42FB-B89A-E59CABD6B4C7}" srcId="{FA1EC647-E181-4BB2-9C38-2868C9A26EBD}" destId="{CF89BCF2-52D7-49B7-9202-053942A9A6CD}" srcOrd="1" destOrd="0" parTransId="{2CDE9309-1DDD-4D75-A7B5-F2B82E0AE032}" sibTransId="{4C1614AF-DD8F-4A93-AF1E-B7D5A49C9DD1}"/>
    <dgm:cxn modelId="{F4D7B6E2-3191-471E-9604-8DF523FB92C0}" srcId="{A7A4A637-D469-419A-AEAC-0D742BB8A7B0}" destId="{AD05EE68-7AE6-4E0E-8329-6DE07DE716FF}" srcOrd="1" destOrd="0" parTransId="{71264783-C01F-4D7D-BDB2-0E288777D1F7}" sibTransId="{4E3E8E60-5BB6-4AE6-BC2D-332A6189410B}"/>
    <dgm:cxn modelId="{2C11F6EC-D8CA-4DED-BC46-717150EB6A19}" type="presOf" srcId="{AD05EE68-7AE6-4E0E-8329-6DE07DE716FF}" destId="{267188ED-8A1B-4FC4-B9AA-0236EB355F72}" srcOrd="0" destOrd="1" presId="urn:microsoft.com/office/officeart/2018/5/layout/CenteredIconLabelDescriptionList"/>
    <dgm:cxn modelId="{A5BF69EC-C319-4188-82EB-8C9FADEE75F2}" type="presParOf" srcId="{C12FDDEF-89CE-41E4-81C1-C0F827E3DDF1}" destId="{A4339984-2BB6-47C6-AE86-1A2DF2E68FDF}" srcOrd="0" destOrd="0" presId="urn:microsoft.com/office/officeart/2018/5/layout/CenteredIconLabelDescriptionList"/>
    <dgm:cxn modelId="{84ED5628-3D29-4300-B777-CAA1AE290A26}" type="presParOf" srcId="{A4339984-2BB6-47C6-AE86-1A2DF2E68FDF}" destId="{13114B55-BBD4-4470-9E3C-AD87DAF6DA2B}" srcOrd="0" destOrd="0" presId="urn:microsoft.com/office/officeart/2018/5/layout/CenteredIconLabelDescriptionList"/>
    <dgm:cxn modelId="{4E00D778-261D-449C-AD26-21F351CE9EC5}" type="presParOf" srcId="{A4339984-2BB6-47C6-AE86-1A2DF2E68FDF}" destId="{BA1DD052-3BEF-4EE0-976F-645427CFEA48}" srcOrd="1" destOrd="0" presId="urn:microsoft.com/office/officeart/2018/5/layout/CenteredIconLabelDescriptionList"/>
    <dgm:cxn modelId="{3A4AC370-D108-410D-AF9A-4FA433E93E68}" type="presParOf" srcId="{A4339984-2BB6-47C6-AE86-1A2DF2E68FDF}" destId="{1A79DEB5-3559-4466-A973-4F246B9CD66B}" srcOrd="2" destOrd="0" presId="urn:microsoft.com/office/officeart/2018/5/layout/CenteredIconLabelDescriptionList"/>
    <dgm:cxn modelId="{D8379E98-4A5F-4BA6-BFA7-E00417884812}" type="presParOf" srcId="{A4339984-2BB6-47C6-AE86-1A2DF2E68FDF}" destId="{15D28F44-4F3C-43C7-AE65-9303B9A23D00}" srcOrd="3" destOrd="0" presId="urn:microsoft.com/office/officeart/2018/5/layout/CenteredIconLabelDescriptionList"/>
    <dgm:cxn modelId="{63736A45-ADA4-4EE3-9827-E0F101081723}" type="presParOf" srcId="{A4339984-2BB6-47C6-AE86-1A2DF2E68FDF}" destId="{1049873C-D890-4C50-B854-0CEC084F4BB5}" srcOrd="4" destOrd="0" presId="urn:microsoft.com/office/officeart/2018/5/layout/CenteredIconLabelDescriptionList"/>
    <dgm:cxn modelId="{93309CE2-1F47-4DDB-8366-1BD0C822B933}" type="presParOf" srcId="{C12FDDEF-89CE-41E4-81C1-C0F827E3DDF1}" destId="{D107E982-87FC-428A-A879-B54D6DDCC74E}" srcOrd="1" destOrd="0" presId="urn:microsoft.com/office/officeart/2018/5/layout/CenteredIconLabelDescriptionList"/>
    <dgm:cxn modelId="{CC35274B-45AA-4EB8-90CA-0CC6BC90290A}" type="presParOf" srcId="{C12FDDEF-89CE-41E4-81C1-C0F827E3DDF1}" destId="{193A3FAF-D01B-4BD9-9E8C-04558EF06A4D}" srcOrd="2" destOrd="0" presId="urn:microsoft.com/office/officeart/2018/5/layout/CenteredIconLabelDescriptionList"/>
    <dgm:cxn modelId="{A5A174FC-A447-4973-804E-7984852EC802}" type="presParOf" srcId="{193A3FAF-D01B-4BD9-9E8C-04558EF06A4D}" destId="{F7C5B0CA-29B4-457F-92DC-7005A75C5434}" srcOrd="0" destOrd="0" presId="urn:microsoft.com/office/officeart/2018/5/layout/CenteredIconLabelDescriptionList"/>
    <dgm:cxn modelId="{0FF022BC-6C5B-4695-8029-7E3235FCFE66}" type="presParOf" srcId="{193A3FAF-D01B-4BD9-9E8C-04558EF06A4D}" destId="{FEF6B7AF-585B-4BCF-BAE4-CECCFF4878AE}" srcOrd="1" destOrd="0" presId="urn:microsoft.com/office/officeart/2018/5/layout/CenteredIconLabelDescriptionList"/>
    <dgm:cxn modelId="{BF653F34-9730-4873-A169-38442B47F00A}" type="presParOf" srcId="{193A3FAF-D01B-4BD9-9E8C-04558EF06A4D}" destId="{67500FD2-74F1-4752-87A5-AA2AD0EFD143}" srcOrd="2" destOrd="0" presId="urn:microsoft.com/office/officeart/2018/5/layout/CenteredIconLabelDescriptionList"/>
    <dgm:cxn modelId="{76DAAF30-8519-43BE-86E1-0B8F0BEBFD48}" type="presParOf" srcId="{193A3FAF-D01B-4BD9-9E8C-04558EF06A4D}" destId="{AA670C20-11EC-4422-A5EE-D5B7CA6B7A11}" srcOrd="3" destOrd="0" presId="urn:microsoft.com/office/officeart/2018/5/layout/CenteredIconLabelDescriptionList"/>
    <dgm:cxn modelId="{39EF851A-86AE-4D98-B954-33C681764F4F}" type="presParOf" srcId="{193A3FAF-D01B-4BD9-9E8C-04558EF06A4D}" destId="{FF25A92F-CBD4-45B8-A90B-5A1145DD97BB}" srcOrd="4" destOrd="0" presId="urn:microsoft.com/office/officeart/2018/5/layout/CenteredIconLabelDescriptionList"/>
    <dgm:cxn modelId="{4DC15517-3E40-4E57-8B77-DC5B74446A11}" type="presParOf" srcId="{C12FDDEF-89CE-41E4-81C1-C0F827E3DDF1}" destId="{279CF75F-972A-44A1-B853-66D2FEAE57CA}" srcOrd="3" destOrd="0" presId="urn:microsoft.com/office/officeart/2018/5/layout/CenteredIconLabelDescriptionList"/>
    <dgm:cxn modelId="{BF04F670-E59A-419E-B930-36B86E91862E}" type="presParOf" srcId="{C12FDDEF-89CE-41E4-81C1-C0F827E3DDF1}" destId="{8F33AF4B-E5D3-40A2-8C0C-97AC54CCB32B}" srcOrd="4" destOrd="0" presId="urn:microsoft.com/office/officeart/2018/5/layout/CenteredIconLabelDescriptionList"/>
    <dgm:cxn modelId="{26C1DABA-9E1E-4035-8ECB-7C8B19ED1A57}" type="presParOf" srcId="{8F33AF4B-E5D3-40A2-8C0C-97AC54CCB32B}" destId="{6F25D302-42FD-4115-A51C-7EECCF4C1509}" srcOrd="0" destOrd="0" presId="urn:microsoft.com/office/officeart/2018/5/layout/CenteredIconLabelDescriptionList"/>
    <dgm:cxn modelId="{F0329F42-D541-4497-8270-78A41DB750CA}" type="presParOf" srcId="{8F33AF4B-E5D3-40A2-8C0C-97AC54CCB32B}" destId="{96B56814-3683-46ED-B8E2-FA97261149EE}" srcOrd="1" destOrd="0" presId="urn:microsoft.com/office/officeart/2018/5/layout/CenteredIconLabelDescriptionList"/>
    <dgm:cxn modelId="{C9944361-C084-4BC1-BFFB-6D884E1B2EF2}" type="presParOf" srcId="{8F33AF4B-E5D3-40A2-8C0C-97AC54CCB32B}" destId="{727E33A4-B30E-438A-8D5E-13EB79D6BD33}" srcOrd="2" destOrd="0" presId="urn:microsoft.com/office/officeart/2018/5/layout/CenteredIconLabelDescriptionList"/>
    <dgm:cxn modelId="{697F9340-89A5-4158-BED6-3B60A35BB023}" type="presParOf" srcId="{8F33AF4B-E5D3-40A2-8C0C-97AC54CCB32B}" destId="{1610D9D2-33A6-4269-87D8-EE97E6D52559}" srcOrd="3" destOrd="0" presId="urn:microsoft.com/office/officeart/2018/5/layout/CenteredIconLabelDescriptionList"/>
    <dgm:cxn modelId="{66293E56-5918-4B7D-BEEE-EFC9E5BE2B25}" type="presParOf" srcId="{8F33AF4B-E5D3-40A2-8C0C-97AC54CCB32B}" destId="{267188ED-8A1B-4FC4-B9AA-0236EB355F7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8AC179-9717-4E1B-85A5-60DB41A447A8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42090E-4BA2-4C8E-9E46-6B47F8FF72B4}">
      <dgm:prSet custT="1"/>
      <dgm:spPr/>
      <dgm:t>
        <a:bodyPr/>
        <a:lstStyle/>
        <a:p>
          <a:r>
            <a:rPr lang="en-US" sz="2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Deal Structure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119463-274F-4520-AAE7-7F6F440B11B7}" type="parTrans" cxnId="{C5791A3F-67AA-4B59-AC5F-1E33B0CE67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9BDDE3-E48B-4855-8BD3-D71E032FA890}" type="sibTrans" cxnId="{C5791A3F-67AA-4B59-AC5F-1E33B0CE67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E358ED-F766-4085-AAD8-07F03C253F1A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50% cash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50% stock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AF9A8F-3D2C-4F1D-8838-EA1048DEB620}" type="parTrans" cxnId="{2B0DC9CC-7A5A-47E9-B59F-5514D1F1EB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CC8477-7B13-4685-9BCF-E2C206F97A77}" type="sibTrans" cxnId="{2B0DC9CC-7A5A-47E9-B59F-5514D1F1EB3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68EAE5-6D16-4767-A981-7F6EDC07586F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$30.78B cash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financed through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$32B debt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refinanced via term bonds.</a:t>
          </a:r>
        </a:p>
      </dgm:t>
    </dgm:pt>
    <dgm:pt modelId="{D566661C-7913-493F-98B9-FEB073363981}" type="parTrans" cxnId="{ED1F5197-CD35-406D-9647-E69B49E790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B15C19-B6C2-4C49-B1BB-C994EAE4A0F9}" type="sibTrans" cxnId="{ED1F5197-CD35-406D-9647-E69B49E790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DF3CDF-A6E9-4CC2-B7A4-326BFB1A996F}">
      <dgm:prSet custT="1"/>
      <dgm:spPr/>
      <dgm:t>
        <a:bodyPr/>
        <a:lstStyle/>
        <a:p>
          <a:r>
            <a:rPr lang="en-US" sz="20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Stock Issuance</a:t>
          </a:r>
          <a:r>
            <a:rPr lang="en-US" sz="20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056A84-1FFE-437B-B645-A38F34148960}" type="parTrans" cxnId="{3911D670-E716-47FE-927C-24B04302E5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0EAE33-BE76-4114-BE9D-AF3E06FF8ADE}" type="sibTrans" cxnId="{3911D670-E716-47FE-927C-24B04302E54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8C023C-6939-4986-B118-D6736398F3F9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544M new shares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issued to VMware shareholders (12% ownership post-merger).</a:t>
          </a:r>
        </a:p>
      </dgm:t>
    </dgm:pt>
    <dgm:pt modelId="{5ADA7678-29B2-4FDB-A674-756370C6D137}" type="parTrans" cxnId="{EB9BBA30-BFD2-4CC2-B586-7A39E3EAE0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5C49D1-0D53-424F-B695-D4C558A6F857}" type="sibTrans" cxnId="{EB9BBA30-BFD2-4CC2-B586-7A39E3EAE0C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9E1A77-DB5B-4DF7-8CDC-6CAEE23506E8}">
      <dgm:prSet custT="1"/>
      <dgm:spPr/>
      <dgm:t>
        <a:bodyPr/>
        <a:lstStyle/>
        <a:p>
          <a:r>
            <a:rPr lang="en-US" sz="2000" b="1" baseline="0">
              <a:latin typeface="Times New Roman" panose="02020603050405020304" pitchFamily="18" charset="0"/>
              <a:cs typeface="Times New Roman" panose="02020603050405020304" pitchFamily="18" charset="0"/>
            </a:rPr>
            <a:t>Debt &amp; Leverage</a:t>
          </a:r>
          <a:r>
            <a:rPr lang="en-US" sz="20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406D93-1215-47B8-9337-A76854C750AE}" type="parTrans" cxnId="{EB03A609-327F-4FCA-9580-F37AC39483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4EEE7B-0F85-4ED1-A615-6EE218D8A59E}" type="sibTrans" cxnId="{EB03A609-327F-4FCA-9580-F37AC39483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6DE40-14F2-4455-8A87-D5C04374B84A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$8B VMware debt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 absorbed, increasing total liabilities to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$97.96B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D83FCD4-BBB1-4938-B88A-E254E36FB6DA}" type="parTrans" cxnId="{1C55CF57-8C7F-4416-ABE9-DDAB41F118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95A65-7054-4418-A82B-EE240424BF13}" type="sibTrans" cxnId="{1C55CF57-8C7F-4416-ABE9-DDAB41F118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BC13CF-3C45-4DE8-BE18-BF5D9D6651C3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Debt-to-equity ratio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: reduced from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2.02 to 1.44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F7E2D2A-23DF-4C2A-AFF9-ADEC36D963FC}" type="parTrans" cxnId="{09DE7ABE-EB73-4B1F-8754-3E4B5148C99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BF638-7057-43C5-8851-48F2EA780058}" type="sibTrans" cxnId="{09DE7ABE-EB73-4B1F-8754-3E4B5148C99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77016E-5D07-49D2-AB52-F4497B04FB16}">
      <dgm:prSet custT="1"/>
      <dgm:spPr/>
      <dgm:t>
        <a:bodyPr/>
        <a:lstStyle/>
        <a:p>
          <a:r>
            <a:rPr lang="en-US" sz="2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Cash Flow Performance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ABF2D2-0CAF-4D83-AD3D-70CDBFF6F403}" type="parTrans" cxnId="{BA195684-C8B7-48B9-9877-BC8D058C5D5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4E3DF0-C3FD-4F09-AE7A-5C60EDDA9C42}" type="sibTrans" cxnId="{BA195684-C8B7-48B9-9877-BC8D058C5D5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C6860C-4B15-4D07-A762-2D420DBA0185}">
      <dgm:prSet custT="1"/>
      <dgm:spPr/>
      <dgm:t>
        <a:bodyPr/>
        <a:lstStyle/>
        <a:p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$9.8B dividend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in 2024, </a:t>
          </a:r>
          <a:r>
            <a:rPr lang="en-US" sz="1200" b="1">
              <a:latin typeface="Times New Roman" panose="02020603050405020304" pitchFamily="18" charset="0"/>
              <a:cs typeface="Times New Roman" panose="02020603050405020304" pitchFamily="18" charset="0"/>
            </a:rPr>
            <a:t>$10B stock buyback</a:t>
          </a: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 in 2025.</a:t>
          </a:r>
        </a:p>
      </dgm:t>
    </dgm:pt>
    <dgm:pt modelId="{206CF594-C82C-4519-B21C-B9A46F185A7C}" type="parTrans" cxnId="{A76BA0F4-5892-43A2-A0B4-996C99628C8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5B772-8697-4CFD-B6CD-83DA5A3E6209}" type="sibTrans" cxnId="{A76BA0F4-5892-43A2-A0B4-996C99628C8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AF300F5-1369-4404-8B11-0505FCF2928E}">
      <dgm:prSet custT="1"/>
      <dgm:spPr/>
      <dgm:t>
        <a:bodyPr/>
        <a:lstStyle/>
        <a:p>
          <a:r>
            <a:rPr lang="en-US" sz="20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Key Takeaway</a:t>
          </a:r>
          <a:r>
            <a:rPr lang="en-US" sz="20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36644-97D7-45E7-AEAC-5573D84439E3}" type="parTrans" cxnId="{93313784-2760-459D-9AE0-319F3CF47D5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79E584-3521-4522-A61A-D6C9A86F3185}" type="sibTrans" cxnId="{93313784-2760-459D-9AE0-319F3CF47D5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2AB36A-476F-41C8-AA2A-F5975F6D1942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Prudent financing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: No external equity raise, avoided over-leveraging.</a:t>
          </a:r>
        </a:p>
      </dgm:t>
    </dgm:pt>
    <dgm:pt modelId="{8F2C7F46-6D0E-4A41-9236-1AD455621014}" type="parTrans" cxnId="{9AA44D56-6F71-4600-85F4-E414942562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74E8B6-9C72-4D2B-90FC-F47B326B95D9}" type="sibTrans" cxnId="{9AA44D56-6F71-4600-85F4-E4149425621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FA6AAA-B40E-413D-A322-11A81D406D58}">
      <dgm:prSet custT="1"/>
      <dgm:spPr/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Strong Performance 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though excess amount of cash payment</a:t>
          </a:r>
        </a:p>
      </dgm:t>
    </dgm:pt>
    <dgm:pt modelId="{57B837A5-05F1-4789-A95C-C5EA3787D8BD}" type="parTrans" cxnId="{91C952C7-F5BE-4751-B6C0-3102F450D002}">
      <dgm:prSet/>
      <dgm:spPr/>
      <dgm:t>
        <a:bodyPr/>
        <a:lstStyle/>
        <a:p>
          <a:endParaRPr lang="en-US"/>
        </a:p>
      </dgm:t>
    </dgm:pt>
    <dgm:pt modelId="{AAA03355-759E-4120-8C19-0233F3D48264}" type="sibTrans" cxnId="{91C952C7-F5BE-4751-B6C0-3102F450D002}">
      <dgm:prSet/>
      <dgm:spPr/>
      <dgm:t>
        <a:bodyPr/>
        <a:lstStyle/>
        <a:p>
          <a:endParaRPr lang="en-US"/>
        </a:p>
      </dgm:t>
    </dgm:pt>
    <dgm:pt modelId="{B12EE725-F6B1-4B34-8B66-086F3C165ED1}" type="pres">
      <dgm:prSet presAssocID="{238AC179-9717-4E1B-85A5-60DB41A447A8}" presName="Name0" presStyleCnt="0">
        <dgm:presLayoutVars>
          <dgm:dir/>
          <dgm:animLvl val="lvl"/>
          <dgm:resizeHandles val="exact"/>
        </dgm:presLayoutVars>
      </dgm:prSet>
      <dgm:spPr/>
    </dgm:pt>
    <dgm:pt modelId="{D648A601-7F9D-42F4-81A9-2DB9CA91C3AD}" type="pres">
      <dgm:prSet presAssocID="{A942090E-4BA2-4C8E-9E46-6B47F8FF72B4}" presName="linNode" presStyleCnt="0"/>
      <dgm:spPr/>
    </dgm:pt>
    <dgm:pt modelId="{13E24E80-BE74-45B9-925B-379730BEF6AD}" type="pres">
      <dgm:prSet presAssocID="{A942090E-4BA2-4C8E-9E46-6B47F8FF72B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C5D926D-9B43-43CF-8C8D-6C623B4742C1}" type="pres">
      <dgm:prSet presAssocID="{A942090E-4BA2-4C8E-9E46-6B47F8FF72B4}" presName="descendantText" presStyleLbl="alignAccFollowNode1" presStyleIdx="0" presStyleCnt="5">
        <dgm:presLayoutVars>
          <dgm:bulletEnabled val="1"/>
        </dgm:presLayoutVars>
      </dgm:prSet>
      <dgm:spPr/>
    </dgm:pt>
    <dgm:pt modelId="{853E0C49-2505-4BF7-BA8E-FEF42F5A5BD5}" type="pres">
      <dgm:prSet presAssocID="{319BDDE3-E48B-4855-8BD3-D71E032FA890}" presName="sp" presStyleCnt="0"/>
      <dgm:spPr/>
    </dgm:pt>
    <dgm:pt modelId="{32A73AEE-0A9A-446C-B383-D9096DDB6D03}" type="pres">
      <dgm:prSet presAssocID="{4CDF3CDF-A6E9-4CC2-B7A4-326BFB1A996F}" presName="linNode" presStyleCnt="0"/>
      <dgm:spPr/>
    </dgm:pt>
    <dgm:pt modelId="{A6D3C8D6-7055-48EE-98DC-470978DAA910}" type="pres">
      <dgm:prSet presAssocID="{4CDF3CDF-A6E9-4CC2-B7A4-326BFB1A996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5CDB1E0-E07D-4A20-B16B-0BA5094B4617}" type="pres">
      <dgm:prSet presAssocID="{4CDF3CDF-A6E9-4CC2-B7A4-326BFB1A996F}" presName="descendantText" presStyleLbl="alignAccFollowNode1" presStyleIdx="1" presStyleCnt="5">
        <dgm:presLayoutVars>
          <dgm:bulletEnabled val="1"/>
        </dgm:presLayoutVars>
      </dgm:prSet>
      <dgm:spPr/>
    </dgm:pt>
    <dgm:pt modelId="{2BBC62FC-247A-4D92-9485-BBE38A7A62D9}" type="pres">
      <dgm:prSet presAssocID="{730EAE33-BE76-4114-BE9D-AF3E06FF8ADE}" presName="sp" presStyleCnt="0"/>
      <dgm:spPr/>
    </dgm:pt>
    <dgm:pt modelId="{422D5C66-9872-44F7-96B5-B33F6117AF9B}" type="pres">
      <dgm:prSet presAssocID="{B59E1A77-DB5B-4DF7-8CDC-6CAEE23506E8}" presName="linNode" presStyleCnt="0"/>
      <dgm:spPr/>
    </dgm:pt>
    <dgm:pt modelId="{4D845A83-6DFA-4223-98CF-FFC591A248FF}" type="pres">
      <dgm:prSet presAssocID="{B59E1A77-DB5B-4DF7-8CDC-6CAEE23506E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30E4D5F-922F-4B4A-B1AE-A53B0F8ED937}" type="pres">
      <dgm:prSet presAssocID="{B59E1A77-DB5B-4DF7-8CDC-6CAEE23506E8}" presName="descendantText" presStyleLbl="alignAccFollowNode1" presStyleIdx="2" presStyleCnt="5">
        <dgm:presLayoutVars>
          <dgm:bulletEnabled val="1"/>
        </dgm:presLayoutVars>
      </dgm:prSet>
      <dgm:spPr/>
    </dgm:pt>
    <dgm:pt modelId="{3E0875C6-61B3-4EB5-BA95-D36935D47EEA}" type="pres">
      <dgm:prSet presAssocID="{614EEE7B-0F85-4ED1-A615-6EE218D8A59E}" presName="sp" presStyleCnt="0"/>
      <dgm:spPr/>
    </dgm:pt>
    <dgm:pt modelId="{8CC2F146-568A-40F2-B1A8-FC6E15B656CA}" type="pres">
      <dgm:prSet presAssocID="{7277016E-5D07-49D2-AB52-F4497B04FB16}" presName="linNode" presStyleCnt="0"/>
      <dgm:spPr/>
    </dgm:pt>
    <dgm:pt modelId="{EBCB68F8-6AA3-494D-A160-35EA848387E6}" type="pres">
      <dgm:prSet presAssocID="{7277016E-5D07-49D2-AB52-F4497B04FB1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83115CAC-D721-4AFE-A44E-FF5E92DE6FAE}" type="pres">
      <dgm:prSet presAssocID="{7277016E-5D07-49D2-AB52-F4497B04FB16}" presName="descendantText" presStyleLbl="alignAccFollowNode1" presStyleIdx="3" presStyleCnt="5">
        <dgm:presLayoutVars>
          <dgm:bulletEnabled val="1"/>
        </dgm:presLayoutVars>
      </dgm:prSet>
      <dgm:spPr/>
    </dgm:pt>
    <dgm:pt modelId="{DAAC0ACB-31CB-41BC-9CF8-3AD1222EC4A3}" type="pres">
      <dgm:prSet presAssocID="{914E3DF0-C3FD-4F09-AE7A-5C60EDDA9C42}" presName="sp" presStyleCnt="0"/>
      <dgm:spPr/>
    </dgm:pt>
    <dgm:pt modelId="{29664B8C-C2B3-4A7A-9AA2-3D21C09FCC98}" type="pres">
      <dgm:prSet presAssocID="{5AF300F5-1369-4404-8B11-0505FCF2928E}" presName="linNode" presStyleCnt="0"/>
      <dgm:spPr/>
    </dgm:pt>
    <dgm:pt modelId="{1B587D06-ED8D-413C-AB62-5455FFEE5ED7}" type="pres">
      <dgm:prSet presAssocID="{5AF300F5-1369-4404-8B11-0505FCF2928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55F26626-707F-4172-9A8B-F60A80BF41D9}" type="pres">
      <dgm:prSet presAssocID="{5AF300F5-1369-4404-8B11-0505FCF2928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EB03A609-327F-4FCA-9580-F37AC39483A5}" srcId="{238AC179-9717-4E1B-85A5-60DB41A447A8}" destId="{B59E1A77-DB5B-4DF7-8CDC-6CAEE23506E8}" srcOrd="2" destOrd="0" parTransId="{E3406D93-1215-47B8-9337-A76854C750AE}" sibTransId="{614EEE7B-0F85-4ED1-A615-6EE218D8A59E}"/>
    <dgm:cxn modelId="{00020F1E-5D2E-4BC4-AC1C-5AB497955AB1}" type="presOf" srcId="{7277016E-5D07-49D2-AB52-F4497B04FB16}" destId="{EBCB68F8-6AA3-494D-A160-35EA848387E6}" srcOrd="0" destOrd="0" presId="urn:microsoft.com/office/officeart/2005/8/layout/vList5"/>
    <dgm:cxn modelId="{EB9BBA30-BFD2-4CC2-B586-7A39E3EAE0C9}" srcId="{4CDF3CDF-A6E9-4CC2-B7A4-326BFB1A996F}" destId="{158C023C-6939-4986-B118-D6736398F3F9}" srcOrd="0" destOrd="0" parTransId="{5ADA7678-29B2-4FDB-A674-756370C6D137}" sibTransId="{3B5C49D1-0D53-424F-B695-D4C558A6F857}"/>
    <dgm:cxn modelId="{5A70C236-E7D2-42AE-9168-0C8B2F351A9E}" type="presOf" srcId="{5AF300F5-1369-4404-8B11-0505FCF2928E}" destId="{1B587D06-ED8D-413C-AB62-5455FFEE5ED7}" srcOrd="0" destOrd="0" presId="urn:microsoft.com/office/officeart/2005/8/layout/vList5"/>
    <dgm:cxn modelId="{C5791A3F-67AA-4B59-AC5F-1E33B0CE678B}" srcId="{238AC179-9717-4E1B-85A5-60DB41A447A8}" destId="{A942090E-4BA2-4C8E-9E46-6B47F8FF72B4}" srcOrd="0" destOrd="0" parTransId="{03119463-274F-4520-AAE7-7F6F440B11B7}" sibTransId="{319BDDE3-E48B-4855-8BD3-D71E032FA890}"/>
    <dgm:cxn modelId="{3911D670-E716-47FE-927C-24B04302E540}" srcId="{238AC179-9717-4E1B-85A5-60DB41A447A8}" destId="{4CDF3CDF-A6E9-4CC2-B7A4-326BFB1A996F}" srcOrd="1" destOrd="0" parTransId="{5F056A84-1FFE-437B-B645-A38F34148960}" sibTransId="{730EAE33-BE76-4114-BE9D-AF3E06FF8ADE}"/>
    <dgm:cxn modelId="{C9343471-EBFE-46FA-90CF-FB103D215665}" type="presOf" srcId="{B59E1A77-DB5B-4DF7-8CDC-6CAEE23506E8}" destId="{4D845A83-6DFA-4223-98CF-FFC591A248FF}" srcOrd="0" destOrd="0" presId="urn:microsoft.com/office/officeart/2005/8/layout/vList5"/>
    <dgm:cxn modelId="{C3A66871-19EC-40B8-9C45-0B18F4FA3AC3}" type="presOf" srcId="{4CDF3CDF-A6E9-4CC2-B7A4-326BFB1A996F}" destId="{A6D3C8D6-7055-48EE-98DC-470978DAA910}" srcOrd="0" destOrd="0" presId="urn:microsoft.com/office/officeart/2005/8/layout/vList5"/>
    <dgm:cxn modelId="{2CA47B51-8ECE-4383-980C-7D98FB3AFA77}" type="presOf" srcId="{3168EAE5-6D16-4767-A981-7F6EDC07586F}" destId="{6C5D926D-9B43-43CF-8C8D-6C623B4742C1}" srcOrd="0" destOrd="1" presId="urn:microsoft.com/office/officeart/2005/8/layout/vList5"/>
    <dgm:cxn modelId="{9AA44D56-6F71-4600-85F4-E41494256218}" srcId="{5AF300F5-1369-4404-8B11-0505FCF2928E}" destId="{1F2AB36A-476F-41C8-AA2A-F5975F6D1942}" srcOrd="0" destOrd="0" parTransId="{8F2C7F46-6D0E-4A41-9236-1AD455621014}" sibTransId="{0C74E8B6-9C72-4D2B-90FC-F47B326B95D9}"/>
    <dgm:cxn modelId="{94954A57-A1D0-46A5-9DDD-78B135446611}" type="presOf" srcId="{F0C6860C-4B15-4D07-A762-2D420DBA0185}" destId="{83115CAC-D721-4AFE-A44E-FF5E92DE6FAE}" srcOrd="0" destOrd="0" presId="urn:microsoft.com/office/officeart/2005/8/layout/vList5"/>
    <dgm:cxn modelId="{1C55CF57-8C7F-4416-ABE9-DDAB41F11827}" srcId="{B59E1A77-DB5B-4DF7-8CDC-6CAEE23506E8}" destId="{EA56DE40-14F2-4455-8A87-D5C04374B84A}" srcOrd="0" destOrd="0" parTransId="{8D83FCD4-BBB1-4938-B88A-E254E36FB6DA}" sibTransId="{E2195A65-7054-4418-A82B-EE240424BF13}"/>
    <dgm:cxn modelId="{6354D858-85A5-44E1-9228-26CBFF12657A}" type="presOf" srcId="{A942090E-4BA2-4C8E-9E46-6B47F8FF72B4}" destId="{13E24E80-BE74-45B9-925B-379730BEF6AD}" srcOrd="0" destOrd="0" presId="urn:microsoft.com/office/officeart/2005/8/layout/vList5"/>
    <dgm:cxn modelId="{14FA617D-2D85-4D96-9752-92669D7D6004}" type="presOf" srcId="{88FA6AAA-B40E-413D-A322-11A81D406D58}" destId="{55F26626-707F-4172-9A8B-F60A80BF41D9}" srcOrd="0" destOrd="1" presId="urn:microsoft.com/office/officeart/2005/8/layout/vList5"/>
    <dgm:cxn modelId="{93313784-2760-459D-9AE0-319F3CF47D54}" srcId="{238AC179-9717-4E1B-85A5-60DB41A447A8}" destId="{5AF300F5-1369-4404-8B11-0505FCF2928E}" srcOrd="4" destOrd="0" parTransId="{D7C36644-97D7-45E7-AEAC-5573D84439E3}" sibTransId="{7079E584-3521-4522-A61A-D6C9A86F3185}"/>
    <dgm:cxn modelId="{BA195684-C8B7-48B9-9877-BC8D058C5D54}" srcId="{238AC179-9717-4E1B-85A5-60DB41A447A8}" destId="{7277016E-5D07-49D2-AB52-F4497B04FB16}" srcOrd="3" destOrd="0" parTransId="{62ABF2D2-0CAF-4D83-AD3D-70CDBFF6F403}" sibTransId="{914E3DF0-C3FD-4F09-AE7A-5C60EDDA9C42}"/>
    <dgm:cxn modelId="{6CAA818E-8D75-4C1C-A7E9-601EBBA99903}" type="presOf" srcId="{EA56DE40-14F2-4455-8A87-D5C04374B84A}" destId="{430E4D5F-922F-4B4A-B1AE-A53B0F8ED937}" srcOrd="0" destOrd="0" presId="urn:microsoft.com/office/officeart/2005/8/layout/vList5"/>
    <dgm:cxn modelId="{9ECFCF8F-0CB5-4080-A123-57557D2BB23D}" type="presOf" srcId="{238AC179-9717-4E1B-85A5-60DB41A447A8}" destId="{B12EE725-F6B1-4B34-8B66-086F3C165ED1}" srcOrd="0" destOrd="0" presId="urn:microsoft.com/office/officeart/2005/8/layout/vList5"/>
    <dgm:cxn modelId="{ED1F5197-CD35-406D-9647-E69B49E79021}" srcId="{A942090E-4BA2-4C8E-9E46-6B47F8FF72B4}" destId="{3168EAE5-6D16-4767-A981-7F6EDC07586F}" srcOrd="1" destOrd="0" parTransId="{D566661C-7913-493F-98B9-FEB073363981}" sibTransId="{3FB15C19-B6C2-4C49-B1BB-C994EAE4A0F9}"/>
    <dgm:cxn modelId="{A92AE297-8410-47A3-AA02-79A314EC323F}" type="presOf" srcId="{158C023C-6939-4986-B118-D6736398F3F9}" destId="{45CDB1E0-E07D-4A20-B16B-0BA5094B4617}" srcOrd="0" destOrd="0" presId="urn:microsoft.com/office/officeart/2005/8/layout/vList5"/>
    <dgm:cxn modelId="{D9722498-0476-4079-8D7F-F4FD3FD58F2F}" type="presOf" srcId="{1F2AB36A-476F-41C8-AA2A-F5975F6D1942}" destId="{55F26626-707F-4172-9A8B-F60A80BF41D9}" srcOrd="0" destOrd="0" presId="urn:microsoft.com/office/officeart/2005/8/layout/vList5"/>
    <dgm:cxn modelId="{09DE7ABE-EB73-4B1F-8754-3E4B5148C99C}" srcId="{B59E1A77-DB5B-4DF7-8CDC-6CAEE23506E8}" destId="{8CBC13CF-3C45-4DE8-BE18-BF5D9D6651C3}" srcOrd="1" destOrd="0" parTransId="{2F7E2D2A-23DF-4C2A-AFF9-ADEC36D963FC}" sibTransId="{02DBF638-7057-43C5-8851-48F2EA780058}"/>
    <dgm:cxn modelId="{91C952C7-F5BE-4751-B6C0-3102F450D002}" srcId="{5AF300F5-1369-4404-8B11-0505FCF2928E}" destId="{88FA6AAA-B40E-413D-A322-11A81D406D58}" srcOrd="1" destOrd="0" parTransId="{57B837A5-05F1-4789-A95C-C5EA3787D8BD}" sibTransId="{AAA03355-759E-4120-8C19-0233F3D48264}"/>
    <dgm:cxn modelId="{2B0DC9CC-7A5A-47E9-B59F-5514D1F1EB30}" srcId="{A942090E-4BA2-4C8E-9E46-6B47F8FF72B4}" destId="{60E358ED-F766-4085-AAD8-07F03C253F1A}" srcOrd="0" destOrd="0" parTransId="{18AF9A8F-3D2C-4F1D-8838-EA1048DEB620}" sibTransId="{7ACC8477-7B13-4685-9BCF-E2C206F97A77}"/>
    <dgm:cxn modelId="{98430BD0-2C4F-426B-8D02-9C18FCC63582}" type="presOf" srcId="{60E358ED-F766-4085-AAD8-07F03C253F1A}" destId="{6C5D926D-9B43-43CF-8C8D-6C623B4742C1}" srcOrd="0" destOrd="0" presId="urn:microsoft.com/office/officeart/2005/8/layout/vList5"/>
    <dgm:cxn modelId="{9F986ED7-CFD6-4D05-8304-383134C0862D}" type="presOf" srcId="{8CBC13CF-3C45-4DE8-BE18-BF5D9D6651C3}" destId="{430E4D5F-922F-4B4A-B1AE-A53B0F8ED937}" srcOrd="0" destOrd="1" presId="urn:microsoft.com/office/officeart/2005/8/layout/vList5"/>
    <dgm:cxn modelId="{A76BA0F4-5892-43A2-A0B4-996C99628C82}" srcId="{7277016E-5D07-49D2-AB52-F4497B04FB16}" destId="{F0C6860C-4B15-4D07-A762-2D420DBA0185}" srcOrd="0" destOrd="0" parTransId="{206CF594-C82C-4519-B21C-B9A46F185A7C}" sibTransId="{D1F5B772-8697-4CFD-B6CD-83DA5A3E6209}"/>
    <dgm:cxn modelId="{8BD2C0ED-0357-49C6-9463-173FCD31D3EF}" type="presParOf" srcId="{B12EE725-F6B1-4B34-8B66-086F3C165ED1}" destId="{D648A601-7F9D-42F4-81A9-2DB9CA91C3AD}" srcOrd="0" destOrd="0" presId="urn:microsoft.com/office/officeart/2005/8/layout/vList5"/>
    <dgm:cxn modelId="{91FDB990-A400-4771-8632-5626113613DA}" type="presParOf" srcId="{D648A601-7F9D-42F4-81A9-2DB9CA91C3AD}" destId="{13E24E80-BE74-45B9-925B-379730BEF6AD}" srcOrd="0" destOrd="0" presId="urn:microsoft.com/office/officeart/2005/8/layout/vList5"/>
    <dgm:cxn modelId="{8593CF43-B1A5-407C-9687-74BA754EC9B1}" type="presParOf" srcId="{D648A601-7F9D-42F4-81A9-2DB9CA91C3AD}" destId="{6C5D926D-9B43-43CF-8C8D-6C623B4742C1}" srcOrd="1" destOrd="0" presId="urn:microsoft.com/office/officeart/2005/8/layout/vList5"/>
    <dgm:cxn modelId="{5531A7B4-E486-4C17-8829-C64A982E6B72}" type="presParOf" srcId="{B12EE725-F6B1-4B34-8B66-086F3C165ED1}" destId="{853E0C49-2505-4BF7-BA8E-FEF42F5A5BD5}" srcOrd="1" destOrd="0" presId="urn:microsoft.com/office/officeart/2005/8/layout/vList5"/>
    <dgm:cxn modelId="{CF073B88-F333-431A-8AA3-38B33291B0B5}" type="presParOf" srcId="{B12EE725-F6B1-4B34-8B66-086F3C165ED1}" destId="{32A73AEE-0A9A-446C-B383-D9096DDB6D03}" srcOrd="2" destOrd="0" presId="urn:microsoft.com/office/officeart/2005/8/layout/vList5"/>
    <dgm:cxn modelId="{CA0C43BD-8B7A-4195-BB56-3A742435DEF5}" type="presParOf" srcId="{32A73AEE-0A9A-446C-B383-D9096DDB6D03}" destId="{A6D3C8D6-7055-48EE-98DC-470978DAA910}" srcOrd="0" destOrd="0" presId="urn:microsoft.com/office/officeart/2005/8/layout/vList5"/>
    <dgm:cxn modelId="{FA226885-56C4-47C6-9060-13DC814D1748}" type="presParOf" srcId="{32A73AEE-0A9A-446C-B383-D9096DDB6D03}" destId="{45CDB1E0-E07D-4A20-B16B-0BA5094B4617}" srcOrd="1" destOrd="0" presId="urn:microsoft.com/office/officeart/2005/8/layout/vList5"/>
    <dgm:cxn modelId="{D6A3DECB-B74F-4CC7-A423-1BFE997C112F}" type="presParOf" srcId="{B12EE725-F6B1-4B34-8B66-086F3C165ED1}" destId="{2BBC62FC-247A-4D92-9485-BBE38A7A62D9}" srcOrd="3" destOrd="0" presId="urn:microsoft.com/office/officeart/2005/8/layout/vList5"/>
    <dgm:cxn modelId="{E3D7C2C9-5E60-4B74-80F2-C3F3B52F8D8C}" type="presParOf" srcId="{B12EE725-F6B1-4B34-8B66-086F3C165ED1}" destId="{422D5C66-9872-44F7-96B5-B33F6117AF9B}" srcOrd="4" destOrd="0" presId="urn:microsoft.com/office/officeart/2005/8/layout/vList5"/>
    <dgm:cxn modelId="{EC232107-9CEA-4BCC-8D3E-1CD6CE034C27}" type="presParOf" srcId="{422D5C66-9872-44F7-96B5-B33F6117AF9B}" destId="{4D845A83-6DFA-4223-98CF-FFC591A248FF}" srcOrd="0" destOrd="0" presId="urn:microsoft.com/office/officeart/2005/8/layout/vList5"/>
    <dgm:cxn modelId="{59FAC943-63E2-4B8C-9988-4FF5BBFD7676}" type="presParOf" srcId="{422D5C66-9872-44F7-96B5-B33F6117AF9B}" destId="{430E4D5F-922F-4B4A-B1AE-A53B0F8ED937}" srcOrd="1" destOrd="0" presId="urn:microsoft.com/office/officeart/2005/8/layout/vList5"/>
    <dgm:cxn modelId="{360C4D9C-488C-4C7E-9331-F996DA3E37AE}" type="presParOf" srcId="{B12EE725-F6B1-4B34-8B66-086F3C165ED1}" destId="{3E0875C6-61B3-4EB5-BA95-D36935D47EEA}" srcOrd="5" destOrd="0" presId="urn:microsoft.com/office/officeart/2005/8/layout/vList5"/>
    <dgm:cxn modelId="{EA02C307-B96E-4841-B36C-2D2154820894}" type="presParOf" srcId="{B12EE725-F6B1-4B34-8B66-086F3C165ED1}" destId="{8CC2F146-568A-40F2-B1A8-FC6E15B656CA}" srcOrd="6" destOrd="0" presId="urn:microsoft.com/office/officeart/2005/8/layout/vList5"/>
    <dgm:cxn modelId="{699E048A-00B7-47F3-B3D9-C08C080EF011}" type="presParOf" srcId="{8CC2F146-568A-40F2-B1A8-FC6E15B656CA}" destId="{EBCB68F8-6AA3-494D-A160-35EA848387E6}" srcOrd="0" destOrd="0" presId="urn:microsoft.com/office/officeart/2005/8/layout/vList5"/>
    <dgm:cxn modelId="{77AD8665-E0D5-444B-9464-92960C6C56C3}" type="presParOf" srcId="{8CC2F146-568A-40F2-B1A8-FC6E15B656CA}" destId="{83115CAC-D721-4AFE-A44E-FF5E92DE6FAE}" srcOrd="1" destOrd="0" presId="urn:microsoft.com/office/officeart/2005/8/layout/vList5"/>
    <dgm:cxn modelId="{B7C41E34-D593-453C-BD65-EBB1D5122526}" type="presParOf" srcId="{B12EE725-F6B1-4B34-8B66-086F3C165ED1}" destId="{DAAC0ACB-31CB-41BC-9CF8-3AD1222EC4A3}" srcOrd="7" destOrd="0" presId="urn:microsoft.com/office/officeart/2005/8/layout/vList5"/>
    <dgm:cxn modelId="{1A291C98-763A-4E59-B0C2-0A3250A95B1A}" type="presParOf" srcId="{B12EE725-F6B1-4B34-8B66-086F3C165ED1}" destId="{29664B8C-C2B3-4A7A-9AA2-3D21C09FCC98}" srcOrd="8" destOrd="0" presId="urn:microsoft.com/office/officeart/2005/8/layout/vList5"/>
    <dgm:cxn modelId="{D52F43CC-5394-43A5-84C9-AB3607A0A120}" type="presParOf" srcId="{29664B8C-C2B3-4A7A-9AA2-3D21C09FCC98}" destId="{1B587D06-ED8D-413C-AB62-5455FFEE5ED7}" srcOrd="0" destOrd="0" presId="urn:microsoft.com/office/officeart/2005/8/layout/vList5"/>
    <dgm:cxn modelId="{7BBD07AB-6830-4073-8D5B-7385497EBBA8}" type="presParOf" srcId="{29664B8C-C2B3-4A7A-9AA2-3D21C09FCC98}" destId="{55F26626-707F-4172-9A8B-F60A80BF41D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B0CCDDB-54D1-4674-A24D-487316BE36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17D617-EB5C-4287-AE6E-0C29AF003846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Business Transformation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3D8A40A5-3FF0-47A6-89E8-BB3F5FB7F5AE}" type="parTrans" cxnId="{0B4154E2-7D0A-43CE-9E2E-34D0AF85A6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296B8-58A3-425C-B202-7C621A8A8805}" type="sibTrans" cxnId="{0B4154E2-7D0A-43CE-9E2E-34D0AF85A6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9C24F-9690-47E7-ABDD-BB5774D2955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VMware acquisition shifts Broadcom into a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leading infrastructure platform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combining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hardware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 software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7A97D10-8FBE-4F36-9EB5-DEAE4EA5A148}" type="parTrans" cxnId="{3D420357-ED0C-4C18-BB48-FCBF226036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CC8C4-A5C0-4754-B858-DDF198867F47}" type="sibTrans" cxnId="{3D420357-ED0C-4C18-BB48-FCBF226036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93DE4-75DE-4E06-A6C9-5635E319CE6C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Revenue Growth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0D77E4E8-1C5E-4E62-AB7F-A75D903FDA49}" type="parTrans" cxnId="{C24DBA27-73A3-49E4-8BF4-01AD68C95B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2ACB6-98A4-4547-8080-8CDB311C8873}" type="sibTrans" cxnId="{C24DBA27-73A3-49E4-8BF4-01AD68C95B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ABCAF-46A2-4B1A-8AAF-B5FF6B0A182B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43.9% YoY increase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in total revenue for FY2024, from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$35.8B to $51.6B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, largely driven by VMware’s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recurring subscription revenue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2AD88C2D-AC9B-44EB-87A4-F6557CB174E6}" type="parTrans" cxnId="{76ED5455-AD08-4D64-8580-8AD7F9C2C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61029-51E2-4EBE-A72C-EF1A58A2EEED}" type="sibTrans" cxnId="{76ED5455-AD08-4D64-8580-8AD7F9C2C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2BDEE6-ABA9-4647-9DFC-BF4BCF84771A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Free Cash Flow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AADB0E2E-4543-484D-A8D7-FBBE04640067}" type="parTrans" cxnId="{9C16A652-1E58-4790-BE5E-077B1A1145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8B0F01-D214-4B0E-A63A-14E615BAEE1F}" type="sibTrans" cxnId="{9C16A652-1E58-4790-BE5E-077B1A11455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6FE3BC-F27A-4690-9600-51BF8C3235C6}">
      <dgm:prSet custT="1"/>
      <dgm:spPr/>
      <dgm:t>
        <a:bodyPr/>
        <a:lstStyle/>
        <a:p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10.1% YoY growth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in FCF, supported by VMware’s contribution and </a:t>
          </a:r>
          <a:r>
            <a:rPr lang="en-US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discipline</a:t>
          </a: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4820853F-9BC0-45C6-9ABF-50EE1C147F14}" type="parTrans" cxnId="{8C885EAA-1F3D-4B24-A129-858CBB84E9F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EE5492-A7B0-4427-9B5B-B928E5153722}" type="sibTrans" cxnId="{8C885EAA-1F3D-4B24-A129-858CBB84E9F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3AD87D-6F1D-4FDA-B5D8-34FC64932450}">
      <dgm:prSet custT="1"/>
      <dgm:spPr/>
      <dgm:t>
        <a:bodyPr/>
        <a:lstStyle/>
        <a:p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FCF growth helps with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debt reduction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shareholder returns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(dividends &amp; buybacks).</a:t>
          </a:r>
        </a:p>
      </dgm:t>
    </dgm:pt>
    <dgm:pt modelId="{FB5C3956-8802-44AD-A1FE-F9C95D062F3E}" type="parTrans" cxnId="{2A455C4E-0A7F-4361-BA0F-46A70A2BCF8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D4175D-2B28-4303-B0FC-E8889A2572D1}" type="sibTrans" cxnId="{2A455C4E-0A7F-4361-BA0F-46A70A2BCF8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7BDB9D-33EB-4377-A27A-46BB5D4BFA1D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Margins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gm:t>
    </dgm:pt>
    <dgm:pt modelId="{06F1634E-E915-4152-B331-9901D4BFD47B}" type="parTrans" cxnId="{5C6DCCBE-5142-43D4-8D27-C531F0186F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193DA4-BAD2-4246-9920-4E9186328420}" type="sibTrans" cxnId="{5C6DCCBE-5142-43D4-8D27-C531F0186F7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F5FA9F-C1DE-4939-91D0-CD5AEA821ACD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Gross margin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remained strong at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75%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014AE5A-1B9E-4E98-B914-4330A9DA2697}" type="parTrans" cxnId="{9294B6E2-74BE-40D6-B6AB-E7F31DCFCA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E0C44E7-CF3B-4643-91DB-B65CA9AB0B80}" type="sibTrans" cxnId="{9294B6E2-74BE-40D6-B6AB-E7F31DCFCAF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B88D19-544A-4E01-BEC8-9CF089356A80}">
      <dgm:prSet custT="1"/>
      <dgm:spPr/>
      <dgm:t>
        <a:bodyPr/>
        <a:lstStyle/>
        <a:p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Operating margin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dropped to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30.1%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 from </a:t>
          </a:r>
          <a:r>
            <a:rPr lang="en-US" sz="1400" b="1">
              <a:latin typeface="Times New Roman" panose="02020603050405020304" pitchFamily="18" charset="0"/>
              <a:cs typeface="Times New Roman" panose="02020603050405020304" pitchFamily="18" charset="0"/>
            </a:rPr>
            <a:t>45.9%</a:t>
          </a:r>
          <a:r>
            <a:rPr lang="en-US" sz="1400">
              <a:latin typeface="Times New Roman" panose="02020603050405020304" pitchFamily="18" charset="0"/>
              <a:cs typeface="Times New Roman" panose="02020603050405020304" pitchFamily="18" charset="0"/>
            </a:rPr>
            <a:t>, reflecting integration costs and expense optimization efforts.</a:t>
          </a:r>
        </a:p>
      </dgm:t>
    </dgm:pt>
    <dgm:pt modelId="{24E81DCD-3FE3-49DB-AE60-1649F3B9508D}" type="parTrans" cxnId="{6A1FF510-7103-405E-A4D9-D501929C20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8E57B8-5ED5-4ECD-87EF-D5B6E2D9FE35}" type="sibTrans" cxnId="{6A1FF510-7103-405E-A4D9-D501929C20B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782AF7-3838-4E2A-90D2-F40198363A89}" type="pres">
      <dgm:prSet presAssocID="{2B0CCDDB-54D1-4674-A24D-487316BE3615}" presName="linear" presStyleCnt="0">
        <dgm:presLayoutVars>
          <dgm:dir/>
          <dgm:animLvl val="lvl"/>
          <dgm:resizeHandles val="exact"/>
        </dgm:presLayoutVars>
      </dgm:prSet>
      <dgm:spPr/>
    </dgm:pt>
    <dgm:pt modelId="{93F946C8-AFDD-427C-9295-2A2F82A9817E}" type="pres">
      <dgm:prSet presAssocID="{1017D617-EB5C-4287-AE6E-0C29AF003846}" presName="parentLin" presStyleCnt="0"/>
      <dgm:spPr/>
    </dgm:pt>
    <dgm:pt modelId="{7374BEBF-9661-42A3-A8DA-530C86D43E0F}" type="pres">
      <dgm:prSet presAssocID="{1017D617-EB5C-4287-AE6E-0C29AF003846}" presName="parentLeftMargin" presStyleLbl="node1" presStyleIdx="0" presStyleCnt="4"/>
      <dgm:spPr/>
    </dgm:pt>
    <dgm:pt modelId="{33367D6A-55AF-4513-A43F-1A07AF740304}" type="pres">
      <dgm:prSet presAssocID="{1017D617-EB5C-4287-AE6E-0C29AF00384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A1D7288-B6E2-405C-844E-E20F3762BF6E}" type="pres">
      <dgm:prSet presAssocID="{1017D617-EB5C-4287-AE6E-0C29AF003846}" presName="negativeSpace" presStyleCnt="0"/>
      <dgm:spPr/>
    </dgm:pt>
    <dgm:pt modelId="{85D6DCDD-0E0C-44B9-9563-1B346B221393}" type="pres">
      <dgm:prSet presAssocID="{1017D617-EB5C-4287-AE6E-0C29AF003846}" presName="childText" presStyleLbl="conFgAcc1" presStyleIdx="0" presStyleCnt="4">
        <dgm:presLayoutVars>
          <dgm:bulletEnabled val="1"/>
        </dgm:presLayoutVars>
      </dgm:prSet>
      <dgm:spPr/>
    </dgm:pt>
    <dgm:pt modelId="{E34526D4-536C-4B65-8237-E91EF336EE2B}" type="pres">
      <dgm:prSet presAssocID="{F4C296B8-58A3-425C-B202-7C621A8A8805}" presName="spaceBetweenRectangles" presStyleCnt="0"/>
      <dgm:spPr/>
    </dgm:pt>
    <dgm:pt modelId="{B2497ED8-BF4E-4CA7-A925-7AC8542E3CA1}" type="pres">
      <dgm:prSet presAssocID="{EE493DE4-75DE-4E06-A6C9-5635E319CE6C}" presName="parentLin" presStyleCnt="0"/>
      <dgm:spPr/>
    </dgm:pt>
    <dgm:pt modelId="{85BEF819-D49E-46DF-8A1C-CCAE22B179BE}" type="pres">
      <dgm:prSet presAssocID="{EE493DE4-75DE-4E06-A6C9-5635E319CE6C}" presName="parentLeftMargin" presStyleLbl="node1" presStyleIdx="0" presStyleCnt="4"/>
      <dgm:spPr/>
    </dgm:pt>
    <dgm:pt modelId="{511DB295-43A1-4C43-BE12-2AA3595DB8E8}" type="pres">
      <dgm:prSet presAssocID="{EE493DE4-75DE-4E06-A6C9-5635E319CE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9737AFE-29C2-4877-8268-E768E7FE72D1}" type="pres">
      <dgm:prSet presAssocID="{EE493DE4-75DE-4E06-A6C9-5635E319CE6C}" presName="negativeSpace" presStyleCnt="0"/>
      <dgm:spPr/>
    </dgm:pt>
    <dgm:pt modelId="{72E65F8B-3BF5-4347-829D-86BD3E41C799}" type="pres">
      <dgm:prSet presAssocID="{EE493DE4-75DE-4E06-A6C9-5635E319CE6C}" presName="childText" presStyleLbl="conFgAcc1" presStyleIdx="1" presStyleCnt="4">
        <dgm:presLayoutVars>
          <dgm:bulletEnabled val="1"/>
        </dgm:presLayoutVars>
      </dgm:prSet>
      <dgm:spPr/>
    </dgm:pt>
    <dgm:pt modelId="{DABAC38E-D281-498D-B21F-1F06A014E399}" type="pres">
      <dgm:prSet presAssocID="{9A32ACB6-98A4-4547-8080-8CDB311C8873}" presName="spaceBetweenRectangles" presStyleCnt="0"/>
      <dgm:spPr/>
    </dgm:pt>
    <dgm:pt modelId="{8755CEB1-EFEE-4E2D-A412-B93ED70D8B01}" type="pres">
      <dgm:prSet presAssocID="{6B2BDEE6-ABA9-4647-9DFC-BF4BCF84771A}" presName="parentLin" presStyleCnt="0"/>
      <dgm:spPr/>
    </dgm:pt>
    <dgm:pt modelId="{0C23D018-3979-4F9E-B4D9-4D208FFE309D}" type="pres">
      <dgm:prSet presAssocID="{6B2BDEE6-ABA9-4647-9DFC-BF4BCF84771A}" presName="parentLeftMargin" presStyleLbl="node1" presStyleIdx="1" presStyleCnt="4"/>
      <dgm:spPr/>
    </dgm:pt>
    <dgm:pt modelId="{56BEB7EA-23CF-48DC-978F-453D93F1B5B1}" type="pres">
      <dgm:prSet presAssocID="{6B2BDEE6-ABA9-4647-9DFC-BF4BCF8477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72736C8-EAF0-4EC2-82C3-2396FC9C7609}" type="pres">
      <dgm:prSet presAssocID="{6B2BDEE6-ABA9-4647-9DFC-BF4BCF84771A}" presName="negativeSpace" presStyleCnt="0"/>
      <dgm:spPr/>
    </dgm:pt>
    <dgm:pt modelId="{7FFD4B70-E03D-4BA0-80DC-FB66271843F5}" type="pres">
      <dgm:prSet presAssocID="{6B2BDEE6-ABA9-4647-9DFC-BF4BCF84771A}" presName="childText" presStyleLbl="conFgAcc1" presStyleIdx="2" presStyleCnt="4">
        <dgm:presLayoutVars>
          <dgm:bulletEnabled val="1"/>
        </dgm:presLayoutVars>
      </dgm:prSet>
      <dgm:spPr/>
    </dgm:pt>
    <dgm:pt modelId="{69B4FB47-7848-4F2A-A54F-6C66BA170B77}" type="pres">
      <dgm:prSet presAssocID="{B78B0F01-D214-4B0E-A63A-14E615BAEE1F}" presName="spaceBetweenRectangles" presStyleCnt="0"/>
      <dgm:spPr/>
    </dgm:pt>
    <dgm:pt modelId="{15949159-5A5E-46B7-A99B-28D4ADAB495D}" type="pres">
      <dgm:prSet presAssocID="{5E7BDB9D-33EB-4377-A27A-46BB5D4BFA1D}" presName="parentLin" presStyleCnt="0"/>
      <dgm:spPr/>
    </dgm:pt>
    <dgm:pt modelId="{5E93398E-BFBC-4E25-9C94-40B377511FF4}" type="pres">
      <dgm:prSet presAssocID="{5E7BDB9D-33EB-4377-A27A-46BB5D4BFA1D}" presName="parentLeftMargin" presStyleLbl="node1" presStyleIdx="2" presStyleCnt="4"/>
      <dgm:spPr/>
    </dgm:pt>
    <dgm:pt modelId="{7D68196F-C92B-4FC5-A40C-307789B38BC0}" type="pres">
      <dgm:prSet presAssocID="{5E7BDB9D-33EB-4377-A27A-46BB5D4BFA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2CBC9B-6A0F-4F40-8B77-598595EE13A2}" type="pres">
      <dgm:prSet presAssocID="{5E7BDB9D-33EB-4377-A27A-46BB5D4BFA1D}" presName="negativeSpace" presStyleCnt="0"/>
      <dgm:spPr/>
    </dgm:pt>
    <dgm:pt modelId="{688C761D-D4A2-41CA-BA10-57E12FAEDB29}" type="pres">
      <dgm:prSet presAssocID="{5E7BDB9D-33EB-4377-A27A-46BB5D4BFA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BF36A02-C87D-49ED-ACCD-578892ACD872}" type="presOf" srcId="{A26FE3BC-F27A-4690-9600-51BF8C3235C6}" destId="{7FFD4B70-E03D-4BA0-80DC-FB66271843F5}" srcOrd="0" destOrd="0" presId="urn:microsoft.com/office/officeart/2005/8/layout/list1"/>
    <dgm:cxn modelId="{6A1FF510-7103-405E-A4D9-D501929C20B5}" srcId="{5E7BDB9D-33EB-4377-A27A-46BB5D4BFA1D}" destId="{6BB88D19-544A-4E01-BEC8-9CF089356A80}" srcOrd="1" destOrd="0" parTransId="{24E81DCD-3FE3-49DB-AE60-1649F3B9508D}" sibTransId="{B18E57B8-5ED5-4ECD-87EF-D5B6E2D9FE35}"/>
    <dgm:cxn modelId="{57142B13-5188-43AF-BD89-76DCCF352DC9}" type="presOf" srcId="{EE493DE4-75DE-4E06-A6C9-5635E319CE6C}" destId="{85BEF819-D49E-46DF-8A1C-CCAE22B179BE}" srcOrd="0" destOrd="0" presId="urn:microsoft.com/office/officeart/2005/8/layout/list1"/>
    <dgm:cxn modelId="{D568D71F-664D-4B9C-84CE-B6B7A391A7AA}" type="presOf" srcId="{1017D617-EB5C-4287-AE6E-0C29AF003846}" destId="{33367D6A-55AF-4513-A43F-1A07AF740304}" srcOrd="1" destOrd="0" presId="urn:microsoft.com/office/officeart/2005/8/layout/list1"/>
    <dgm:cxn modelId="{B5D36120-C11D-4049-B231-B08BB3D34322}" type="presOf" srcId="{95F5FA9F-C1DE-4939-91D0-CD5AEA821ACD}" destId="{688C761D-D4A2-41CA-BA10-57E12FAEDB29}" srcOrd="0" destOrd="0" presId="urn:microsoft.com/office/officeart/2005/8/layout/list1"/>
    <dgm:cxn modelId="{C24DBA27-73A3-49E4-8BF4-01AD68C95B1F}" srcId="{2B0CCDDB-54D1-4674-A24D-487316BE3615}" destId="{EE493DE4-75DE-4E06-A6C9-5635E319CE6C}" srcOrd="1" destOrd="0" parTransId="{0D77E4E8-1C5E-4E62-AB7F-A75D903FDA49}" sibTransId="{9A32ACB6-98A4-4547-8080-8CDB311C8873}"/>
    <dgm:cxn modelId="{3CDEB934-B38A-41C3-B511-FC9172B37219}" type="presOf" srcId="{EE493DE4-75DE-4E06-A6C9-5635E319CE6C}" destId="{511DB295-43A1-4C43-BE12-2AA3595DB8E8}" srcOrd="1" destOrd="0" presId="urn:microsoft.com/office/officeart/2005/8/layout/list1"/>
    <dgm:cxn modelId="{5D155F67-A113-4416-B969-AEB767EFF28C}" type="presOf" srcId="{2B0CCDDB-54D1-4674-A24D-487316BE3615}" destId="{67782AF7-3838-4E2A-90D2-F40198363A89}" srcOrd="0" destOrd="0" presId="urn:microsoft.com/office/officeart/2005/8/layout/list1"/>
    <dgm:cxn modelId="{2A455C4E-0A7F-4361-BA0F-46A70A2BCF8A}" srcId="{6B2BDEE6-ABA9-4647-9DFC-BF4BCF84771A}" destId="{383AD87D-6F1D-4FDA-B5D8-34FC64932450}" srcOrd="1" destOrd="0" parTransId="{FB5C3956-8802-44AD-A1FE-F9C95D062F3E}" sibTransId="{DAD4175D-2B28-4303-B0FC-E8889A2572D1}"/>
    <dgm:cxn modelId="{9C16A652-1E58-4790-BE5E-077B1A114559}" srcId="{2B0CCDDB-54D1-4674-A24D-487316BE3615}" destId="{6B2BDEE6-ABA9-4647-9DFC-BF4BCF84771A}" srcOrd="2" destOrd="0" parTransId="{AADB0E2E-4543-484D-A8D7-FBBE04640067}" sibTransId="{B78B0F01-D214-4B0E-A63A-14E615BAEE1F}"/>
    <dgm:cxn modelId="{76ED5455-AD08-4D64-8580-8AD7F9C2CEE2}" srcId="{EE493DE4-75DE-4E06-A6C9-5635E319CE6C}" destId="{C29ABCAF-46A2-4B1A-8AAF-B5FF6B0A182B}" srcOrd="0" destOrd="0" parTransId="{2AD88C2D-AC9B-44EB-87A4-F6557CB174E6}" sibTransId="{12D61029-51E2-4EBE-A72C-EF1A58A2EEED}"/>
    <dgm:cxn modelId="{3D420357-ED0C-4C18-BB48-FCBF22603609}" srcId="{1017D617-EB5C-4287-AE6E-0C29AF003846}" destId="{3379C24F-9690-47E7-ABDD-BB5774D2955E}" srcOrd="0" destOrd="0" parTransId="{37A97D10-8FBE-4F36-9EB5-DEAE4EA5A148}" sibTransId="{1A0CC8C4-A5C0-4754-B858-DDF198867F47}"/>
    <dgm:cxn modelId="{DC696C7D-D95D-4B01-A43E-BF388DF1E4C9}" type="presOf" srcId="{383AD87D-6F1D-4FDA-B5D8-34FC64932450}" destId="{7FFD4B70-E03D-4BA0-80DC-FB66271843F5}" srcOrd="0" destOrd="1" presId="urn:microsoft.com/office/officeart/2005/8/layout/list1"/>
    <dgm:cxn modelId="{994F7994-612D-48B5-81BF-CED0CCC6DC04}" type="presOf" srcId="{6B2BDEE6-ABA9-4647-9DFC-BF4BCF84771A}" destId="{0C23D018-3979-4F9E-B4D9-4D208FFE309D}" srcOrd="0" destOrd="0" presId="urn:microsoft.com/office/officeart/2005/8/layout/list1"/>
    <dgm:cxn modelId="{2A004195-E940-42EE-A9A2-AAA26CBA70C3}" type="presOf" srcId="{5E7BDB9D-33EB-4377-A27A-46BB5D4BFA1D}" destId="{7D68196F-C92B-4FC5-A40C-307789B38BC0}" srcOrd="1" destOrd="0" presId="urn:microsoft.com/office/officeart/2005/8/layout/list1"/>
    <dgm:cxn modelId="{80B01F99-7E5D-47A8-A8A0-571249B381FA}" type="presOf" srcId="{3379C24F-9690-47E7-ABDD-BB5774D2955E}" destId="{85D6DCDD-0E0C-44B9-9563-1B346B221393}" srcOrd="0" destOrd="0" presId="urn:microsoft.com/office/officeart/2005/8/layout/list1"/>
    <dgm:cxn modelId="{3C5CE59A-494B-42EE-A460-D9B651836F89}" type="presOf" srcId="{6B2BDEE6-ABA9-4647-9DFC-BF4BCF84771A}" destId="{56BEB7EA-23CF-48DC-978F-453D93F1B5B1}" srcOrd="1" destOrd="0" presId="urn:microsoft.com/office/officeart/2005/8/layout/list1"/>
    <dgm:cxn modelId="{8C885EAA-1F3D-4B24-A129-858CBB84E9FF}" srcId="{6B2BDEE6-ABA9-4647-9DFC-BF4BCF84771A}" destId="{A26FE3BC-F27A-4690-9600-51BF8C3235C6}" srcOrd="0" destOrd="0" parTransId="{4820853F-9BC0-45C6-9ABF-50EE1C147F14}" sibTransId="{C1EE5492-A7B0-4427-9B5B-B928E5153722}"/>
    <dgm:cxn modelId="{5EAB27AD-3DB8-4441-8FFD-529AAA98F3CB}" type="presOf" srcId="{6BB88D19-544A-4E01-BEC8-9CF089356A80}" destId="{688C761D-D4A2-41CA-BA10-57E12FAEDB29}" srcOrd="0" destOrd="1" presId="urn:microsoft.com/office/officeart/2005/8/layout/list1"/>
    <dgm:cxn modelId="{2094AFAD-4E02-4B98-86B2-5FE213051778}" type="presOf" srcId="{C29ABCAF-46A2-4B1A-8AAF-B5FF6B0A182B}" destId="{72E65F8B-3BF5-4347-829D-86BD3E41C799}" srcOrd="0" destOrd="0" presId="urn:microsoft.com/office/officeart/2005/8/layout/list1"/>
    <dgm:cxn modelId="{5C6DCCBE-5142-43D4-8D27-C531F0186F78}" srcId="{2B0CCDDB-54D1-4674-A24D-487316BE3615}" destId="{5E7BDB9D-33EB-4377-A27A-46BB5D4BFA1D}" srcOrd="3" destOrd="0" parTransId="{06F1634E-E915-4152-B331-9901D4BFD47B}" sibTransId="{46193DA4-BAD2-4246-9920-4E9186328420}"/>
    <dgm:cxn modelId="{C07FC8CE-99F8-4A1C-BA38-40017EC4EDD8}" type="presOf" srcId="{5E7BDB9D-33EB-4377-A27A-46BB5D4BFA1D}" destId="{5E93398E-BFBC-4E25-9C94-40B377511FF4}" srcOrd="0" destOrd="0" presId="urn:microsoft.com/office/officeart/2005/8/layout/list1"/>
    <dgm:cxn modelId="{0B4154E2-7D0A-43CE-9E2E-34D0AF85A639}" srcId="{2B0CCDDB-54D1-4674-A24D-487316BE3615}" destId="{1017D617-EB5C-4287-AE6E-0C29AF003846}" srcOrd="0" destOrd="0" parTransId="{3D8A40A5-3FF0-47A6-89E8-BB3F5FB7F5AE}" sibTransId="{F4C296B8-58A3-425C-B202-7C621A8A8805}"/>
    <dgm:cxn modelId="{9294B6E2-74BE-40D6-B6AB-E7F31DCFCAFE}" srcId="{5E7BDB9D-33EB-4377-A27A-46BB5D4BFA1D}" destId="{95F5FA9F-C1DE-4939-91D0-CD5AEA821ACD}" srcOrd="0" destOrd="0" parTransId="{7014AE5A-1B9E-4E98-B914-4330A9DA2697}" sibTransId="{4E0C44E7-CF3B-4643-91DB-B65CA9AB0B80}"/>
    <dgm:cxn modelId="{4B21FDE5-E9B5-46D8-BAA9-0628685255FE}" type="presOf" srcId="{1017D617-EB5C-4287-AE6E-0C29AF003846}" destId="{7374BEBF-9661-42A3-A8DA-530C86D43E0F}" srcOrd="0" destOrd="0" presId="urn:microsoft.com/office/officeart/2005/8/layout/list1"/>
    <dgm:cxn modelId="{9D5CA2AD-E6D8-4ADB-A52C-ECC541D2D8ED}" type="presParOf" srcId="{67782AF7-3838-4E2A-90D2-F40198363A89}" destId="{93F946C8-AFDD-427C-9295-2A2F82A9817E}" srcOrd="0" destOrd="0" presId="urn:microsoft.com/office/officeart/2005/8/layout/list1"/>
    <dgm:cxn modelId="{A4ECE4FF-B248-4EED-9A63-03B8A8DE3ACA}" type="presParOf" srcId="{93F946C8-AFDD-427C-9295-2A2F82A9817E}" destId="{7374BEBF-9661-42A3-A8DA-530C86D43E0F}" srcOrd="0" destOrd="0" presId="urn:microsoft.com/office/officeart/2005/8/layout/list1"/>
    <dgm:cxn modelId="{79F39B1E-BDF0-46FB-A1D9-C375966BDE6C}" type="presParOf" srcId="{93F946C8-AFDD-427C-9295-2A2F82A9817E}" destId="{33367D6A-55AF-4513-A43F-1A07AF740304}" srcOrd="1" destOrd="0" presId="urn:microsoft.com/office/officeart/2005/8/layout/list1"/>
    <dgm:cxn modelId="{A280451E-671C-4814-B66D-B9FE75A79D35}" type="presParOf" srcId="{67782AF7-3838-4E2A-90D2-F40198363A89}" destId="{2A1D7288-B6E2-405C-844E-E20F3762BF6E}" srcOrd="1" destOrd="0" presId="urn:microsoft.com/office/officeart/2005/8/layout/list1"/>
    <dgm:cxn modelId="{84D928EC-235F-4457-9D8B-4DC2AD66ABC6}" type="presParOf" srcId="{67782AF7-3838-4E2A-90D2-F40198363A89}" destId="{85D6DCDD-0E0C-44B9-9563-1B346B221393}" srcOrd="2" destOrd="0" presId="urn:microsoft.com/office/officeart/2005/8/layout/list1"/>
    <dgm:cxn modelId="{A34D1FAD-A184-4931-9C73-0208B639C4D9}" type="presParOf" srcId="{67782AF7-3838-4E2A-90D2-F40198363A89}" destId="{E34526D4-536C-4B65-8237-E91EF336EE2B}" srcOrd="3" destOrd="0" presId="urn:microsoft.com/office/officeart/2005/8/layout/list1"/>
    <dgm:cxn modelId="{22ADC2E0-1410-4AF9-9DD3-F59094B11BCE}" type="presParOf" srcId="{67782AF7-3838-4E2A-90D2-F40198363A89}" destId="{B2497ED8-BF4E-4CA7-A925-7AC8542E3CA1}" srcOrd="4" destOrd="0" presId="urn:microsoft.com/office/officeart/2005/8/layout/list1"/>
    <dgm:cxn modelId="{6F19BD71-B577-44BE-B545-9EAE5AB29044}" type="presParOf" srcId="{B2497ED8-BF4E-4CA7-A925-7AC8542E3CA1}" destId="{85BEF819-D49E-46DF-8A1C-CCAE22B179BE}" srcOrd="0" destOrd="0" presId="urn:microsoft.com/office/officeart/2005/8/layout/list1"/>
    <dgm:cxn modelId="{74F38CF4-A8D3-462B-B754-FDC23801EAFD}" type="presParOf" srcId="{B2497ED8-BF4E-4CA7-A925-7AC8542E3CA1}" destId="{511DB295-43A1-4C43-BE12-2AA3595DB8E8}" srcOrd="1" destOrd="0" presId="urn:microsoft.com/office/officeart/2005/8/layout/list1"/>
    <dgm:cxn modelId="{A868817C-568E-4171-9871-DF7F00DB71A4}" type="presParOf" srcId="{67782AF7-3838-4E2A-90D2-F40198363A89}" destId="{F9737AFE-29C2-4877-8268-E768E7FE72D1}" srcOrd="5" destOrd="0" presId="urn:microsoft.com/office/officeart/2005/8/layout/list1"/>
    <dgm:cxn modelId="{752947BC-7718-480F-891D-BCD3537248EC}" type="presParOf" srcId="{67782AF7-3838-4E2A-90D2-F40198363A89}" destId="{72E65F8B-3BF5-4347-829D-86BD3E41C799}" srcOrd="6" destOrd="0" presId="urn:microsoft.com/office/officeart/2005/8/layout/list1"/>
    <dgm:cxn modelId="{9D155070-5B46-4F1D-9294-2A831368609D}" type="presParOf" srcId="{67782AF7-3838-4E2A-90D2-F40198363A89}" destId="{DABAC38E-D281-498D-B21F-1F06A014E399}" srcOrd="7" destOrd="0" presId="urn:microsoft.com/office/officeart/2005/8/layout/list1"/>
    <dgm:cxn modelId="{9B99DC69-02FB-41AB-B75D-E3039933DD76}" type="presParOf" srcId="{67782AF7-3838-4E2A-90D2-F40198363A89}" destId="{8755CEB1-EFEE-4E2D-A412-B93ED70D8B01}" srcOrd="8" destOrd="0" presId="urn:microsoft.com/office/officeart/2005/8/layout/list1"/>
    <dgm:cxn modelId="{87E54DF2-76F4-4BA4-B8EC-07C86034FECC}" type="presParOf" srcId="{8755CEB1-EFEE-4E2D-A412-B93ED70D8B01}" destId="{0C23D018-3979-4F9E-B4D9-4D208FFE309D}" srcOrd="0" destOrd="0" presId="urn:microsoft.com/office/officeart/2005/8/layout/list1"/>
    <dgm:cxn modelId="{8283BB4A-8D4A-450C-AB61-916447D8994F}" type="presParOf" srcId="{8755CEB1-EFEE-4E2D-A412-B93ED70D8B01}" destId="{56BEB7EA-23CF-48DC-978F-453D93F1B5B1}" srcOrd="1" destOrd="0" presId="urn:microsoft.com/office/officeart/2005/8/layout/list1"/>
    <dgm:cxn modelId="{544BDFD5-D6CE-4709-9503-9C06C702B135}" type="presParOf" srcId="{67782AF7-3838-4E2A-90D2-F40198363A89}" destId="{072736C8-EAF0-4EC2-82C3-2396FC9C7609}" srcOrd="9" destOrd="0" presId="urn:microsoft.com/office/officeart/2005/8/layout/list1"/>
    <dgm:cxn modelId="{18C8AF72-999F-4C1E-8008-2C55A7D14E7A}" type="presParOf" srcId="{67782AF7-3838-4E2A-90D2-F40198363A89}" destId="{7FFD4B70-E03D-4BA0-80DC-FB66271843F5}" srcOrd="10" destOrd="0" presId="urn:microsoft.com/office/officeart/2005/8/layout/list1"/>
    <dgm:cxn modelId="{C130359C-2FC3-4325-B56A-68E34CBD9CD6}" type="presParOf" srcId="{67782AF7-3838-4E2A-90D2-F40198363A89}" destId="{69B4FB47-7848-4F2A-A54F-6C66BA170B77}" srcOrd="11" destOrd="0" presId="urn:microsoft.com/office/officeart/2005/8/layout/list1"/>
    <dgm:cxn modelId="{B86DC901-C644-4A54-B226-D1A5720C510D}" type="presParOf" srcId="{67782AF7-3838-4E2A-90D2-F40198363A89}" destId="{15949159-5A5E-46B7-A99B-28D4ADAB495D}" srcOrd="12" destOrd="0" presId="urn:microsoft.com/office/officeart/2005/8/layout/list1"/>
    <dgm:cxn modelId="{5416C72D-A6A9-4080-B9A5-5BFE37F05007}" type="presParOf" srcId="{15949159-5A5E-46B7-A99B-28D4ADAB495D}" destId="{5E93398E-BFBC-4E25-9C94-40B377511FF4}" srcOrd="0" destOrd="0" presId="urn:microsoft.com/office/officeart/2005/8/layout/list1"/>
    <dgm:cxn modelId="{C511BBED-DFEB-4BE2-AA21-13C0F1E547BC}" type="presParOf" srcId="{15949159-5A5E-46B7-A99B-28D4ADAB495D}" destId="{7D68196F-C92B-4FC5-A40C-307789B38BC0}" srcOrd="1" destOrd="0" presId="urn:microsoft.com/office/officeart/2005/8/layout/list1"/>
    <dgm:cxn modelId="{3892FDB8-91EA-4EA1-BADE-2EE07240F80B}" type="presParOf" srcId="{67782AF7-3838-4E2A-90D2-F40198363A89}" destId="{ED2CBC9B-6A0F-4F40-8B77-598595EE13A2}" srcOrd="13" destOrd="0" presId="urn:microsoft.com/office/officeart/2005/8/layout/list1"/>
    <dgm:cxn modelId="{621FE6EF-549C-4D5F-96B3-45D73B3955A0}" type="presParOf" srcId="{67782AF7-3838-4E2A-90D2-F40198363A89}" destId="{688C761D-D4A2-41CA-BA10-57E12FAEDB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0CCDDB-54D1-4674-A24D-487316BE361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7D617-EB5C-4287-AE6E-0C29AF003846}">
      <dgm:prSet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GAAP EPS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8A40A5-3FF0-47A6-89E8-BB3F5FB7F5AE}" type="parTrans" cxnId="{0B4154E2-7D0A-43CE-9E2E-34D0AF85A6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C296B8-58A3-425C-B202-7C621A8A8805}" type="sibTrans" cxnId="{0B4154E2-7D0A-43CE-9E2E-34D0AF85A63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79C24F-9690-47E7-ABDD-BB5774D2955E}">
      <dgm:prSet custT="1"/>
      <dgm:spPr/>
      <dgm:t>
        <a:bodyPr/>
        <a:lstStyle/>
        <a:p>
          <a:pPr marL="0" indent="0" algn="l">
            <a:buFontTx/>
            <a:buNone/>
          </a:pP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Declined from </a:t>
          </a:r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$3.39 to $1.27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in FY2024 due to: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A97D10-8FBE-4F36-9EB5-DEAE4EA5A148}" type="parTrans" cxnId="{3D420357-ED0C-4C18-BB48-FCBF226036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CC8C4-A5C0-4754-B858-DDF198867F47}" type="sibTrans" cxnId="{3D420357-ED0C-4C18-BB48-FCBF226036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493DE4-75DE-4E06-A6C9-5635E319CE6C}">
      <dgm:prSet custT="1"/>
      <dgm:spPr/>
      <dgm:t>
        <a:bodyPr/>
        <a:lstStyle/>
        <a:p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Non-GAAP EPS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77E4E8-1C5E-4E62-AB7F-A75D903FDA49}" type="parTrans" cxnId="{C24DBA27-73A3-49E4-8BF4-01AD68C95B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32ACB6-98A4-4547-8080-8CDB311C8873}" type="sibTrans" cxnId="{C24DBA27-73A3-49E4-8BF4-01AD68C95B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ABCAF-46A2-4B1A-8AAF-B5FF6B0A182B}">
      <dgm:prSet custT="1"/>
      <dgm:spPr/>
      <dgm:t>
        <a:bodyPr/>
        <a:lstStyle/>
        <a:p>
          <a:pPr marL="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20.7% accretion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with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$4.09 EPS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in FY2024 (up from $3.39 in FY2023).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D88C2D-AC9B-44EB-87A4-F6557CB174E6}" type="parTrans" cxnId="{76ED5455-AD08-4D64-8580-8AD7F9C2C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D61029-51E2-4EBE-A72C-EF1A58A2EEED}" type="sibTrans" cxnId="{76ED5455-AD08-4D64-8580-8AD7F9C2CEE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DDCF4-9214-4473-8F55-D6D9B6FA150C}">
      <dgm:prSet custT="1"/>
      <dgm:spPr/>
      <dgm:t>
        <a:bodyPr/>
        <a:lstStyle/>
        <a:p>
          <a:pPr marL="228600" indent="0" algn="l"/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Higher tax rate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interest expense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B46FC4A8-3E2A-432B-83F3-FC9CA5EDDD2D}" type="parTrans" cxnId="{7B793DE6-420E-45A7-B4B2-5F66CD9C10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92B5E4-CEB7-4695-B46B-28CE815BE28B}" type="sibTrans" cxnId="{7B793DE6-420E-45A7-B4B2-5F66CD9C10F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ECCA8-42EC-43D8-8144-CF5F4D7749B1}">
      <dgm:prSet custT="1"/>
      <dgm:spPr/>
      <dgm:t>
        <a:bodyPr/>
        <a:lstStyle/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Excluded </a:t>
          </a:r>
          <a:r>
            <a:rPr kumimoji="0" lang="en-US" altLang="en-US" sz="1600" b="1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M&amp;A-related costs</a:t>
          </a:r>
          <a:r>
            <a:rPr kumimoji="0" lang="en-US" altLang="en-US" sz="1600" b="0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exceeding market expectations of 2–3% accretion.</a:t>
          </a:r>
          <a:endParaRPr kumimoji="0" lang="en-US" altLang="en-US" sz="1600" b="0" i="0" u="none" strike="noStrike" kern="1200" cap="none" normalizeH="0" baseline="0" dirty="0">
            <a:effectLst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A62C30C5-A381-4F9B-A3A6-D1BED75DBA36}" type="parTrans" cxnId="{A59B5FD3-44F4-4D31-88C0-83508E5C14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53A118-E482-4E59-B276-AEBA4D531677}" type="sibTrans" cxnId="{A59B5FD3-44F4-4D31-88C0-83508E5C14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F3A787-D403-45BB-A8E1-45DC2CA82816}">
      <dgm:prSet custT="1"/>
      <dgm:spPr/>
      <dgm:t>
        <a:bodyPr/>
        <a:lstStyle/>
        <a:p>
          <a:pPr marL="228600" indent="0" algn="l"/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Amortization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R&amp;D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expenses, and </a:t>
          </a:r>
          <a:r>
            <a:rPr kumimoji="0" lang="en-US" altLang="en-US" sz="1600" b="1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restructuring charges</a:t>
          </a:r>
          <a:r>
            <a:rPr kumimoji="0" lang="en-US" altLang="en-US" sz="1600" b="0" i="0" u="none" strike="noStrike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0C8A21-77A6-420B-9E28-6AFB62437F79}" type="parTrans" cxnId="{B8BEFD39-7671-4E99-9324-CBB9025890FF}">
      <dgm:prSet/>
      <dgm:spPr/>
      <dgm:t>
        <a:bodyPr/>
        <a:lstStyle/>
        <a:p>
          <a:endParaRPr lang="en-US"/>
        </a:p>
      </dgm:t>
    </dgm:pt>
    <dgm:pt modelId="{F285CB8B-F376-4E1A-BC80-32205C1AC947}" type="sibTrans" cxnId="{B8BEFD39-7671-4E99-9324-CBB9025890FF}">
      <dgm:prSet/>
      <dgm:spPr/>
      <dgm:t>
        <a:bodyPr/>
        <a:lstStyle/>
        <a:p>
          <a:endParaRPr lang="en-US"/>
        </a:p>
      </dgm:t>
    </dgm:pt>
    <dgm:pt modelId="{6E8E14D4-486A-4C48-A821-725004454C04}" type="pres">
      <dgm:prSet presAssocID="{2B0CCDDB-54D1-4674-A24D-487316BE3615}" presName="Name0" presStyleCnt="0">
        <dgm:presLayoutVars>
          <dgm:dir/>
          <dgm:animLvl val="lvl"/>
          <dgm:resizeHandles val="exact"/>
        </dgm:presLayoutVars>
      </dgm:prSet>
      <dgm:spPr/>
    </dgm:pt>
    <dgm:pt modelId="{6C0AC7C1-7CC9-48D8-8952-2E003D69D23B}" type="pres">
      <dgm:prSet presAssocID="{1017D617-EB5C-4287-AE6E-0C29AF003846}" presName="composite" presStyleCnt="0"/>
      <dgm:spPr/>
    </dgm:pt>
    <dgm:pt modelId="{083B9265-0E40-48E6-88D6-214AF4175735}" type="pres">
      <dgm:prSet presAssocID="{1017D617-EB5C-4287-AE6E-0C29AF00384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ECD7512-7986-4B70-8CC1-94518D27C37B}" type="pres">
      <dgm:prSet presAssocID="{1017D617-EB5C-4287-AE6E-0C29AF003846}" presName="desTx" presStyleLbl="alignAccFollowNode1" presStyleIdx="0" presStyleCnt="2">
        <dgm:presLayoutVars>
          <dgm:bulletEnabled val="1"/>
        </dgm:presLayoutVars>
      </dgm:prSet>
      <dgm:spPr/>
    </dgm:pt>
    <dgm:pt modelId="{027842F5-E0FA-4D90-8539-7455323C073C}" type="pres">
      <dgm:prSet presAssocID="{F4C296B8-58A3-425C-B202-7C621A8A8805}" presName="space" presStyleCnt="0"/>
      <dgm:spPr/>
    </dgm:pt>
    <dgm:pt modelId="{6AB0C4C8-1241-4B11-B278-8037FFD56BF5}" type="pres">
      <dgm:prSet presAssocID="{EE493DE4-75DE-4E06-A6C9-5635E319CE6C}" presName="composite" presStyleCnt="0"/>
      <dgm:spPr/>
    </dgm:pt>
    <dgm:pt modelId="{6DDAB46D-1CAC-4478-8DA2-C1A382EEE954}" type="pres">
      <dgm:prSet presAssocID="{EE493DE4-75DE-4E06-A6C9-5635E319CE6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7AB0F5-69B6-4324-A5DB-96BB8ECF3EDB}" type="pres">
      <dgm:prSet presAssocID="{EE493DE4-75DE-4E06-A6C9-5635E319CE6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24DBA27-73A3-49E4-8BF4-01AD68C95B1F}" srcId="{2B0CCDDB-54D1-4674-A24D-487316BE3615}" destId="{EE493DE4-75DE-4E06-A6C9-5635E319CE6C}" srcOrd="1" destOrd="0" parTransId="{0D77E4E8-1C5E-4E62-AB7F-A75D903FDA49}" sibTransId="{9A32ACB6-98A4-4547-8080-8CDB311C8873}"/>
    <dgm:cxn modelId="{85095D31-A2D0-492E-9F1A-802E1EC383A1}" type="presOf" srcId="{C29ABCAF-46A2-4B1A-8AAF-B5FF6B0A182B}" destId="{307AB0F5-69B6-4324-A5DB-96BB8ECF3EDB}" srcOrd="0" destOrd="0" presId="urn:microsoft.com/office/officeart/2005/8/layout/hList1"/>
    <dgm:cxn modelId="{B8BEFD39-7671-4E99-9324-CBB9025890FF}" srcId="{1017D617-EB5C-4287-AE6E-0C29AF003846}" destId="{07F3A787-D403-45BB-A8E1-45DC2CA82816}" srcOrd="1" destOrd="0" parTransId="{540C8A21-77A6-420B-9E28-6AFB62437F79}" sibTransId="{F285CB8B-F376-4E1A-BC80-32205C1AC947}"/>
    <dgm:cxn modelId="{9D2E093C-BAF3-4E5C-ACE6-D3AB8BCCAE7C}" type="presOf" srcId="{3379C24F-9690-47E7-ABDD-BB5774D2955E}" destId="{3ECD7512-7986-4B70-8CC1-94518D27C37B}" srcOrd="0" destOrd="0" presId="urn:microsoft.com/office/officeart/2005/8/layout/hList1"/>
    <dgm:cxn modelId="{D9408040-7397-4EC5-BC91-8224F7D39916}" type="presOf" srcId="{EB5ECCA8-42EC-43D8-8144-CF5F4D7749B1}" destId="{307AB0F5-69B6-4324-A5DB-96BB8ECF3EDB}" srcOrd="0" destOrd="1" presId="urn:microsoft.com/office/officeart/2005/8/layout/hList1"/>
    <dgm:cxn modelId="{F8EB8442-B0AC-4A9B-B69B-A5295720DB79}" type="presOf" srcId="{EE493DE4-75DE-4E06-A6C9-5635E319CE6C}" destId="{6DDAB46D-1CAC-4478-8DA2-C1A382EEE954}" srcOrd="0" destOrd="0" presId="urn:microsoft.com/office/officeart/2005/8/layout/hList1"/>
    <dgm:cxn modelId="{76ED5455-AD08-4D64-8580-8AD7F9C2CEE2}" srcId="{EE493DE4-75DE-4E06-A6C9-5635E319CE6C}" destId="{C29ABCAF-46A2-4B1A-8AAF-B5FF6B0A182B}" srcOrd="0" destOrd="0" parTransId="{2AD88C2D-AC9B-44EB-87A4-F6557CB174E6}" sibTransId="{12D61029-51E2-4EBE-A72C-EF1A58A2EEED}"/>
    <dgm:cxn modelId="{3D420357-ED0C-4C18-BB48-FCBF22603609}" srcId="{1017D617-EB5C-4287-AE6E-0C29AF003846}" destId="{3379C24F-9690-47E7-ABDD-BB5774D2955E}" srcOrd="0" destOrd="0" parTransId="{37A97D10-8FBE-4F36-9EB5-DEAE4EA5A148}" sibTransId="{1A0CC8C4-A5C0-4754-B858-DDF198867F47}"/>
    <dgm:cxn modelId="{C986C68B-380B-492D-8EA8-076220132DBF}" type="presOf" srcId="{07F3A787-D403-45BB-A8E1-45DC2CA82816}" destId="{3ECD7512-7986-4B70-8CC1-94518D27C37B}" srcOrd="0" destOrd="1" presId="urn:microsoft.com/office/officeart/2005/8/layout/hList1"/>
    <dgm:cxn modelId="{AD42FD9C-3698-4945-8000-4C6E65C0C248}" type="presOf" srcId="{1017D617-EB5C-4287-AE6E-0C29AF003846}" destId="{083B9265-0E40-48E6-88D6-214AF4175735}" srcOrd="0" destOrd="0" presId="urn:microsoft.com/office/officeart/2005/8/layout/hList1"/>
    <dgm:cxn modelId="{0FCE88AD-F7AD-44A9-BD3A-C9D0C258AE4D}" type="presOf" srcId="{FA2DDCF4-9214-4473-8F55-D6D9B6FA150C}" destId="{3ECD7512-7986-4B70-8CC1-94518D27C37B}" srcOrd="0" destOrd="2" presId="urn:microsoft.com/office/officeart/2005/8/layout/hList1"/>
    <dgm:cxn modelId="{A59B5FD3-44F4-4D31-88C0-83508E5C1490}" srcId="{EE493DE4-75DE-4E06-A6C9-5635E319CE6C}" destId="{EB5ECCA8-42EC-43D8-8144-CF5F4D7749B1}" srcOrd="1" destOrd="0" parTransId="{A62C30C5-A381-4F9B-A3A6-D1BED75DBA36}" sibTransId="{BF53A118-E482-4E59-B276-AEBA4D531677}"/>
    <dgm:cxn modelId="{2C0B34E1-4166-45A3-B89E-F34CAEF411B5}" type="presOf" srcId="{2B0CCDDB-54D1-4674-A24D-487316BE3615}" destId="{6E8E14D4-486A-4C48-A821-725004454C04}" srcOrd="0" destOrd="0" presId="urn:microsoft.com/office/officeart/2005/8/layout/hList1"/>
    <dgm:cxn modelId="{0B4154E2-7D0A-43CE-9E2E-34D0AF85A639}" srcId="{2B0CCDDB-54D1-4674-A24D-487316BE3615}" destId="{1017D617-EB5C-4287-AE6E-0C29AF003846}" srcOrd="0" destOrd="0" parTransId="{3D8A40A5-3FF0-47A6-89E8-BB3F5FB7F5AE}" sibTransId="{F4C296B8-58A3-425C-B202-7C621A8A8805}"/>
    <dgm:cxn modelId="{7B793DE6-420E-45A7-B4B2-5F66CD9C10FA}" srcId="{1017D617-EB5C-4287-AE6E-0C29AF003846}" destId="{FA2DDCF4-9214-4473-8F55-D6D9B6FA150C}" srcOrd="2" destOrd="0" parTransId="{B46FC4A8-3E2A-432B-83F3-FC9CA5EDDD2D}" sibTransId="{B192B5E4-CEB7-4695-B46B-28CE815BE28B}"/>
    <dgm:cxn modelId="{19314B0A-58A1-437E-971D-3140C005910C}" type="presParOf" srcId="{6E8E14D4-486A-4C48-A821-725004454C04}" destId="{6C0AC7C1-7CC9-48D8-8952-2E003D69D23B}" srcOrd="0" destOrd="0" presId="urn:microsoft.com/office/officeart/2005/8/layout/hList1"/>
    <dgm:cxn modelId="{CFC60D0C-7C48-4708-B6B9-CEEF09A3E2AF}" type="presParOf" srcId="{6C0AC7C1-7CC9-48D8-8952-2E003D69D23B}" destId="{083B9265-0E40-48E6-88D6-214AF4175735}" srcOrd="0" destOrd="0" presId="urn:microsoft.com/office/officeart/2005/8/layout/hList1"/>
    <dgm:cxn modelId="{ED35D26F-E333-4C4C-90CC-D0669B4B5B7F}" type="presParOf" srcId="{6C0AC7C1-7CC9-48D8-8952-2E003D69D23B}" destId="{3ECD7512-7986-4B70-8CC1-94518D27C37B}" srcOrd="1" destOrd="0" presId="urn:microsoft.com/office/officeart/2005/8/layout/hList1"/>
    <dgm:cxn modelId="{91048834-449A-41C9-83E7-F5F9FE44B141}" type="presParOf" srcId="{6E8E14D4-486A-4C48-A821-725004454C04}" destId="{027842F5-E0FA-4D90-8539-7455323C073C}" srcOrd="1" destOrd="0" presId="urn:microsoft.com/office/officeart/2005/8/layout/hList1"/>
    <dgm:cxn modelId="{EA25579C-556B-40E3-B3E1-2DECEEAD5D7F}" type="presParOf" srcId="{6E8E14D4-486A-4C48-A821-725004454C04}" destId="{6AB0C4C8-1241-4B11-B278-8037FFD56BF5}" srcOrd="2" destOrd="0" presId="urn:microsoft.com/office/officeart/2005/8/layout/hList1"/>
    <dgm:cxn modelId="{0DCBCC27-93EF-4283-B553-819F7C41B9D6}" type="presParOf" srcId="{6AB0C4C8-1241-4B11-B278-8037FFD56BF5}" destId="{6DDAB46D-1CAC-4478-8DA2-C1A382EEE954}" srcOrd="0" destOrd="0" presId="urn:microsoft.com/office/officeart/2005/8/layout/hList1"/>
    <dgm:cxn modelId="{AFF95951-A3F2-4025-AD73-9D52A39F7AD6}" type="presParOf" srcId="{6AB0C4C8-1241-4B11-B278-8037FFD56BF5}" destId="{307AB0F5-69B6-4324-A5DB-96BB8ECF3E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98E46-6F1C-4677-97AA-595695EB26BD}">
      <dsp:nvSpPr>
        <dsp:cNvPr id="0" name=""/>
        <dsp:cNvSpPr/>
      </dsp:nvSpPr>
      <dsp:spPr>
        <a:xfrm>
          <a:off x="4827" y="599509"/>
          <a:ext cx="1842216" cy="55266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239" tIns="68239" rIns="68239" bIns="68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170627" y="599509"/>
        <a:ext cx="1510617" cy="552665"/>
      </dsp:txXfrm>
    </dsp:sp>
    <dsp:sp modelId="{D952C5E4-B7DC-4CF8-B9FA-7D93BF48DE65}">
      <dsp:nvSpPr>
        <dsp:cNvPr id="0" name=""/>
        <dsp:cNvSpPr/>
      </dsp:nvSpPr>
      <dsp:spPr>
        <a:xfrm>
          <a:off x="4827" y="1152174"/>
          <a:ext cx="1676417" cy="276110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74" tIns="132474" rIns="132474" bIns="26494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$61B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acquisition of VMware,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cash, 50% stock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44% premium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over pre-announcement price</a:t>
          </a:r>
        </a:p>
      </dsp:txBody>
      <dsp:txXfrm>
        <a:off x="4827" y="1152174"/>
        <a:ext cx="1676417" cy="2761101"/>
      </dsp:txXfrm>
    </dsp:sp>
    <dsp:sp modelId="{7EA9B3DE-7650-4FCF-8684-AF603C27E514}">
      <dsp:nvSpPr>
        <dsp:cNvPr id="0" name=""/>
        <dsp:cNvSpPr/>
      </dsp:nvSpPr>
      <dsp:spPr>
        <a:xfrm>
          <a:off x="1810696" y="599509"/>
          <a:ext cx="1842216" cy="55266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239" tIns="68239" rIns="68239" bIns="68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Impact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1976496" y="599509"/>
        <a:ext cx="1510617" cy="552665"/>
      </dsp:txXfrm>
    </dsp:sp>
    <dsp:sp modelId="{48A468FA-079D-49E4-AABC-0D8DADCFB4AE}">
      <dsp:nvSpPr>
        <dsp:cNvPr id="0" name=""/>
        <dsp:cNvSpPr/>
      </dsp:nvSpPr>
      <dsp:spPr>
        <a:xfrm>
          <a:off x="1810696" y="1152174"/>
          <a:ext cx="1676417" cy="276110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74" tIns="132474" rIns="132474" bIns="26494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Triple software exposure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, diversify revenue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Expected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EPS accretion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from year 1,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+10% by year 2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10696" y="1152174"/>
        <a:ext cx="1676417" cy="2761101"/>
      </dsp:txXfrm>
    </dsp:sp>
    <dsp:sp modelId="{175FAA26-9B59-42D5-9742-E08BBA68FFC2}">
      <dsp:nvSpPr>
        <dsp:cNvPr id="0" name=""/>
        <dsp:cNvSpPr/>
      </dsp:nvSpPr>
      <dsp:spPr>
        <a:xfrm>
          <a:off x="3616566" y="599509"/>
          <a:ext cx="1842216" cy="55266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239" tIns="68239" rIns="68239" bIns="68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Financing &amp; Obscure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3782366" y="599509"/>
        <a:ext cx="1510617" cy="552665"/>
      </dsp:txXfrm>
    </dsp:sp>
    <dsp:sp modelId="{325048F6-0DB4-4947-9E7C-4E0408C503DD}">
      <dsp:nvSpPr>
        <dsp:cNvPr id="0" name=""/>
        <dsp:cNvSpPr/>
      </dsp:nvSpPr>
      <dsp:spPr>
        <a:xfrm>
          <a:off x="3616566" y="1152174"/>
          <a:ext cx="1676417" cy="276110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74" tIns="132474" rIns="132474" bIns="26494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Funded with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$30.8B debt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12% equity issuance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Regulatory approvals secured; integration completed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late 2023</a:t>
          </a: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16566" y="1152174"/>
        <a:ext cx="1676417" cy="2761101"/>
      </dsp:txXfrm>
    </dsp:sp>
    <dsp:sp modelId="{96DB717F-1BDF-402C-8FD6-A611C8B266C7}">
      <dsp:nvSpPr>
        <dsp:cNvPr id="0" name=""/>
        <dsp:cNvSpPr/>
      </dsp:nvSpPr>
      <dsp:spPr>
        <a:xfrm>
          <a:off x="5422435" y="599509"/>
          <a:ext cx="1842216" cy="55266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239" tIns="68239" rIns="68239" bIns="6823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Valuation Insight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5588235" y="599509"/>
        <a:ext cx="1510617" cy="552665"/>
      </dsp:txXfrm>
    </dsp:sp>
    <dsp:sp modelId="{DA12AF45-35BE-4F4F-8927-432B2F942504}">
      <dsp:nvSpPr>
        <dsp:cNvPr id="0" name=""/>
        <dsp:cNvSpPr/>
      </dsp:nvSpPr>
      <dsp:spPr>
        <a:xfrm>
          <a:off x="5422435" y="1152174"/>
          <a:ext cx="1676417" cy="276110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74" tIns="132474" rIns="132474" bIns="26494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DCF analysis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shows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$185.2/share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intrinsic value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Broadcom’s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$142/share offer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reflects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30.4% discount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Bargain deal </a:t>
          </a: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supported by multiple valuation methods</a:t>
          </a:r>
        </a:p>
      </dsp:txBody>
      <dsp:txXfrm>
        <a:off x="5422435" y="1152174"/>
        <a:ext cx="1676417" cy="27611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5883-8B6C-411E-96C8-C718E2CA8C47}">
      <dsp:nvSpPr>
        <dsp:cNvPr id="0" name=""/>
        <dsp:cNvSpPr/>
      </dsp:nvSpPr>
      <dsp:spPr>
        <a:xfrm>
          <a:off x="0" y="343488"/>
          <a:ext cx="7393643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829" tIns="458216" rIns="57382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Pre-announcement price: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$95.71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Surge to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$142.50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offer price after Broadcom’s acquisition announcement (May 2022)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Stable trading within a narrow range throughout the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18-month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deal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Final closing on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Nov 21, 2023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$142.48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reflecting steady market expectations and no competing bids</a:t>
          </a:r>
        </a:p>
      </dsp:txBody>
      <dsp:txXfrm>
        <a:off x="0" y="343488"/>
        <a:ext cx="7393643" cy="1593900"/>
      </dsp:txXfrm>
    </dsp:sp>
    <dsp:sp modelId="{DA79C340-A74B-483E-9783-E34F37A41F85}">
      <dsp:nvSpPr>
        <dsp:cNvPr id="0" name=""/>
        <dsp:cNvSpPr/>
      </dsp:nvSpPr>
      <dsp:spPr>
        <a:xfrm>
          <a:off x="369682" y="18768"/>
          <a:ext cx="2520855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623" tIns="0" rIns="1956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VMware (VMW)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401385" y="50471"/>
        <a:ext cx="2457449" cy="586034"/>
      </dsp:txXfrm>
    </dsp:sp>
    <dsp:sp modelId="{61E044AF-0E8E-4FC6-99D3-B76C689325CB}">
      <dsp:nvSpPr>
        <dsp:cNvPr id="0" name=""/>
        <dsp:cNvSpPr/>
      </dsp:nvSpPr>
      <dsp:spPr>
        <a:xfrm>
          <a:off x="0" y="2380909"/>
          <a:ext cx="7393643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829" tIns="458216" rIns="573829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Pre-announcement price (May 2022):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$560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(pre-split)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Post-deal closing (Nov 30, 2023):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$909.20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62.35% increase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since announcement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10-for-1 stock split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July 2024, adjusted price peaked at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$248.58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Dec 2024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$1T market cap milestone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2024, supported by AI-driven revenue growth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of April 2025,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$174.61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showing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strong post-merger value creation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despite market correction</a:t>
          </a:r>
        </a:p>
      </dsp:txBody>
      <dsp:txXfrm>
        <a:off x="0" y="2380909"/>
        <a:ext cx="7393643" cy="1801800"/>
      </dsp:txXfrm>
    </dsp:sp>
    <dsp:sp modelId="{7C28840C-FD56-43F1-8724-FF74595F7965}">
      <dsp:nvSpPr>
        <dsp:cNvPr id="0" name=""/>
        <dsp:cNvSpPr/>
      </dsp:nvSpPr>
      <dsp:spPr>
        <a:xfrm>
          <a:off x="369682" y="2056188"/>
          <a:ext cx="2437218" cy="64944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5623" tIns="0" rIns="1956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(AVGO)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401385" y="2087891"/>
        <a:ext cx="2373812" cy="58603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C0428-60D4-4872-84BB-574EC552D003}">
      <dsp:nvSpPr>
        <dsp:cNvPr id="0" name=""/>
        <dsp:cNvSpPr/>
      </dsp:nvSpPr>
      <dsp:spPr>
        <a:xfrm>
          <a:off x="1478728" y="1938"/>
          <a:ext cx="5914914" cy="10042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55070" rIns="114766" bIns="255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Deal faced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intensive antitrust scrutiny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the EU, UK, and US.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action remains possible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if Broadcom is seen as abusing its market position.</a:t>
          </a:r>
        </a:p>
      </dsp:txBody>
      <dsp:txXfrm>
        <a:off x="1478728" y="1938"/>
        <a:ext cx="5914914" cy="1004210"/>
      </dsp:txXfrm>
    </dsp:sp>
    <dsp:sp modelId="{992C24D0-6D38-4985-90AE-34B41CDA0A23}">
      <dsp:nvSpPr>
        <dsp:cNvPr id="0" name=""/>
        <dsp:cNvSpPr/>
      </dsp:nvSpPr>
      <dsp:spPr>
        <a:xfrm>
          <a:off x="0" y="1938"/>
          <a:ext cx="1478728" cy="10042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99194" rIns="78249" bIns="991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Regulatory Risk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38"/>
        <a:ext cx="1478728" cy="1004210"/>
      </dsp:txXfrm>
    </dsp:sp>
    <dsp:sp modelId="{75258564-DD7C-48E2-80ED-62677D2325F0}">
      <dsp:nvSpPr>
        <dsp:cNvPr id="0" name=""/>
        <dsp:cNvSpPr/>
      </dsp:nvSpPr>
      <dsp:spPr>
        <a:xfrm>
          <a:off x="1478728" y="1066401"/>
          <a:ext cx="5914914" cy="10042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55070" rIns="114766" bIns="255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has a history of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raising prices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post-acquisition (e.g., CA, Symantec).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churn risk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if pricing or service quality deteriorates.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Rising competition from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Nutanix, Microsoft, open-source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solutions.</a:t>
          </a:r>
        </a:p>
      </dsp:txBody>
      <dsp:txXfrm>
        <a:off x="1478728" y="1066401"/>
        <a:ext cx="5914914" cy="1004210"/>
      </dsp:txXfrm>
    </dsp:sp>
    <dsp:sp modelId="{54F74A4D-567E-486F-9D4B-19F56BE01195}">
      <dsp:nvSpPr>
        <dsp:cNvPr id="0" name=""/>
        <dsp:cNvSpPr/>
      </dsp:nvSpPr>
      <dsp:spPr>
        <a:xfrm>
          <a:off x="0" y="1066401"/>
          <a:ext cx="1478728" cy="10042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99194" rIns="78249" bIns="991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Customer Retention Risk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066401"/>
        <a:ext cx="1478728" cy="1004210"/>
      </dsp:txXfrm>
    </dsp:sp>
    <dsp:sp modelId="{21A41663-F7B4-40E4-9734-216C1E8320DC}">
      <dsp:nvSpPr>
        <dsp:cNvPr id="0" name=""/>
        <dsp:cNvSpPr/>
      </dsp:nvSpPr>
      <dsp:spPr>
        <a:xfrm>
          <a:off x="1478728" y="2130865"/>
          <a:ext cx="5914914" cy="10042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55070" rIns="114766" bIns="255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$8B+ in projected synergies must be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carefully executed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Over-aggressive cost cutting may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undermine product or support quality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Integration complexity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could lead to delays or additional costs.</a:t>
          </a:r>
        </a:p>
      </dsp:txBody>
      <dsp:txXfrm>
        <a:off x="1478728" y="2130865"/>
        <a:ext cx="5914914" cy="1004210"/>
      </dsp:txXfrm>
    </dsp:sp>
    <dsp:sp modelId="{155F2579-B1B5-4948-A021-6613FE77CB33}">
      <dsp:nvSpPr>
        <dsp:cNvPr id="0" name=""/>
        <dsp:cNvSpPr/>
      </dsp:nvSpPr>
      <dsp:spPr>
        <a:xfrm>
          <a:off x="0" y="2130865"/>
          <a:ext cx="1478728" cy="10042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99194" rIns="78249" bIns="991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Synergy Execution Risk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30865"/>
        <a:ext cx="1478728" cy="1004210"/>
      </dsp:txXfrm>
    </dsp:sp>
    <dsp:sp modelId="{1872C849-01E4-41BD-959A-EDC7970CE629}">
      <dsp:nvSpPr>
        <dsp:cNvPr id="0" name=""/>
        <dsp:cNvSpPr/>
      </dsp:nvSpPr>
      <dsp:spPr>
        <a:xfrm>
          <a:off x="1478728" y="3195328"/>
          <a:ext cx="5914914" cy="10042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66" tIns="255070" rIns="114766" bIns="25507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$30B new debt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increases leverage and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interest rate exposure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Downturn in IT spending could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strain cash flows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Global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macroeconomic uncertainty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adds further execution risk.</a:t>
          </a:r>
        </a:p>
      </dsp:txBody>
      <dsp:txXfrm>
        <a:off x="1478728" y="3195328"/>
        <a:ext cx="5914914" cy="1004210"/>
      </dsp:txXfrm>
    </dsp:sp>
    <dsp:sp modelId="{10BF11C9-0B42-40F3-B420-FE5DB15DDE1B}">
      <dsp:nvSpPr>
        <dsp:cNvPr id="0" name=""/>
        <dsp:cNvSpPr/>
      </dsp:nvSpPr>
      <dsp:spPr>
        <a:xfrm>
          <a:off x="0" y="3195328"/>
          <a:ext cx="1478728" cy="10042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249" tIns="99194" rIns="78249" bIns="991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Financial &amp; Macro Risk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195328"/>
        <a:ext cx="1478728" cy="1004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C95B9-7DB4-4291-AE6F-C0A304007A16}">
      <dsp:nvSpPr>
        <dsp:cNvPr id="0" name=""/>
        <dsp:cNvSpPr/>
      </dsp:nvSpPr>
      <dsp:spPr>
        <a:xfrm>
          <a:off x="0" y="9045"/>
          <a:ext cx="4492602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Announcement: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41029"/>
        <a:ext cx="4428634" cy="591232"/>
      </dsp:txXfrm>
    </dsp:sp>
    <dsp:sp modelId="{6C6CA383-F4A3-4E0C-A528-BB510586F7BB}">
      <dsp:nvSpPr>
        <dsp:cNvPr id="0" name=""/>
        <dsp:cNvSpPr/>
      </dsp:nvSpPr>
      <dsp:spPr>
        <a:xfrm>
          <a:off x="0" y="664245"/>
          <a:ext cx="4492602" cy="119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May 26, 2022,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structured as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cash/stock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Choose between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$142.50/share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cash or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2.52 shares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of Broadcom (post-split)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40–44% premium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VMware’s unaffected share price</a:t>
          </a:r>
        </a:p>
      </dsp:txBody>
      <dsp:txXfrm>
        <a:off x="0" y="664245"/>
        <a:ext cx="4492602" cy="1195424"/>
      </dsp:txXfrm>
    </dsp:sp>
    <dsp:sp modelId="{C5B9183D-F257-4747-8E10-F325833B664E}">
      <dsp:nvSpPr>
        <dsp:cNvPr id="0" name=""/>
        <dsp:cNvSpPr/>
      </dsp:nvSpPr>
      <dsp:spPr>
        <a:xfrm>
          <a:off x="0" y="1859670"/>
          <a:ext cx="4492602" cy="65520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Deal Details</a:t>
          </a:r>
          <a:r>
            <a:rPr lang="en-US" sz="18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1891654"/>
        <a:ext cx="4428634" cy="591232"/>
      </dsp:txXfrm>
    </dsp:sp>
    <dsp:sp modelId="{77C1F97B-5DE0-4FF2-ABB3-448840DBC2F4}">
      <dsp:nvSpPr>
        <dsp:cNvPr id="0" name=""/>
        <dsp:cNvSpPr/>
      </dsp:nvSpPr>
      <dsp:spPr>
        <a:xfrm>
          <a:off x="0" y="2514870"/>
          <a:ext cx="4492602" cy="1141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Broadcom’s stock price was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$55.07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at the time of announcement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Board approval from both companies, including Michael Dell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(40%)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Silver Lake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(10%)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from VMware</a:t>
          </a:r>
        </a:p>
      </dsp:txBody>
      <dsp:txXfrm>
        <a:off x="0" y="2514870"/>
        <a:ext cx="4492602" cy="1141087"/>
      </dsp:txXfrm>
    </dsp:sp>
    <dsp:sp modelId="{6CF20409-E638-4DDE-986C-F275BD966E46}">
      <dsp:nvSpPr>
        <dsp:cNvPr id="0" name=""/>
        <dsp:cNvSpPr/>
      </dsp:nvSpPr>
      <dsp:spPr>
        <a:xfrm>
          <a:off x="0" y="3655958"/>
          <a:ext cx="4492602" cy="6552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Regulatory Review</a:t>
          </a:r>
          <a:r>
            <a:rPr lang="en-US" sz="18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84" y="3687942"/>
        <a:ext cx="4428634" cy="591232"/>
      </dsp:txXfrm>
    </dsp:sp>
    <dsp:sp modelId="{1F91E790-CDC9-4FA8-8B05-0166B28E5F5E}">
      <dsp:nvSpPr>
        <dsp:cNvPr id="0" name=""/>
        <dsp:cNvSpPr/>
      </dsp:nvSpPr>
      <dsp:spPr>
        <a:xfrm>
          <a:off x="0" y="4311158"/>
          <a:ext cx="4492602" cy="941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4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Extensive clearance process across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U.S., EU, UK, China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other regions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 approvals obtained after an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18-month review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 deal closed on November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22, 2023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11158"/>
        <a:ext cx="4492602" cy="941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4A504-C898-4A50-B153-AACB507A0A10}">
      <dsp:nvSpPr>
        <dsp:cNvPr id="0" name=""/>
        <dsp:cNvSpPr/>
      </dsp:nvSpPr>
      <dsp:spPr>
        <a:xfrm>
          <a:off x="8515" y="656608"/>
          <a:ext cx="1871852" cy="56155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37" tIns="69337" rIns="69337" bIns="693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Diversification: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6982" y="656608"/>
        <a:ext cx="1534919" cy="561555"/>
      </dsp:txXfrm>
    </dsp:sp>
    <dsp:sp modelId="{6F9AAF74-3D9E-49BB-BE7E-241D12FD5DD3}">
      <dsp:nvSpPr>
        <dsp:cNvPr id="0" name=""/>
        <dsp:cNvSpPr/>
      </dsp:nvSpPr>
      <dsp:spPr>
        <a:xfrm>
          <a:off x="8515" y="1218163"/>
          <a:ext cx="1703385" cy="23267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05" tIns="134605" rIns="134605" bIns="26921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expands into enterprise software, reducing reliance on cyclical chips.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VMware increases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software revenue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to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41%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of total, adding high-margin subscriptions.</a:t>
          </a:r>
        </a:p>
      </dsp:txBody>
      <dsp:txXfrm>
        <a:off x="8515" y="1218163"/>
        <a:ext cx="1703385" cy="2326705"/>
      </dsp:txXfrm>
    </dsp:sp>
    <dsp:sp modelId="{E3AF40EE-1254-4327-A60A-F724085F5C2E}">
      <dsp:nvSpPr>
        <dsp:cNvPr id="0" name=""/>
        <dsp:cNvSpPr/>
      </dsp:nvSpPr>
      <dsp:spPr>
        <a:xfrm>
          <a:off x="1843435" y="656608"/>
          <a:ext cx="1871852" cy="561555"/>
        </a:xfrm>
        <a:prstGeom prst="chevron">
          <a:avLst>
            <a:gd name="adj" fmla="val 3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37" tIns="69337" rIns="69337" bIns="693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Synergies &amp; Integration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011902" y="656608"/>
        <a:ext cx="1534919" cy="561555"/>
      </dsp:txXfrm>
    </dsp:sp>
    <dsp:sp modelId="{EC52A3D3-9D94-4080-8BC7-BF0B9CD3FB6B}">
      <dsp:nvSpPr>
        <dsp:cNvPr id="0" name=""/>
        <dsp:cNvSpPr/>
      </dsp:nvSpPr>
      <dsp:spPr>
        <a:xfrm>
          <a:off x="1843435" y="1218163"/>
          <a:ext cx="1703385" cy="2326705"/>
        </a:xfrm>
        <a:prstGeom prst="rect">
          <a:avLst/>
        </a:prstGeom>
        <a:solidFill>
          <a:schemeClr val="accent2">
            <a:tint val="40000"/>
            <a:alpha val="90000"/>
            <a:hueOff val="-2469538"/>
            <a:satOff val="527"/>
            <a:lumOff val="-17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2469538"/>
              <a:satOff val="527"/>
              <a:lumOff val="-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05" tIns="134605" rIns="134605" bIns="26921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VMware’s products complement Broadcom’s existing infrastructure solutions.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$8.5B EBITDA 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from synergies and cost optimization within 3 years.</a:t>
          </a:r>
        </a:p>
      </dsp:txBody>
      <dsp:txXfrm>
        <a:off x="1843435" y="1218163"/>
        <a:ext cx="1703385" cy="2326705"/>
      </dsp:txXfrm>
    </dsp:sp>
    <dsp:sp modelId="{8FC63955-EC66-498A-AE13-F0D11B1F8CC4}">
      <dsp:nvSpPr>
        <dsp:cNvPr id="0" name=""/>
        <dsp:cNvSpPr/>
      </dsp:nvSpPr>
      <dsp:spPr>
        <a:xfrm>
          <a:off x="3678355" y="656608"/>
          <a:ext cx="1871852" cy="561555"/>
        </a:xfrm>
        <a:prstGeom prst="chevron">
          <a:avLst>
            <a:gd name="adj" fmla="val 3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37" tIns="69337" rIns="69337" bIns="693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Client Access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3846822" y="656608"/>
        <a:ext cx="1534919" cy="561555"/>
      </dsp:txXfrm>
    </dsp:sp>
    <dsp:sp modelId="{8281935A-949E-4F68-A7BB-16B4CDE24781}">
      <dsp:nvSpPr>
        <dsp:cNvPr id="0" name=""/>
        <dsp:cNvSpPr/>
      </dsp:nvSpPr>
      <dsp:spPr>
        <a:xfrm>
          <a:off x="3678355" y="1218163"/>
          <a:ext cx="1703385" cy="2326705"/>
        </a:xfrm>
        <a:prstGeom prst="rect">
          <a:avLst/>
        </a:prstGeom>
        <a:solidFill>
          <a:schemeClr val="accent2">
            <a:tint val="40000"/>
            <a:alpha val="90000"/>
            <a:hueOff val="-4939077"/>
            <a:satOff val="1054"/>
            <a:lumOff val="-34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4939077"/>
              <a:satOff val="1054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05" tIns="134605" rIns="134605" bIns="26921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Access to Fortune 500 clients and VMware’s strong engineering talent.</a:t>
          </a:r>
        </a:p>
      </dsp:txBody>
      <dsp:txXfrm>
        <a:off x="3678355" y="1218163"/>
        <a:ext cx="1703385" cy="2326705"/>
      </dsp:txXfrm>
    </dsp:sp>
    <dsp:sp modelId="{324E18FF-7F5F-4925-973B-E0D049E8F23B}">
      <dsp:nvSpPr>
        <dsp:cNvPr id="0" name=""/>
        <dsp:cNvSpPr/>
      </dsp:nvSpPr>
      <dsp:spPr>
        <a:xfrm>
          <a:off x="5513275" y="656608"/>
          <a:ext cx="1871852" cy="561555"/>
        </a:xfrm>
        <a:prstGeom prst="chevron">
          <a:avLst>
            <a:gd name="adj" fmla="val 3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337" tIns="69337" rIns="69337" bIns="6933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Discount Priced Entity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5681742" y="656608"/>
        <a:ext cx="1534919" cy="561555"/>
      </dsp:txXfrm>
    </dsp:sp>
    <dsp:sp modelId="{464C6906-E92C-41EB-B4FB-07480700D1B8}">
      <dsp:nvSpPr>
        <dsp:cNvPr id="0" name=""/>
        <dsp:cNvSpPr/>
      </dsp:nvSpPr>
      <dsp:spPr>
        <a:xfrm>
          <a:off x="5513275" y="1218163"/>
          <a:ext cx="1703385" cy="2326705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05" tIns="134605" rIns="134605" bIns="26921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Though high amount of  acquisition value, the company is priced on a material discount</a:t>
          </a:r>
        </a:p>
      </dsp:txBody>
      <dsp:txXfrm>
        <a:off x="5513275" y="1218163"/>
        <a:ext cx="1703385" cy="23267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58415-4CA1-4249-B90C-9948844287BA}">
      <dsp:nvSpPr>
        <dsp:cNvPr id="0" name=""/>
        <dsp:cNvSpPr/>
      </dsp:nvSpPr>
      <dsp:spPr>
        <a:xfrm>
          <a:off x="2310" y="1236940"/>
          <a:ext cx="2252750" cy="7613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 per share, 44% premium to VMware</a:t>
          </a:r>
        </a:p>
      </dsp:txBody>
      <dsp:txXfrm>
        <a:off x="2310" y="1236940"/>
        <a:ext cx="2252750" cy="761356"/>
      </dsp:txXfrm>
    </dsp:sp>
    <dsp:sp modelId="{8A54C2A9-F4CB-4C87-9A28-A0445FDF829E}">
      <dsp:nvSpPr>
        <dsp:cNvPr id="0" name=""/>
        <dsp:cNvSpPr/>
      </dsp:nvSpPr>
      <dsp:spPr>
        <a:xfrm>
          <a:off x="2310" y="1998297"/>
          <a:ext cx="2252750" cy="96624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4.6x LTM Sales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26x LTM EBITDA</a:t>
          </a:r>
        </a:p>
      </dsp:txBody>
      <dsp:txXfrm>
        <a:off x="2310" y="1998297"/>
        <a:ext cx="2252750" cy="966240"/>
      </dsp:txXfrm>
    </dsp:sp>
    <dsp:sp modelId="{EBB3DBC2-C670-45A5-9ACC-9710037CFB7F}">
      <dsp:nvSpPr>
        <dsp:cNvPr id="0" name=""/>
        <dsp:cNvSpPr/>
      </dsp:nvSpPr>
      <dsp:spPr>
        <a:xfrm>
          <a:off x="2570446" y="1236940"/>
          <a:ext cx="2252750" cy="761356"/>
        </a:xfrm>
        <a:prstGeom prst="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Broadcom valuation: 7.7x revenue, 13.6x EBITDA. </a:t>
          </a:r>
        </a:p>
      </dsp:txBody>
      <dsp:txXfrm>
        <a:off x="2570446" y="1236940"/>
        <a:ext cx="2252750" cy="761356"/>
      </dsp:txXfrm>
    </dsp:sp>
    <dsp:sp modelId="{658DF27F-B360-47BF-ACB7-DD8BD80AA4BE}">
      <dsp:nvSpPr>
        <dsp:cNvPr id="0" name=""/>
        <dsp:cNvSpPr/>
      </dsp:nvSpPr>
      <dsp:spPr>
        <a:xfrm>
          <a:off x="2570446" y="1998297"/>
          <a:ext cx="2252750" cy="966240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Higher Gross Profit Margin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Operating Margin to be optimized</a:t>
          </a:r>
        </a:p>
      </dsp:txBody>
      <dsp:txXfrm>
        <a:off x="2570446" y="1998297"/>
        <a:ext cx="2252750" cy="966240"/>
      </dsp:txXfrm>
    </dsp:sp>
    <dsp:sp modelId="{0374940B-8714-4B0F-AD06-474D315CFE2D}">
      <dsp:nvSpPr>
        <dsp:cNvPr id="0" name=""/>
        <dsp:cNvSpPr/>
      </dsp:nvSpPr>
      <dsp:spPr>
        <a:xfrm>
          <a:off x="5138581" y="1236940"/>
          <a:ext cx="2252750" cy="761356"/>
        </a:xfrm>
        <a:prstGeom prst="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Target: $8.5B EBITDA optimization within 3 years.</a:t>
          </a:r>
          <a:endParaRPr lang="en-US" sz="16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8581" y="1236940"/>
        <a:ext cx="2252750" cy="761356"/>
      </dsp:txXfrm>
    </dsp:sp>
    <dsp:sp modelId="{95FBBCDA-CE71-4DC7-B23F-6076C6DF6963}">
      <dsp:nvSpPr>
        <dsp:cNvPr id="0" name=""/>
        <dsp:cNvSpPr/>
      </dsp:nvSpPr>
      <dsp:spPr>
        <a:xfrm>
          <a:off x="5138581" y="1998297"/>
          <a:ext cx="2252750" cy="966240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7.1x EBITDA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Superior to industry standards. </a:t>
          </a:r>
          <a:endParaRPr lang="en-US" sz="1600" b="0" kern="120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138581" y="1998297"/>
        <a:ext cx="2252750" cy="9662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939BE-F479-4DEC-89C3-D89C1CBEF8D5}">
      <dsp:nvSpPr>
        <dsp:cNvPr id="0" name=""/>
        <dsp:cNvSpPr/>
      </dsp:nvSpPr>
      <dsp:spPr>
        <a:xfrm>
          <a:off x="548887" y="162668"/>
          <a:ext cx="808417" cy="80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B00A18-5827-4627-9907-511014A774B7}">
      <dsp:nvSpPr>
        <dsp:cNvPr id="0" name=""/>
        <dsp:cNvSpPr/>
      </dsp:nvSpPr>
      <dsp:spPr>
        <a:xfrm>
          <a:off x="54854" y="1260602"/>
          <a:ext cx="1796484" cy="83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VMware’s valuation is 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conservative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to high-growth SaaS peers like Slack and </a:t>
          </a:r>
          <a:r>
            <a:rPr lang="en-US" sz="1400" b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Linkedin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400" b="0" kern="1200" spc="10" dirty="0"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54854" y="1260602"/>
        <a:ext cx="1796484" cy="830874"/>
      </dsp:txXfrm>
    </dsp:sp>
    <dsp:sp modelId="{06CEE62B-D7ED-402B-B4A8-D8CB96690987}">
      <dsp:nvSpPr>
        <dsp:cNvPr id="0" name=""/>
        <dsp:cNvSpPr/>
      </dsp:nvSpPr>
      <dsp:spPr>
        <a:xfrm>
          <a:off x="2659757" y="162668"/>
          <a:ext cx="808417" cy="80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1076F69-5BF7-4C7F-8F22-C8F3F88A4FAF}">
      <dsp:nvSpPr>
        <dsp:cNvPr id="0" name=""/>
        <dsp:cNvSpPr/>
      </dsp:nvSpPr>
      <dsp:spPr>
        <a:xfrm>
          <a:off x="2165723" y="1260602"/>
          <a:ext cx="1796484" cy="83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The deal reflect VMware’s 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mature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business and 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slower</a:t>
          </a:r>
          <a:r>
            <a:rPr lang="en-US" sz="14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growth.</a:t>
          </a:r>
          <a:endParaRPr lang="en-US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65723" y="1260602"/>
        <a:ext cx="1796484" cy="830874"/>
      </dsp:txXfrm>
    </dsp:sp>
    <dsp:sp modelId="{5BF44C1D-012B-4AE5-B09C-6820C3C527F5}">
      <dsp:nvSpPr>
        <dsp:cNvPr id="0" name=""/>
        <dsp:cNvSpPr/>
      </dsp:nvSpPr>
      <dsp:spPr>
        <a:xfrm>
          <a:off x="4770626" y="162668"/>
          <a:ext cx="808417" cy="808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34BEEB-089E-4754-A6AE-CE7792A0E345}">
      <dsp:nvSpPr>
        <dsp:cNvPr id="0" name=""/>
        <dsp:cNvSpPr/>
      </dsp:nvSpPr>
      <dsp:spPr>
        <a:xfrm>
          <a:off x="4276592" y="1260602"/>
          <a:ext cx="1796484" cy="830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Broadcom–VMware acquisition appears </a:t>
          </a:r>
          <a:r>
            <a:rPr lang="en-US" sz="1400" b="1" kern="1200" baseline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attractively priced </a:t>
          </a:r>
        </a:p>
      </dsp:txBody>
      <dsp:txXfrm>
        <a:off x="4276592" y="1260602"/>
        <a:ext cx="1796484" cy="8308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14B55-BBD4-4470-9E3C-AD87DAF6DA2B}">
      <dsp:nvSpPr>
        <dsp:cNvPr id="0" name=""/>
        <dsp:cNvSpPr/>
      </dsp:nvSpPr>
      <dsp:spPr>
        <a:xfrm>
          <a:off x="718173" y="709512"/>
          <a:ext cx="772242" cy="77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9DEB5-3559-4466-A973-4F246B9CD66B}">
      <dsp:nvSpPr>
        <dsp:cNvPr id="0" name=""/>
        <dsp:cNvSpPr/>
      </dsp:nvSpPr>
      <dsp:spPr>
        <a:xfrm>
          <a:off x="1091" y="1601399"/>
          <a:ext cx="2206406" cy="33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DCF Analysis:</a:t>
          </a:r>
        </a:p>
      </dsp:txBody>
      <dsp:txXfrm>
        <a:off x="1091" y="1601399"/>
        <a:ext cx="2206406" cy="330960"/>
      </dsp:txXfrm>
    </dsp:sp>
    <dsp:sp modelId="{1049873C-D890-4C50-B854-0CEC084F4BB5}">
      <dsp:nvSpPr>
        <dsp:cNvPr id="0" name=""/>
        <dsp:cNvSpPr/>
      </dsp:nvSpPr>
      <dsp:spPr>
        <a:xfrm>
          <a:off x="1091" y="1988009"/>
          <a:ext cx="2206406" cy="150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Substantial discount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its intrinsic value.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 value: $83.0B based on free cash flow of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$3.85B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9% FCF growth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2.5% terminal growth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8.5% WACC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1091" y="1988009"/>
        <a:ext cx="2206406" cy="1503955"/>
      </dsp:txXfrm>
    </dsp:sp>
    <dsp:sp modelId="{F7C5B0CA-29B4-457F-92DC-7005A75C5434}">
      <dsp:nvSpPr>
        <dsp:cNvPr id="0" name=""/>
        <dsp:cNvSpPr/>
      </dsp:nvSpPr>
      <dsp:spPr>
        <a:xfrm>
          <a:off x="3310700" y="709512"/>
          <a:ext cx="772242" cy="77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00FD2-74F1-4752-87A5-AA2AD0EFD143}">
      <dsp:nvSpPr>
        <dsp:cNvPr id="0" name=""/>
        <dsp:cNvSpPr/>
      </dsp:nvSpPr>
      <dsp:spPr>
        <a:xfrm>
          <a:off x="2593618" y="1601399"/>
          <a:ext cx="2206406" cy="33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Equity </a:t>
          </a:r>
          <a:r>
            <a:rPr lang="en-US" sz="20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Vaule</a:t>
          </a: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593618" y="1601399"/>
        <a:ext cx="2206406" cy="330960"/>
      </dsp:txXfrm>
    </dsp:sp>
    <dsp:sp modelId="{FF25A92F-CBD4-45B8-A90B-5A1145DD97BB}">
      <dsp:nvSpPr>
        <dsp:cNvPr id="0" name=""/>
        <dsp:cNvSpPr/>
      </dsp:nvSpPr>
      <dsp:spPr>
        <a:xfrm>
          <a:off x="2593618" y="1988009"/>
          <a:ext cx="2206406" cy="150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$5.0B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 debt, the implied equity value is $78.0B, or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$185.20/share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(compared to Broadcom’s offer of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$142/share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).</a:t>
          </a:r>
        </a:p>
      </dsp:txBody>
      <dsp:txXfrm>
        <a:off x="2593618" y="1988009"/>
        <a:ext cx="2206406" cy="1503955"/>
      </dsp:txXfrm>
    </dsp:sp>
    <dsp:sp modelId="{6F25D302-42FD-4115-A51C-7EECCF4C1509}">
      <dsp:nvSpPr>
        <dsp:cNvPr id="0" name=""/>
        <dsp:cNvSpPr/>
      </dsp:nvSpPr>
      <dsp:spPr>
        <a:xfrm>
          <a:off x="5903227" y="709512"/>
          <a:ext cx="772242" cy="7722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E33A4-B30E-438A-8D5E-13EB79D6BD33}">
      <dsp:nvSpPr>
        <dsp:cNvPr id="0" name=""/>
        <dsp:cNvSpPr/>
      </dsp:nvSpPr>
      <dsp:spPr>
        <a:xfrm>
          <a:off x="5186145" y="1601399"/>
          <a:ext cx="2206406" cy="330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Sensitivity Analysis:</a:t>
          </a:r>
        </a:p>
      </dsp:txBody>
      <dsp:txXfrm>
        <a:off x="5186145" y="1601399"/>
        <a:ext cx="2206406" cy="330960"/>
      </dsp:txXfrm>
    </dsp:sp>
    <dsp:sp modelId="{267188ED-8A1B-4FC4-B9AA-0236EB355F72}">
      <dsp:nvSpPr>
        <dsp:cNvPr id="0" name=""/>
        <dsp:cNvSpPr/>
      </dsp:nvSpPr>
      <dsp:spPr>
        <a:xfrm>
          <a:off x="5186145" y="1988009"/>
          <a:ext cx="2206406" cy="1503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Valuations ranging from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$140 to $310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 share to WACC/g change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Varying FCF growth rate (6% to 10%) results in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$166.67 to $191.70 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 share</a:t>
          </a:r>
        </a:p>
      </dsp:txBody>
      <dsp:txXfrm>
        <a:off x="5186145" y="1988009"/>
        <a:ext cx="2206406" cy="15039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D926D-9B43-43CF-8C8D-6C623B4742C1}">
      <dsp:nvSpPr>
        <dsp:cNvPr id="0" name=""/>
        <dsp:cNvSpPr/>
      </dsp:nvSpPr>
      <dsp:spPr>
        <a:xfrm rot="5400000">
          <a:off x="4704770" y="-1960486"/>
          <a:ext cx="645813" cy="473193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cash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stock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$30.78B cash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financed through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$32B debt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refinanced via term bonds.</a:t>
          </a:r>
        </a:p>
      </dsp:txBody>
      <dsp:txXfrm rot="-5400000">
        <a:off x="2661711" y="114099"/>
        <a:ext cx="4700405" cy="582761"/>
      </dsp:txXfrm>
    </dsp:sp>
    <dsp:sp modelId="{13E24E80-BE74-45B9-925B-379730BEF6AD}">
      <dsp:nvSpPr>
        <dsp:cNvPr id="0" name=""/>
        <dsp:cNvSpPr/>
      </dsp:nvSpPr>
      <dsp:spPr>
        <a:xfrm>
          <a:off x="0" y="1846"/>
          <a:ext cx="2661711" cy="8072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Deal Structure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07" y="41253"/>
        <a:ext cx="2582897" cy="728452"/>
      </dsp:txXfrm>
    </dsp:sp>
    <dsp:sp modelId="{45CDB1E0-E07D-4A20-B16B-0BA5094B4617}">
      <dsp:nvSpPr>
        <dsp:cNvPr id="0" name=""/>
        <dsp:cNvSpPr/>
      </dsp:nvSpPr>
      <dsp:spPr>
        <a:xfrm rot="5400000">
          <a:off x="4704770" y="-1112856"/>
          <a:ext cx="645813" cy="4731931"/>
        </a:xfrm>
        <a:prstGeom prst="round2SameRect">
          <a:avLst/>
        </a:prstGeom>
        <a:solidFill>
          <a:schemeClr val="accent2">
            <a:tint val="40000"/>
            <a:alpha val="90000"/>
            <a:hueOff val="-1852154"/>
            <a:satOff val="395"/>
            <a:lumOff val="-13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1852154"/>
              <a:satOff val="395"/>
              <a:lumOff val="-1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544M new shares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issued to VMware shareholders (12% ownership post-merger).</a:t>
          </a:r>
        </a:p>
      </dsp:txBody>
      <dsp:txXfrm rot="-5400000">
        <a:off x="2661711" y="961729"/>
        <a:ext cx="4700405" cy="582761"/>
      </dsp:txXfrm>
    </dsp:sp>
    <dsp:sp modelId="{A6D3C8D6-7055-48EE-98DC-470978DAA910}">
      <dsp:nvSpPr>
        <dsp:cNvPr id="0" name=""/>
        <dsp:cNvSpPr/>
      </dsp:nvSpPr>
      <dsp:spPr>
        <a:xfrm>
          <a:off x="0" y="849476"/>
          <a:ext cx="2661711" cy="807266"/>
        </a:xfrm>
        <a:prstGeom prst="round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Stock Issuance</a:t>
          </a:r>
          <a:r>
            <a:rPr lang="en-US" sz="20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07" y="888883"/>
        <a:ext cx="2582897" cy="728452"/>
      </dsp:txXfrm>
    </dsp:sp>
    <dsp:sp modelId="{430E4D5F-922F-4B4A-B1AE-A53B0F8ED937}">
      <dsp:nvSpPr>
        <dsp:cNvPr id="0" name=""/>
        <dsp:cNvSpPr/>
      </dsp:nvSpPr>
      <dsp:spPr>
        <a:xfrm rot="5400000">
          <a:off x="4704770" y="-265226"/>
          <a:ext cx="645813" cy="4731931"/>
        </a:xfrm>
        <a:prstGeom prst="round2Same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$8B VMware debt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absorbed, increasing total liabilities to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$97.96B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Debt-to-equity ratio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: reduced from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2.02 to 1.44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 rot="-5400000">
        <a:off x="2661711" y="1809359"/>
        <a:ext cx="4700405" cy="582761"/>
      </dsp:txXfrm>
    </dsp:sp>
    <dsp:sp modelId="{4D845A83-6DFA-4223-98CF-FFC591A248FF}">
      <dsp:nvSpPr>
        <dsp:cNvPr id="0" name=""/>
        <dsp:cNvSpPr/>
      </dsp:nvSpPr>
      <dsp:spPr>
        <a:xfrm>
          <a:off x="0" y="1697105"/>
          <a:ext cx="2661711" cy="807266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Debt &amp; Leverage</a:t>
          </a:r>
          <a:r>
            <a:rPr lang="en-US" sz="200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07" y="1736512"/>
        <a:ext cx="2582897" cy="728452"/>
      </dsp:txXfrm>
    </dsp:sp>
    <dsp:sp modelId="{83115CAC-D721-4AFE-A44E-FF5E92DE6FAE}">
      <dsp:nvSpPr>
        <dsp:cNvPr id="0" name=""/>
        <dsp:cNvSpPr/>
      </dsp:nvSpPr>
      <dsp:spPr>
        <a:xfrm rot="5400000">
          <a:off x="4704770" y="582402"/>
          <a:ext cx="645813" cy="4731931"/>
        </a:xfrm>
        <a:prstGeom prst="round2SameRect">
          <a:avLst/>
        </a:prstGeom>
        <a:solidFill>
          <a:schemeClr val="accent2">
            <a:tint val="40000"/>
            <a:alpha val="90000"/>
            <a:hueOff val="-5556461"/>
            <a:satOff val="1186"/>
            <a:lumOff val="-38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5556461"/>
              <a:satOff val="1186"/>
              <a:lumOff val="-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$9.8B dividend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in 2024, </a:t>
          </a:r>
          <a:r>
            <a:rPr lang="en-US" sz="12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$10B stock buyback</a:t>
          </a: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 in 2025.</a:t>
          </a:r>
        </a:p>
      </dsp:txBody>
      <dsp:txXfrm rot="-5400000">
        <a:off x="2661711" y="2656987"/>
        <a:ext cx="4700405" cy="582761"/>
      </dsp:txXfrm>
    </dsp:sp>
    <dsp:sp modelId="{EBCB68F8-6AA3-494D-A160-35EA848387E6}">
      <dsp:nvSpPr>
        <dsp:cNvPr id="0" name=""/>
        <dsp:cNvSpPr/>
      </dsp:nvSpPr>
      <dsp:spPr>
        <a:xfrm>
          <a:off x="0" y="2544735"/>
          <a:ext cx="2661711" cy="807266"/>
        </a:xfrm>
        <a:prstGeom prst="round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Cash Flow Performance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07" y="2584142"/>
        <a:ext cx="2582897" cy="728452"/>
      </dsp:txXfrm>
    </dsp:sp>
    <dsp:sp modelId="{55F26626-707F-4172-9A8B-F60A80BF41D9}">
      <dsp:nvSpPr>
        <dsp:cNvPr id="0" name=""/>
        <dsp:cNvSpPr/>
      </dsp:nvSpPr>
      <dsp:spPr>
        <a:xfrm rot="5400000">
          <a:off x="4704770" y="1430032"/>
          <a:ext cx="645813" cy="4731931"/>
        </a:xfrm>
        <a:prstGeom prst="round2Same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Prudent financing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No external equity raise, avoided over-leveraging.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Strong Performance 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though excess amount of cash payment</a:t>
          </a:r>
        </a:p>
      </dsp:txBody>
      <dsp:txXfrm rot="-5400000">
        <a:off x="2661711" y="3504617"/>
        <a:ext cx="4700405" cy="582761"/>
      </dsp:txXfrm>
    </dsp:sp>
    <dsp:sp modelId="{1B587D06-ED8D-413C-AB62-5455FFEE5ED7}">
      <dsp:nvSpPr>
        <dsp:cNvPr id="0" name=""/>
        <dsp:cNvSpPr/>
      </dsp:nvSpPr>
      <dsp:spPr>
        <a:xfrm>
          <a:off x="0" y="3392365"/>
          <a:ext cx="2661711" cy="807266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Key Takeaway</a:t>
          </a:r>
          <a:r>
            <a:rPr lang="en-US" sz="20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07" y="3431772"/>
        <a:ext cx="2582897" cy="7284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6DCDD-0E0C-44B9-9563-1B346B221393}">
      <dsp:nvSpPr>
        <dsp:cNvPr id="0" name=""/>
        <dsp:cNvSpPr/>
      </dsp:nvSpPr>
      <dsp:spPr>
        <a:xfrm>
          <a:off x="0" y="221006"/>
          <a:ext cx="449260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49936" rIns="34867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VMware acquisition shifts Broadcom into a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leading infrastructure platform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combining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hardware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 software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221006"/>
        <a:ext cx="4492602" cy="907200"/>
      </dsp:txXfrm>
    </dsp:sp>
    <dsp:sp modelId="{33367D6A-55AF-4513-A43F-1A07AF740304}">
      <dsp:nvSpPr>
        <dsp:cNvPr id="0" name=""/>
        <dsp:cNvSpPr/>
      </dsp:nvSpPr>
      <dsp:spPr>
        <a:xfrm>
          <a:off x="224630" y="43886"/>
          <a:ext cx="314482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Business Transformation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41923" y="61179"/>
        <a:ext cx="3110235" cy="319654"/>
      </dsp:txXfrm>
    </dsp:sp>
    <dsp:sp modelId="{72E65F8B-3BF5-4347-829D-86BD3E41C799}">
      <dsp:nvSpPr>
        <dsp:cNvPr id="0" name=""/>
        <dsp:cNvSpPr/>
      </dsp:nvSpPr>
      <dsp:spPr>
        <a:xfrm>
          <a:off x="0" y="1370127"/>
          <a:ext cx="4492602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49936" rIns="34867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43.9% YoY increase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total revenue for FY2024, from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$35.8B to $51.6B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largely driven by VMware’s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recurring subscription revenue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0" y="1370127"/>
        <a:ext cx="4492602" cy="907200"/>
      </dsp:txXfrm>
    </dsp:sp>
    <dsp:sp modelId="{511DB295-43A1-4C43-BE12-2AA3595DB8E8}">
      <dsp:nvSpPr>
        <dsp:cNvPr id="0" name=""/>
        <dsp:cNvSpPr/>
      </dsp:nvSpPr>
      <dsp:spPr>
        <a:xfrm>
          <a:off x="224630" y="1193007"/>
          <a:ext cx="314482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Revenue Growth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41923" y="1210300"/>
        <a:ext cx="3110235" cy="319654"/>
      </dsp:txXfrm>
    </dsp:sp>
    <dsp:sp modelId="{7FFD4B70-E03D-4BA0-80DC-FB66271843F5}">
      <dsp:nvSpPr>
        <dsp:cNvPr id="0" name=""/>
        <dsp:cNvSpPr/>
      </dsp:nvSpPr>
      <dsp:spPr>
        <a:xfrm>
          <a:off x="0" y="2519247"/>
          <a:ext cx="4492602" cy="132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49936" rIns="34867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10.1% YoY growth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 FCF, supported by VMware’s contribution and </a:t>
          </a: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discipline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FCF growth helps with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debt reduction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shareholder returns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(dividends &amp; buybacks).</a:t>
          </a:r>
        </a:p>
      </dsp:txBody>
      <dsp:txXfrm>
        <a:off x="0" y="2519247"/>
        <a:ext cx="4492602" cy="1323000"/>
      </dsp:txXfrm>
    </dsp:sp>
    <dsp:sp modelId="{56BEB7EA-23CF-48DC-978F-453D93F1B5B1}">
      <dsp:nvSpPr>
        <dsp:cNvPr id="0" name=""/>
        <dsp:cNvSpPr/>
      </dsp:nvSpPr>
      <dsp:spPr>
        <a:xfrm>
          <a:off x="224630" y="2342127"/>
          <a:ext cx="314482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Free Cash Flow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41923" y="2359420"/>
        <a:ext cx="3110235" cy="319654"/>
      </dsp:txXfrm>
    </dsp:sp>
    <dsp:sp modelId="{688C761D-D4A2-41CA-BA10-57E12FAEDB29}">
      <dsp:nvSpPr>
        <dsp:cNvPr id="0" name=""/>
        <dsp:cNvSpPr/>
      </dsp:nvSpPr>
      <dsp:spPr>
        <a:xfrm>
          <a:off x="0" y="4084167"/>
          <a:ext cx="449260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676" tIns="249936" rIns="348676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Gross margin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remained strong at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75%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Operating margin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dropped to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30.1%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 from </a:t>
          </a: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45.9%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, reflecting integration costs and expense optimization efforts.</a:t>
          </a:r>
        </a:p>
      </dsp:txBody>
      <dsp:txXfrm>
        <a:off x="0" y="4084167"/>
        <a:ext cx="4492602" cy="1134000"/>
      </dsp:txXfrm>
    </dsp:sp>
    <dsp:sp modelId="{7D68196F-C92B-4FC5-A40C-307789B38BC0}">
      <dsp:nvSpPr>
        <dsp:cNvPr id="0" name=""/>
        <dsp:cNvSpPr/>
      </dsp:nvSpPr>
      <dsp:spPr>
        <a:xfrm>
          <a:off x="224630" y="3907047"/>
          <a:ext cx="3144821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867" tIns="0" rIns="11886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Margins</a:t>
          </a:r>
          <a:r>
            <a:rPr lang="en-US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</a:p>
      </dsp:txBody>
      <dsp:txXfrm>
        <a:off x="241923" y="3924340"/>
        <a:ext cx="3110235" cy="319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B9265-0E40-48E6-88D6-214AF4175735}">
      <dsp:nvSpPr>
        <dsp:cNvPr id="0" name=""/>
        <dsp:cNvSpPr/>
      </dsp:nvSpPr>
      <dsp:spPr>
        <a:xfrm>
          <a:off x="21" y="783761"/>
          <a:ext cx="2099326" cy="83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GAAP EPS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" y="783761"/>
        <a:ext cx="2099326" cy="839730"/>
      </dsp:txXfrm>
    </dsp:sp>
    <dsp:sp modelId="{3ECD7512-7986-4B70-8CC1-94518D27C37B}">
      <dsp:nvSpPr>
        <dsp:cNvPr id="0" name=""/>
        <dsp:cNvSpPr/>
      </dsp:nvSpPr>
      <dsp:spPr>
        <a:xfrm>
          <a:off x="21" y="1623492"/>
          <a:ext cx="209932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Declined from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$3.39 to $1.27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in FY2024 due to: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Amortization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R&amp;D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expenses, and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restructuring charges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Higher tax rate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and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interest expense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21" y="1623492"/>
        <a:ext cx="2099326" cy="2854800"/>
      </dsp:txXfrm>
    </dsp:sp>
    <dsp:sp modelId="{6DDAB46D-1CAC-4478-8DA2-C1A382EEE954}">
      <dsp:nvSpPr>
        <dsp:cNvPr id="0" name=""/>
        <dsp:cNvSpPr/>
      </dsp:nvSpPr>
      <dsp:spPr>
        <a:xfrm>
          <a:off x="2393253" y="783761"/>
          <a:ext cx="2099326" cy="8397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Non-GAAP EPS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93253" y="783761"/>
        <a:ext cx="2099326" cy="839730"/>
      </dsp:txXfrm>
    </dsp:sp>
    <dsp:sp modelId="{307AB0F5-69B6-4324-A5DB-96BB8ECF3EDB}">
      <dsp:nvSpPr>
        <dsp:cNvPr id="0" name=""/>
        <dsp:cNvSpPr/>
      </dsp:nvSpPr>
      <dsp:spPr>
        <a:xfrm>
          <a:off x="2393253" y="1623492"/>
          <a:ext cx="2099326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20.7% accretion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with </a:t>
          </a:r>
          <a:r>
            <a:rPr kumimoji="0" lang="en-US" altLang="en-US" sz="1600" b="1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$4.09 EPS</a:t>
          </a:r>
          <a:r>
            <a:rPr kumimoji="0" lang="en-US" altLang="en-US" sz="1600" b="0" i="0" u="none" strike="noStrike" kern="1200" cap="none" normalizeH="0" baseline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in FY2024 (up from $3.39 in FY2023).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0" lang="en-US" altLang="en-US" sz="1600" b="0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Excluded </a:t>
          </a:r>
          <a:r>
            <a:rPr kumimoji="0" lang="en-US" altLang="en-US" sz="1600" b="1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M&amp;A-related costs</a:t>
          </a:r>
          <a:r>
            <a:rPr kumimoji="0" lang="en-US" altLang="en-US" sz="1600" b="0" i="0" u="none" strike="noStrike" kern="1200" cap="none" normalizeH="0" baseline="0"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, exceeding market expectations of 2–3% accretion.</a:t>
          </a:r>
          <a:endParaRPr kumimoji="0" lang="en-US" altLang="en-US" sz="1600" b="0" i="0" u="none" strike="noStrike" kern="1200" cap="none" normalizeH="0" baseline="0" dirty="0">
            <a:effectLst/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2393253" y="1623492"/>
        <a:ext cx="2099326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9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41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5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842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5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7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1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8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1945" y="758952"/>
            <a:ext cx="6792657" cy="4041648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Broadcom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1945" y="4800600"/>
            <a:ext cx="6792657" cy="1691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 Acquisition Overview</a:t>
            </a:r>
          </a:p>
          <a:p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2025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95BCE-CBC7-F9C2-40E1-F2CD2CE08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317310-D463-9208-1988-B28083E4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Financing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F2D7065F-DECC-3967-4283-5839F99C6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1070272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22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7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FD387C-8334-2408-F75A-B0A46471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Financial Impact on Broadcom</a:t>
            </a:r>
            <a:br>
              <a:rPr lang="en-US" sz="3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4D1389CA-937F-C91A-8289-478982CC4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437597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73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49268-8772-424F-9127-10E467F9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38B0008-AEC4-C8E2-D426-DEC71B17CEAF}"/>
              </a:ext>
            </a:extLst>
          </p:cNvPr>
          <p:cNvSpPr txBox="1">
            <a:spLocks/>
          </p:cNvSpPr>
          <p:nvPr/>
        </p:nvSpPr>
        <p:spPr>
          <a:xfrm>
            <a:off x="424543" y="836023"/>
            <a:ext cx="2039091" cy="5183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Financial Impact on Broadcom</a:t>
            </a:r>
            <a:br>
              <a:rPr lang="en-US" sz="31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2" name="内容占位符 2">
            <a:extLst>
              <a:ext uri="{FF2B5EF4-FFF2-40B4-BE49-F238E27FC236}">
                <a16:creationId xmlns:a16="http://schemas.microsoft.com/office/drawing/2014/main" id="{D201D68E-0967-891E-53BA-E0C242F712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688408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866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330619A-881F-6552-90CA-5BAD8C6E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Stock Performance Review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D86D55A5-DE64-48AC-2D55-325277CCF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35197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88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7ADDA2-5A3C-6870-6FBD-6967673D4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and Challenges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546EC7D3-9424-6110-E0DA-F06A39AA3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407641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75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98345-AEAF-25C4-C4A3-8B096D2C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BC6A0D-8979-47FF-B606-70528EF8E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A78E8-F8A0-BE8B-1E8F-343A3F0C1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945" y="758952"/>
            <a:ext cx="6792657" cy="404164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9268F-3844-AA74-00AF-3DD97A6E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945" y="4800600"/>
            <a:ext cx="6792657" cy="1691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Broadcom VMware Strategic Acquisition Overview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April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92CCBF-1641-4D35-9B74-6E498173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64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758EC8D-68D1-4138-B719-BE00C78AD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91554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4579E4-5B5F-42C9-B08F-A904C81B1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811"/>
            <a:ext cx="1917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1B065B-4740-4AB2-8A7B-B561D9EC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992178" y="2514944"/>
            <a:ext cx="3790950" cy="1955108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3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35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AC7994F-8356-0ADF-A308-36971718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990" y="965199"/>
            <a:ext cx="5002890" cy="5207002"/>
          </a:xfrm>
          <a:noFill/>
        </p:spPr>
        <p:txBody>
          <a:bodyPr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Overview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Rationale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Analysis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Financing Structure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Broadcom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Review</a:t>
            </a:r>
          </a:p>
          <a:p>
            <a:pPr marL="342900" indent="-342900"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and Challenge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1BF6CF-E1B8-4EE2-9AE1-86A58DAFD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EE519-A00E-8DDB-C3F7-8C3A7FDE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2A1BC-50FE-ED61-36BA-946997D0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92" y="443680"/>
            <a:ext cx="7269480" cy="13255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53C71C-EE3C-44D8-8587-9A4D9D5CC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2" name="内容占位符 2">
            <a:extLst>
              <a:ext uri="{FF2B5EF4-FFF2-40B4-BE49-F238E27FC236}">
                <a16:creationId xmlns:a16="http://schemas.microsoft.com/office/drawing/2014/main" id="{B2184F12-ED31-835F-5C42-CDD1F31CD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580407"/>
              </p:ext>
            </p:extLst>
          </p:nvPr>
        </p:nvGraphicFramePr>
        <p:xfrm>
          <a:off x="596392" y="1612711"/>
          <a:ext cx="7269480" cy="4512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1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6BD6E6-45FE-FCF0-91E3-62057CCE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DDD3CC-F570-6CD2-07B2-7043178F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999263A9-AE2C-9515-E91D-111276D0B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01612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78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647D5-6FA6-4A50-5A3A-D52A8F7B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245EF71-EF34-70FF-4439-CE7A5BB9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Rationale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内容占位符 2">
            <a:extLst>
              <a:ext uri="{FF2B5EF4-FFF2-40B4-BE49-F238E27FC236}">
                <a16:creationId xmlns:a16="http://schemas.microsoft.com/office/drawing/2014/main" id="{50F7470D-D66E-3B9F-6AC9-9F3A7C33F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4943275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142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1E072-7B21-06CC-002D-9B0DEB4B6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42E9609-2360-E0CA-FAE8-B3207CD28277}"/>
              </a:ext>
            </a:extLst>
          </p:cNvPr>
          <p:cNvSpPr txBox="1">
            <a:spLocks/>
          </p:cNvSpPr>
          <p:nvPr/>
        </p:nvSpPr>
        <p:spPr>
          <a:xfrm>
            <a:off x="946403" y="365760"/>
            <a:ext cx="7393787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Analysis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内容占位符 2">
            <a:extLst>
              <a:ext uri="{FF2B5EF4-FFF2-40B4-BE49-F238E27FC236}">
                <a16:creationId xmlns:a16="http://schemas.microsoft.com/office/drawing/2014/main" id="{42FF77E1-95AB-43A6-8680-05E9E16AA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57419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850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F8670-9389-84C3-2D1E-6993A755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7E98A5-12DC-A7C0-BD11-A41374A8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内容占位符 2">
            <a:extLst>
              <a:ext uri="{FF2B5EF4-FFF2-40B4-BE49-F238E27FC236}">
                <a16:creationId xmlns:a16="http://schemas.microsoft.com/office/drawing/2014/main" id="{A456F2C3-94DD-D41F-B819-6133213E3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273238"/>
              </p:ext>
            </p:extLst>
          </p:nvPr>
        </p:nvGraphicFramePr>
        <p:xfrm>
          <a:off x="1579330" y="4439258"/>
          <a:ext cx="6127932" cy="2254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544348-053C-7A2E-4D21-89860710B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27349"/>
              </p:ext>
            </p:extLst>
          </p:nvPr>
        </p:nvGraphicFramePr>
        <p:xfrm>
          <a:off x="1121073" y="1815441"/>
          <a:ext cx="6923546" cy="2459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6097">
                  <a:extLst>
                    <a:ext uri="{9D8B030D-6E8A-4147-A177-3AD203B41FA5}">
                      <a16:colId xmlns:a16="http://schemas.microsoft.com/office/drawing/2014/main" val="3382454901"/>
                    </a:ext>
                  </a:extLst>
                </a:gridCol>
                <a:gridCol w="1117993">
                  <a:extLst>
                    <a:ext uri="{9D8B030D-6E8A-4147-A177-3AD203B41FA5}">
                      <a16:colId xmlns:a16="http://schemas.microsoft.com/office/drawing/2014/main" val="1463443387"/>
                    </a:ext>
                  </a:extLst>
                </a:gridCol>
                <a:gridCol w="1415644">
                  <a:extLst>
                    <a:ext uri="{9D8B030D-6E8A-4147-A177-3AD203B41FA5}">
                      <a16:colId xmlns:a16="http://schemas.microsoft.com/office/drawing/2014/main" val="2887719319"/>
                    </a:ext>
                  </a:extLst>
                </a:gridCol>
                <a:gridCol w="1493212">
                  <a:extLst>
                    <a:ext uri="{9D8B030D-6E8A-4147-A177-3AD203B41FA5}">
                      <a16:colId xmlns:a16="http://schemas.microsoft.com/office/drawing/2014/main" val="1534107469"/>
                    </a:ext>
                  </a:extLst>
                </a:gridCol>
                <a:gridCol w="1360600">
                  <a:extLst>
                    <a:ext uri="{9D8B030D-6E8A-4147-A177-3AD203B41FA5}">
                      <a16:colId xmlns:a16="http://schemas.microsoft.com/office/drawing/2014/main" val="2198082920"/>
                    </a:ext>
                  </a:extLst>
                </a:gridCol>
              </a:tblGrid>
              <a:tr h="491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Acquisition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EV/Sales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EV/EBITDA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Premium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extLst>
                  <a:ext uri="{0D108BD9-81ED-4DB2-BD59-A6C34878D82A}">
                    <a16:rowId xmlns:a16="http://schemas.microsoft.com/office/drawing/2014/main" val="1637030637"/>
                  </a:ext>
                </a:extLst>
              </a:tr>
              <a:tr h="491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Salesforce–Slack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20x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negative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27.7 billion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extLst>
                  <a:ext uri="{0D108BD9-81ED-4DB2-BD59-A6C34878D82A}">
                    <a16:rowId xmlns:a16="http://schemas.microsoft.com/office/drawing/2014/main" val="2992661473"/>
                  </a:ext>
                </a:extLst>
              </a:tr>
              <a:tr h="491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IBM–Red Hat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10.2x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53.4x EV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34 billion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extLst>
                  <a:ext uri="{0D108BD9-81ED-4DB2-BD59-A6C34878D82A}">
                    <a16:rowId xmlns:a16="http://schemas.microsoft.com/office/drawing/2014/main" val="2083394329"/>
                  </a:ext>
                </a:extLst>
              </a:tr>
              <a:tr h="491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Microsoft–LinkedIn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7.6x 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91.7x EV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49.50%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26.2 billion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extLst>
                  <a:ext uri="{0D108BD9-81ED-4DB2-BD59-A6C34878D82A}">
                    <a16:rowId xmlns:a16="http://schemas.microsoft.com/office/drawing/2014/main" val="345087089"/>
                  </a:ext>
                </a:extLst>
              </a:tr>
              <a:tr h="4918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Broadcom-VMware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4.6×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26× EV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61 billion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2986" marR="62986" marT="0" marB="0" anchor="ctr"/>
                </a:tc>
                <a:extLst>
                  <a:ext uri="{0D108BD9-81ED-4DB2-BD59-A6C34878D82A}">
                    <a16:rowId xmlns:a16="http://schemas.microsoft.com/office/drawing/2014/main" val="256244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05769-5A23-1302-3F27-236F95EFB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F4F5D0-92A9-273E-D7DF-F982CB7E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Valuation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6" name="内容占位符 2">
            <a:extLst>
              <a:ext uri="{FF2B5EF4-FFF2-40B4-BE49-F238E27FC236}">
                <a16:creationId xmlns:a16="http://schemas.microsoft.com/office/drawing/2014/main" id="{C680DB35-FE7A-32AC-B1E3-2B54A1983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075221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2268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F3026A-2FD4-5230-42C6-C0B31902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5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19CEC3-3313-C0F2-921A-4418129D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SOTP Analysis</a:t>
            </a:r>
            <a:endParaRPr lang="en-US" sz="3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526609E-C8D4-907A-5FAE-2294D37680BB}"/>
              </a:ext>
            </a:extLst>
          </p:cNvPr>
          <p:cNvGrpSpPr/>
          <p:nvPr/>
        </p:nvGrpSpPr>
        <p:grpSpPr>
          <a:xfrm>
            <a:off x="3409518" y="1449746"/>
            <a:ext cx="2304794" cy="1530290"/>
            <a:chOff x="23" y="1"/>
            <a:chExt cx="2111463" cy="136859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8402DF9-33DE-5270-AF36-2ED48F2EFBED}"/>
                </a:ext>
              </a:extLst>
            </p:cNvPr>
            <p:cNvSpPr/>
            <p:nvPr/>
          </p:nvSpPr>
          <p:spPr>
            <a:xfrm>
              <a:off x="23" y="1"/>
              <a:ext cx="2111463" cy="136859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矩形: 圆角 4">
              <a:extLst>
                <a:ext uri="{FF2B5EF4-FFF2-40B4-BE49-F238E27FC236}">
                  <a16:creationId xmlns:a16="http://schemas.microsoft.com/office/drawing/2014/main" id="{5683B672-990C-8F0D-D44A-655406F40815}"/>
                </a:ext>
              </a:extLst>
            </p:cNvPr>
            <p:cNvSpPr txBox="1"/>
            <p:nvPr/>
          </p:nvSpPr>
          <p:spPr>
            <a:xfrm>
              <a:off x="66832" y="66810"/>
              <a:ext cx="1977845" cy="1234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License Revenue ($2.84B): Valued at 7x EV/Sales, based on peers like Microsoft and Oracle.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EF7373-7B46-CC44-6B34-425F1F79EF9B}"/>
              </a:ext>
            </a:extLst>
          </p:cNvPr>
          <p:cNvGrpSpPr/>
          <p:nvPr/>
        </p:nvGrpSpPr>
        <p:grpSpPr>
          <a:xfrm>
            <a:off x="5796880" y="1360526"/>
            <a:ext cx="2311545" cy="1827672"/>
            <a:chOff x="2087748" y="250422"/>
            <a:chExt cx="2311545" cy="942888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BB608429-94E4-E871-A81A-F336D6392983}"/>
                </a:ext>
              </a:extLst>
            </p:cNvPr>
            <p:cNvSpPr/>
            <p:nvPr/>
          </p:nvSpPr>
          <p:spPr>
            <a:xfrm>
              <a:off x="2087748" y="250422"/>
              <a:ext cx="2311545" cy="942888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4767289"/>
                <a:satOff val="1257"/>
                <a:lumOff val="637"/>
                <a:alphaOff val="0"/>
              </a:schemeClr>
            </a:fillRef>
            <a:effectRef idx="0">
              <a:schemeClr val="accent5">
                <a:hueOff val="-4767289"/>
                <a:satOff val="1257"/>
                <a:lumOff val="63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矩形: 圆角 4">
              <a:extLst>
                <a:ext uri="{FF2B5EF4-FFF2-40B4-BE49-F238E27FC236}">
                  <a16:creationId xmlns:a16="http://schemas.microsoft.com/office/drawing/2014/main" id="{F076B7EE-876C-7ACD-4D19-DEB1993325E8}"/>
                </a:ext>
              </a:extLst>
            </p:cNvPr>
            <p:cNvSpPr txBox="1"/>
            <p:nvPr/>
          </p:nvSpPr>
          <p:spPr>
            <a:xfrm>
              <a:off x="2133776" y="296450"/>
              <a:ext cx="2219489" cy="8508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Subscription and SaaS ($4.01B): Assigned a 14x multiple, reflecting high-growth cloud providers like AWS and Azure.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E09E566-9882-3929-9E5D-D8D98E9B37D5}"/>
              </a:ext>
            </a:extLst>
          </p:cNvPr>
          <p:cNvGrpSpPr/>
          <p:nvPr/>
        </p:nvGrpSpPr>
        <p:grpSpPr>
          <a:xfrm>
            <a:off x="3402767" y="3043826"/>
            <a:ext cx="2311545" cy="1306734"/>
            <a:chOff x="0" y="1880845"/>
            <a:chExt cx="1959003" cy="1086889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2EFF25C0-92AE-158B-5A09-63B84F50A892}"/>
                </a:ext>
              </a:extLst>
            </p:cNvPr>
            <p:cNvSpPr/>
            <p:nvPr/>
          </p:nvSpPr>
          <p:spPr>
            <a:xfrm>
              <a:off x="0" y="1880845"/>
              <a:ext cx="1959003" cy="108688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534578"/>
                <a:satOff val="2515"/>
                <a:lumOff val="1275"/>
                <a:alphaOff val="0"/>
              </a:schemeClr>
            </a:fillRef>
            <a:effectRef idx="0">
              <a:schemeClr val="accent5">
                <a:hueOff val="-9534578"/>
                <a:satOff val="2515"/>
                <a:lumOff val="127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矩形: 圆角 4">
              <a:extLst>
                <a:ext uri="{FF2B5EF4-FFF2-40B4-BE49-F238E27FC236}">
                  <a16:creationId xmlns:a16="http://schemas.microsoft.com/office/drawing/2014/main" id="{35501009-DD37-0A62-6610-86F580CA8D8E}"/>
                </a:ext>
              </a:extLst>
            </p:cNvPr>
            <p:cNvSpPr txBox="1"/>
            <p:nvPr/>
          </p:nvSpPr>
          <p:spPr>
            <a:xfrm>
              <a:off x="53058" y="1933903"/>
              <a:ext cx="1852887" cy="9807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Software Maintenance ($5.28B): Valued at 4x EV/Sales, in line with mature infrastructure vendors like IBM and Cisco.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8A3BEAD-DBCF-F8BB-8EC6-D65B3BE495C3}"/>
              </a:ext>
            </a:extLst>
          </p:cNvPr>
          <p:cNvGrpSpPr/>
          <p:nvPr/>
        </p:nvGrpSpPr>
        <p:grpSpPr>
          <a:xfrm>
            <a:off x="5838825" y="3241423"/>
            <a:ext cx="2269600" cy="1090336"/>
            <a:chOff x="1955598" y="1939713"/>
            <a:chExt cx="2840239" cy="115917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066C483-D443-8C41-0D8B-9F2A5EE6F807}"/>
                </a:ext>
              </a:extLst>
            </p:cNvPr>
            <p:cNvSpPr/>
            <p:nvPr/>
          </p:nvSpPr>
          <p:spPr>
            <a:xfrm>
              <a:off x="1955598" y="1939713"/>
              <a:ext cx="2840239" cy="115917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4301867"/>
                <a:satOff val="3772"/>
                <a:lumOff val="1912"/>
                <a:alphaOff val="0"/>
              </a:schemeClr>
            </a:fillRef>
            <a:effectRef idx="0">
              <a:schemeClr val="accent5">
                <a:hueOff val="-14301867"/>
                <a:satOff val="3772"/>
                <a:lumOff val="191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矩形: 圆角 4">
              <a:extLst>
                <a:ext uri="{FF2B5EF4-FFF2-40B4-BE49-F238E27FC236}">
                  <a16:creationId xmlns:a16="http://schemas.microsoft.com/office/drawing/2014/main" id="{6E46C517-D99C-8BFD-C2AB-1CE1EE9B0B95}"/>
                </a:ext>
              </a:extLst>
            </p:cNvPr>
            <p:cNvSpPr txBox="1"/>
            <p:nvPr/>
          </p:nvSpPr>
          <p:spPr>
            <a:xfrm>
              <a:off x="2012184" y="1996299"/>
              <a:ext cx="2727067" cy="1046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Professional Services ($1.22B): Conservative 3x multiple, based on IT services firms like Accenture.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57A7383-D4E7-10C1-E293-B4A763D0FAA0}"/>
              </a:ext>
            </a:extLst>
          </p:cNvPr>
          <p:cNvGrpSpPr/>
          <p:nvPr/>
        </p:nvGrpSpPr>
        <p:grpSpPr>
          <a:xfrm>
            <a:off x="3338346" y="4499340"/>
            <a:ext cx="4795838" cy="1234709"/>
            <a:chOff x="0" y="4709992"/>
            <a:chExt cx="4795838" cy="52767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0AD64D97-AA52-0995-7D37-42F7626DD4F2}"/>
                </a:ext>
              </a:extLst>
            </p:cNvPr>
            <p:cNvSpPr/>
            <p:nvPr/>
          </p:nvSpPr>
          <p:spPr>
            <a:xfrm>
              <a:off x="0" y="4709992"/>
              <a:ext cx="4795838" cy="5276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9069156"/>
                <a:satOff val="5029"/>
                <a:lumOff val="2549"/>
                <a:alphaOff val="0"/>
              </a:schemeClr>
            </a:fillRef>
            <a:effectRef idx="0">
              <a:schemeClr val="accent5">
                <a:hueOff val="-19069156"/>
                <a:satOff val="5029"/>
                <a:lumOff val="254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3" name="矩形: 圆角 4">
              <a:extLst>
                <a:ext uri="{FF2B5EF4-FFF2-40B4-BE49-F238E27FC236}">
                  <a16:creationId xmlns:a16="http://schemas.microsoft.com/office/drawing/2014/main" id="{771B3528-AA49-C89C-D992-6C27D97C2722}"/>
                </a:ext>
              </a:extLst>
            </p:cNvPr>
            <p:cNvSpPr txBox="1"/>
            <p:nvPr/>
          </p:nvSpPr>
          <p:spPr>
            <a:xfrm>
              <a:off x="25759" y="4735751"/>
              <a:ext cx="4744320" cy="47615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Enterprise Value:$100.8B, indicating that VMware’s standalone valuation exceeds the acquisition price.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526295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169</TotalTime>
  <Words>1258</Words>
  <Application>Microsoft Office PowerPoint</Application>
  <PresentationFormat>全屏显示(4:3)</PresentationFormat>
  <Paragraphs>166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Times New Roman</vt:lpstr>
      <vt:lpstr>Wingdings 2</vt:lpstr>
      <vt:lpstr>风景</vt:lpstr>
      <vt:lpstr>Broadcom  VMware</vt:lpstr>
      <vt:lpstr>Agenda</vt:lpstr>
      <vt:lpstr>Executive Summary</vt:lpstr>
      <vt:lpstr>Transaction Overview</vt:lpstr>
      <vt:lpstr>Deal Rationale</vt:lpstr>
      <vt:lpstr>PowerPoint 演示文稿</vt:lpstr>
      <vt:lpstr>Valuation Analysis</vt:lpstr>
      <vt:lpstr>Valuation Analysis</vt:lpstr>
      <vt:lpstr>SOTP Analysis</vt:lpstr>
      <vt:lpstr>Financing Structure</vt:lpstr>
      <vt:lpstr>Business &amp; Financial Impact on Broadcom </vt:lpstr>
      <vt:lpstr>PowerPoint 演示文稿</vt:lpstr>
      <vt:lpstr> Stock Performance Review </vt:lpstr>
      <vt:lpstr>Risks and Challenges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靖轩 杨</cp:lastModifiedBy>
  <cp:revision>5</cp:revision>
  <dcterms:created xsi:type="dcterms:W3CDTF">2013-01-27T09:14:16Z</dcterms:created>
  <dcterms:modified xsi:type="dcterms:W3CDTF">2025-04-19T13:53:16Z</dcterms:modified>
  <cp:category/>
</cp:coreProperties>
</file>