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75" r:id="rId4"/>
    <p:sldId id="261" r:id="rId5"/>
    <p:sldId id="264" r:id="rId6"/>
    <p:sldId id="262" r:id="rId7"/>
    <p:sldId id="265" r:id="rId8"/>
    <p:sldId id="263" r:id="rId9"/>
    <p:sldId id="266" r:id="rId10"/>
    <p:sldId id="268" r:id="rId11"/>
    <p:sldId id="269" r:id="rId12"/>
    <p:sldId id="270" r:id="rId13"/>
    <p:sldId id="271" r:id="rId14"/>
    <p:sldId id="288" r:id="rId15"/>
    <p:sldId id="276" r:id="rId16"/>
    <p:sldId id="278" r:id="rId17"/>
    <p:sldId id="279" r:id="rId18"/>
    <p:sldId id="280" r:id="rId19"/>
    <p:sldId id="281" r:id="rId20"/>
    <p:sldId id="284" r:id="rId21"/>
    <p:sldId id="285" r:id="rId22"/>
    <p:sldId id="287" r:id="rId23"/>
    <p:sldId id="277" r:id="rId24"/>
    <p:sldId id="274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58D41-ED18-40D3-829D-BF90CC7445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F8C678-A2A5-4135-824B-8FBF426B8761}">
      <dgm:prSet custT="1"/>
      <dgm:spPr/>
      <dgm:t>
        <a:bodyPr/>
        <a:lstStyle/>
        <a:p>
          <a:pPr rtl="0"/>
          <a:r>
            <a:rPr lang="en-GB" sz="1800" b="1" dirty="0" smtClean="0">
              <a:latin typeface="Calibri" pitchFamily="34" charset="0"/>
            </a:rPr>
            <a:t>Functional “Style”</a:t>
          </a:r>
          <a:endParaRPr lang="en-GB" sz="1800" b="1" dirty="0">
            <a:latin typeface="Calibri" pitchFamily="34" charset="0"/>
          </a:endParaRPr>
        </a:p>
      </dgm:t>
    </dgm:pt>
    <dgm:pt modelId="{F5EC91BA-FAEA-4E20-AFD8-AF9EE90E9FDC}" type="parTrans" cxnId="{DD946930-99E8-4C98-8CE2-F99A66234FF3}">
      <dgm:prSet/>
      <dgm:spPr/>
      <dgm:t>
        <a:bodyPr/>
        <a:lstStyle/>
        <a:p>
          <a:endParaRPr lang="en-GB"/>
        </a:p>
      </dgm:t>
    </dgm:pt>
    <dgm:pt modelId="{97DED1B7-8730-49A0-A7A7-D4B448853224}" type="sibTrans" cxnId="{DD946930-99E8-4C98-8CE2-F99A66234FF3}">
      <dgm:prSet/>
      <dgm:spPr/>
      <dgm:t>
        <a:bodyPr/>
        <a:lstStyle/>
        <a:p>
          <a:endParaRPr lang="en-GB"/>
        </a:p>
      </dgm:t>
    </dgm:pt>
    <dgm:pt modelId="{C0803688-9B67-4DBE-8AC5-0822B69399C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Strong Typing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4615AAD4-31C5-460C-9D96-6A3283E58A2D}" type="parTrans" cxnId="{487ED884-AB21-43BD-8163-277D1D9BBD4A}">
      <dgm:prSet/>
      <dgm:spPr/>
      <dgm:t>
        <a:bodyPr/>
        <a:lstStyle/>
        <a:p>
          <a:endParaRPr lang="en-GB"/>
        </a:p>
      </dgm:t>
    </dgm:pt>
    <dgm:pt modelId="{826BF754-71FA-40FB-A87D-E532AF2BD0BF}" type="sibTrans" cxnId="{487ED884-AB21-43BD-8163-277D1D9BBD4A}">
      <dgm:prSet/>
      <dgm:spPr/>
      <dgm:t>
        <a:bodyPr/>
        <a:lstStyle/>
        <a:p>
          <a:endParaRPr lang="en-GB"/>
        </a:p>
      </dgm:t>
    </dgm:pt>
    <dgm:pt modelId="{5A14D430-6DA8-4DDF-A35B-75A710E307F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Type Inference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0DC82276-648A-4A77-9B3C-81472ACC85ED}" type="parTrans" cxnId="{55CA6844-03B3-40C5-AD42-0B9BF61AA538}">
      <dgm:prSet/>
      <dgm:spPr/>
      <dgm:t>
        <a:bodyPr/>
        <a:lstStyle/>
        <a:p>
          <a:endParaRPr lang="en-GB"/>
        </a:p>
      </dgm:t>
    </dgm:pt>
    <dgm:pt modelId="{9639C4B5-5C58-452C-9C0E-BFB8E89A5590}" type="sibTrans" cxnId="{55CA6844-03B3-40C5-AD42-0B9BF61AA538}">
      <dgm:prSet/>
      <dgm:spPr/>
      <dgm:t>
        <a:bodyPr/>
        <a:lstStyle/>
        <a:p>
          <a:endParaRPr lang="en-GB"/>
        </a:p>
      </dgm:t>
    </dgm:pt>
    <dgm:pt modelId="{F685C127-1749-4DBE-9474-9CFB7312B91A}">
      <dgm:prSet custT="1"/>
      <dgm:spPr/>
      <dgm:t>
        <a:bodyPr/>
        <a:lstStyle/>
        <a:p>
          <a:pPr rtl="0"/>
          <a:r>
            <a:rPr lang="en-GB" sz="1800" b="1" dirty="0" smtClean="0">
              <a:latin typeface="Calibri" pitchFamily="34" charset="0"/>
            </a:rPr>
            <a:t>OO Style</a:t>
          </a:r>
          <a:endParaRPr lang="en-GB" sz="1800" b="1" dirty="0">
            <a:latin typeface="Calibri" pitchFamily="34" charset="0"/>
          </a:endParaRPr>
        </a:p>
      </dgm:t>
    </dgm:pt>
    <dgm:pt modelId="{CE87CBF5-B8E8-467C-A50C-B5B5E8675D2D}" type="parTrans" cxnId="{09088369-5A26-49EF-A45E-1569F800ED3E}">
      <dgm:prSet/>
      <dgm:spPr/>
      <dgm:t>
        <a:bodyPr/>
        <a:lstStyle/>
        <a:p>
          <a:endParaRPr lang="en-GB"/>
        </a:p>
      </dgm:t>
    </dgm:pt>
    <dgm:pt modelId="{032D528B-346C-4624-9BD7-511FC0CDADF7}" type="sibTrans" cxnId="{09088369-5A26-49EF-A45E-1569F800ED3E}">
      <dgm:prSet/>
      <dgm:spPr/>
      <dgm:t>
        <a:bodyPr/>
        <a:lstStyle/>
        <a:p>
          <a:endParaRPr lang="en-GB"/>
        </a:p>
      </dgm:t>
    </dgm:pt>
    <dgm:pt modelId="{71FAAA22-B023-4D21-9193-B58B5FF2324C}">
      <dgm:prSet custT="1"/>
      <dgm:spPr/>
      <dgm:t>
        <a:bodyPr/>
        <a:lstStyle/>
        <a:p>
          <a:pPr rtl="0"/>
          <a:r>
            <a:rPr lang="en-GB" sz="1800" b="1" dirty="0" smtClean="0">
              <a:latin typeface="Calibri" pitchFamily="34" charset="0"/>
            </a:rPr>
            <a:t>Builds on .NET</a:t>
          </a:r>
          <a:endParaRPr lang="en-GB" sz="1800" b="1" dirty="0">
            <a:latin typeface="Calibri" pitchFamily="34" charset="0"/>
          </a:endParaRPr>
        </a:p>
      </dgm:t>
    </dgm:pt>
    <dgm:pt modelId="{3E969FCF-9A4A-482D-BF4E-994463664CCE}" type="parTrans" cxnId="{525FE884-0A94-4536-99B1-4743541DF436}">
      <dgm:prSet/>
      <dgm:spPr/>
      <dgm:t>
        <a:bodyPr/>
        <a:lstStyle/>
        <a:p>
          <a:endParaRPr lang="en-GB"/>
        </a:p>
      </dgm:t>
    </dgm:pt>
    <dgm:pt modelId="{0F765154-9BE9-4468-A227-61D65481EB0C}" type="sibTrans" cxnId="{525FE884-0A94-4536-99B1-4743541DF436}">
      <dgm:prSet/>
      <dgm:spPr/>
      <dgm:t>
        <a:bodyPr/>
        <a:lstStyle/>
        <a:p>
          <a:endParaRPr lang="en-GB"/>
        </a:p>
      </dgm:t>
    </dgm:pt>
    <dgm:pt modelId="{F6BB1C8E-125F-4617-8E4B-D67A59A00F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Visual Studio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B46FCBE1-6266-4108-BADF-6B42087BE611}" type="parTrans" cxnId="{08A2A03F-18D7-4351-9D78-3A64A58E99E5}">
      <dgm:prSet/>
      <dgm:spPr/>
      <dgm:t>
        <a:bodyPr/>
        <a:lstStyle/>
        <a:p>
          <a:endParaRPr lang="en-GB"/>
        </a:p>
      </dgm:t>
    </dgm:pt>
    <dgm:pt modelId="{43C45A1E-DFFA-483E-8B2E-3D370BEBC6A4}" type="sibTrans" cxnId="{08A2A03F-18D7-4351-9D78-3A64A58E99E5}">
      <dgm:prSet/>
      <dgm:spPr/>
      <dgm:t>
        <a:bodyPr/>
        <a:lstStyle/>
        <a:p>
          <a:endParaRPr lang="en-GB"/>
        </a:p>
      </dgm:t>
    </dgm:pt>
    <dgm:pt modelId="{AF91067B-5C18-4E83-80B9-755F694A54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Tools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609A3700-95B3-4B94-A87D-027B1A6E4621}" type="parTrans" cxnId="{837B6E29-95D6-43B2-A3AE-83D502C86CE9}">
      <dgm:prSet/>
      <dgm:spPr/>
      <dgm:t>
        <a:bodyPr/>
        <a:lstStyle/>
        <a:p>
          <a:endParaRPr lang="en-GB"/>
        </a:p>
      </dgm:t>
    </dgm:pt>
    <dgm:pt modelId="{949AF4EA-8DE3-46E5-AE3E-391596EF237F}" type="sibTrans" cxnId="{837B6E29-95D6-43B2-A3AE-83D502C86CE9}">
      <dgm:prSet/>
      <dgm:spPr/>
      <dgm:t>
        <a:bodyPr/>
        <a:lstStyle/>
        <a:p>
          <a:endParaRPr lang="en-GB"/>
        </a:p>
      </dgm:t>
    </dgm:pt>
    <dgm:pt modelId="{97D0B2B0-C8CB-4A6C-A745-26F67DCAA6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Concurrency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B606522A-0A83-481F-B9FC-2EA949F96CAC}" type="parTrans" cxnId="{4EA70807-2E6D-4EFC-A717-AC3F62158856}">
      <dgm:prSet/>
      <dgm:spPr/>
      <dgm:t>
        <a:bodyPr/>
        <a:lstStyle/>
        <a:p>
          <a:endParaRPr lang="en-GB"/>
        </a:p>
      </dgm:t>
    </dgm:pt>
    <dgm:pt modelId="{B9C48BA2-31B9-4C48-B533-57BF87CDF664}" type="sibTrans" cxnId="{4EA70807-2E6D-4EFC-A717-AC3F62158856}">
      <dgm:prSet/>
      <dgm:spPr/>
      <dgm:t>
        <a:bodyPr/>
        <a:lstStyle/>
        <a:p>
          <a:endParaRPr lang="en-GB"/>
        </a:p>
      </dgm:t>
    </dgm:pt>
    <dgm:pt modelId="{9A347B0D-0463-40F0-9CF7-5E867A05FDB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.NET OO Model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3D8ED1DF-380A-4C9C-8CEF-788ACCBDCF0D}" type="parTrans" cxnId="{6B230F37-5E8D-4E69-9E13-12E0F1C487FA}">
      <dgm:prSet/>
      <dgm:spPr/>
      <dgm:t>
        <a:bodyPr/>
        <a:lstStyle/>
        <a:p>
          <a:endParaRPr lang="en-GB"/>
        </a:p>
      </dgm:t>
    </dgm:pt>
    <dgm:pt modelId="{D65D72F9-3DF2-46DF-896F-1ABC7649CA54}" type="sibTrans" cxnId="{6B230F37-5E8D-4E69-9E13-12E0F1C487FA}">
      <dgm:prSet/>
      <dgm:spPr/>
      <dgm:t>
        <a:bodyPr/>
        <a:lstStyle/>
        <a:p>
          <a:endParaRPr lang="en-GB"/>
        </a:p>
      </dgm:t>
    </dgm:pt>
    <dgm:pt modelId="{F70EC9FE-A842-42DD-9B95-AAD8F504A8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Interoperable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AB7E0769-23C2-4F46-9A91-9F1BCEB8BADB}" type="parTrans" cxnId="{88E8FE01-43D1-4E4E-ABE5-45EC77618294}">
      <dgm:prSet/>
      <dgm:spPr/>
      <dgm:t>
        <a:bodyPr/>
        <a:lstStyle/>
        <a:p>
          <a:endParaRPr lang="en-GB"/>
        </a:p>
      </dgm:t>
    </dgm:pt>
    <dgm:pt modelId="{4172C639-E0CF-4490-A4E6-7D8D58D0A34B}" type="sibTrans" cxnId="{88E8FE01-43D1-4E4E-ABE5-45EC77618294}">
      <dgm:prSet/>
      <dgm:spPr/>
      <dgm:t>
        <a:bodyPr/>
        <a:lstStyle/>
        <a:p>
          <a:endParaRPr lang="en-GB"/>
        </a:p>
      </dgm:t>
    </dgm:pt>
    <dgm:pt modelId="{8EB97F2E-A6D0-4966-8C9C-D9E27E3162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Compact type-inferred classes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D3D88381-8512-46A8-BD8F-D05FDD04E023}" type="parTrans" cxnId="{0ED742F1-CEA3-493A-9DAE-E48B61224AC8}">
      <dgm:prSet/>
      <dgm:spPr/>
      <dgm:t>
        <a:bodyPr/>
        <a:lstStyle/>
        <a:p>
          <a:endParaRPr lang="en-GB"/>
        </a:p>
      </dgm:t>
    </dgm:pt>
    <dgm:pt modelId="{D4C7CBBC-71BE-4827-BF80-F40CD20113A6}" type="sibTrans" cxnId="{0ED742F1-CEA3-493A-9DAE-E48B61224AC8}">
      <dgm:prSet/>
      <dgm:spPr/>
      <dgm:t>
        <a:bodyPr/>
        <a:lstStyle/>
        <a:p>
          <a:endParaRPr lang="en-GB"/>
        </a:p>
      </dgm:t>
    </dgm:pt>
    <dgm:pt modelId="{270417BD-256B-4BF2-B7B3-CF8E03D4ABE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LINQ, Meta-programming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F9E3D557-61A4-4533-8F27-53B6C45BA404}" type="parTrans" cxnId="{A2C70A78-D587-4C25-A2AF-7FD75534C892}">
      <dgm:prSet/>
      <dgm:spPr/>
      <dgm:t>
        <a:bodyPr/>
        <a:lstStyle/>
        <a:p>
          <a:endParaRPr lang="en-GB"/>
        </a:p>
      </dgm:t>
    </dgm:pt>
    <dgm:pt modelId="{34B6CE29-81C1-499E-ABE7-AB698F29FFF9}" type="sibTrans" cxnId="{A2C70A78-D587-4C25-A2AF-7FD75534C892}">
      <dgm:prSet/>
      <dgm:spPr/>
      <dgm:t>
        <a:bodyPr/>
        <a:lstStyle/>
        <a:p>
          <a:endParaRPr lang="en-GB"/>
        </a:p>
      </dgm:t>
    </dgm:pt>
    <dgm:pt modelId="{511B11B0-7A85-4EEE-BD99-7A01189DB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smtClean="0">
              <a:solidFill>
                <a:schemeClr val="tx1"/>
              </a:solidFill>
              <a:latin typeface="Calibri" pitchFamily="34" charset="0"/>
            </a:rPr>
            <a:t>Libraries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877BD085-A86A-4DE4-B96E-E46A2BA55185}" type="parTrans" cxnId="{D635E689-9116-41CE-AF25-55209E2B5496}">
      <dgm:prSet/>
      <dgm:spPr/>
      <dgm:t>
        <a:bodyPr/>
        <a:lstStyle/>
        <a:p>
          <a:endParaRPr lang="en-GB"/>
        </a:p>
      </dgm:t>
    </dgm:pt>
    <dgm:pt modelId="{1672BC6A-3F7D-4741-B917-DB4CB982130D}" type="sibTrans" cxnId="{D635E689-9116-41CE-AF25-55209E2B5496}">
      <dgm:prSet/>
      <dgm:spPr/>
      <dgm:t>
        <a:bodyPr/>
        <a:lstStyle/>
        <a:p>
          <a:endParaRPr lang="en-GB"/>
        </a:p>
      </dgm:t>
    </dgm:pt>
    <dgm:pt modelId="{B8269F54-29B3-4591-9BCF-625D64599BD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F# Compiler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0ADCE808-CCEA-4E33-9215-CEC79787FD33}" type="sibTrans" cxnId="{527E4541-396A-41F3-9F86-D1335C3F6A03}">
      <dgm:prSet/>
      <dgm:spPr/>
      <dgm:t>
        <a:bodyPr/>
        <a:lstStyle/>
        <a:p>
          <a:endParaRPr lang="en-GB"/>
        </a:p>
      </dgm:t>
    </dgm:pt>
    <dgm:pt modelId="{5DB6F2E3-3687-4D56-8608-6FEEDB390B4A}" type="parTrans" cxnId="{527E4541-396A-41F3-9F86-D1335C3F6A03}">
      <dgm:prSet/>
      <dgm:spPr/>
      <dgm:t>
        <a:bodyPr/>
        <a:lstStyle/>
        <a:p>
          <a:endParaRPr lang="en-GB"/>
        </a:p>
      </dgm:t>
    </dgm:pt>
    <dgm:pt modelId="{57D9F12B-FCD3-4A2B-8178-E88F85F2BA56}">
      <dgm:prSet/>
      <dgm:spPr/>
      <dgm:t>
        <a:bodyPr/>
        <a:lstStyle/>
        <a:p>
          <a:pPr rtl="0">
            <a:lnSpc>
              <a:spcPct val="100000"/>
            </a:lnSpc>
          </a:pP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97AECD03-5B91-43B2-A2AB-39F11D54319F}" type="sibTrans" cxnId="{B6BF7A27-9160-4293-AE04-88828A0D8473}">
      <dgm:prSet/>
      <dgm:spPr/>
      <dgm:t>
        <a:bodyPr/>
        <a:lstStyle/>
        <a:p>
          <a:endParaRPr lang="en-GB"/>
        </a:p>
      </dgm:t>
    </dgm:pt>
    <dgm:pt modelId="{F90657DD-F212-4F33-ACCF-A5132C6C3940}" type="parTrans" cxnId="{B6BF7A27-9160-4293-AE04-88828A0D8473}">
      <dgm:prSet/>
      <dgm:spPr/>
      <dgm:t>
        <a:bodyPr/>
        <a:lstStyle/>
        <a:p>
          <a:endParaRPr lang="en-GB"/>
        </a:p>
      </dgm:t>
    </dgm:pt>
    <dgm:pt modelId="{AB7F4A6B-8D37-4422-A16A-6835BCAF17D6}">
      <dgm:prSet/>
      <dgm:spPr/>
      <dgm:t>
        <a:bodyPr/>
        <a:lstStyle/>
        <a:p>
          <a:pPr rtl="0">
            <a:lnSpc>
              <a:spcPct val="100000"/>
            </a:lnSpc>
          </a:pP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62B8046B-B630-40AE-A90A-036D8F78A0E3}" type="sibTrans" cxnId="{67C2C445-3F0B-47C2-A6F1-8C9A76F6E0FE}">
      <dgm:prSet/>
      <dgm:spPr/>
      <dgm:t>
        <a:bodyPr/>
        <a:lstStyle/>
        <a:p>
          <a:endParaRPr lang="en-GB"/>
        </a:p>
      </dgm:t>
    </dgm:pt>
    <dgm:pt modelId="{68599A3D-4F46-45A0-86AE-651C261DF327}" type="parTrans" cxnId="{67C2C445-3F0B-47C2-A6F1-8C9A76F6E0FE}">
      <dgm:prSet/>
      <dgm:spPr/>
      <dgm:t>
        <a:bodyPr/>
        <a:lstStyle/>
        <a:p>
          <a:endParaRPr lang="en-GB"/>
        </a:p>
      </dgm:t>
    </dgm:pt>
    <dgm:pt modelId="{90C31B02-767B-4D21-B3D2-C42168C1D94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 err="1" smtClean="0">
              <a:solidFill>
                <a:schemeClr val="tx1"/>
              </a:solidFill>
              <a:latin typeface="Calibri" pitchFamily="34" charset="0"/>
            </a:rPr>
            <a:t>Lex</a:t>
          </a:r>
          <a:r>
            <a:rPr lang="en-US" b="1" dirty="0" smtClean="0">
              <a:solidFill>
                <a:schemeClr val="tx1"/>
              </a:solidFill>
              <a:latin typeface="Calibri" pitchFamily="34" charset="0"/>
            </a:rPr>
            <a:t> and </a:t>
          </a:r>
          <a:r>
            <a:rPr lang="en-US" b="1" dirty="0" err="1" smtClean="0">
              <a:solidFill>
                <a:schemeClr val="tx1"/>
              </a:solidFill>
              <a:latin typeface="Calibri" pitchFamily="34" charset="0"/>
            </a:rPr>
            <a:t>Yacc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2F2EEEEB-94C0-4EAF-9E1B-AFC5622D6C81}" type="sibTrans" cxnId="{5A07A5A2-D4AD-401C-85B3-F161443B2EF8}">
      <dgm:prSet/>
      <dgm:spPr/>
      <dgm:t>
        <a:bodyPr/>
        <a:lstStyle/>
        <a:p>
          <a:endParaRPr lang="en-GB"/>
        </a:p>
      </dgm:t>
    </dgm:pt>
    <dgm:pt modelId="{83C2691C-139E-451A-99CD-0D9FF908256F}" type="parTrans" cxnId="{5A07A5A2-D4AD-401C-85B3-F161443B2EF8}">
      <dgm:prSet/>
      <dgm:spPr/>
      <dgm:t>
        <a:bodyPr/>
        <a:lstStyle/>
        <a:p>
          <a:endParaRPr lang="en-GB"/>
        </a:p>
      </dgm:t>
    </dgm:pt>
    <dgm:pt modelId="{EDB7BD60-E06F-44D2-95FB-FC925D5024E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F# Interactive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3084AC22-958F-46E8-8AA7-9F5AE1B0DE0B}" type="sibTrans" cxnId="{960DF3B8-C00F-48B9-BA1F-9C1C44218AA4}">
      <dgm:prSet/>
      <dgm:spPr/>
      <dgm:t>
        <a:bodyPr/>
        <a:lstStyle/>
        <a:p>
          <a:endParaRPr lang="en-GB"/>
        </a:p>
      </dgm:t>
    </dgm:pt>
    <dgm:pt modelId="{F63B651A-6E2E-45A0-9BDC-160B531884D9}" type="parTrans" cxnId="{960DF3B8-C00F-48B9-BA1F-9C1C44218AA4}">
      <dgm:prSet/>
      <dgm:spPr/>
      <dgm:t>
        <a:bodyPr/>
        <a:lstStyle/>
        <a:p>
          <a:endParaRPr lang="en-GB"/>
        </a:p>
      </dgm:t>
    </dgm:pt>
    <dgm:pt modelId="{C067AF84-21DB-4CA7-8108-63EB4CD12F08}">
      <dgm:prSet custT="1"/>
      <dgm:spPr/>
      <dgm:t>
        <a:bodyPr/>
        <a:lstStyle/>
        <a:p>
          <a:pPr rtl="0"/>
          <a:r>
            <a:rPr lang="en-GB" sz="1800" b="1" smtClean="0">
              <a:latin typeface="Calibri" pitchFamily="34" charset="0"/>
            </a:rPr>
            <a:t>F# </a:t>
          </a:r>
          <a:r>
            <a:rPr lang="en-GB" sz="1800" b="1" dirty="0" smtClean="0">
              <a:latin typeface="Calibri" pitchFamily="34" charset="0"/>
            </a:rPr>
            <a:t>Tools</a:t>
          </a:r>
        </a:p>
      </dgm:t>
    </dgm:pt>
    <dgm:pt modelId="{97D1EB91-7299-46CF-8659-F64D2675F7F0}" type="sibTrans" cxnId="{E892D750-F84F-4B3B-B6E8-6C466B0B69A4}">
      <dgm:prSet/>
      <dgm:spPr/>
      <dgm:t>
        <a:bodyPr/>
        <a:lstStyle/>
        <a:p>
          <a:endParaRPr lang="en-GB"/>
        </a:p>
      </dgm:t>
    </dgm:pt>
    <dgm:pt modelId="{358659D8-9311-4343-BC8B-CA784C384D9A}" type="parTrans" cxnId="{E892D750-F84F-4B3B-B6E8-6C466B0B69A4}">
      <dgm:prSet/>
      <dgm:spPr/>
      <dgm:t>
        <a:bodyPr/>
        <a:lstStyle/>
        <a:p>
          <a:endParaRPr lang="en-GB"/>
        </a:p>
      </dgm:t>
    </dgm:pt>
    <dgm:pt modelId="{361EE45E-30C7-4D99-8DAE-7312E5A50C4D}">
      <dgm:prSet/>
      <dgm:spPr/>
      <dgm:t>
        <a:bodyPr/>
        <a:lstStyle/>
        <a:p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Data types and Patterns</a:t>
          </a:r>
          <a:endParaRPr lang="en-GB" b="1" dirty="0"/>
        </a:p>
      </dgm:t>
    </dgm:pt>
    <dgm:pt modelId="{D85E0B1B-B066-4163-82D1-C1B5BC622C05}" type="parTrans" cxnId="{3AE25E71-9516-4670-9EA2-BD36921386F1}">
      <dgm:prSet/>
      <dgm:spPr/>
      <dgm:t>
        <a:bodyPr/>
        <a:lstStyle/>
        <a:p>
          <a:endParaRPr lang="en-GB"/>
        </a:p>
      </dgm:t>
    </dgm:pt>
    <dgm:pt modelId="{09DE5C47-0193-43FE-A81F-A0EE672FC58B}" type="sibTrans" cxnId="{3AE25E71-9516-4670-9EA2-BD36921386F1}">
      <dgm:prSet/>
      <dgm:spPr/>
      <dgm:t>
        <a:bodyPr/>
        <a:lstStyle/>
        <a:p>
          <a:endParaRPr lang="en-GB"/>
        </a:p>
      </dgm:t>
    </dgm:pt>
    <dgm:pt modelId="{7C29DC41-486E-48A0-9B5A-245B50ACEA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smtClean="0">
              <a:solidFill>
                <a:schemeClr val="tx1"/>
              </a:solidFill>
              <a:latin typeface="Calibri" pitchFamily="34" charset="0"/>
            </a:rPr>
            <a:t>1</a:t>
          </a:r>
          <a:r>
            <a:rPr lang="en-GB" b="1" baseline="30000" smtClean="0">
              <a:solidFill>
                <a:schemeClr val="tx1"/>
              </a:solidFill>
              <a:latin typeface="Calibri" pitchFamily="34" charset="0"/>
            </a:rPr>
            <a:t>st</a:t>
          </a:r>
          <a:r>
            <a:rPr lang="en-GB" b="1" smtClean="0">
              <a:solidFill>
                <a:schemeClr val="tx1"/>
              </a:solidFill>
              <a:latin typeface="Calibri" pitchFamily="34" charset="0"/>
            </a:rPr>
            <a:t> Class Functions</a:t>
          </a:r>
          <a:endParaRPr lang="en-GB" b="1" dirty="0"/>
        </a:p>
      </dgm:t>
    </dgm:pt>
    <dgm:pt modelId="{4D56C0F8-14B5-49FC-915B-66368AC96E42}" type="sibTrans" cxnId="{398839BC-2BA0-46AB-9E2C-66911CDC56A5}">
      <dgm:prSet/>
      <dgm:spPr/>
      <dgm:t>
        <a:bodyPr/>
        <a:lstStyle/>
        <a:p>
          <a:endParaRPr lang="en-GB"/>
        </a:p>
      </dgm:t>
    </dgm:pt>
    <dgm:pt modelId="{F4011482-2559-4732-A875-4B699DE1F5FD}" type="parTrans" cxnId="{398839BC-2BA0-46AB-9E2C-66911CDC56A5}">
      <dgm:prSet/>
      <dgm:spPr/>
      <dgm:t>
        <a:bodyPr/>
        <a:lstStyle/>
        <a:p>
          <a:endParaRPr lang="en-GB"/>
        </a:p>
      </dgm:t>
    </dgm:pt>
    <dgm:pt modelId="{16AE3C2A-5569-4EA7-A4E6-74983A74C0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smtClean="0"/>
            <a:t>“Imperative” Allows state </a:t>
          </a:r>
          <a:endParaRPr lang="en-GB" b="1" dirty="0"/>
        </a:p>
      </dgm:t>
    </dgm:pt>
    <dgm:pt modelId="{467199A8-CFBC-4F3C-B92D-55182D569C98}" type="sibTrans" cxnId="{8A8D4B85-14F9-47B0-B341-8D8A9725EC40}">
      <dgm:prSet/>
      <dgm:spPr/>
      <dgm:t>
        <a:bodyPr/>
        <a:lstStyle/>
        <a:p>
          <a:endParaRPr lang="en-GB"/>
        </a:p>
      </dgm:t>
    </dgm:pt>
    <dgm:pt modelId="{373715CA-434D-4C44-A863-C3EA62A84BBA}" type="parTrans" cxnId="{8A8D4B85-14F9-47B0-B341-8D8A9725EC40}">
      <dgm:prSet/>
      <dgm:spPr/>
      <dgm:t>
        <a:bodyPr/>
        <a:lstStyle/>
        <a:p>
          <a:endParaRPr lang="en-GB"/>
        </a:p>
      </dgm:t>
    </dgm:pt>
    <dgm:pt modelId="{8380B315-64AA-4918-A42F-153C7236AB5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1" dirty="0" smtClean="0">
              <a:solidFill>
                <a:schemeClr val="tx1"/>
              </a:solidFill>
              <a:latin typeface="Calibri" pitchFamily="34" charset="0"/>
            </a:rPr>
            <a:t>Visual Studio Integration</a:t>
          </a: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C86CCBC5-B9FF-4F7E-8608-01E401612ECC}" type="parTrans" cxnId="{B14574B9-2702-4818-A62B-08B21F8BAD1F}">
      <dgm:prSet/>
      <dgm:spPr/>
      <dgm:t>
        <a:bodyPr/>
        <a:lstStyle/>
        <a:p>
          <a:endParaRPr lang="en-GB"/>
        </a:p>
      </dgm:t>
    </dgm:pt>
    <dgm:pt modelId="{BEC05498-1F19-4C7D-8812-9A8559BB1C7B}" type="sibTrans" cxnId="{B14574B9-2702-4818-A62B-08B21F8BAD1F}">
      <dgm:prSet/>
      <dgm:spPr/>
      <dgm:t>
        <a:bodyPr/>
        <a:lstStyle/>
        <a:p>
          <a:endParaRPr lang="en-GB"/>
        </a:p>
      </dgm:t>
    </dgm:pt>
    <dgm:pt modelId="{354AD50D-8419-4A8A-8FA3-FC2C5CC0B5E9}">
      <dgm:prSet/>
      <dgm:spPr/>
      <dgm:t>
        <a:bodyPr/>
        <a:lstStyle/>
        <a:p>
          <a:pPr rtl="0">
            <a:lnSpc>
              <a:spcPct val="100000"/>
            </a:lnSpc>
          </a:pPr>
          <a:endParaRPr lang="en-GB" b="1" dirty="0">
            <a:solidFill>
              <a:schemeClr val="tx1"/>
            </a:solidFill>
            <a:latin typeface="Calibri" pitchFamily="34" charset="0"/>
          </a:endParaRPr>
        </a:p>
      </dgm:t>
    </dgm:pt>
    <dgm:pt modelId="{945D080C-3BC5-433D-83BD-0EB320C6E82F}" type="parTrans" cxnId="{15E93729-B8ED-4541-B339-16599733B003}">
      <dgm:prSet/>
      <dgm:spPr/>
      <dgm:t>
        <a:bodyPr/>
        <a:lstStyle/>
        <a:p>
          <a:endParaRPr lang="en-GB"/>
        </a:p>
      </dgm:t>
    </dgm:pt>
    <dgm:pt modelId="{F812B91F-B1A0-4AAB-BE2F-20AFB0BD8455}" type="sibTrans" cxnId="{15E93729-B8ED-4541-B339-16599733B003}">
      <dgm:prSet/>
      <dgm:spPr/>
      <dgm:t>
        <a:bodyPr/>
        <a:lstStyle/>
        <a:p>
          <a:endParaRPr lang="en-GB"/>
        </a:p>
      </dgm:t>
    </dgm:pt>
    <dgm:pt modelId="{EB92F769-7327-415C-B068-CB83230317A8}" type="pres">
      <dgm:prSet presAssocID="{C2758D41-ED18-40D3-829D-BF90CC7445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2DD1238-A46D-465C-B6BB-24B54166D1BC}" type="pres">
      <dgm:prSet presAssocID="{63F8C678-A2A5-4135-824B-8FBF426B8761}" presName="composite" presStyleCnt="0"/>
      <dgm:spPr/>
    </dgm:pt>
    <dgm:pt modelId="{724D9E41-F129-46DB-8EB5-C82F308D423E}" type="pres">
      <dgm:prSet presAssocID="{63F8C678-A2A5-4135-824B-8FBF426B876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D15347-BEFF-4676-8860-B90CB4D87B11}" type="pres">
      <dgm:prSet presAssocID="{63F8C678-A2A5-4135-824B-8FBF426B876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AD74DA-FCB9-4D3E-9DC4-B5D0F8E3D18F}" type="pres">
      <dgm:prSet presAssocID="{97DED1B7-8730-49A0-A7A7-D4B448853224}" presName="space" presStyleCnt="0"/>
      <dgm:spPr/>
    </dgm:pt>
    <dgm:pt modelId="{C6838D3C-04DA-4C47-B02C-1E809D5C59DF}" type="pres">
      <dgm:prSet presAssocID="{F685C127-1749-4DBE-9474-9CFB7312B91A}" presName="composite" presStyleCnt="0"/>
      <dgm:spPr/>
    </dgm:pt>
    <dgm:pt modelId="{4D09684E-29B1-4427-A04F-5C190F52C174}" type="pres">
      <dgm:prSet presAssocID="{F685C127-1749-4DBE-9474-9CFB7312B91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9F421-97F9-4BBE-8B01-CACEEE382399}" type="pres">
      <dgm:prSet presAssocID="{F685C127-1749-4DBE-9474-9CFB7312B91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53AD584-BBBC-4782-80D6-C46DEDBCD7B0}" type="pres">
      <dgm:prSet presAssocID="{032D528B-346C-4624-9BD7-511FC0CDADF7}" presName="space" presStyleCnt="0"/>
      <dgm:spPr/>
    </dgm:pt>
    <dgm:pt modelId="{1E719D30-B670-45E4-8A33-E130F65817AB}" type="pres">
      <dgm:prSet presAssocID="{71FAAA22-B023-4D21-9193-B58B5FF2324C}" presName="composite" presStyleCnt="0"/>
      <dgm:spPr/>
    </dgm:pt>
    <dgm:pt modelId="{A7A47849-1000-4B7F-BAB7-3F1E773197B8}" type="pres">
      <dgm:prSet presAssocID="{71FAAA22-B023-4D21-9193-B58B5FF2324C}" presName="parTx" presStyleLbl="alignNode1" presStyleIdx="2" presStyleCnt="4" custLinFactNeighborX="251" custLinFactNeighborY="-1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7EC915-B6DA-4A0B-8BD8-B2BAF583412A}" type="pres">
      <dgm:prSet presAssocID="{71FAAA22-B023-4D21-9193-B58B5FF2324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D537A4-43CC-4371-B4B5-A76016888393}" type="pres">
      <dgm:prSet presAssocID="{0F765154-9BE9-4468-A227-61D65481EB0C}" presName="space" presStyleCnt="0"/>
      <dgm:spPr/>
    </dgm:pt>
    <dgm:pt modelId="{5C6DDD01-4B80-420E-BF86-917868F52E40}" type="pres">
      <dgm:prSet presAssocID="{C067AF84-21DB-4CA7-8108-63EB4CD12F08}" presName="composite" presStyleCnt="0"/>
      <dgm:spPr/>
    </dgm:pt>
    <dgm:pt modelId="{56302691-A394-455E-8A94-5AE09F60BEFD}" type="pres">
      <dgm:prSet presAssocID="{C067AF84-21DB-4CA7-8108-63EB4CD12F0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8AD258-2280-4524-90A9-F94C90BED6A7}" type="pres">
      <dgm:prSet presAssocID="{C067AF84-21DB-4CA7-8108-63EB4CD12F08}" presName="desTx" presStyleLbl="alignAccFollowNode1" presStyleIdx="3" presStyleCnt="4" custLinFactNeighborX="166" custLinFactNeighborY="25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F72CB3C-8892-403E-B276-D4A1CDD6E2C0}" type="presOf" srcId="{7C29DC41-486E-48A0-9B5A-245B50ACEAF6}" destId="{8BD15347-BEFF-4676-8860-B90CB4D87B11}" srcOrd="0" destOrd="3" presId="urn:microsoft.com/office/officeart/2005/8/layout/hList1"/>
    <dgm:cxn modelId="{2E0949EE-9519-40BE-9011-6531B340F9D5}" type="presOf" srcId="{5A14D430-6DA8-4DDF-A35B-75A710E307FA}" destId="{8BD15347-BEFF-4676-8860-B90CB4D87B11}" srcOrd="0" destOrd="1" presId="urn:microsoft.com/office/officeart/2005/8/layout/hList1"/>
    <dgm:cxn modelId="{E8983961-38D7-49BE-9230-8D861654571A}" type="presOf" srcId="{90C31B02-767B-4D21-B3D2-C42168C1D94B}" destId="{AF8AD258-2280-4524-90A9-F94C90BED6A7}" srcOrd="0" destOrd="3" presId="urn:microsoft.com/office/officeart/2005/8/layout/hList1"/>
    <dgm:cxn modelId="{C96D8BA4-ADCA-4F54-AF4D-D4F57F7DC2FE}" type="presOf" srcId="{F6BB1C8E-125F-4617-8E4B-D67A59A00F6C}" destId="{B47EC915-B6DA-4A0B-8BD8-B2BAF583412A}" srcOrd="0" destOrd="0" presId="urn:microsoft.com/office/officeart/2005/8/layout/hList1"/>
    <dgm:cxn modelId="{63F6A052-D134-4EBD-8F80-F00EA0A89287}" type="presOf" srcId="{8380B315-64AA-4918-A42F-153C7236AB51}" destId="{AF8AD258-2280-4524-90A9-F94C90BED6A7}" srcOrd="0" destOrd="2" presId="urn:microsoft.com/office/officeart/2005/8/layout/hList1"/>
    <dgm:cxn modelId="{87DABBDD-32E0-48EC-942C-7A3937365F4D}" type="presOf" srcId="{63F8C678-A2A5-4135-824B-8FBF426B8761}" destId="{724D9E41-F129-46DB-8EB5-C82F308D423E}" srcOrd="0" destOrd="0" presId="urn:microsoft.com/office/officeart/2005/8/layout/hList1"/>
    <dgm:cxn modelId="{D5594EB4-5122-4D05-9E82-32C27A2909F7}" type="presOf" srcId="{AB7F4A6B-8D37-4422-A16A-6835BCAF17D6}" destId="{AF8AD258-2280-4524-90A9-F94C90BED6A7}" srcOrd="0" destOrd="5" presId="urn:microsoft.com/office/officeart/2005/8/layout/hList1"/>
    <dgm:cxn modelId="{B14574B9-2702-4818-A62B-08B21F8BAD1F}" srcId="{C067AF84-21DB-4CA7-8108-63EB4CD12F08}" destId="{8380B315-64AA-4918-A42F-153C7236AB51}" srcOrd="2" destOrd="0" parTransId="{C86CCBC5-B9FF-4F7E-8608-01E401612ECC}" sibTransId="{BEC05498-1F19-4C7D-8812-9A8559BB1C7B}"/>
    <dgm:cxn modelId="{1D961AFE-E330-4733-95A2-ED31B9BAFDFD}" type="presOf" srcId="{270417BD-256B-4BF2-B7B3-CF8E03D4ABE7}" destId="{B47EC915-B6DA-4A0B-8BD8-B2BAF583412A}" srcOrd="0" destOrd="4" presId="urn:microsoft.com/office/officeart/2005/8/layout/hList1"/>
    <dgm:cxn modelId="{8C0C6B5F-6A47-44E7-BB56-1C662D946C83}" type="presOf" srcId="{AF91067B-5C18-4E83-80B9-755F694A5426}" destId="{B47EC915-B6DA-4A0B-8BD8-B2BAF583412A}" srcOrd="0" destOrd="2" presId="urn:microsoft.com/office/officeart/2005/8/layout/hList1"/>
    <dgm:cxn modelId="{07D1D712-45CE-44B5-A6A3-278279BFC958}" type="presOf" srcId="{9A347B0D-0463-40F0-9CF7-5E867A05FDBE}" destId="{9AD9F421-97F9-4BBE-8B01-CACEEE382399}" srcOrd="0" destOrd="0" presId="urn:microsoft.com/office/officeart/2005/8/layout/hList1"/>
    <dgm:cxn modelId="{4EA70807-2E6D-4EFC-A717-AC3F62158856}" srcId="{71FAAA22-B023-4D21-9193-B58B5FF2324C}" destId="{97D0B2B0-C8CB-4A6C-A745-26F67DCAA6DA}" srcOrd="3" destOrd="0" parTransId="{B606522A-0A83-481F-B9FC-2EA949F96CAC}" sibTransId="{B9C48BA2-31B9-4C48-B533-57BF87CDF664}"/>
    <dgm:cxn modelId="{55CA6844-03B3-40C5-AD42-0B9BF61AA538}" srcId="{63F8C678-A2A5-4135-824B-8FBF426B8761}" destId="{5A14D430-6DA8-4DDF-A35B-75A710E307FA}" srcOrd="1" destOrd="0" parTransId="{0DC82276-648A-4A77-9B3C-81472ACC85ED}" sibTransId="{9639C4B5-5C58-452C-9C0E-BFB8E89A5590}"/>
    <dgm:cxn modelId="{398839BC-2BA0-46AB-9E2C-66911CDC56A5}" srcId="{63F8C678-A2A5-4135-824B-8FBF426B8761}" destId="{7C29DC41-486E-48A0-9B5A-245B50ACEAF6}" srcOrd="3" destOrd="0" parTransId="{F4011482-2559-4732-A875-4B699DE1F5FD}" sibTransId="{4D56C0F8-14B5-49FC-915B-66368AC96E42}"/>
    <dgm:cxn modelId="{08A2A03F-18D7-4351-9D78-3A64A58E99E5}" srcId="{71FAAA22-B023-4D21-9193-B58B5FF2324C}" destId="{F6BB1C8E-125F-4617-8E4B-D67A59A00F6C}" srcOrd="0" destOrd="0" parTransId="{B46FCBE1-6266-4108-BADF-6B42087BE611}" sibTransId="{43C45A1E-DFFA-483E-8B2E-3D370BEBC6A4}"/>
    <dgm:cxn modelId="{527E4541-396A-41F3-9F86-D1335C3F6A03}" srcId="{C067AF84-21DB-4CA7-8108-63EB4CD12F08}" destId="{B8269F54-29B3-4591-9BCF-625D64599BDF}" srcOrd="0" destOrd="0" parTransId="{5DB6F2E3-3687-4D56-8608-6FEEDB390B4A}" sibTransId="{0ADCE808-CCEA-4E33-9215-CEC79787FD33}"/>
    <dgm:cxn modelId="{3AE25E71-9516-4670-9EA2-BD36921386F1}" srcId="{63F8C678-A2A5-4135-824B-8FBF426B8761}" destId="{361EE45E-30C7-4D99-8DAE-7312E5A50C4D}" srcOrd="2" destOrd="0" parTransId="{D85E0B1B-B066-4163-82D1-C1B5BC622C05}" sibTransId="{09DE5C47-0193-43FE-A81F-A0EE672FC58B}"/>
    <dgm:cxn modelId="{0ED742F1-CEA3-493A-9DAE-E48B61224AC8}" srcId="{F685C127-1749-4DBE-9474-9CFB7312B91A}" destId="{8EB97F2E-A6D0-4966-8C9C-D9E27E3162E4}" srcOrd="2" destOrd="0" parTransId="{D3D88381-8512-46A8-BD8F-D05FDD04E023}" sibTransId="{D4C7CBBC-71BE-4827-BF80-F40CD20113A6}"/>
    <dgm:cxn modelId="{487ED884-AB21-43BD-8163-277D1D9BBD4A}" srcId="{63F8C678-A2A5-4135-824B-8FBF426B8761}" destId="{C0803688-9B67-4DBE-8AC5-0822B69399C4}" srcOrd="0" destOrd="0" parTransId="{4615AAD4-31C5-460C-9D96-6A3283E58A2D}" sibTransId="{826BF754-71FA-40FB-A87D-E532AF2BD0BF}"/>
    <dgm:cxn modelId="{E468FF62-20C1-4E6B-8143-056CAA07D68B}" type="presOf" srcId="{97D0B2B0-C8CB-4A6C-A745-26F67DCAA6DA}" destId="{B47EC915-B6DA-4A0B-8BD8-B2BAF583412A}" srcOrd="0" destOrd="3" presId="urn:microsoft.com/office/officeart/2005/8/layout/hList1"/>
    <dgm:cxn modelId="{15E93729-B8ED-4541-B339-16599733B003}" srcId="{C067AF84-21DB-4CA7-8108-63EB4CD12F08}" destId="{354AD50D-8419-4A8A-8FA3-FC2C5CC0B5E9}" srcOrd="4" destOrd="0" parTransId="{945D080C-3BC5-433D-83BD-0EB320C6E82F}" sibTransId="{F812B91F-B1A0-4AAB-BE2F-20AFB0BD8455}"/>
    <dgm:cxn modelId="{8A8D4B85-14F9-47B0-B341-8D8A9725EC40}" srcId="{63F8C678-A2A5-4135-824B-8FBF426B8761}" destId="{16AE3C2A-5569-4EA7-A4E6-74983A74C08E}" srcOrd="4" destOrd="0" parTransId="{373715CA-434D-4C44-A863-C3EA62A84BBA}" sibTransId="{467199A8-CFBC-4F3C-B92D-55182D569C98}"/>
    <dgm:cxn modelId="{5A07A5A2-D4AD-401C-85B3-F161443B2EF8}" srcId="{C067AF84-21DB-4CA7-8108-63EB4CD12F08}" destId="{90C31B02-767B-4D21-B3D2-C42168C1D94B}" srcOrd="3" destOrd="0" parTransId="{83C2691C-139E-451A-99CD-0D9FF908256F}" sibTransId="{2F2EEEEB-94C0-4EAF-9E1B-AFC5622D6C81}"/>
    <dgm:cxn modelId="{D635E689-9116-41CE-AF25-55209E2B5496}" srcId="{71FAAA22-B023-4D21-9193-B58B5FF2324C}" destId="{511B11B0-7A85-4EEE-BD99-7A01189DB2F0}" srcOrd="1" destOrd="0" parTransId="{877BD085-A86A-4DE4-B96E-E46A2BA55185}" sibTransId="{1672BC6A-3F7D-4741-B917-DB4CB982130D}"/>
    <dgm:cxn modelId="{C3FA17F6-7420-43A2-AB87-970A8B627C49}" type="presOf" srcId="{F685C127-1749-4DBE-9474-9CFB7312B91A}" destId="{4D09684E-29B1-4427-A04F-5C190F52C174}" srcOrd="0" destOrd="0" presId="urn:microsoft.com/office/officeart/2005/8/layout/hList1"/>
    <dgm:cxn modelId="{1A7FFEB3-ECD6-4E24-A7B2-126BBC14C869}" type="presOf" srcId="{71FAAA22-B023-4D21-9193-B58B5FF2324C}" destId="{A7A47849-1000-4B7F-BAB7-3F1E773197B8}" srcOrd="0" destOrd="0" presId="urn:microsoft.com/office/officeart/2005/8/layout/hList1"/>
    <dgm:cxn modelId="{525FE884-0A94-4536-99B1-4743541DF436}" srcId="{C2758D41-ED18-40D3-829D-BF90CC74456D}" destId="{71FAAA22-B023-4D21-9193-B58B5FF2324C}" srcOrd="2" destOrd="0" parTransId="{3E969FCF-9A4A-482D-BF4E-994463664CCE}" sibTransId="{0F765154-9BE9-4468-A227-61D65481EB0C}"/>
    <dgm:cxn modelId="{837B6E29-95D6-43B2-A3AE-83D502C86CE9}" srcId="{71FAAA22-B023-4D21-9193-B58B5FF2324C}" destId="{AF91067B-5C18-4E83-80B9-755F694A5426}" srcOrd="2" destOrd="0" parTransId="{609A3700-95B3-4B94-A87D-027B1A6E4621}" sibTransId="{949AF4EA-8DE3-46E5-AE3E-391596EF237F}"/>
    <dgm:cxn modelId="{960DF3B8-C00F-48B9-BA1F-9C1C44218AA4}" srcId="{C067AF84-21DB-4CA7-8108-63EB4CD12F08}" destId="{EDB7BD60-E06F-44D2-95FB-FC925D5024E5}" srcOrd="1" destOrd="0" parTransId="{F63B651A-6E2E-45A0-9BDC-160B531884D9}" sibTransId="{3084AC22-958F-46E8-8AA7-9F5AE1B0DE0B}"/>
    <dgm:cxn modelId="{4F8291FB-D87C-49F7-AFC7-3FB4A1F1C0EB}" type="presOf" srcId="{16AE3C2A-5569-4EA7-A4E6-74983A74C08E}" destId="{8BD15347-BEFF-4676-8860-B90CB4D87B11}" srcOrd="0" destOrd="4" presId="urn:microsoft.com/office/officeart/2005/8/layout/hList1"/>
    <dgm:cxn modelId="{88E8FE01-43D1-4E4E-ABE5-45EC77618294}" srcId="{F685C127-1749-4DBE-9474-9CFB7312B91A}" destId="{F70EC9FE-A842-42DD-9B95-AAD8F504A8CD}" srcOrd="1" destOrd="0" parTransId="{AB7E0769-23C2-4F46-9A91-9F1BCEB8BADB}" sibTransId="{4172C639-E0CF-4490-A4E6-7D8D58D0A34B}"/>
    <dgm:cxn modelId="{A2C70A78-D587-4C25-A2AF-7FD75534C892}" srcId="{71FAAA22-B023-4D21-9193-B58B5FF2324C}" destId="{270417BD-256B-4BF2-B7B3-CF8E03D4ABE7}" srcOrd="4" destOrd="0" parTransId="{F9E3D557-61A4-4533-8F27-53B6C45BA404}" sibTransId="{34B6CE29-81C1-499E-ABE7-AB698F29FFF9}"/>
    <dgm:cxn modelId="{E892D750-F84F-4B3B-B6E8-6C466B0B69A4}" srcId="{C2758D41-ED18-40D3-829D-BF90CC74456D}" destId="{C067AF84-21DB-4CA7-8108-63EB4CD12F08}" srcOrd="3" destOrd="0" parTransId="{358659D8-9311-4343-BC8B-CA784C384D9A}" sibTransId="{97D1EB91-7299-46CF-8659-F64D2675F7F0}"/>
    <dgm:cxn modelId="{589AB18F-1737-4109-BB5D-34B92FD2AD81}" type="presOf" srcId="{C0803688-9B67-4DBE-8AC5-0822B69399C4}" destId="{8BD15347-BEFF-4676-8860-B90CB4D87B11}" srcOrd="0" destOrd="0" presId="urn:microsoft.com/office/officeart/2005/8/layout/hList1"/>
    <dgm:cxn modelId="{CD5B86A1-FAD4-42E9-9811-1E4D218E5E74}" type="presOf" srcId="{F70EC9FE-A842-42DD-9B95-AAD8F504A8CD}" destId="{9AD9F421-97F9-4BBE-8B01-CACEEE382399}" srcOrd="0" destOrd="1" presId="urn:microsoft.com/office/officeart/2005/8/layout/hList1"/>
    <dgm:cxn modelId="{37F09ECA-BC32-4440-B6D5-AA268852D225}" type="presOf" srcId="{EDB7BD60-E06F-44D2-95FB-FC925D5024E5}" destId="{AF8AD258-2280-4524-90A9-F94C90BED6A7}" srcOrd="0" destOrd="1" presId="urn:microsoft.com/office/officeart/2005/8/layout/hList1"/>
    <dgm:cxn modelId="{E48A6F4A-95A4-4EE5-8736-F600B7ABB3EC}" type="presOf" srcId="{B8269F54-29B3-4591-9BCF-625D64599BDF}" destId="{AF8AD258-2280-4524-90A9-F94C90BED6A7}" srcOrd="0" destOrd="0" presId="urn:microsoft.com/office/officeart/2005/8/layout/hList1"/>
    <dgm:cxn modelId="{31869529-5C2F-46CB-B7E1-9D34052A1044}" type="presOf" srcId="{354AD50D-8419-4A8A-8FA3-FC2C5CC0B5E9}" destId="{AF8AD258-2280-4524-90A9-F94C90BED6A7}" srcOrd="0" destOrd="4" presId="urn:microsoft.com/office/officeart/2005/8/layout/hList1"/>
    <dgm:cxn modelId="{09088369-5A26-49EF-A45E-1569F800ED3E}" srcId="{C2758D41-ED18-40D3-829D-BF90CC74456D}" destId="{F685C127-1749-4DBE-9474-9CFB7312B91A}" srcOrd="1" destOrd="0" parTransId="{CE87CBF5-B8E8-467C-A50C-B5B5E8675D2D}" sibTransId="{032D528B-346C-4624-9BD7-511FC0CDADF7}"/>
    <dgm:cxn modelId="{6B230F37-5E8D-4E69-9E13-12E0F1C487FA}" srcId="{F685C127-1749-4DBE-9474-9CFB7312B91A}" destId="{9A347B0D-0463-40F0-9CF7-5E867A05FDBE}" srcOrd="0" destOrd="0" parTransId="{3D8ED1DF-380A-4C9C-8CEF-788ACCBDCF0D}" sibTransId="{D65D72F9-3DF2-46DF-896F-1ABC7649CA54}"/>
    <dgm:cxn modelId="{E8B091DF-8672-4805-AC6C-49F22E981A10}" type="presOf" srcId="{511B11B0-7A85-4EEE-BD99-7A01189DB2F0}" destId="{B47EC915-B6DA-4A0B-8BD8-B2BAF583412A}" srcOrd="0" destOrd="1" presId="urn:microsoft.com/office/officeart/2005/8/layout/hList1"/>
    <dgm:cxn modelId="{4167E54C-9F6E-41A4-B5E9-D8E315CC3A91}" type="presOf" srcId="{8EB97F2E-A6D0-4966-8C9C-D9E27E3162E4}" destId="{9AD9F421-97F9-4BBE-8B01-CACEEE382399}" srcOrd="0" destOrd="2" presId="urn:microsoft.com/office/officeart/2005/8/layout/hList1"/>
    <dgm:cxn modelId="{09AE027F-3DCA-4545-9DB8-0BA531C0002D}" type="presOf" srcId="{361EE45E-30C7-4D99-8DAE-7312E5A50C4D}" destId="{8BD15347-BEFF-4676-8860-B90CB4D87B11}" srcOrd="0" destOrd="2" presId="urn:microsoft.com/office/officeart/2005/8/layout/hList1"/>
    <dgm:cxn modelId="{79A3318C-58C3-4C3A-A799-366E6E64470F}" type="presOf" srcId="{C2758D41-ED18-40D3-829D-BF90CC74456D}" destId="{EB92F769-7327-415C-B068-CB83230317A8}" srcOrd="0" destOrd="0" presId="urn:microsoft.com/office/officeart/2005/8/layout/hList1"/>
    <dgm:cxn modelId="{DD946930-99E8-4C98-8CE2-F99A66234FF3}" srcId="{C2758D41-ED18-40D3-829D-BF90CC74456D}" destId="{63F8C678-A2A5-4135-824B-8FBF426B8761}" srcOrd="0" destOrd="0" parTransId="{F5EC91BA-FAEA-4E20-AFD8-AF9EE90E9FDC}" sibTransId="{97DED1B7-8730-49A0-A7A7-D4B448853224}"/>
    <dgm:cxn modelId="{B6BF7A27-9160-4293-AE04-88828A0D8473}" srcId="{C067AF84-21DB-4CA7-8108-63EB4CD12F08}" destId="{57D9F12B-FCD3-4A2B-8178-E88F85F2BA56}" srcOrd="6" destOrd="0" parTransId="{F90657DD-F212-4F33-ACCF-A5132C6C3940}" sibTransId="{97AECD03-5B91-43B2-A2AB-39F11D54319F}"/>
    <dgm:cxn modelId="{21449CCD-1F01-4EA8-82FA-E8BF73B506EA}" type="presOf" srcId="{57D9F12B-FCD3-4A2B-8178-E88F85F2BA56}" destId="{AF8AD258-2280-4524-90A9-F94C90BED6A7}" srcOrd="0" destOrd="6" presId="urn:microsoft.com/office/officeart/2005/8/layout/hList1"/>
    <dgm:cxn modelId="{05246650-2912-4E78-A50D-EB5C065E9941}" type="presOf" srcId="{C067AF84-21DB-4CA7-8108-63EB4CD12F08}" destId="{56302691-A394-455E-8A94-5AE09F60BEFD}" srcOrd="0" destOrd="0" presId="urn:microsoft.com/office/officeart/2005/8/layout/hList1"/>
    <dgm:cxn modelId="{67C2C445-3F0B-47C2-A6F1-8C9A76F6E0FE}" srcId="{C067AF84-21DB-4CA7-8108-63EB4CD12F08}" destId="{AB7F4A6B-8D37-4422-A16A-6835BCAF17D6}" srcOrd="5" destOrd="0" parTransId="{68599A3D-4F46-45A0-86AE-651C261DF327}" sibTransId="{62B8046B-B630-40AE-A90A-036D8F78A0E3}"/>
    <dgm:cxn modelId="{5F11D57A-7D4B-438F-BE05-8E7C129BE79F}" type="presParOf" srcId="{EB92F769-7327-415C-B068-CB83230317A8}" destId="{A2DD1238-A46D-465C-B6BB-24B54166D1BC}" srcOrd="0" destOrd="0" presId="urn:microsoft.com/office/officeart/2005/8/layout/hList1"/>
    <dgm:cxn modelId="{796825B1-E5FD-44BA-8E66-FF1FC0DD8525}" type="presParOf" srcId="{A2DD1238-A46D-465C-B6BB-24B54166D1BC}" destId="{724D9E41-F129-46DB-8EB5-C82F308D423E}" srcOrd="0" destOrd="0" presId="urn:microsoft.com/office/officeart/2005/8/layout/hList1"/>
    <dgm:cxn modelId="{302E635D-AE96-48C3-AE45-F0534068DB7B}" type="presParOf" srcId="{A2DD1238-A46D-465C-B6BB-24B54166D1BC}" destId="{8BD15347-BEFF-4676-8860-B90CB4D87B11}" srcOrd="1" destOrd="0" presId="urn:microsoft.com/office/officeart/2005/8/layout/hList1"/>
    <dgm:cxn modelId="{0EA4D8AB-1845-4608-8964-19DE8188D707}" type="presParOf" srcId="{EB92F769-7327-415C-B068-CB83230317A8}" destId="{42AD74DA-FCB9-4D3E-9DC4-B5D0F8E3D18F}" srcOrd="1" destOrd="0" presId="urn:microsoft.com/office/officeart/2005/8/layout/hList1"/>
    <dgm:cxn modelId="{956CC731-C43B-4D07-AD54-6CA36B55AA61}" type="presParOf" srcId="{EB92F769-7327-415C-B068-CB83230317A8}" destId="{C6838D3C-04DA-4C47-B02C-1E809D5C59DF}" srcOrd="2" destOrd="0" presId="urn:microsoft.com/office/officeart/2005/8/layout/hList1"/>
    <dgm:cxn modelId="{14B05BF4-FF09-4EA3-BB3D-755C43411AB6}" type="presParOf" srcId="{C6838D3C-04DA-4C47-B02C-1E809D5C59DF}" destId="{4D09684E-29B1-4427-A04F-5C190F52C174}" srcOrd="0" destOrd="0" presId="urn:microsoft.com/office/officeart/2005/8/layout/hList1"/>
    <dgm:cxn modelId="{A4804054-5DDF-433B-B89D-1DCEF3D3FFAE}" type="presParOf" srcId="{C6838D3C-04DA-4C47-B02C-1E809D5C59DF}" destId="{9AD9F421-97F9-4BBE-8B01-CACEEE382399}" srcOrd="1" destOrd="0" presId="urn:microsoft.com/office/officeart/2005/8/layout/hList1"/>
    <dgm:cxn modelId="{5462BBDE-FC55-4B2A-8145-D1B3EA028D23}" type="presParOf" srcId="{EB92F769-7327-415C-B068-CB83230317A8}" destId="{553AD584-BBBC-4782-80D6-C46DEDBCD7B0}" srcOrd="3" destOrd="0" presId="urn:microsoft.com/office/officeart/2005/8/layout/hList1"/>
    <dgm:cxn modelId="{1382E17A-4A74-43E0-A50B-28A4EF78E8EC}" type="presParOf" srcId="{EB92F769-7327-415C-B068-CB83230317A8}" destId="{1E719D30-B670-45E4-8A33-E130F65817AB}" srcOrd="4" destOrd="0" presId="urn:microsoft.com/office/officeart/2005/8/layout/hList1"/>
    <dgm:cxn modelId="{25151BA8-1982-4E0F-9690-6FD4201ECDD4}" type="presParOf" srcId="{1E719D30-B670-45E4-8A33-E130F65817AB}" destId="{A7A47849-1000-4B7F-BAB7-3F1E773197B8}" srcOrd="0" destOrd="0" presId="urn:microsoft.com/office/officeart/2005/8/layout/hList1"/>
    <dgm:cxn modelId="{E1FE04ED-61E5-415B-BC99-F76A2EA1FE0B}" type="presParOf" srcId="{1E719D30-B670-45E4-8A33-E130F65817AB}" destId="{B47EC915-B6DA-4A0B-8BD8-B2BAF583412A}" srcOrd="1" destOrd="0" presId="urn:microsoft.com/office/officeart/2005/8/layout/hList1"/>
    <dgm:cxn modelId="{DFD06CE9-AE0F-4312-8A5C-F3C854B77E96}" type="presParOf" srcId="{EB92F769-7327-415C-B068-CB83230317A8}" destId="{F7D537A4-43CC-4371-B4B5-A76016888393}" srcOrd="5" destOrd="0" presId="urn:microsoft.com/office/officeart/2005/8/layout/hList1"/>
    <dgm:cxn modelId="{2A4114CC-304A-41EE-819D-FB84C1A6991A}" type="presParOf" srcId="{EB92F769-7327-415C-B068-CB83230317A8}" destId="{5C6DDD01-4B80-420E-BF86-917868F52E40}" srcOrd="6" destOrd="0" presId="urn:microsoft.com/office/officeart/2005/8/layout/hList1"/>
    <dgm:cxn modelId="{50535C16-D62B-4D97-AAF1-A337D1EDB25D}" type="presParOf" srcId="{5C6DDD01-4B80-420E-BF86-917868F52E40}" destId="{56302691-A394-455E-8A94-5AE09F60BEFD}" srcOrd="0" destOrd="0" presId="urn:microsoft.com/office/officeart/2005/8/layout/hList1"/>
    <dgm:cxn modelId="{EBED8BDE-F942-47BC-AA99-1C6727226790}" type="presParOf" srcId="{5C6DDD01-4B80-420E-BF86-917868F52E40}" destId="{AF8AD258-2280-4524-90A9-F94C90BED6A7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F8A13-B9FC-4349-9A94-0A849C9E7040}" type="datetimeFigureOut">
              <a:rPr lang="en-US" smtClean="0"/>
              <a:pPr/>
              <a:t>7/6/2007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FDE-5A92-4291-9506-4AB83B38C5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rangelights.com/fsharp/silverlight/life.aspx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hyperlink" Target="http://www.xbox.com/en-GB/support/xbox360/connecttolive/introtohigh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b="0" dirty="0" smtClean="0">
                <a:latin typeface="+mn-lt"/>
              </a:rPr>
              <a:t>Introducing F# </a:t>
            </a:r>
            <a:r>
              <a:rPr lang="en-GB" sz="6200" b="0" dirty="0">
                <a:latin typeface="Comic Sans MS" pitchFamily="66" charset="0"/>
              </a:rPr>
              <a:t/>
            </a:r>
            <a:br>
              <a:rPr lang="en-GB" sz="6200" b="0" dirty="0">
                <a:latin typeface="Comic Sans MS" pitchFamily="66" charset="0"/>
              </a:rPr>
            </a:br>
            <a:r>
              <a:rPr lang="en-GB" sz="6200" b="0" dirty="0">
                <a:latin typeface="Comic Sans MS" pitchFamily="66" charset="0"/>
              </a:rPr>
              <a:t/>
            </a:r>
            <a:br>
              <a:rPr lang="en-GB" sz="6200" b="0" dirty="0">
                <a:latin typeface="Comic Sans MS" pitchFamily="66" charset="0"/>
              </a:rPr>
            </a:br>
            <a:r>
              <a:rPr lang="en-GB" sz="3200" b="0" i="1" dirty="0">
                <a:latin typeface="Comic Sans MS" pitchFamily="66" charset="0"/>
              </a:rPr>
              <a:t/>
            </a:r>
            <a:br>
              <a:rPr lang="en-GB" sz="3200" b="0" i="1" dirty="0">
                <a:latin typeface="Comic Sans MS" pitchFamily="66" charset="0"/>
              </a:rPr>
            </a:b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1"/>
                </a:solidFill>
              </a:rPr>
              <a:t>James Margetson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F# Team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Don Syme, James Margetson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Can Erten, Tomas Petricek, Jurgen Van Gael (interns)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for Financial Modelling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Credit </a:t>
            </a:r>
            <a:r>
              <a:rPr lang="en-GB" sz="1800" b="1" dirty="0"/>
              <a:t>Suisse Global Analysis </a:t>
            </a:r>
            <a:r>
              <a:rPr lang="en-GB" sz="1800" b="1" dirty="0" smtClean="0"/>
              <a:t>Group </a:t>
            </a:r>
            <a:r>
              <a:rPr lang="en-GB" sz="1800" dirty="0" smtClean="0"/>
              <a:t>(requesting support)</a:t>
            </a:r>
            <a:endParaRPr lang="en-GB" sz="1800" b="1" dirty="0"/>
          </a:p>
          <a:p>
            <a:pPr lvl="1">
              <a:lnSpc>
                <a:spcPct val="80000"/>
              </a:lnSpc>
            </a:pPr>
            <a:r>
              <a:rPr lang="en-GB" sz="1800" dirty="0"/>
              <a:t>2000+ machine compute farms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Excel </a:t>
            </a:r>
            <a:r>
              <a:rPr lang="en-GB" sz="1800" dirty="0" smtClean="0"/>
              <a:t>scripting </a:t>
            </a:r>
            <a:r>
              <a:rPr lang="en-GB" sz="1800" dirty="0"/>
              <a:t>and </a:t>
            </a:r>
            <a:r>
              <a:rPr lang="en-GB" sz="1800" dirty="0" err="1"/>
              <a:t>interop</a:t>
            </a:r>
            <a:r>
              <a:rPr lang="en-GB" sz="1800" dirty="0"/>
              <a:t> works very well here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Haskell Enthusiasts </a:t>
            </a:r>
            <a:r>
              <a:rPr lang="en-GB" sz="1800" dirty="0" smtClean="0"/>
              <a:t>convert them to functional style.</a:t>
            </a:r>
            <a:endParaRPr lang="en-GB" sz="1800" dirty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They want .NET</a:t>
            </a:r>
            <a:endParaRPr lang="en-GB" sz="1800" dirty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F</a:t>
            </a:r>
            <a:r>
              <a:rPr lang="en-GB" sz="1800" dirty="0"/>
              <a:t># largely fits the </a:t>
            </a:r>
            <a:r>
              <a:rPr lang="en-GB" sz="1800" dirty="0" smtClean="0"/>
              <a:t>bill… but they want guarantees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Also: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800" b="1" dirty="0" err="1" smtClean="0"/>
              <a:t>Lexifi</a:t>
            </a:r>
            <a:r>
              <a:rPr lang="en-US" sz="1800" b="1" dirty="0" smtClean="0"/>
              <a:t> (</a:t>
            </a:r>
            <a:r>
              <a:rPr lang="en-US" sz="1800" dirty="0" smtClean="0"/>
              <a:t>contract description language (</a:t>
            </a:r>
            <a:r>
              <a:rPr lang="en-US" sz="1800" dirty="0" err="1" smtClean="0"/>
              <a:t>OCaml</a:t>
            </a:r>
            <a:r>
              <a:rPr lang="en-US" sz="1800" dirty="0" smtClean="0"/>
              <a:t> and F#)</a:t>
            </a:r>
          </a:p>
          <a:p>
            <a:pPr lvl="1">
              <a:lnSpc>
                <a:spcPct val="80000"/>
              </a:lnSpc>
              <a:buNone/>
            </a:pPr>
            <a:r>
              <a:rPr lang="en-GB" sz="1800" b="1" dirty="0" smtClean="0"/>
              <a:t>Derivatives One </a:t>
            </a:r>
            <a:r>
              <a:rPr lang="en-GB" sz="1800" dirty="0" smtClean="0"/>
              <a:t>(online financial software)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b="1" dirty="0" smtClean="0"/>
              <a:t>Jane St </a:t>
            </a:r>
            <a:r>
              <a:rPr lang="en-US" sz="1800" dirty="0" smtClean="0"/>
              <a:t>(</a:t>
            </a:r>
            <a:r>
              <a:rPr lang="en-US" sz="1800" dirty="0" err="1" smtClean="0"/>
              <a:t>Ocaml</a:t>
            </a:r>
            <a:r>
              <a:rPr lang="en-US" sz="1800" dirty="0" smtClean="0"/>
              <a:t> and F#)</a:t>
            </a:r>
            <a:endParaRPr lang="en-GB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600200"/>
            <a:ext cx="2143413" cy="182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5029200"/>
            <a:ext cx="3290888" cy="159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support requests from CSFB</a:t>
            </a:r>
            <a:endParaRPr lang="en-US" dirty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16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5943600" cy="500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for Systems Data Analysis</a:t>
            </a:r>
            <a:endParaRPr lang="en-GB" dirty="0"/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Constellation Project, MSR Cambridge.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Richard </a:t>
            </a:r>
            <a:r>
              <a:rPr lang="en-GB" sz="2000" dirty="0" err="1"/>
              <a:t>Mortier</a:t>
            </a:r>
            <a:r>
              <a:rPr lang="en-GB" sz="2000" dirty="0"/>
              <a:t>, Richard Black and Systems </a:t>
            </a:r>
            <a:r>
              <a:rPr lang="en-GB" sz="2000" dirty="0" smtClean="0"/>
              <a:t>group</a:t>
            </a:r>
            <a:endParaRPr lang="en-GB" sz="20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Packet parsing and analysis of </a:t>
            </a:r>
            <a:r>
              <a:rPr lang="en-GB" sz="2000" dirty="0" smtClean="0"/>
              <a:t>TBs of packet captures</a:t>
            </a:r>
            <a:endParaRPr lang="en-GB" sz="2000" dirty="0"/>
          </a:p>
          <a:p>
            <a:pPr lvl="1">
              <a:lnSpc>
                <a:spcPct val="80000"/>
              </a:lnSpc>
            </a:pPr>
            <a:r>
              <a:rPr lang="en-GB" sz="2000" dirty="0" smtClean="0"/>
              <a:t>Core packet process is written in F# (Richard </a:t>
            </a:r>
            <a:r>
              <a:rPr lang="en-GB" sz="2000" dirty="0" err="1" smtClean="0"/>
              <a:t>Mortier</a:t>
            </a:r>
            <a:r>
              <a:rPr lang="en-GB" sz="2000" dirty="0" smtClean="0"/>
              <a:t>).</a:t>
            </a:r>
          </a:p>
          <a:p>
            <a:pPr lvl="1">
              <a:lnSpc>
                <a:spcPct val="80000"/>
              </a:lnSpc>
            </a:pPr>
            <a:endParaRPr lang="en-GB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for XNA</a:t>
            </a:r>
            <a:endParaRPr lang="en-GB" dirty="0"/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00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GB" sz="2000" dirty="0" smtClean="0"/>
              <a:t>     </a:t>
            </a:r>
            <a:r>
              <a:rPr lang="en-GB" sz="2000" b="1" dirty="0" smtClean="0"/>
              <a:t>Jack </a:t>
            </a:r>
            <a:r>
              <a:rPr lang="en-GB" sz="2000" b="1" dirty="0" err="1" smtClean="0"/>
              <a:t>Palevich</a:t>
            </a:r>
            <a:r>
              <a:rPr lang="en-GB" sz="2000" b="1" dirty="0" smtClean="0"/>
              <a:t> </a:t>
            </a:r>
            <a:endParaRPr lang="en-GB" sz="2400" dirty="0"/>
          </a:p>
          <a:p>
            <a:pPr lvl="1">
              <a:lnSpc>
                <a:spcPct val="80000"/>
              </a:lnSpc>
            </a:pPr>
            <a:r>
              <a:rPr lang="en-GB" sz="2000" dirty="0" smtClean="0"/>
              <a:t>F</a:t>
            </a:r>
            <a:r>
              <a:rPr lang="en-GB" sz="2000" dirty="0"/>
              <a:t># on </a:t>
            </a:r>
            <a:r>
              <a:rPr lang="en-GB" sz="2000" dirty="0" err="1"/>
              <a:t>XBox</a:t>
            </a:r>
            <a:r>
              <a:rPr lang="en-GB" sz="2000" dirty="0"/>
              <a:t> 360 </a:t>
            </a:r>
            <a:r>
              <a:rPr lang="en-GB" sz="2000" dirty="0" smtClean="0"/>
              <a:t>via XNA </a:t>
            </a:r>
            <a:r>
              <a:rPr lang="en-GB" sz="2000" dirty="0"/>
              <a:t>Framework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Jack’s blog has a tutorial</a:t>
            </a:r>
            <a:endParaRPr lang="en-GB" sz="2000" dirty="0"/>
          </a:p>
        </p:txBody>
      </p:sp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4499086" cy="32554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for </a:t>
            </a:r>
            <a:r>
              <a:rPr lang="en-GB" dirty="0" err="1" smtClean="0"/>
              <a:t>SilverLight</a:t>
            </a:r>
            <a:endParaRPr lang="en-GB" dirty="0"/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45920"/>
            <a:ext cx="8153400" cy="4526280"/>
          </a:xfrm>
        </p:spPr>
        <p:txBody>
          <a:bodyPr/>
          <a:lstStyle/>
          <a:p>
            <a:pPr marL="320040" lvl="1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GB" sz="2000" dirty="0" smtClean="0"/>
              <a:t>     </a:t>
            </a:r>
            <a:r>
              <a:rPr lang="en-GB" sz="2000" b="1" dirty="0" smtClean="0"/>
              <a:t>Rob Pickering (Author of the first F# book in print)</a:t>
            </a:r>
            <a:endParaRPr lang="en-GB" sz="2400" dirty="0"/>
          </a:p>
          <a:p>
            <a:pPr lvl="1">
              <a:lnSpc>
                <a:spcPct val="80000"/>
              </a:lnSpc>
            </a:pPr>
            <a:r>
              <a:rPr lang="en-GB" sz="2000" dirty="0" smtClean="0">
                <a:hlinkClick r:id="rId2"/>
              </a:rPr>
              <a:t>http://www.strangelights.com/fsharp/silverlight/life.aspx</a:t>
            </a:r>
            <a:endParaRPr lang="en-GB" sz="2000" dirty="0" smtClean="0"/>
          </a:p>
          <a:p>
            <a:pPr lvl="1">
              <a:lnSpc>
                <a:spcPct val="80000"/>
              </a:lnSpc>
            </a:pPr>
            <a:endParaRPr lang="en-GB" sz="2000" dirty="0"/>
          </a:p>
          <a:p>
            <a:pPr lvl="1">
              <a:lnSpc>
                <a:spcPct val="80000"/>
              </a:lnSpc>
            </a:pP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465309"/>
            <a:ext cx="5181600" cy="414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dirty="0" smtClean="0">
                <a:latin typeface="+mn-lt"/>
              </a:rPr>
              <a:t>F# CASE STUDY:</a:t>
            </a:r>
            <a:br>
              <a:rPr lang="en-GB" sz="6200" dirty="0" smtClean="0">
                <a:latin typeface="+mn-lt"/>
              </a:rPr>
            </a:br>
            <a:r>
              <a:rPr lang="en-GB" sz="6200" dirty="0" smtClean="0">
                <a:latin typeface="+mn-lt"/>
              </a:rPr>
              <a:t/>
            </a:r>
            <a:br>
              <a:rPr lang="en-GB" sz="6200" dirty="0" smtClean="0">
                <a:latin typeface="+mn-lt"/>
              </a:rPr>
            </a:br>
            <a:r>
              <a:rPr lang="en-GB" sz="6200" dirty="0" smtClean="0">
                <a:latin typeface="+mn-lt"/>
              </a:rPr>
              <a:t>AD PREDICT</a:t>
            </a:r>
            <a:br>
              <a:rPr lang="en-GB" sz="6200" dirty="0" smtClean="0">
                <a:latin typeface="+mn-lt"/>
              </a:rPr>
            </a:br>
            <a:r>
              <a:rPr lang="en-GB" sz="3200" b="0" i="1" dirty="0" smtClean="0">
                <a:latin typeface="Comic Sans MS" pitchFamily="66" charset="0"/>
              </a:rPr>
              <a:t/>
            </a:r>
            <a:br>
              <a:rPr lang="en-GB" sz="3200" b="0" i="1" dirty="0" smtClean="0">
                <a:latin typeface="Comic Sans MS" pitchFamily="66" charset="0"/>
              </a:rPr>
            </a:b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AdPredict</a:t>
            </a:r>
            <a:r>
              <a:rPr lang="en-GB" dirty="0" smtClean="0"/>
              <a:t>: The Competition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Task</a:t>
            </a:r>
            <a:r>
              <a:rPr lang="en-GB" dirty="0" smtClean="0"/>
              <a:t>:		</a:t>
            </a:r>
          </a:p>
          <a:p>
            <a:pPr lvl="1"/>
            <a:r>
              <a:rPr lang="en-GB" dirty="0" smtClean="0"/>
              <a:t>Predict the probability of click of 3 days of real data from 4 weeks of training data (logged page views)</a:t>
            </a:r>
          </a:p>
          <a:p>
            <a:r>
              <a:rPr lang="en-GB" b="1" dirty="0" smtClean="0"/>
              <a:t>Resources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4 (2 x 2) CPU with 16 GB of RAM/200 GB HD</a:t>
            </a:r>
          </a:p>
          <a:p>
            <a:pPr lvl="1"/>
            <a:r>
              <a:rPr lang="en-GB" dirty="0" smtClean="0"/>
              <a:t>Potentially grid computing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AdPredict</a:t>
            </a:r>
            <a:r>
              <a:rPr lang="en-GB" dirty="0" smtClean="0"/>
              <a:t>: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4 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4 wks × 7 days × 250,000,000  impressions = </a:t>
            </a:r>
            <a:br>
              <a:rPr lang="en-GB" dirty="0" smtClean="0"/>
            </a:br>
            <a:r>
              <a:rPr lang="en-GB" b="1" dirty="0" smtClean="0">
                <a:solidFill>
                  <a:srgbClr val="FF0000"/>
                </a:solidFill>
              </a:rPr>
              <a:t>7,000,000,000 impressions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rgbClr val="FF0000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5,787</a:t>
            </a:r>
            <a:r>
              <a:rPr lang="en-GB" dirty="0" smtClean="0"/>
              <a:t> impression updates / sec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172.8 </a:t>
            </a:r>
            <a:r>
              <a:rPr lang="el-GR" b="1" dirty="0" smtClean="0">
                <a:solidFill>
                  <a:srgbClr val="FF0000"/>
                </a:solidFill>
              </a:rPr>
              <a:t>μ</a:t>
            </a:r>
            <a:r>
              <a:rPr lang="en-GB" b="1" dirty="0" smtClean="0">
                <a:solidFill>
                  <a:srgbClr val="FF0000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AdPredict</a:t>
            </a:r>
            <a:r>
              <a:rPr lang="en-GB" dirty="0" smtClean="0"/>
              <a:t>: Strong Typing.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066" y="1714488"/>
            <a:ext cx="3714744" cy="4801314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A single page-view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PageView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ClientDateTime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GmtSeconds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TargetDomainId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Medium  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MediumType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StartPosition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PageNum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(256)&gt;]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Query               : string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Gender              : Gender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AgeBucket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ReturnedAdCnt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AbTestingType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byte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AlgorithmId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ANID                : int128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GUID                : int128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(15)&gt;]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PassportZipCode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string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PassportCountry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string option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PassportRegion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[&lt;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SqlStringLengthAttribute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(2)&gt;]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PassportOccupation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char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LocationCountry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LocationState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LocationMetroArea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SubCategoryId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FormCode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ReturnedAds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Advertisement array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562" y="1699520"/>
            <a:ext cx="3286148" cy="3693319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Different types of media 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MediumType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|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PaidSearch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|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ContextualSearch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/// A single displayed advertisement</a:t>
            </a:r>
          </a:p>
          <a:p>
            <a:r>
              <a:rPr lang="en-GB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Advertisement =   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OrderItemId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CampDayId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CampHourNum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ProductType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MatchType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MatchType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AdLayoutId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AdLayout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RelativePosition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: byte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DeliveryEngineRank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ActualBid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ProbabilityOfClick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: int16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MatchScore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ImpressionCnt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ClickCnt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ConversionCnt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TotalCost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      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err="1" smtClean="0"/>
              <a:t>AdPredict</a:t>
            </a:r>
            <a:r>
              <a:rPr lang="en-GB" sz="2800" dirty="0" smtClean="0"/>
              <a:t>: Sparse Bayesian </a:t>
            </a:r>
            <a:r>
              <a:rPr lang="en-GB" sz="2800" dirty="0" err="1" smtClean="0"/>
              <a:t>Probit</a:t>
            </a:r>
            <a:r>
              <a:rPr lang="en-GB" sz="2800" dirty="0" smtClean="0"/>
              <a:t> Regression</a:t>
            </a:r>
            <a:endParaRPr lang="en-GB" sz="2800" dirty="0"/>
          </a:p>
        </p:txBody>
      </p:sp>
      <p:sp>
        <p:nvSpPr>
          <p:cNvPr id="31" name="Rounded Rectangle 30"/>
          <p:cNvSpPr/>
          <p:nvPr/>
        </p:nvSpPr>
        <p:spPr>
          <a:xfrm rot="16200000">
            <a:off x="1571604" y="1071546"/>
            <a:ext cx="714380" cy="2857520"/>
          </a:xfrm>
          <a:prstGeom prst="roundRect">
            <a:avLst/>
          </a:prstGeom>
          <a:solidFill>
            <a:srgbClr val="00B0F0">
              <a:alpha val="12000"/>
            </a:srgbClr>
          </a:solidFill>
          <a:ln w="635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/>
          <p:cNvSpPr/>
          <p:nvPr/>
        </p:nvSpPr>
        <p:spPr>
          <a:xfrm rot="16200000">
            <a:off x="714348" y="2285992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/>
          <p:nvPr/>
        </p:nvSpPr>
        <p:spPr>
          <a:xfrm rot="16200000">
            <a:off x="1227511" y="2285992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 rot="16200000">
            <a:off x="1740674" y="2285992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 rot="16200000">
            <a:off x="2767002" y="2285992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3857620" y="5072074"/>
            <a:ext cx="785818" cy="78581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cxnSp>
        <p:nvCxnSpPr>
          <p:cNvPr id="44" name="Shape 43"/>
          <p:cNvCxnSpPr>
            <a:stCxn id="5" idx="2"/>
            <a:endCxn id="39" idx="0"/>
          </p:cNvCxnSpPr>
          <p:nvPr/>
        </p:nvCxnSpPr>
        <p:spPr>
          <a:xfrm rot="16200000" flipH="1">
            <a:off x="1667450" y="2488995"/>
            <a:ext cx="2357454" cy="2808704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 rot="16200000">
            <a:off x="4143372" y="1785927"/>
            <a:ext cx="714380" cy="1428760"/>
          </a:xfrm>
          <a:prstGeom prst="roundRect">
            <a:avLst/>
          </a:prstGeom>
          <a:solidFill>
            <a:srgbClr val="00B0F0">
              <a:alpha val="12000"/>
            </a:srgbClr>
          </a:solidFill>
          <a:ln w="635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 rot="16200000">
            <a:off x="4013593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 rot="16200000">
            <a:off x="4526756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 rot="16200000">
            <a:off x="7250925" y="1321580"/>
            <a:ext cx="714380" cy="2357454"/>
          </a:xfrm>
          <a:prstGeom prst="roundRect">
            <a:avLst/>
          </a:prstGeom>
          <a:solidFill>
            <a:srgbClr val="00B050">
              <a:alpha val="12000"/>
            </a:srgbClr>
          </a:solidFill>
          <a:ln w="635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 rot="16200000">
            <a:off x="6656799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/>
          <p:cNvSpPr/>
          <p:nvPr/>
        </p:nvSpPr>
        <p:spPr>
          <a:xfrm rot="16200000">
            <a:off x="7169962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/>
          <p:cNvSpPr/>
          <p:nvPr/>
        </p:nvSpPr>
        <p:spPr>
          <a:xfrm rot="16200000">
            <a:off x="7683125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/>
          <p:cNvSpPr/>
          <p:nvPr/>
        </p:nvSpPr>
        <p:spPr>
          <a:xfrm rot="16200000">
            <a:off x="8196290" y="2285993"/>
            <a:ext cx="428628" cy="42862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285984" y="214311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...</a:t>
            </a:r>
            <a:endParaRPr lang="en-GB" sz="2800" dirty="0"/>
          </a:p>
        </p:txBody>
      </p:sp>
      <p:cxnSp>
        <p:nvCxnSpPr>
          <p:cNvPr id="53" name="Shape 43"/>
          <p:cNvCxnSpPr>
            <a:stCxn id="33" idx="2"/>
            <a:endCxn id="39" idx="0"/>
          </p:cNvCxnSpPr>
          <p:nvPr/>
        </p:nvCxnSpPr>
        <p:spPr>
          <a:xfrm rot="16200000" flipH="1">
            <a:off x="3060492" y="3882036"/>
            <a:ext cx="2357453" cy="22622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72132" y="1928802"/>
            <a:ext cx="554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...</a:t>
            </a:r>
            <a:endParaRPr lang="en-GB" sz="4400" dirty="0"/>
          </a:p>
        </p:txBody>
      </p:sp>
      <p:cxnSp>
        <p:nvCxnSpPr>
          <p:cNvPr id="60" name="Shape 43"/>
          <p:cNvCxnSpPr>
            <a:stCxn id="49" idx="2"/>
            <a:endCxn id="39" idx="0"/>
          </p:cNvCxnSpPr>
          <p:nvPr/>
        </p:nvCxnSpPr>
        <p:spPr>
          <a:xfrm rot="5400000">
            <a:off x="5151841" y="1813310"/>
            <a:ext cx="2357453" cy="4160075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41006" y="157161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ClientIP</a:t>
            </a:r>
            <a:endParaRPr lang="en-GB" sz="2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571868" y="1571612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HasPassport</a:t>
            </a:r>
            <a:r>
              <a:rPr lang="en-GB" sz="2400" b="1" dirty="0" smtClean="0"/>
              <a:t>?</a:t>
            </a:r>
            <a:endParaRPr lang="en-GB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000816" y="1571612"/>
            <a:ext cx="157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MatchType</a:t>
            </a:r>
            <a:endParaRPr lang="en-GB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748006" y="521495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IsClicked</a:t>
            </a:r>
            <a:r>
              <a:rPr lang="en-GB" sz="2400" b="1" dirty="0" smtClean="0"/>
              <a:t>?</a:t>
            </a:r>
            <a:endParaRPr lang="en-GB" sz="2400" b="1" dirty="0"/>
          </a:p>
        </p:txBody>
      </p:sp>
      <p:pic>
        <p:nvPicPr>
          <p:cNvPr id="95" name="Picture 94" descr="txp_fig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 l="-849" t="-21872" r="-849" b="-21872"/>
          <a:stretch>
            <a:fillRect/>
          </a:stretch>
        </p:blipFill>
        <p:spPr>
          <a:xfrm>
            <a:off x="600757" y="6072206"/>
            <a:ext cx="7828895" cy="4294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1214422"/>
            <a:ext cx="6389705" cy="4642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itchFamily="34" charset="0"/>
              </a:rPr>
              <a:t> F# </a:t>
            </a:r>
            <a:r>
              <a:rPr lang="en-GB" dirty="0" smtClean="0">
                <a:latin typeface="Calibri" pitchFamily="34" charset="0"/>
              </a:rPr>
              <a:t>overview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14282" y="357166"/>
          <a:ext cx="8715436" cy="6786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Real time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Total number of parameters (“weights”)</a:t>
            </a:r>
          </a:p>
          <a:p>
            <a:pPr lvl="0" algn="ctr">
              <a:buClr>
                <a:srgbClr val="DD8047"/>
              </a:buClr>
              <a:buNone/>
            </a:pPr>
            <a:r>
              <a:rPr lang="en-GB" b="1" dirty="0" smtClean="0">
                <a:solidFill>
                  <a:srgbClr val="FF0000"/>
                </a:solidFill>
              </a:rPr>
              <a:t>≈100,000,000 Gaussian beliefs (mean &amp; variance)</a:t>
            </a:r>
            <a:endParaRPr lang="en-GB" dirty="0" smtClean="0"/>
          </a:p>
          <a:p>
            <a:r>
              <a:rPr lang="en-GB" dirty="0" smtClean="0"/>
              <a:t>Number of “active” parameters per impression</a:t>
            </a:r>
          </a:p>
          <a:p>
            <a:pPr lvl="0" algn="ctr">
              <a:buNone/>
            </a:pPr>
            <a:r>
              <a:rPr lang="en-GB" b="1" dirty="0" smtClean="0">
                <a:solidFill>
                  <a:srgbClr val="FF0000"/>
                </a:solidFill>
                <a:latin typeface="cmmi12" pitchFamily="34" charset="0"/>
              </a:rPr>
              <a:t>n</a:t>
            </a:r>
            <a:r>
              <a:rPr lang="en-GB" b="1" dirty="0" smtClean="0">
                <a:solidFill>
                  <a:srgbClr val="FF0000"/>
                </a:solidFill>
              </a:rPr>
              <a:t> = 20</a:t>
            </a:r>
            <a:endParaRPr lang="en-GB" dirty="0" smtClean="0"/>
          </a:p>
          <a:p>
            <a:r>
              <a:rPr lang="en-GB" dirty="0" smtClean="0"/>
              <a:t>Complexity of weight belief update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4</a:t>
            </a:r>
            <a:r>
              <a:rPr lang="en-GB" b="1" dirty="0" smtClean="0">
                <a:solidFill>
                  <a:srgbClr val="FF0000"/>
                </a:solidFill>
                <a:latin typeface="cmmi12" pitchFamily="34" charset="0"/>
              </a:rPr>
              <a:t> n</a:t>
            </a:r>
            <a:r>
              <a:rPr lang="en-GB" b="1" dirty="0" smtClean="0">
                <a:solidFill>
                  <a:srgbClr val="FF0000"/>
                </a:solidFill>
              </a:rPr>
              <a:t> additions + 6</a:t>
            </a:r>
            <a:r>
              <a:rPr lang="en-GB" b="1" dirty="0" smtClean="0">
                <a:solidFill>
                  <a:srgbClr val="FF0000"/>
                </a:solidFill>
                <a:latin typeface="cmmi12" pitchFamily="34" charset="0"/>
              </a:rPr>
              <a:t> n</a:t>
            </a:r>
            <a:r>
              <a:rPr lang="en-GB" b="1" dirty="0" smtClean="0">
                <a:solidFill>
                  <a:srgbClr val="FF0000"/>
                </a:solidFill>
              </a:rPr>
              <a:t> multiplications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2 </a:t>
            </a:r>
            <a:r>
              <a:rPr lang="en-GB" b="1" dirty="0" err="1" smtClean="0">
                <a:solidFill>
                  <a:srgbClr val="FF0000"/>
                </a:solidFill>
              </a:rPr>
              <a:t>erf</a:t>
            </a:r>
            <a:r>
              <a:rPr lang="en-GB" b="1" dirty="0" smtClean="0">
                <a:solidFill>
                  <a:srgbClr val="FF0000"/>
                </a:solidFill>
              </a:rPr>
              <a:t> functions</a:t>
            </a:r>
            <a:endParaRPr lang="en-GB" dirty="0" smtClean="0"/>
          </a:p>
          <a:p>
            <a:r>
              <a:rPr lang="en-GB" dirty="0" smtClean="0"/>
              <a:t>Speed on a single threaded Pentium IV:</a:t>
            </a:r>
          </a:p>
          <a:p>
            <a:pPr lvl="0" algn="ctr">
              <a:buClr>
                <a:srgbClr val="DD8047"/>
              </a:buClr>
              <a:buNone/>
            </a:pPr>
            <a:r>
              <a:rPr lang="en-GB" b="1" dirty="0" smtClean="0">
                <a:solidFill>
                  <a:srgbClr val="FF0000"/>
                </a:solidFill>
              </a:rPr>
              <a:t>1,000,000,000 updates/24 hours =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11,500 updates/second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424592" cy="5115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142984"/>
            <a:ext cx="6464262" cy="5143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AdPredict</a:t>
            </a:r>
            <a:r>
              <a:rPr lang="en-GB" dirty="0" smtClean="0"/>
              <a:t>: Model Accuracy?</a:t>
            </a:r>
            <a:endParaRPr lang="en-GB" dirty="0"/>
          </a:p>
        </p:txBody>
      </p:sp>
      <p:pic>
        <p:nvPicPr>
          <p:cNvPr id="4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5767387" cy="487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571612"/>
            <a:ext cx="6891357" cy="51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Success?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/>
              <a:t>Competition?</a:t>
            </a:r>
          </a:p>
          <a:p>
            <a:pPr lvl="1">
              <a:lnSpc>
                <a:spcPct val="80000"/>
              </a:lnSpc>
            </a:pPr>
            <a:r>
              <a:rPr lang="en-GB" sz="1800" dirty="0" smtClean="0"/>
              <a:t>Results due…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Already going into the CTR fraud detector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800" b="1" dirty="0" smtClean="0"/>
              <a:t>Applied Games Group use of F#</a:t>
            </a:r>
            <a:endParaRPr lang="en-GB" sz="1800" b="1" dirty="0" smtClean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Rapid prototyping</a:t>
            </a:r>
            <a:endParaRPr lang="en-GB" sz="1800" b="1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Programmatic data mining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Agility to explore alternative models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Successful model for CTR prediction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Clarity of code</a:t>
            </a:r>
          </a:p>
          <a:p>
            <a:pPr lvl="1">
              <a:lnSpc>
                <a:spcPct val="80000"/>
              </a:lnSpc>
              <a:buNone/>
            </a:pPr>
            <a:endParaRPr lang="en-GB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dirty="0" smtClean="0">
                <a:latin typeface="+mn-lt"/>
              </a:rPr>
              <a:t>F# Community</a:t>
            </a:r>
            <a:r>
              <a:rPr lang="en-GB" sz="6200" b="0" dirty="0" smtClean="0">
                <a:latin typeface="Comic Sans MS" pitchFamily="66" charset="0"/>
              </a:rPr>
              <a:t/>
            </a:r>
            <a:br>
              <a:rPr lang="en-GB" sz="6200" b="0" dirty="0" smtClean="0">
                <a:latin typeface="Comic Sans MS" pitchFamily="66" charset="0"/>
              </a:rPr>
            </a:br>
            <a:r>
              <a:rPr lang="en-GB" sz="3200" b="0" i="1" dirty="0" smtClean="0">
                <a:latin typeface="Comic Sans MS" pitchFamily="66" charset="0"/>
              </a:rPr>
              <a:t/>
            </a:r>
            <a:br>
              <a:rPr lang="en-GB" sz="3200" b="0" i="1" dirty="0" smtClean="0">
                <a:latin typeface="Comic Sans MS" pitchFamily="66" charset="0"/>
              </a:rPr>
            </a:b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Community, http://hubFS.net</a:t>
            </a:r>
            <a:endParaRPr lang="en-GB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 descr="HubF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6476091" cy="46726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F# Books and Third Party Add </a:t>
            </a:r>
            <a:r>
              <a:rPr lang="en-US" sz="4000" dirty="0" err="1" smtClean="0"/>
              <a:t>Ons</a:t>
            </a:r>
            <a:endParaRPr lang="en-GB" sz="4000" dirty="0"/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endParaRPr lang="en-GB" sz="2400" dirty="0">
              <a:solidFill>
                <a:srgbClr val="DDDDDD"/>
              </a:solidFill>
            </a:endParaRPr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2057400" cy="2057400"/>
          </a:xfrm>
          <a:prstGeom prst="rect">
            <a:avLst/>
          </a:prstGeom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590800"/>
            <a:ext cx="2057400" cy="2057400"/>
          </a:xfrm>
          <a:prstGeom prst="rect">
            <a:avLst/>
          </a:prstGeom>
        </p:spPr>
      </p:pic>
      <p:pic>
        <p:nvPicPr>
          <p:cNvPr id="8" name="Picture 7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590800"/>
            <a:ext cx="1455708" cy="2057400"/>
          </a:xfrm>
          <a:prstGeom prst="rect">
            <a:avLst/>
          </a:prstGeom>
        </p:spPr>
      </p:pic>
      <p:pic>
        <p:nvPicPr>
          <p:cNvPr id="9" name="Picture 8" descr="FForVisualisa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242" y="2590800"/>
            <a:ext cx="1455708" cy="2057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noFill/>
        </p:spPr>
        <p:txBody>
          <a:bodyPr anchor="t">
            <a:normAutofit fontScale="90000"/>
          </a:bodyPr>
          <a:lstStyle/>
          <a:p>
            <a:r>
              <a:rPr lang="en-GB" sz="6200" dirty="0" smtClean="0">
                <a:latin typeface="+mn-lt"/>
              </a:rPr>
              <a:t>F# application areas?</a:t>
            </a:r>
            <a:br>
              <a:rPr lang="en-GB" sz="6200" dirty="0" smtClean="0">
                <a:latin typeface="+mn-lt"/>
              </a:rPr>
            </a:br>
            <a:r>
              <a:rPr lang="en-GB" sz="6200" b="0" dirty="0" smtClean="0">
                <a:latin typeface="Comic Sans MS" pitchFamily="66" charset="0"/>
              </a:rPr>
              <a:t/>
            </a:r>
            <a:br>
              <a:rPr lang="en-GB" sz="6200" b="0" dirty="0" smtClean="0">
                <a:latin typeface="Comic Sans MS" pitchFamily="66" charset="0"/>
              </a:rPr>
            </a:br>
            <a:r>
              <a:rPr lang="en-GB" sz="3200" b="0" i="1" dirty="0" smtClean="0">
                <a:latin typeface="Comic Sans MS" pitchFamily="66" charset="0"/>
              </a:rPr>
              <a:t/>
            </a:r>
            <a:br>
              <a:rPr lang="en-GB" sz="3200" b="0" i="1" dirty="0" smtClean="0">
                <a:latin typeface="Comic Sans MS" pitchFamily="66" charset="0"/>
              </a:rPr>
            </a:br>
            <a:endParaRPr lang="en-GB" sz="3200" b="0" i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214686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for Machine Learning</a:t>
            </a:r>
            <a:endParaRPr lang="en-GB" dirty="0"/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Applied </a:t>
            </a:r>
            <a:r>
              <a:rPr lang="en-GB" sz="2000" b="1" dirty="0"/>
              <a:t>Games </a:t>
            </a:r>
            <a:r>
              <a:rPr lang="en-GB" sz="2000" b="1" dirty="0" smtClean="0"/>
              <a:t>Group, MSR Cambridge</a:t>
            </a:r>
            <a:endParaRPr lang="en-GB" sz="2000" b="1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/>
          </a:p>
          <a:p>
            <a:pPr lvl="1">
              <a:lnSpc>
                <a:spcPct val="80000"/>
              </a:lnSpc>
            </a:pPr>
            <a:r>
              <a:rPr lang="en-GB" sz="2000" dirty="0"/>
              <a:t>Ralf, Thore, Phil, </a:t>
            </a:r>
            <a:r>
              <a:rPr lang="en-GB" sz="2000" dirty="0" err="1"/>
              <a:t>Onno</a:t>
            </a:r>
            <a:r>
              <a:rPr lang="en-GB" sz="2000" dirty="0"/>
              <a:t>, </a:t>
            </a:r>
            <a:r>
              <a:rPr lang="en-GB" sz="2000" dirty="0" smtClean="0"/>
              <a:t>Joaquin, interns</a:t>
            </a:r>
            <a:r>
              <a:rPr lang="en-GB" sz="1800" dirty="0" smtClean="0"/>
              <a:t> </a:t>
            </a:r>
            <a:endParaRPr lang="en-GB" sz="18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Algorithms, </a:t>
            </a:r>
            <a:r>
              <a:rPr lang="en-GB" sz="2000" dirty="0" err="1"/>
              <a:t>Numerics</a:t>
            </a:r>
            <a:r>
              <a:rPr lang="en-GB" sz="2000" dirty="0"/>
              <a:t>, </a:t>
            </a:r>
            <a:r>
              <a:rPr lang="en-GB" sz="2000" dirty="0" smtClean="0"/>
              <a:t>GUI, </a:t>
            </a:r>
            <a:r>
              <a:rPr lang="en-GB" sz="2000" dirty="0"/>
              <a:t>Interactive, 1TB+ datasets, Clusters</a:t>
            </a:r>
          </a:p>
          <a:p>
            <a:pPr lvl="1">
              <a:lnSpc>
                <a:spcPct val="80000"/>
              </a:lnSpc>
            </a:pPr>
            <a:r>
              <a:rPr lang="en-GB" sz="2000" b="1" dirty="0" smtClean="0"/>
              <a:t>Factor </a:t>
            </a:r>
            <a:r>
              <a:rPr lang="en-GB" sz="2000" b="1" dirty="0"/>
              <a:t>Graph Library</a:t>
            </a:r>
            <a:endParaRPr lang="en-GB" sz="2000" dirty="0"/>
          </a:p>
          <a:p>
            <a:pPr lvl="1">
              <a:lnSpc>
                <a:spcPct val="80000"/>
              </a:lnSpc>
            </a:pPr>
            <a:r>
              <a:rPr lang="en-GB" sz="2000" b="1" dirty="0" smtClean="0"/>
              <a:t>Xbox Live Log </a:t>
            </a:r>
            <a:r>
              <a:rPr lang="en-GB" sz="2000" b="1" dirty="0"/>
              <a:t>Viewer </a:t>
            </a:r>
            <a:r>
              <a:rPr lang="en-GB" sz="2000" dirty="0"/>
              <a:t>(Xbox </a:t>
            </a:r>
            <a:r>
              <a:rPr lang="en-GB" sz="2000" dirty="0" smtClean="0"/>
              <a:t>Live and games companies)</a:t>
            </a:r>
            <a:endParaRPr lang="en-GB" sz="2000" dirty="0"/>
          </a:p>
          <a:p>
            <a:pPr lvl="1">
              <a:lnSpc>
                <a:spcPct val="80000"/>
              </a:lnSpc>
            </a:pPr>
            <a:r>
              <a:rPr lang="en-GB" sz="2000" b="1" dirty="0"/>
              <a:t>Match making tool </a:t>
            </a:r>
            <a:r>
              <a:rPr lang="en-GB" sz="2000" dirty="0"/>
              <a:t>(</a:t>
            </a:r>
            <a:r>
              <a:rPr lang="en-GB" sz="2000" dirty="0" smtClean="0"/>
              <a:t>Halo)</a:t>
            </a:r>
            <a:endParaRPr lang="en-GB" sz="2000" dirty="0"/>
          </a:p>
          <a:p>
            <a:pPr lvl="1">
              <a:lnSpc>
                <a:spcPct val="80000"/>
              </a:lnSpc>
            </a:pPr>
            <a:r>
              <a:rPr lang="en-GB" sz="2000" b="1" dirty="0" err="1"/>
              <a:t>TrueSkill</a:t>
            </a:r>
            <a:r>
              <a:rPr lang="en-GB" sz="2000" b="1" dirty="0"/>
              <a:t> Web App </a:t>
            </a:r>
            <a:r>
              <a:rPr lang="en-GB" sz="2000" dirty="0"/>
              <a:t>(</a:t>
            </a:r>
            <a:r>
              <a:rPr lang="en-GB" sz="2000" dirty="0" err="1"/>
              <a:t>XBox</a:t>
            </a:r>
            <a:r>
              <a:rPr lang="en-GB" sz="2000" dirty="0"/>
              <a:t> Live Production Servers in Jan</a:t>
            </a:r>
            <a:r>
              <a:rPr lang="en-GB" sz="20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b="1" dirty="0" err="1" smtClean="0"/>
              <a:t>AdPredict</a:t>
            </a:r>
            <a:r>
              <a:rPr lang="en-US" sz="2000" dirty="0" smtClean="0"/>
              <a:t> (Click Through Rates for selection and fraud detection)</a:t>
            </a:r>
            <a:endParaRPr lang="en-GB" sz="2000" b="1" dirty="0"/>
          </a:p>
        </p:txBody>
      </p:sp>
      <p:pic>
        <p:nvPicPr>
          <p:cNvPr id="1406980" name="Rectangle 9758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00600"/>
            <a:ext cx="252095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6981" name="Rectangle 97587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4953000"/>
            <a:ext cx="21590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6982" name="Rectangle 975879" descr="Broadband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4953000"/>
            <a:ext cx="2262188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for Software Verification</a:t>
            </a:r>
            <a:endParaRPr lang="en-GB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smtClean="0">
                <a:latin typeface="+mn-lt"/>
              </a:rPr>
              <a:t>Static </a:t>
            </a:r>
            <a:r>
              <a:rPr lang="en-GB" sz="1800" b="1" dirty="0">
                <a:latin typeface="+mn-lt"/>
              </a:rPr>
              <a:t>Driver Verifier (Windows Core </a:t>
            </a:r>
            <a:r>
              <a:rPr lang="en-GB" sz="1800" b="1" dirty="0" smtClean="0">
                <a:latin typeface="+mn-lt"/>
              </a:rPr>
              <a:t>Team, Redmond)</a:t>
            </a:r>
            <a:endParaRPr lang="en-GB" sz="1800" b="1" dirty="0">
              <a:latin typeface="+mn-lt"/>
            </a:endParaRP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+mn-lt"/>
              </a:rPr>
              <a:t>50K LOC </a:t>
            </a:r>
            <a:r>
              <a:rPr lang="en-GB" sz="1800" dirty="0" err="1">
                <a:latin typeface="+mn-lt"/>
              </a:rPr>
              <a:t>OCaml</a:t>
            </a:r>
            <a:r>
              <a:rPr lang="en-GB" sz="1800" dirty="0">
                <a:latin typeface="+mn-lt"/>
              </a:rPr>
              <a:t> verification application from MSR, shipped in 2004, cross-compiled and fully tested 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+mn-lt"/>
              </a:rPr>
              <a:t>Not shipped in F#, but new functionality being written in F#</a:t>
            </a:r>
          </a:p>
          <a:p>
            <a:pPr lvl="2">
              <a:lnSpc>
                <a:spcPct val="80000"/>
              </a:lnSpc>
            </a:pPr>
            <a:r>
              <a:rPr lang="en-GB" sz="1600" i="1" dirty="0" err="1">
                <a:latin typeface="+mn-lt"/>
              </a:rPr>
              <a:t>JakobL</a:t>
            </a:r>
            <a:r>
              <a:rPr lang="en-GB" sz="1600" i="1" dirty="0">
                <a:latin typeface="+mn-lt"/>
              </a:rPr>
              <a:t>: "Did I say that this is the worlds best ML editor?  With or without the bug mentioned above……  I LOVE it"</a:t>
            </a:r>
          </a:p>
          <a:p>
            <a:pPr>
              <a:lnSpc>
                <a:spcPct val="80000"/>
              </a:lnSpc>
            </a:pPr>
            <a:endParaRPr lang="en-GB" sz="2000" i="1" dirty="0">
              <a:latin typeface="+mn-lt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 err="1">
                <a:latin typeface="+mn-lt"/>
              </a:rPr>
              <a:t>Nestra</a:t>
            </a:r>
            <a:r>
              <a:rPr lang="en-GB" sz="1800" b="1" dirty="0">
                <a:latin typeface="+mn-lt"/>
              </a:rPr>
              <a:t> (MSR India, RSE: Rigorous Software Engineering) 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+mn-lt"/>
              </a:rPr>
              <a:t>Analysis of ACLs (Prasad Naldurg) ~2K LOC symbolic analysis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+mn-lt"/>
              </a:rPr>
              <a:t>Undergoing tech-transfer to SWI (Secure Windows Initiative)</a:t>
            </a:r>
          </a:p>
          <a:p>
            <a:pPr lvl="1">
              <a:lnSpc>
                <a:spcPct val="80000"/>
              </a:lnSpc>
            </a:pPr>
            <a:endParaRPr lang="en-GB" sz="1800" b="1" dirty="0">
              <a:latin typeface="+mn-lt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latin typeface="+mn-lt"/>
              </a:rPr>
              <a:t>Yogi (MSR India, RSE: Rigorous Software Engineering) </a:t>
            </a:r>
          </a:p>
          <a:p>
            <a:pPr lvl="1">
              <a:lnSpc>
                <a:spcPct val="80000"/>
              </a:lnSpc>
            </a:pPr>
            <a:r>
              <a:rPr lang="en-GB" sz="1800" dirty="0">
                <a:latin typeface="+mn-lt"/>
              </a:rPr>
              <a:t>Software property checking tool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for Multi-core</a:t>
            </a:r>
            <a:endParaRPr lang="en-GB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Dave </a:t>
            </a:r>
            <a:r>
              <a:rPr lang="en-GB" sz="2000" b="1" dirty="0" err="1"/>
              <a:t>Wecker</a:t>
            </a:r>
            <a:r>
              <a:rPr lang="en-GB" sz="2000" b="1" dirty="0"/>
              <a:t> (Multi-Core Incubation </a:t>
            </a:r>
            <a:r>
              <a:rPr lang="en-GB" sz="2000" b="1" dirty="0" smtClean="0"/>
              <a:t>Group, Redmond)</a:t>
            </a:r>
            <a:endParaRPr lang="en-GB" sz="2000" b="1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/>
          </a:p>
          <a:p>
            <a:pPr lvl="1">
              <a:lnSpc>
                <a:spcPct val="80000"/>
              </a:lnSpc>
            </a:pPr>
            <a:r>
              <a:rPr lang="en-GB" sz="2000" dirty="0"/>
              <a:t>F# </a:t>
            </a:r>
            <a:r>
              <a:rPr lang="en-GB" sz="2000" dirty="0" smtClean="0"/>
              <a:t>+ </a:t>
            </a:r>
            <a:r>
              <a:rPr lang="en-GB" sz="2000" dirty="0"/>
              <a:t>Software Transactional Memory implementations of various machine learning algorithms</a:t>
            </a:r>
          </a:p>
          <a:p>
            <a:pPr lvl="1">
              <a:lnSpc>
                <a:spcPct val="80000"/>
              </a:lnSpc>
            </a:pPr>
            <a:endParaRPr lang="en-GB" sz="20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Also F# + STM implementations of parallel stochastic simulation algorithms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for Biological Modelling</a:t>
            </a:r>
            <a:endParaRPr lang="en-GB" dirty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err="1" smtClean="0">
                <a:latin typeface="+mn-lt"/>
              </a:rPr>
              <a:t>SPiM</a:t>
            </a:r>
            <a:r>
              <a:rPr lang="en-GB" sz="2000" b="1" dirty="0" smtClean="0">
                <a:latin typeface="+mn-lt"/>
              </a:rPr>
              <a:t> </a:t>
            </a:r>
            <a:r>
              <a:rPr lang="en-GB" sz="2000" b="1" dirty="0">
                <a:latin typeface="+mn-lt"/>
              </a:rPr>
              <a:t>Player (Andrew </a:t>
            </a:r>
            <a:r>
              <a:rPr lang="en-GB" sz="2000" b="1" dirty="0" smtClean="0">
                <a:latin typeface="+mn-lt"/>
              </a:rPr>
              <a:t>Phillips, Luca </a:t>
            </a:r>
            <a:r>
              <a:rPr lang="en-GB" sz="2000" b="1" dirty="0" err="1" smtClean="0">
                <a:latin typeface="+mn-lt"/>
              </a:rPr>
              <a:t>Cardeli</a:t>
            </a:r>
            <a:r>
              <a:rPr lang="en-GB" sz="2000" b="1" dirty="0" smtClean="0"/>
              <a:t>, ERO Cambridge)</a:t>
            </a:r>
            <a:endParaRPr lang="en-GB" sz="2000" b="1" dirty="0">
              <a:latin typeface="+mn-lt"/>
            </a:endParaRPr>
          </a:p>
          <a:p>
            <a:pPr lvl="1">
              <a:lnSpc>
                <a:spcPct val="80000"/>
              </a:lnSpc>
            </a:pPr>
            <a:r>
              <a:rPr lang="en-GB" sz="2000" dirty="0" smtClean="0">
                <a:latin typeface="+mn-lt"/>
              </a:rPr>
              <a:t>F</a:t>
            </a:r>
            <a:r>
              <a:rPr lang="en-GB" sz="2000" dirty="0">
                <a:latin typeface="+mn-lt"/>
              </a:rPr>
              <a:t># </a:t>
            </a:r>
            <a:r>
              <a:rPr lang="en-GB" sz="2000" dirty="0" smtClean="0">
                <a:latin typeface="+mn-lt"/>
              </a:rPr>
              <a:t>simulation of stochastic pi-calculus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Models biological reactions in silica</a:t>
            </a:r>
            <a:endParaRPr lang="en-GB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+mn-lt"/>
              </a:rPr>
              <a:t>Biological </a:t>
            </a:r>
            <a:r>
              <a:rPr lang="en-US" sz="2000" dirty="0" err="1" smtClean="0">
                <a:latin typeface="+mn-lt"/>
              </a:rPr>
              <a:t>modelling</a:t>
            </a:r>
            <a:r>
              <a:rPr lang="en-US" sz="2000" dirty="0" smtClean="0">
                <a:latin typeface="+mn-lt"/>
              </a:rPr>
              <a:t> meets programming languages</a:t>
            </a:r>
            <a:endParaRPr lang="en-GB" sz="2000" dirty="0">
              <a:latin typeface="+mn-lt"/>
            </a:endParaRPr>
          </a:p>
        </p:txBody>
      </p:sp>
      <p:pic>
        <p:nvPicPr>
          <p:cNvPr id="1411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00400"/>
            <a:ext cx="5884863" cy="24923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1981200"/>
            <a:ext cx="695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Autofit/>
          </a:bodyPr>
          <a:lstStyle/>
          <a:p>
            <a:r>
              <a:rPr lang="en-GB" dirty="0" smtClean="0"/>
              <a:t>F# for Specification and Verification</a:t>
            </a:r>
            <a:endParaRPr lang="en-GB" dirty="0"/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Samoa, (Karthik,  Cedric, Andy).</a:t>
            </a:r>
            <a:r>
              <a:rPr lang="en-GB" sz="2000" dirty="0" smtClean="0"/>
              <a:t> </a:t>
            </a:r>
            <a:r>
              <a:rPr lang="en-GB" sz="2000" b="1" dirty="0" smtClean="0"/>
              <a:t>MSR Cambridge.</a:t>
            </a:r>
          </a:p>
          <a:p>
            <a:pPr lvl="1">
              <a:lnSpc>
                <a:spcPct val="80000"/>
              </a:lnSpc>
              <a:buNone/>
            </a:pPr>
            <a:endParaRPr lang="en-GB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Securing Web Services.</a:t>
            </a:r>
            <a:endParaRPr lang="en-GB" sz="2000" dirty="0" smtClean="0"/>
          </a:p>
          <a:p>
            <a:pPr lvl="1">
              <a:lnSpc>
                <a:spcPct val="80000"/>
              </a:lnSpc>
            </a:pPr>
            <a:r>
              <a:rPr lang="en-GB" sz="2000" dirty="0" smtClean="0"/>
              <a:t>"Concrete F#" as real implementation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"Model F#" as formal model, converted to </a:t>
            </a:r>
            <a:r>
              <a:rPr lang="en-GB" sz="2000" dirty="0" err="1" smtClean="0"/>
              <a:t>ProVerif</a:t>
            </a:r>
            <a:endParaRPr lang="en-GB" sz="2000" dirty="0" smtClean="0"/>
          </a:p>
          <a:p>
            <a:pPr lvl="1">
              <a:lnSpc>
                <a:spcPct val="8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for Bioinformatics</a:t>
            </a:r>
            <a:endParaRPr lang="en-GB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smtClean="0"/>
              <a:t>"</a:t>
            </a:r>
            <a:r>
              <a:rPr lang="en-GB" sz="2000" b="1" dirty="0"/>
              <a:t>Rain" Genome Assembly Viewer</a:t>
            </a:r>
          </a:p>
          <a:p>
            <a:pPr lvl="1">
              <a:lnSpc>
                <a:spcPct val="80000"/>
              </a:lnSpc>
              <a:buNone/>
            </a:pPr>
            <a:r>
              <a:rPr lang="en-GB" sz="1800" b="1" dirty="0" smtClean="0"/>
              <a:t>Implemented by Darren </a:t>
            </a:r>
            <a:r>
              <a:rPr lang="en-GB" sz="1800" b="1" dirty="0"/>
              <a:t>Platt: Head of Bioinformatics, </a:t>
            </a:r>
            <a:r>
              <a:rPr lang="en-GB" sz="1800" b="1" dirty="0" smtClean="0"/>
              <a:t>DOE JGI</a:t>
            </a:r>
          </a:p>
          <a:p>
            <a:pPr lvl="1">
              <a:lnSpc>
                <a:spcPct val="80000"/>
              </a:lnSpc>
              <a:buNone/>
            </a:pPr>
            <a:endParaRPr lang="en-GB" sz="1800" b="1" dirty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They sequence </a:t>
            </a:r>
            <a:r>
              <a:rPr lang="en-GB" sz="1800" dirty="0"/>
              <a:t>20% of world's DNA 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Co-author on Neanderthal DNA sequencing paper.  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Experienced, trained programmer</a:t>
            </a:r>
          </a:p>
          <a:p>
            <a:pPr lvl="2">
              <a:lnSpc>
                <a:spcPct val="80000"/>
              </a:lnSpc>
            </a:pPr>
            <a:r>
              <a:rPr lang="en-GB" sz="1600" dirty="0"/>
              <a:t>F</a:t>
            </a:r>
            <a:r>
              <a:rPr lang="en-GB" sz="1600" dirty="0" smtClean="0"/>
              <a:t># /.</a:t>
            </a:r>
            <a:r>
              <a:rPr lang="en-GB" sz="1600" dirty="0"/>
              <a:t>NET/C++ v.  Perl/C++ v. Python/C++</a:t>
            </a:r>
          </a:p>
          <a:p>
            <a:pPr>
              <a:lnSpc>
                <a:spcPct val="80000"/>
              </a:lnSpc>
            </a:pPr>
            <a:endParaRPr lang="en-GB" sz="2400" dirty="0"/>
          </a:p>
        </p:txBody>
      </p:sp>
      <p:pic>
        <p:nvPicPr>
          <p:cNvPr id="4" name="Picture 5" descr="Typical Human Gen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185982"/>
            <a:ext cx="3581400" cy="2348289"/>
          </a:xfrm>
          <a:prstGeom prst="rect">
            <a:avLst/>
          </a:prstGeom>
          <a:noFill/>
        </p:spPr>
      </p:pic>
      <p:pic>
        <p:nvPicPr>
          <p:cNvPr id="5" name="Picture 6" descr="Neaderthal Fragment 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191000"/>
            <a:ext cx="3516313" cy="2344568"/>
          </a:xfrm>
          <a:prstGeom prst="rect">
            <a:avLst/>
          </a:prstGeom>
          <a:noFill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3352800"/>
            <a:ext cx="6400800" cy="16004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i="1" dirty="0" smtClean="0">
                <a:solidFill>
                  <a:schemeClr val="tx2"/>
                </a:solidFill>
                <a:latin typeface="Calibri" pitchFamily="34" charset="0"/>
              </a:rPr>
              <a:t>“It's </a:t>
            </a:r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the fastest genome assembly viewer I've ever seen and only 500 lines of F#.  </a:t>
            </a:r>
          </a:p>
          <a:p>
            <a:endParaRPr lang="en-GB" sz="1400" i="1" dirty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GB" sz="1400" i="1" dirty="0" smtClean="0">
                <a:solidFill>
                  <a:schemeClr val="tx2"/>
                </a:solidFill>
                <a:latin typeface="Calibri" pitchFamily="34" charset="0"/>
              </a:rPr>
              <a:t>My current </a:t>
            </a:r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tool for doing is a python CGI script that produces nice images but which is completely non-interactive and very slow.... </a:t>
            </a:r>
          </a:p>
          <a:p>
            <a:endParaRPr lang="en-GB" sz="1400" i="1" dirty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The more I think about our field and current best practice (</a:t>
            </a:r>
            <a:r>
              <a:rPr lang="en-GB" sz="1400" i="1" dirty="0" err="1">
                <a:solidFill>
                  <a:schemeClr val="tx2"/>
                </a:solidFill>
                <a:latin typeface="Calibri" pitchFamily="34" charset="0"/>
              </a:rPr>
              <a:t>perl</a:t>
            </a:r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/java ...), rapid </a:t>
            </a:r>
            <a:r>
              <a:rPr lang="en-GB" sz="1400" i="1" dirty="0" err="1">
                <a:solidFill>
                  <a:schemeClr val="tx2"/>
                </a:solidFill>
                <a:latin typeface="Calibri" pitchFamily="34" charset="0"/>
              </a:rPr>
              <a:t>protyping</a:t>
            </a:r>
            <a:r>
              <a:rPr lang="en-GB" sz="1400" i="1" dirty="0">
                <a:solidFill>
                  <a:schemeClr val="tx2"/>
                </a:solidFill>
                <a:latin typeface="Calibri" pitchFamily="34" charset="0"/>
              </a:rPr>
              <a:t>, mathematical problems, the more enthusiastic I get about this path</a:t>
            </a:r>
            <a:r>
              <a:rPr lang="en-GB" sz="1400" i="1" dirty="0" smtClean="0">
                <a:solidFill>
                  <a:schemeClr val="tx2"/>
                </a:solidFill>
                <a:latin typeface="Calibri" pitchFamily="34" charset="0"/>
              </a:rPr>
              <a:t>.”</a:t>
            </a:r>
            <a:endParaRPr lang="en-GB" sz="1400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2209800"/>
            <a:ext cx="18859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pagestyle{empty}&#10;\usepackage{color}&#10;\usepackage{amsmath}&#10;\usepackage{amsfonts}&#10;\begin{document}&#10;\[&#10;{\boldsymbol{\mathsf{P}}}\left(\mathrm{IsClicked}_i| \mathrm{ClientIP}_i,\ldots,\mathrm{MatchType}_i\right) = &#10;\Phi\left(w_{\mathrm{ClientIP}_i}+\cdots+w_{\mathrm{MatchType}_i}\right)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407"/>
  <p:tag name="BOXHEIGHT" val="271"/>
  <p:tag name="BOXFONT" val="10"/>
  <p:tag name="BOXWRAP" val="False"/>
  <p:tag name="WORKAROUNDTRANSPARENCYBUG" val="False"/>
  <p:tag name="ALLOWFONTSUBSTITUTION" val="False"/>
  <p:tag name="BITMAPFORMAT" val="bmp16m"/>
  <p:tag name="ORIGWIDTH" val="333.9607"/>
  <p:tag name="PICTUREFILESIZE" val="360725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971</Words>
  <Application>Microsoft Office PowerPoint</Application>
  <PresentationFormat>On-screen Show (4:3)</PresentationFormat>
  <Paragraphs>223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Introducing F#    </vt:lpstr>
      <vt:lpstr> F# overview</vt:lpstr>
      <vt:lpstr>F# application areas?   </vt:lpstr>
      <vt:lpstr>F# for Machine Learning</vt:lpstr>
      <vt:lpstr>F# for Software Verification</vt:lpstr>
      <vt:lpstr>F# for Multi-core</vt:lpstr>
      <vt:lpstr>F# for Biological Modelling</vt:lpstr>
      <vt:lpstr>F# for Specification and Verification</vt:lpstr>
      <vt:lpstr>F# for Bioinformatics</vt:lpstr>
      <vt:lpstr>F# for Financial Modelling</vt:lpstr>
      <vt:lpstr>F# support requests from CSFB</vt:lpstr>
      <vt:lpstr>F# for Systems Data Analysis</vt:lpstr>
      <vt:lpstr>F# for XNA</vt:lpstr>
      <vt:lpstr>F# for SilverLight</vt:lpstr>
      <vt:lpstr>F# CASE STUDY:  AD PREDICT  </vt:lpstr>
      <vt:lpstr>AdPredict: The Competition</vt:lpstr>
      <vt:lpstr>AdPredict: Scale of Things</vt:lpstr>
      <vt:lpstr>AdPredict: Strong Typing.</vt:lpstr>
      <vt:lpstr>AdPredict: Sparse Bayesian Probit Regression</vt:lpstr>
      <vt:lpstr>AdPredict: Real time learning</vt:lpstr>
      <vt:lpstr>AdPredict: Model Accuracy?</vt:lpstr>
      <vt:lpstr>AdPredict: Success?</vt:lpstr>
      <vt:lpstr>F# Community  </vt:lpstr>
      <vt:lpstr>F# Community, http://hubFS.net</vt:lpstr>
      <vt:lpstr>F# Books and Third Party Add 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F#    </dc:title>
  <dc:creator/>
  <cp:lastModifiedBy>Microsoft</cp:lastModifiedBy>
  <cp:revision>26</cp:revision>
  <dcterms:created xsi:type="dcterms:W3CDTF">2006-08-16T00:00:00Z</dcterms:created>
  <dcterms:modified xsi:type="dcterms:W3CDTF">2007-07-06T13:04:28Z</dcterms:modified>
</cp:coreProperties>
</file>