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62" r:id="rId3"/>
    <p:sldId id="257" r:id="rId4"/>
    <p:sldId id="258" r:id="rId5"/>
    <p:sldId id="259" r:id="rId6"/>
    <p:sldId id="260" r:id="rId7"/>
    <p:sldId id="326" r:id="rId8"/>
    <p:sldId id="261" r:id="rId9"/>
    <p:sldId id="262" r:id="rId10"/>
    <p:sldId id="263" r:id="rId11"/>
    <p:sldId id="287" r:id="rId12"/>
    <p:sldId id="264" r:id="rId13"/>
    <p:sldId id="266" r:id="rId14"/>
    <p:sldId id="297" r:id="rId15"/>
    <p:sldId id="275" r:id="rId16"/>
    <p:sldId id="268" r:id="rId17"/>
    <p:sldId id="265" r:id="rId18"/>
    <p:sldId id="267" r:id="rId19"/>
    <p:sldId id="272" r:id="rId20"/>
    <p:sldId id="270" r:id="rId21"/>
    <p:sldId id="273" r:id="rId22"/>
    <p:sldId id="284" r:id="rId23"/>
    <p:sldId id="283" r:id="rId24"/>
    <p:sldId id="285" r:id="rId25"/>
    <p:sldId id="309" r:id="rId26"/>
    <p:sldId id="286" r:id="rId27"/>
    <p:sldId id="289" r:id="rId28"/>
    <p:sldId id="288" r:id="rId29"/>
    <p:sldId id="293" r:id="rId30"/>
    <p:sldId id="292" r:id="rId31"/>
    <p:sldId id="294" r:id="rId32"/>
    <p:sldId id="279" r:id="rId33"/>
    <p:sldId id="348" r:id="rId34"/>
    <p:sldId id="353" r:id="rId35"/>
    <p:sldId id="354" r:id="rId36"/>
    <p:sldId id="355" r:id="rId37"/>
    <p:sldId id="356" r:id="rId38"/>
    <p:sldId id="357" r:id="rId39"/>
    <p:sldId id="342" r:id="rId40"/>
    <p:sldId id="349" r:id="rId41"/>
    <p:sldId id="351" r:id="rId42"/>
    <p:sldId id="311" r:id="rId43"/>
    <p:sldId id="280" r:id="rId44"/>
    <p:sldId id="312" r:id="rId45"/>
    <p:sldId id="313" r:id="rId46"/>
    <p:sldId id="334" r:id="rId47"/>
    <p:sldId id="336" r:id="rId48"/>
    <p:sldId id="338" r:id="rId49"/>
    <p:sldId id="339" r:id="rId50"/>
    <p:sldId id="340" r:id="rId51"/>
    <p:sldId id="335" r:id="rId52"/>
    <p:sldId id="337" r:id="rId53"/>
    <p:sldId id="301" r:id="rId54"/>
    <p:sldId id="321" r:id="rId55"/>
    <p:sldId id="314" r:id="rId56"/>
    <p:sldId id="319" r:id="rId57"/>
    <p:sldId id="303" r:id="rId58"/>
    <p:sldId id="296" r:id="rId59"/>
    <p:sldId id="341" r:id="rId60"/>
    <p:sldId id="325" r:id="rId61"/>
    <p:sldId id="329" r:id="rId62"/>
    <p:sldId id="330" r:id="rId63"/>
    <p:sldId id="331" r:id="rId64"/>
    <p:sldId id="322" r:id="rId65"/>
    <p:sldId id="361" r:id="rId66"/>
    <p:sldId id="359" r:id="rId67"/>
    <p:sldId id="360" r:id="rId68"/>
    <p:sldId id="307" r:id="rId69"/>
    <p:sldId id="310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9" autoAdjust="0"/>
    <p:restoredTop sz="88020" autoAdjust="0"/>
  </p:normalViewPr>
  <p:slideViewPr>
    <p:cSldViewPr>
      <p:cViewPr varScale="1">
        <p:scale>
          <a:sx n="93" d="100"/>
          <a:sy n="93" d="100"/>
        </p:scale>
        <p:origin x="-5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D3AED-D684-4D63-85ED-DEF6F720C64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FA4B2FC-3DEF-49BB-9B8B-59369E63A08B}">
      <dgm:prSet phldrT="[Text]"/>
      <dgm:spPr/>
      <dgm:t>
        <a:bodyPr/>
        <a:lstStyle/>
        <a:p>
          <a:r>
            <a:rPr lang="en-US" dirty="0" smtClean="0"/>
            <a:t>functional</a:t>
          </a:r>
          <a:endParaRPr lang="en-AU" dirty="0"/>
        </a:p>
      </dgm:t>
    </dgm:pt>
    <dgm:pt modelId="{20C4E562-4064-43C9-AB56-4E1681EB420D}" type="parTrans" cxnId="{A243F751-16BF-4243-92A7-BB02E655AE3B}">
      <dgm:prSet/>
      <dgm:spPr/>
      <dgm:t>
        <a:bodyPr/>
        <a:lstStyle/>
        <a:p>
          <a:endParaRPr lang="en-AU"/>
        </a:p>
      </dgm:t>
    </dgm:pt>
    <dgm:pt modelId="{DFA1D560-8E25-4428-90FE-A9BB69C770B1}" type="sibTrans" cxnId="{A243F751-16BF-4243-92A7-BB02E655AE3B}">
      <dgm:prSet/>
      <dgm:spPr/>
      <dgm:t>
        <a:bodyPr/>
        <a:lstStyle/>
        <a:p>
          <a:endParaRPr lang="en-AU"/>
        </a:p>
      </dgm:t>
    </dgm:pt>
    <dgm:pt modelId="{982DF47D-55B1-4D61-A87F-4BE49141B075}">
      <dgm:prSet phldrT="[Text]"/>
      <dgm:spPr/>
      <dgm:t>
        <a:bodyPr/>
        <a:lstStyle/>
        <a:p>
          <a:r>
            <a:rPr lang="en-US" dirty="0" smtClean="0"/>
            <a:t>procedural</a:t>
          </a:r>
          <a:endParaRPr lang="en-AU" dirty="0"/>
        </a:p>
      </dgm:t>
    </dgm:pt>
    <dgm:pt modelId="{6357D00C-2110-451B-849A-3D086369800B}" type="parTrans" cxnId="{BF315B21-D8C1-4FD1-97E3-DF12D61CAC16}">
      <dgm:prSet/>
      <dgm:spPr/>
      <dgm:t>
        <a:bodyPr/>
        <a:lstStyle/>
        <a:p>
          <a:endParaRPr lang="en-AU"/>
        </a:p>
      </dgm:t>
    </dgm:pt>
    <dgm:pt modelId="{B0606F61-D6FF-4DB7-A07C-8BDDFB82E1FA}" type="sibTrans" cxnId="{BF315B21-D8C1-4FD1-97E3-DF12D61CAC16}">
      <dgm:prSet/>
      <dgm:spPr/>
      <dgm:t>
        <a:bodyPr/>
        <a:lstStyle/>
        <a:p>
          <a:endParaRPr lang="en-AU"/>
        </a:p>
      </dgm:t>
    </dgm:pt>
    <dgm:pt modelId="{4367C942-FAAC-4215-98F1-F75699E14D30}">
      <dgm:prSet phldrT="[Text]"/>
      <dgm:spPr/>
      <dgm:t>
        <a:bodyPr/>
        <a:lstStyle/>
        <a:p>
          <a:r>
            <a:rPr lang="en-US" dirty="0" smtClean="0"/>
            <a:t>object-oriented</a:t>
          </a:r>
          <a:endParaRPr lang="en-AU" dirty="0"/>
        </a:p>
      </dgm:t>
    </dgm:pt>
    <dgm:pt modelId="{05031545-9EAB-4EAB-AEE7-89571EF3667C}" type="parTrans" cxnId="{01C448BF-CDB3-42EB-9ADB-F0999ECB23EE}">
      <dgm:prSet/>
      <dgm:spPr/>
      <dgm:t>
        <a:bodyPr/>
        <a:lstStyle/>
        <a:p>
          <a:endParaRPr lang="en-AU"/>
        </a:p>
      </dgm:t>
    </dgm:pt>
    <dgm:pt modelId="{E81BE865-5EA3-41FB-8717-BA83892E53A3}" type="sibTrans" cxnId="{01C448BF-CDB3-42EB-9ADB-F0999ECB23EE}">
      <dgm:prSet/>
      <dgm:spPr/>
      <dgm:t>
        <a:bodyPr/>
        <a:lstStyle/>
        <a:p>
          <a:endParaRPr lang="en-AU"/>
        </a:p>
      </dgm:t>
    </dgm:pt>
    <dgm:pt modelId="{0C776EC5-AFD6-41AA-A895-84A8530922E6}">
      <dgm:prSet phldrT="[Text]" custT="1"/>
      <dgm:spPr/>
      <dgm:t>
        <a:bodyPr/>
        <a:lstStyle/>
        <a:p>
          <a:r>
            <a:rPr lang="en-US" sz="7200" dirty="0" smtClean="0"/>
            <a:t>F#</a:t>
          </a:r>
          <a:endParaRPr lang="en-AU" sz="7200" dirty="0"/>
        </a:p>
      </dgm:t>
    </dgm:pt>
    <dgm:pt modelId="{1568F2CC-6368-466E-B0D9-564DAB9D0BA3}" type="parTrans" cxnId="{4EE4D3AA-A30F-41F1-82A7-7C4243AB8728}">
      <dgm:prSet/>
      <dgm:spPr/>
      <dgm:t>
        <a:bodyPr/>
        <a:lstStyle/>
        <a:p>
          <a:endParaRPr lang="en-AU"/>
        </a:p>
      </dgm:t>
    </dgm:pt>
    <dgm:pt modelId="{D23ACA73-6F17-43AC-B6D9-41EC24165FBF}" type="sibTrans" cxnId="{4EE4D3AA-A30F-41F1-82A7-7C4243AB8728}">
      <dgm:prSet/>
      <dgm:spPr/>
      <dgm:t>
        <a:bodyPr/>
        <a:lstStyle/>
        <a:p>
          <a:endParaRPr lang="en-AU"/>
        </a:p>
      </dgm:t>
    </dgm:pt>
    <dgm:pt modelId="{9B8C9A6C-FEAC-432F-81FE-69D6B3E342D3}" type="pres">
      <dgm:prSet presAssocID="{122D3AED-D684-4D63-85ED-DEF6F720C64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0CB7D6A-E495-4E6C-922D-53B31C87F95E}" type="pres">
      <dgm:prSet presAssocID="{122D3AED-D684-4D63-85ED-DEF6F720C64D}" presName="ellipse" presStyleLbl="trBgShp" presStyleIdx="0" presStyleCnt="1"/>
      <dgm:spPr/>
    </dgm:pt>
    <dgm:pt modelId="{6F0074EA-A683-4CAE-9B22-40B16A50DDB1}" type="pres">
      <dgm:prSet presAssocID="{122D3AED-D684-4D63-85ED-DEF6F720C64D}" presName="arrow1" presStyleLbl="fgShp" presStyleIdx="0" presStyleCnt="1"/>
      <dgm:spPr/>
    </dgm:pt>
    <dgm:pt modelId="{2BF12569-01BB-4F2A-9846-5E29C96FC840}" type="pres">
      <dgm:prSet presAssocID="{122D3AED-D684-4D63-85ED-DEF6F720C64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996DDEF-06AE-4F9B-9E66-FA991A866691}" type="pres">
      <dgm:prSet presAssocID="{982DF47D-55B1-4D61-A87F-4BE49141B07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C2674B0-84D2-493A-9058-292A106FA506}" type="pres">
      <dgm:prSet presAssocID="{4367C942-FAAC-4215-98F1-F75699E14D3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E22105C-2E25-422C-9ECB-C1BFEECB2ABD}" type="pres">
      <dgm:prSet presAssocID="{0C776EC5-AFD6-41AA-A895-84A8530922E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011500-3F41-46D8-9DEC-C298F022D399}" type="pres">
      <dgm:prSet presAssocID="{122D3AED-D684-4D63-85ED-DEF6F720C64D}" presName="funnel" presStyleLbl="trAlignAcc1" presStyleIdx="0" presStyleCnt="1"/>
      <dgm:spPr/>
    </dgm:pt>
  </dgm:ptLst>
  <dgm:cxnLst>
    <dgm:cxn modelId="{8D6D227C-D437-47FA-95AE-ACF072C8950B}" type="presOf" srcId="{0C776EC5-AFD6-41AA-A895-84A8530922E6}" destId="{2BF12569-01BB-4F2A-9846-5E29C96FC840}" srcOrd="0" destOrd="0" presId="urn:microsoft.com/office/officeart/2005/8/layout/funnel1"/>
    <dgm:cxn modelId="{2FDC9FFE-19AA-4F7D-885E-58606427D55A}" type="presOf" srcId="{982DF47D-55B1-4D61-A87F-4BE49141B075}" destId="{BC2674B0-84D2-493A-9058-292A106FA506}" srcOrd="0" destOrd="0" presId="urn:microsoft.com/office/officeart/2005/8/layout/funnel1"/>
    <dgm:cxn modelId="{A243F751-16BF-4243-92A7-BB02E655AE3B}" srcId="{122D3AED-D684-4D63-85ED-DEF6F720C64D}" destId="{8FA4B2FC-3DEF-49BB-9B8B-59369E63A08B}" srcOrd="0" destOrd="0" parTransId="{20C4E562-4064-43C9-AB56-4E1681EB420D}" sibTransId="{DFA1D560-8E25-4428-90FE-A9BB69C770B1}"/>
    <dgm:cxn modelId="{3A3FD193-5DC0-4883-8B49-32FCA2D51A32}" type="presOf" srcId="{122D3AED-D684-4D63-85ED-DEF6F720C64D}" destId="{9B8C9A6C-FEAC-432F-81FE-69D6B3E342D3}" srcOrd="0" destOrd="0" presId="urn:microsoft.com/office/officeart/2005/8/layout/funnel1"/>
    <dgm:cxn modelId="{78E3CD2F-18DB-4344-A0C4-594C96A9E66F}" type="presOf" srcId="{8FA4B2FC-3DEF-49BB-9B8B-59369E63A08B}" destId="{DE22105C-2E25-422C-9ECB-C1BFEECB2ABD}" srcOrd="0" destOrd="0" presId="urn:microsoft.com/office/officeart/2005/8/layout/funnel1"/>
    <dgm:cxn modelId="{0DE7C7B6-5832-4C4A-A35D-3026BD835C86}" type="presOf" srcId="{4367C942-FAAC-4215-98F1-F75699E14D30}" destId="{B996DDEF-06AE-4F9B-9E66-FA991A866691}" srcOrd="0" destOrd="0" presId="urn:microsoft.com/office/officeart/2005/8/layout/funnel1"/>
    <dgm:cxn modelId="{01C448BF-CDB3-42EB-9ADB-F0999ECB23EE}" srcId="{122D3AED-D684-4D63-85ED-DEF6F720C64D}" destId="{4367C942-FAAC-4215-98F1-F75699E14D30}" srcOrd="2" destOrd="0" parTransId="{05031545-9EAB-4EAB-AEE7-89571EF3667C}" sibTransId="{E81BE865-5EA3-41FB-8717-BA83892E53A3}"/>
    <dgm:cxn modelId="{BF315B21-D8C1-4FD1-97E3-DF12D61CAC16}" srcId="{122D3AED-D684-4D63-85ED-DEF6F720C64D}" destId="{982DF47D-55B1-4D61-A87F-4BE49141B075}" srcOrd="1" destOrd="0" parTransId="{6357D00C-2110-451B-849A-3D086369800B}" sibTransId="{B0606F61-D6FF-4DB7-A07C-8BDDFB82E1FA}"/>
    <dgm:cxn modelId="{4EE4D3AA-A30F-41F1-82A7-7C4243AB8728}" srcId="{122D3AED-D684-4D63-85ED-DEF6F720C64D}" destId="{0C776EC5-AFD6-41AA-A895-84A8530922E6}" srcOrd="3" destOrd="0" parTransId="{1568F2CC-6368-466E-B0D9-564DAB9D0BA3}" sibTransId="{D23ACA73-6F17-43AC-B6D9-41EC24165FBF}"/>
    <dgm:cxn modelId="{64193AF1-99AA-466C-9651-20E3D89B297B}" type="presParOf" srcId="{9B8C9A6C-FEAC-432F-81FE-69D6B3E342D3}" destId="{60CB7D6A-E495-4E6C-922D-53B31C87F95E}" srcOrd="0" destOrd="0" presId="urn:microsoft.com/office/officeart/2005/8/layout/funnel1"/>
    <dgm:cxn modelId="{23182033-4C5E-4C56-84E8-D50E545F116D}" type="presParOf" srcId="{9B8C9A6C-FEAC-432F-81FE-69D6B3E342D3}" destId="{6F0074EA-A683-4CAE-9B22-40B16A50DDB1}" srcOrd="1" destOrd="0" presId="urn:microsoft.com/office/officeart/2005/8/layout/funnel1"/>
    <dgm:cxn modelId="{AEDFA7D7-410F-4007-8087-C8125FEF4BFF}" type="presParOf" srcId="{9B8C9A6C-FEAC-432F-81FE-69D6B3E342D3}" destId="{2BF12569-01BB-4F2A-9846-5E29C96FC840}" srcOrd="2" destOrd="0" presId="urn:microsoft.com/office/officeart/2005/8/layout/funnel1"/>
    <dgm:cxn modelId="{6FDEEBDC-A28A-40B7-B32F-D154B0EAC317}" type="presParOf" srcId="{9B8C9A6C-FEAC-432F-81FE-69D6B3E342D3}" destId="{B996DDEF-06AE-4F9B-9E66-FA991A866691}" srcOrd="3" destOrd="0" presId="urn:microsoft.com/office/officeart/2005/8/layout/funnel1"/>
    <dgm:cxn modelId="{FEC732FF-1F8F-4B72-A4E9-CAFD9B3A7769}" type="presParOf" srcId="{9B8C9A6C-FEAC-432F-81FE-69D6B3E342D3}" destId="{BC2674B0-84D2-493A-9058-292A106FA506}" srcOrd="4" destOrd="0" presId="urn:microsoft.com/office/officeart/2005/8/layout/funnel1"/>
    <dgm:cxn modelId="{F94E9D07-72ED-4604-8495-994EE82B343F}" type="presParOf" srcId="{9B8C9A6C-FEAC-432F-81FE-69D6B3E342D3}" destId="{DE22105C-2E25-422C-9ECB-C1BFEECB2ABD}" srcOrd="5" destOrd="0" presId="urn:microsoft.com/office/officeart/2005/8/layout/funnel1"/>
    <dgm:cxn modelId="{97EBF8D5-2183-4F1B-8724-A156D445B34B}" type="presParOf" srcId="{9B8C9A6C-FEAC-432F-81FE-69D6B3E342D3}" destId="{EB011500-3F41-46D8-9DEC-C298F022D399}" srcOrd="6" destOrd="0" presId="urn:microsoft.com/office/officeart/2005/8/layout/funne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72904-AFA6-40C9-B0D2-173DAD4F8A8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4C15573-A2C2-48E2-9E71-2E3A17C81B28}">
      <dgm:prSet phldrT="[Text]"/>
      <dgm:spPr/>
      <dgm:t>
        <a:bodyPr/>
        <a:lstStyle/>
        <a:p>
          <a:r>
            <a:rPr lang="en-US" dirty="0" smtClean="0"/>
            <a:t>procedural</a:t>
          </a:r>
          <a:endParaRPr lang="en-AU" dirty="0"/>
        </a:p>
      </dgm:t>
    </dgm:pt>
    <dgm:pt modelId="{D3E7E2C0-9743-43CE-9DBE-DB5D19C70B27}" type="parTrans" cxnId="{6022D1B5-28FA-4240-AE5B-BD2788EBA846}">
      <dgm:prSet/>
      <dgm:spPr/>
      <dgm:t>
        <a:bodyPr/>
        <a:lstStyle/>
        <a:p>
          <a:endParaRPr lang="en-AU"/>
        </a:p>
      </dgm:t>
    </dgm:pt>
    <dgm:pt modelId="{EF37CBBC-8AC0-401D-9159-C2ED2A512064}" type="sibTrans" cxnId="{6022D1B5-28FA-4240-AE5B-BD2788EBA846}">
      <dgm:prSet/>
      <dgm:spPr/>
      <dgm:t>
        <a:bodyPr/>
        <a:lstStyle/>
        <a:p>
          <a:endParaRPr lang="en-AU"/>
        </a:p>
      </dgm:t>
    </dgm:pt>
    <dgm:pt modelId="{B8382F21-4131-4E51-9DA0-66B40945A077}">
      <dgm:prSet phldrT="[Text]"/>
      <dgm:spPr/>
      <dgm:t>
        <a:bodyPr/>
        <a:lstStyle/>
        <a:p>
          <a:r>
            <a:rPr lang="en-US" dirty="0" smtClean="0"/>
            <a:t>object oriented</a:t>
          </a:r>
          <a:endParaRPr lang="en-AU" dirty="0"/>
        </a:p>
      </dgm:t>
    </dgm:pt>
    <dgm:pt modelId="{1F88AF8B-F0E5-47E9-BD47-982AB55167A5}" type="parTrans" cxnId="{3FF70C34-32E0-41DB-83CE-5D72BF06725D}">
      <dgm:prSet/>
      <dgm:spPr/>
      <dgm:t>
        <a:bodyPr/>
        <a:lstStyle/>
        <a:p>
          <a:endParaRPr lang="en-AU"/>
        </a:p>
      </dgm:t>
    </dgm:pt>
    <dgm:pt modelId="{B8289D93-BE6E-40B7-A0D3-FFA79D42B3BB}" type="sibTrans" cxnId="{3FF70C34-32E0-41DB-83CE-5D72BF06725D}">
      <dgm:prSet/>
      <dgm:spPr/>
      <dgm:t>
        <a:bodyPr/>
        <a:lstStyle/>
        <a:p>
          <a:endParaRPr lang="en-AU"/>
        </a:p>
      </dgm:t>
    </dgm:pt>
    <dgm:pt modelId="{BFFEEF38-EC63-490B-962C-A992F53AA45D}">
      <dgm:prSet phldrT="[Text]"/>
      <dgm:spPr/>
      <dgm:t>
        <a:bodyPr/>
        <a:lstStyle/>
        <a:p>
          <a:r>
            <a:rPr lang="en-US" dirty="0" smtClean="0"/>
            <a:t>imperative</a:t>
          </a:r>
          <a:endParaRPr lang="en-AU" dirty="0"/>
        </a:p>
      </dgm:t>
    </dgm:pt>
    <dgm:pt modelId="{21D2680B-FD70-45A9-AFF5-B45AB032A437}" type="parTrans" cxnId="{8625EF53-7744-4B86-A6D0-F55C89F172B9}">
      <dgm:prSet/>
      <dgm:spPr/>
      <dgm:t>
        <a:bodyPr/>
        <a:lstStyle/>
        <a:p>
          <a:endParaRPr lang="en-AU"/>
        </a:p>
      </dgm:t>
    </dgm:pt>
    <dgm:pt modelId="{70A84D37-360E-408C-A6B0-0ECD3E9EF217}" type="sibTrans" cxnId="{8625EF53-7744-4B86-A6D0-F55C89F172B9}">
      <dgm:prSet/>
      <dgm:spPr/>
      <dgm:t>
        <a:bodyPr/>
        <a:lstStyle/>
        <a:p>
          <a:endParaRPr lang="en-AU"/>
        </a:p>
      </dgm:t>
    </dgm:pt>
    <dgm:pt modelId="{CB75FE29-EFA6-454E-8A68-919392401587}" type="pres">
      <dgm:prSet presAssocID="{8ED72904-AFA6-40C9-B0D2-173DAD4F8A89}" presName="Name0" presStyleCnt="0">
        <dgm:presLayoutVars>
          <dgm:dir/>
          <dgm:resizeHandles val="exact"/>
        </dgm:presLayoutVars>
      </dgm:prSet>
      <dgm:spPr/>
    </dgm:pt>
    <dgm:pt modelId="{576B7078-6161-4312-AEC2-FE74915A1720}" type="pres">
      <dgm:prSet presAssocID="{8ED72904-AFA6-40C9-B0D2-173DAD4F8A89}" presName="vNodes" presStyleCnt="0"/>
      <dgm:spPr/>
    </dgm:pt>
    <dgm:pt modelId="{8ACFD38E-8E99-4201-AD7E-3D3F5E4A31A3}" type="pres">
      <dgm:prSet presAssocID="{34C15573-A2C2-48E2-9E71-2E3A17C81B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94987B5-6451-49A8-9DFD-0CC19DFF76D3}" type="pres">
      <dgm:prSet presAssocID="{EF37CBBC-8AC0-401D-9159-C2ED2A512064}" presName="spacerT" presStyleCnt="0"/>
      <dgm:spPr/>
    </dgm:pt>
    <dgm:pt modelId="{E5B2FDC5-CAAA-4965-8399-4B5B8DF5E6B2}" type="pres">
      <dgm:prSet presAssocID="{EF37CBBC-8AC0-401D-9159-C2ED2A512064}" presName="sibTrans" presStyleLbl="sibTrans2D1" presStyleIdx="0" presStyleCnt="2" custAng="1382669" custLinFactX="55316" custLinFactY="-85270" custLinFactNeighborX="100000" custLinFactNeighborY="-100000"/>
      <dgm:spPr>
        <a:prstGeom prst="rightArrow">
          <a:avLst/>
        </a:prstGeom>
      </dgm:spPr>
      <dgm:t>
        <a:bodyPr/>
        <a:lstStyle/>
        <a:p>
          <a:endParaRPr lang="en-AU"/>
        </a:p>
      </dgm:t>
    </dgm:pt>
    <dgm:pt modelId="{99897DDE-D1A7-40DE-9505-95B2D9EA53AE}" type="pres">
      <dgm:prSet presAssocID="{EF37CBBC-8AC0-401D-9159-C2ED2A512064}" presName="spacerB" presStyleCnt="0"/>
      <dgm:spPr/>
    </dgm:pt>
    <dgm:pt modelId="{5E72E2CF-D1F3-4926-9BC1-32AF50B1D458}" type="pres">
      <dgm:prSet presAssocID="{B8382F21-4131-4E51-9DA0-66B40945A0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29D030C-2483-462B-B375-C3AA81B18C2A}" type="pres">
      <dgm:prSet presAssocID="{8ED72904-AFA6-40C9-B0D2-173DAD4F8A89}" presName="sibTransLast" presStyleLbl="sibTrans2D1" presStyleIdx="1" presStyleCnt="2" custAng="8930125" custScaleX="1194978" custScaleY="148081" custLinFactX="-300000" custLinFactY="31762" custLinFactNeighborX="-367668" custLinFactNeighborY="100000"/>
      <dgm:spPr/>
      <dgm:t>
        <a:bodyPr/>
        <a:lstStyle/>
        <a:p>
          <a:endParaRPr lang="en-AU"/>
        </a:p>
      </dgm:t>
    </dgm:pt>
    <dgm:pt modelId="{CED65923-809B-41EF-BDCD-219182451AFE}" type="pres">
      <dgm:prSet presAssocID="{8ED72904-AFA6-40C9-B0D2-173DAD4F8A89}" presName="connectorText" presStyleLbl="sibTrans2D1" presStyleIdx="1" presStyleCnt="2"/>
      <dgm:spPr/>
      <dgm:t>
        <a:bodyPr/>
        <a:lstStyle/>
        <a:p>
          <a:endParaRPr lang="en-AU"/>
        </a:p>
      </dgm:t>
    </dgm:pt>
    <dgm:pt modelId="{042293CC-4D85-4A67-A775-3C10D43C3F44}" type="pres">
      <dgm:prSet presAssocID="{8ED72904-AFA6-40C9-B0D2-173DAD4F8A8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35E9B66-4622-4125-A226-0233D4572E1A}" type="presOf" srcId="{34C15573-A2C2-48E2-9E71-2E3A17C81B28}" destId="{8ACFD38E-8E99-4201-AD7E-3D3F5E4A31A3}" srcOrd="0" destOrd="0" presId="urn:microsoft.com/office/officeart/2005/8/layout/equation2"/>
    <dgm:cxn modelId="{6022D1B5-28FA-4240-AE5B-BD2788EBA846}" srcId="{8ED72904-AFA6-40C9-B0D2-173DAD4F8A89}" destId="{34C15573-A2C2-48E2-9E71-2E3A17C81B28}" srcOrd="0" destOrd="0" parTransId="{D3E7E2C0-9743-43CE-9DBE-DB5D19C70B27}" sibTransId="{EF37CBBC-8AC0-401D-9159-C2ED2A512064}"/>
    <dgm:cxn modelId="{3FF70C34-32E0-41DB-83CE-5D72BF06725D}" srcId="{8ED72904-AFA6-40C9-B0D2-173DAD4F8A89}" destId="{B8382F21-4131-4E51-9DA0-66B40945A077}" srcOrd="1" destOrd="0" parTransId="{1F88AF8B-F0E5-47E9-BD47-982AB55167A5}" sibTransId="{B8289D93-BE6E-40B7-A0D3-FFA79D42B3BB}"/>
    <dgm:cxn modelId="{7E8DEA2C-4D5B-4409-9D4A-D2310A2E14AA}" type="presOf" srcId="{B8382F21-4131-4E51-9DA0-66B40945A077}" destId="{5E72E2CF-D1F3-4926-9BC1-32AF50B1D458}" srcOrd="0" destOrd="0" presId="urn:microsoft.com/office/officeart/2005/8/layout/equation2"/>
    <dgm:cxn modelId="{8625EF53-7744-4B86-A6D0-F55C89F172B9}" srcId="{8ED72904-AFA6-40C9-B0D2-173DAD4F8A89}" destId="{BFFEEF38-EC63-490B-962C-A992F53AA45D}" srcOrd="2" destOrd="0" parTransId="{21D2680B-FD70-45A9-AFF5-B45AB032A437}" sibTransId="{70A84D37-360E-408C-A6B0-0ECD3E9EF217}"/>
    <dgm:cxn modelId="{67330BEC-8401-4D31-9FD9-50F55C764AE6}" type="presOf" srcId="{EF37CBBC-8AC0-401D-9159-C2ED2A512064}" destId="{E5B2FDC5-CAAA-4965-8399-4B5B8DF5E6B2}" srcOrd="0" destOrd="0" presId="urn:microsoft.com/office/officeart/2005/8/layout/equation2"/>
    <dgm:cxn modelId="{E4D8E483-077D-4863-87A6-666FD2E6806B}" type="presOf" srcId="{BFFEEF38-EC63-490B-962C-A992F53AA45D}" destId="{042293CC-4D85-4A67-A775-3C10D43C3F44}" srcOrd="0" destOrd="0" presId="urn:microsoft.com/office/officeart/2005/8/layout/equation2"/>
    <dgm:cxn modelId="{678A2E2D-3332-44F4-9753-ADD990E7FB08}" type="presOf" srcId="{B8289D93-BE6E-40B7-A0D3-FFA79D42B3BB}" destId="{F29D030C-2483-462B-B375-C3AA81B18C2A}" srcOrd="0" destOrd="0" presId="urn:microsoft.com/office/officeart/2005/8/layout/equation2"/>
    <dgm:cxn modelId="{B1320908-5EDB-4FAC-BAF3-B5040E9B7AA6}" type="presOf" srcId="{8ED72904-AFA6-40C9-B0D2-173DAD4F8A89}" destId="{CB75FE29-EFA6-454E-8A68-919392401587}" srcOrd="0" destOrd="0" presId="urn:microsoft.com/office/officeart/2005/8/layout/equation2"/>
    <dgm:cxn modelId="{7DFFA417-2393-4B53-9CB6-FED980D295E6}" type="presOf" srcId="{B8289D93-BE6E-40B7-A0D3-FFA79D42B3BB}" destId="{CED65923-809B-41EF-BDCD-219182451AFE}" srcOrd="1" destOrd="0" presId="urn:microsoft.com/office/officeart/2005/8/layout/equation2"/>
    <dgm:cxn modelId="{2D4287EE-9BEA-4073-9AB6-A10A3036B475}" type="presParOf" srcId="{CB75FE29-EFA6-454E-8A68-919392401587}" destId="{576B7078-6161-4312-AEC2-FE74915A1720}" srcOrd="0" destOrd="0" presId="urn:microsoft.com/office/officeart/2005/8/layout/equation2"/>
    <dgm:cxn modelId="{288D079B-61AD-4D42-9A31-9A4319BA7264}" type="presParOf" srcId="{576B7078-6161-4312-AEC2-FE74915A1720}" destId="{8ACFD38E-8E99-4201-AD7E-3D3F5E4A31A3}" srcOrd="0" destOrd="0" presId="urn:microsoft.com/office/officeart/2005/8/layout/equation2"/>
    <dgm:cxn modelId="{1BC6EBE2-62F4-4C39-9AD6-D8840856CB5F}" type="presParOf" srcId="{576B7078-6161-4312-AEC2-FE74915A1720}" destId="{494987B5-6451-49A8-9DFD-0CC19DFF76D3}" srcOrd="1" destOrd="0" presId="urn:microsoft.com/office/officeart/2005/8/layout/equation2"/>
    <dgm:cxn modelId="{5F32A4EC-A21D-42C3-A0B5-7883608C77CB}" type="presParOf" srcId="{576B7078-6161-4312-AEC2-FE74915A1720}" destId="{E5B2FDC5-CAAA-4965-8399-4B5B8DF5E6B2}" srcOrd="2" destOrd="0" presId="urn:microsoft.com/office/officeart/2005/8/layout/equation2"/>
    <dgm:cxn modelId="{AAADC29F-6576-4DDB-B37D-A791AB1F8748}" type="presParOf" srcId="{576B7078-6161-4312-AEC2-FE74915A1720}" destId="{99897DDE-D1A7-40DE-9505-95B2D9EA53AE}" srcOrd="3" destOrd="0" presId="urn:microsoft.com/office/officeart/2005/8/layout/equation2"/>
    <dgm:cxn modelId="{08881E82-847D-419C-BFD1-462054C902F2}" type="presParOf" srcId="{576B7078-6161-4312-AEC2-FE74915A1720}" destId="{5E72E2CF-D1F3-4926-9BC1-32AF50B1D458}" srcOrd="4" destOrd="0" presId="urn:microsoft.com/office/officeart/2005/8/layout/equation2"/>
    <dgm:cxn modelId="{741CCE60-7A2F-48A2-8D6B-6C2DBDC3F945}" type="presParOf" srcId="{CB75FE29-EFA6-454E-8A68-919392401587}" destId="{F29D030C-2483-462B-B375-C3AA81B18C2A}" srcOrd="1" destOrd="0" presId="urn:microsoft.com/office/officeart/2005/8/layout/equation2"/>
    <dgm:cxn modelId="{CA21978A-5AD3-40A1-AD91-42BF4A70085B}" type="presParOf" srcId="{F29D030C-2483-462B-B375-C3AA81B18C2A}" destId="{CED65923-809B-41EF-BDCD-219182451AFE}" srcOrd="0" destOrd="0" presId="urn:microsoft.com/office/officeart/2005/8/layout/equation2"/>
    <dgm:cxn modelId="{156C6D94-BCF1-4AF3-B518-3D3F38CF5B33}" type="presParOf" srcId="{CB75FE29-EFA6-454E-8A68-919392401587}" destId="{042293CC-4D85-4A67-A775-3C10D43C3F44}" srcOrd="2" destOrd="0" presId="urn:microsoft.com/office/officeart/2005/8/layout/equati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Strict?</a:t>
          </a:r>
          <a:endParaRPr lang="en-AU" dirty="0"/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/>
      <dgm:spPr/>
      <dgm:t>
        <a:bodyPr/>
        <a:lstStyle/>
        <a:p>
          <a:r>
            <a:rPr lang="en-US" dirty="0" smtClean="0"/>
            <a:t>Dynamic?</a:t>
          </a:r>
          <a:endParaRPr lang="en-AU" dirty="0"/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/>
      <dgm:spPr/>
      <dgm:t>
        <a:bodyPr/>
        <a:lstStyle/>
        <a:p>
          <a:r>
            <a:rPr lang="en-US" dirty="0" smtClean="0"/>
            <a:t>Static?</a:t>
          </a:r>
          <a:endParaRPr lang="en-AU" dirty="0"/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Weak?</a:t>
          </a:r>
          <a:endParaRPr lang="en-AU" dirty="0"/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2DD9B58A-CD74-41EB-A442-1D7F9645E70A}" type="presOf" srcId="{EE412210-A156-443E-ACB7-4CC7E2EFE6EE}" destId="{FE87F1EA-4808-4FCD-BF39-1D159AFB4DEB}" srcOrd="0" destOrd="0" presId="urn:microsoft.com/office/officeart/2005/8/layout/matrix3"/>
    <dgm:cxn modelId="{75CDF94C-E61E-422F-BCC3-37A035299C3A}" type="presOf" srcId="{3DA0A4B9-90CC-4871-B910-48F6469ACBCF}" destId="{4DCAE967-FBDB-4B2B-91A1-C85D45CBA0AB}" srcOrd="0" destOrd="0" presId="urn:microsoft.com/office/officeart/2005/8/layout/matrix3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D0E1B485-6DE4-4281-9207-C91E40D63C10}" type="presOf" srcId="{46492950-00D5-4B71-B5E1-9C26867756E0}" destId="{C7069BF0-6E6F-48E9-8672-B57B0A87B972}" srcOrd="0" destOrd="0" presId="urn:microsoft.com/office/officeart/2005/8/layout/matrix3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BD16E7EB-1D3F-477E-926C-6B8A9A367001}" type="presOf" srcId="{E801552B-9712-43BE-8CAB-FD8EBA5E5DFD}" destId="{D36AF1C5-9540-44E7-9613-87EF9B57FABC}" srcOrd="0" destOrd="0" presId="urn:microsoft.com/office/officeart/2005/8/layout/matrix3"/>
    <dgm:cxn modelId="{3D8F2C81-04FF-4A1D-BFD8-1160283E7D10}" type="presOf" srcId="{59243570-F68D-40A9-8133-9A85E6AD3763}" destId="{E2D12E97-66DD-45C8-B91C-BF80A5DDCA13}" srcOrd="0" destOrd="0" presId="urn:microsoft.com/office/officeart/2005/8/layout/matrix3"/>
    <dgm:cxn modelId="{945991F6-FB24-4806-BDEE-502BA20DB6B3}" type="presParOf" srcId="{C7069BF0-6E6F-48E9-8672-B57B0A87B972}" destId="{CB344BB2-2EF0-485B-AA36-ED8BCFB80070}" srcOrd="0" destOrd="0" presId="urn:microsoft.com/office/officeart/2005/8/layout/matrix3"/>
    <dgm:cxn modelId="{7E1AEBB3-782A-4CFF-9452-45126AE35CC4}" type="presParOf" srcId="{C7069BF0-6E6F-48E9-8672-B57B0A87B972}" destId="{E2D12E97-66DD-45C8-B91C-BF80A5DDCA13}" srcOrd="1" destOrd="0" presId="urn:microsoft.com/office/officeart/2005/8/layout/matrix3"/>
    <dgm:cxn modelId="{A67C4370-A425-466A-834F-F2147A4B47D1}" type="presParOf" srcId="{C7069BF0-6E6F-48E9-8672-B57B0A87B972}" destId="{FE87F1EA-4808-4FCD-BF39-1D159AFB4DEB}" srcOrd="2" destOrd="0" presId="urn:microsoft.com/office/officeart/2005/8/layout/matrix3"/>
    <dgm:cxn modelId="{C61A5E5D-5614-40DB-8BD1-BE0C800BEE1D}" type="presParOf" srcId="{C7069BF0-6E6F-48E9-8672-B57B0A87B972}" destId="{4DCAE967-FBDB-4B2B-91A1-C85D45CBA0AB}" srcOrd="3" destOrd="0" presId="urn:microsoft.com/office/officeart/2005/8/layout/matrix3"/>
    <dgm:cxn modelId="{905F0960-5FF3-465A-86AC-6C19A424457A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6">
            <a:lumMod val="75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5400" dirty="0" smtClean="0">
              <a:effectLst>
                <a:outerShdw blurRad="50800" dist="38100" dir="2700000" algn="tl" rotWithShape="0">
                  <a:srgbClr val="FFFF00"/>
                </a:outerShdw>
              </a:effectLst>
            </a:rPr>
            <a:t>Strict</a:t>
          </a:r>
          <a:endParaRPr lang="en-AU" sz="5400" dirty="0">
            <a:effectLst>
              <a:outerShdw blurRad="50800" dist="38100" dir="2700000" algn="tl" rotWithShape="0">
                <a:srgbClr val="FFFF00"/>
              </a:outerShdw>
            </a:effectLst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400" dirty="0" smtClean="0">
              <a:solidFill>
                <a:schemeClr val="bg1">
                  <a:lumMod val="75000"/>
                </a:schemeClr>
              </a:solidFill>
            </a:rPr>
            <a:t>Dynamic</a:t>
          </a:r>
          <a:endParaRPr lang="en-AU" sz="240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4800" dirty="0" smtClean="0">
              <a:effectLst>
                <a:outerShdw blurRad="50800" dist="38100" dir="2700000" algn="tl" rotWithShape="0">
                  <a:srgbClr val="FFFF00"/>
                </a:outerShdw>
              </a:effectLst>
            </a:rPr>
            <a:t>Static</a:t>
          </a:r>
          <a:endParaRPr lang="en-AU" sz="4800" dirty="0">
            <a:effectLst>
              <a:outerShdw blurRad="50800" dist="38100" dir="2700000" algn="tl" rotWithShape="0">
                <a:srgbClr val="FFFF00"/>
              </a:outerShdw>
            </a:effectLst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bg1">
                  <a:lumMod val="75000"/>
                </a:schemeClr>
              </a:solidFill>
            </a:rPr>
            <a:t>Weak</a:t>
          </a:r>
          <a:endParaRPr lang="en-AU" sz="240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B313ED56-1092-4FEC-888E-3F3CA6CF71FB}" type="presOf" srcId="{EE412210-A156-443E-ACB7-4CC7E2EFE6EE}" destId="{FE87F1EA-4808-4FCD-BF39-1D159AFB4DEB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E213083D-2E40-45F5-B9C4-B8E4535E9544}" type="presOf" srcId="{59243570-F68D-40A9-8133-9A85E6AD3763}" destId="{E2D12E97-66DD-45C8-B91C-BF80A5DDCA13}" srcOrd="0" destOrd="0" presId="urn:microsoft.com/office/officeart/2005/8/layout/matrix3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4644AE46-CC60-4DB9-96D1-1415FE41C73D}" type="presOf" srcId="{E801552B-9712-43BE-8CAB-FD8EBA5E5DFD}" destId="{D36AF1C5-9540-44E7-9613-87EF9B57FABC}" srcOrd="0" destOrd="0" presId="urn:microsoft.com/office/officeart/2005/8/layout/matrix3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3FDAED67-4EC7-4B30-8887-8F618BDD5E28}" type="presOf" srcId="{3DA0A4B9-90CC-4871-B910-48F6469ACBCF}" destId="{4DCAE967-FBDB-4B2B-91A1-C85D45CBA0AB}" srcOrd="0" destOrd="0" presId="urn:microsoft.com/office/officeart/2005/8/layout/matrix3"/>
    <dgm:cxn modelId="{DB1BA161-D912-4CF5-809C-CBCC730A0E50}" type="presOf" srcId="{46492950-00D5-4B71-B5E1-9C26867756E0}" destId="{C7069BF0-6E6F-48E9-8672-B57B0A87B972}" srcOrd="0" destOrd="0" presId="urn:microsoft.com/office/officeart/2005/8/layout/matrix3"/>
    <dgm:cxn modelId="{C19F44CA-B554-40C0-A4C4-25EABA44A15D}" type="presParOf" srcId="{C7069BF0-6E6F-48E9-8672-B57B0A87B972}" destId="{CB344BB2-2EF0-485B-AA36-ED8BCFB80070}" srcOrd="0" destOrd="0" presId="urn:microsoft.com/office/officeart/2005/8/layout/matrix3"/>
    <dgm:cxn modelId="{36D36D38-E196-4AD2-985F-2030C8D9D32C}" type="presParOf" srcId="{C7069BF0-6E6F-48E9-8672-B57B0A87B972}" destId="{E2D12E97-66DD-45C8-B91C-BF80A5DDCA13}" srcOrd="1" destOrd="0" presId="urn:microsoft.com/office/officeart/2005/8/layout/matrix3"/>
    <dgm:cxn modelId="{AA8A8DAC-94EA-492E-B1A0-033D51E264E0}" type="presParOf" srcId="{C7069BF0-6E6F-48E9-8672-B57B0A87B972}" destId="{FE87F1EA-4808-4FCD-BF39-1D159AFB4DEB}" srcOrd="2" destOrd="0" presId="urn:microsoft.com/office/officeart/2005/8/layout/matrix3"/>
    <dgm:cxn modelId="{69CF525C-CFED-4FC0-8C7F-CEB6CEF40372}" type="presParOf" srcId="{C7069BF0-6E6F-48E9-8672-B57B0A87B972}" destId="{4DCAE967-FBDB-4B2B-91A1-C85D45CBA0AB}" srcOrd="3" destOrd="0" presId="urn:microsoft.com/office/officeart/2005/8/layout/matrix3"/>
    <dgm:cxn modelId="{7FF46736-DFC1-4A54-8FD9-52FD9F716490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6">
            <a:lumMod val="75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5400" dirty="0" smtClean="0">
              <a:effectLst>
                <a:outerShdw blurRad="50800" dist="38100" dir="2700000" algn="tl" rotWithShape="0">
                  <a:srgbClr val="FFFF00"/>
                </a:outerShdw>
              </a:effectLst>
            </a:rPr>
            <a:t>Strict</a:t>
          </a:r>
          <a:endParaRPr lang="en-AU" sz="5400" dirty="0">
            <a:effectLst>
              <a:outerShdw blurRad="50800" dist="38100" dir="2700000" algn="tl" rotWithShape="0">
                <a:srgbClr val="FFFF00"/>
              </a:outerShdw>
            </a:effectLst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400" dirty="0" smtClean="0">
              <a:solidFill>
                <a:schemeClr val="bg1">
                  <a:lumMod val="75000"/>
                </a:schemeClr>
              </a:solidFill>
            </a:rPr>
            <a:t>Dynamic</a:t>
          </a:r>
          <a:endParaRPr lang="en-AU" sz="240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4800" dirty="0" smtClean="0">
              <a:effectLst>
                <a:outerShdw blurRad="50800" dist="38100" dir="2700000" algn="tl" rotWithShape="0">
                  <a:srgbClr val="FFFF00"/>
                </a:outerShdw>
              </a:effectLst>
            </a:rPr>
            <a:t>Static</a:t>
          </a:r>
          <a:endParaRPr lang="en-AU" sz="4800" dirty="0">
            <a:effectLst>
              <a:outerShdw blurRad="50800" dist="38100" dir="2700000" algn="tl" rotWithShape="0">
                <a:srgbClr val="FFFF00"/>
              </a:outerShdw>
            </a:effectLst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bg1">
                  <a:lumMod val="75000"/>
                </a:schemeClr>
              </a:solidFill>
            </a:rPr>
            <a:t>Weak</a:t>
          </a:r>
          <a:endParaRPr lang="en-AU" sz="240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46A28F5-52EB-48A3-9708-B2532E345E48}" type="presOf" srcId="{59243570-F68D-40A9-8133-9A85E6AD3763}" destId="{E2D12E97-66DD-45C8-B91C-BF80A5DDCA13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01C403D7-EA2A-412C-9FA6-1E7B2FA2913B}" type="presOf" srcId="{3DA0A4B9-90CC-4871-B910-48F6469ACBCF}" destId="{4DCAE967-FBDB-4B2B-91A1-C85D45CBA0AB}" srcOrd="0" destOrd="0" presId="urn:microsoft.com/office/officeart/2005/8/layout/matrix3"/>
    <dgm:cxn modelId="{1D8E77C5-63D7-4DBF-B562-80B76381FEA3}" type="presOf" srcId="{E801552B-9712-43BE-8CAB-FD8EBA5E5DFD}" destId="{D36AF1C5-9540-44E7-9613-87EF9B57FABC}" srcOrd="0" destOrd="0" presId="urn:microsoft.com/office/officeart/2005/8/layout/matrix3"/>
    <dgm:cxn modelId="{98D688E4-2D3B-4432-A60F-F10C0F40D413}" type="presOf" srcId="{EE412210-A156-443E-ACB7-4CC7E2EFE6EE}" destId="{FE87F1EA-4808-4FCD-BF39-1D159AFB4DEB}" srcOrd="0" destOrd="0" presId="urn:microsoft.com/office/officeart/2005/8/layout/matrix3"/>
    <dgm:cxn modelId="{9F8CF271-6C11-43FB-ADCD-FD590C758C08}" type="presOf" srcId="{46492950-00D5-4B71-B5E1-9C26867756E0}" destId="{C7069BF0-6E6F-48E9-8672-B57B0A87B972}" srcOrd="0" destOrd="0" presId="urn:microsoft.com/office/officeart/2005/8/layout/matrix3"/>
    <dgm:cxn modelId="{6B18155D-B626-4873-BAE6-5F9CD8FFDE11}" type="presParOf" srcId="{C7069BF0-6E6F-48E9-8672-B57B0A87B972}" destId="{CB344BB2-2EF0-485B-AA36-ED8BCFB80070}" srcOrd="0" destOrd="0" presId="urn:microsoft.com/office/officeart/2005/8/layout/matrix3"/>
    <dgm:cxn modelId="{73A100BF-806B-4B74-9A2A-547029F00D7E}" type="presParOf" srcId="{C7069BF0-6E6F-48E9-8672-B57B0A87B972}" destId="{E2D12E97-66DD-45C8-B91C-BF80A5DDCA13}" srcOrd="1" destOrd="0" presId="urn:microsoft.com/office/officeart/2005/8/layout/matrix3"/>
    <dgm:cxn modelId="{EFD47CB2-B868-488E-838F-218E0446CA7C}" type="presParOf" srcId="{C7069BF0-6E6F-48E9-8672-B57B0A87B972}" destId="{FE87F1EA-4808-4FCD-BF39-1D159AFB4DEB}" srcOrd="2" destOrd="0" presId="urn:microsoft.com/office/officeart/2005/8/layout/matrix3"/>
    <dgm:cxn modelId="{42DE6A0D-819E-46E6-968B-50414762D257}" type="presParOf" srcId="{C7069BF0-6E6F-48E9-8672-B57B0A87B972}" destId="{4DCAE967-FBDB-4B2B-91A1-C85D45CBA0AB}" srcOrd="3" destOrd="0" presId="urn:microsoft.com/office/officeart/2005/8/layout/matrix3"/>
    <dgm:cxn modelId="{24B7856B-CF75-491D-9796-6C84AC36FC77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D7F40-757C-441D-BFDC-EE48A5B02ED9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3553-298D-4A58-A747-1CE079C6F53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this F# thing anyway?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programming stems from machine language – grounded in the universal Turing machine. Functional programming stems from the Lambda Calculus developed by Alonzo</a:t>
            </a:r>
            <a:r>
              <a:rPr lang="en-US" baseline="0" dirty="0" smtClean="0"/>
              <a:t> Church. Initially it was thought that to fully express Church’s concepts, new computers would need to be built from scratch. Actually the two approaches achieve the same results – no more no less – as shown in the “Church-Turing” thesis. Or so I’m told.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Side-effects are things like input, output… writing to the screen, writing to disk, printing… impure, non mathematical activities. Okay so pure functional languages can create IO</a:t>
            </a:r>
            <a:r>
              <a:rPr lang="en-US" baseline="0" dirty="0" smtClean="0"/>
              <a:t> by doing very deliberate acts called monads. (And some like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use messaging for IO. Beats me how they do it, but good for them)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OO we’ll define a variable and make changes to its</a:t>
            </a:r>
            <a:r>
              <a:rPr lang="en-US" baseline="0" dirty="0" smtClean="0"/>
              <a:t> state. Such types are mutable. This is “mutation” or rather mutability. Immutable objects never change – though pure functions may create altered copies of their content.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are also known as ‘symbols’ or sometimes ‘values’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</a:t>
            </a:r>
            <a:r>
              <a:rPr lang="en-US" baseline="0" dirty="0" smtClean="0"/>
              <a:t> functions are deterministic. Like the times table. This is called ‘referential transparency’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Allows for greater</a:t>
            </a:r>
            <a:r>
              <a:rPr lang="en-US" baseline="0" dirty="0" smtClean="0"/>
              <a:t> modularity </a:t>
            </a:r>
            <a:r>
              <a:rPr lang="en-US" dirty="0" smtClean="0"/>
              <a:t>(just as OO improves procedural and procedural improves machine code)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Known</a:t>
            </a:r>
            <a:r>
              <a:rPr lang="en-US" baseline="0" dirty="0" smtClean="0"/>
              <a:t> </a:t>
            </a:r>
            <a:r>
              <a:rPr lang="en-US" baseline="0" dirty="0" smtClean="0"/>
              <a:t>as </a:t>
            </a:r>
            <a:r>
              <a:rPr lang="en-US" baseline="0" dirty="0" err="1" smtClean="0"/>
              <a:t>memoization</a:t>
            </a:r>
            <a:r>
              <a:rPr lang="en-US" baseline="0" dirty="0" smtClean="0"/>
              <a:t>. Consider the sort of cache-filling you did in primary school. You learnt that 7*7 is 49. You need never perform that calc manually again – the cache will never go stale – never </a:t>
            </a:r>
            <a:r>
              <a:rPr lang="en-US" baseline="0" dirty="0" smtClean="0"/>
              <a:t>needs </a:t>
            </a:r>
            <a:r>
              <a:rPr lang="en-US" baseline="0" dirty="0" smtClean="0"/>
              <a:t>to be recalculated</a:t>
            </a:r>
            <a:r>
              <a:rPr lang="en-US" baseline="0" dirty="0" smtClean="0"/>
              <a:t>. Such is not true of referentially opaque questions like “Who is the prime minister”, as this relies on I/O.</a:t>
            </a:r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28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see this later 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29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reason about the code in a way that is impossible for messy imperative code. This affords </a:t>
            </a:r>
            <a:r>
              <a:rPr lang="en-US" dirty="0" err="1" smtClean="0"/>
              <a:t>optimisations</a:t>
            </a:r>
            <a:r>
              <a:rPr lang="en-US" baseline="0" dirty="0" smtClean="0"/>
              <a:t> of every kind.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30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Allows for greater</a:t>
            </a:r>
            <a:r>
              <a:rPr lang="en-US" baseline="0" dirty="0" smtClean="0"/>
              <a:t> </a:t>
            </a:r>
            <a:r>
              <a:rPr lang="en-US" baseline="0" dirty="0" smtClean="0"/>
              <a:t>modularity through higher functions. </a:t>
            </a:r>
            <a:r>
              <a:rPr lang="en-US" dirty="0" smtClean="0"/>
              <a:t>(just as OO improves procedural and procedural improves machine code)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this F# thing anyway?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not going into Monads right here. Custom runtimes built with the aim of getting to higher level abstractions don’t involve a broad enough audience</a:t>
            </a:r>
            <a:r>
              <a:rPr lang="en-US" baseline="0" dirty="0" smtClean="0"/>
              <a:t> along the way. Better to wait for runtimes to mature and then apply higher level capabilities over the top.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32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you get people with deep experience in functional languages who are disdainful of those with only imperative experience. Such is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33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where does F# fit in? It’s developed from ML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39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where does F# fit in? </a:t>
            </a:r>
            <a:r>
              <a:rPr lang="en-US" smtClean="0"/>
              <a:t>It’s developed from ML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40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where does F# fit in? </a:t>
            </a:r>
            <a:r>
              <a:rPr lang="en-US" smtClean="0"/>
              <a:t>It’s developed from ML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41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see that C# makes a right fist of it and crams a 4 line program into 8 lines of code and 8 lines of bracket,</a:t>
            </a:r>
            <a:r>
              <a:rPr lang="en-US" baseline="0" dirty="0" smtClean="0"/>
              <a:t> with 3 semi colons, 3 sets of round brackets and one set of square brackets.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45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see that C# makes a right fist of it and crams a 4 line program into 8 lines of code and 8 lines of bracket,</a:t>
            </a:r>
            <a:r>
              <a:rPr lang="en-US" baseline="0" dirty="0" smtClean="0"/>
              <a:t> with 3 semi colons, 3 sets of round brackets and one set of square brackets.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46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47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where does F# sit in the world of type systems?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48</a:t>
            </a:fld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strict and static.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49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No, it’s not </a:t>
            </a:r>
            <a:r>
              <a:rPr lang="en-US" dirty="0" smtClean="0"/>
              <a:t>fortran.net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has some features to make this a little more comfortable. We’ll see a bit of that later.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50</a:t>
            </a:fld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</a:t>
            </a:r>
            <a:r>
              <a:rPr lang="en-US" baseline="0" dirty="0" smtClean="0"/>
              <a:t> than the programmer explicitly adding type annotations again and again… F# has type inference. And once a type is determined in one place, that inference is pushed through to other places where it’s used. And when it’s not sure of the type, it assumes a generic type – exactly like the generic types we have 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2.0. (This is where they came from). When it finds ambiguity – it raises a compile time error.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51</a:t>
            </a:fld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Able to say this type is really any one of these other types. Can behave completely differently to each other. Consider “</a:t>
            </a:r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” in C# - a long winded way to say this could be of type </a:t>
            </a:r>
            <a:r>
              <a:rPr lang="en-US" dirty="0" err="1" smtClean="0"/>
              <a:t>int</a:t>
            </a:r>
            <a:r>
              <a:rPr lang="en-US" dirty="0" smtClean="0"/>
              <a:t>, or in some special cases it could be null. In F# this </a:t>
            </a:r>
            <a:r>
              <a:rPr lang="en-US" dirty="0" smtClean="0"/>
              <a:t>“</a:t>
            </a:r>
            <a:r>
              <a:rPr lang="en-US" dirty="0" err="1" smtClean="0"/>
              <a:t>OR”ing</a:t>
            </a:r>
            <a:r>
              <a:rPr lang="en-US" dirty="0" smtClean="0"/>
              <a:t> </a:t>
            </a:r>
            <a:r>
              <a:rPr lang="en-US" dirty="0" smtClean="0"/>
              <a:t>of types is fundamental. (</a:t>
            </a:r>
            <a:r>
              <a:rPr lang="en-AU" dirty="0" smtClean="0"/>
              <a:t>Unit is a null return</a:t>
            </a:r>
            <a:r>
              <a:rPr lang="en-AU" baseline="0" dirty="0" smtClean="0"/>
              <a:t> type. </a:t>
            </a:r>
            <a:r>
              <a:rPr lang="en-AU" dirty="0" smtClean="0"/>
              <a:t>Function</a:t>
            </a:r>
            <a:r>
              <a:rPr lang="en-AU" baseline="0" dirty="0" smtClean="0"/>
              <a:t>s with no return value return “unit”. S</a:t>
            </a:r>
            <a:r>
              <a:rPr lang="en-AU" dirty="0" smtClean="0"/>
              <a:t>imilar to void in c#.)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53</a:t>
            </a:fld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Able to say this type is really any one of these other types. Can behave completely differently to each other.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54</a:t>
            </a:fld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about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67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not cartoon characters swearing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it’s not targeted at academia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general purpose language, ideal for real world development. Built in </a:t>
            </a:r>
            <a:r>
              <a:rPr lang="en-US" dirty="0" err="1" smtClean="0"/>
              <a:t>.Net</a:t>
            </a:r>
            <a:r>
              <a:rPr lang="en-US" dirty="0" smtClean="0"/>
              <a:t>. Officially</a:t>
            </a:r>
            <a:r>
              <a:rPr lang="en-US" baseline="0" dirty="0" smtClean="0"/>
              <a:t> supported.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happens to be a multi-paradigm language.</a:t>
            </a:r>
            <a:r>
              <a:rPr lang="en-US" baseline="0" dirty="0" smtClean="0"/>
              <a:t> This makes it somewhat unique 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land.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Seamlessly combines procedural functional and object oriented styles (let’s leave language oriented for another day)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two styles together are examples of imperative programming. The</a:t>
            </a:r>
            <a:r>
              <a:rPr lang="en-US" baseline="0" dirty="0" smtClean="0"/>
              <a:t> only people who ever use the term imperative programming are those who don’t like it. People who follow a different paradigm… functional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8DF7-959E-432C-A0CC-3AB8A96F0935}" type="datetimeFigureOut">
              <a:rPr lang="en-US" smtClean="0"/>
              <a:pPr/>
              <a:t>1/29/2008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C875-3ED6-4375-BB9F-136664E47B8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plex.com/fswebtools" TargetMode="External"/><Relationship Id="rId3" Type="http://schemas.openxmlformats.org/officeDocument/2006/relationships/hyperlink" Target="http://ww.apress.com/book/view/1590597575" TargetMode="External"/><Relationship Id="rId7" Type="http://schemas.openxmlformats.org/officeDocument/2006/relationships/hyperlink" Target="http://www.st.cs.uni-sb.de/edu/seminare/2005/advanced-fp/docs/sweeny.pdf" TargetMode="External"/><Relationship Id="rId2" Type="http://schemas.openxmlformats.org/officeDocument/2006/relationships/hyperlink" Target="http://www.math.chalmers.se/~rjmh/Papers/whyf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tah.edu/~wilson/compilers/old/papers/p157-landin.pdf" TargetMode="External"/><Relationship Id="rId5" Type="http://schemas.openxmlformats.org/officeDocument/2006/relationships/hyperlink" Target="http://steve-yegge.blogspot.com/2006/03/execution-in-kingdom-of-nouns.html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defmacro.org/ramblings/fp.html" TargetMode="External"/><Relationship Id="rId9" Type="http://schemas.openxmlformats.org/officeDocument/2006/relationships/hyperlink" Target="http://blogs.msdn.com/dsym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6958034" cy="257176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bg1">
                      <a:lumMod val="65000"/>
                      <a:alpha val="67000"/>
                    </a:schemeClr>
                  </a:outerShdw>
                </a:effectLst>
              </a:rPr>
              <a:t>F# Eye for the C# guy</a:t>
            </a:r>
            <a:endParaRPr lang="en-AU" sz="6000" baseline="30000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786" y="4572008"/>
            <a:ext cx="7715304" cy="2285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schemeClr val="bg1">
                      <a:lumMod val="65000"/>
                      <a:alpha val="67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Leon Bambrick, secretGeek.net</a:t>
            </a:r>
            <a:endParaRPr kumimoji="0" lang="en-AU" sz="2800" b="0" i="0" u="none" strike="noStrike" kern="1200" cap="none" spc="0" normalizeH="0" baseline="3000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  <a:ea typeface="Cambria Math" pitchFamily="18" charset="0"/>
              </a:rPr>
              <a:t>30 second review:</a:t>
            </a:r>
            <a:br>
              <a:rPr lang="en-US" dirty="0" smtClean="0">
                <a:latin typeface="Cooper Black" pitchFamily="18" charset="0"/>
                <a:ea typeface="Cambria Math" pitchFamily="18" charset="0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>
              <a:latin typeface="Cooper Black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sz="5400" dirty="0" smtClean="0">
                <a:latin typeface="Cooper Black" pitchFamily="18" charset="0"/>
                <a:ea typeface="Cambria Math" pitchFamily="18" charset="0"/>
              </a:rPr>
              <a:t> </a:t>
            </a:r>
            <a:r>
              <a:rPr lang="en-US" sz="8000" dirty="0" smtClean="0">
                <a:latin typeface="Cooper Black" pitchFamily="18" charset="0"/>
                <a:ea typeface="Cambria Math" pitchFamily="18" charset="0"/>
              </a:rPr>
              <a:t>3</a:t>
            </a:r>
            <a:r>
              <a:rPr lang="en-US" sz="5400" dirty="0" smtClean="0">
                <a:latin typeface="Cooper Black" pitchFamily="18" charset="0"/>
                <a:ea typeface="Cambria Math" pitchFamily="18" charset="0"/>
              </a:rPr>
              <a:t> </a:t>
            </a:r>
          </a:p>
          <a:p>
            <a:pPr algn="ctr">
              <a:buNone/>
            </a:pPr>
            <a:r>
              <a:rPr lang="en-US" sz="5400" dirty="0" smtClean="0">
                <a:latin typeface="Cooper Black" pitchFamily="18" charset="0"/>
                <a:ea typeface="Cambria Math" pitchFamily="18" charset="0"/>
              </a:rPr>
              <a:t>Big </a:t>
            </a:r>
          </a:p>
          <a:p>
            <a:pPr algn="ctr">
              <a:buNone/>
            </a:pPr>
            <a:r>
              <a:rPr lang="en-US" sz="5400" dirty="0" smtClean="0">
                <a:latin typeface="Cooper Black" pitchFamily="18" charset="0"/>
                <a:ea typeface="Cambria Math" pitchFamily="18" charset="0"/>
              </a:rPr>
              <a:t>Paradigms</a:t>
            </a:r>
            <a:endParaRPr lang="en-AU" sz="5400" dirty="0">
              <a:latin typeface="Cooper Black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procedural</a:t>
            </a:r>
            <a:endParaRPr lang="en-AU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Assembly language, Fortran, C, Pascal</a:t>
            </a:r>
          </a:p>
          <a:p>
            <a:endParaRPr lang="en-US" dirty="0"/>
          </a:p>
          <a:p>
            <a:r>
              <a:rPr lang="en-US" u="sng" dirty="0" smtClean="0"/>
              <a:t>Do</a:t>
            </a:r>
            <a:r>
              <a:rPr lang="en-US" dirty="0" smtClean="0"/>
              <a:t> this, </a:t>
            </a:r>
            <a:r>
              <a:rPr lang="en-US" u="sng" dirty="0" smtClean="0"/>
              <a:t>then</a:t>
            </a:r>
            <a:r>
              <a:rPr lang="en-US" dirty="0" smtClean="0"/>
              <a:t> that, </a:t>
            </a:r>
            <a:r>
              <a:rPr lang="en-US" u="sng" dirty="0" smtClean="0"/>
              <a:t>then</a:t>
            </a:r>
            <a:r>
              <a:rPr lang="en-US" dirty="0" smtClean="0"/>
              <a:t> that</a:t>
            </a:r>
          </a:p>
          <a:p>
            <a:endParaRPr lang="en-US" dirty="0"/>
          </a:p>
          <a:p>
            <a:r>
              <a:rPr lang="en-AU" dirty="0" smtClean="0"/>
              <a:t>Useful abstraction over machine code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ooper Black" pitchFamily="18" charset="0"/>
              </a:rPr>
              <a:t>object oriented</a:t>
            </a:r>
            <a:endParaRPr lang="en-AU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C++, VB.net, C#, J#</a:t>
            </a:r>
          </a:p>
          <a:p>
            <a:endParaRPr lang="en-US" dirty="0"/>
          </a:p>
          <a:p>
            <a:r>
              <a:rPr lang="en-US" dirty="0" smtClean="0"/>
              <a:t>Define types, methods, members</a:t>
            </a:r>
          </a:p>
          <a:p>
            <a:endParaRPr lang="en-US" dirty="0" smtClean="0"/>
          </a:p>
          <a:p>
            <a:r>
              <a:rPr lang="en-US" dirty="0" smtClean="0"/>
              <a:t>Inheritance, polymorphism, overloading</a:t>
            </a:r>
          </a:p>
          <a:p>
            <a:endParaRPr lang="en-US" dirty="0"/>
          </a:p>
          <a:p>
            <a:r>
              <a:rPr lang="en-US" dirty="0" smtClean="0"/>
              <a:t>Useful abstraction over procedural</a:t>
            </a:r>
            <a:endParaRPr lang="en-AU" sz="1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28596" y="107154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6083320"/>
          </a:xfrm>
        </p:spPr>
        <p:txBody>
          <a:bodyPr/>
          <a:lstStyle/>
          <a:p>
            <a:r>
              <a:rPr lang="en-US" dirty="0" smtClean="0"/>
              <a:t>Functional = The Other Side</a:t>
            </a:r>
            <a:endParaRPr lang="en-A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57166"/>
            <a:ext cx="42481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No</a:t>
            </a:r>
            <a:r>
              <a:rPr lang="en-US" dirty="0" smtClean="0"/>
              <a:t> common ancestor with C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no matter how far back you go!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28736"/>
            <a:ext cx="2981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28604"/>
            <a:ext cx="28956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8604"/>
            <a:ext cx="30765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00034" y="4143380"/>
            <a:ext cx="837652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Alan Turing  v Alonzo Church</a:t>
            </a:r>
          </a:p>
          <a:p>
            <a:pPr algn="ctr">
              <a:buNone/>
            </a:pP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Cage Match of Death</a:t>
            </a:r>
            <a:endParaRPr lang="en-A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functional</a:t>
            </a:r>
            <a:endParaRPr lang="en-AU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Lisp, Scheme, Haskell, ML, </a:t>
            </a:r>
            <a:r>
              <a:rPr lang="en-US" dirty="0" err="1" smtClean="0"/>
              <a:t>Erlang</a:t>
            </a:r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Decompose problem into ‘functions’</a:t>
            </a:r>
          </a:p>
          <a:p>
            <a:endParaRPr lang="en-US" dirty="0"/>
          </a:p>
          <a:p>
            <a:r>
              <a:rPr lang="en-US" dirty="0" smtClean="0"/>
              <a:t>Focus on results not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Visual Basic has functions... </a:t>
            </a:r>
            <a:endParaRPr lang="en-AU" dirty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Visual Basic has functions... </a:t>
            </a:r>
            <a:endParaRPr lang="en-AU" dirty="0">
              <a:solidFill>
                <a:schemeClr val="bg1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en-AU" dirty="0" smtClean="0"/>
              <a:t>does that make it 'functional' ?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6958034" cy="278608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bg1">
                      <a:lumMod val="65000"/>
                      <a:alpha val="67000"/>
                    </a:schemeClr>
                  </a:outerShdw>
                </a:effectLst>
              </a:rPr>
              <a:t>WTF</a:t>
            </a:r>
            <a:r>
              <a:rPr lang="en-US" sz="9600" baseline="300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bg1">
                      <a:lumMod val="65000"/>
                      <a:alpha val="67000"/>
                    </a:schemeClr>
                  </a:outerShdw>
                </a:effectLst>
              </a:rPr>
              <a:t>#</a:t>
            </a:r>
            <a:r>
              <a:rPr lang="en-US" sz="9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bg1">
                      <a:lumMod val="65000"/>
                      <a:alpha val="67000"/>
                    </a:schemeClr>
                  </a:outerShdw>
                </a:effectLst>
              </a:rPr>
              <a:t>?</a:t>
            </a:r>
            <a:r>
              <a:rPr lang="en-US" baseline="30000" dirty="0" smtClean="0">
                <a:solidFill>
                  <a:srgbClr val="FFFF00"/>
                </a:solidFill>
              </a:rPr>
              <a:t/>
            </a:r>
            <a:br>
              <a:rPr lang="en-US" baseline="30000" dirty="0" smtClean="0">
                <a:solidFill>
                  <a:srgbClr val="FFFF00"/>
                </a:solidFill>
              </a:rPr>
            </a:br>
            <a:endParaRPr lang="en-AU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FUNCTION   </a:t>
            </a:r>
            <a:r>
              <a:rPr lang="en-US" sz="4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≠</a:t>
            </a:r>
            <a:r>
              <a:rPr lang="en-US" sz="4400" dirty="0" smtClean="0">
                <a:latin typeface="Times New Roman"/>
                <a:cs typeface="Times New Roman"/>
              </a:rPr>
              <a:t>  </a:t>
            </a:r>
            <a:r>
              <a:rPr lang="en-AU" dirty="0" smtClean="0"/>
              <a:t>"method that returns a value"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   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≠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"method that returns a value"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Think:</a:t>
            </a:r>
          </a:p>
          <a:p>
            <a:pPr algn="ctr">
              <a:buNone/>
            </a:pPr>
            <a:r>
              <a:rPr lang="en-AU" dirty="0" smtClean="0"/>
              <a:t>"</a:t>
            </a:r>
            <a:r>
              <a:rPr lang="en-AU" dirty="0" smtClean="0">
                <a:solidFill>
                  <a:srgbClr val="FF0000"/>
                </a:solidFill>
              </a:rPr>
              <a:t>mathematical</a:t>
            </a:r>
            <a:r>
              <a:rPr lang="en-AU" dirty="0" smtClean="0"/>
              <a:t> </a:t>
            </a:r>
            <a:r>
              <a:rPr lang="en-AU" dirty="0" smtClean="0"/>
              <a:t>function“</a:t>
            </a:r>
            <a:endParaRPr lang="en-US" dirty="0" smtClean="0"/>
          </a:p>
          <a:p>
            <a:pPr algn="ctr">
              <a:buNone/>
            </a:pPr>
            <a:r>
              <a:rPr lang="en-AU" dirty="0" smtClean="0"/>
              <a:t>"</a:t>
            </a:r>
            <a:r>
              <a:rPr lang="en-AU" dirty="0" smtClean="0"/>
              <a:t>formula" </a:t>
            </a:r>
          </a:p>
          <a:p>
            <a:pPr algn="ctr">
              <a:buNone/>
            </a:pPr>
            <a:r>
              <a:rPr lang="en-AU" dirty="0" smtClean="0"/>
              <a:t>"equation "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571612"/>
            <a:ext cx="44767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Purely functional…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00240"/>
            <a:ext cx="454342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AU" sz="8000" dirty="0" smtClean="0">
                <a:latin typeface="Berlin Sans FB" pitchFamily="34" charset="0"/>
              </a:rPr>
              <a:t>Avoid </a:t>
            </a:r>
          </a:p>
          <a:p>
            <a:pPr algn="ctr">
              <a:buNone/>
            </a:pPr>
            <a:r>
              <a:rPr lang="en-AU" sz="8000" dirty="0" smtClean="0">
                <a:latin typeface="Berlin Sans FB" pitchFamily="34" charset="0"/>
              </a:rPr>
              <a:t>Side-</a:t>
            </a:r>
          </a:p>
          <a:p>
            <a:pPr algn="ctr">
              <a:buNone/>
            </a:pPr>
            <a:r>
              <a:rPr lang="en-AU" sz="8000" dirty="0" smtClean="0">
                <a:latin typeface="Berlin Sans FB" pitchFamily="34" charset="0"/>
              </a:rPr>
              <a:t>Effects!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6" name="&quot;No&quot; Symbol 5"/>
          <p:cNvSpPr/>
          <p:nvPr/>
        </p:nvSpPr>
        <p:spPr>
          <a:xfrm>
            <a:off x="5000628" y="1643050"/>
            <a:ext cx="2857520" cy="2934750"/>
          </a:xfrm>
          <a:prstGeom prst="noSmoking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Purely functional…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00240"/>
            <a:ext cx="454342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AU" sz="8000" dirty="0" smtClean="0">
                <a:latin typeface="Berlin Sans FB" pitchFamily="34" charset="0"/>
              </a:rPr>
              <a:t>Avoid </a:t>
            </a:r>
          </a:p>
          <a:p>
            <a:pPr>
              <a:buNone/>
            </a:pPr>
            <a:r>
              <a:rPr lang="en-AU" sz="8000" dirty="0" smtClean="0">
                <a:latin typeface="Berlin Sans FB" pitchFamily="34" charset="0"/>
              </a:rPr>
              <a:t>Mutation!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714488"/>
            <a:ext cx="2857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&quot;No&quot; Symbol 5"/>
          <p:cNvSpPr/>
          <p:nvPr/>
        </p:nvSpPr>
        <p:spPr>
          <a:xfrm>
            <a:off x="4929190" y="1643050"/>
            <a:ext cx="2857520" cy="2934750"/>
          </a:xfrm>
          <a:prstGeom prst="noSmoking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Purely functional…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4643470" cy="495459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AU" sz="8000" dirty="0" smtClean="0">
                <a:latin typeface="Berlin Sans FB" pitchFamily="34" charset="0"/>
              </a:rPr>
              <a:t>No Variables! </a:t>
            </a:r>
          </a:p>
          <a:p>
            <a:pPr algn="ctr">
              <a:buNone/>
            </a:pPr>
            <a:r>
              <a:rPr lang="en-US" sz="8000" dirty="0" smtClean="0">
                <a:latin typeface="Berlin Sans FB" pitchFamily="34" charset="0"/>
              </a:rPr>
              <a:t>Only Functions!</a:t>
            </a:r>
            <a:endParaRPr lang="en-AU" sz="8000" dirty="0" smtClean="0">
              <a:latin typeface="Berlin Sans FB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14488"/>
            <a:ext cx="2857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&quot;No&quot; Symbol 5"/>
          <p:cNvSpPr/>
          <p:nvPr/>
        </p:nvSpPr>
        <p:spPr>
          <a:xfrm>
            <a:off x="5072066" y="1643050"/>
            <a:ext cx="2857520" cy="2934750"/>
          </a:xfrm>
          <a:prstGeom prst="noSmoking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Purely functional…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4643470" cy="495459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8000" dirty="0" smtClean="0">
                <a:latin typeface="Berlin Sans FB" pitchFamily="34" charset="0"/>
              </a:rPr>
              <a:t>Same input -&gt;</a:t>
            </a:r>
          </a:p>
          <a:p>
            <a:pPr algn="ctr">
              <a:buNone/>
            </a:pPr>
            <a:r>
              <a:rPr lang="en-US" sz="8000" dirty="0" smtClean="0">
                <a:latin typeface="Berlin Sans FB" pitchFamily="34" charset="0"/>
              </a:rPr>
              <a:t>Same output!</a:t>
            </a:r>
            <a:endParaRPr lang="en-AU" sz="8000" dirty="0" smtClean="0">
              <a:latin typeface="Berlin Sans FB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14488"/>
            <a:ext cx="2857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&quot;No&quot; Symbol 5"/>
          <p:cNvSpPr/>
          <p:nvPr/>
        </p:nvSpPr>
        <p:spPr>
          <a:xfrm>
            <a:off x="5072066" y="1643050"/>
            <a:ext cx="2857520" cy="2934750"/>
          </a:xfrm>
          <a:prstGeom prst="noSmoking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adlocknajkcomafarialibh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89322"/>
            <a:ext cx="9715568" cy="69473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2" y="5857892"/>
            <a:ext cx="6215074" cy="1714512"/>
          </a:xfrm>
          <a:effectLst>
            <a:outerShdw blurRad="50800" dist="25400" dir="282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No Shared State</a:t>
            </a:r>
            <a:endParaRPr lang="en-AU" sz="54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557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Purely functional…</a:t>
            </a:r>
            <a:endParaRPr lang="en-AU" sz="48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r>
              <a:rPr lang="en-AU" sz="2400" dirty="0" smtClean="0"/>
              <a:t>Pure functions can be executed in </a:t>
            </a:r>
            <a:r>
              <a:rPr lang="en-AU" sz="2400" dirty="0" smtClean="0">
                <a:solidFill>
                  <a:srgbClr val="FF0000"/>
                </a:solidFill>
              </a:rPr>
              <a:t>parallel</a:t>
            </a:r>
            <a:r>
              <a:rPr lang="en-AU" sz="2400" dirty="0" smtClean="0"/>
              <a:t> without interfering with one another</a:t>
            </a:r>
          </a:p>
          <a:p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executed in parallel without interfering with one another</a:t>
            </a:r>
          </a:p>
          <a:p>
            <a:endParaRPr lang="en-AU" sz="2400" dirty="0" smtClean="0"/>
          </a:p>
          <a:p>
            <a:r>
              <a:rPr lang="en-AU" sz="2400" dirty="0" smtClean="0"/>
              <a:t>Pure functions can be “perfectly” cached</a:t>
            </a:r>
          </a:p>
          <a:p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executed in parallel without interfering with one another</a:t>
            </a:r>
          </a:p>
          <a:p>
            <a:endParaRPr lang="en-A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“perfectly” cached</a:t>
            </a:r>
          </a:p>
          <a:p>
            <a:endParaRPr lang="en-AU" sz="2400" dirty="0" smtClean="0"/>
          </a:p>
          <a:p>
            <a:r>
              <a:rPr lang="en-AU" sz="2400" dirty="0" smtClean="0"/>
              <a:t>Pure functions can be “partially” applied</a:t>
            </a:r>
          </a:p>
          <a:p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6958034" cy="1285884"/>
          </a:xfrm>
        </p:spPr>
        <p:txBody>
          <a:bodyPr>
            <a:normAutofit fontScale="90000"/>
          </a:bodyPr>
          <a:lstStyle/>
          <a:p>
            <a:pPr algn="r"/>
            <a:r>
              <a:rPr lang="en-US" sz="9600" dirty="0" smtClean="0"/>
              <a:t>F</a:t>
            </a:r>
            <a:r>
              <a:rPr lang="en-US" sz="9600" baseline="30000" dirty="0" smtClean="0"/>
              <a:t>#</a:t>
            </a:r>
            <a:r>
              <a:rPr lang="en-US" baseline="30000" dirty="0" smtClean="0"/>
              <a:t/>
            </a:r>
            <a:br>
              <a:rPr lang="en-US" baseline="30000" dirty="0" smtClean="0"/>
            </a:br>
            <a:endParaRPr lang="en-AU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357298"/>
            <a:ext cx="1905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57290" y="2571744"/>
            <a:ext cx="6400800" cy="3038484"/>
          </a:xfrm>
        </p:spPr>
        <p:txBody>
          <a:bodyPr>
            <a:normAutofit/>
          </a:bodyPr>
          <a:lstStyle/>
          <a:p>
            <a:pPr algn="r"/>
            <a:r>
              <a:rPr lang="en-US" sz="9600" i="1" dirty="0" smtClean="0"/>
              <a:t>…it’s Fortran.net</a:t>
            </a:r>
            <a:endParaRPr lang="en-AU" sz="9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executed in parallel without interfering with one another</a:t>
            </a:r>
          </a:p>
          <a:p>
            <a:endParaRPr lang="en-A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“perfectly” cached</a:t>
            </a:r>
          </a:p>
          <a:p>
            <a:endParaRPr lang="en-A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“partially” applied</a:t>
            </a:r>
          </a:p>
          <a:p>
            <a:endParaRPr lang="en-AU" sz="2400" dirty="0" smtClean="0"/>
          </a:p>
          <a:p>
            <a:r>
              <a:rPr lang="en-AU" sz="2400" dirty="0" smtClean="0"/>
              <a:t>Functions </a:t>
            </a:r>
            <a:r>
              <a:rPr lang="en-AU" sz="2400" dirty="0" smtClean="0"/>
              <a:t>can </a:t>
            </a:r>
            <a:r>
              <a:rPr lang="en-AU" sz="2400" dirty="0" smtClean="0"/>
              <a:t>receive and return </a:t>
            </a:r>
            <a:r>
              <a:rPr lang="en-AU" sz="2400" dirty="0" smtClean="0"/>
              <a:t>functions, for which all of the above </a:t>
            </a:r>
            <a:r>
              <a:rPr lang="en-AU" sz="2400" dirty="0" smtClean="0"/>
              <a:t>hold </a:t>
            </a:r>
            <a:r>
              <a:rPr lang="en-AU" sz="2400" dirty="0" smtClean="0"/>
              <a:t>true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executed in parallel without interfering with one another</a:t>
            </a:r>
          </a:p>
          <a:p>
            <a:endParaRPr lang="en-A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“perfectly” cached</a:t>
            </a:r>
          </a:p>
          <a:p>
            <a:endParaRPr lang="en-A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be “partially” applied</a:t>
            </a:r>
          </a:p>
          <a:p>
            <a:endParaRPr lang="en-A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400" dirty="0" smtClean="0">
                <a:solidFill>
                  <a:schemeClr val="bg1">
                    <a:lumMod val="65000"/>
                  </a:schemeClr>
                </a:solidFill>
              </a:rPr>
              <a:t>Pure functions can return functions, for which all of the above still hold true</a:t>
            </a:r>
          </a:p>
          <a:p>
            <a:endParaRPr lang="en-US" sz="2400" dirty="0"/>
          </a:p>
          <a:p>
            <a:r>
              <a:rPr lang="en-US" sz="2400" dirty="0" smtClean="0"/>
              <a:t>Allows for greater “modularity”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catch?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>
              <a:buNone/>
            </a:pPr>
            <a:r>
              <a:rPr lang="en-AU" dirty="0" smtClean="0"/>
              <a:t>“</a:t>
            </a:r>
            <a:r>
              <a:rPr lang="en-AU" dirty="0" smtClean="0"/>
              <a:t>Hello world” is a side effect</a:t>
            </a:r>
          </a:p>
          <a:p>
            <a:pPr>
              <a:buNone/>
            </a:pPr>
            <a:r>
              <a:rPr lang="en-US" dirty="0" smtClean="0"/>
              <a:t>Custom runtimes a-plenty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catch?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>
              <a:buNone/>
            </a:pPr>
            <a:r>
              <a:rPr lang="en-AU" dirty="0" smtClean="0"/>
              <a:t>“</a:t>
            </a:r>
            <a:r>
              <a:rPr lang="en-AU" dirty="0" smtClean="0"/>
              <a:t>Hello world” is a side effect</a:t>
            </a:r>
          </a:p>
          <a:p>
            <a:pPr>
              <a:buNone/>
            </a:pPr>
            <a:r>
              <a:rPr lang="en-US" dirty="0" smtClean="0"/>
              <a:t>Custom runtimes a-plenty</a:t>
            </a:r>
          </a:p>
          <a:p>
            <a:pPr>
              <a:buNone/>
            </a:pPr>
            <a:r>
              <a:rPr lang="en-US" dirty="0" smtClean="0"/>
              <a:t>Smug </a:t>
            </a:r>
            <a:r>
              <a:rPr lang="en-US" dirty="0" smtClean="0"/>
              <a:t>Lisp </a:t>
            </a:r>
            <a:r>
              <a:rPr lang="en-US" dirty="0" smtClean="0"/>
              <a:t>weenies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stuff </a:t>
            </a:r>
            <a:r>
              <a:rPr lang="en-US" sz="5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now </a:t>
            </a:r>
            <a:r>
              <a:rPr lang="en-US" sz="5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cheap!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Disk 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Cores</a:t>
            </a:r>
          </a:p>
          <a:p>
            <a:pPr>
              <a:buNone/>
            </a:pPr>
            <a:r>
              <a:rPr lang="en-US" sz="5100" dirty="0" smtClean="0">
                <a:solidFill>
                  <a:schemeClr val="bg1"/>
                </a:solidFill>
              </a:rPr>
              <a:t>Some stuff remains expensive!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Concurrency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Locking</a:t>
            </a:r>
          </a:p>
          <a:p>
            <a:pPr lvl="1"/>
            <a:endParaRPr lang="en-US" sz="4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Functional is the new OO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stuff </a:t>
            </a: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now </a:t>
            </a: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cheap!</a:t>
            </a:r>
          </a:p>
          <a:p>
            <a:pPr lvl="1"/>
            <a:r>
              <a:rPr lang="en-US" sz="3500" dirty="0" smtClean="0"/>
              <a:t>Ram</a:t>
            </a:r>
          </a:p>
          <a:p>
            <a:pPr lvl="1"/>
            <a:r>
              <a:rPr lang="en-US" sz="3500" dirty="0" smtClean="0"/>
              <a:t>Disk </a:t>
            </a:r>
          </a:p>
          <a:p>
            <a:pPr lvl="1"/>
            <a:r>
              <a:rPr lang="en-US" sz="3500" dirty="0" smtClean="0"/>
              <a:t>Cores</a:t>
            </a:r>
          </a:p>
          <a:p>
            <a:pPr>
              <a:buNone/>
            </a:pPr>
            <a:r>
              <a:rPr lang="en-US" sz="5100" dirty="0" smtClean="0">
                <a:solidFill>
                  <a:schemeClr val="bg1"/>
                </a:solidFill>
              </a:rPr>
              <a:t>Some stuff remains expensive!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Concurrency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Locking</a:t>
            </a:r>
          </a:p>
          <a:p>
            <a:pPr lvl="1"/>
            <a:endParaRPr lang="en-US" sz="4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Functional is the new OO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stuff </a:t>
            </a: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now </a:t>
            </a: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cheap!</a:t>
            </a:r>
          </a:p>
          <a:p>
            <a:pPr lvl="1"/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</a:p>
          <a:p>
            <a:pPr lvl="1"/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Disk </a:t>
            </a:r>
          </a:p>
          <a:p>
            <a:pPr lvl="1"/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Cores</a:t>
            </a:r>
          </a:p>
          <a:p>
            <a:pPr>
              <a:buNone/>
            </a:pPr>
            <a:r>
              <a:rPr lang="en-US" sz="5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stuff remains expensive!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Concurrency</a:t>
            </a:r>
          </a:p>
          <a:p>
            <a:pPr lvl="1"/>
            <a:r>
              <a:rPr lang="en-US" sz="3500" dirty="0" smtClean="0">
                <a:solidFill>
                  <a:schemeClr val="bg1"/>
                </a:solidFill>
              </a:rPr>
              <a:t>Locking</a:t>
            </a:r>
          </a:p>
          <a:p>
            <a:pPr lvl="1"/>
            <a:endParaRPr lang="en-US" sz="4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Functional is the new OO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stuff </a:t>
            </a: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now </a:t>
            </a: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cheap!</a:t>
            </a:r>
          </a:p>
          <a:p>
            <a:pPr lvl="1"/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</a:p>
          <a:p>
            <a:pPr lvl="1"/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Disk </a:t>
            </a:r>
          </a:p>
          <a:p>
            <a:pPr lvl="1"/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Cores</a:t>
            </a:r>
          </a:p>
          <a:p>
            <a:pPr>
              <a:buNone/>
            </a:pPr>
            <a:r>
              <a:rPr lang="en-US" sz="5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stuff remains expensive!</a:t>
            </a:r>
          </a:p>
          <a:p>
            <a:pPr lvl="1"/>
            <a:r>
              <a:rPr lang="en-US" sz="3500" dirty="0" smtClean="0"/>
              <a:t>Time</a:t>
            </a:r>
          </a:p>
          <a:p>
            <a:pPr lvl="1"/>
            <a:r>
              <a:rPr lang="en-US" sz="3500" dirty="0" smtClean="0"/>
              <a:t>Concurrency</a:t>
            </a:r>
          </a:p>
          <a:p>
            <a:pPr lvl="1"/>
            <a:r>
              <a:rPr lang="en-US" sz="3500" dirty="0" smtClean="0"/>
              <a:t>Locking</a:t>
            </a:r>
          </a:p>
          <a:p>
            <a:pPr lvl="1"/>
            <a:endParaRPr lang="en-US" sz="4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Functional is the new OO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tips the balance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toward higher abstractions</a:t>
            </a:r>
            <a:endParaRPr lang="en-AU" dirty="0"/>
          </a:p>
        </p:txBody>
      </p:sp>
      <p:pic>
        <p:nvPicPr>
          <p:cNvPr id="5" name="Picture 4" descr="Przelad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714488"/>
            <a:ext cx="5397500" cy="4165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</a:t>
            </a:r>
            <a:r>
              <a:rPr lang="en-US" baseline="30000" dirty="0" smtClean="0"/>
              <a:t>#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proving and ISWIM begat:</a:t>
            </a:r>
          </a:p>
          <a:p>
            <a:pPr lvl="1"/>
            <a:r>
              <a:rPr lang="en-US" sz="3200" dirty="0" smtClean="0"/>
              <a:t>ML “Meta Language”, which begat:</a:t>
            </a:r>
          </a:p>
          <a:p>
            <a:pPr lvl="2"/>
            <a:r>
              <a:rPr lang="en-US" sz="3200" dirty="0" smtClean="0"/>
              <a:t>CAML, which in turn begat</a:t>
            </a:r>
          </a:p>
          <a:p>
            <a:pPr lvl="3"/>
            <a:r>
              <a:rPr lang="en-US" sz="3200" dirty="0" err="1" smtClean="0"/>
              <a:t>OCaml</a:t>
            </a:r>
            <a:r>
              <a:rPr lang="en-US" sz="3200" dirty="0" smtClean="0"/>
              <a:t>, which in turn begat</a:t>
            </a:r>
          </a:p>
          <a:p>
            <a:pPr lvl="4"/>
            <a:r>
              <a:rPr lang="en-US" sz="3200" dirty="0" smtClean="0"/>
              <a:t>F#... A sort of caml.net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5066" y="3214686"/>
            <a:ext cx="22084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3428992" y="1714488"/>
            <a:ext cx="3143272" cy="1571636"/>
          </a:xfrm>
          <a:prstGeom prst="wedgeRoundRectCallout">
            <a:avLst>
              <a:gd name="adj1" fmla="val -48954"/>
              <a:gd name="adj2" fmla="val 107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#!@ </a:t>
            </a:r>
            <a:r>
              <a:rPr lang="en-US" sz="3600" dirty="0" smtClean="0">
                <a:latin typeface="Comic Sans MS" pitchFamily="66" charset="0"/>
              </a:rPr>
              <a:t>YOU GUYS!</a:t>
            </a:r>
            <a:endParaRPr lang="en-AU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</a:t>
            </a:r>
            <a:r>
              <a:rPr lang="en-US" baseline="30000" dirty="0" smtClean="0"/>
              <a:t>#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official functional language on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sz="3200" dirty="0" smtClean="0"/>
              <a:t>Deep support thanks to 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</a:t>
            </a:r>
            <a:r>
              <a:rPr lang="en-US" baseline="30000" dirty="0" smtClean="0"/>
              <a:t>#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official functional language on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sz="3200" dirty="0" smtClean="0"/>
              <a:t>Deep support thanks to Generics</a:t>
            </a:r>
          </a:p>
          <a:p>
            <a:r>
              <a:rPr lang="en-US" dirty="0" smtClean="0"/>
              <a:t>Recently assimilated by dev-div</a:t>
            </a:r>
          </a:p>
          <a:p>
            <a:endParaRPr lang="en-US" sz="3200" dirty="0" smtClean="0"/>
          </a:p>
        </p:txBody>
      </p:sp>
      <p:pic>
        <p:nvPicPr>
          <p:cNvPr id="4" name="Picture 3" descr="assimil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786190"/>
            <a:ext cx="2540000" cy="158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l</a:t>
            </a:r>
            <a:r>
              <a:rPr lang="en-US" dirty="0" smtClean="0">
                <a:latin typeface="Lucida Console" pitchFamily="49" charset="0"/>
              </a:rPr>
              <a:t>et a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l</a:t>
            </a:r>
            <a:r>
              <a:rPr lang="en-US" dirty="0" smtClean="0">
                <a:latin typeface="Lucida Console" pitchFamily="49" charset="0"/>
              </a:rPr>
              <a:t>et a =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2" y="1643050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</a:rPr>
              <a:t>//C#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err="1" smtClean="0">
                <a:latin typeface="Lucida Console" pitchFamily="49" charset="0"/>
              </a:rPr>
              <a:t>int</a:t>
            </a:r>
            <a:r>
              <a:rPr lang="en-US" sz="3200" dirty="0" smtClean="0">
                <a:latin typeface="Lucida Console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a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171448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≠</a:t>
            </a:r>
            <a:endParaRPr lang="en-A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l</a:t>
            </a:r>
            <a:r>
              <a:rPr lang="en-US" dirty="0" smtClean="0">
                <a:latin typeface="Lucida Console" pitchFamily="49" charset="0"/>
              </a:rPr>
              <a:t>et a =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2" y="1643050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</a:rPr>
              <a:t>//C#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rgbClr val="006600"/>
                </a:solidFill>
                <a:latin typeface="Lucida Console" pitchFamily="49" charset="0"/>
              </a:rPr>
              <a:t>//a function!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Lucida Console" pitchFamily="49" charset="0"/>
              </a:rPr>
              <a:t>static </a:t>
            </a:r>
            <a:r>
              <a:rPr lang="en-US" sz="3200" dirty="0" err="1" smtClean="0">
                <a:latin typeface="Lucida Console" pitchFamily="49" charset="0"/>
              </a:rPr>
              <a:t>int</a:t>
            </a:r>
            <a:r>
              <a:rPr lang="en-US" sz="3200" dirty="0" smtClean="0">
                <a:latin typeface="Lucida Console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a()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Lucida Console" pitchFamily="49" charset="0"/>
              </a:rPr>
              <a:t> return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Lucida Console" pitchFamily="49" charset="0"/>
              </a:rPr>
              <a:t>}</a:t>
            </a: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1785926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/>
              </a:rPr>
              <a:t>More like</a:t>
            </a:r>
            <a:endParaRPr lang="en-A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#light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open</a:t>
            </a:r>
            <a:r>
              <a:rPr lang="en-AU" sz="2400" dirty="0" smtClean="0">
                <a:latin typeface="Lucida Console" pitchFamily="49" charset="0"/>
              </a:rPr>
              <a:t> System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2400" dirty="0" smtClean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Console.WriteLine a</a:t>
            </a:r>
            <a:endParaRPr lang="en-US" sz="2400" dirty="0" smtClean="0"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2" y="1643050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</a:rPr>
              <a:t>//C#</a:t>
            </a:r>
          </a:p>
          <a:p>
            <a:r>
              <a:rPr lang="en-AU" sz="3200" dirty="0" smtClean="0">
                <a:solidFill>
                  <a:srgbClr val="0000FF"/>
                </a:solidFill>
              </a:rPr>
              <a:t>using</a:t>
            </a:r>
            <a:r>
              <a:rPr lang="en-AU" sz="3200" dirty="0" smtClean="0"/>
              <a:t> System;</a:t>
            </a:r>
          </a:p>
          <a:p>
            <a:endParaRPr lang="en-AU" sz="3200" dirty="0" smtClean="0"/>
          </a:p>
          <a:p>
            <a:r>
              <a:rPr lang="en-AU" sz="3200" dirty="0" smtClean="0">
                <a:solidFill>
                  <a:srgbClr val="0000FF"/>
                </a:solidFill>
              </a:rPr>
              <a:t>namespace</a:t>
            </a:r>
            <a:r>
              <a:rPr lang="en-AU" sz="3200" dirty="0" smtClean="0"/>
              <a:t> ConsoleApplication1</a:t>
            </a:r>
          </a:p>
          <a:p>
            <a:r>
              <a:rPr lang="en-AU" sz="3200" dirty="0" smtClean="0"/>
              <a:t>{</a:t>
            </a:r>
          </a:p>
          <a:p>
            <a:r>
              <a:rPr lang="en-AU" sz="3200" dirty="0" smtClean="0"/>
              <a:t>    </a:t>
            </a:r>
            <a:r>
              <a:rPr lang="en-AU" sz="3200" dirty="0" smtClean="0">
                <a:solidFill>
                  <a:srgbClr val="0000FF"/>
                </a:solidFill>
              </a:rPr>
              <a:t>class</a:t>
            </a:r>
            <a:r>
              <a:rPr lang="en-AU" sz="3200" dirty="0" smtClean="0"/>
              <a:t> </a:t>
            </a:r>
            <a:r>
              <a:rPr lang="en-AU" sz="3200" dirty="0" smtClean="0">
                <a:solidFill>
                  <a:schemeClr val="accent5">
                    <a:lumMod val="75000"/>
                  </a:schemeClr>
                </a:solidFill>
              </a:rPr>
              <a:t>Program</a:t>
            </a:r>
          </a:p>
          <a:p>
            <a:r>
              <a:rPr lang="en-AU" sz="3200" dirty="0" smtClean="0"/>
              <a:t>    {</a:t>
            </a:r>
          </a:p>
          <a:p>
            <a:r>
              <a:rPr lang="en-AU" sz="3200" dirty="0" smtClean="0"/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</a:t>
            </a:r>
            <a:r>
              <a:rPr lang="en-AU" sz="3200" dirty="0" smtClean="0"/>
              <a:t> </a:t>
            </a:r>
            <a:r>
              <a:rPr lang="en-AU" sz="3200" dirty="0" err="1" smtClean="0">
                <a:solidFill>
                  <a:srgbClr val="0000FF"/>
                </a:solidFill>
              </a:rPr>
              <a:t>int</a:t>
            </a:r>
            <a:r>
              <a:rPr lang="en-AU" sz="3200" dirty="0" smtClean="0"/>
              <a:t> a()</a:t>
            </a:r>
          </a:p>
          <a:p>
            <a:r>
              <a:rPr lang="en-AU" sz="3200" dirty="0" smtClean="0"/>
              <a:t>        {</a:t>
            </a:r>
          </a:p>
          <a:p>
            <a:r>
              <a:rPr lang="en-AU" sz="3200" dirty="0" smtClean="0"/>
              <a:t>            </a:t>
            </a:r>
            <a:r>
              <a:rPr lang="en-AU" sz="3200" dirty="0" smtClean="0">
                <a:solidFill>
                  <a:srgbClr val="0000FF"/>
                </a:solidFill>
              </a:rPr>
              <a:t>return</a:t>
            </a:r>
            <a:r>
              <a:rPr lang="en-AU" sz="3200" dirty="0" smtClean="0"/>
              <a:t> 2;</a:t>
            </a:r>
          </a:p>
          <a:p>
            <a:r>
              <a:rPr lang="en-AU" sz="3200" dirty="0" smtClean="0"/>
              <a:t>        }</a:t>
            </a:r>
          </a:p>
          <a:p>
            <a:endParaRPr lang="en-AU" sz="3200" dirty="0" smtClean="0"/>
          </a:p>
          <a:p>
            <a:r>
              <a:rPr lang="en-AU" sz="3200" dirty="0" smtClean="0"/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 void</a:t>
            </a:r>
            <a:r>
              <a:rPr lang="en-AU" sz="3200" dirty="0" smtClean="0"/>
              <a:t> Main(</a:t>
            </a:r>
            <a:r>
              <a:rPr lang="en-AU" sz="3200" dirty="0" smtClean="0">
                <a:solidFill>
                  <a:srgbClr val="0000FF"/>
                </a:solidFill>
              </a:rPr>
              <a:t>string</a:t>
            </a:r>
            <a:r>
              <a:rPr lang="en-AU" sz="3200" dirty="0" smtClean="0"/>
              <a:t>[] </a:t>
            </a:r>
            <a:r>
              <a:rPr lang="en-AU" sz="3200" dirty="0" err="1" smtClean="0"/>
              <a:t>args</a:t>
            </a:r>
            <a:r>
              <a:rPr lang="en-AU" sz="3200" dirty="0" smtClean="0"/>
              <a:t>)</a:t>
            </a:r>
          </a:p>
          <a:p>
            <a:r>
              <a:rPr lang="en-AU" sz="3200" dirty="0" smtClean="0"/>
              <a:t>        {</a:t>
            </a:r>
          </a:p>
          <a:p>
            <a:r>
              <a:rPr lang="en-AU" sz="3200" dirty="0" smtClean="0"/>
              <a:t>            </a:t>
            </a:r>
            <a:r>
              <a:rPr lang="en-AU" sz="3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AU" sz="3200" dirty="0" err="1" smtClean="0"/>
              <a:t>.WriteLine</a:t>
            </a:r>
            <a:r>
              <a:rPr lang="en-AU" sz="3200" dirty="0" smtClean="0"/>
              <a:t>(a);            </a:t>
            </a:r>
          </a:p>
          <a:p>
            <a:r>
              <a:rPr lang="en-AU" sz="3200" dirty="0" smtClean="0"/>
              <a:t>        }</a:t>
            </a:r>
          </a:p>
          <a:p>
            <a:r>
              <a:rPr lang="en-AU" sz="3200" dirty="0" smtClean="0"/>
              <a:t>    }</a:t>
            </a:r>
          </a:p>
          <a:p>
            <a:r>
              <a:rPr lang="en-AU" sz="3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#light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open</a:t>
            </a:r>
            <a:r>
              <a:rPr lang="en-AU" sz="2400" dirty="0" smtClean="0">
                <a:latin typeface="Lucida Console" pitchFamily="49" charset="0"/>
              </a:rPr>
              <a:t> System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2400" dirty="0" smtClean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Console.WriteLine a</a:t>
            </a:r>
            <a:endParaRPr lang="en-US" sz="2400" dirty="0" smtClean="0"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2" y="1643050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</a:rPr>
              <a:t>//C#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using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System;</a:t>
            </a:r>
          </a:p>
          <a:p>
            <a:endParaRPr lang="en-AU" sz="3200" dirty="0" smtClean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namespace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ConsoleApplication1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{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class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Program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{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AU" sz="3200" dirty="0" err="1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int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AU" sz="3200" dirty="0" smtClean="0"/>
              <a:t>a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()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{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    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return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AU" sz="3200" dirty="0" smtClean="0"/>
              <a:t>2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;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}</a:t>
            </a:r>
          </a:p>
          <a:p>
            <a:endParaRPr lang="en-AU" sz="3200" dirty="0" smtClean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static void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Main(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</a:rPr>
              <a:t>string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[] </a:t>
            </a:r>
            <a:r>
              <a:rPr lang="en-AU" sz="3200" dirty="0" err="1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args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)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{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    </a:t>
            </a:r>
            <a:r>
              <a:rPr lang="en-AU" sz="3200" dirty="0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AU" sz="3200" dirty="0" smtClean="0"/>
              <a:t>.WriteLine 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(</a:t>
            </a:r>
            <a:r>
              <a:rPr lang="en-AU" sz="3200" dirty="0" smtClean="0"/>
              <a:t>a</a:t>
            </a:r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);            </a:t>
            </a:r>
            <a:endParaRPr lang="en-AU" sz="3200" dirty="0" smtClean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    }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   }</a:t>
            </a:r>
          </a:p>
          <a:p>
            <a:r>
              <a:rPr lang="en-A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357422" y="4643446"/>
            <a:ext cx="2428892" cy="1071570"/>
          </a:xfrm>
          <a:prstGeom prst="wedgeRectCallout">
            <a:avLst>
              <a:gd name="adj1" fmla="val 72650"/>
              <a:gd name="adj2" fmla="val -42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More Noise </a:t>
            </a:r>
          </a:p>
          <a:p>
            <a:pPr algn="ctr"/>
            <a:r>
              <a:rPr lang="en-US" sz="3200" dirty="0" smtClean="0"/>
              <a:t>Than Signal!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#light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open</a:t>
            </a:r>
            <a:r>
              <a:rPr lang="en-AU" sz="2400" dirty="0" smtClean="0">
                <a:latin typeface="Lucida Console" pitchFamily="49" charset="0"/>
              </a:rPr>
              <a:t> System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2400" dirty="0" smtClean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Console.WriteLine a</a:t>
            </a:r>
            <a:endParaRPr lang="en-US" sz="2400" dirty="0" smtClean="0"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2" y="1643050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</a:rPr>
              <a:t>//C#</a:t>
            </a:r>
          </a:p>
          <a:p>
            <a:r>
              <a:rPr lang="en-AU" sz="3200" dirty="0" smtClean="0">
                <a:solidFill>
                  <a:srgbClr val="0000FF"/>
                </a:solidFill>
              </a:rPr>
              <a:t>using</a:t>
            </a:r>
            <a:r>
              <a:rPr lang="en-AU" sz="3200" dirty="0" smtClean="0"/>
              <a:t> System;</a:t>
            </a:r>
          </a:p>
          <a:p>
            <a:endParaRPr lang="en-AU" sz="3200" dirty="0" smtClean="0"/>
          </a:p>
          <a:p>
            <a:r>
              <a:rPr lang="en-AU" sz="3200" dirty="0" smtClean="0">
                <a:solidFill>
                  <a:srgbClr val="0000FF"/>
                </a:solidFill>
              </a:rPr>
              <a:t>namespace</a:t>
            </a:r>
            <a:r>
              <a:rPr lang="en-AU" sz="3200" dirty="0" smtClean="0"/>
              <a:t> ConsoleApplication1</a:t>
            </a:r>
          </a:p>
          <a:p>
            <a:r>
              <a:rPr lang="en-AU" sz="3200" dirty="0" smtClean="0"/>
              <a:t>{</a:t>
            </a:r>
          </a:p>
          <a:p>
            <a:r>
              <a:rPr lang="en-AU" sz="3200" dirty="0" smtClean="0"/>
              <a:t>    </a:t>
            </a:r>
            <a:r>
              <a:rPr lang="en-AU" sz="3200" dirty="0" smtClean="0">
                <a:solidFill>
                  <a:srgbClr val="0000FF"/>
                </a:solidFill>
              </a:rPr>
              <a:t>class</a:t>
            </a:r>
            <a:r>
              <a:rPr lang="en-AU" sz="3200" dirty="0" smtClean="0"/>
              <a:t> </a:t>
            </a:r>
            <a:r>
              <a:rPr lang="en-AU" sz="3200" dirty="0" smtClean="0">
                <a:solidFill>
                  <a:schemeClr val="accent5">
                    <a:lumMod val="75000"/>
                  </a:schemeClr>
                </a:solidFill>
              </a:rPr>
              <a:t>Program</a:t>
            </a:r>
          </a:p>
          <a:p>
            <a:r>
              <a:rPr lang="en-AU" sz="3200" dirty="0" smtClean="0"/>
              <a:t>    {</a:t>
            </a:r>
          </a:p>
          <a:p>
            <a:r>
              <a:rPr lang="en-AU" sz="3200" dirty="0" smtClean="0"/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</a:t>
            </a:r>
            <a:r>
              <a:rPr lang="en-AU" sz="3200" dirty="0" smtClean="0"/>
              <a:t> </a:t>
            </a:r>
            <a:r>
              <a:rPr lang="en-AU" sz="3200" dirty="0" err="1" smtClean="0">
                <a:solidFill>
                  <a:srgbClr val="0000FF"/>
                </a:solidFill>
              </a:rPr>
              <a:t>int</a:t>
            </a:r>
            <a:r>
              <a:rPr lang="en-AU" sz="3200" dirty="0" smtClean="0"/>
              <a:t> a()</a:t>
            </a:r>
          </a:p>
          <a:p>
            <a:r>
              <a:rPr lang="en-AU" sz="3200" dirty="0" smtClean="0"/>
              <a:t>        {</a:t>
            </a:r>
          </a:p>
          <a:p>
            <a:r>
              <a:rPr lang="en-AU" sz="3200" dirty="0" smtClean="0"/>
              <a:t>            </a:t>
            </a:r>
            <a:r>
              <a:rPr lang="en-AU" sz="3200" dirty="0" smtClean="0">
                <a:solidFill>
                  <a:srgbClr val="0000FF"/>
                </a:solidFill>
              </a:rPr>
              <a:t>return</a:t>
            </a:r>
            <a:r>
              <a:rPr lang="en-AU" sz="3200" dirty="0" smtClean="0"/>
              <a:t> 2;</a:t>
            </a:r>
          </a:p>
          <a:p>
            <a:r>
              <a:rPr lang="en-AU" sz="3200" dirty="0" smtClean="0"/>
              <a:t>        }</a:t>
            </a:r>
          </a:p>
          <a:p>
            <a:endParaRPr lang="en-AU" sz="3200" dirty="0" smtClean="0"/>
          </a:p>
          <a:p>
            <a:r>
              <a:rPr lang="en-AU" sz="3200" dirty="0" smtClean="0"/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 void</a:t>
            </a:r>
            <a:r>
              <a:rPr lang="en-AU" sz="3200" dirty="0" smtClean="0"/>
              <a:t> Main(</a:t>
            </a:r>
            <a:r>
              <a:rPr lang="en-AU" sz="3200" dirty="0" smtClean="0">
                <a:solidFill>
                  <a:srgbClr val="0000FF"/>
                </a:solidFill>
              </a:rPr>
              <a:t>string</a:t>
            </a:r>
            <a:r>
              <a:rPr lang="en-AU" sz="3200" dirty="0" smtClean="0"/>
              <a:t>[] </a:t>
            </a:r>
            <a:r>
              <a:rPr lang="en-AU" sz="3200" dirty="0" err="1" smtClean="0"/>
              <a:t>args</a:t>
            </a:r>
            <a:r>
              <a:rPr lang="en-AU" sz="3200" dirty="0" smtClean="0"/>
              <a:t>)</a:t>
            </a:r>
          </a:p>
          <a:p>
            <a:r>
              <a:rPr lang="en-AU" sz="3200" dirty="0" smtClean="0"/>
              <a:t>        {</a:t>
            </a:r>
          </a:p>
          <a:p>
            <a:r>
              <a:rPr lang="en-AU" sz="3200" dirty="0" smtClean="0"/>
              <a:t>            </a:t>
            </a:r>
            <a:r>
              <a:rPr lang="en-AU" sz="3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AU" sz="3200" dirty="0" err="1" smtClean="0"/>
              <a:t>.WriteLine</a:t>
            </a:r>
            <a:r>
              <a:rPr lang="en-AU" sz="3200" dirty="0" smtClean="0"/>
              <a:t>(a);            </a:t>
            </a:r>
          </a:p>
          <a:p>
            <a:r>
              <a:rPr lang="en-AU" sz="3200" dirty="0" smtClean="0"/>
              <a:t>        }</a:t>
            </a:r>
          </a:p>
          <a:p>
            <a:r>
              <a:rPr lang="en-AU" sz="3200" dirty="0" smtClean="0"/>
              <a:t>    }</a:t>
            </a:r>
          </a:p>
          <a:p>
            <a:r>
              <a:rPr lang="en-AU" sz="3200" dirty="0" smtClean="0"/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Looks Weakly typed?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Maybe Dynamic?</a:t>
            </a:r>
            <a:endParaRPr lang="en-AU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5440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857620" y="2428868"/>
            <a:ext cx="142876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00"/>
                </a:solidFill>
              </a:rPr>
              <a:t>F#?</a:t>
            </a:r>
            <a:endParaRPr lang="en-AU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5440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F#</a:t>
            </a:r>
            <a:endParaRPr lang="en-AU" sz="7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9600" dirty="0" smtClean="0">
                <a:solidFill>
                  <a:srgbClr val="FFFF00"/>
                </a:solidFill>
              </a:rPr>
              <a:t>F#</a:t>
            </a:r>
            <a:endParaRPr lang="en-AU" sz="9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An Academic</a:t>
            </a:r>
          </a:p>
          <a:p>
            <a:pPr>
              <a:spcBef>
                <a:spcPts val="0"/>
              </a:spcBef>
              <a:buNone/>
            </a:pP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Language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Reserved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For</a:t>
            </a:r>
          </a:p>
          <a:p>
            <a:pPr>
              <a:buNone/>
            </a:pPr>
            <a:r>
              <a:rPr lang="en-US" sz="4800" dirty="0" err="1" smtClean="0">
                <a:solidFill>
                  <a:schemeClr val="bg1">
                    <a:lumMod val="85000"/>
                  </a:schemeClr>
                </a:solidFill>
              </a:rPr>
              <a:t>Scienticians</a:t>
            </a:r>
            <a:endParaRPr lang="en-AU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inste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71612"/>
            <a:ext cx="3057525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5440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F#</a:t>
            </a:r>
            <a:endParaRPr lang="en-AU" sz="72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rich, expressive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4291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versatile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#light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open</a:t>
            </a:r>
            <a:r>
              <a:rPr lang="en-AU" sz="2400" dirty="0" smtClean="0">
                <a:latin typeface="Lucida Console" pitchFamily="49" charset="0"/>
              </a:rPr>
              <a:t> System</a:t>
            </a:r>
          </a:p>
          <a:p>
            <a:pPr>
              <a:buNone/>
            </a:pPr>
            <a:r>
              <a:rPr lang="en-AU" sz="2400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2400" dirty="0" smtClean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sz="2400" dirty="0" smtClean="0">
                <a:latin typeface="Lucida Console" pitchFamily="49" charset="0"/>
              </a:rPr>
              <a:t>Console.WriteLine a</a:t>
            </a:r>
            <a:endParaRPr lang="en-US" sz="2400" dirty="0" smtClean="0"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2" y="1643050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</a:rPr>
              <a:t>//C#</a:t>
            </a:r>
          </a:p>
          <a:p>
            <a:r>
              <a:rPr lang="en-AU" sz="3200" dirty="0" smtClean="0">
                <a:solidFill>
                  <a:srgbClr val="0000FF"/>
                </a:solidFill>
              </a:rPr>
              <a:t>using</a:t>
            </a:r>
            <a:r>
              <a:rPr lang="en-AU" sz="3200" dirty="0" smtClean="0"/>
              <a:t> System;</a:t>
            </a:r>
          </a:p>
          <a:p>
            <a:endParaRPr lang="en-AU" sz="3200" dirty="0" smtClean="0"/>
          </a:p>
          <a:p>
            <a:r>
              <a:rPr lang="en-AU" sz="3200" dirty="0" smtClean="0">
                <a:solidFill>
                  <a:srgbClr val="0000FF"/>
                </a:solidFill>
              </a:rPr>
              <a:t>namespace</a:t>
            </a:r>
            <a:r>
              <a:rPr lang="en-AU" sz="3200" dirty="0" smtClean="0"/>
              <a:t> ConsoleApplication1</a:t>
            </a:r>
          </a:p>
          <a:p>
            <a:r>
              <a:rPr lang="en-AU" sz="3200" dirty="0" smtClean="0"/>
              <a:t>{</a:t>
            </a:r>
          </a:p>
          <a:p>
            <a:r>
              <a:rPr lang="en-AU" sz="3200" dirty="0" smtClean="0"/>
              <a:t>    </a:t>
            </a:r>
            <a:r>
              <a:rPr lang="en-AU" sz="3200" dirty="0" smtClean="0">
                <a:solidFill>
                  <a:srgbClr val="0000FF"/>
                </a:solidFill>
              </a:rPr>
              <a:t>class</a:t>
            </a:r>
            <a:r>
              <a:rPr lang="en-AU" sz="3200" dirty="0" smtClean="0"/>
              <a:t> </a:t>
            </a:r>
            <a:r>
              <a:rPr lang="en-AU" sz="3200" dirty="0" smtClean="0">
                <a:solidFill>
                  <a:schemeClr val="accent5">
                    <a:lumMod val="75000"/>
                  </a:schemeClr>
                </a:solidFill>
              </a:rPr>
              <a:t>Program</a:t>
            </a:r>
          </a:p>
          <a:p>
            <a:r>
              <a:rPr lang="en-AU" sz="3200" dirty="0" smtClean="0"/>
              <a:t>    {</a:t>
            </a:r>
          </a:p>
          <a:p>
            <a:r>
              <a:rPr lang="en-AU" sz="3200" dirty="0" smtClean="0"/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</a:t>
            </a:r>
            <a:r>
              <a:rPr lang="en-AU" sz="3200" dirty="0" smtClean="0"/>
              <a:t> </a:t>
            </a:r>
            <a:r>
              <a:rPr lang="en-AU" sz="3200" dirty="0" err="1" smtClean="0">
                <a:solidFill>
                  <a:srgbClr val="0000FF"/>
                </a:solidFill>
              </a:rPr>
              <a:t>int</a:t>
            </a:r>
            <a:r>
              <a:rPr lang="en-AU" sz="3200" dirty="0" smtClean="0"/>
              <a:t> a()</a:t>
            </a:r>
          </a:p>
          <a:p>
            <a:r>
              <a:rPr lang="en-AU" sz="3200" dirty="0" smtClean="0"/>
              <a:t>        {</a:t>
            </a:r>
          </a:p>
          <a:p>
            <a:r>
              <a:rPr lang="en-AU" sz="3200" dirty="0" smtClean="0"/>
              <a:t>            </a:t>
            </a:r>
            <a:r>
              <a:rPr lang="en-AU" sz="3200" dirty="0" smtClean="0">
                <a:solidFill>
                  <a:srgbClr val="0000FF"/>
                </a:solidFill>
              </a:rPr>
              <a:t>return</a:t>
            </a:r>
            <a:r>
              <a:rPr lang="en-AU" sz="3200" dirty="0" smtClean="0"/>
              <a:t> 2;</a:t>
            </a:r>
          </a:p>
          <a:p>
            <a:r>
              <a:rPr lang="en-AU" sz="3200" dirty="0" smtClean="0"/>
              <a:t>        }</a:t>
            </a:r>
          </a:p>
          <a:p>
            <a:endParaRPr lang="en-AU" sz="3200" dirty="0" smtClean="0"/>
          </a:p>
          <a:p>
            <a:r>
              <a:rPr lang="en-AU" sz="3200" dirty="0" smtClean="0"/>
              <a:t>        </a:t>
            </a:r>
            <a:r>
              <a:rPr lang="en-AU" sz="3200" dirty="0" smtClean="0">
                <a:solidFill>
                  <a:srgbClr val="0000FF"/>
                </a:solidFill>
              </a:rPr>
              <a:t>static void</a:t>
            </a:r>
            <a:r>
              <a:rPr lang="en-AU" sz="3200" dirty="0" smtClean="0"/>
              <a:t> Main(</a:t>
            </a:r>
            <a:r>
              <a:rPr lang="en-AU" sz="3200" dirty="0" smtClean="0">
                <a:solidFill>
                  <a:srgbClr val="0000FF"/>
                </a:solidFill>
              </a:rPr>
              <a:t>string</a:t>
            </a:r>
            <a:r>
              <a:rPr lang="en-AU" sz="3200" dirty="0" smtClean="0"/>
              <a:t>[] </a:t>
            </a:r>
            <a:r>
              <a:rPr lang="en-AU" sz="3200" dirty="0" err="1" smtClean="0"/>
              <a:t>args</a:t>
            </a:r>
            <a:r>
              <a:rPr lang="en-AU" sz="3200" dirty="0" smtClean="0"/>
              <a:t>)</a:t>
            </a:r>
          </a:p>
          <a:p>
            <a:r>
              <a:rPr lang="en-AU" sz="3200" dirty="0" smtClean="0"/>
              <a:t>        {</a:t>
            </a:r>
          </a:p>
          <a:p>
            <a:r>
              <a:rPr lang="en-AU" sz="3200" dirty="0" smtClean="0"/>
              <a:t>            </a:t>
            </a:r>
            <a:r>
              <a:rPr lang="en-AU" sz="3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AU" sz="3200" dirty="0" err="1" smtClean="0"/>
              <a:t>.WriteLine</a:t>
            </a:r>
            <a:r>
              <a:rPr lang="en-AU" sz="3200" dirty="0" smtClean="0"/>
              <a:t>(a);            </a:t>
            </a:r>
          </a:p>
          <a:p>
            <a:r>
              <a:rPr lang="en-AU" sz="3200" dirty="0" smtClean="0"/>
              <a:t>        }</a:t>
            </a:r>
          </a:p>
          <a:p>
            <a:r>
              <a:rPr lang="en-AU" sz="3200" dirty="0" smtClean="0"/>
              <a:t>    }</a:t>
            </a:r>
          </a:p>
          <a:p>
            <a:r>
              <a:rPr lang="en-AU" sz="3200" dirty="0" smtClean="0"/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357422" y="4643446"/>
            <a:ext cx="2428892" cy="1071570"/>
          </a:xfrm>
          <a:prstGeom prst="wedgeRectCallout">
            <a:avLst>
              <a:gd name="adj1" fmla="val -50442"/>
              <a:gd name="adj2" fmla="val -118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 Inference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dirty="0" smtClean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dirty="0" smtClean="0">
                <a:latin typeface="Lucida Console" pitchFamily="49" charset="0"/>
              </a:rPr>
              <a:t> a =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AU" dirty="0" smtClean="0">
                <a:solidFill>
                  <a:srgbClr val="FF0000"/>
                </a:solidFill>
              </a:rPr>
              <a:t>error: FS0037: Duplicate definition of value 'a'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28736"/>
          </a:xfrm>
        </p:spPr>
        <p:txBody>
          <a:bodyPr>
            <a:normAutofit/>
          </a:bodyPr>
          <a:lstStyle/>
          <a:p>
            <a:r>
              <a:rPr lang="en-US" dirty="0" smtClean="0"/>
              <a:t>Immutable by default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dirty="0" smtClean="0"/>
              <a:t>Discriminated </a:t>
            </a:r>
            <a:r>
              <a:rPr lang="en-US" dirty="0" smtClean="0"/>
              <a:t>union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4114800" cy="52689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2800" dirty="0" smtClean="0"/>
              <a:t>type </a:t>
            </a:r>
            <a:r>
              <a:rPr lang="en-AU" sz="2800" dirty="0" err="1" smtClean="0"/>
              <a:t>NullableInt</a:t>
            </a:r>
            <a:r>
              <a:rPr lang="en-AU" sz="2800" dirty="0" smtClean="0"/>
              <a:t> =</a:t>
            </a:r>
          </a:p>
          <a:p>
            <a:pPr>
              <a:buNone/>
            </a:pPr>
            <a:r>
              <a:rPr lang="en-AU" sz="2800" dirty="0" smtClean="0"/>
              <a:t>| Value of </a:t>
            </a:r>
            <a:r>
              <a:rPr lang="en-AU" sz="2800" dirty="0" err="1" smtClean="0"/>
              <a:t>int</a:t>
            </a:r>
            <a:endParaRPr lang="en-AU" sz="2800" dirty="0" smtClean="0"/>
          </a:p>
          <a:p>
            <a:pPr>
              <a:buNone/>
            </a:pPr>
            <a:r>
              <a:rPr lang="en-AU" sz="2800" dirty="0" smtClean="0"/>
              <a:t>| Nothing of unit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000108"/>
            <a:ext cx="4114800" cy="524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Discriminated unions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4114800" cy="5268931"/>
          </a:xfrm>
        </p:spPr>
        <p:txBody>
          <a:bodyPr>
            <a:noAutofit/>
          </a:bodyPr>
          <a:lstStyle/>
          <a:p>
            <a:pPr>
              <a:buNone/>
            </a:pPr>
            <a:endParaRPr lang="en-AU" sz="2800" dirty="0" smtClean="0"/>
          </a:p>
          <a:p>
            <a:pPr>
              <a:buNone/>
            </a:pPr>
            <a:r>
              <a:rPr lang="en-AU" sz="2800" dirty="0" smtClean="0"/>
              <a:t>type </a:t>
            </a:r>
            <a:r>
              <a:rPr lang="en-AU" sz="2800" dirty="0" smtClean="0"/>
              <a:t>Weapon =</a:t>
            </a:r>
          </a:p>
          <a:p>
            <a:pPr>
              <a:buNone/>
            </a:pPr>
            <a:r>
              <a:rPr lang="en-AU" sz="2800" dirty="0" smtClean="0"/>
              <a:t>| Knife </a:t>
            </a:r>
          </a:p>
          <a:p>
            <a:pPr>
              <a:buNone/>
            </a:pPr>
            <a:r>
              <a:rPr lang="en-AU" sz="2800" dirty="0" smtClean="0"/>
              <a:t>| Gun </a:t>
            </a:r>
          </a:p>
          <a:p>
            <a:pPr>
              <a:buNone/>
            </a:pPr>
            <a:r>
              <a:rPr lang="en-AU" sz="2800" dirty="0" smtClean="0"/>
              <a:t>| Bomb 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000108"/>
            <a:ext cx="4114800" cy="524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Pattern Matching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4114800" cy="5268931"/>
          </a:xfrm>
        </p:spPr>
        <p:txBody>
          <a:bodyPr>
            <a:noAutofit/>
          </a:bodyPr>
          <a:lstStyle/>
          <a:p>
            <a:pPr>
              <a:buNone/>
            </a:pPr>
            <a:endParaRPr lang="en-AU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A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</a:t>
            </a:r>
            <a:r>
              <a:rPr lang="en-A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Weapon =</a:t>
            </a:r>
          </a:p>
          <a:p>
            <a:pPr>
              <a:buNone/>
            </a:pPr>
            <a:r>
              <a:rPr lang="en-A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Knife </a:t>
            </a:r>
          </a:p>
          <a:p>
            <a:pPr>
              <a:buNone/>
            </a:pPr>
            <a:r>
              <a:rPr lang="en-A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Gun </a:t>
            </a:r>
          </a:p>
          <a:p>
            <a:pPr>
              <a:buNone/>
            </a:pPr>
            <a:r>
              <a:rPr lang="en-A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Bomb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000108"/>
            <a:ext cx="4114800" cy="5240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//block any weapon!</a:t>
            </a:r>
          </a:p>
          <a:p>
            <a:pPr>
              <a:buNone/>
            </a:pPr>
            <a:r>
              <a:rPr lang="en-AU" sz="3200" dirty="0" smtClean="0"/>
              <a:t>let </a:t>
            </a:r>
            <a:r>
              <a:rPr lang="en-AU" sz="3200" dirty="0" smtClean="0"/>
              <a:t>block w =</a:t>
            </a:r>
          </a:p>
          <a:p>
            <a:pPr>
              <a:buNone/>
            </a:pPr>
            <a:r>
              <a:rPr lang="en-AU" sz="3200" dirty="0" smtClean="0"/>
              <a:t>    match w with</a:t>
            </a:r>
          </a:p>
          <a:p>
            <a:pPr>
              <a:buNone/>
            </a:pPr>
            <a:r>
              <a:rPr lang="en-AU" sz="3200" dirty="0" smtClean="0"/>
              <a:t>    | Knife </a:t>
            </a:r>
          </a:p>
          <a:p>
            <a:pPr>
              <a:buNone/>
            </a:pPr>
            <a:r>
              <a:rPr lang="en-AU" sz="3200" dirty="0" smtClean="0"/>
              <a:t>    | Gun  -&gt; disarm w</a:t>
            </a:r>
          </a:p>
          <a:p>
            <a:pPr>
              <a:buNone/>
            </a:pPr>
            <a:r>
              <a:rPr lang="en-AU" sz="3200" dirty="0" smtClean="0"/>
              <a:t>    | _ -&gt; </a:t>
            </a:r>
            <a:r>
              <a:rPr lang="en-AU" sz="3200" dirty="0" err="1" smtClean="0"/>
              <a:t>difuse</a:t>
            </a:r>
            <a:r>
              <a:rPr lang="en-AU" sz="3200" dirty="0" smtClean="0"/>
              <a:t> w</a:t>
            </a:r>
          </a:p>
          <a:p>
            <a:endParaRPr lang="en-AU" sz="3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AU" sz="3200" dirty="0" smtClean="0">
                <a:solidFill>
                  <a:schemeClr val="bg1"/>
                </a:solidFill>
              </a:rPr>
              <a:t>block Gun</a:t>
            </a:r>
          </a:p>
          <a:p>
            <a:pPr>
              <a:buNone/>
            </a:pPr>
            <a:r>
              <a:rPr lang="en-AU" sz="3200" dirty="0" smtClean="0">
                <a:solidFill>
                  <a:schemeClr val="bg1"/>
                </a:solidFill>
              </a:rPr>
              <a:t>block Knife</a:t>
            </a:r>
          </a:p>
          <a:p>
            <a:pPr>
              <a:buNone/>
            </a:pPr>
            <a:r>
              <a:rPr lang="en-AU" sz="3200" dirty="0" smtClean="0">
                <a:solidFill>
                  <a:schemeClr val="bg1"/>
                </a:solidFill>
              </a:rPr>
              <a:t>block Bomb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en-A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Pattern Matching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4114800" cy="5268931"/>
          </a:xfrm>
        </p:spPr>
        <p:txBody>
          <a:bodyPr>
            <a:noAutofit/>
          </a:bodyPr>
          <a:lstStyle/>
          <a:p>
            <a:pPr>
              <a:buNone/>
            </a:pPr>
            <a:endParaRPr lang="en-AU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</a:rPr>
              <a:t>Weapon =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</a:rPr>
              <a:t>| Knife 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</a:rPr>
              <a:t>| Gun 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</a:rPr>
              <a:t>| Bomb 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000108"/>
            <a:ext cx="4114800" cy="5240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//block any weapon</a:t>
            </a:r>
            <a:endParaRPr lang="en-AU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let </a:t>
            </a: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block w =</a:t>
            </a:r>
          </a:p>
          <a:p>
            <a:pPr>
              <a:buNone/>
            </a:pP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    match w with</a:t>
            </a:r>
          </a:p>
          <a:p>
            <a:pPr>
              <a:buNone/>
            </a:pP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    | Knife </a:t>
            </a:r>
          </a:p>
          <a:p>
            <a:pPr>
              <a:buNone/>
            </a:pP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    | Gun  -&gt; disarm w</a:t>
            </a:r>
          </a:p>
          <a:p>
            <a:pPr>
              <a:buNone/>
            </a:pP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    | _ -&gt; </a:t>
            </a:r>
            <a:r>
              <a:rPr lang="en-AU" sz="3200" dirty="0" err="1" smtClean="0">
                <a:solidFill>
                  <a:schemeClr val="bg1">
                    <a:lumMod val="65000"/>
                  </a:schemeClr>
                </a:solidFill>
              </a:rPr>
              <a:t>difuse</a:t>
            </a:r>
            <a:r>
              <a:rPr lang="en-AU" sz="3200" dirty="0" smtClean="0">
                <a:solidFill>
                  <a:schemeClr val="bg1">
                    <a:lumMod val="65000"/>
                  </a:schemeClr>
                </a:solidFill>
              </a:rPr>
              <a:t> w</a:t>
            </a:r>
          </a:p>
          <a:p>
            <a:endParaRPr lang="en-AU" sz="3200" dirty="0" smtClean="0"/>
          </a:p>
          <a:p>
            <a:pPr>
              <a:buNone/>
            </a:pPr>
            <a:r>
              <a:rPr lang="en-AU" sz="3200" dirty="0" smtClean="0"/>
              <a:t>block Gun</a:t>
            </a:r>
          </a:p>
          <a:p>
            <a:pPr>
              <a:buNone/>
            </a:pPr>
            <a:r>
              <a:rPr lang="en-AU" sz="3200" dirty="0" smtClean="0"/>
              <a:t>block Knife</a:t>
            </a:r>
          </a:p>
          <a:p>
            <a:pPr>
              <a:buNone/>
            </a:pPr>
            <a:r>
              <a:rPr lang="en-AU" sz="3200" dirty="0" smtClean="0"/>
              <a:t>block Bomb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is a </a:t>
            </a:r>
            <a:r>
              <a:rPr lang="en-US" dirty="0" smtClean="0"/>
              <a:t>virtue (demo)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786874" cy="47688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AU" sz="2800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2800" dirty="0" smtClean="0">
                <a:latin typeface="Lucida Console" pitchFamily="49" charset="0"/>
              </a:rPr>
              <a:t> </a:t>
            </a:r>
            <a:r>
              <a:rPr lang="en-AU" sz="2800" dirty="0" err="1" smtClean="0">
                <a:latin typeface="Lucida Console" pitchFamily="49" charset="0"/>
              </a:rPr>
              <a:t>lazy_square</a:t>
            </a:r>
            <a:r>
              <a:rPr lang="en-AU" sz="2800" dirty="0" smtClean="0">
                <a:latin typeface="Lucida Console" pitchFamily="49" charset="0"/>
              </a:rPr>
              <a:t> x = </a:t>
            </a:r>
          </a:p>
          <a:p>
            <a:pPr>
              <a:buNone/>
            </a:pPr>
            <a:r>
              <a:rPr lang="en-AU" sz="2800" dirty="0" smtClean="0">
                <a:latin typeface="Lucida Console" pitchFamily="49" charset="0"/>
              </a:rPr>
              <a:t>    </a:t>
            </a:r>
            <a:r>
              <a:rPr lang="en-AU" sz="2800" dirty="0" smtClean="0">
                <a:solidFill>
                  <a:srgbClr val="0000FF"/>
                </a:solidFill>
                <a:latin typeface="Lucida Console" pitchFamily="49" charset="0"/>
              </a:rPr>
              <a:t>lazy</a:t>
            </a:r>
            <a:r>
              <a:rPr lang="en-AU" sz="2800" dirty="0" smtClean="0">
                <a:latin typeface="Lucida Console" pitchFamily="49" charset="0"/>
              </a:rPr>
              <a:t> ( </a:t>
            </a:r>
            <a:r>
              <a:rPr lang="en-AU" sz="2800" dirty="0" err="1" smtClean="0">
                <a:latin typeface="Lucida Console" pitchFamily="49" charset="0"/>
              </a:rPr>
              <a:t>print_endline</a:t>
            </a:r>
            <a:r>
              <a:rPr lang="en-AU" sz="2800" dirty="0" smtClean="0">
                <a:latin typeface="Lucida Console" pitchFamily="49" charset="0"/>
              </a:rPr>
              <a:t> “thinking...“</a:t>
            </a:r>
          </a:p>
          <a:p>
            <a:pPr>
              <a:buNone/>
            </a:pPr>
            <a:r>
              <a:rPr lang="en-AU" sz="2800" dirty="0" smtClean="0">
                <a:latin typeface="Lucida Console" pitchFamily="49" charset="0"/>
              </a:rPr>
              <a:t>           x * </a:t>
            </a:r>
            <a:r>
              <a:rPr lang="en-AU" sz="2800" dirty="0" err="1" smtClean="0">
                <a:latin typeface="Lucida Console" pitchFamily="49" charset="0"/>
              </a:rPr>
              <a:t>x</a:t>
            </a:r>
            <a:r>
              <a:rPr lang="en-AU" sz="2800" dirty="0" smtClean="0">
                <a:latin typeface="Lucida Console" pitchFamily="49" charset="0"/>
              </a:rPr>
              <a:t> )</a:t>
            </a:r>
          </a:p>
          <a:p>
            <a:pPr>
              <a:buNone/>
            </a:pPr>
            <a:endParaRPr lang="en-AU" sz="2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AU" sz="2800" dirty="0" smtClean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2800" dirty="0" smtClean="0">
                <a:latin typeface="Lucida Console" pitchFamily="49" charset="0"/>
              </a:rPr>
              <a:t> </a:t>
            </a:r>
            <a:r>
              <a:rPr lang="en-AU" sz="2800" dirty="0" err="1" smtClean="0">
                <a:latin typeface="Lucida Console" pitchFamily="49" charset="0"/>
              </a:rPr>
              <a:t>lazy_square_ten</a:t>
            </a:r>
            <a:r>
              <a:rPr lang="en-AU" sz="2800" dirty="0" smtClean="0">
                <a:latin typeface="Lucida Console" pitchFamily="49" charset="0"/>
              </a:rPr>
              <a:t> = </a:t>
            </a:r>
            <a:r>
              <a:rPr lang="en-AU" sz="2800" dirty="0" err="1" smtClean="0">
                <a:latin typeface="Lucida Console" pitchFamily="49" charset="0"/>
              </a:rPr>
              <a:t>lazy_square</a:t>
            </a:r>
            <a:r>
              <a:rPr lang="en-AU" sz="2800" dirty="0" smtClean="0">
                <a:latin typeface="Lucida Console" pitchFamily="49" charset="0"/>
              </a:rPr>
              <a:t> </a:t>
            </a:r>
            <a:r>
              <a:rPr lang="en-AU" sz="2800" dirty="0" smtClean="0">
                <a:latin typeface="Lucida Console" pitchFamily="49" charset="0"/>
              </a:rPr>
              <a:t>10</a:t>
            </a:r>
          </a:p>
          <a:p>
            <a:pPr>
              <a:buNone/>
            </a:pPr>
            <a:endParaRPr lang="en-AU" sz="2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6600"/>
                </a:solidFill>
                <a:latin typeface="Lucida Console" pitchFamily="49" charset="0"/>
              </a:rPr>
              <a:t>//first time: “thinking…”</a:t>
            </a:r>
            <a:endParaRPr lang="en-AU" sz="2800" dirty="0" smtClean="0">
              <a:solidFill>
                <a:srgbClr val="0066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2800" dirty="0" err="1" smtClean="0">
                <a:solidFill>
                  <a:srgbClr val="0000FF"/>
                </a:solidFill>
                <a:latin typeface="Lucida Console" pitchFamily="49" charset="0"/>
              </a:rPr>
              <a:t>Lazy.force</a:t>
            </a:r>
            <a:r>
              <a:rPr lang="en-AU" sz="2800" dirty="0" smtClean="0">
                <a:latin typeface="Lucida Console" pitchFamily="49" charset="0"/>
              </a:rPr>
              <a:t> (</a:t>
            </a:r>
            <a:r>
              <a:rPr lang="en-AU" sz="2800" dirty="0" err="1" smtClean="0">
                <a:latin typeface="Lucida Console" pitchFamily="49" charset="0"/>
              </a:rPr>
              <a:t>lazy_square_ten</a:t>
            </a:r>
            <a:r>
              <a:rPr lang="en-AU" sz="28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AU" sz="2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6600"/>
                </a:solidFill>
                <a:latin typeface="Lucida Console" pitchFamily="49" charset="0"/>
              </a:rPr>
              <a:t>//second </a:t>
            </a:r>
            <a:r>
              <a:rPr lang="en-US" sz="2800" dirty="0" smtClean="0">
                <a:solidFill>
                  <a:srgbClr val="006600"/>
                </a:solidFill>
                <a:latin typeface="Lucida Console" pitchFamily="49" charset="0"/>
              </a:rPr>
              <a:t>time: </a:t>
            </a:r>
            <a:r>
              <a:rPr lang="en-US" sz="2800" dirty="0" smtClean="0">
                <a:solidFill>
                  <a:srgbClr val="006600"/>
                </a:solidFill>
                <a:latin typeface="Lucida Console" pitchFamily="49" charset="0"/>
              </a:rPr>
              <a:t>no thinking, just result</a:t>
            </a:r>
            <a:endParaRPr lang="en-AU" sz="2800" dirty="0" smtClean="0">
              <a:solidFill>
                <a:srgbClr val="0066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2800" dirty="0" err="1" smtClean="0">
                <a:solidFill>
                  <a:srgbClr val="0000FF"/>
                </a:solidFill>
                <a:latin typeface="Lucida Console" pitchFamily="49" charset="0"/>
              </a:rPr>
              <a:t>Lazy.force</a:t>
            </a:r>
            <a:r>
              <a:rPr lang="en-AU" sz="2800" dirty="0" smtClean="0">
                <a:latin typeface="Lucida Console" pitchFamily="49" charset="0"/>
              </a:rPr>
              <a:t> (</a:t>
            </a:r>
            <a:r>
              <a:rPr lang="en-AU" sz="2800" dirty="0" err="1" smtClean="0">
                <a:latin typeface="Lucida Console" pitchFamily="49" charset="0"/>
              </a:rPr>
              <a:t>lazy_square_ten</a:t>
            </a:r>
            <a:r>
              <a:rPr lang="en-AU" sz="28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AU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rgbClr val="FFFF00"/>
                </a:solidFill>
              </a:rPr>
              <a:t>Why learn F</a:t>
            </a:r>
            <a:r>
              <a:rPr lang="en-US" sz="7200" dirty="0" smtClean="0">
                <a:solidFill>
                  <a:srgbClr val="FFFF00"/>
                </a:solidFill>
              </a:rPr>
              <a:t>#?</a:t>
            </a:r>
            <a:endParaRPr lang="en-AU" sz="7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/>
          </a:bodyPr>
          <a:lstStyle/>
          <a:p>
            <a:r>
              <a:rPr lang="en-US" dirty="0" smtClean="0"/>
              <a:t>See where C# and VB.net are headed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learn F#?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Ideal for Real World Development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4786322"/>
            <a:ext cx="751525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/>
              <a:t>Moore’s Law Ran Out!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00108"/>
            <a:ext cx="6248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learn F#?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4786322"/>
            <a:ext cx="751525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Moore’s Law Ran Out!</a:t>
            </a:r>
          </a:p>
          <a:p>
            <a:pPr algn="ctr">
              <a:buNone/>
            </a:pPr>
            <a:r>
              <a:rPr lang="en-US" b="1" dirty="0" smtClean="0"/>
              <a:t>(again, maybe)</a:t>
            </a: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00108"/>
            <a:ext cx="6248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learn F#?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US" dirty="0" smtClean="0"/>
              <a:t>Data Grows Quickly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Amount of Possible Dimensions Grows much faster!</a:t>
            </a:r>
          </a:p>
          <a:p>
            <a:endParaRPr lang="en-US" dirty="0" smtClean="0"/>
          </a:p>
          <a:p>
            <a:r>
              <a:rPr lang="en-US" dirty="0" smtClean="0"/>
              <a:t>Amount of semi structured data outgrowing structured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Entropy </a:t>
            </a:r>
            <a:r>
              <a:rPr lang="en-US" dirty="0" smtClean="0"/>
              <a:t>Increasing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6600" dirty="0" smtClean="0"/>
              <a:t>“</a:t>
            </a:r>
            <a:r>
              <a:rPr lang="en-AU" sz="6600" dirty="0" smtClean="0">
                <a:solidFill>
                  <a:srgbClr val="FF0000"/>
                </a:solidFill>
              </a:rPr>
              <a:t>Software</a:t>
            </a:r>
            <a:r>
              <a:rPr lang="en-AU" sz="6600" dirty="0" smtClean="0"/>
              <a:t> </a:t>
            </a:r>
            <a:r>
              <a:rPr lang="en-AU" sz="6600" dirty="0" smtClean="0"/>
              <a:t>gets slower faster than </a:t>
            </a:r>
            <a:r>
              <a:rPr lang="en-AU" sz="6600" dirty="0" smtClean="0">
                <a:solidFill>
                  <a:srgbClr val="FF0000"/>
                </a:solidFill>
              </a:rPr>
              <a:t>hardware</a:t>
            </a:r>
            <a:r>
              <a:rPr lang="en-AU" sz="6600" dirty="0" smtClean="0"/>
              <a:t> gets </a:t>
            </a:r>
            <a:r>
              <a:rPr lang="en-AU" sz="6600" dirty="0" smtClean="0"/>
              <a:t>faster”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--Wirth’s Law</a:t>
            </a:r>
            <a:endParaRPr lang="en-A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trike="sngStrike" dirty="0" smtClean="0">
                <a:solidFill>
                  <a:srgbClr val="FF0000"/>
                </a:solidFill>
              </a:rPr>
              <a:t>Lisp</a:t>
            </a:r>
            <a:r>
              <a:rPr lang="en-AU" dirty="0" smtClean="0"/>
              <a:t> </a:t>
            </a:r>
            <a:r>
              <a:rPr lang="en-AU" b="1" u="sng" dirty="0" smtClean="0">
                <a:solidFill>
                  <a:srgbClr val="006600"/>
                </a:solidFill>
              </a:rPr>
              <a:t>F#</a:t>
            </a:r>
            <a:r>
              <a:rPr lang="en-AU" dirty="0" smtClean="0"/>
              <a:t> is worth learning for the profound enlightenment experience you will have when you finally get it; that experience will make you a better programmer for the rest of your days, even if you never actually use </a:t>
            </a:r>
            <a:r>
              <a:rPr lang="en-AU" strike="sngStrike" dirty="0" smtClean="0">
                <a:solidFill>
                  <a:srgbClr val="FF0000"/>
                </a:solidFill>
              </a:rPr>
              <a:t>Lisp</a:t>
            </a:r>
            <a:r>
              <a:rPr lang="en-AU" dirty="0" smtClean="0"/>
              <a:t> </a:t>
            </a:r>
            <a:r>
              <a:rPr lang="en-AU" b="1" u="sng" dirty="0" smtClean="0">
                <a:solidFill>
                  <a:srgbClr val="006600"/>
                </a:solidFill>
              </a:rPr>
              <a:t>F#</a:t>
            </a:r>
            <a:r>
              <a:rPr lang="en-AU" u="sng" dirty="0" smtClean="0"/>
              <a:t> </a:t>
            </a:r>
            <a:r>
              <a:rPr lang="en-AU" dirty="0" smtClean="0"/>
              <a:t>itself a lot." </a:t>
            </a:r>
          </a:p>
          <a:p>
            <a:pPr>
              <a:buNone/>
            </a:pPr>
            <a:r>
              <a:rPr lang="en-AU" dirty="0" smtClean="0"/>
              <a:t>- </a:t>
            </a:r>
            <a:r>
              <a:rPr lang="en-AU" strike="sngStrike" dirty="0" smtClean="0">
                <a:solidFill>
                  <a:srgbClr val="FF0000"/>
                </a:solidFill>
              </a:rPr>
              <a:t>Eric Raymond</a:t>
            </a:r>
            <a:r>
              <a:rPr lang="en-AU" dirty="0" smtClean="0">
                <a:solidFill>
                  <a:srgbClr val="006600"/>
                </a:solidFill>
              </a:rPr>
              <a:t> (lb)</a:t>
            </a:r>
            <a:endParaRPr lang="en-AU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F#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Map/Reduce over internets</a:t>
            </a:r>
          </a:p>
          <a:p>
            <a:r>
              <a:rPr lang="en-US" dirty="0" smtClean="0"/>
              <a:t>Financial Analysis</a:t>
            </a:r>
          </a:p>
          <a:p>
            <a:r>
              <a:rPr lang="en-US" dirty="0" smtClean="0"/>
              <a:t>In process SQL Data Mining</a:t>
            </a:r>
          </a:p>
          <a:p>
            <a:r>
              <a:rPr lang="en-US" dirty="0" smtClean="0"/>
              <a:t>XNA Games Development </a:t>
            </a:r>
          </a:p>
          <a:p>
            <a:r>
              <a:rPr lang="en-US" dirty="0" smtClean="0"/>
              <a:t>Web tools, Compile F#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</a:t>
            </a:r>
            <a:endParaRPr lang="en-AU" dirty="0"/>
          </a:p>
        </p:txBody>
      </p:sp>
      <p:pic>
        <p:nvPicPr>
          <p:cNvPr id="5" name="Content Placeholder 4" descr="rend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110581"/>
            <a:ext cx="62103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Animation</a:t>
            </a:r>
          </a:p>
          <a:p>
            <a:r>
              <a:rPr lang="en-US" dirty="0" smtClean="0"/>
              <a:t>Rendering</a:t>
            </a:r>
          </a:p>
          <a:p>
            <a:r>
              <a:rPr lang="en-US" dirty="0" smtClean="0"/>
              <a:t>Shading</a:t>
            </a:r>
            <a:endParaRPr lang="en-US" dirty="0" smtClean="0"/>
          </a:p>
          <a:p>
            <a:r>
              <a:rPr lang="en-US" dirty="0" smtClean="0"/>
              <a:t>Simulation (e.g. physics)</a:t>
            </a:r>
            <a:endParaRPr lang="en-US" dirty="0" smtClean="0"/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AI Opponents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FSI.exe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Samples Included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Go to </a:t>
            </a:r>
            <a:r>
              <a:rPr lang="en-US" dirty="0" smtClean="0"/>
              <a:t>definition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Lutz’ Reflector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>
                <a:hlinkClick r:id="rId2"/>
              </a:rPr>
              <a:t>http://cs.hubfs.net</a:t>
            </a:r>
            <a:endParaRPr lang="en-US" sz="3200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err="1" smtClean="0"/>
              <a:t>Codeplex</a:t>
            </a:r>
            <a:r>
              <a:rPr lang="en-US" sz="3200" dirty="0" smtClean="0"/>
              <a:t> </a:t>
            </a:r>
            <a:r>
              <a:rPr lang="en-US" sz="3200" dirty="0" err="1" smtClean="0"/>
              <a:t>Fsharp</a:t>
            </a:r>
            <a:r>
              <a:rPr lang="en-US" sz="3200" dirty="0" smtClean="0"/>
              <a:t>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/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/>
              <a:t>ML</a:t>
            </a:r>
            <a:endParaRPr lang="en-AU" sz="3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57412" cy="2043114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Cartman</a:t>
            </a:r>
            <a:endParaRPr lang="en-US" sz="1400" dirty="0" smtClean="0"/>
          </a:p>
          <a:p>
            <a:r>
              <a:rPr lang="en-US" sz="1400" dirty="0" smtClean="0"/>
              <a:t>Einstein</a:t>
            </a:r>
          </a:p>
          <a:p>
            <a:r>
              <a:rPr lang="en-US" sz="1400" dirty="0" smtClean="0"/>
              <a:t>Dilbert</a:t>
            </a:r>
          </a:p>
          <a:p>
            <a:r>
              <a:rPr lang="en-US" sz="1400" dirty="0" smtClean="0"/>
              <a:t>Alan Turing</a:t>
            </a:r>
            <a:endParaRPr lang="en-US" sz="1400" dirty="0" smtClean="0"/>
          </a:p>
          <a:p>
            <a:r>
              <a:rPr lang="en-US" sz="1400" dirty="0" smtClean="0"/>
              <a:t>Alonzo Church</a:t>
            </a:r>
            <a:endParaRPr lang="en-US" sz="1400" dirty="0" smtClean="0"/>
          </a:p>
          <a:p>
            <a:r>
              <a:rPr lang="en-US" sz="1400" dirty="0" smtClean="0"/>
              <a:t>Godzilla</a:t>
            </a:r>
          </a:p>
          <a:p>
            <a:r>
              <a:rPr lang="en-US" sz="1400" dirty="0" smtClean="0"/>
              <a:t>Gears of war</a:t>
            </a: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86050" y="1571612"/>
            <a:ext cx="60436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Hughes,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 </a:t>
            </a:r>
            <a:r>
              <a:rPr lang="en-US" sz="3200" i="1" dirty="0" smtClean="0"/>
              <a:t>Matters,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2"/>
              </a:rPr>
              <a:t>http://www.math.chalmers.se</a:t>
            </a:r>
            <a:r>
              <a:rPr lang="en-US" sz="3200" dirty="0" smtClean="0">
                <a:hlinkClick r:id="rId2"/>
              </a:rPr>
              <a:t>/~</a:t>
            </a:r>
            <a:r>
              <a:rPr lang="en-US" sz="3200" dirty="0" smtClean="0">
                <a:hlinkClick r:id="rId2"/>
              </a:rPr>
              <a:t>rjmh/Papers/whyfp.html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Robert Pickering,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Foundations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lang="en-US" sz="3200" i="1" dirty="0" smtClean="0"/>
              <a:t>F#, </a:t>
            </a:r>
            <a:r>
              <a:rPr lang="en-US" sz="3200" dirty="0" smtClean="0">
                <a:hlinkClick r:id="rId3"/>
              </a:rPr>
              <a:t>http://www.apress.com/book/view/1590597575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Slava</a:t>
            </a:r>
            <a:r>
              <a:rPr lang="en-US" sz="3200" dirty="0" smtClean="0"/>
              <a:t> </a:t>
            </a:r>
            <a:r>
              <a:rPr lang="en-US" sz="3200" dirty="0" err="1" smtClean="0"/>
              <a:t>Akhmechet</a:t>
            </a:r>
            <a:r>
              <a:rPr lang="en-US" sz="3200" dirty="0" smtClean="0"/>
              <a:t>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For The Rest of </a:t>
            </a:r>
            <a:r>
              <a:rPr lang="en-US" sz="3200" i="1" dirty="0" smtClean="0"/>
              <a:t>Us, </a:t>
            </a:r>
            <a:r>
              <a:rPr lang="en-US" sz="3200" dirty="0" smtClean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www.defmacro.org/ramblings/fp.html</a:t>
            </a: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Steve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Yegge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Execution In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Kingdom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lang="en-US" sz="3200" i="1" dirty="0" smtClean="0"/>
              <a:t>Nouns, </a:t>
            </a:r>
            <a:r>
              <a:rPr lang="en-US" sz="3200" dirty="0" smtClean="0">
                <a:hlinkClick r:id="rId5"/>
              </a:rPr>
              <a:t>http://</a:t>
            </a:r>
            <a:r>
              <a:rPr lang="en-US" sz="3200" dirty="0" smtClean="0">
                <a:hlinkClick r:id="rId5"/>
              </a:rPr>
              <a:t>steve-yegge.blogspot.com/2006/03/execution-in-kingdom-of-nouns.html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3200" dirty="0" smtClean="0"/>
              <a:t>P. J. </a:t>
            </a:r>
            <a:r>
              <a:rPr lang="en-AU" sz="3200" dirty="0" err="1" smtClean="0"/>
              <a:t>Landin</a:t>
            </a:r>
            <a:r>
              <a:rPr lang="en-AU" sz="3200" dirty="0" smtClean="0"/>
              <a:t>, </a:t>
            </a:r>
            <a:r>
              <a:rPr lang="en-AU" sz="3200" i="1" dirty="0" smtClean="0"/>
              <a:t>The </a:t>
            </a:r>
            <a:r>
              <a:rPr lang="en-AU" sz="3200" i="1" dirty="0" smtClean="0"/>
              <a:t>Next 700 Programming Languages</a:t>
            </a:r>
            <a:r>
              <a:rPr lang="en-AU" sz="3200" dirty="0" smtClean="0"/>
              <a:t> </a:t>
            </a:r>
            <a:r>
              <a:rPr lang="en-AU" sz="3200" dirty="0" smtClean="0">
                <a:hlinkClick r:id="rId6"/>
              </a:rPr>
              <a:t>http://www.cs.utah.edu/~</a:t>
            </a:r>
            <a:r>
              <a:rPr lang="en-AU" sz="3200" dirty="0" smtClean="0">
                <a:hlinkClick r:id="rId6"/>
              </a:rPr>
              <a:t>wilson/compilers/old/papers/p157-landin.pdf</a:t>
            </a:r>
            <a:endParaRPr lang="en-AU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 Sweeney,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Next Mainstream Programming </a:t>
            </a:r>
            <a:r>
              <a:rPr lang="en-US" sz="3200" i="1" dirty="0" smtClean="0"/>
              <a:t>L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anguage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http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://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www.st.cs.uni-sb.de/edu/seminare/2005/advanced-fp/docs/sweeny.pdf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Tomas </a:t>
            </a:r>
            <a:r>
              <a:rPr lang="en-US" sz="3200" dirty="0" err="1" smtClean="0"/>
              <a:t>Petricek</a:t>
            </a:r>
            <a:r>
              <a:rPr lang="en-US" sz="3200" dirty="0" smtClean="0"/>
              <a:t>, </a:t>
            </a:r>
            <a:r>
              <a:rPr lang="en-US" sz="3200" i="1" dirty="0" smtClean="0"/>
              <a:t>F# Web Tools, Ajax Made Simple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8"/>
              </a:rPr>
              <a:t>http://www.codeplex.com/fswebtools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Syme</a:t>
            </a:r>
            <a:r>
              <a:rPr lang="en-US" sz="3200" b="1" dirty="0" smtClean="0"/>
              <a:t>, </a:t>
            </a:r>
            <a:r>
              <a:rPr lang="en-US" sz="3200" b="1" dirty="0" smtClean="0">
                <a:hlinkClick r:id="rId9"/>
              </a:rPr>
              <a:t>http://</a:t>
            </a:r>
            <a:r>
              <a:rPr lang="en-US" sz="3200" b="1" dirty="0" smtClean="0">
                <a:hlinkClick r:id="rId9"/>
              </a:rPr>
              <a:t>blogs.msdn.com/dsyme</a:t>
            </a:r>
            <a:endParaRPr lang="en-US" sz="32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found_fshar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224" y="4071942"/>
            <a:ext cx="11906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25" y="-285776"/>
            <a:ext cx="9206025" cy="73798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00372"/>
            <a:ext cx="5000660" cy="314327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F</a:t>
            </a:r>
            <a:r>
              <a:rPr lang="en-US" sz="6000" dirty="0" smtClean="0">
                <a:solidFill>
                  <a:srgbClr val="FFFF00"/>
                </a:solidFill>
              </a:rPr>
              <a:t># is big</a:t>
            </a:r>
            <a:r>
              <a:rPr lang="en-US" sz="6000" dirty="0" smtClean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Really big.</a:t>
            </a:r>
            <a:endParaRPr lang="en-AU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Multi-Paradigm Language!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>
              <a:buNone/>
            </a:pPr>
            <a:r>
              <a:rPr lang="en-US" sz="4800" dirty="0" smtClean="0"/>
              <a:t>a what?</a:t>
            </a:r>
            <a:endParaRPr lang="en-AU" sz="4800" dirty="0"/>
          </a:p>
        </p:txBody>
      </p:sp>
      <p:pic>
        <p:nvPicPr>
          <p:cNvPr id="5" name="Picture 4" descr="paradig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928670"/>
            <a:ext cx="5886450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85728"/>
          <a:ext cx="8258204" cy="584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2418</Words>
  <Application>Microsoft Office PowerPoint</Application>
  <PresentationFormat>On-screen Show (4:3)</PresentationFormat>
  <Paragraphs>534</Paragraphs>
  <Slides>69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F# Eye for the C# guy</vt:lpstr>
      <vt:lpstr>WTF#? </vt:lpstr>
      <vt:lpstr>F# </vt:lpstr>
      <vt:lpstr>Slide 4</vt:lpstr>
      <vt:lpstr>F#</vt:lpstr>
      <vt:lpstr>Slide 6</vt:lpstr>
      <vt:lpstr>Slide 7</vt:lpstr>
      <vt:lpstr>A Multi-Paradigm Language! </vt:lpstr>
      <vt:lpstr>Slide 9</vt:lpstr>
      <vt:lpstr>30 second review: </vt:lpstr>
      <vt:lpstr>procedural</vt:lpstr>
      <vt:lpstr>object oriented</vt:lpstr>
      <vt:lpstr>Slide 13</vt:lpstr>
      <vt:lpstr>Functional = The Other Side</vt:lpstr>
      <vt:lpstr>functional</vt:lpstr>
      <vt:lpstr>Slide 16</vt:lpstr>
      <vt:lpstr>functional</vt:lpstr>
      <vt:lpstr>functional?</vt:lpstr>
      <vt:lpstr>functional?</vt:lpstr>
      <vt:lpstr>functional?</vt:lpstr>
      <vt:lpstr>functional?</vt:lpstr>
      <vt:lpstr>Purely functional…</vt:lpstr>
      <vt:lpstr>Purely functional…</vt:lpstr>
      <vt:lpstr>Purely functional…</vt:lpstr>
      <vt:lpstr>Purely functional…</vt:lpstr>
      <vt:lpstr>Slide 26</vt:lpstr>
      <vt:lpstr>Why bother?</vt:lpstr>
      <vt:lpstr>Why bother?</vt:lpstr>
      <vt:lpstr>Why bother?</vt:lpstr>
      <vt:lpstr>Why bother?</vt:lpstr>
      <vt:lpstr>Why bother?</vt:lpstr>
      <vt:lpstr>What’s the catch?</vt:lpstr>
      <vt:lpstr>What’s the catch?</vt:lpstr>
      <vt:lpstr>Functional is the new OO</vt:lpstr>
      <vt:lpstr>Functional is the new OO</vt:lpstr>
      <vt:lpstr>Functional is the new OO</vt:lpstr>
      <vt:lpstr>Functional is the new OO</vt:lpstr>
      <vt:lpstr>This tips the balance  toward higher abstractions</vt:lpstr>
      <vt:lpstr>WTF#?</vt:lpstr>
      <vt:lpstr>WTF#?</vt:lpstr>
      <vt:lpstr>WTF#?</vt:lpstr>
      <vt:lpstr>Code!</vt:lpstr>
      <vt:lpstr>Code!</vt:lpstr>
      <vt:lpstr>Code!</vt:lpstr>
      <vt:lpstr>More Code!</vt:lpstr>
      <vt:lpstr>More Code!</vt:lpstr>
      <vt:lpstr>More Code!</vt:lpstr>
      <vt:lpstr>Slide 48</vt:lpstr>
      <vt:lpstr>Slide 49</vt:lpstr>
      <vt:lpstr>Slide 50</vt:lpstr>
      <vt:lpstr>More Code!</vt:lpstr>
      <vt:lpstr>Immutable by default</vt:lpstr>
      <vt:lpstr>Discriminated union types</vt:lpstr>
      <vt:lpstr>Discriminated unions example</vt:lpstr>
      <vt:lpstr>Pattern Matching</vt:lpstr>
      <vt:lpstr>Pattern Matching</vt:lpstr>
      <vt:lpstr>Lazy is a virtue (demo)</vt:lpstr>
      <vt:lpstr>Slide 58</vt:lpstr>
      <vt:lpstr>Why learn F#?</vt:lpstr>
      <vt:lpstr>Why learn F#?</vt:lpstr>
      <vt:lpstr>Why learn F#?</vt:lpstr>
      <vt:lpstr>Slide 62</vt:lpstr>
      <vt:lpstr>Slide 63</vt:lpstr>
      <vt:lpstr>Slide 64</vt:lpstr>
      <vt:lpstr>Some Applications of F#</vt:lpstr>
      <vt:lpstr>Game Programming</vt:lpstr>
      <vt:lpstr>Game Programming</vt:lpstr>
      <vt:lpstr>8 Ways to Learn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F# </dc:title>
  <dc:creator>Leon Bambrick</dc:creator>
  <cp:lastModifiedBy>Leon Bambrick</cp:lastModifiedBy>
  <cp:revision>153</cp:revision>
  <dcterms:created xsi:type="dcterms:W3CDTF">2008-01-23T11:28:52Z</dcterms:created>
  <dcterms:modified xsi:type="dcterms:W3CDTF">2008-01-29T14:14:48Z</dcterms:modified>
</cp:coreProperties>
</file>