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51" r:id="rId6"/>
  </p:sldMasterIdLst>
  <p:notesMasterIdLst>
    <p:notesMasterId r:id="rId52"/>
  </p:notesMasterIdLst>
  <p:handoutMasterIdLst>
    <p:handoutMasterId r:id="rId53"/>
  </p:handoutMasterIdLst>
  <p:sldIdLst>
    <p:sldId id="445" r:id="rId7"/>
    <p:sldId id="457" r:id="rId8"/>
    <p:sldId id="459" r:id="rId9"/>
    <p:sldId id="460" r:id="rId10"/>
    <p:sldId id="458" r:id="rId11"/>
    <p:sldId id="461" r:id="rId12"/>
    <p:sldId id="452" r:id="rId13"/>
    <p:sldId id="462" r:id="rId14"/>
    <p:sldId id="453" r:id="rId15"/>
    <p:sldId id="454" r:id="rId16"/>
    <p:sldId id="455" r:id="rId17"/>
    <p:sldId id="456" r:id="rId18"/>
    <p:sldId id="449" r:id="rId19"/>
    <p:sldId id="446" r:id="rId20"/>
    <p:sldId id="463" r:id="rId21"/>
    <p:sldId id="464" r:id="rId22"/>
    <p:sldId id="466" r:id="rId23"/>
    <p:sldId id="401" r:id="rId24"/>
    <p:sldId id="402" r:id="rId25"/>
    <p:sldId id="403" r:id="rId26"/>
    <p:sldId id="438" r:id="rId27"/>
    <p:sldId id="440" r:id="rId28"/>
    <p:sldId id="439" r:id="rId29"/>
    <p:sldId id="427" r:id="rId30"/>
    <p:sldId id="383" r:id="rId31"/>
    <p:sldId id="385" r:id="rId32"/>
    <p:sldId id="386" r:id="rId33"/>
    <p:sldId id="447" r:id="rId34"/>
    <p:sldId id="467" r:id="rId35"/>
    <p:sldId id="434" r:id="rId36"/>
    <p:sldId id="420" r:id="rId37"/>
    <p:sldId id="436" r:id="rId38"/>
    <p:sldId id="437" r:id="rId39"/>
    <p:sldId id="419" r:id="rId40"/>
    <p:sldId id="468" r:id="rId41"/>
    <p:sldId id="421" r:id="rId42"/>
    <p:sldId id="422" r:id="rId43"/>
    <p:sldId id="423" r:id="rId44"/>
    <p:sldId id="441" r:id="rId45"/>
    <p:sldId id="443" r:id="rId46"/>
    <p:sldId id="444" r:id="rId47"/>
    <p:sldId id="387" r:id="rId48"/>
    <p:sldId id="426" r:id="rId49"/>
    <p:sldId id="448" r:id="rId50"/>
    <p:sldId id="465" r:id="rId5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57B"/>
    <a:srgbClr val="FFFFFF"/>
    <a:srgbClr val="429A16"/>
    <a:srgbClr val="03C2F1"/>
    <a:srgbClr val="ACE58F"/>
    <a:srgbClr val="59D01E"/>
    <a:srgbClr val="000000"/>
    <a:srgbClr val="292929"/>
    <a:srgbClr val="333333"/>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0" autoAdjust="0"/>
    <p:restoredTop sz="79568" autoAdjust="0"/>
  </p:normalViewPr>
  <p:slideViewPr>
    <p:cSldViewPr snapToGrid="0">
      <p:cViewPr>
        <p:scale>
          <a:sx n="94" d="100"/>
          <a:sy n="94" d="100"/>
        </p:scale>
        <p:origin x="144" y="-1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6060"/>
    </p:cViewPr>
  </p:outlineViewPr>
  <p:notesTextViewPr>
    <p:cViewPr>
      <p:scale>
        <a:sx n="100" d="100"/>
        <a:sy n="100" d="100"/>
      </p:scale>
      <p:origin x="0" y="0"/>
    </p:cViewPr>
  </p:notesTextViewPr>
  <p:sorterViewPr>
    <p:cViewPr>
      <p:scale>
        <a:sx n="70" d="100"/>
        <a:sy n="70" d="100"/>
      </p:scale>
      <p:origin x="0" y="138"/>
    </p:cViewPr>
  </p:sorterViewPr>
  <p:notesViewPr>
    <p:cSldViewPr snapToGrid="0" showGuides="1">
      <p:cViewPr>
        <p:scale>
          <a:sx n="148" d="100"/>
          <a:sy n="148" d="100"/>
        </p:scale>
        <p:origin x="-168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290243-9586-4FD8-9268-FFC159A9536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A6B25E8E-3AD5-476E-AE79-19EE4887E230}">
      <dgm:prSet custT="1"/>
      <dgm:spPr/>
      <dgm:t>
        <a:bodyPr/>
        <a:lstStyle/>
        <a:p>
          <a:pPr rtl="0"/>
          <a:r>
            <a:rPr lang="en-US" sz="5400" b="1" dirty="0" smtClean="0"/>
            <a:t>F# 3.0</a:t>
          </a:r>
          <a:endParaRPr lang="en-US" sz="2500" b="1" dirty="0"/>
        </a:p>
      </dgm:t>
    </dgm:pt>
    <dgm:pt modelId="{F2965A2F-5969-4BEE-816D-3851E58EC2F4}" type="parTrans" cxnId="{5878124E-315D-420E-A1E9-A7CC79A6320B}">
      <dgm:prSet/>
      <dgm:spPr/>
      <dgm:t>
        <a:bodyPr/>
        <a:lstStyle/>
        <a:p>
          <a:endParaRPr lang="en-US" b="1"/>
        </a:p>
      </dgm:t>
    </dgm:pt>
    <dgm:pt modelId="{4495C953-E758-40B5-96E6-91E656D25076}" type="sibTrans" cxnId="{5878124E-315D-420E-A1E9-A7CC79A6320B}">
      <dgm:prSet/>
      <dgm:spPr/>
      <dgm:t>
        <a:bodyPr/>
        <a:lstStyle/>
        <a:p>
          <a:endParaRPr lang="en-US" b="1"/>
        </a:p>
      </dgm:t>
    </dgm:pt>
    <dgm:pt modelId="{B6DA48CD-B6A1-40DF-B1B2-298D0352C4AA}">
      <dgm:prSet/>
      <dgm:spPr/>
      <dgm:t>
        <a:bodyPr/>
        <a:lstStyle/>
        <a:p>
          <a:pPr rtl="0"/>
          <a:r>
            <a:rPr lang="en-US" b="1" dirty="0" smtClean="0">
              <a:solidFill>
                <a:schemeClr val="bg1"/>
              </a:solidFill>
            </a:rPr>
            <a:t>Ready for use in VS 11</a:t>
          </a:r>
          <a:endParaRPr lang="en-US" b="1" dirty="0">
            <a:solidFill>
              <a:schemeClr val="bg1"/>
            </a:solidFill>
          </a:endParaRPr>
        </a:p>
      </dgm:t>
    </dgm:pt>
    <dgm:pt modelId="{1E1D15BA-B465-4B32-88A9-5EC3A54AFD7E}" type="parTrans" cxnId="{0A4FF1E7-E933-4C60-BCA1-B3784330DCD2}">
      <dgm:prSet/>
      <dgm:spPr/>
      <dgm:t>
        <a:bodyPr/>
        <a:lstStyle/>
        <a:p>
          <a:endParaRPr lang="en-US" b="1"/>
        </a:p>
      </dgm:t>
    </dgm:pt>
    <dgm:pt modelId="{AB616020-4390-47C6-943E-87A53E0DC69B}" type="sibTrans" cxnId="{0A4FF1E7-E933-4C60-BCA1-B3784330DCD2}">
      <dgm:prSet/>
      <dgm:spPr/>
      <dgm:t>
        <a:bodyPr/>
        <a:lstStyle/>
        <a:p>
          <a:endParaRPr lang="en-US" b="1"/>
        </a:p>
      </dgm:t>
    </dgm:pt>
    <dgm:pt modelId="{8379D34F-D2EB-44C7-A6BA-B404EF2D892C}">
      <dgm:prSet/>
      <dgm:spPr/>
      <dgm:t>
        <a:bodyPr/>
        <a:lstStyle/>
        <a:p>
          <a:pPr rtl="0"/>
          <a:r>
            <a:rPr lang="en-US" b="1" dirty="0" smtClean="0">
              <a:solidFill>
                <a:schemeClr val="bg1"/>
              </a:solidFill>
            </a:rPr>
            <a:t>Code-focused analytical programming</a:t>
          </a:r>
          <a:endParaRPr lang="en-US" b="1" dirty="0">
            <a:solidFill>
              <a:schemeClr val="bg1"/>
            </a:solidFill>
          </a:endParaRPr>
        </a:p>
      </dgm:t>
    </dgm:pt>
    <dgm:pt modelId="{784C2F39-8EE2-4C1A-8502-BA28A769CF6F}" type="parTrans" cxnId="{48DCABCC-9DD7-488F-8A2E-2A88D8BE32F0}">
      <dgm:prSet/>
      <dgm:spPr/>
      <dgm:t>
        <a:bodyPr/>
        <a:lstStyle/>
        <a:p>
          <a:endParaRPr lang="en-US" b="1"/>
        </a:p>
      </dgm:t>
    </dgm:pt>
    <dgm:pt modelId="{565F2C0E-B1E4-41FA-8DCE-D03CDE3DB36D}" type="sibTrans" cxnId="{48DCABCC-9DD7-488F-8A2E-2A88D8BE32F0}">
      <dgm:prSet/>
      <dgm:spPr/>
      <dgm:t>
        <a:bodyPr/>
        <a:lstStyle/>
        <a:p>
          <a:endParaRPr lang="en-US" b="1"/>
        </a:p>
      </dgm:t>
    </dgm:pt>
    <dgm:pt modelId="{7D6988BB-C65B-4E09-813B-7747FFB5A8A2}">
      <dgm:prSet/>
      <dgm:spPr/>
      <dgm:t>
        <a:bodyPr/>
        <a:lstStyle/>
        <a:p>
          <a:pPr rtl="0"/>
          <a:r>
            <a:rPr lang="en-US" b="1" dirty="0" smtClean="0">
              <a:solidFill>
                <a:schemeClr val="bg1"/>
              </a:solidFill>
            </a:rPr>
            <a:t>An amazing data-rich future ahead</a:t>
          </a:r>
          <a:endParaRPr lang="en-US" b="1" dirty="0">
            <a:solidFill>
              <a:schemeClr val="bg1"/>
            </a:solidFill>
          </a:endParaRPr>
        </a:p>
      </dgm:t>
    </dgm:pt>
    <dgm:pt modelId="{71D039FD-D047-44D4-9296-81F6D5279051}" type="parTrans" cxnId="{E2016309-E145-43C6-8FC9-F006FC5FC1F1}">
      <dgm:prSet/>
      <dgm:spPr/>
      <dgm:t>
        <a:bodyPr/>
        <a:lstStyle/>
        <a:p>
          <a:endParaRPr lang="en-US" b="1"/>
        </a:p>
      </dgm:t>
    </dgm:pt>
    <dgm:pt modelId="{97966A1B-3566-43CC-877A-F65EBB3C1A0D}" type="sibTrans" cxnId="{E2016309-E145-43C6-8FC9-F006FC5FC1F1}">
      <dgm:prSet/>
      <dgm:spPr/>
      <dgm:t>
        <a:bodyPr/>
        <a:lstStyle/>
        <a:p>
          <a:endParaRPr lang="en-US" b="1"/>
        </a:p>
      </dgm:t>
    </dgm:pt>
    <dgm:pt modelId="{0027F459-B446-46B1-8201-A37991051222}">
      <dgm:prSet/>
      <dgm:spPr/>
      <dgm:t>
        <a:bodyPr/>
        <a:lstStyle/>
        <a:p>
          <a:pPr rtl="0"/>
          <a:r>
            <a:rPr lang="en-US" b="1" dirty="0" smtClean="0">
              <a:solidFill>
                <a:schemeClr val="bg1"/>
              </a:solidFill>
            </a:rPr>
            <a:t>Simple, expressive, productive, interoperable language</a:t>
          </a:r>
          <a:endParaRPr lang="en-US" b="1" dirty="0">
            <a:solidFill>
              <a:schemeClr val="bg1"/>
            </a:solidFill>
          </a:endParaRPr>
        </a:p>
      </dgm:t>
    </dgm:pt>
    <dgm:pt modelId="{7FF8C639-B210-4124-A577-D463CD290EA6}" type="parTrans" cxnId="{EC78E062-EA3B-43A4-A0B5-9B30C61EC779}">
      <dgm:prSet/>
      <dgm:spPr/>
      <dgm:t>
        <a:bodyPr/>
        <a:lstStyle/>
        <a:p>
          <a:endParaRPr lang="en-GB" b="1"/>
        </a:p>
      </dgm:t>
    </dgm:pt>
    <dgm:pt modelId="{401F4873-09FD-4618-AC1C-F6AC07B1AE63}" type="sibTrans" cxnId="{EC78E062-EA3B-43A4-A0B5-9B30C61EC779}">
      <dgm:prSet/>
      <dgm:spPr/>
      <dgm:t>
        <a:bodyPr/>
        <a:lstStyle/>
        <a:p>
          <a:endParaRPr lang="en-GB" b="1"/>
        </a:p>
      </dgm:t>
    </dgm:pt>
    <dgm:pt modelId="{A2BDDE09-967E-4575-B702-D3388ABBADC8}" type="pres">
      <dgm:prSet presAssocID="{9F290243-9586-4FD8-9268-FFC159A95363}" presName="diagram" presStyleCnt="0">
        <dgm:presLayoutVars>
          <dgm:chMax val="1"/>
          <dgm:dir/>
          <dgm:animLvl val="ctr"/>
          <dgm:resizeHandles val="exact"/>
        </dgm:presLayoutVars>
      </dgm:prSet>
      <dgm:spPr/>
      <dgm:t>
        <a:bodyPr/>
        <a:lstStyle/>
        <a:p>
          <a:endParaRPr lang="en-GB"/>
        </a:p>
      </dgm:t>
    </dgm:pt>
    <dgm:pt modelId="{C75D8A5F-F48F-4013-9E99-B76AF4C4D7AF}" type="pres">
      <dgm:prSet presAssocID="{9F290243-9586-4FD8-9268-FFC159A95363}" presName="matrix" presStyleCnt="0"/>
      <dgm:spPr/>
    </dgm:pt>
    <dgm:pt modelId="{504ADB60-2DEB-48D0-8123-CA7933E4971B}" type="pres">
      <dgm:prSet presAssocID="{9F290243-9586-4FD8-9268-FFC159A95363}" presName="tile1" presStyleLbl="node1" presStyleIdx="0" presStyleCnt="4"/>
      <dgm:spPr/>
      <dgm:t>
        <a:bodyPr/>
        <a:lstStyle/>
        <a:p>
          <a:endParaRPr lang="en-GB"/>
        </a:p>
      </dgm:t>
    </dgm:pt>
    <dgm:pt modelId="{3BF692F9-897A-4426-BC45-0235699D63BA}" type="pres">
      <dgm:prSet presAssocID="{9F290243-9586-4FD8-9268-FFC159A95363}" presName="tile1text" presStyleLbl="node1" presStyleIdx="0" presStyleCnt="4">
        <dgm:presLayoutVars>
          <dgm:chMax val="0"/>
          <dgm:chPref val="0"/>
          <dgm:bulletEnabled val="1"/>
        </dgm:presLayoutVars>
      </dgm:prSet>
      <dgm:spPr/>
      <dgm:t>
        <a:bodyPr/>
        <a:lstStyle/>
        <a:p>
          <a:endParaRPr lang="en-GB"/>
        </a:p>
      </dgm:t>
    </dgm:pt>
    <dgm:pt modelId="{51DBD211-C134-41AD-AD57-176244304372}" type="pres">
      <dgm:prSet presAssocID="{9F290243-9586-4FD8-9268-FFC159A95363}" presName="tile2" presStyleLbl="node1" presStyleIdx="1" presStyleCnt="4"/>
      <dgm:spPr/>
      <dgm:t>
        <a:bodyPr/>
        <a:lstStyle/>
        <a:p>
          <a:endParaRPr lang="en-GB"/>
        </a:p>
      </dgm:t>
    </dgm:pt>
    <dgm:pt modelId="{31D08910-A6AB-452C-B3EB-93BCBD6544C8}" type="pres">
      <dgm:prSet presAssocID="{9F290243-9586-4FD8-9268-FFC159A95363}" presName="tile2text" presStyleLbl="node1" presStyleIdx="1" presStyleCnt="4">
        <dgm:presLayoutVars>
          <dgm:chMax val="0"/>
          <dgm:chPref val="0"/>
          <dgm:bulletEnabled val="1"/>
        </dgm:presLayoutVars>
      </dgm:prSet>
      <dgm:spPr/>
      <dgm:t>
        <a:bodyPr/>
        <a:lstStyle/>
        <a:p>
          <a:endParaRPr lang="en-GB"/>
        </a:p>
      </dgm:t>
    </dgm:pt>
    <dgm:pt modelId="{6341D0F4-C184-47C1-B6FD-93C52A30A16E}" type="pres">
      <dgm:prSet presAssocID="{9F290243-9586-4FD8-9268-FFC159A95363}" presName="tile3" presStyleLbl="node1" presStyleIdx="2" presStyleCnt="4"/>
      <dgm:spPr/>
      <dgm:t>
        <a:bodyPr/>
        <a:lstStyle/>
        <a:p>
          <a:endParaRPr lang="en-GB"/>
        </a:p>
      </dgm:t>
    </dgm:pt>
    <dgm:pt modelId="{BE121AA7-A037-43CD-8CC7-33C1B387C247}" type="pres">
      <dgm:prSet presAssocID="{9F290243-9586-4FD8-9268-FFC159A95363}" presName="tile3text" presStyleLbl="node1" presStyleIdx="2" presStyleCnt="4">
        <dgm:presLayoutVars>
          <dgm:chMax val="0"/>
          <dgm:chPref val="0"/>
          <dgm:bulletEnabled val="1"/>
        </dgm:presLayoutVars>
      </dgm:prSet>
      <dgm:spPr/>
      <dgm:t>
        <a:bodyPr/>
        <a:lstStyle/>
        <a:p>
          <a:endParaRPr lang="en-GB"/>
        </a:p>
      </dgm:t>
    </dgm:pt>
    <dgm:pt modelId="{06F7728C-5299-4235-8017-DBD5BC2DB36C}" type="pres">
      <dgm:prSet presAssocID="{9F290243-9586-4FD8-9268-FFC159A95363}" presName="tile4" presStyleLbl="node1" presStyleIdx="3" presStyleCnt="4"/>
      <dgm:spPr/>
      <dgm:t>
        <a:bodyPr/>
        <a:lstStyle/>
        <a:p>
          <a:endParaRPr lang="en-GB"/>
        </a:p>
      </dgm:t>
    </dgm:pt>
    <dgm:pt modelId="{ECFA074D-691D-42C6-A6A7-C04D755BBC44}" type="pres">
      <dgm:prSet presAssocID="{9F290243-9586-4FD8-9268-FFC159A95363}" presName="tile4text" presStyleLbl="node1" presStyleIdx="3" presStyleCnt="4">
        <dgm:presLayoutVars>
          <dgm:chMax val="0"/>
          <dgm:chPref val="0"/>
          <dgm:bulletEnabled val="1"/>
        </dgm:presLayoutVars>
      </dgm:prSet>
      <dgm:spPr/>
      <dgm:t>
        <a:bodyPr/>
        <a:lstStyle/>
        <a:p>
          <a:endParaRPr lang="en-GB"/>
        </a:p>
      </dgm:t>
    </dgm:pt>
    <dgm:pt modelId="{62CD59B7-0D31-4CEC-A61C-C239FA1C3946}" type="pres">
      <dgm:prSet presAssocID="{9F290243-9586-4FD8-9268-FFC159A95363}" presName="centerTile" presStyleLbl="fgShp" presStyleIdx="0" presStyleCnt="1">
        <dgm:presLayoutVars>
          <dgm:chMax val="0"/>
          <dgm:chPref val="0"/>
        </dgm:presLayoutVars>
      </dgm:prSet>
      <dgm:spPr/>
      <dgm:t>
        <a:bodyPr/>
        <a:lstStyle/>
        <a:p>
          <a:endParaRPr lang="en-US"/>
        </a:p>
      </dgm:t>
    </dgm:pt>
  </dgm:ptLst>
  <dgm:cxnLst>
    <dgm:cxn modelId="{EC78E062-EA3B-43A4-A0B5-9B30C61EC779}" srcId="{A6B25E8E-3AD5-476E-AE79-19EE4887E230}" destId="{0027F459-B446-46B1-8201-A37991051222}" srcOrd="0" destOrd="0" parTransId="{7FF8C639-B210-4124-A577-D463CD290EA6}" sibTransId="{401F4873-09FD-4618-AC1C-F6AC07B1AE63}"/>
    <dgm:cxn modelId="{87B83D85-6CEC-436F-B48C-9A3E8B18E94E}" type="presOf" srcId="{B6DA48CD-B6A1-40DF-B1B2-298D0352C4AA}" destId="{51DBD211-C134-41AD-AD57-176244304372}" srcOrd="0" destOrd="0" presId="urn:microsoft.com/office/officeart/2005/8/layout/matrix1"/>
    <dgm:cxn modelId="{9EEA52A2-D679-4F38-8406-B5307F8C5A05}" type="presOf" srcId="{8379D34F-D2EB-44C7-A6BA-B404EF2D892C}" destId="{6341D0F4-C184-47C1-B6FD-93C52A30A16E}" srcOrd="0" destOrd="0" presId="urn:microsoft.com/office/officeart/2005/8/layout/matrix1"/>
    <dgm:cxn modelId="{7F645399-E863-400A-AF0E-6C7F03138FF9}" type="presOf" srcId="{0027F459-B446-46B1-8201-A37991051222}" destId="{504ADB60-2DEB-48D0-8123-CA7933E4971B}" srcOrd="0" destOrd="0" presId="urn:microsoft.com/office/officeart/2005/8/layout/matrix1"/>
    <dgm:cxn modelId="{46673818-E838-40A1-B030-C8EC7663AA37}" type="presOf" srcId="{0027F459-B446-46B1-8201-A37991051222}" destId="{3BF692F9-897A-4426-BC45-0235699D63BA}" srcOrd="1" destOrd="0" presId="urn:microsoft.com/office/officeart/2005/8/layout/matrix1"/>
    <dgm:cxn modelId="{0A4FF1E7-E933-4C60-BCA1-B3784330DCD2}" srcId="{A6B25E8E-3AD5-476E-AE79-19EE4887E230}" destId="{B6DA48CD-B6A1-40DF-B1B2-298D0352C4AA}" srcOrd="1" destOrd="0" parTransId="{1E1D15BA-B465-4B32-88A9-5EC3A54AFD7E}" sibTransId="{AB616020-4390-47C6-943E-87A53E0DC69B}"/>
    <dgm:cxn modelId="{E2016309-E145-43C6-8FC9-F006FC5FC1F1}" srcId="{A6B25E8E-3AD5-476E-AE79-19EE4887E230}" destId="{7D6988BB-C65B-4E09-813B-7747FFB5A8A2}" srcOrd="3" destOrd="0" parTransId="{71D039FD-D047-44D4-9296-81F6D5279051}" sibTransId="{97966A1B-3566-43CC-877A-F65EBB3C1A0D}"/>
    <dgm:cxn modelId="{A22E0CDD-E2C6-4E93-B058-034255C147B7}" type="presOf" srcId="{B6DA48CD-B6A1-40DF-B1B2-298D0352C4AA}" destId="{31D08910-A6AB-452C-B3EB-93BCBD6544C8}" srcOrd="1" destOrd="0" presId="urn:microsoft.com/office/officeart/2005/8/layout/matrix1"/>
    <dgm:cxn modelId="{5878124E-315D-420E-A1E9-A7CC79A6320B}" srcId="{9F290243-9586-4FD8-9268-FFC159A95363}" destId="{A6B25E8E-3AD5-476E-AE79-19EE4887E230}" srcOrd="0" destOrd="0" parTransId="{F2965A2F-5969-4BEE-816D-3851E58EC2F4}" sibTransId="{4495C953-E758-40B5-96E6-91E656D25076}"/>
    <dgm:cxn modelId="{1B01770C-F0BD-432C-B252-1CBE38B67FB7}" type="presOf" srcId="{A6B25E8E-3AD5-476E-AE79-19EE4887E230}" destId="{62CD59B7-0D31-4CEC-A61C-C239FA1C3946}" srcOrd="0" destOrd="0" presId="urn:microsoft.com/office/officeart/2005/8/layout/matrix1"/>
    <dgm:cxn modelId="{48DCABCC-9DD7-488F-8A2E-2A88D8BE32F0}" srcId="{A6B25E8E-3AD5-476E-AE79-19EE4887E230}" destId="{8379D34F-D2EB-44C7-A6BA-B404EF2D892C}" srcOrd="2" destOrd="0" parTransId="{784C2F39-8EE2-4C1A-8502-BA28A769CF6F}" sibTransId="{565F2C0E-B1E4-41FA-8DCE-D03CDE3DB36D}"/>
    <dgm:cxn modelId="{33EA09D8-314E-4A14-97EF-00A882611C24}" type="presOf" srcId="{8379D34F-D2EB-44C7-A6BA-B404EF2D892C}" destId="{BE121AA7-A037-43CD-8CC7-33C1B387C247}" srcOrd="1" destOrd="0" presId="urn:microsoft.com/office/officeart/2005/8/layout/matrix1"/>
    <dgm:cxn modelId="{BC625678-526E-4AEA-A8A3-BE58CD4C68D9}" type="presOf" srcId="{7D6988BB-C65B-4E09-813B-7747FFB5A8A2}" destId="{06F7728C-5299-4235-8017-DBD5BC2DB36C}" srcOrd="0" destOrd="0" presId="urn:microsoft.com/office/officeart/2005/8/layout/matrix1"/>
    <dgm:cxn modelId="{43D42135-68E2-4264-8946-BBF073C3DF18}" type="presOf" srcId="{7D6988BB-C65B-4E09-813B-7747FFB5A8A2}" destId="{ECFA074D-691D-42C6-A6A7-C04D755BBC44}" srcOrd="1" destOrd="0" presId="urn:microsoft.com/office/officeart/2005/8/layout/matrix1"/>
    <dgm:cxn modelId="{3332941E-D6F9-46D2-9A33-0C1C6534852A}" type="presOf" srcId="{9F290243-9586-4FD8-9268-FFC159A95363}" destId="{A2BDDE09-967E-4575-B702-D3388ABBADC8}" srcOrd="0" destOrd="0" presId="urn:microsoft.com/office/officeart/2005/8/layout/matrix1"/>
    <dgm:cxn modelId="{EC593F40-DBFC-4A89-B0FE-3D2993B31BB2}" type="presParOf" srcId="{A2BDDE09-967E-4575-B702-D3388ABBADC8}" destId="{C75D8A5F-F48F-4013-9E99-B76AF4C4D7AF}" srcOrd="0" destOrd="0" presId="urn:microsoft.com/office/officeart/2005/8/layout/matrix1"/>
    <dgm:cxn modelId="{8C0E8178-7870-4F0F-A375-FA38209C96A6}" type="presParOf" srcId="{C75D8A5F-F48F-4013-9E99-B76AF4C4D7AF}" destId="{504ADB60-2DEB-48D0-8123-CA7933E4971B}" srcOrd="0" destOrd="0" presId="urn:microsoft.com/office/officeart/2005/8/layout/matrix1"/>
    <dgm:cxn modelId="{7EC4EC68-FB5C-4082-A0ED-E3FF72208DAA}" type="presParOf" srcId="{C75D8A5F-F48F-4013-9E99-B76AF4C4D7AF}" destId="{3BF692F9-897A-4426-BC45-0235699D63BA}" srcOrd="1" destOrd="0" presId="urn:microsoft.com/office/officeart/2005/8/layout/matrix1"/>
    <dgm:cxn modelId="{88ADE4EC-26E0-46CC-B3BA-23D5E3D92B6B}" type="presParOf" srcId="{C75D8A5F-F48F-4013-9E99-B76AF4C4D7AF}" destId="{51DBD211-C134-41AD-AD57-176244304372}" srcOrd="2" destOrd="0" presId="urn:microsoft.com/office/officeart/2005/8/layout/matrix1"/>
    <dgm:cxn modelId="{009466E2-7626-4889-92C4-59A62DCC5CE1}" type="presParOf" srcId="{C75D8A5F-F48F-4013-9E99-B76AF4C4D7AF}" destId="{31D08910-A6AB-452C-B3EB-93BCBD6544C8}" srcOrd="3" destOrd="0" presId="urn:microsoft.com/office/officeart/2005/8/layout/matrix1"/>
    <dgm:cxn modelId="{E5C03732-3C16-4EAB-AC49-1AE59A222946}" type="presParOf" srcId="{C75D8A5F-F48F-4013-9E99-B76AF4C4D7AF}" destId="{6341D0F4-C184-47C1-B6FD-93C52A30A16E}" srcOrd="4" destOrd="0" presId="urn:microsoft.com/office/officeart/2005/8/layout/matrix1"/>
    <dgm:cxn modelId="{707F92C3-28F5-49D0-B0A1-2AE182633F32}" type="presParOf" srcId="{C75D8A5F-F48F-4013-9E99-B76AF4C4D7AF}" destId="{BE121AA7-A037-43CD-8CC7-33C1B387C247}" srcOrd="5" destOrd="0" presId="urn:microsoft.com/office/officeart/2005/8/layout/matrix1"/>
    <dgm:cxn modelId="{734193DE-2A91-4088-8C09-E2FD25AE096A}" type="presParOf" srcId="{C75D8A5F-F48F-4013-9E99-B76AF4C4D7AF}" destId="{06F7728C-5299-4235-8017-DBD5BC2DB36C}" srcOrd="6" destOrd="0" presId="urn:microsoft.com/office/officeart/2005/8/layout/matrix1"/>
    <dgm:cxn modelId="{28448381-6B6D-4635-91C2-779248834F78}" type="presParOf" srcId="{C75D8A5F-F48F-4013-9E99-B76AF4C4D7AF}" destId="{ECFA074D-691D-42C6-A6A7-C04D755BBC44}" srcOrd="7" destOrd="0" presId="urn:microsoft.com/office/officeart/2005/8/layout/matrix1"/>
    <dgm:cxn modelId="{C3F97164-B0AF-4F65-9691-29FB19F3FD53}" type="presParOf" srcId="{A2BDDE09-967E-4575-B702-D3388ABBADC8}" destId="{62CD59B7-0D31-4CEC-A61C-C239FA1C3946}" srcOrd="1" destOrd="0" presId="urn:microsoft.com/office/officeart/2005/8/layout/matrix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ADB60-2DEB-48D0-8123-CA7933E4971B}">
      <dsp:nvSpPr>
        <dsp:cNvPr id="0" name=""/>
        <dsp:cNvSpPr/>
      </dsp:nvSpPr>
      <dsp:spPr>
        <a:xfrm rot="16200000">
          <a:off x="1808387" y="-1808387"/>
          <a:ext cx="1969770" cy="5586544"/>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rtl="0">
            <a:lnSpc>
              <a:spcPct val="90000"/>
            </a:lnSpc>
            <a:spcBef>
              <a:spcPct val="0"/>
            </a:spcBef>
            <a:spcAft>
              <a:spcPct val="35000"/>
            </a:spcAft>
          </a:pPr>
          <a:r>
            <a:rPr lang="en-US" sz="2700" b="1" kern="1200" dirty="0" smtClean="0">
              <a:solidFill>
                <a:schemeClr val="bg1"/>
              </a:solidFill>
            </a:rPr>
            <a:t>Simple, expressive, productive, interoperable language</a:t>
          </a:r>
          <a:endParaRPr lang="en-US" sz="2700" b="1" kern="1200" dirty="0">
            <a:solidFill>
              <a:schemeClr val="bg1"/>
            </a:solidFill>
          </a:endParaRPr>
        </a:p>
      </dsp:txBody>
      <dsp:txXfrm rot="5400000">
        <a:off x="0" y="0"/>
        <a:ext cx="5586544" cy="1477327"/>
      </dsp:txXfrm>
    </dsp:sp>
    <dsp:sp modelId="{51DBD211-C134-41AD-AD57-176244304372}">
      <dsp:nvSpPr>
        <dsp:cNvPr id="0" name=""/>
        <dsp:cNvSpPr/>
      </dsp:nvSpPr>
      <dsp:spPr>
        <a:xfrm>
          <a:off x="5586544" y="0"/>
          <a:ext cx="5586544" cy="196977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rtl="0">
            <a:lnSpc>
              <a:spcPct val="90000"/>
            </a:lnSpc>
            <a:spcBef>
              <a:spcPct val="0"/>
            </a:spcBef>
            <a:spcAft>
              <a:spcPct val="35000"/>
            </a:spcAft>
          </a:pPr>
          <a:r>
            <a:rPr lang="en-US" sz="2700" b="1" kern="1200" dirty="0" smtClean="0">
              <a:solidFill>
                <a:schemeClr val="bg1"/>
              </a:solidFill>
            </a:rPr>
            <a:t>Ready for use in VS 11</a:t>
          </a:r>
          <a:endParaRPr lang="en-US" sz="2700" b="1" kern="1200" dirty="0">
            <a:solidFill>
              <a:schemeClr val="bg1"/>
            </a:solidFill>
          </a:endParaRPr>
        </a:p>
      </dsp:txBody>
      <dsp:txXfrm>
        <a:off x="5586544" y="0"/>
        <a:ext cx="5586544" cy="1477327"/>
      </dsp:txXfrm>
    </dsp:sp>
    <dsp:sp modelId="{6341D0F4-C184-47C1-B6FD-93C52A30A16E}">
      <dsp:nvSpPr>
        <dsp:cNvPr id="0" name=""/>
        <dsp:cNvSpPr/>
      </dsp:nvSpPr>
      <dsp:spPr>
        <a:xfrm rot="10800000">
          <a:off x="0" y="1969770"/>
          <a:ext cx="5586544" cy="196977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rtl="0">
            <a:lnSpc>
              <a:spcPct val="90000"/>
            </a:lnSpc>
            <a:spcBef>
              <a:spcPct val="0"/>
            </a:spcBef>
            <a:spcAft>
              <a:spcPct val="35000"/>
            </a:spcAft>
          </a:pPr>
          <a:r>
            <a:rPr lang="en-US" sz="2700" b="1" kern="1200" dirty="0" smtClean="0">
              <a:solidFill>
                <a:schemeClr val="bg1"/>
              </a:solidFill>
            </a:rPr>
            <a:t>Code-focused analytical programming</a:t>
          </a:r>
          <a:endParaRPr lang="en-US" sz="2700" b="1" kern="1200" dirty="0">
            <a:solidFill>
              <a:schemeClr val="bg1"/>
            </a:solidFill>
          </a:endParaRPr>
        </a:p>
      </dsp:txBody>
      <dsp:txXfrm rot="10800000">
        <a:off x="0" y="2462212"/>
        <a:ext cx="5586544" cy="1477327"/>
      </dsp:txXfrm>
    </dsp:sp>
    <dsp:sp modelId="{06F7728C-5299-4235-8017-DBD5BC2DB36C}">
      <dsp:nvSpPr>
        <dsp:cNvPr id="0" name=""/>
        <dsp:cNvSpPr/>
      </dsp:nvSpPr>
      <dsp:spPr>
        <a:xfrm rot="5400000">
          <a:off x="7394932" y="161382"/>
          <a:ext cx="1969770" cy="5586544"/>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rtl="0">
            <a:lnSpc>
              <a:spcPct val="90000"/>
            </a:lnSpc>
            <a:spcBef>
              <a:spcPct val="0"/>
            </a:spcBef>
            <a:spcAft>
              <a:spcPct val="35000"/>
            </a:spcAft>
          </a:pPr>
          <a:r>
            <a:rPr lang="en-US" sz="2700" b="1" kern="1200" dirty="0" smtClean="0">
              <a:solidFill>
                <a:schemeClr val="bg1"/>
              </a:solidFill>
            </a:rPr>
            <a:t>An amazing data-rich future ahead</a:t>
          </a:r>
          <a:endParaRPr lang="en-US" sz="2700" b="1" kern="1200" dirty="0">
            <a:solidFill>
              <a:schemeClr val="bg1"/>
            </a:solidFill>
          </a:endParaRPr>
        </a:p>
      </dsp:txBody>
      <dsp:txXfrm rot="-5400000">
        <a:off x="5586545" y="2462211"/>
        <a:ext cx="5586544" cy="1477327"/>
      </dsp:txXfrm>
    </dsp:sp>
    <dsp:sp modelId="{62CD59B7-0D31-4CEC-A61C-C239FA1C3946}">
      <dsp:nvSpPr>
        <dsp:cNvPr id="0" name=""/>
        <dsp:cNvSpPr/>
      </dsp:nvSpPr>
      <dsp:spPr>
        <a:xfrm>
          <a:off x="3910581" y="1477327"/>
          <a:ext cx="3351927" cy="984885"/>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b="1" kern="1200" dirty="0" smtClean="0"/>
            <a:t>F# 3.0</a:t>
          </a:r>
          <a:endParaRPr lang="en-US" sz="2500" b="1" kern="1200" dirty="0"/>
        </a:p>
      </dsp:txBody>
      <dsp:txXfrm>
        <a:off x="3958659" y="1525405"/>
        <a:ext cx="3255771" cy="888729"/>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TechEd</a:t>
            </a:r>
            <a:r>
              <a:rPr lang="en-US" dirty="0" smtClean="0">
                <a:latin typeface="Segoe UI" pitchFamily="34" charset="0"/>
              </a:rPr>
              <a:t> 2011</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11/2/2011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TechEd</a:t>
            </a:r>
            <a:r>
              <a:rPr lang="en-US" dirty="0" smtClean="0"/>
              <a:t> 2011</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11/2/2011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44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13</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1151511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2265474"/>
            <a:ext cx="10242549"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969963" y="4703874"/>
            <a:ext cx="10242551"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9411188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799"/>
            <a:ext cx="11149013"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71896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207690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812589" y="6248209"/>
            <a:ext cx="7226228" cy="365125"/>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0" y="1272222"/>
            <a:ext cx="711015" cy="244476"/>
          </a:xfrm>
          <a:prstGeom prst="rect">
            <a:avLst/>
          </a:prstGeom>
        </p:spPr>
        <p:txBody>
          <a:bodyPr/>
          <a:lstStyle>
            <a:lvl1pPr>
              <a:defRPr/>
            </a:lvl1pPr>
          </a:lstStyle>
          <a:p>
            <a:fld id="{8BAA82A5-D41F-40B6-864A-06BCCF57D3E7}" type="slidenum">
              <a:rPr lang="en-GB"/>
              <a:pPr/>
              <a:t>‹#›</a:t>
            </a:fld>
            <a:endParaRPr lang="en-GB"/>
          </a:p>
        </p:txBody>
      </p:sp>
      <p:sp>
        <p:nvSpPr>
          <p:cNvPr id="6" name="Date Placeholder 5"/>
          <p:cNvSpPr>
            <a:spLocks noGrp="1"/>
          </p:cNvSpPr>
          <p:nvPr>
            <p:ph type="dt" sz="half" idx="12"/>
          </p:nvPr>
        </p:nvSpPr>
        <p:spPr>
          <a:xfrm>
            <a:off x="8125883" y="6248403"/>
            <a:ext cx="3555074" cy="365125"/>
          </a:xfrm>
          <a:prstGeom prst="rect">
            <a:avLst/>
          </a:prstGeom>
        </p:spPr>
        <p:txBody>
          <a:bodyPr/>
          <a:lstStyle>
            <a:lvl1pPr>
              <a:defRPr/>
            </a:lvl1pPr>
          </a:lstStyle>
          <a:p>
            <a:endParaRPr lang="en-GB"/>
          </a:p>
        </p:txBody>
      </p:sp>
    </p:spTree>
    <p:extLst>
      <p:ext uri="{BB962C8B-B14F-4D97-AF65-F5344CB8AC3E}">
        <p14:creationId xmlns:p14="http://schemas.microsoft.com/office/powerpoint/2010/main" val="34778860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065212" y="4876800"/>
            <a:ext cx="10242551"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836613" y="2431024"/>
            <a:ext cx="9323387"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836613" y="4191002"/>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91616" y="3253805"/>
            <a:ext cx="11173090" cy="609398"/>
          </a:xfrm>
        </p:spPr>
        <p:txBody>
          <a:bodyPr/>
          <a:lstStyle>
            <a:lvl1pPr algn="ctr">
              <a:defRPr>
                <a:latin typeface="+mj-lt"/>
              </a:defRPr>
            </a:lvl1pPr>
          </a:lstStyle>
          <a:p>
            <a:r>
              <a:rPr lang="en-US" dirty="0" smtClean="0"/>
              <a:t>Click to edit Master title style</a:t>
            </a:r>
            <a:endParaRPr lang="en-GB" dirty="0"/>
          </a:p>
        </p:txBody>
      </p:sp>
    </p:spTree>
    <p:extLst>
      <p:ext uri="{BB962C8B-B14F-4D97-AF65-F5344CB8AC3E}">
        <p14:creationId xmlns:p14="http://schemas.microsoft.com/office/powerpoint/2010/main" val="10920716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Light background developer code">
    <p:spTree>
      <p:nvGrpSpPr>
        <p:cNvPr id="1" name=""/>
        <p:cNvGrpSpPr/>
        <p:nvPr/>
      </p:nvGrpSpPr>
      <p:grpSpPr>
        <a:xfrm>
          <a:off x="0" y="0"/>
          <a:ext cx="0" cy="0"/>
          <a:chOff x="0" y="0"/>
          <a:chExt cx="0" cy="0"/>
        </a:xfrm>
      </p:grpSpPr>
      <p:pic>
        <p:nvPicPr>
          <p:cNvPr id="8" name="Picture 7" descr="white-green code shape.png"/>
          <p:cNvPicPr>
            <a:picLocks noChangeAspect="1"/>
          </p:cNvPicPr>
          <p:nvPr userDrawn="1"/>
        </p:nvPicPr>
        <p:blipFill>
          <a:blip r:embed="rId2"/>
          <a:stretch>
            <a:fillRect/>
          </a:stretch>
        </p:blipFill>
        <p:spPr bwMode="white">
          <a:xfrm>
            <a:off x="0" y="0"/>
            <a:ext cx="12188825"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861343" y="1304547"/>
            <a:ext cx="10779795" cy="1434239"/>
          </a:xfrm>
        </p:spPr>
        <p:txBody>
          <a:bodyPr/>
          <a:lstStyle>
            <a:lvl1pPr marL="0" indent="0">
              <a:lnSpc>
                <a:spcPct val="80000"/>
              </a:lnSpc>
              <a:buFontTx/>
              <a:buNone/>
              <a:defRPr sz="2400" b="0">
                <a:solidFill>
                  <a:srgbClr val="000000"/>
                </a:solidFill>
                <a:latin typeface="Consolas" pitchFamily="49" charset="0"/>
                <a:cs typeface="Courier New" pitchFamily="49" charset="0"/>
              </a:defRPr>
            </a:lvl1pPr>
            <a:lvl2pPr marL="457200" indent="6350">
              <a:lnSpc>
                <a:spcPct val="80000"/>
              </a:lnSpc>
              <a:buFontTx/>
              <a:buNone/>
              <a:defRPr sz="2000" b="0">
                <a:solidFill>
                  <a:srgbClr val="000000"/>
                </a:solidFill>
                <a:latin typeface="Consolas" pitchFamily="49" charset="0"/>
                <a:cs typeface="Courier New" pitchFamily="49" charset="0"/>
              </a:defRPr>
            </a:lvl2pPr>
            <a:lvl3pPr marL="796925" indent="0">
              <a:lnSpc>
                <a:spcPct val="80000"/>
              </a:lnSpc>
              <a:buFontTx/>
              <a:buNone/>
              <a:defRPr sz="1800" b="0">
                <a:solidFill>
                  <a:srgbClr val="000000"/>
                </a:solidFill>
                <a:latin typeface="Consolas" pitchFamily="49" charset="0"/>
                <a:cs typeface="Courier New" pitchFamily="49" charset="0"/>
              </a:defRPr>
            </a:lvl3pPr>
            <a:lvl4pPr marL="1147763" indent="20638">
              <a:lnSpc>
                <a:spcPct val="80000"/>
              </a:lnSpc>
              <a:buFontTx/>
              <a:buNone/>
              <a:defRPr sz="1800" b="0">
                <a:solidFill>
                  <a:srgbClr val="000000"/>
                </a:solidFill>
                <a:latin typeface="Consolas" pitchFamily="49" charset="0"/>
                <a:cs typeface="Courier New" pitchFamily="49" charset="0"/>
              </a:defRPr>
            </a:lvl4pPr>
            <a:lvl5pPr marL="1489075" indent="0">
              <a:lnSpc>
                <a:spcPct val="80000"/>
              </a:lnSpc>
              <a:buFontTx/>
              <a:buNone/>
              <a:defRPr sz="1800" b="0">
                <a:solidFill>
                  <a:srgbClr val="000000"/>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0785716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5662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b="1">
                <a:latin typeface="+mj-lt"/>
                <a:cs typeface="Calibri" pitchFamily="34" charset="0"/>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5143626"/>
          </a:xfrm>
        </p:spPr>
        <p:txBody>
          <a:bodyPr>
            <a:normAutofit/>
          </a:bodyPr>
          <a:lstStyle>
            <a:lvl1pPr>
              <a:buClr>
                <a:schemeClr val="tx1"/>
              </a:buClr>
              <a:buSzPct val="100000"/>
              <a:buFont typeface="Wingdings" pitchFamily="2" charset="2"/>
              <a:buChar char=""/>
              <a:defRPr>
                <a:latin typeface="+mj-lt"/>
                <a:cs typeface="Calibri" pitchFamily="34" charset="0"/>
              </a:defRPr>
            </a:lvl1pPr>
            <a:lvl2pPr>
              <a:buClr>
                <a:schemeClr val="tx1"/>
              </a:buClr>
              <a:buSzPct val="90000"/>
              <a:buFont typeface="Wingdings" pitchFamily="2" charset="2"/>
              <a:buChar char="ð"/>
              <a:defRPr>
                <a:latin typeface="+mj-lt"/>
                <a:cs typeface="Calibri" pitchFamily="34" charset="0"/>
              </a:defRPr>
            </a:lvl2pPr>
            <a:lvl3pPr>
              <a:buClr>
                <a:schemeClr val="tx1"/>
              </a:buClr>
              <a:buSzPct val="90000"/>
              <a:buFont typeface="Wingdings" pitchFamily="2" charset="2"/>
              <a:buChar char="ð"/>
              <a:defRPr>
                <a:latin typeface="+mj-lt"/>
                <a:cs typeface="Calibri" pitchFamily="34" charset="0"/>
              </a:defRPr>
            </a:lvl3pPr>
            <a:lvl4pPr>
              <a:buClr>
                <a:schemeClr val="tx1"/>
              </a:buClr>
              <a:buSzPct val="90000"/>
              <a:buFont typeface="Wingdings" pitchFamily="2" charset="2"/>
              <a:buChar char="ð"/>
              <a:defRPr>
                <a:latin typeface="+mj-lt"/>
                <a:cs typeface="Calibri" pitchFamily="34" charset="0"/>
              </a:defRPr>
            </a:lvl4pPr>
            <a:lvl5pPr>
              <a:buClr>
                <a:schemeClr val="tx1"/>
              </a:buClr>
              <a:buSzPct val="90000"/>
              <a:buFont typeface="Wingdings" pitchFamily="2" charset="2"/>
              <a:buChar char="ð"/>
              <a:defRPr>
                <a:latin typeface="+mj-lt"/>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5915426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2"/>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1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9034112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23491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3" y="2455047"/>
            <a:ext cx="9323387"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3" y="4189145"/>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1065212" y="4876800"/>
            <a:ext cx="10242551"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4505898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3" y="2442175"/>
            <a:ext cx="9323387"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3" y="4191002"/>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1"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12882157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3" y="2442175"/>
            <a:ext cx="9323387"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3" y="4191002"/>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1"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26911978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3" y="2442175"/>
            <a:ext cx="9323387"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3" y="4191002"/>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1"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48803007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3" y="2442175"/>
            <a:ext cx="9323387"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3" y="4191002"/>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1"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1026695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23044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image" Target="../media/image1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40" r:id="rId1"/>
    <p:sldLayoutId id="2147483695" r:id="rId2"/>
    <p:sldLayoutId id="2147483726" r:id="rId3"/>
    <p:sldLayoutId id="2147483722" r:id="rId4"/>
    <p:sldLayoutId id="2147483727" r:id="rId5"/>
    <p:sldLayoutId id="2147483733" r:id="rId6"/>
    <p:sldLayoutId id="2147483734" r:id="rId7"/>
    <p:sldLayoutId id="2147483696" r:id="rId8"/>
    <p:sldLayoutId id="2147483731" r:id="rId9"/>
    <p:sldLayoutId id="2147483697" r:id="rId10"/>
    <p:sldLayoutId id="2147483698" r:id="rId11"/>
    <p:sldLayoutId id="2147483699" r:id="rId12"/>
    <p:sldLayoutId id="2147483700" r:id="rId13"/>
    <p:sldLayoutId id="2147483701" r:id="rId14"/>
    <p:sldLayoutId id="2147483728" r:id="rId15"/>
    <p:sldLayoutId id="2147483735" r:id="rId16"/>
    <p:sldLayoutId id="2147483703" r:id="rId17"/>
    <p:sldLayoutId id="2147483704" r:id="rId18"/>
    <p:sldLayoutId id="2147483742" r:id="rId19"/>
    <p:sldLayoutId id="2147483743" r:id="rId20"/>
    <p:sldLayoutId id="2147483744" r:id="rId21"/>
    <p:sldLayoutId id="2147483746" r:id="rId22"/>
    <p:sldLayoutId id="2147483750" r:id="rId2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6"/>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6"/>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6"/>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6"/>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2"/>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12188825" cy="5558294"/>
          </a:xfrm>
          <a:prstGeom prst="rect">
            <a:avLst/>
          </a:prstGeom>
        </p:spPr>
      </p:pic>
      <p:sp>
        <p:nvSpPr>
          <p:cNvPr id="2" name="Title Placeholder 1"/>
          <p:cNvSpPr>
            <a:spLocks noGrp="1"/>
          </p:cNvSpPr>
          <p:nvPr>
            <p:ph type="title"/>
          </p:nvPr>
        </p:nvSpPr>
        <p:spPr>
          <a:xfrm>
            <a:off x="519113"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1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23077763"/>
      </p:ext>
    </p:extLst>
  </p:cSld>
  <p:clrMap bg1="dk1" tx1="lt1" bg2="dk2" tx2="lt2" accent1="accent1" accent2="accent2" accent3="accent3" accent4="accent4" accent5="accent5" accent6="accent6" hlink="hlink" folHlink="folHlink"/>
  <p:sldLayoutIdLst>
    <p:sldLayoutId id="2147483752" r:id="rId1"/>
    <p:sldLayoutId id="2147483753" r:id="rId2"/>
  </p:sldLayoutIdLst>
  <p:transition>
    <p:fade/>
  </p:transition>
  <p:txStyles>
    <p:titleStyle>
      <a:lvl1pPr algn="l" defTabSz="914363" rtl="0" eaLnBrk="1" latinLnBrk="0" hangingPunct="1">
        <a:lnSpc>
          <a:spcPct val="90000"/>
        </a:lnSpc>
        <a:spcBef>
          <a:spcPct val="0"/>
        </a:spcBef>
        <a:buNone/>
        <a:defRPr lang="en-US" sz="4400" b="0" kern="1200" cap="none" spc="-100" baseline="0" dirty="0">
          <a:ln w="3175">
            <a:noFill/>
          </a:ln>
          <a:gradFill flip="none" rotWithShape="1">
            <a:gsLst>
              <a:gs pos="0">
                <a:schemeClr val="tx1"/>
              </a:gs>
              <a:gs pos="86000">
                <a:schemeClr val="tx1"/>
              </a:gs>
            </a:gsLst>
            <a:lin ang="5400000" scaled="0"/>
            <a:tileRect/>
          </a:gradFill>
          <a:effectLst/>
          <a:latin typeface="Segoe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23.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atamarket.azure.com/" TargetMode="External"/><Relationship Id="rId2" Type="http://schemas.openxmlformats.org/officeDocument/2006/relationships/image" Target="../media/image17.jpg"/><Relationship Id="rId1" Type="http://schemas.openxmlformats.org/officeDocument/2006/relationships/slideLayout" Target="../slideLayouts/slideLayout2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7.jp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 3.0 Information Rich Programming</a:t>
            </a:r>
            <a:endParaRPr lang="en-GB" dirty="0"/>
          </a:p>
        </p:txBody>
      </p:sp>
      <p:sp>
        <p:nvSpPr>
          <p:cNvPr id="3" name="Subtitle 2"/>
          <p:cNvSpPr>
            <a:spLocks noGrp="1"/>
          </p:cNvSpPr>
          <p:nvPr>
            <p:ph type="subTitle" idx="1"/>
          </p:nvPr>
        </p:nvSpPr>
        <p:spPr/>
        <p:txBody>
          <a:bodyPr/>
          <a:lstStyle/>
          <a:p>
            <a:r>
              <a:rPr lang="en-GB" dirty="0" smtClean="0"/>
              <a:t>Don Syme + Visual Studio F# Team, </a:t>
            </a:r>
            <a:r>
              <a:rPr lang="en-GB" dirty="0" err="1" smtClean="0"/>
              <a:t>FPDay</a:t>
            </a:r>
            <a:r>
              <a:rPr lang="en-GB" dirty="0" smtClean="0"/>
              <a:t> 2011</a:t>
            </a:r>
            <a:endParaRPr lang="en-GB" dirty="0"/>
          </a:p>
        </p:txBody>
      </p:sp>
    </p:spTree>
    <p:extLst>
      <p:ext uri="{BB962C8B-B14F-4D97-AF65-F5344CB8AC3E}">
        <p14:creationId xmlns:p14="http://schemas.microsoft.com/office/powerpoint/2010/main" val="308914192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Objects + Functional</a:t>
            </a:r>
          </a:p>
        </p:txBody>
      </p:sp>
      <p:sp>
        <p:nvSpPr>
          <p:cNvPr id="3" name="Content Placeholder 2"/>
          <p:cNvSpPr>
            <a:spLocks noGrp="1"/>
          </p:cNvSpPr>
          <p:nvPr>
            <p:ph type="body" sz="quarter" idx="10"/>
          </p:nvPr>
        </p:nvSpPr>
        <p:spPr>
          <a:xfrm>
            <a:off x="861343" y="1304546"/>
            <a:ext cx="10779795" cy="4395049"/>
          </a:xfrm>
        </p:spPr>
        <p:txBody>
          <a:bodyPr/>
          <a:lstStyle/>
          <a:p>
            <a:pPr marL="0" indent="0" defTabSz="914363" eaLnBrk="1" fontAlgn="auto" hangingPunct="1">
              <a:lnSpc>
                <a:spcPct val="90000"/>
              </a:lnSpc>
              <a:spcAft>
                <a:spcPts val="0"/>
              </a:spcAft>
              <a:buClrTx/>
              <a:buFontTx/>
              <a:buNone/>
              <a:defRPr/>
            </a:pPr>
            <a:r>
              <a:rPr lang="en-US" b="1" kern="1200" dirty="0" smtClean="0">
                <a:solidFill>
                  <a:srgbClr val="00B050"/>
                </a:solidFill>
                <a:latin typeface="Consolas" pitchFamily="49" charset="0"/>
                <a:cs typeface="Consolas" pitchFamily="49" charset="0"/>
              </a:rPr>
              <a:t>type</a:t>
            </a:r>
            <a:r>
              <a:rPr lang="en-US" b="1" kern="1200" dirty="0" smtClean="0">
                <a:latin typeface="Consolas" pitchFamily="49" charset="0"/>
                <a:cs typeface="Consolas" pitchFamily="49" charset="0"/>
              </a:rPr>
              <a:t> Vector2D (</a:t>
            </a:r>
            <a:r>
              <a:rPr lang="en-US" b="1" kern="1200" dirty="0" err="1" smtClean="0">
                <a:latin typeface="Consolas" pitchFamily="49" charset="0"/>
                <a:cs typeface="Consolas" pitchFamily="49" charset="0"/>
              </a:rPr>
              <a:t>dx:double</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dy:double</a:t>
            </a:r>
            <a:r>
              <a:rPr lang="en-US" b="1" kern="1200" dirty="0" smtClean="0">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endParaRPr lang="en-US" b="1" kern="1200" dirty="0" smtClean="0">
              <a:latin typeface="Consolas" pitchFamily="49" charset="0"/>
              <a:cs typeface="Consolas" pitchFamily="49" charset="0"/>
            </a:endParaRPr>
          </a:p>
          <a:p>
            <a:pPr>
              <a:lnSpc>
                <a:spcPct val="90000"/>
              </a:lnSpc>
              <a:defRPr/>
            </a:pPr>
            <a:r>
              <a:rPr lang="en-US" b="1" dirty="0" smtClean="0">
                <a:solidFill>
                  <a:schemeClr val="accent2">
                    <a:lumMod val="40000"/>
                    <a:lumOff val="60000"/>
                  </a:schemeClr>
                </a:solidFill>
                <a:cs typeface="Consolas" pitchFamily="49" charset="0"/>
              </a:rPr>
              <a:t>   </a:t>
            </a:r>
            <a:r>
              <a:rPr lang="en-US" b="1" dirty="0" smtClean="0">
                <a:solidFill>
                  <a:srgbClr val="00B050"/>
                </a:solidFill>
                <a:cs typeface="Consolas" pitchFamily="49" charset="0"/>
              </a:rPr>
              <a:t>let</a:t>
            </a:r>
            <a:r>
              <a:rPr lang="en-US" b="1" dirty="0" smtClean="0">
                <a:cs typeface="Consolas" pitchFamily="49" charset="0"/>
              </a:rPr>
              <a:t> d2 = dx*</a:t>
            </a:r>
            <a:r>
              <a:rPr lang="en-US" b="1" dirty="0" err="1" smtClean="0">
                <a:cs typeface="Consolas" pitchFamily="49" charset="0"/>
              </a:rPr>
              <a:t>dx+dy</a:t>
            </a:r>
            <a:r>
              <a:rPr lang="en-US" b="1" dirty="0" smtClean="0">
                <a:cs typeface="Consolas" pitchFamily="49" charset="0"/>
              </a:rPr>
              <a:t>*dy</a:t>
            </a:r>
          </a:p>
          <a:p>
            <a:pPr marL="0" indent="0" defTabSz="914363" eaLnBrk="1" fontAlgn="auto" hangingPunct="1">
              <a:lnSpc>
                <a:spcPct val="90000"/>
              </a:lnSpc>
              <a:spcAft>
                <a:spcPts val="0"/>
              </a:spcAft>
              <a:buClrTx/>
              <a:buFontTx/>
              <a:buNone/>
              <a:defRPr/>
            </a:pPr>
            <a:endParaRPr lang="en-US" b="1" kern="1200" dirty="0" smtClean="0">
              <a:solidFill>
                <a:schemeClr val="accent2">
                  <a:lumMod val="40000"/>
                  <a:lumOff val="60000"/>
                </a:schemeClr>
              </a:solidFill>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rgbClr val="00B050"/>
                </a:solidFill>
                <a:latin typeface="Consolas" pitchFamily="49" charset="0"/>
                <a:cs typeface="Consolas" pitchFamily="49" charset="0"/>
              </a:rPr>
              <a:t>member</a:t>
            </a:r>
            <a:r>
              <a:rPr lang="en-US" b="1" kern="1200" dirty="0" smtClean="0">
                <a:latin typeface="Consolas" pitchFamily="49" charset="0"/>
                <a:cs typeface="Consolas" pitchFamily="49" charset="0"/>
              </a:rPr>
              <a:t> v.DX = dx</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rgbClr val="00B050"/>
                </a:solidFill>
                <a:latin typeface="Consolas" pitchFamily="49" charset="0"/>
                <a:cs typeface="Consolas" pitchFamily="49" charset="0"/>
              </a:rPr>
              <a:t>member</a:t>
            </a:r>
            <a:r>
              <a:rPr lang="en-US" b="1" kern="1200" dirty="0" smtClean="0">
                <a:latin typeface="Consolas" pitchFamily="49" charset="0"/>
                <a:cs typeface="Consolas" pitchFamily="49" charset="0"/>
              </a:rPr>
              <a:t> v.DY = dy</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rgbClr val="00B050"/>
                </a:solidFill>
                <a:latin typeface="Consolas" pitchFamily="49" charset="0"/>
                <a:cs typeface="Consolas" pitchFamily="49" charset="0"/>
              </a:rPr>
              <a:t>member</a:t>
            </a:r>
            <a:r>
              <a:rPr lang="en-US" b="1" kern="1200" dirty="0" smtClean="0">
                <a:latin typeface="Consolas" pitchFamily="49" charset="0"/>
                <a:cs typeface="Consolas" pitchFamily="49" charset="0"/>
              </a:rPr>
              <a:t> v.Length = sqrt d2</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rgbClr val="00B050"/>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v.Scale</a:t>
            </a:r>
            <a:r>
              <a:rPr lang="en-US" b="1" kern="1200" dirty="0" smtClean="0">
                <a:latin typeface="Consolas" pitchFamily="49" charset="0"/>
                <a:cs typeface="Consolas" pitchFamily="49" charset="0"/>
              </a:rPr>
              <a:t>(k) = Vector2D (dx*</a:t>
            </a:r>
            <a:r>
              <a:rPr lang="en-US" b="1" kern="1200" dirty="0" err="1" smtClean="0">
                <a:latin typeface="Consolas" pitchFamily="49" charset="0"/>
                <a:cs typeface="Consolas" pitchFamily="49" charset="0"/>
              </a:rPr>
              <a:t>k,dy</a:t>
            </a:r>
            <a:r>
              <a:rPr lang="en-US" b="1" kern="1200" dirty="0" smtClean="0">
                <a:latin typeface="Consolas" pitchFamily="49" charset="0"/>
                <a:cs typeface="Consolas" pitchFamily="49" charset="0"/>
              </a:rPr>
              <a:t>*k)</a:t>
            </a:r>
            <a:endParaRPr lang="en-US" b="1" kern="1200" dirty="0" smtClean="0">
              <a:solidFill>
                <a:schemeClr val="accent2">
                  <a:lumMod val="40000"/>
                  <a:lumOff val="60000"/>
                </a:schemeClr>
              </a:solidFill>
              <a:latin typeface="Consolas" pitchFamily="49" charset="0"/>
              <a:cs typeface="Consolas" pitchFamily="49" charset="0"/>
            </a:endParaRPr>
          </a:p>
        </p:txBody>
      </p:sp>
      <p:sp>
        <p:nvSpPr>
          <p:cNvPr id="4" name="Rectangular Callout 3"/>
          <p:cNvSpPr/>
          <p:nvPr/>
        </p:nvSpPr>
        <p:spPr>
          <a:xfrm>
            <a:off x="8373692" y="1702006"/>
            <a:ext cx="2961067" cy="954107"/>
          </a:xfrm>
          <a:prstGeom prst="wedgeRectCallout">
            <a:avLst>
              <a:gd name="adj1" fmla="val -85989"/>
              <a:gd name="adj2" fmla="val -49005"/>
            </a:avLst>
          </a:prstGeom>
          <a:solidFill>
            <a:schemeClr val="tx2"/>
          </a:soli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Inputs to object </a:t>
            </a:r>
          </a:p>
          <a:p>
            <a:pPr algn="ctr"/>
            <a:r>
              <a:rPr lang="en-GB" sz="2800" b="1" dirty="0" smtClean="0">
                <a:solidFill>
                  <a:schemeClr val="tx1"/>
                </a:solidFill>
              </a:rPr>
              <a:t>construction</a:t>
            </a:r>
            <a:endParaRPr lang="en-GB" sz="2800" b="1" dirty="0">
              <a:solidFill>
                <a:schemeClr val="tx1"/>
              </a:solidFill>
            </a:endParaRPr>
          </a:p>
        </p:txBody>
      </p:sp>
      <p:sp>
        <p:nvSpPr>
          <p:cNvPr id="5" name="Rectangular Callout 4"/>
          <p:cNvSpPr/>
          <p:nvPr/>
        </p:nvSpPr>
        <p:spPr>
          <a:xfrm>
            <a:off x="7988443" y="3660584"/>
            <a:ext cx="3600666" cy="523220"/>
          </a:xfrm>
          <a:prstGeom prst="wedgeRectCallout">
            <a:avLst>
              <a:gd name="adj1" fmla="val -99841"/>
              <a:gd name="adj2" fmla="val -48388"/>
            </a:avLst>
          </a:prstGeom>
          <a:solidFill>
            <a:schemeClr val="tx2"/>
          </a:soli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properties</a:t>
            </a:r>
            <a:endParaRPr lang="en-GB" sz="2800" b="1" dirty="0">
              <a:solidFill>
                <a:schemeClr val="tx1"/>
              </a:solidFill>
            </a:endParaRPr>
          </a:p>
        </p:txBody>
      </p:sp>
      <p:sp>
        <p:nvSpPr>
          <p:cNvPr id="6" name="Rectangular Callout 5"/>
          <p:cNvSpPr/>
          <p:nvPr/>
        </p:nvSpPr>
        <p:spPr>
          <a:xfrm>
            <a:off x="8280701" y="4390673"/>
            <a:ext cx="3140603" cy="523220"/>
          </a:xfrm>
          <a:prstGeom prst="wedgeRectCallout">
            <a:avLst>
              <a:gd name="adj1" fmla="val -77128"/>
              <a:gd name="adj2" fmla="val 111073"/>
            </a:avLst>
          </a:prstGeom>
          <a:solidFill>
            <a:schemeClr val="tx2"/>
          </a:soli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method</a:t>
            </a:r>
            <a:endParaRPr lang="en-GB" sz="2800" b="1" dirty="0">
              <a:solidFill>
                <a:schemeClr val="tx1"/>
              </a:solidFill>
            </a:endParaRPr>
          </a:p>
        </p:txBody>
      </p:sp>
      <p:sp>
        <p:nvSpPr>
          <p:cNvPr id="7" name="Rectangular Callout 6"/>
          <p:cNvSpPr/>
          <p:nvPr/>
        </p:nvSpPr>
        <p:spPr>
          <a:xfrm>
            <a:off x="8352206" y="2782674"/>
            <a:ext cx="2901755" cy="523220"/>
          </a:xfrm>
          <a:prstGeom prst="wedgeRectCallout">
            <a:avLst>
              <a:gd name="adj1" fmla="val -109282"/>
              <a:gd name="adj2" fmla="val -97617"/>
            </a:avLst>
          </a:prstGeom>
          <a:solidFill>
            <a:schemeClr val="tx2"/>
          </a:soli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Object internals</a:t>
            </a:r>
            <a:endParaRPr lang="en-GB" sz="2800" b="1" dirty="0">
              <a:solidFill>
                <a:schemeClr val="tx1"/>
              </a:solidFill>
            </a:endParaRPr>
          </a:p>
        </p:txBody>
      </p:sp>
    </p:spTree>
    <p:extLst>
      <p:ext uri="{BB962C8B-B14F-4D97-AF65-F5344CB8AC3E}">
        <p14:creationId xmlns:p14="http://schemas.microsoft.com/office/powerpoint/2010/main" val="1784809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a:xfrm>
            <a:off x="861343" y="1304547"/>
            <a:ext cx="10779795" cy="3373231"/>
          </a:xfrm>
        </p:spPr>
        <p:txBody>
          <a:bodyPr/>
          <a:lstStyle/>
          <a:p>
            <a:pPr>
              <a:defRPr/>
            </a:pPr>
            <a:r>
              <a:rPr lang="en-US" dirty="0" smtClean="0">
                <a:latin typeface="+mj-lt"/>
              </a:rPr>
              <a:t>Task: return all the files under a directory, as a list</a:t>
            </a:r>
          </a:p>
          <a:p>
            <a:pPr marL="0" indent="0">
              <a:buNone/>
              <a:defRPr/>
            </a:pPr>
            <a:endParaRPr lang="en-US" sz="2000" b="1" dirty="0" smtClean="0">
              <a:solidFill>
                <a:schemeClr val="accent2"/>
              </a:solidFill>
              <a:cs typeface="Consolas" pitchFamily="49" charset="0"/>
            </a:endParaRPr>
          </a:p>
          <a:p>
            <a:pPr marL="0" indent="0">
              <a:buNone/>
              <a:defRPr/>
            </a:pPr>
            <a:endParaRPr lang="en-US" sz="2000" b="1" dirty="0" smtClean="0">
              <a:solidFill>
                <a:schemeClr val="accent2"/>
              </a:solidFill>
              <a:cs typeface="Consolas" pitchFamily="49" charset="0"/>
            </a:endParaRPr>
          </a:p>
          <a:p>
            <a:pPr marL="0" indent="0">
              <a:buNone/>
              <a:defRPr/>
            </a:pPr>
            <a:r>
              <a:rPr lang="en-US" sz="2000" b="1" dirty="0" smtClean="0">
                <a:solidFill>
                  <a:srgbClr val="00B050"/>
                </a:solidFill>
                <a:cs typeface="Consolas" pitchFamily="49" charset="0"/>
              </a:rPr>
              <a:t>let</a:t>
            </a:r>
            <a:r>
              <a:rPr lang="en-US" sz="2000" b="1" dirty="0" smtClean="0">
                <a:cs typeface="Consolas" pitchFamily="49" charset="0"/>
              </a:rPr>
              <a:t> </a:t>
            </a:r>
            <a:r>
              <a:rPr lang="en-US" sz="2000" b="1" dirty="0" smtClean="0">
                <a:solidFill>
                  <a:srgbClr val="00B050"/>
                </a:solidFill>
                <a:cs typeface="Consolas" pitchFamily="49" charset="0"/>
              </a:rPr>
              <a:t>rec</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dir =</a:t>
            </a:r>
          </a:p>
          <a:p>
            <a:pPr marL="0" indent="0">
              <a:buNone/>
              <a:defRPr/>
            </a:pPr>
            <a:r>
              <a:rPr lang="en-US" sz="2000" b="1" dirty="0" smtClean="0">
                <a:cs typeface="Consolas" pitchFamily="49" charset="0"/>
              </a:rPr>
              <a:t>  [ </a:t>
            </a:r>
            <a:r>
              <a:rPr lang="en-US" sz="2000" b="1" dirty="0" smtClean="0">
                <a:solidFill>
                  <a:srgbClr val="00B050"/>
                </a:solidFill>
                <a:cs typeface="Consolas" pitchFamily="49" charset="0"/>
              </a:rPr>
              <a:t>for</a:t>
            </a:r>
            <a:r>
              <a:rPr lang="en-US" sz="2000" b="1" dirty="0" smtClean="0">
                <a:cs typeface="Consolas" pitchFamily="49" charset="0"/>
              </a:rPr>
              <a:t> file </a:t>
            </a:r>
            <a:r>
              <a:rPr lang="en-US" sz="2000" b="1" dirty="0" smtClean="0">
                <a:solidFill>
                  <a:srgbClr val="00B050"/>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Directory.GetFiles</a:t>
            </a:r>
            <a:r>
              <a:rPr lang="en-US" sz="2000" b="1" dirty="0" smtClean="0">
                <a:cs typeface="Consolas" pitchFamily="49" charset="0"/>
              </a:rPr>
              <a:t> dir </a:t>
            </a:r>
            <a:r>
              <a:rPr lang="en-US" sz="2000" b="1" dirty="0" smtClean="0">
                <a:solidFill>
                  <a:srgbClr val="00B050"/>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rgbClr val="00B050"/>
                </a:solidFill>
                <a:cs typeface="Consolas" pitchFamily="49" charset="0"/>
              </a:rPr>
              <a:t>yield</a:t>
            </a:r>
            <a:r>
              <a:rPr lang="en-US" sz="2000" b="1" dirty="0" smtClean="0">
                <a:cs typeface="Consolas" pitchFamily="49" charset="0"/>
              </a:rPr>
              <a:t> file </a:t>
            </a:r>
          </a:p>
          <a:p>
            <a:pPr marL="0" indent="0">
              <a:buNone/>
              <a:defRPr/>
            </a:pPr>
            <a:r>
              <a:rPr lang="en-US" sz="2000" b="1" dirty="0" smtClean="0">
                <a:cs typeface="Consolas" pitchFamily="49" charset="0"/>
              </a:rPr>
              <a:t>    </a:t>
            </a:r>
            <a:r>
              <a:rPr lang="en-US" sz="2000" b="1" dirty="0" smtClean="0">
                <a:solidFill>
                  <a:srgbClr val="00B050"/>
                </a:solidFill>
                <a:cs typeface="Consolas" pitchFamily="49" charset="0"/>
              </a:rPr>
              <a:t>for</a:t>
            </a:r>
            <a:r>
              <a:rPr lang="en-US" sz="2000" b="1" dirty="0" smtClean="0">
                <a:cs typeface="Consolas" pitchFamily="49" charset="0"/>
              </a:rPr>
              <a:t> sub </a:t>
            </a:r>
            <a:r>
              <a:rPr lang="en-US" sz="2000" b="1" dirty="0" smtClean="0">
                <a:solidFill>
                  <a:srgbClr val="00B050"/>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Directory.GetDirectories</a:t>
            </a:r>
            <a:r>
              <a:rPr lang="en-US" sz="2000" b="1" dirty="0" smtClean="0">
                <a:cs typeface="Consolas" pitchFamily="49" charset="0"/>
              </a:rPr>
              <a:t> dir </a:t>
            </a:r>
            <a:r>
              <a:rPr lang="en-US" sz="2000" b="1" dirty="0" smtClean="0">
                <a:solidFill>
                  <a:srgbClr val="00B050"/>
                </a:solidFill>
                <a:cs typeface="Consolas" pitchFamily="49" charset="0"/>
              </a:rPr>
              <a:t>do</a:t>
            </a:r>
          </a:p>
          <a:p>
            <a:pPr marL="0" indent="0">
              <a:buNone/>
              <a:defRPr/>
            </a:pPr>
            <a:r>
              <a:rPr lang="en-US" sz="2000" b="1" dirty="0" smtClean="0">
                <a:cs typeface="Consolas" pitchFamily="49" charset="0"/>
              </a:rPr>
              <a:t>        </a:t>
            </a:r>
            <a:r>
              <a:rPr lang="en-US" sz="2000" b="1" dirty="0" smtClean="0">
                <a:solidFill>
                  <a:srgbClr val="00B050"/>
                </a:solidFill>
                <a:cs typeface="Consolas" pitchFamily="49" charset="0"/>
              </a:rPr>
              <a:t>yield!</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sub ]</a:t>
            </a:r>
          </a:p>
          <a:p>
            <a:pPr marL="0" indent="0">
              <a:buNone/>
              <a:defRPr/>
            </a:pPr>
            <a:endParaRPr lang="en-US" sz="2000" b="1" dirty="0" smtClean="0">
              <a:cs typeface="Consolas" pitchFamily="49" charset="0"/>
            </a:endParaRPr>
          </a:p>
          <a:p>
            <a:pPr marL="0" indent="0">
              <a:buNone/>
              <a:defRPr/>
            </a:pPr>
            <a:r>
              <a:rPr lang="en-US" sz="2000" b="1" dirty="0" err="1" smtClean="0">
                <a:cs typeface="Consolas" pitchFamily="49" charset="0"/>
              </a:rPr>
              <a:t>allFiles</a:t>
            </a:r>
            <a:r>
              <a:rPr lang="en-US" sz="2000" b="1" dirty="0" smtClean="0">
                <a:cs typeface="Consolas" pitchFamily="49" charset="0"/>
              </a:rPr>
              <a:t> @"C:\LogFiles"</a:t>
            </a:r>
          </a:p>
          <a:p>
            <a:pPr marL="0" indent="0">
              <a:buNone/>
              <a:defRPr/>
            </a:pPr>
            <a:endParaRPr lang="en-US" sz="2000" b="1" dirty="0" smtClean="0">
              <a:cs typeface="Consolas" pitchFamily="49" charset="0"/>
            </a:endParaRPr>
          </a:p>
        </p:txBody>
      </p:sp>
    </p:spTree>
    <p:extLst>
      <p:ext uri="{BB962C8B-B14F-4D97-AF65-F5344CB8AC3E}">
        <p14:creationId xmlns:p14="http://schemas.microsoft.com/office/powerpoint/2010/main" val="128708648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seq { … }</a:t>
            </a:r>
          </a:p>
        </p:txBody>
      </p:sp>
      <p:sp>
        <p:nvSpPr>
          <p:cNvPr id="3" name="Content Placeholder 2"/>
          <p:cNvSpPr>
            <a:spLocks noGrp="1"/>
          </p:cNvSpPr>
          <p:nvPr>
            <p:ph type="body" sz="quarter" idx="10"/>
          </p:nvPr>
        </p:nvSpPr>
        <p:spPr>
          <a:xfrm>
            <a:off x="861343" y="1304545"/>
            <a:ext cx="10779795" cy="3988784"/>
          </a:xfrm>
        </p:spPr>
        <p:txBody>
          <a:bodyPr/>
          <a:lstStyle/>
          <a:p>
            <a:pPr marL="0" indent="0">
              <a:buNone/>
              <a:defRPr/>
            </a:pPr>
            <a:r>
              <a:rPr lang="en-US" dirty="0" smtClean="0">
                <a:latin typeface="+mj-lt"/>
              </a:rPr>
              <a:t>Task: return all the files under a directory, on demand</a:t>
            </a:r>
          </a:p>
          <a:p>
            <a:pPr marL="0" indent="0">
              <a:buNone/>
              <a:defRPr/>
            </a:pPr>
            <a:endParaRPr lang="en-US" sz="2000" b="1" dirty="0" smtClean="0">
              <a:solidFill>
                <a:schemeClr val="accent2"/>
              </a:solidFill>
              <a:cs typeface="Consolas" pitchFamily="49" charset="0"/>
            </a:endParaRPr>
          </a:p>
          <a:p>
            <a:pPr marL="0" indent="0">
              <a:buNone/>
              <a:defRPr/>
            </a:pPr>
            <a:endParaRPr lang="en-US" sz="2000" b="1" dirty="0" smtClean="0">
              <a:solidFill>
                <a:schemeClr val="accent2"/>
              </a:solidFill>
              <a:cs typeface="Consolas" pitchFamily="49" charset="0"/>
            </a:endParaRPr>
          </a:p>
          <a:p>
            <a:pPr marL="0" indent="0">
              <a:buNone/>
              <a:defRPr/>
            </a:pPr>
            <a:r>
              <a:rPr lang="en-US" sz="2000" b="1" dirty="0" smtClean="0">
                <a:solidFill>
                  <a:srgbClr val="00B050"/>
                </a:solidFill>
                <a:cs typeface="Consolas" pitchFamily="49" charset="0"/>
              </a:rPr>
              <a:t>let</a:t>
            </a:r>
            <a:r>
              <a:rPr lang="en-US" sz="2000" b="1" dirty="0" smtClean="0">
                <a:cs typeface="Consolas" pitchFamily="49" charset="0"/>
              </a:rPr>
              <a:t> </a:t>
            </a:r>
            <a:r>
              <a:rPr lang="en-US" sz="2000" b="1" dirty="0" smtClean="0">
                <a:solidFill>
                  <a:srgbClr val="00B050"/>
                </a:solidFill>
                <a:cs typeface="Consolas" pitchFamily="49" charset="0"/>
              </a:rPr>
              <a:t>rec</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dir =</a:t>
            </a:r>
          </a:p>
          <a:p>
            <a:pPr marL="0" indent="0">
              <a:buNone/>
              <a:defRPr/>
            </a:pPr>
            <a:r>
              <a:rPr lang="en-US" sz="2000" b="1" dirty="0" smtClean="0">
                <a:cs typeface="Consolas" pitchFamily="49" charset="0"/>
              </a:rPr>
              <a:t>  seq { </a:t>
            </a:r>
            <a:r>
              <a:rPr lang="en-US" sz="2000" b="1" dirty="0" smtClean="0">
                <a:solidFill>
                  <a:srgbClr val="00B050"/>
                </a:solidFill>
                <a:cs typeface="Consolas" pitchFamily="49" charset="0"/>
              </a:rPr>
              <a:t>for</a:t>
            </a:r>
            <a:r>
              <a:rPr lang="en-US" sz="2000" b="1" dirty="0" smtClean="0">
                <a:cs typeface="Consolas" pitchFamily="49" charset="0"/>
              </a:rPr>
              <a:t> file </a:t>
            </a:r>
            <a:r>
              <a:rPr lang="en-US" sz="2000" b="1" dirty="0" smtClean="0">
                <a:solidFill>
                  <a:srgbClr val="00B050"/>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Directory.GetFiles</a:t>
            </a:r>
            <a:r>
              <a:rPr lang="en-US" sz="2000" b="1" dirty="0" smtClean="0">
                <a:cs typeface="Consolas" pitchFamily="49" charset="0"/>
              </a:rPr>
              <a:t> dir </a:t>
            </a:r>
            <a:r>
              <a:rPr lang="en-US" sz="2000" b="1" dirty="0" smtClean="0">
                <a:solidFill>
                  <a:srgbClr val="00B050"/>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rgbClr val="00B050"/>
                </a:solidFill>
                <a:cs typeface="Consolas" pitchFamily="49" charset="0"/>
              </a:rPr>
              <a:t>yield</a:t>
            </a:r>
            <a:r>
              <a:rPr lang="en-US" sz="2000" b="1" dirty="0" smtClean="0">
                <a:cs typeface="Consolas" pitchFamily="49" charset="0"/>
              </a:rPr>
              <a:t> file </a:t>
            </a:r>
          </a:p>
          <a:p>
            <a:pPr marL="0" indent="0">
              <a:buNone/>
              <a:defRPr/>
            </a:pPr>
            <a:r>
              <a:rPr lang="en-US" sz="2000" b="1" dirty="0" smtClean="0">
                <a:cs typeface="Consolas" pitchFamily="49" charset="0"/>
              </a:rPr>
              <a:t>        </a:t>
            </a:r>
            <a:r>
              <a:rPr lang="en-US" sz="2000" b="1" dirty="0" smtClean="0">
                <a:solidFill>
                  <a:srgbClr val="00B050"/>
                </a:solidFill>
                <a:cs typeface="Consolas" pitchFamily="49" charset="0"/>
              </a:rPr>
              <a:t>for</a:t>
            </a:r>
            <a:r>
              <a:rPr lang="en-US" sz="2000" b="1" dirty="0" smtClean="0">
                <a:cs typeface="Consolas" pitchFamily="49" charset="0"/>
              </a:rPr>
              <a:t> sub </a:t>
            </a:r>
            <a:r>
              <a:rPr lang="en-US" sz="2000" b="1" dirty="0" smtClean="0">
                <a:solidFill>
                  <a:srgbClr val="00B050"/>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Directory.GetDirectories</a:t>
            </a:r>
            <a:r>
              <a:rPr lang="en-US" sz="2000" b="1" dirty="0" smtClean="0">
                <a:cs typeface="Consolas" pitchFamily="49" charset="0"/>
              </a:rPr>
              <a:t> dir </a:t>
            </a:r>
            <a:r>
              <a:rPr lang="en-US" sz="2000" b="1" dirty="0" smtClean="0">
                <a:solidFill>
                  <a:srgbClr val="00B050"/>
                </a:solidFill>
                <a:cs typeface="Consolas" pitchFamily="49" charset="0"/>
              </a:rPr>
              <a:t>do</a:t>
            </a:r>
          </a:p>
          <a:p>
            <a:pPr marL="0" indent="0">
              <a:buNone/>
              <a:defRPr/>
            </a:pPr>
            <a:r>
              <a:rPr lang="en-US" sz="2000" b="1" dirty="0" smtClean="0">
                <a:cs typeface="Consolas" pitchFamily="49" charset="0"/>
              </a:rPr>
              <a:t>           </a:t>
            </a:r>
            <a:r>
              <a:rPr lang="en-US" sz="2000" b="1" dirty="0" smtClean="0">
                <a:solidFill>
                  <a:srgbClr val="00B050"/>
                </a:solidFill>
                <a:cs typeface="Consolas" pitchFamily="49" charset="0"/>
              </a:rPr>
              <a:t>yield!</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sub }</a:t>
            </a:r>
          </a:p>
          <a:p>
            <a:pPr marL="0" indent="0">
              <a:buNone/>
              <a:defRPr/>
            </a:pPr>
            <a:endParaRPr lang="en-US" sz="2000" b="1" dirty="0" smtClean="0">
              <a:cs typeface="Consolas" pitchFamily="49" charset="0"/>
            </a:endParaRPr>
          </a:p>
          <a:p>
            <a:pPr marL="0" indent="0">
              <a:buNone/>
              <a:defRPr/>
            </a:pPr>
            <a:r>
              <a:rPr lang="en-US" sz="2000" b="1" dirty="0" err="1" smtClean="0">
                <a:cs typeface="Consolas" pitchFamily="49" charset="0"/>
              </a:rPr>
              <a:t>allFiles</a:t>
            </a:r>
            <a:r>
              <a:rPr lang="en-US" sz="2000" b="1" dirty="0" smtClean="0">
                <a:cs typeface="Consolas" pitchFamily="49" charset="0"/>
              </a:rPr>
              <a:t> @"C:\LogFiles"</a:t>
            </a:r>
          </a:p>
          <a:p>
            <a:pPr marL="0" indent="0">
              <a:buNone/>
              <a:defRPr/>
            </a:pPr>
            <a:r>
              <a:rPr lang="en-US" sz="2000" b="1" dirty="0" smtClean="0">
                <a:cs typeface="Consolas" pitchFamily="49" charset="0"/>
              </a:rPr>
              <a:t>    |&gt; </a:t>
            </a:r>
            <a:r>
              <a:rPr lang="en-US" sz="2000" b="1" dirty="0" err="1" smtClean="0">
                <a:cs typeface="Consolas" pitchFamily="49" charset="0"/>
              </a:rPr>
              <a:t>Seq.take</a:t>
            </a:r>
            <a:r>
              <a:rPr lang="en-US" sz="2000" b="1" dirty="0" smtClean="0">
                <a:cs typeface="Consolas" pitchFamily="49" charset="0"/>
              </a:rPr>
              <a:t> 100 </a:t>
            </a:r>
          </a:p>
          <a:p>
            <a:pPr marL="0" indent="0">
              <a:buNone/>
              <a:defRPr/>
            </a:pPr>
            <a:r>
              <a:rPr lang="en-US" sz="2000" b="1" dirty="0" smtClean="0">
                <a:cs typeface="Consolas" pitchFamily="49" charset="0"/>
              </a:rPr>
              <a:t>    |&gt; show</a:t>
            </a:r>
          </a:p>
          <a:p>
            <a:pPr marL="0" indent="0">
              <a:buNone/>
              <a:defRPr/>
            </a:pPr>
            <a:endParaRPr lang="en-US" sz="2000" b="1" dirty="0" smtClean="0">
              <a:cs typeface="Consolas" pitchFamily="49" charset="0"/>
            </a:endParaRPr>
          </a:p>
        </p:txBody>
      </p:sp>
      <p:sp>
        <p:nvSpPr>
          <p:cNvPr id="5" name="Rectangular Callout 4"/>
          <p:cNvSpPr/>
          <p:nvPr/>
        </p:nvSpPr>
        <p:spPr>
          <a:xfrm>
            <a:off x="7522800" y="4413743"/>
            <a:ext cx="2190195" cy="400110"/>
          </a:xfrm>
          <a:prstGeom prst="wedgeRectCallout">
            <a:avLst>
              <a:gd name="adj1" fmla="val -124780"/>
              <a:gd name="adj2" fmla="val -59452"/>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GB" sz="2000" b="1" dirty="0" smtClean="0"/>
              <a:t>Pipelines</a:t>
            </a:r>
            <a:endParaRPr lang="en-GB" sz="2000" b="1" dirty="0"/>
          </a:p>
        </p:txBody>
      </p:sp>
      <p:sp>
        <p:nvSpPr>
          <p:cNvPr id="6" name="Rectangular Callout 5"/>
          <p:cNvSpPr/>
          <p:nvPr/>
        </p:nvSpPr>
        <p:spPr>
          <a:xfrm>
            <a:off x="7536472" y="718388"/>
            <a:ext cx="3622312" cy="400110"/>
          </a:xfrm>
          <a:prstGeom prst="wedgeRectCallout">
            <a:avLst>
              <a:gd name="adj1" fmla="val -34569"/>
              <a:gd name="adj2" fmla="val 113610"/>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On-demand</a:t>
            </a:r>
          </a:p>
        </p:txBody>
      </p:sp>
    </p:spTree>
    <p:extLst>
      <p:ext uri="{BB962C8B-B14F-4D97-AF65-F5344CB8AC3E}">
        <p14:creationId xmlns:p14="http://schemas.microsoft.com/office/powerpoint/2010/main" val="7663410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defRPr/>
            </a:pPr>
            <a:r>
              <a:rPr lang="en-US" b="1" dirty="0" smtClean="0"/>
              <a:t>F# is…</a:t>
            </a:r>
            <a:endParaRPr b="1" dirty="0" smtClean="0"/>
          </a:p>
        </p:txBody>
      </p:sp>
      <p:sp>
        <p:nvSpPr>
          <p:cNvPr id="6147" name="Text Placeholder 2"/>
          <p:cNvSpPr>
            <a:spLocks noGrp="1"/>
          </p:cNvSpPr>
          <p:nvPr>
            <p:ph type="body" sz="quarter" idx="10"/>
          </p:nvPr>
        </p:nvSpPr>
        <p:spPr>
          <a:xfrm>
            <a:off x="519112" y="3104321"/>
            <a:ext cx="11149012" cy="2000548"/>
          </a:xfrm>
        </p:spPr>
        <p:txBody>
          <a:bodyPr anchor="ctr">
            <a:noAutofit/>
          </a:bodyPr>
          <a:lstStyle/>
          <a:p>
            <a:pPr lvl="0" algn="ctr">
              <a:lnSpc>
                <a:spcPct val="150000"/>
              </a:lnSpc>
              <a:buNone/>
              <a:defRPr/>
            </a:pPr>
            <a:r>
              <a:rPr lang="en-GB" sz="3600" dirty="0" smtClean="0"/>
              <a:t>...a </a:t>
            </a:r>
            <a:r>
              <a:rPr lang="en-GB" sz="3600" b="1" dirty="0" smtClean="0">
                <a:solidFill>
                  <a:srgbClr val="FFFF00"/>
                </a:solidFill>
              </a:rPr>
              <a:t>productive</a:t>
            </a:r>
            <a:r>
              <a:rPr lang="en-GB" sz="3600" dirty="0" smtClean="0"/>
              <a:t>, </a:t>
            </a:r>
            <a:r>
              <a:rPr lang="en-GB" sz="3600" b="1" dirty="0" smtClean="0">
                <a:solidFill>
                  <a:srgbClr val="FFFF00"/>
                </a:solidFill>
              </a:rPr>
              <a:t>supported</a:t>
            </a:r>
            <a:r>
              <a:rPr lang="en-GB" sz="3600" dirty="0" smtClean="0"/>
              <a:t>, </a:t>
            </a:r>
            <a:r>
              <a:rPr lang="en-GB" sz="3600" b="1" dirty="0" smtClean="0">
                <a:solidFill>
                  <a:srgbClr val="FFFF00"/>
                </a:solidFill>
              </a:rPr>
              <a:t>interoperable</a:t>
            </a:r>
            <a:r>
              <a:rPr lang="en-GB" sz="3600" dirty="0" smtClean="0"/>
              <a:t>, </a:t>
            </a:r>
            <a:r>
              <a:rPr lang="en-GB" sz="3600" b="1" dirty="0" smtClean="0">
                <a:solidFill>
                  <a:srgbClr val="FFFF00"/>
                </a:solidFill>
              </a:rPr>
              <a:t>functional language </a:t>
            </a:r>
            <a:r>
              <a:rPr lang="en-GB" sz="3600" dirty="0" smtClean="0"/>
              <a:t>that allows you to write </a:t>
            </a:r>
            <a:r>
              <a:rPr lang="en-GB" sz="3600" b="1" dirty="0" smtClean="0">
                <a:solidFill>
                  <a:srgbClr val="FFFF00"/>
                </a:solidFill>
              </a:rPr>
              <a:t>simple code</a:t>
            </a:r>
            <a:r>
              <a:rPr lang="en-GB" sz="3600" b="1" dirty="0" smtClean="0"/>
              <a:t> </a:t>
            </a:r>
            <a:r>
              <a:rPr lang="en-GB" sz="3600" dirty="0" smtClean="0"/>
              <a:t>to solve </a:t>
            </a:r>
            <a:r>
              <a:rPr lang="en-GB" sz="3600" b="1" dirty="0" smtClean="0">
                <a:solidFill>
                  <a:srgbClr val="FFFF00"/>
                </a:solidFill>
              </a:rPr>
              <a:t>complex problems</a:t>
            </a:r>
            <a:r>
              <a:rPr lang="en-GB" sz="3600" dirty="0" smtClean="0"/>
              <a:t>. </a:t>
            </a:r>
          </a:p>
          <a:p>
            <a:pPr algn="ctr">
              <a:lnSpc>
                <a:spcPct val="150000"/>
              </a:lnSpc>
              <a:buFontTx/>
              <a:buNone/>
              <a:defRPr/>
            </a:pPr>
            <a:endParaRPr lang="en-US" sz="3600" dirty="0" smtClean="0"/>
          </a:p>
        </p:txBody>
      </p:sp>
      <p:sp>
        <p:nvSpPr>
          <p:cNvPr id="5" name="Text Placeholder 2"/>
          <p:cNvSpPr txBox="1">
            <a:spLocks/>
          </p:cNvSpPr>
          <p:nvPr/>
        </p:nvSpPr>
        <p:spPr>
          <a:xfrm>
            <a:off x="843480" y="1503557"/>
            <a:ext cx="10728705" cy="1428083"/>
          </a:xfrm>
          <a:prstGeom prst="rect">
            <a:avLst/>
          </a:prstGeom>
        </p:spPr>
        <p:txBody>
          <a:bodyPr vert="horz" wrap="square" lIns="0" tIns="0" rIns="0" bIns="0" rtlCol="0" anchor="ctr">
            <a:normAutofit/>
          </a:bodyPr>
          <a:lstStyle/>
          <a:p>
            <a:pPr marL="460375" lvl="0" indent="-460375" algn="ctr">
              <a:lnSpc>
                <a:spcPct val="90000"/>
              </a:lnSpc>
              <a:spcBef>
                <a:spcPct val="20000"/>
              </a:spcBef>
              <a:defRPr/>
            </a:pPr>
            <a:endParaRPr lang="en-GB" sz="3200"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2080540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F# </a:t>
            </a:r>
            <a:endParaRPr lang="en-US" dirty="0"/>
          </a:p>
        </p:txBody>
      </p:sp>
      <p:sp>
        <p:nvSpPr>
          <p:cNvPr id="21" name="Rectangle 20"/>
          <p:cNvSpPr/>
          <p:nvPr/>
        </p:nvSpPr>
        <p:spPr>
          <a:xfrm>
            <a:off x="328807" y="1576552"/>
            <a:ext cx="3657601" cy="3657600"/>
          </a:xfrm>
          <a:prstGeom prst="rect">
            <a:avLst/>
          </a:prstGeom>
          <a:solidFill>
            <a:srgbClr val="00B9F2">
              <a:alpha val="15000"/>
            </a:srgbClr>
          </a:solidFill>
          <a:ln w="25400" cap="flat" cmpd="sng" algn="ctr">
            <a:solidFill>
              <a:srgbClr val="00B9F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1A1A1A">
                  <a:lumMod val="75000"/>
                  <a:lumOff val="25000"/>
                </a:srgbClr>
              </a:solidFill>
              <a:effectLst/>
              <a:uLnTx/>
              <a:uFillTx/>
              <a:latin typeface="Segoe UI"/>
              <a:ea typeface="+mn-ea"/>
              <a:cs typeface="+mn-cs"/>
            </a:endParaRPr>
          </a:p>
        </p:txBody>
      </p:sp>
      <p:sp>
        <p:nvSpPr>
          <p:cNvPr id="32" name="Rectangle 31"/>
          <p:cNvSpPr/>
          <p:nvPr/>
        </p:nvSpPr>
        <p:spPr>
          <a:xfrm>
            <a:off x="4282652" y="1582399"/>
            <a:ext cx="3657601" cy="3657600"/>
          </a:xfrm>
          <a:prstGeom prst="rect">
            <a:avLst/>
          </a:prstGeom>
          <a:solidFill>
            <a:srgbClr val="00B9F2">
              <a:alpha val="15000"/>
            </a:srgbClr>
          </a:solidFill>
          <a:ln w="25400" cap="flat" cmpd="sng" algn="ctr">
            <a:solidFill>
              <a:srgbClr val="00B9F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1A1A1A">
                  <a:lumMod val="75000"/>
                  <a:lumOff val="25000"/>
                </a:srgbClr>
              </a:solidFill>
              <a:effectLst/>
              <a:uLnTx/>
              <a:uFillTx/>
              <a:latin typeface="Segoe UI"/>
              <a:ea typeface="+mn-ea"/>
              <a:cs typeface="+mn-cs"/>
            </a:endParaRPr>
          </a:p>
        </p:txBody>
      </p:sp>
      <p:sp>
        <p:nvSpPr>
          <p:cNvPr id="34" name="Rectangle 33"/>
          <p:cNvSpPr/>
          <p:nvPr/>
        </p:nvSpPr>
        <p:spPr>
          <a:xfrm>
            <a:off x="8238654" y="1581472"/>
            <a:ext cx="3657601" cy="3657600"/>
          </a:xfrm>
          <a:prstGeom prst="rect">
            <a:avLst/>
          </a:prstGeom>
          <a:solidFill>
            <a:srgbClr val="00B9F2">
              <a:alpha val="15000"/>
            </a:srgbClr>
          </a:solidFill>
          <a:ln w="25400" cap="flat" cmpd="sng" algn="ctr">
            <a:solidFill>
              <a:srgbClr val="00B9F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1A1A1A">
                  <a:lumMod val="75000"/>
                  <a:lumOff val="25000"/>
                </a:srgbClr>
              </a:solidFill>
              <a:effectLst/>
              <a:uLnTx/>
              <a:uFillTx/>
              <a:latin typeface="Segoe UI"/>
              <a:ea typeface="+mn-ea"/>
              <a:cs typeface="+mn-cs"/>
            </a:endParaRPr>
          </a:p>
        </p:txBody>
      </p:sp>
      <p:sp>
        <p:nvSpPr>
          <p:cNvPr id="41" name="TextBox 40"/>
          <p:cNvSpPr txBox="1"/>
          <p:nvPr/>
        </p:nvSpPr>
        <p:spPr>
          <a:xfrm>
            <a:off x="871914" y="2180092"/>
            <a:ext cx="2710678" cy="3077766"/>
          </a:xfrm>
          <a:prstGeom prst="rect">
            <a:avLst/>
          </a:prstGeom>
          <a:noFill/>
        </p:spPr>
        <p:txBody>
          <a:bodyPr wrap="none" lIns="0" tIns="0" rIns="0" bIns="0" rtlCol="0">
            <a:spAutoFit/>
          </a:bodyPr>
          <a:lstStyle/>
          <a:p>
            <a:pPr algn="ctr"/>
            <a:r>
              <a:rPr lang="en-US" sz="4000" dirty="0" smtClean="0">
                <a:gradFill>
                  <a:gsLst>
                    <a:gs pos="0">
                      <a:schemeClr val="tx1"/>
                    </a:gs>
                    <a:gs pos="86000">
                      <a:schemeClr val="tx1"/>
                    </a:gs>
                  </a:gsLst>
                  <a:lin ang="5400000" scaled="0"/>
                </a:gradFill>
              </a:rPr>
              <a:t>Access</a:t>
            </a:r>
          </a:p>
          <a:p>
            <a:pPr algn="ctr"/>
            <a:r>
              <a:rPr lang="en-US" sz="4000" dirty="0" smtClean="0">
                <a:gradFill>
                  <a:gsLst>
                    <a:gs pos="0">
                      <a:schemeClr val="tx1"/>
                    </a:gs>
                    <a:gs pos="86000">
                      <a:schemeClr val="tx1"/>
                    </a:gs>
                  </a:gsLst>
                  <a:lin ang="5400000" scaled="0"/>
                </a:gradFill>
              </a:rPr>
              <a:t>Data,</a:t>
            </a:r>
          </a:p>
          <a:p>
            <a:pPr algn="ctr"/>
            <a:r>
              <a:rPr lang="en-US" sz="4000" dirty="0" smtClean="0">
                <a:gradFill>
                  <a:gsLst>
                    <a:gs pos="0">
                      <a:schemeClr val="tx1"/>
                    </a:gs>
                    <a:gs pos="86000">
                      <a:schemeClr val="tx1"/>
                    </a:gs>
                  </a:gsLst>
                  <a:lin ang="5400000" scaled="0"/>
                </a:gradFill>
              </a:rPr>
              <a:t>Information,</a:t>
            </a:r>
          </a:p>
          <a:p>
            <a:pPr algn="ctr"/>
            <a:r>
              <a:rPr lang="en-GB" sz="4000" dirty="0" smtClean="0">
                <a:gradFill>
                  <a:gsLst>
                    <a:gs pos="0">
                      <a:schemeClr val="tx1"/>
                    </a:gs>
                    <a:gs pos="86000">
                      <a:schemeClr val="tx1"/>
                    </a:gs>
                  </a:gsLst>
                  <a:lin ang="5400000" scaled="0"/>
                </a:gradFill>
              </a:rPr>
              <a:t>Services </a:t>
            </a:r>
          </a:p>
          <a:p>
            <a:pPr algn="ctr"/>
            <a:endParaRPr lang="en-US" sz="4000" dirty="0" smtClean="0">
              <a:gradFill>
                <a:gsLst>
                  <a:gs pos="0">
                    <a:schemeClr val="tx1"/>
                  </a:gs>
                  <a:gs pos="86000">
                    <a:schemeClr val="tx1"/>
                  </a:gs>
                </a:gsLst>
                <a:lin ang="5400000" scaled="0"/>
              </a:gradFill>
            </a:endParaRPr>
          </a:p>
        </p:txBody>
      </p:sp>
      <p:sp>
        <p:nvSpPr>
          <p:cNvPr id="42" name="TextBox 41"/>
          <p:cNvSpPr txBox="1"/>
          <p:nvPr/>
        </p:nvSpPr>
        <p:spPr>
          <a:xfrm>
            <a:off x="4297446" y="1872316"/>
            <a:ext cx="3574889" cy="3077766"/>
          </a:xfrm>
          <a:prstGeom prst="rect">
            <a:avLst/>
          </a:prstGeom>
          <a:noFill/>
        </p:spPr>
        <p:txBody>
          <a:bodyPr wrap="none" lIns="0" tIns="0" rIns="0" bIns="0" rtlCol="0">
            <a:spAutoFit/>
          </a:bodyPr>
          <a:lstStyle/>
          <a:p>
            <a:pPr algn="ctr"/>
            <a:r>
              <a:rPr lang="en-US" sz="4000" dirty="0" smtClean="0">
                <a:gradFill>
                  <a:gsLst>
                    <a:gs pos="0">
                      <a:schemeClr val="tx1"/>
                    </a:gs>
                    <a:gs pos="86000">
                      <a:schemeClr val="tx1"/>
                    </a:gs>
                  </a:gsLst>
                  <a:lin ang="5400000" scaled="0"/>
                </a:gradFill>
              </a:rPr>
              <a:t>Transformation,</a:t>
            </a:r>
          </a:p>
          <a:p>
            <a:pPr algn="ctr"/>
            <a:r>
              <a:rPr lang="en-GB" sz="4000" dirty="0" smtClean="0">
                <a:gradFill>
                  <a:gsLst>
                    <a:gs pos="0">
                      <a:schemeClr val="tx1"/>
                    </a:gs>
                    <a:gs pos="86000">
                      <a:schemeClr val="tx1"/>
                    </a:gs>
                  </a:gsLst>
                  <a:lin ang="5400000" scaled="0"/>
                </a:gradFill>
              </a:rPr>
              <a:t>Analysis,</a:t>
            </a:r>
          </a:p>
          <a:p>
            <a:pPr algn="ctr"/>
            <a:r>
              <a:rPr lang="en-GB" sz="4000" dirty="0" smtClean="0">
                <a:gradFill>
                  <a:gsLst>
                    <a:gs pos="0">
                      <a:schemeClr val="tx1"/>
                    </a:gs>
                    <a:gs pos="86000">
                      <a:schemeClr val="tx1"/>
                    </a:gs>
                  </a:gsLst>
                  <a:lin ang="5400000" scaled="0"/>
                </a:gradFill>
              </a:rPr>
              <a:t>Algorithms,</a:t>
            </a:r>
          </a:p>
          <a:p>
            <a:pPr algn="ctr"/>
            <a:r>
              <a:rPr lang="en-GB" sz="4000" dirty="0" smtClean="0">
                <a:gradFill>
                  <a:gsLst>
                    <a:gs pos="0">
                      <a:schemeClr val="tx1"/>
                    </a:gs>
                    <a:gs pos="86000">
                      <a:schemeClr val="tx1"/>
                    </a:gs>
                  </a:gsLst>
                  <a:lin ang="5400000" scaled="0"/>
                </a:gradFill>
              </a:rPr>
              <a:t>Code,</a:t>
            </a:r>
          </a:p>
          <a:p>
            <a:pPr algn="ctr"/>
            <a:r>
              <a:rPr lang="en-GB" sz="4000" dirty="0" smtClean="0">
                <a:gradFill>
                  <a:gsLst>
                    <a:gs pos="0">
                      <a:schemeClr val="tx1"/>
                    </a:gs>
                    <a:gs pos="86000">
                      <a:schemeClr val="tx1"/>
                    </a:gs>
                  </a:gsLst>
                  <a:lin ang="5400000" scaled="0"/>
                </a:gradFill>
              </a:rPr>
              <a:t>Parallel</a:t>
            </a:r>
            <a:endParaRPr lang="en-US" sz="4000" dirty="0" smtClean="0">
              <a:gradFill>
                <a:gsLst>
                  <a:gs pos="0">
                    <a:schemeClr val="tx1"/>
                  </a:gs>
                  <a:gs pos="86000">
                    <a:schemeClr val="tx1"/>
                  </a:gs>
                </a:gsLst>
                <a:lin ang="5400000" scaled="0"/>
              </a:gradFill>
            </a:endParaRPr>
          </a:p>
        </p:txBody>
      </p:sp>
      <p:sp>
        <p:nvSpPr>
          <p:cNvPr id="43" name="TextBox 42"/>
          <p:cNvSpPr txBox="1"/>
          <p:nvPr/>
        </p:nvSpPr>
        <p:spPr>
          <a:xfrm>
            <a:off x="8514696" y="2487871"/>
            <a:ext cx="3023264" cy="1846659"/>
          </a:xfrm>
          <a:prstGeom prst="rect">
            <a:avLst/>
          </a:prstGeom>
          <a:noFill/>
        </p:spPr>
        <p:txBody>
          <a:bodyPr wrap="none" lIns="0" tIns="0" rIns="0" bIns="0" rtlCol="0">
            <a:spAutoFit/>
          </a:bodyPr>
          <a:lstStyle/>
          <a:p>
            <a:pPr algn="ctr"/>
            <a:r>
              <a:rPr lang="en-US" sz="4000" dirty="0" smtClean="0">
                <a:gradFill>
                  <a:gsLst>
                    <a:gs pos="0">
                      <a:schemeClr val="tx1"/>
                    </a:gs>
                    <a:gs pos="86000">
                      <a:schemeClr val="tx1"/>
                    </a:gs>
                  </a:gsLst>
                  <a:lin ang="5400000" scaled="0"/>
                </a:gradFill>
              </a:rPr>
              <a:t>Presentation,</a:t>
            </a:r>
          </a:p>
          <a:p>
            <a:pPr algn="ctr"/>
            <a:r>
              <a:rPr lang="en-GB" sz="4000" dirty="0" smtClean="0">
                <a:gradFill>
                  <a:gsLst>
                    <a:gs pos="0">
                      <a:schemeClr val="tx1"/>
                    </a:gs>
                    <a:gs pos="86000">
                      <a:schemeClr val="tx1"/>
                    </a:gs>
                  </a:gsLst>
                  <a:lin ang="5400000" scaled="0"/>
                </a:gradFill>
              </a:rPr>
              <a:t>Publication,</a:t>
            </a:r>
          </a:p>
          <a:p>
            <a:pPr algn="ctr"/>
            <a:r>
              <a:rPr lang="en-GB" sz="4000" dirty="0" smtClean="0">
                <a:gradFill>
                  <a:gsLst>
                    <a:gs pos="0">
                      <a:schemeClr val="tx1"/>
                    </a:gs>
                    <a:gs pos="86000">
                      <a:schemeClr val="tx1"/>
                    </a:gs>
                  </a:gsLst>
                  <a:lin ang="5400000" scaled="0"/>
                </a:gradFill>
              </a:rPr>
              <a:t>Experience</a:t>
            </a:r>
            <a:endParaRPr lang="en-US" sz="4000" dirty="0" smtClean="0">
              <a:gradFill>
                <a:gsLst>
                  <a:gs pos="0">
                    <a:schemeClr val="tx1"/>
                  </a:gs>
                  <a:gs pos="86000">
                    <a:schemeClr val="tx1"/>
                  </a:gs>
                </a:gsLst>
                <a:lin ang="5400000" scaled="0"/>
              </a:gradFill>
            </a:endParaRPr>
          </a:p>
        </p:txBody>
      </p:sp>
      <p:sp>
        <p:nvSpPr>
          <p:cNvPr id="13" name="Rectangular Callout 12"/>
          <p:cNvSpPr/>
          <p:nvPr/>
        </p:nvSpPr>
        <p:spPr bwMode="auto">
          <a:xfrm>
            <a:off x="6707798" y="965963"/>
            <a:ext cx="2464905" cy="584771"/>
          </a:xfrm>
          <a:prstGeom prst="wedgeRectCallout">
            <a:avLst>
              <a:gd name="adj1" fmla="val -56317"/>
              <a:gd name="adj2" fmla="val 121223"/>
            </a:avLst>
          </a:prstGeom>
          <a:solidFill>
            <a:schemeClr val="tx2">
              <a:lumMod val="75000"/>
            </a:schemeClr>
          </a:solidFill>
          <a:ln>
            <a:solidFill>
              <a:schemeClr val="bg2"/>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3200" b="1" dirty="0" smtClean="0">
                <a:gradFill>
                  <a:gsLst>
                    <a:gs pos="0">
                      <a:srgbClr val="FFFFFF"/>
                    </a:gs>
                    <a:gs pos="100000">
                      <a:srgbClr val="FFFFFF"/>
                    </a:gs>
                  </a:gsLst>
                  <a:lin ang="5400000" scaled="0"/>
                </a:gradFill>
              </a:rPr>
              <a:t>F# 2.0</a:t>
            </a:r>
            <a:endParaRPr lang="en-US" sz="3200" b="1" dirty="0" smtClean="0">
              <a:gradFill>
                <a:gsLst>
                  <a:gs pos="0">
                    <a:srgbClr val="FFFFFF"/>
                  </a:gs>
                  <a:gs pos="100000">
                    <a:srgbClr val="FFFFFF"/>
                  </a:gs>
                </a:gsLst>
                <a:lin ang="5400000" scaled="0"/>
              </a:gradFill>
            </a:endParaRPr>
          </a:p>
        </p:txBody>
      </p:sp>
      <p:sp>
        <p:nvSpPr>
          <p:cNvPr id="14" name="Rectangular Callout 13"/>
          <p:cNvSpPr/>
          <p:nvPr/>
        </p:nvSpPr>
        <p:spPr bwMode="auto">
          <a:xfrm>
            <a:off x="3203045" y="965963"/>
            <a:ext cx="2464905" cy="584771"/>
          </a:xfrm>
          <a:prstGeom prst="wedgeRectCallout">
            <a:avLst>
              <a:gd name="adj1" fmla="val -55242"/>
              <a:gd name="adj2" fmla="val 123489"/>
            </a:avLst>
          </a:prstGeom>
          <a:solidFill>
            <a:schemeClr val="tx2">
              <a:lumMod val="75000"/>
            </a:schemeClr>
          </a:solidFill>
          <a:ln>
            <a:solidFill>
              <a:schemeClr val="bg2"/>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3200" b="1" dirty="0" smtClean="0">
                <a:gradFill>
                  <a:gsLst>
                    <a:gs pos="0">
                      <a:srgbClr val="FFFFFF"/>
                    </a:gs>
                    <a:gs pos="100000">
                      <a:srgbClr val="FFFFFF"/>
                    </a:gs>
                  </a:gsLst>
                  <a:lin ang="5400000" scaled="0"/>
                </a:gradFill>
              </a:rPr>
              <a:t>F# 3.0</a:t>
            </a:r>
            <a:endParaRPr lang="en-US" sz="3200" b="1" dirty="0" smtClean="0">
              <a:gradFill>
                <a:gsLst>
                  <a:gs pos="0">
                    <a:srgbClr val="FFFFFF"/>
                  </a:gs>
                  <a:gs pos="100000">
                    <a:srgbClr val="FFFFFF"/>
                  </a:gs>
                </a:gsLst>
                <a:lin ang="5400000" scaled="0"/>
              </a:gradFill>
            </a:endParaRPr>
          </a:p>
        </p:txBody>
      </p:sp>
      <p:sp>
        <p:nvSpPr>
          <p:cNvPr id="15" name="Rectangular Callout 14"/>
          <p:cNvSpPr/>
          <p:nvPr/>
        </p:nvSpPr>
        <p:spPr bwMode="auto">
          <a:xfrm>
            <a:off x="9610471" y="658185"/>
            <a:ext cx="2464905" cy="1200325"/>
          </a:xfrm>
          <a:prstGeom prst="wedgeRectCallout">
            <a:avLst>
              <a:gd name="adj1" fmla="val -52554"/>
              <a:gd name="adj2" fmla="val 101147"/>
            </a:avLst>
          </a:prstGeom>
          <a:solidFill>
            <a:schemeClr val="tx2">
              <a:lumMod val="75000"/>
            </a:schemeClr>
          </a:solidFill>
          <a:ln>
            <a:solidFill>
              <a:schemeClr val="bg2"/>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dirty="0" smtClean="0">
                <a:gradFill>
                  <a:gsLst>
                    <a:gs pos="0">
                      <a:srgbClr val="FFFFFF"/>
                    </a:gs>
                    <a:gs pos="100000">
                      <a:srgbClr val="FFFFFF"/>
                    </a:gs>
                  </a:gsLst>
                  <a:lin ang="5400000" scaled="0"/>
                </a:gradFill>
              </a:rPr>
              <a:t>C# (designers)</a:t>
            </a:r>
          </a:p>
          <a:p>
            <a:pPr algn="ctr" defTabSz="914099" fontAlgn="base">
              <a:spcBef>
                <a:spcPct val="0"/>
              </a:spcBef>
              <a:spcAft>
                <a:spcPct val="0"/>
              </a:spcAft>
            </a:pPr>
            <a:r>
              <a:rPr lang="en-GB" dirty="0" smtClean="0">
                <a:gradFill>
                  <a:gsLst>
                    <a:gs pos="0">
                      <a:srgbClr val="FFFFFF"/>
                    </a:gs>
                    <a:gs pos="100000">
                      <a:srgbClr val="FFFFFF"/>
                    </a:gs>
                  </a:gsLst>
                  <a:lin ang="5400000" scaled="0"/>
                </a:gradFill>
              </a:rPr>
              <a:t>F# (code)</a:t>
            </a:r>
          </a:p>
          <a:p>
            <a:pPr algn="ctr" defTabSz="914099" fontAlgn="base">
              <a:spcBef>
                <a:spcPct val="0"/>
              </a:spcBef>
              <a:spcAft>
                <a:spcPct val="0"/>
              </a:spcAft>
            </a:pPr>
            <a:r>
              <a:rPr lang="en-GB" dirty="0" err="1" smtClean="0">
                <a:gradFill>
                  <a:gsLst>
                    <a:gs pos="0">
                      <a:srgbClr val="FFFFFF"/>
                    </a:gs>
                    <a:gs pos="100000">
                      <a:srgbClr val="FFFFFF"/>
                    </a:gs>
                  </a:gsLst>
                  <a:lin ang="5400000" scaled="0"/>
                </a:gradFill>
              </a:rPr>
              <a:t>WebSharper</a:t>
            </a:r>
            <a:r>
              <a:rPr lang="en-GB" dirty="0" smtClean="0">
                <a:gradFill>
                  <a:gsLst>
                    <a:gs pos="0">
                      <a:srgbClr val="FFFFFF"/>
                    </a:gs>
                    <a:gs pos="100000">
                      <a:srgbClr val="FFFFFF"/>
                    </a:gs>
                  </a:gsLst>
                  <a:lin ang="5400000" scaled="0"/>
                </a:gradFill>
              </a:rPr>
              <a:t> (HTML5)</a:t>
            </a:r>
          </a:p>
          <a:p>
            <a:pPr algn="ctr" defTabSz="914099" fontAlgn="base">
              <a:spcBef>
                <a:spcPct val="0"/>
              </a:spcBef>
              <a:spcAft>
                <a:spcPct val="0"/>
              </a:spcAft>
            </a:pPr>
            <a:r>
              <a:rPr lang="en-GB" dirty="0" err="1" smtClean="0">
                <a:gradFill>
                  <a:gsLst>
                    <a:gs pos="0">
                      <a:srgbClr val="FFFFFF"/>
                    </a:gs>
                    <a:gs pos="100000">
                      <a:srgbClr val="FFFFFF"/>
                    </a:gs>
                  </a:gsLst>
                  <a:lin ang="5400000" scaled="0"/>
                </a:gradFill>
              </a:rPr>
              <a:t>Javascript</a:t>
            </a:r>
            <a:r>
              <a:rPr lang="en-GB" dirty="0" smtClean="0">
                <a:gradFill>
                  <a:gsLst>
                    <a:gs pos="0">
                      <a:srgbClr val="FFFFFF"/>
                    </a:gs>
                    <a:gs pos="100000">
                      <a:srgbClr val="FFFFFF"/>
                    </a:gs>
                  </a:gsLst>
                  <a:lin ang="5400000" scaled="0"/>
                </a:gradFill>
              </a:rPr>
              <a:t>…</a:t>
            </a:r>
          </a:p>
        </p:txBody>
      </p:sp>
    </p:spTree>
    <p:extLst>
      <p:ext uri="{BB962C8B-B14F-4D97-AF65-F5344CB8AC3E}">
        <p14:creationId xmlns:p14="http://schemas.microsoft.com/office/powerpoint/2010/main" val="32125449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Example F# 2.0 Adoptions</a:t>
            </a:r>
            <a:endParaRPr lang="en-GB" dirty="0"/>
          </a:p>
        </p:txBody>
      </p:sp>
      <p:sp>
        <p:nvSpPr>
          <p:cNvPr id="6" name="Text Placeholder 5"/>
          <p:cNvSpPr>
            <a:spLocks noGrp="1"/>
          </p:cNvSpPr>
          <p:nvPr>
            <p:ph type="body" sz="quarter" idx="10"/>
          </p:nvPr>
        </p:nvSpPr>
        <p:spPr/>
        <p:txBody>
          <a:bodyPr>
            <a:normAutofit fontScale="70000" lnSpcReduction="20000"/>
          </a:bodyPr>
          <a:lstStyle/>
          <a:p>
            <a:r>
              <a:rPr lang="en-GB" dirty="0" smtClean="0"/>
              <a:t>Eon </a:t>
            </a:r>
            <a:r>
              <a:rPr lang="en-GB" dirty="0" err="1" smtClean="0"/>
              <a:t>PowerGen</a:t>
            </a:r>
            <a:endParaRPr lang="en-GB" dirty="0" smtClean="0"/>
          </a:p>
          <a:p>
            <a:pPr lvl="1"/>
            <a:r>
              <a:rPr lang="en-GB" b="1" dirty="0">
                <a:solidFill>
                  <a:schemeClr val="tx1"/>
                </a:solidFill>
              </a:rPr>
              <a:t>an </a:t>
            </a:r>
            <a:r>
              <a:rPr lang="en-GB" b="1" dirty="0" smtClean="0">
                <a:solidFill>
                  <a:schemeClr val="tx1"/>
                </a:solidFill>
              </a:rPr>
              <a:t>F# engine </a:t>
            </a:r>
            <a:r>
              <a:rPr lang="en-GB" b="1" dirty="0" smtClean="0">
                <a:solidFill>
                  <a:srgbClr val="FFFF00"/>
                </a:solidFill>
              </a:rPr>
              <a:t>balances </a:t>
            </a:r>
            <a:r>
              <a:rPr lang="en-GB" b="1" dirty="0">
                <a:solidFill>
                  <a:srgbClr val="FFFF00"/>
                </a:solidFill>
              </a:rPr>
              <a:t>the </a:t>
            </a:r>
            <a:r>
              <a:rPr lang="en-GB" b="1" dirty="0" smtClean="0">
                <a:solidFill>
                  <a:srgbClr val="FFFF00"/>
                </a:solidFill>
              </a:rPr>
              <a:t>UK power </a:t>
            </a:r>
            <a:r>
              <a:rPr lang="en-GB" b="1" dirty="0">
                <a:solidFill>
                  <a:srgbClr val="FFFF00"/>
                </a:solidFill>
              </a:rPr>
              <a:t>generation </a:t>
            </a:r>
            <a:r>
              <a:rPr lang="en-GB" b="1" dirty="0" smtClean="0">
                <a:solidFill>
                  <a:srgbClr val="FFFF00"/>
                </a:solidFill>
              </a:rPr>
              <a:t>schedule</a:t>
            </a:r>
            <a:endParaRPr lang="en-GB" dirty="0" smtClean="0">
              <a:solidFill>
                <a:srgbClr val="FFFF00"/>
              </a:solidFill>
            </a:endParaRPr>
          </a:p>
          <a:p>
            <a:endParaRPr lang="en-GB" b="1" dirty="0" smtClean="0"/>
          </a:p>
          <a:p>
            <a:r>
              <a:rPr lang="en-GB" dirty="0" smtClean="0"/>
              <a:t>Credit Suisse</a:t>
            </a:r>
            <a:endParaRPr lang="en-GB" dirty="0"/>
          </a:p>
          <a:p>
            <a:pPr lvl="1"/>
            <a:r>
              <a:rPr lang="en-GB" b="1" dirty="0" smtClean="0">
                <a:solidFill>
                  <a:srgbClr val="FFFF00"/>
                </a:solidFill>
              </a:rPr>
              <a:t>120 quants </a:t>
            </a:r>
            <a:r>
              <a:rPr lang="en-GB" b="1" dirty="0" smtClean="0">
                <a:solidFill>
                  <a:schemeClr val="tx1"/>
                </a:solidFill>
              </a:rPr>
              <a:t>use F# for all new models</a:t>
            </a:r>
            <a:endParaRPr lang="en-GB" dirty="0">
              <a:solidFill>
                <a:srgbClr val="FFFF00"/>
              </a:solidFill>
            </a:endParaRPr>
          </a:p>
          <a:p>
            <a:endParaRPr lang="en-GB" b="1" dirty="0" smtClean="0"/>
          </a:p>
          <a:p>
            <a:r>
              <a:rPr lang="en-US" dirty="0" err="1" smtClean="0"/>
              <a:t>WebSharper</a:t>
            </a:r>
            <a:r>
              <a:rPr lang="en-US" dirty="0" smtClean="0"/>
              <a:t> Platform</a:t>
            </a:r>
            <a:endParaRPr lang="en-US" dirty="0"/>
          </a:p>
          <a:p>
            <a:pPr lvl="1"/>
            <a:r>
              <a:rPr lang="en-US" b="1" dirty="0" smtClean="0"/>
              <a:t>Simple, beautiful </a:t>
            </a:r>
            <a:r>
              <a:rPr lang="en-US" b="1" dirty="0" smtClean="0">
                <a:solidFill>
                  <a:srgbClr val="FFFF00"/>
                </a:solidFill>
              </a:rPr>
              <a:t>HTML5 programming, all in F#</a:t>
            </a:r>
            <a:endParaRPr lang="en-US" b="1" dirty="0">
              <a:solidFill>
                <a:srgbClr val="FFFF00"/>
              </a:solidFill>
            </a:endParaRPr>
          </a:p>
          <a:p>
            <a:endParaRPr lang="en-GB" b="1" dirty="0" smtClean="0"/>
          </a:p>
          <a:p>
            <a:r>
              <a:rPr lang="en-GB" dirty="0" err="1" smtClean="0"/>
              <a:t>Trayport</a:t>
            </a:r>
            <a:r>
              <a:rPr lang="en-GB" dirty="0" smtClean="0"/>
              <a:t>, London (commodities trading software)</a:t>
            </a:r>
          </a:p>
          <a:p>
            <a:pPr lvl="1"/>
            <a:r>
              <a:rPr lang="en-GB" b="1" dirty="0" smtClean="0"/>
              <a:t>F# +</a:t>
            </a:r>
            <a:r>
              <a:rPr lang="en-GB" b="1" dirty="0"/>
              <a:t> </a:t>
            </a:r>
            <a:r>
              <a:rPr lang="en-GB" b="1" dirty="0" smtClean="0"/>
              <a:t>C# for </a:t>
            </a:r>
            <a:r>
              <a:rPr lang="en-GB" b="1" dirty="0" smtClean="0">
                <a:solidFill>
                  <a:srgbClr val="FFFF00"/>
                </a:solidFill>
              </a:rPr>
              <a:t>trading front-ends </a:t>
            </a:r>
            <a:r>
              <a:rPr lang="en-GB" b="1" dirty="0" smtClean="0"/>
              <a:t>and </a:t>
            </a:r>
            <a:r>
              <a:rPr lang="en-GB" b="1" dirty="0" smtClean="0">
                <a:solidFill>
                  <a:srgbClr val="FFFF00"/>
                </a:solidFill>
              </a:rPr>
              <a:t>algorithms</a:t>
            </a:r>
            <a:endParaRPr lang="en-GB" dirty="0">
              <a:solidFill>
                <a:srgbClr val="FFFF00"/>
              </a:solidFill>
            </a:endParaRPr>
          </a:p>
          <a:p>
            <a:endParaRPr lang="en-GB" b="1" dirty="0" smtClean="0"/>
          </a:p>
          <a:p>
            <a:r>
              <a:rPr lang="en-GB" dirty="0" smtClean="0"/>
              <a:t>Thompson Reuters </a:t>
            </a:r>
            <a:endParaRPr lang="en-GB" dirty="0"/>
          </a:p>
          <a:p>
            <a:pPr lvl="1"/>
            <a:r>
              <a:rPr lang="en-GB" b="1" dirty="0" smtClean="0">
                <a:solidFill>
                  <a:srgbClr val="FFFF00"/>
                </a:solidFill>
              </a:rPr>
              <a:t>Web services</a:t>
            </a:r>
            <a:r>
              <a:rPr lang="en-GB" b="1" dirty="0" smtClean="0"/>
              <a:t> in F#</a:t>
            </a:r>
            <a:endParaRPr lang="en-GB" dirty="0"/>
          </a:p>
          <a:p>
            <a:endParaRPr lang="en-GB" b="1" dirty="0"/>
          </a:p>
          <a:p>
            <a:r>
              <a:rPr lang="en-GB" dirty="0" err="1" smtClean="0"/>
              <a:t>Amyris</a:t>
            </a:r>
            <a:r>
              <a:rPr lang="en-GB" dirty="0" smtClean="0"/>
              <a:t> Biotech</a:t>
            </a:r>
          </a:p>
          <a:p>
            <a:pPr lvl="1"/>
            <a:r>
              <a:rPr lang="en-GB" b="1" dirty="0" smtClean="0">
                <a:solidFill>
                  <a:srgbClr val="FFFF00"/>
                </a:solidFill>
              </a:rPr>
              <a:t>Analysis </a:t>
            </a:r>
            <a:r>
              <a:rPr lang="en-GB" b="1" dirty="0" smtClean="0"/>
              <a:t>and </a:t>
            </a:r>
            <a:r>
              <a:rPr lang="en-GB" b="1" dirty="0" smtClean="0">
                <a:solidFill>
                  <a:srgbClr val="FFFF00"/>
                </a:solidFill>
              </a:rPr>
              <a:t>algorithms</a:t>
            </a:r>
            <a:r>
              <a:rPr lang="en-GB" dirty="0"/>
              <a:t> </a:t>
            </a:r>
            <a:r>
              <a:rPr lang="en-GB" dirty="0" smtClean="0"/>
              <a:t>for algae biofuels </a:t>
            </a:r>
            <a:endParaRPr lang="en-GB" b="1" dirty="0" smtClean="0">
              <a:solidFill>
                <a:srgbClr val="FFFF00"/>
              </a:solidFill>
            </a:endParaRPr>
          </a:p>
          <a:p>
            <a:endParaRPr lang="en-GB" b="1" dirty="0"/>
          </a:p>
          <a:p>
            <a:endParaRPr lang="en-GB" b="1" dirty="0"/>
          </a:p>
          <a:p>
            <a:endParaRPr lang="en-GB" b="1" dirty="0"/>
          </a:p>
        </p:txBody>
      </p:sp>
      <p:pic>
        <p:nvPicPr>
          <p:cNvPr id="4"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r="55073" b="86495"/>
          <a:stretch/>
        </p:blipFill>
        <p:spPr bwMode="auto">
          <a:xfrm>
            <a:off x="9666459" y="4291449"/>
            <a:ext cx="2522368" cy="519545"/>
          </a:xfrm>
          <a:prstGeom prst="rect">
            <a:avLst/>
          </a:prstGeom>
          <a:noFill/>
          <a:ln w="9525">
            <a:solidFill>
              <a:srgbClr val="4F81BD"/>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6" descr="logo.gif"/>
          <p:cNvPicPr>
            <a:picLocks noChangeAspect="1"/>
          </p:cNvPicPr>
          <p:nvPr/>
        </p:nvPicPr>
        <p:blipFill>
          <a:blip r:embed="rId3" cstate="print"/>
          <a:stretch>
            <a:fillRect/>
          </a:stretch>
        </p:blipFill>
        <p:spPr>
          <a:xfrm>
            <a:off x="10268831" y="5395375"/>
            <a:ext cx="1421362" cy="1047750"/>
          </a:xfrm>
          <a:prstGeom prst="rect">
            <a:avLst/>
          </a:prstGeom>
        </p:spPr>
      </p:pic>
      <p:pic>
        <p:nvPicPr>
          <p:cNvPr id="8" name="Picture 7" descr="cs.jpg"/>
          <p:cNvPicPr>
            <a:picLocks noChangeAspect="1"/>
          </p:cNvPicPr>
          <p:nvPr/>
        </p:nvPicPr>
        <p:blipFill>
          <a:blip r:embed="rId4" cstate="print"/>
          <a:stretch>
            <a:fillRect/>
          </a:stretch>
        </p:blipFill>
        <p:spPr>
          <a:xfrm>
            <a:off x="9763414" y="2355766"/>
            <a:ext cx="2031471" cy="533400"/>
          </a:xfrm>
          <a:prstGeom prst="rect">
            <a:avLst/>
          </a:prstGeom>
        </p:spPr>
      </p:pic>
    </p:spTree>
    <p:extLst>
      <p:ext uri="{BB962C8B-B14F-4D97-AF65-F5344CB8AC3E}">
        <p14:creationId xmlns:p14="http://schemas.microsoft.com/office/powerpoint/2010/main" val="119483292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 Biotech</a:t>
            </a:r>
            <a:endParaRPr lang="en-GB" b="1" dirty="0"/>
          </a:p>
        </p:txBody>
      </p:sp>
      <p:sp>
        <p:nvSpPr>
          <p:cNvPr id="6" name="Content Placeholder 3"/>
          <p:cNvSpPr>
            <a:spLocks noGrp="1"/>
          </p:cNvSpPr>
          <p:nvPr>
            <p:ph idx="1"/>
          </p:nvPr>
        </p:nvSpPr>
        <p:spPr>
          <a:xfrm>
            <a:off x="519113" y="1447802"/>
            <a:ext cx="11149013" cy="2622256"/>
          </a:xfrm>
        </p:spPr>
        <p:txBody>
          <a:bodyPr/>
          <a:lstStyle/>
          <a:p>
            <a:pPr marL="177800" indent="-177800">
              <a:buNone/>
            </a:pPr>
            <a:r>
              <a:rPr lang="en-US" sz="2400" dirty="0" smtClean="0">
                <a:latin typeface="+mj-lt"/>
              </a:rPr>
              <a:t>...F# rocks - building algorithms for DNA processing and </a:t>
            </a:r>
            <a:r>
              <a:rPr lang="en-US" sz="2400" dirty="0" smtClean="0">
                <a:solidFill>
                  <a:srgbClr val="FFFF00"/>
                </a:solidFill>
                <a:latin typeface="+mj-lt"/>
              </a:rPr>
              <a:t>it's like a drug</a:t>
            </a:r>
            <a:r>
              <a:rPr lang="en-US" sz="2400" dirty="0" smtClean="0">
                <a:latin typeface="+mj-lt"/>
              </a:rPr>
              <a:t>. 12-15 at </a:t>
            </a:r>
            <a:r>
              <a:rPr lang="en-US" sz="2400" dirty="0" err="1" smtClean="0">
                <a:latin typeface="+mj-lt"/>
              </a:rPr>
              <a:t>Amyris</a:t>
            </a:r>
            <a:r>
              <a:rPr lang="en-US" sz="2400" dirty="0" smtClean="0">
                <a:latin typeface="+mj-lt"/>
              </a:rPr>
              <a:t> use F#...</a:t>
            </a:r>
          </a:p>
          <a:p>
            <a:pPr marL="177800" indent="-177800">
              <a:buNone/>
            </a:pPr>
            <a:endParaRPr lang="en-US" sz="2400" dirty="0" smtClean="0">
              <a:latin typeface="+mj-lt"/>
            </a:endParaRPr>
          </a:p>
          <a:p>
            <a:pPr marL="177800" indent="-177800">
              <a:buNone/>
            </a:pPr>
            <a:r>
              <a:rPr lang="en-US" sz="2400" dirty="0" smtClean="0">
                <a:latin typeface="+mj-lt"/>
              </a:rPr>
              <a:t>F# has been phenomenally useful.  I would be writing a lot of this in Python otherwise and </a:t>
            </a:r>
            <a:r>
              <a:rPr lang="en-US" sz="2400" dirty="0" smtClean="0">
                <a:solidFill>
                  <a:srgbClr val="FFFF00"/>
                </a:solidFill>
                <a:latin typeface="+mj-lt"/>
              </a:rPr>
              <a:t>F# is more robust, 20x - 100x faster to run and faster to develop</a:t>
            </a:r>
            <a:r>
              <a:rPr lang="en-US" sz="2400" dirty="0" smtClean="0">
                <a:latin typeface="+mj-lt"/>
              </a:rPr>
              <a:t>. </a:t>
            </a:r>
          </a:p>
          <a:p>
            <a:pPr marL="177800" indent="-177800">
              <a:buNone/>
            </a:pPr>
            <a:endParaRPr lang="en-US" sz="2400" dirty="0" smtClean="0">
              <a:latin typeface="+mj-lt"/>
            </a:endParaRPr>
          </a:p>
          <a:p>
            <a:pPr marL="177800" indent="-177800" algn="r">
              <a:buNone/>
            </a:pPr>
            <a:r>
              <a:rPr lang="en-US" sz="2400" dirty="0" smtClean="0">
                <a:latin typeface="+mj-lt"/>
              </a:rPr>
              <a:t>Darren Platt, </a:t>
            </a:r>
            <a:r>
              <a:rPr lang="en-US" sz="2400" dirty="0" err="1" smtClean="0">
                <a:latin typeface="+mj-lt"/>
              </a:rPr>
              <a:t>Amyris</a:t>
            </a:r>
            <a:r>
              <a:rPr lang="en-US" sz="2400" dirty="0" smtClean="0">
                <a:latin typeface="+mj-lt"/>
              </a:rPr>
              <a:t> </a:t>
            </a:r>
            <a:r>
              <a:rPr lang="en-US" sz="2400" dirty="0" err="1" smtClean="0">
                <a:latin typeface="+mj-lt"/>
              </a:rPr>
              <a:t>BioTechnologies</a:t>
            </a:r>
            <a:endParaRPr lang="en-GB" sz="2400" dirty="0">
              <a:latin typeface="+mj-lt"/>
            </a:endParaRPr>
          </a:p>
        </p:txBody>
      </p:sp>
    </p:spTree>
    <p:extLst>
      <p:ext uri="{BB962C8B-B14F-4D97-AF65-F5344CB8AC3E}">
        <p14:creationId xmlns:p14="http://schemas.microsoft.com/office/powerpoint/2010/main" val="2174362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521" y="2327379"/>
            <a:ext cx="11173090" cy="609398"/>
          </a:xfrm>
        </p:spPr>
        <p:txBody>
          <a:bodyPr/>
          <a:lstStyle/>
          <a:p>
            <a:pPr algn="ctr"/>
            <a:r>
              <a:rPr lang="en-GB" dirty="0" smtClean="0"/>
              <a:t>Now, F# 3.0…</a:t>
            </a:r>
            <a:endParaRPr lang="en-GB" dirty="0"/>
          </a:p>
        </p:txBody>
      </p:sp>
    </p:spTree>
    <p:extLst>
      <p:ext uri="{BB962C8B-B14F-4D97-AF65-F5344CB8AC3E}">
        <p14:creationId xmlns:p14="http://schemas.microsoft.com/office/powerpoint/2010/main" val="453512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1616" y="3253805"/>
            <a:ext cx="11173090" cy="1495794"/>
          </a:xfrm>
        </p:spPr>
        <p:txBody>
          <a:bodyPr/>
          <a:lstStyle/>
          <a:p>
            <a:pPr algn="ctr"/>
            <a:r>
              <a:rPr lang="en-GB" sz="5400" dirty="0" smtClean="0"/>
              <a:t>Proposition 1</a:t>
            </a:r>
            <a:br>
              <a:rPr lang="en-GB" sz="5400" dirty="0" smtClean="0"/>
            </a:br>
            <a:r>
              <a:rPr lang="en-GB" sz="5400" dirty="0" smtClean="0"/>
              <a:t>The world is information-rich</a:t>
            </a:r>
            <a:endParaRPr lang="en-GB" sz="5400" dirty="0"/>
          </a:p>
        </p:txBody>
      </p:sp>
    </p:spTree>
    <p:extLst>
      <p:ext uri="{BB962C8B-B14F-4D97-AF65-F5344CB8AC3E}">
        <p14:creationId xmlns:p14="http://schemas.microsoft.com/office/powerpoint/2010/main" val="2615709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1616" y="3253806"/>
            <a:ext cx="11173090" cy="2243691"/>
          </a:xfrm>
        </p:spPr>
        <p:txBody>
          <a:bodyPr/>
          <a:lstStyle/>
          <a:p>
            <a:pPr algn="ctr"/>
            <a:r>
              <a:rPr lang="en-GB" sz="5400" dirty="0" smtClean="0"/>
              <a:t>Proposition 2</a:t>
            </a:r>
            <a:br>
              <a:rPr lang="en-GB" sz="5400" dirty="0" smtClean="0"/>
            </a:br>
            <a:r>
              <a:rPr lang="en-GB" sz="5400" dirty="0" smtClean="0"/>
              <a:t>Modern applications are </a:t>
            </a:r>
            <a:br>
              <a:rPr lang="en-GB" sz="5400" dirty="0" smtClean="0"/>
            </a:br>
            <a:r>
              <a:rPr lang="en-GB" sz="5400" dirty="0" smtClean="0"/>
              <a:t>information-rich</a:t>
            </a:r>
            <a:endParaRPr lang="en-GB" sz="5400" dirty="0"/>
          </a:p>
        </p:txBody>
      </p:sp>
    </p:spTree>
    <p:extLst>
      <p:ext uri="{BB962C8B-B14F-4D97-AF65-F5344CB8AC3E}">
        <p14:creationId xmlns:p14="http://schemas.microsoft.com/office/powerpoint/2010/main" val="2655151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491616" y="3253806"/>
            <a:ext cx="11173090" cy="609398"/>
          </a:xfrm>
        </p:spPr>
        <p:txBody>
          <a:bodyPr/>
          <a:lstStyle/>
          <a:p>
            <a:pPr algn="ctr"/>
            <a:r>
              <a:rPr lang="en-GB" dirty="0" smtClean="0"/>
              <a:t>What is Functional Programming Anyway?</a:t>
            </a:r>
            <a:endParaRPr lang="en-GB" dirty="0"/>
          </a:p>
        </p:txBody>
      </p:sp>
    </p:spTree>
    <p:extLst>
      <p:ext uri="{BB962C8B-B14F-4D97-AF65-F5344CB8AC3E}">
        <p14:creationId xmlns:p14="http://schemas.microsoft.com/office/powerpoint/2010/main" val="174523632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1616" y="3253806"/>
            <a:ext cx="11173090" cy="1495794"/>
          </a:xfrm>
        </p:spPr>
        <p:txBody>
          <a:bodyPr/>
          <a:lstStyle/>
          <a:p>
            <a:pPr algn="ctr"/>
            <a:r>
              <a:rPr lang="en-GB" sz="5400" dirty="0" smtClean="0"/>
              <a:t>Proposition 3</a:t>
            </a:r>
            <a:br>
              <a:rPr lang="en-GB" sz="5400" dirty="0" smtClean="0"/>
            </a:br>
            <a:r>
              <a:rPr lang="en-GB" sz="5400" dirty="0" smtClean="0"/>
              <a:t>Our languages are information-sparse</a:t>
            </a:r>
            <a:endParaRPr lang="en-GB" sz="5400" dirty="0"/>
          </a:p>
        </p:txBody>
      </p:sp>
    </p:spTree>
    <p:extLst>
      <p:ext uri="{BB962C8B-B14F-4D97-AF65-F5344CB8AC3E}">
        <p14:creationId xmlns:p14="http://schemas.microsoft.com/office/powerpoint/2010/main" val="2355305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1616" y="3253805"/>
            <a:ext cx="11173090" cy="1495794"/>
          </a:xfrm>
        </p:spPr>
        <p:txBody>
          <a:bodyPr/>
          <a:lstStyle/>
          <a:p>
            <a:pPr algn="ctr"/>
            <a:r>
              <a:rPr lang="en-GB" sz="5400" dirty="0" smtClean="0"/>
              <a:t>Proposition 4</a:t>
            </a:r>
            <a:br>
              <a:rPr lang="en-GB" sz="5400" dirty="0" smtClean="0"/>
            </a:br>
            <a:r>
              <a:rPr lang="en-GB" sz="5400" dirty="0" smtClean="0"/>
              <a:t>This is a problem</a:t>
            </a:r>
            <a:endParaRPr lang="en-GB" sz="5400" dirty="0"/>
          </a:p>
        </p:txBody>
      </p:sp>
    </p:spTree>
    <p:extLst>
      <p:ext uri="{BB962C8B-B14F-4D97-AF65-F5344CB8AC3E}">
        <p14:creationId xmlns:p14="http://schemas.microsoft.com/office/powerpoint/2010/main" val="3287199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1616" y="3253807"/>
            <a:ext cx="11173090" cy="2243691"/>
          </a:xfrm>
        </p:spPr>
        <p:txBody>
          <a:bodyPr/>
          <a:lstStyle/>
          <a:p>
            <a:pPr algn="ctr"/>
            <a:r>
              <a:rPr lang="en-GB" sz="5400" dirty="0" smtClean="0"/>
              <a:t>Proposition 4</a:t>
            </a:r>
            <a:br>
              <a:rPr lang="en-GB" sz="5400" dirty="0" smtClean="0"/>
            </a:br>
            <a:r>
              <a:rPr lang="en-GB" sz="5400" dirty="0" smtClean="0"/>
              <a:t>For typed languages, this is a </a:t>
            </a:r>
            <a:r>
              <a:rPr lang="en-GB" sz="5400" b="1" dirty="0" smtClean="0"/>
              <a:t>big</a:t>
            </a:r>
            <a:r>
              <a:rPr lang="en-GB" sz="5400" dirty="0" smtClean="0"/>
              <a:t> problem</a:t>
            </a:r>
            <a:endParaRPr lang="en-GB" sz="5400" dirty="0"/>
          </a:p>
        </p:txBody>
      </p:sp>
    </p:spTree>
    <p:extLst>
      <p:ext uri="{BB962C8B-B14F-4D97-AF65-F5344CB8AC3E}">
        <p14:creationId xmlns:p14="http://schemas.microsoft.com/office/powerpoint/2010/main" val="3276673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521" y="2327374"/>
            <a:ext cx="11173090" cy="4487382"/>
          </a:xfrm>
        </p:spPr>
        <p:txBody>
          <a:bodyPr/>
          <a:lstStyle/>
          <a:p>
            <a:r>
              <a:rPr lang="en-GB" sz="5400" b="1" dirty="0" smtClean="0">
                <a:solidFill>
                  <a:srgbClr val="FFFF00"/>
                </a:solidFill>
              </a:rPr>
              <a:t>Type Providers </a:t>
            </a:r>
            <a:r>
              <a:rPr lang="en-GB" sz="5400" dirty="0" smtClean="0">
                <a:solidFill>
                  <a:schemeClr val="tx1"/>
                </a:solidFill>
              </a:rPr>
              <a:t>+</a:t>
            </a:r>
            <a:r>
              <a:rPr lang="en-GB" sz="5400" b="1" dirty="0" smtClean="0">
                <a:solidFill>
                  <a:srgbClr val="FFFF00"/>
                </a:solidFill>
              </a:rPr>
              <a:t> LINQ</a:t>
            </a:r>
            <a:br>
              <a:rPr lang="en-GB" sz="5400" b="1" dirty="0" smtClean="0">
                <a:solidFill>
                  <a:srgbClr val="FFFF00"/>
                </a:solidFill>
              </a:rPr>
            </a:br>
            <a:r>
              <a:rPr lang="en-GB" sz="5400" dirty="0" smtClean="0"/>
              <a:t>= </a:t>
            </a:r>
            <a:br>
              <a:rPr lang="en-GB" sz="5400" dirty="0" smtClean="0"/>
            </a:br>
            <a:r>
              <a:rPr lang="en-GB" sz="5400" b="1" dirty="0" smtClean="0">
                <a:solidFill>
                  <a:srgbClr val="FFFF00"/>
                </a:solidFill>
              </a:rPr>
              <a:t>Language Integrated Data and Services</a:t>
            </a:r>
            <a:br>
              <a:rPr lang="en-GB" sz="5400" b="1" dirty="0" smtClean="0">
                <a:solidFill>
                  <a:srgbClr val="FFFF00"/>
                </a:solidFill>
              </a:rPr>
            </a:br>
            <a:r>
              <a:rPr lang="en-GB" sz="5400" dirty="0" smtClean="0"/>
              <a:t/>
            </a:r>
            <a:br>
              <a:rPr lang="en-GB" sz="5400" dirty="0" smtClean="0"/>
            </a:br>
            <a:endParaRPr lang="en-GB" sz="5400" b="1" dirty="0">
              <a:solidFill>
                <a:srgbClr val="FFFF00"/>
              </a:solidFill>
            </a:endParaRPr>
          </a:p>
        </p:txBody>
      </p:sp>
    </p:spTree>
    <p:extLst>
      <p:ext uri="{BB962C8B-B14F-4D97-AF65-F5344CB8AC3E}">
        <p14:creationId xmlns:p14="http://schemas.microsoft.com/office/powerpoint/2010/main" val="3710845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1776" y="1557084"/>
            <a:ext cx="11173090" cy="6038576"/>
          </a:xfrm>
        </p:spPr>
        <p:txBody>
          <a:bodyPr/>
          <a:lstStyle/>
          <a:p>
            <a:pPr algn="ctr"/>
            <a:r>
              <a:rPr lang="en-GB" sz="5400" dirty="0" smtClean="0"/>
              <a:t>A Coding Challenge</a:t>
            </a:r>
            <a:br>
              <a:rPr lang="en-GB" sz="5400" dirty="0" smtClean="0"/>
            </a:br>
            <a:r>
              <a:rPr lang="en-GB" sz="5400" dirty="0"/>
              <a:t/>
            </a:r>
            <a:br>
              <a:rPr lang="en-GB" sz="5400" dirty="0"/>
            </a:br>
            <a:r>
              <a:rPr lang="en-GB" dirty="0" smtClean="0"/>
              <a:t>A Chemical Elements Library…</a:t>
            </a:r>
            <a:br>
              <a:rPr lang="en-GB" dirty="0" smtClean="0"/>
            </a:br>
            <a:r>
              <a:rPr lang="en-GB" dirty="0" smtClean="0"/>
              <a:t/>
            </a:r>
            <a:br>
              <a:rPr lang="en-GB" dirty="0" smtClean="0"/>
            </a:br>
            <a:r>
              <a:rPr lang="en-GB" dirty="0" smtClean="0"/>
              <a:t>Then a Biology Library…</a:t>
            </a:r>
            <a:br>
              <a:rPr lang="en-GB" dirty="0" smtClean="0"/>
            </a:br>
            <a:r>
              <a:rPr lang="en-GB" dirty="0" smtClean="0"/>
              <a:t/>
            </a:r>
            <a:br>
              <a:rPr lang="en-GB" dirty="0" smtClean="0"/>
            </a:br>
            <a:r>
              <a:rPr lang="en-GB" dirty="0" smtClean="0"/>
              <a:t>Then libraries for all of human knowledge…</a:t>
            </a:r>
            <a:br>
              <a:rPr lang="en-GB" dirty="0" smtClean="0"/>
            </a:br>
            <a:r>
              <a:rPr lang="en-GB" sz="5400" dirty="0" smtClean="0"/>
              <a:t/>
            </a:r>
            <a:br>
              <a:rPr lang="en-GB" sz="5400" dirty="0" smtClean="0"/>
            </a:br>
            <a:endParaRPr lang="en-GB" sz="5400" dirty="0"/>
          </a:p>
        </p:txBody>
      </p:sp>
    </p:spTree>
    <p:extLst>
      <p:ext uri="{BB962C8B-B14F-4D97-AF65-F5344CB8AC3E}">
        <p14:creationId xmlns:p14="http://schemas.microsoft.com/office/powerpoint/2010/main" val="209786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solidFill>
                  <a:schemeClr val="tx1"/>
                </a:solidFill>
              </a:rPr>
              <a:t>Language Integrated Web Data</a:t>
            </a:r>
          </a:p>
        </p:txBody>
      </p:sp>
      <p:sp>
        <p:nvSpPr>
          <p:cNvPr id="5" name="Subtitle 4"/>
          <p:cNvSpPr>
            <a:spLocks noGrp="1"/>
          </p:cNvSpPr>
          <p:nvPr>
            <p:ph type="subTitle" idx="1"/>
          </p:nvPr>
        </p:nvSpPr>
        <p:spPr/>
        <p:txBody>
          <a:bodyPr/>
          <a:lstStyle/>
          <a:p>
            <a:r>
              <a:rPr lang="en-GB" dirty="0"/>
              <a:t/>
            </a:r>
            <a:br>
              <a:rPr lang="en-GB" dirty="0"/>
            </a:br>
            <a:endParaRPr lang="en-GB" dirty="0"/>
          </a:p>
        </p:txBody>
      </p:sp>
      <p:sp>
        <p:nvSpPr>
          <p:cNvPr id="6" name="Text Placeholder 5"/>
          <p:cNvSpPr>
            <a:spLocks noGrp="1"/>
          </p:cNvSpPr>
          <p:nvPr>
            <p:ph type="body" sz="quarter" idx="10"/>
          </p:nvPr>
        </p:nvSpPr>
        <p:spPr/>
        <p:txBody>
          <a:bodyPr/>
          <a:lstStyle/>
          <a:p>
            <a:r>
              <a:rPr lang="en-GB" i="0" dirty="0" smtClean="0"/>
              <a:t>demo</a:t>
            </a:r>
            <a:endParaRPr lang="en-GB" i="0" dirty="0"/>
          </a:p>
        </p:txBody>
      </p:sp>
    </p:spTree>
    <p:extLst>
      <p:ext uri="{BB962C8B-B14F-4D97-AF65-F5344CB8AC3E}">
        <p14:creationId xmlns:p14="http://schemas.microsoft.com/office/powerpoint/2010/main" val="399588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8" name="Picture 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392" y="381000"/>
            <a:ext cx="10258425" cy="60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276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1" dirty="0">
                <a:solidFill>
                  <a:schemeClr val="tx1"/>
                </a:solidFill>
              </a:rPr>
              <a:t>Language Integrated Data Market Directory</a:t>
            </a:r>
            <a:endParaRPr lang="en-GB" dirty="0">
              <a:solidFill>
                <a:schemeClr val="tx1"/>
              </a:solidFill>
            </a:endParaRPr>
          </a:p>
        </p:txBody>
      </p:sp>
      <p:sp>
        <p:nvSpPr>
          <p:cNvPr id="5" name="Subtitle 4"/>
          <p:cNvSpPr>
            <a:spLocks noGrp="1"/>
          </p:cNvSpPr>
          <p:nvPr>
            <p:ph type="subTitle" idx="1"/>
          </p:nvPr>
        </p:nvSpPr>
        <p:spPr/>
        <p:txBody>
          <a:bodyPr/>
          <a:lstStyle/>
          <a:p>
            <a:endParaRPr lang="en-GB" b="1" dirty="0"/>
          </a:p>
          <a:p>
            <a:endParaRPr lang="en-GB" dirty="0"/>
          </a:p>
        </p:txBody>
      </p:sp>
      <p:sp>
        <p:nvSpPr>
          <p:cNvPr id="6" name="Text Placeholder 5"/>
          <p:cNvSpPr>
            <a:spLocks noGrp="1"/>
          </p:cNvSpPr>
          <p:nvPr>
            <p:ph type="body" sz="quarter" idx="10"/>
          </p:nvPr>
        </p:nvSpPr>
        <p:spPr/>
        <p:txBody>
          <a:bodyPr/>
          <a:lstStyle/>
          <a:p>
            <a:r>
              <a:rPr lang="en-GB" i="0" dirty="0" smtClean="0"/>
              <a:t>demo</a:t>
            </a:r>
            <a:endParaRPr lang="en-GB" i="0" dirty="0"/>
          </a:p>
        </p:txBody>
      </p:sp>
    </p:spTree>
    <p:extLst>
      <p:ext uri="{BB962C8B-B14F-4D97-AF65-F5344CB8AC3E}">
        <p14:creationId xmlns:p14="http://schemas.microsoft.com/office/powerpoint/2010/main" val="2943241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322906" y="1532022"/>
            <a:ext cx="3665622" cy="3793956"/>
            <a:chOff x="471767" y="1714204"/>
            <a:chExt cx="3665622" cy="3793956"/>
          </a:xfrm>
        </p:grpSpPr>
        <p:sp>
          <p:nvSpPr>
            <p:cNvPr id="10" name="Rectangle 9"/>
            <p:cNvSpPr/>
            <p:nvPr/>
          </p:nvSpPr>
          <p:spPr bwMode="auto">
            <a:xfrm>
              <a:off x="479789" y="1714204"/>
              <a:ext cx="3657600" cy="3657600"/>
            </a:xfrm>
            <a:prstGeom prst="rect">
              <a:avLst/>
            </a:prstGeom>
            <a:solidFill>
              <a:srgbClr val="65BC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endParaRPr lang="en-US" sz="3200" dirty="0" smtClean="0">
                <a:gradFill>
                  <a:gsLst>
                    <a:gs pos="0">
                      <a:schemeClr val="tx1"/>
                    </a:gs>
                    <a:gs pos="100000">
                      <a:schemeClr val="tx1"/>
                    </a:gs>
                  </a:gsLst>
                  <a:lin ang="5400000" scaled="0"/>
                </a:gradFill>
              </a:endParaRPr>
            </a:p>
          </p:txBody>
        </p:sp>
        <p:sp>
          <p:nvSpPr>
            <p:cNvPr id="4" name="Rectangle 3"/>
            <p:cNvSpPr/>
            <p:nvPr/>
          </p:nvSpPr>
          <p:spPr bwMode="auto">
            <a:xfrm>
              <a:off x="471767" y="1850560"/>
              <a:ext cx="3657600" cy="3657600"/>
            </a:xfrm>
            <a:prstGeom prst="rect">
              <a:avLst/>
            </a:prstGeom>
            <a:no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sz="3200" b="1" dirty="0">
                  <a:solidFill>
                    <a:schemeClr val="tx1"/>
                  </a:solidFill>
                </a:rPr>
                <a:t>A design-time component that provides a computed space of </a:t>
              </a:r>
              <a:r>
                <a:rPr lang="en-US" sz="3200" b="1" dirty="0" smtClean="0">
                  <a:solidFill>
                    <a:schemeClr val="tx1"/>
                  </a:solidFill>
                </a:rPr>
                <a:t>types</a:t>
              </a:r>
            </a:p>
            <a:p>
              <a:pPr algn="ctr"/>
              <a:endParaRPr lang="en-US" sz="3200" b="1" dirty="0">
                <a:solidFill>
                  <a:schemeClr val="tx1"/>
                </a:solidFill>
              </a:endParaRPr>
            </a:p>
            <a:p>
              <a:pPr algn="ctr"/>
              <a:endParaRPr lang="en-US" sz="3200" dirty="0" smtClean="0">
                <a:gradFill>
                  <a:gsLst>
                    <a:gs pos="0">
                      <a:schemeClr val="tx1"/>
                    </a:gs>
                    <a:gs pos="100000">
                      <a:schemeClr val="tx1"/>
                    </a:gs>
                  </a:gsLst>
                  <a:lin ang="5400000" scaled="0"/>
                </a:gradFill>
              </a:endParaRPr>
            </a:p>
          </p:txBody>
        </p:sp>
      </p:grpSp>
      <p:grpSp>
        <p:nvGrpSpPr>
          <p:cNvPr id="3" name="Group 2"/>
          <p:cNvGrpSpPr/>
          <p:nvPr/>
        </p:nvGrpSpPr>
        <p:grpSpPr>
          <a:xfrm>
            <a:off x="4261602" y="1532022"/>
            <a:ext cx="3665622" cy="3793956"/>
            <a:chOff x="4426943" y="1714204"/>
            <a:chExt cx="3665622" cy="3793956"/>
          </a:xfrm>
        </p:grpSpPr>
        <p:sp>
          <p:nvSpPr>
            <p:cNvPr id="11" name="Rectangle 10"/>
            <p:cNvSpPr/>
            <p:nvPr/>
          </p:nvSpPr>
          <p:spPr bwMode="auto">
            <a:xfrm>
              <a:off x="4434965" y="1714204"/>
              <a:ext cx="3657600" cy="3657600"/>
            </a:xfrm>
            <a:prstGeom prst="rect">
              <a:avLst/>
            </a:prstGeom>
            <a:solidFill>
              <a:srgbClr val="65BC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3200" dirty="0" smtClean="0">
                <a:gradFill>
                  <a:gsLst>
                    <a:gs pos="0">
                      <a:schemeClr val="tx1"/>
                    </a:gs>
                    <a:gs pos="100000">
                      <a:schemeClr val="tx1"/>
                    </a:gs>
                  </a:gsLst>
                  <a:lin ang="5400000" scaled="0"/>
                </a:gradFill>
              </a:endParaRPr>
            </a:p>
          </p:txBody>
        </p:sp>
        <p:sp>
          <p:nvSpPr>
            <p:cNvPr id="5" name="Rectangle 4"/>
            <p:cNvSpPr/>
            <p:nvPr/>
          </p:nvSpPr>
          <p:spPr bwMode="auto">
            <a:xfrm>
              <a:off x="4426943" y="1850560"/>
              <a:ext cx="3657600" cy="3657600"/>
            </a:xfrm>
            <a:prstGeom prst="rect">
              <a:avLst/>
            </a:prstGeom>
            <a:no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sz="3200" b="1" dirty="0">
                  <a:solidFill>
                    <a:schemeClr val="tx1"/>
                  </a:solidFill>
                </a:rPr>
                <a:t>A compiler/IDE extension…</a:t>
              </a:r>
              <a:br>
                <a:rPr lang="en-US" sz="3200" b="1" dirty="0">
                  <a:solidFill>
                    <a:schemeClr val="tx1"/>
                  </a:solidFill>
                </a:rPr>
              </a:br>
              <a:endParaRPr lang="en-US" sz="3200" dirty="0" smtClean="0">
                <a:gradFill>
                  <a:gsLst>
                    <a:gs pos="0">
                      <a:schemeClr val="tx1"/>
                    </a:gs>
                    <a:gs pos="100000">
                      <a:schemeClr val="tx1"/>
                    </a:gs>
                  </a:gsLst>
                  <a:lin ang="5400000" scaled="0"/>
                </a:gradFill>
              </a:endParaRPr>
            </a:p>
          </p:txBody>
        </p:sp>
      </p:grpSp>
      <p:grpSp>
        <p:nvGrpSpPr>
          <p:cNvPr id="13" name="Group 12"/>
          <p:cNvGrpSpPr/>
          <p:nvPr/>
        </p:nvGrpSpPr>
        <p:grpSpPr>
          <a:xfrm>
            <a:off x="8236895" y="1532022"/>
            <a:ext cx="3665622" cy="3793956"/>
            <a:chOff x="8385757" y="1714204"/>
            <a:chExt cx="3665622" cy="3793956"/>
          </a:xfrm>
        </p:grpSpPr>
        <p:sp>
          <p:nvSpPr>
            <p:cNvPr id="12" name="Rectangle 11"/>
            <p:cNvSpPr/>
            <p:nvPr/>
          </p:nvSpPr>
          <p:spPr bwMode="auto">
            <a:xfrm>
              <a:off x="8393779" y="1714204"/>
              <a:ext cx="3657600" cy="3657600"/>
            </a:xfrm>
            <a:prstGeom prst="rect">
              <a:avLst/>
            </a:prstGeom>
            <a:solidFill>
              <a:srgbClr val="65BC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3200" b="1" dirty="0">
                <a:solidFill>
                  <a:schemeClr val="tx1"/>
                </a:solidFill>
              </a:endParaRPr>
            </a:p>
          </p:txBody>
        </p:sp>
        <p:sp>
          <p:nvSpPr>
            <p:cNvPr id="6" name="Rectangle 5"/>
            <p:cNvSpPr/>
            <p:nvPr/>
          </p:nvSpPr>
          <p:spPr bwMode="auto">
            <a:xfrm>
              <a:off x="8385757" y="1850560"/>
              <a:ext cx="3657600" cy="3657600"/>
            </a:xfrm>
            <a:prstGeom prst="rect">
              <a:avLst/>
            </a:prstGeom>
            <a:no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sz="3200" b="1" dirty="0" smtClean="0">
                  <a:solidFill>
                    <a:schemeClr val="tx1"/>
                  </a:solidFill>
                </a:rPr>
                <a:t>The static counterpart to dynamic languages…</a:t>
              </a:r>
            </a:p>
            <a:p>
              <a:pPr algn="ctr"/>
              <a:endParaRPr lang="en-US" sz="3200" b="1" dirty="0">
                <a:solidFill>
                  <a:schemeClr val="tx1"/>
                </a:solidFill>
                <a:latin typeface="Segoe UI Light" pitchFamily="34" charset="0"/>
              </a:endParaRPr>
            </a:p>
            <a:p>
              <a:pPr algn="ctr"/>
              <a:endParaRPr lang="en-US" sz="3200" b="1" dirty="0">
                <a:solidFill>
                  <a:schemeClr val="tx1"/>
                </a:solidFill>
                <a:latin typeface="Segoe UI Light" pitchFamily="34" charset="0"/>
              </a:endParaRPr>
            </a:p>
          </p:txBody>
        </p:sp>
      </p:grpSp>
      <p:sp>
        <p:nvSpPr>
          <p:cNvPr id="7" name="Title 1"/>
          <p:cNvSpPr txBox="1">
            <a:spLocks/>
          </p:cNvSpPr>
          <p:nvPr/>
        </p:nvSpPr>
        <p:spPr>
          <a:xfrm>
            <a:off x="519113" y="228600"/>
            <a:ext cx="11149013" cy="609398"/>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lang="en-US" dirty="0"/>
          </a:p>
        </p:txBody>
      </p:sp>
      <p:sp>
        <p:nvSpPr>
          <p:cNvPr id="2" name="Title 1"/>
          <p:cNvSpPr>
            <a:spLocks noGrp="1"/>
          </p:cNvSpPr>
          <p:nvPr>
            <p:ph type="title"/>
          </p:nvPr>
        </p:nvSpPr>
        <p:spPr>
          <a:xfrm>
            <a:off x="519113" y="228600"/>
            <a:ext cx="11149013" cy="609398"/>
          </a:xfrm>
        </p:spPr>
        <p:txBody>
          <a:bodyPr/>
          <a:lstStyle/>
          <a:p>
            <a:r>
              <a:rPr lang="en-US" dirty="0" smtClean="0"/>
              <a:t>A Type Provider is…</a:t>
            </a:r>
            <a:endParaRPr lang="en-US" dirty="0"/>
          </a:p>
        </p:txBody>
      </p:sp>
      <p:sp>
        <p:nvSpPr>
          <p:cNvPr id="15" name="Rectangle 14"/>
          <p:cNvSpPr/>
          <p:nvPr/>
        </p:nvSpPr>
        <p:spPr bwMode="auto">
          <a:xfrm>
            <a:off x="327389" y="4540444"/>
            <a:ext cx="3657601" cy="6400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400" b="1" dirty="0" err="1" smtClean="0">
                <a:solidFill>
                  <a:schemeClr val="bg1"/>
                </a:solidFill>
              </a:rPr>
              <a:t>Intellisense</a:t>
            </a:r>
            <a:r>
              <a:rPr lang="en-US" sz="2400" b="1" dirty="0" smtClean="0">
                <a:solidFill>
                  <a:schemeClr val="bg1"/>
                </a:solidFill>
              </a:rPr>
              <a:t> for data</a:t>
            </a:r>
            <a:endParaRPr lang="en-US" sz="2400" b="1" dirty="0">
              <a:solidFill>
                <a:schemeClr val="bg1"/>
              </a:solidFill>
            </a:endParaRPr>
          </a:p>
        </p:txBody>
      </p:sp>
      <p:sp>
        <p:nvSpPr>
          <p:cNvPr id="16" name="Rectangle 15"/>
          <p:cNvSpPr/>
          <p:nvPr/>
        </p:nvSpPr>
        <p:spPr bwMode="auto">
          <a:xfrm>
            <a:off x="4266798" y="4535193"/>
            <a:ext cx="3657601" cy="6400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400" b="1" dirty="0" smtClean="0">
                <a:solidFill>
                  <a:schemeClr val="bg1"/>
                </a:solidFill>
              </a:rPr>
              <a:t>Extensible and open</a:t>
            </a:r>
            <a:endParaRPr lang="en-US" sz="2400" b="1" dirty="0">
              <a:solidFill>
                <a:schemeClr val="bg1"/>
              </a:solidFill>
            </a:endParaRPr>
          </a:p>
        </p:txBody>
      </p:sp>
      <p:sp>
        <p:nvSpPr>
          <p:cNvPr id="17" name="Rectangle 16"/>
          <p:cNvSpPr/>
          <p:nvPr/>
        </p:nvSpPr>
        <p:spPr bwMode="auto">
          <a:xfrm>
            <a:off x="8241378" y="4541464"/>
            <a:ext cx="3657601" cy="6400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400" b="1" dirty="0" smtClean="0">
                <a:solidFill>
                  <a:schemeClr val="bg1"/>
                </a:solidFill>
              </a:rPr>
              <a:t>Breaking down walls</a:t>
            </a:r>
            <a:endParaRPr lang="en-US" sz="2400" b="1" dirty="0">
              <a:solidFill>
                <a:schemeClr val="bg1"/>
              </a:solidFill>
            </a:endParaRPr>
          </a:p>
        </p:txBody>
      </p:sp>
    </p:spTree>
    <p:extLst>
      <p:ext uri="{BB962C8B-B14F-4D97-AF65-F5344CB8AC3E}">
        <p14:creationId xmlns:p14="http://schemas.microsoft.com/office/powerpoint/2010/main" val="349708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wipe(down)">
                                      <p:cBhvr>
                                        <p:cTn id="9" dur="500"/>
                                        <p:tgtEl>
                                          <p:spTgt spid="15"/>
                                        </p:tgtEl>
                                      </p:cBhvr>
                                    </p:animEffect>
                                  </p:childTnLst>
                                </p:cTn>
                              </p:par>
                              <p:par>
                                <p:cTn id="10" presetID="1"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22" presetClass="entr" presetSubtype="4"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2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6460"/>
          <a:stretch/>
        </p:blipFill>
        <p:spPr bwMode="auto">
          <a:xfrm>
            <a:off x="3122619" y="883230"/>
            <a:ext cx="5637213" cy="326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bwMode="auto">
          <a:xfrm>
            <a:off x="4417190" y="2885221"/>
            <a:ext cx="3733799" cy="647379"/>
          </a:xfrm>
          <a:prstGeom prst="roundRect">
            <a:avLst/>
          </a:prstGeom>
          <a:noFill/>
          <a:ln w="28575">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dirty="0" smtClean="0">
              <a:gradFill>
                <a:gsLst>
                  <a:gs pos="0">
                    <a:srgbClr val="FFFFFF"/>
                  </a:gs>
                  <a:gs pos="100000">
                    <a:srgbClr val="FFFFFF"/>
                  </a:gs>
                </a:gsLst>
                <a:lin ang="5400000" scaled="0"/>
              </a:gradFill>
            </a:endParaRP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36614" y="4623957"/>
            <a:ext cx="10659749" cy="1064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4669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6755" name="Rectangle 3"/>
          <p:cNvSpPr>
            <a:spLocks noGrp="1" noChangeArrowheads="1"/>
          </p:cNvSpPr>
          <p:nvPr>
            <p:ph type="body" idx="1"/>
          </p:nvPr>
        </p:nvSpPr>
        <p:spPr>
          <a:xfrm>
            <a:off x="431690" y="1628776"/>
            <a:ext cx="11422791" cy="3988784"/>
          </a:xfrm>
        </p:spPr>
        <p:txBody>
          <a:bodyPr/>
          <a:lstStyle/>
          <a:p>
            <a:pPr>
              <a:lnSpc>
                <a:spcPct val="80000"/>
              </a:lnSpc>
            </a:pPr>
            <a:r>
              <a:rPr lang="en-GB" sz="2400" dirty="0"/>
              <a:t>Compositionality</a:t>
            </a:r>
          </a:p>
          <a:p>
            <a:pPr>
              <a:lnSpc>
                <a:spcPct val="80000"/>
              </a:lnSpc>
            </a:pPr>
            <a:r>
              <a:rPr lang="en-GB" sz="2400" dirty="0" smtClean="0"/>
              <a:t>Immutability, Purity</a:t>
            </a:r>
            <a:endParaRPr lang="en-GB" sz="2400" dirty="0"/>
          </a:p>
          <a:p>
            <a:pPr>
              <a:lnSpc>
                <a:spcPct val="80000"/>
              </a:lnSpc>
            </a:pPr>
            <a:r>
              <a:rPr lang="en-GB" sz="2400" dirty="0"/>
              <a:t>Definition before use</a:t>
            </a:r>
          </a:p>
          <a:p>
            <a:pPr>
              <a:lnSpc>
                <a:spcPct val="80000"/>
              </a:lnSpc>
            </a:pPr>
            <a:r>
              <a:rPr lang="en-GB" sz="2400" dirty="0"/>
              <a:t>Strong typing</a:t>
            </a:r>
          </a:p>
          <a:p>
            <a:pPr>
              <a:lnSpc>
                <a:spcPct val="80000"/>
              </a:lnSpc>
            </a:pPr>
            <a:r>
              <a:rPr lang="en-GB" sz="2400" dirty="0"/>
              <a:t>Algebraic transformation and reasoning</a:t>
            </a:r>
          </a:p>
          <a:p>
            <a:pPr>
              <a:lnSpc>
                <a:spcPct val="80000"/>
              </a:lnSpc>
            </a:pPr>
            <a:r>
              <a:rPr lang="en-GB" sz="2400" dirty="0"/>
              <a:t>Separation and isolation of side effects</a:t>
            </a:r>
          </a:p>
          <a:p>
            <a:pPr>
              <a:lnSpc>
                <a:spcPct val="80000"/>
              </a:lnSpc>
            </a:pPr>
            <a:r>
              <a:rPr lang="en-GB" sz="2400" dirty="0"/>
              <a:t>Lazy computational structures </a:t>
            </a:r>
          </a:p>
          <a:p>
            <a:pPr>
              <a:lnSpc>
                <a:spcPct val="80000"/>
              </a:lnSpc>
            </a:pPr>
            <a:r>
              <a:rPr lang="en-GB" sz="2400" dirty="0"/>
              <a:t>Identity through intension not extension </a:t>
            </a:r>
          </a:p>
          <a:p>
            <a:pPr>
              <a:lnSpc>
                <a:spcPct val="80000"/>
              </a:lnSpc>
            </a:pPr>
            <a:r>
              <a:rPr lang="en-GB" sz="2400" dirty="0"/>
              <a:t>Rich Parameterization </a:t>
            </a:r>
          </a:p>
          <a:p>
            <a:pPr>
              <a:lnSpc>
                <a:spcPct val="80000"/>
              </a:lnSpc>
            </a:pPr>
            <a:r>
              <a:rPr lang="en-GB" sz="2400" dirty="0"/>
              <a:t>Inference and Automatic Generalization</a:t>
            </a:r>
          </a:p>
          <a:p>
            <a:pPr>
              <a:lnSpc>
                <a:spcPct val="80000"/>
              </a:lnSpc>
            </a:pPr>
            <a:r>
              <a:rPr lang="en-GB" sz="2400" dirty="0"/>
              <a:t>Unbreakable data hiding techniques </a:t>
            </a:r>
          </a:p>
        </p:txBody>
      </p:sp>
      <p:sp>
        <p:nvSpPr>
          <p:cNvPr id="1226758" name="AutoShape 6"/>
          <p:cNvSpPr>
            <a:spLocks noChangeArrowheads="1"/>
          </p:cNvSpPr>
          <p:nvPr/>
        </p:nvSpPr>
        <p:spPr bwMode="auto">
          <a:xfrm>
            <a:off x="7683868" y="2211002"/>
            <a:ext cx="2581156" cy="1938992"/>
          </a:xfrm>
          <a:prstGeom prst="wedgeRectCallout">
            <a:avLst>
              <a:gd name="adj1" fmla="val -103206"/>
              <a:gd name="adj2" fmla="val 2232"/>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2400" b="1">
                <a:solidFill>
                  <a:schemeClr val="bg1"/>
                </a:solidFill>
                <a:latin typeface="Courier New" pitchFamily="49" charset="0"/>
              </a:rPr>
              <a:t>let x = (1,2)</a:t>
            </a:r>
          </a:p>
          <a:p>
            <a:pPr algn="ctr"/>
            <a:r>
              <a:rPr lang="en-GB" sz="2400" b="1">
                <a:solidFill>
                  <a:schemeClr val="bg1"/>
                </a:solidFill>
                <a:latin typeface="Courier New" pitchFamily="49" charset="0"/>
              </a:rPr>
              <a:t>…</a:t>
            </a:r>
          </a:p>
          <a:p>
            <a:pPr algn="ctr"/>
            <a:r>
              <a:rPr lang="en-GB" sz="2400" b="1">
                <a:solidFill>
                  <a:schemeClr val="bg1"/>
                </a:solidFill>
                <a:latin typeface="Courier New" pitchFamily="49" charset="0"/>
              </a:rPr>
              <a:t>fst x </a:t>
            </a:r>
            <a:endParaRPr lang="en-GB" sz="2400" b="1">
              <a:solidFill>
                <a:schemeClr val="bg1"/>
              </a:solidFill>
              <a:latin typeface="Courier New" pitchFamily="49" charset="0"/>
              <a:sym typeface="Symbol" pitchFamily="18" charset="2"/>
            </a:endParaRPr>
          </a:p>
          <a:p>
            <a:pPr algn="ctr"/>
            <a:r>
              <a:rPr lang="en-GB" sz="2400" b="1">
                <a:solidFill>
                  <a:schemeClr val="bg1"/>
                </a:solidFill>
                <a:latin typeface="Courier New" pitchFamily="49" charset="0"/>
                <a:sym typeface="Symbol" pitchFamily="18" charset="2"/>
              </a:rPr>
              <a:t></a:t>
            </a:r>
          </a:p>
          <a:p>
            <a:pPr algn="ctr"/>
            <a:r>
              <a:rPr lang="en-GB" sz="2400" b="1">
                <a:solidFill>
                  <a:schemeClr val="bg1"/>
                </a:solidFill>
                <a:latin typeface="Courier New" pitchFamily="49" charset="0"/>
              </a:rPr>
              <a:t>1</a:t>
            </a:r>
          </a:p>
        </p:txBody>
      </p:sp>
      <p:sp>
        <p:nvSpPr>
          <p:cNvPr id="1226756" name="AutoShape 4"/>
          <p:cNvSpPr>
            <a:spLocks noChangeArrowheads="1"/>
          </p:cNvSpPr>
          <p:nvPr/>
        </p:nvSpPr>
        <p:spPr bwMode="auto">
          <a:xfrm>
            <a:off x="6495417" y="2324696"/>
            <a:ext cx="3358275" cy="1569660"/>
          </a:xfrm>
          <a:prstGeom prst="wedgeRectCallout">
            <a:avLst>
              <a:gd name="adj1" fmla="val -133226"/>
              <a:gd name="adj2" fmla="val -13447"/>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2400">
                <a:solidFill>
                  <a:schemeClr val="bg1"/>
                </a:solidFill>
                <a:latin typeface="Calibri" pitchFamily="34" charset="0"/>
              </a:rPr>
              <a:t>Types help you think, maintain, compose, interoperate, reason, communicate, run fast</a:t>
            </a:r>
          </a:p>
        </p:txBody>
      </p:sp>
      <p:sp>
        <p:nvSpPr>
          <p:cNvPr id="1226766" name="AutoShape 14"/>
          <p:cNvSpPr>
            <a:spLocks noChangeArrowheads="1"/>
          </p:cNvSpPr>
          <p:nvPr/>
        </p:nvSpPr>
        <p:spPr bwMode="auto">
          <a:xfrm>
            <a:off x="6653529" y="2742735"/>
            <a:ext cx="5530681" cy="3785652"/>
          </a:xfrm>
          <a:prstGeom prst="wedgeRectCallout">
            <a:avLst>
              <a:gd name="adj1" fmla="val -60081"/>
              <a:gd name="adj2" fmla="val 73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dirty="0">
                <a:solidFill>
                  <a:schemeClr val="bg1"/>
                </a:solidFill>
                <a:latin typeface="Calibri" pitchFamily="34" charset="0"/>
              </a:rPr>
              <a:t>Many techniques: </a:t>
            </a:r>
          </a:p>
          <a:p>
            <a:endParaRPr lang="en-GB" sz="2400" dirty="0">
              <a:solidFill>
                <a:schemeClr val="bg1"/>
              </a:solidFill>
              <a:latin typeface="Calibri" pitchFamily="34" charset="0"/>
            </a:endParaRPr>
          </a:p>
          <a:p>
            <a:r>
              <a:rPr lang="en-GB" sz="2400" dirty="0">
                <a:solidFill>
                  <a:schemeClr val="bg1"/>
                </a:solidFill>
                <a:latin typeface="Calibri" pitchFamily="34" charset="0"/>
              </a:rPr>
              <a:t>Explicit:</a:t>
            </a:r>
          </a:p>
          <a:p>
            <a:r>
              <a:rPr lang="en-GB" sz="2400" b="1" dirty="0">
                <a:solidFill>
                  <a:schemeClr val="bg1"/>
                </a:solidFill>
                <a:latin typeface="Courier New" pitchFamily="49" charset="0"/>
              </a:rPr>
              <a:t>let </a:t>
            </a:r>
            <a:r>
              <a:rPr lang="en-GB" sz="2400" b="1" dirty="0" err="1">
                <a:solidFill>
                  <a:schemeClr val="bg1"/>
                </a:solidFill>
                <a:latin typeface="Courier New" pitchFamily="49" charset="0"/>
              </a:rPr>
              <a:t>gcd</a:t>
            </a:r>
            <a:r>
              <a:rPr lang="en-GB" sz="2400" b="1" dirty="0">
                <a:solidFill>
                  <a:schemeClr val="bg1"/>
                </a:solidFill>
                <a:latin typeface="Courier New" pitchFamily="49" charset="0"/>
              </a:rPr>
              <a:t> ((+),(&gt;),zero) n m = </a:t>
            </a:r>
          </a:p>
          <a:p>
            <a:r>
              <a:rPr lang="en-GB" sz="2400" dirty="0">
                <a:solidFill>
                  <a:schemeClr val="bg1"/>
                </a:solidFill>
                <a:latin typeface="Calibri" pitchFamily="34" charset="0"/>
              </a:rPr>
              <a:t>...</a:t>
            </a:r>
          </a:p>
          <a:p>
            <a:r>
              <a:rPr lang="en-GB" sz="2400" dirty="0">
                <a:solidFill>
                  <a:schemeClr val="bg1"/>
                </a:solidFill>
                <a:latin typeface="Calibri" pitchFamily="34" charset="0"/>
              </a:rPr>
              <a:t>Inferred: </a:t>
            </a:r>
          </a:p>
          <a:p>
            <a:r>
              <a:rPr lang="en-GB" sz="2400" b="1" dirty="0" err="1">
                <a:solidFill>
                  <a:schemeClr val="bg1"/>
                </a:solidFill>
                <a:latin typeface="Courier New" pitchFamily="49" charset="0"/>
              </a:rPr>
              <a:t>gcd</a:t>
            </a:r>
            <a:r>
              <a:rPr lang="en-GB" sz="2400" b="1" dirty="0">
                <a:solidFill>
                  <a:schemeClr val="bg1"/>
                </a:solidFill>
                <a:latin typeface="Courier New" pitchFamily="49" charset="0"/>
              </a:rPr>
              <a:t> :: </a:t>
            </a:r>
            <a:r>
              <a:rPr lang="en-GB" sz="2400" b="1" dirty="0" err="1">
                <a:solidFill>
                  <a:schemeClr val="bg1"/>
                </a:solidFill>
                <a:latin typeface="Courier New" pitchFamily="49" charset="0"/>
              </a:rPr>
              <a:t>Num</a:t>
            </a:r>
            <a:r>
              <a:rPr lang="en-GB" sz="2400" b="1" dirty="0">
                <a:solidFill>
                  <a:schemeClr val="bg1"/>
                </a:solidFill>
                <a:latin typeface="Courier New" pitchFamily="49" charset="0"/>
              </a:rPr>
              <a:t> a =&gt; a -&gt; a -&gt; a</a:t>
            </a:r>
          </a:p>
          <a:p>
            <a:r>
              <a:rPr lang="en-GB" sz="2400" b="1" dirty="0" err="1">
                <a:solidFill>
                  <a:schemeClr val="bg1"/>
                </a:solidFill>
                <a:latin typeface="Courier New" pitchFamily="49" charset="0"/>
              </a:rPr>
              <a:t>gcd</a:t>
            </a:r>
            <a:r>
              <a:rPr lang="en-GB" sz="2400" b="1" dirty="0">
                <a:solidFill>
                  <a:schemeClr val="bg1"/>
                </a:solidFill>
                <a:latin typeface="Courier New" pitchFamily="49" charset="0"/>
              </a:rPr>
              <a:t> n m = ...</a:t>
            </a:r>
          </a:p>
          <a:p>
            <a:endParaRPr lang="en-GB" sz="2400" dirty="0">
              <a:solidFill>
                <a:schemeClr val="bg1"/>
              </a:solidFill>
              <a:latin typeface="Calibri" pitchFamily="34" charset="0"/>
            </a:endParaRPr>
          </a:p>
          <a:p>
            <a:r>
              <a:rPr lang="en-GB" sz="2400" dirty="0">
                <a:solidFill>
                  <a:schemeClr val="bg1"/>
                </a:solidFill>
                <a:latin typeface="Calibri" pitchFamily="34" charset="0"/>
              </a:rPr>
              <a:t>Generics, </a:t>
            </a:r>
            <a:r>
              <a:rPr lang="en-GB" sz="2400" dirty="0" err="1">
                <a:solidFill>
                  <a:schemeClr val="bg1"/>
                </a:solidFill>
                <a:latin typeface="Calibri" pitchFamily="34" charset="0"/>
              </a:rPr>
              <a:t>Functors</a:t>
            </a:r>
            <a:r>
              <a:rPr lang="en-GB" sz="2400" dirty="0">
                <a:solidFill>
                  <a:schemeClr val="bg1"/>
                </a:solidFill>
                <a:latin typeface="Calibri" pitchFamily="34" charset="0"/>
              </a:rPr>
              <a:t>,  etc. etc.</a:t>
            </a:r>
          </a:p>
        </p:txBody>
      </p:sp>
      <p:sp>
        <p:nvSpPr>
          <p:cNvPr id="1226759" name="AutoShape 7"/>
          <p:cNvSpPr>
            <a:spLocks noChangeArrowheads="1"/>
          </p:cNvSpPr>
          <p:nvPr/>
        </p:nvSpPr>
        <p:spPr bwMode="auto">
          <a:xfrm>
            <a:off x="5326201" y="3860802"/>
            <a:ext cx="6268063" cy="1200329"/>
          </a:xfrm>
          <a:prstGeom prst="wedgeRectCallout">
            <a:avLst>
              <a:gd name="adj1" fmla="val -11690"/>
              <a:gd name="adj2" fmla="val 12343"/>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2400" b="1" dirty="0" err="1">
                <a:solidFill>
                  <a:schemeClr val="bg1"/>
                </a:solidFill>
                <a:latin typeface="Courier New" pitchFamily="49" charset="0"/>
              </a:rPr>
              <a:t>inp</a:t>
            </a:r>
            <a:r>
              <a:rPr lang="en-GB" sz="2400" b="1" dirty="0">
                <a:solidFill>
                  <a:schemeClr val="bg1"/>
                </a:solidFill>
                <a:latin typeface="Courier New" pitchFamily="49" charset="0"/>
              </a:rPr>
              <a:t> |&gt; map f |&gt; map g |&gt; filter p</a:t>
            </a:r>
          </a:p>
          <a:p>
            <a:pPr algn="ctr"/>
            <a:r>
              <a:rPr lang="en-GB" sz="2400" b="1" dirty="0">
                <a:solidFill>
                  <a:schemeClr val="bg1"/>
                </a:solidFill>
                <a:latin typeface="Courier New" pitchFamily="49" charset="0"/>
                <a:sym typeface="Symbol" pitchFamily="18" charset="2"/>
              </a:rPr>
              <a:t></a:t>
            </a:r>
            <a:r>
              <a:rPr lang="en-GB" sz="2400" dirty="0">
                <a:solidFill>
                  <a:schemeClr val="bg1"/>
                </a:solidFill>
                <a:latin typeface="Courier New" pitchFamily="49" charset="0"/>
              </a:rPr>
              <a:t> </a:t>
            </a:r>
          </a:p>
          <a:p>
            <a:pPr algn="ctr"/>
            <a:r>
              <a:rPr lang="en-GB" sz="2400" b="1" dirty="0" err="1">
                <a:solidFill>
                  <a:schemeClr val="bg1"/>
                </a:solidFill>
                <a:latin typeface="Courier New" pitchFamily="49" charset="0"/>
              </a:rPr>
              <a:t>inp</a:t>
            </a:r>
            <a:r>
              <a:rPr lang="en-GB" sz="2400" b="1" dirty="0">
                <a:solidFill>
                  <a:schemeClr val="bg1"/>
                </a:solidFill>
                <a:latin typeface="Courier New" pitchFamily="49" charset="0"/>
              </a:rPr>
              <a:t> |&gt; filter (f &gt;&gt; g &gt;&gt; p)</a:t>
            </a:r>
          </a:p>
        </p:txBody>
      </p:sp>
      <p:sp>
        <p:nvSpPr>
          <p:cNvPr id="1226769" name="AutoShape 17"/>
          <p:cNvSpPr>
            <a:spLocks noChangeArrowheads="1"/>
          </p:cNvSpPr>
          <p:nvPr/>
        </p:nvSpPr>
        <p:spPr bwMode="auto">
          <a:xfrm>
            <a:off x="6020602" y="3789365"/>
            <a:ext cx="2581156" cy="1200329"/>
          </a:xfrm>
          <a:prstGeom prst="wedgeRectCallout">
            <a:avLst>
              <a:gd name="adj1" fmla="val 3144"/>
              <a:gd name="adj2" fmla="val 4065"/>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2400" b="1">
                <a:solidFill>
                  <a:schemeClr val="bg1"/>
                </a:solidFill>
                <a:latin typeface="Courier New" pitchFamily="49" charset="0"/>
              </a:rPr>
              <a:t>inp |&gt; map id</a:t>
            </a:r>
          </a:p>
          <a:p>
            <a:pPr algn="ctr"/>
            <a:r>
              <a:rPr lang="en-GB" sz="2400" b="1">
                <a:solidFill>
                  <a:schemeClr val="bg1"/>
                </a:solidFill>
                <a:latin typeface="Courier New" pitchFamily="49" charset="0"/>
                <a:sym typeface="Symbol" pitchFamily="18" charset="2"/>
              </a:rPr>
              <a:t></a:t>
            </a:r>
            <a:r>
              <a:rPr lang="en-GB" sz="2400" b="1">
                <a:solidFill>
                  <a:schemeClr val="bg1"/>
                </a:solidFill>
                <a:latin typeface="Courier New" pitchFamily="49" charset="0"/>
              </a:rPr>
              <a:t> </a:t>
            </a:r>
          </a:p>
          <a:p>
            <a:pPr algn="ctr"/>
            <a:r>
              <a:rPr lang="en-GB" sz="2400" b="1">
                <a:solidFill>
                  <a:schemeClr val="bg1"/>
                </a:solidFill>
                <a:latin typeface="Courier New" pitchFamily="49" charset="0"/>
              </a:rPr>
              <a:t>inp</a:t>
            </a:r>
          </a:p>
        </p:txBody>
      </p:sp>
      <p:sp>
        <p:nvSpPr>
          <p:cNvPr id="1226754" name="Rectangle 2"/>
          <p:cNvSpPr>
            <a:spLocks noGrp="1" noChangeArrowheads="1"/>
          </p:cNvSpPr>
          <p:nvPr>
            <p:ph type="title"/>
          </p:nvPr>
        </p:nvSpPr>
        <p:spPr>
          <a:xfrm>
            <a:off x="519113" y="228601"/>
            <a:ext cx="11149013" cy="443198"/>
          </a:xfrm>
        </p:spPr>
        <p:txBody>
          <a:bodyPr/>
          <a:lstStyle/>
          <a:p>
            <a:r>
              <a:rPr lang="en-GB" sz="3200"/>
              <a:t>Background: Principles of Typed Functional Programming</a:t>
            </a:r>
          </a:p>
        </p:txBody>
      </p:sp>
      <p:sp>
        <p:nvSpPr>
          <p:cNvPr id="1226760" name="AutoShape 8"/>
          <p:cNvSpPr>
            <a:spLocks noChangeArrowheads="1"/>
          </p:cNvSpPr>
          <p:nvPr/>
        </p:nvSpPr>
        <p:spPr bwMode="auto">
          <a:xfrm>
            <a:off x="5380041" y="1700215"/>
            <a:ext cx="6452407" cy="1200329"/>
          </a:xfrm>
          <a:prstGeom prst="wedgeRectCallout">
            <a:avLst>
              <a:gd name="adj1" fmla="val -75322"/>
              <a:gd name="adj2" fmla="val -4047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2400" b="1" dirty="0">
                <a:solidFill>
                  <a:schemeClr val="bg1"/>
                </a:solidFill>
                <a:latin typeface="Courier New" pitchFamily="49" charset="0"/>
              </a:rPr>
              <a:t>(phase1 &gt;&gt; phase2)</a:t>
            </a:r>
          </a:p>
          <a:p>
            <a:pPr algn="ctr"/>
            <a:r>
              <a:rPr lang="en-GB" sz="2400" b="1" dirty="0">
                <a:solidFill>
                  <a:schemeClr val="bg1"/>
                </a:solidFill>
                <a:latin typeface="Courier New" pitchFamily="49" charset="0"/>
              </a:rPr>
              <a:t>(op1 `</a:t>
            </a:r>
            <a:r>
              <a:rPr lang="en-GB" sz="2400" b="1" dirty="0" err="1">
                <a:solidFill>
                  <a:schemeClr val="bg1"/>
                </a:solidFill>
                <a:latin typeface="Courier New" pitchFamily="49" charset="0"/>
              </a:rPr>
              <a:t>orElse</a:t>
            </a:r>
            <a:r>
              <a:rPr lang="en-GB" sz="2400" b="1" dirty="0">
                <a:solidFill>
                  <a:schemeClr val="bg1"/>
                </a:solidFill>
                <a:latin typeface="Courier New" pitchFamily="49" charset="0"/>
              </a:rPr>
              <a:t>` op2)</a:t>
            </a:r>
          </a:p>
          <a:p>
            <a:pPr algn="ctr"/>
            <a:r>
              <a:rPr lang="en-GB" sz="2400" b="1" dirty="0">
                <a:solidFill>
                  <a:schemeClr val="bg1"/>
                </a:solidFill>
                <a:latin typeface="Courier New" pitchFamily="49" charset="0"/>
              </a:rPr>
              <a:t>event |&gt; </a:t>
            </a:r>
            <a:r>
              <a:rPr lang="en-GB" sz="2400" b="1" dirty="0" err="1">
                <a:solidFill>
                  <a:schemeClr val="bg1"/>
                </a:solidFill>
                <a:latin typeface="Courier New" pitchFamily="49" charset="0"/>
              </a:rPr>
              <a:t>E.filter</a:t>
            </a:r>
            <a:r>
              <a:rPr lang="en-GB" sz="2400" b="1" dirty="0">
                <a:solidFill>
                  <a:schemeClr val="bg1"/>
                </a:solidFill>
                <a:latin typeface="Courier New" pitchFamily="49" charset="0"/>
              </a:rPr>
              <a:t> ... |&gt; </a:t>
            </a:r>
            <a:r>
              <a:rPr lang="en-GB" sz="2400" b="1" dirty="0" err="1">
                <a:solidFill>
                  <a:schemeClr val="bg1"/>
                </a:solidFill>
                <a:latin typeface="Courier New" pitchFamily="49" charset="0"/>
              </a:rPr>
              <a:t>E.map</a:t>
            </a:r>
            <a:r>
              <a:rPr lang="en-GB" sz="2400" b="1" dirty="0">
                <a:solidFill>
                  <a:schemeClr val="bg1"/>
                </a:solidFill>
                <a:latin typeface="Courier New" pitchFamily="49" charset="0"/>
              </a:rPr>
              <a:t> ...</a:t>
            </a:r>
          </a:p>
        </p:txBody>
      </p:sp>
      <p:sp>
        <p:nvSpPr>
          <p:cNvPr id="1226761" name="AutoShape 9"/>
          <p:cNvSpPr>
            <a:spLocks noChangeArrowheads="1"/>
          </p:cNvSpPr>
          <p:nvPr/>
        </p:nvSpPr>
        <p:spPr bwMode="auto">
          <a:xfrm>
            <a:off x="6702796" y="1942221"/>
            <a:ext cx="3268779" cy="830997"/>
          </a:xfrm>
          <a:prstGeom prst="wedgeRectCallout">
            <a:avLst>
              <a:gd name="adj1" fmla="val -134889"/>
              <a:gd name="adj2" fmla="val 14986"/>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2400">
                <a:solidFill>
                  <a:schemeClr val="bg1"/>
                </a:solidFill>
                <a:latin typeface="Calibri" pitchFamily="34" charset="0"/>
              </a:rPr>
              <a:t>"let A be a group"</a:t>
            </a:r>
          </a:p>
          <a:p>
            <a:pPr algn="ctr"/>
            <a:r>
              <a:rPr lang="en-GB" sz="2400">
                <a:solidFill>
                  <a:schemeClr val="bg1"/>
                </a:solidFill>
                <a:latin typeface="Calibri" pitchFamily="34" charset="0"/>
              </a:rPr>
              <a:t>"let x be a member of A"</a:t>
            </a:r>
          </a:p>
        </p:txBody>
      </p:sp>
      <p:sp>
        <p:nvSpPr>
          <p:cNvPr id="1226762" name="AutoShape 10"/>
          <p:cNvSpPr>
            <a:spLocks noChangeArrowheads="1"/>
          </p:cNvSpPr>
          <p:nvPr/>
        </p:nvSpPr>
        <p:spPr bwMode="auto">
          <a:xfrm>
            <a:off x="4650076" y="2069547"/>
            <a:ext cx="4450706" cy="461665"/>
          </a:xfrm>
          <a:prstGeom prst="wedgeRectCallout">
            <a:avLst>
              <a:gd name="adj1" fmla="val -71707"/>
              <a:gd name="adj2" fmla="val -37158"/>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2400" dirty="0" smtClean="0">
                <a:solidFill>
                  <a:schemeClr val="bg1"/>
                </a:solidFill>
                <a:latin typeface="Calibri" pitchFamily="34" charset="0"/>
              </a:rPr>
              <a:t>These encourage </a:t>
            </a:r>
            <a:r>
              <a:rPr lang="en-GB" sz="2400" dirty="0">
                <a:solidFill>
                  <a:schemeClr val="bg1"/>
                </a:solidFill>
                <a:latin typeface="Calibri" pitchFamily="34" charset="0"/>
              </a:rPr>
              <a:t>compositionality</a:t>
            </a:r>
          </a:p>
        </p:txBody>
      </p:sp>
      <p:sp>
        <p:nvSpPr>
          <p:cNvPr id="1226763" name="AutoShape 11"/>
          <p:cNvSpPr>
            <a:spLocks noChangeArrowheads="1"/>
          </p:cNvSpPr>
          <p:nvPr/>
        </p:nvSpPr>
        <p:spPr bwMode="auto">
          <a:xfrm>
            <a:off x="7150357" y="3644901"/>
            <a:ext cx="4318991" cy="830997"/>
          </a:xfrm>
          <a:prstGeom prst="wedgeRectCallout">
            <a:avLst>
              <a:gd name="adj1" fmla="val -17222"/>
              <a:gd name="adj2" fmla="val -37477"/>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2400">
                <a:solidFill>
                  <a:schemeClr val="bg1"/>
                </a:solidFill>
                <a:latin typeface="Calibri" pitchFamily="34" charset="0"/>
              </a:rPr>
              <a:t>Goodbye (most) null pointers</a:t>
            </a:r>
          </a:p>
          <a:p>
            <a:pPr algn="ctr"/>
            <a:r>
              <a:rPr lang="en-GB" sz="2400">
                <a:solidFill>
                  <a:schemeClr val="bg1"/>
                </a:solidFill>
                <a:latin typeface="Calibri" pitchFamily="34" charset="0"/>
              </a:rPr>
              <a:t>Ensure coherent initialization</a:t>
            </a:r>
          </a:p>
        </p:txBody>
      </p:sp>
      <p:sp>
        <p:nvSpPr>
          <p:cNvPr id="1226764" name="AutoShape 12"/>
          <p:cNvSpPr>
            <a:spLocks noChangeArrowheads="1"/>
          </p:cNvSpPr>
          <p:nvPr/>
        </p:nvSpPr>
        <p:spPr bwMode="auto">
          <a:xfrm>
            <a:off x="6957788" y="1773239"/>
            <a:ext cx="4318992" cy="1938992"/>
          </a:xfrm>
          <a:prstGeom prst="wedgeRectCallout">
            <a:avLst>
              <a:gd name="adj1" fmla="val 13301"/>
              <a:gd name="adj2" fmla="val -94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2400" dirty="0">
                <a:solidFill>
                  <a:schemeClr val="bg1"/>
                </a:solidFill>
                <a:latin typeface="Calibri" pitchFamily="34" charset="0"/>
              </a:rPr>
              <a:t>All </a:t>
            </a:r>
            <a:r>
              <a:rPr lang="en-GB" sz="2400" dirty="0" smtClean="0">
                <a:solidFill>
                  <a:schemeClr val="bg1"/>
                </a:solidFill>
                <a:latin typeface="Calibri" pitchFamily="34" charset="0"/>
              </a:rPr>
              <a:t>typed functional </a:t>
            </a:r>
            <a:r>
              <a:rPr lang="en-GB" sz="2400" dirty="0">
                <a:solidFill>
                  <a:schemeClr val="bg1"/>
                </a:solidFill>
                <a:latin typeface="Calibri" pitchFamily="34" charset="0"/>
              </a:rPr>
              <a:t>languages </a:t>
            </a:r>
            <a:r>
              <a:rPr lang="en-GB" sz="2400" dirty="0" smtClean="0">
                <a:solidFill>
                  <a:schemeClr val="bg1"/>
                </a:solidFill>
                <a:latin typeface="Calibri" pitchFamily="34" charset="0"/>
              </a:rPr>
              <a:t>encourage these </a:t>
            </a:r>
            <a:r>
              <a:rPr lang="en-GB" sz="2400" dirty="0">
                <a:solidFill>
                  <a:schemeClr val="bg1"/>
                </a:solidFill>
                <a:latin typeface="Calibri" pitchFamily="34" charset="0"/>
              </a:rPr>
              <a:t>techniques</a:t>
            </a:r>
          </a:p>
          <a:p>
            <a:pPr algn="ctr"/>
            <a:endParaRPr lang="en-GB" sz="2400" dirty="0">
              <a:solidFill>
                <a:schemeClr val="bg1"/>
              </a:solidFill>
              <a:latin typeface="Calibri" pitchFamily="34" charset="0"/>
            </a:endParaRPr>
          </a:p>
          <a:p>
            <a:pPr algn="ctr"/>
            <a:r>
              <a:rPr lang="en-GB" sz="2400" dirty="0">
                <a:solidFill>
                  <a:schemeClr val="bg1"/>
                </a:solidFill>
                <a:latin typeface="Calibri" pitchFamily="34" charset="0"/>
              </a:rPr>
              <a:t>Different languages </a:t>
            </a:r>
            <a:r>
              <a:rPr lang="en-GB" sz="2400" dirty="0" smtClean="0">
                <a:solidFill>
                  <a:schemeClr val="bg1"/>
                </a:solidFill>
                <a:latin typeface="Calibri" pitchFamily="34" charset="0"/>
              </a:rPr>
              <a:t>enforce them </a:t>
            </a:r>
            <a:r>
              <a:rPr lang="en-GB" sz="2400" dirty="0">
                <a:solidFill>
                  <a:schemeClr val="bg1"/>
                </a:solidFill>
                <a:latin typeface="Calibri" pitchFamily="34" charset="0"/>
              </a:rPr>
              <a:t>to different degrees</a:t>
            </a:r>
          </a:p>
        </p:txBody>
      </p:sp>
      <p:sp>
        <p:nvSpPr>
          <p:cNvPr id="1226767" name="AutoShape 15"/>
          <p:cNvSpPr>
            <a:spLocks noChangeArrowheads="1"/>
          </p:cNvSpPr>
          <p:nvPr/>
        </p:nvSpPr>
        <p:spPr bwMode="auto">
          <a:xfrm>
            <a:off x="6702797" y="4551027"/>
            <a:ext cx="5567499" cy="830997"/>
          </a:xfrm>
          <a:prstGeom prst="wedgeRectCallout">
            <a:avLst>
              <a:gd name="adj1" fmla="val -63380"/>
              <a:gd name="adj2" fmla="val -70977"/>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2400" dirty="0">
                <a:solidFill>
                  <a:schemeClr val="bg1"/>
                </a:solidFill>
                <a:latin typeface="Calibri" pitchFamily="34" charset="0"/>
              </a:rPr>
              <a:t>"do they do the same thing?" </a:t>
            </a:r>
          </a:p>
          <a:p>
            <a:pPr algn="ctr"/>
            <a:r>
              <a:rPr lang="en-GB" sz="2400" dirty="0">
                <a:solidFill>
                  <a:schemeClr val="bg1"/>
                </a:solidFill>
                <a:latin typeface="Calibri" pitchFamily="34" charset="0"/>
              </a:rPr>
              <a:t>not "do they have the same  address"</a:t>
            </a:r>
          </a:p>
        </p:txBody>
      </p:sp>
      <p:sp>
        <p:nvSpPr>
          <p:cNvPr id="1226768" name="AutoShape 16"/>
          <p:cNvSpPr>
            <a:spLocks noChangeArrowheads="1"/>
          </p:cNvSpPr>
          <p:nvPr/>
        </p:nvSpPr>
        <p:spPr bwMode="auto">
          <a:xfrm>
            <a:off x="6094413" y="3789364"/>
            <a:ext cx="5760066" cy="376237"/>
          </a:xfrm>
          <a:prstGeom prst="wedgeRectCallout">
            <a:avLst>
              <a:gd name="adj1" fmla="val -8231"/>
              <a:gd name="adj2" fmla="val -231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solidFill>
                  <a:schemeClr val="bg1"/>
                </a:solidFill>
                <a:latin typeface="Calibri" pitchFamily="34" charset="0"/>
              </a:rPr>
              <a:t>Note: Lambda Syntax Not Mentioned</a:t>
            </a:r>
          </a:p>
        </p:txBody>
      </p:sp>
    </p:spTree>
    <p:extLst>
      <p:ext uri="{BB962C8B-B14F-4D97-AF65-F5344CB8AC3E}">
        <p14:creationId xmlns:p14="http://schemas.microsoft.com/office/powerpoint/2010/main" val="205776506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67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2676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2676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2676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22676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67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22676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2676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22675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22675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22675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22675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22675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226759"/>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22676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226769"/>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22676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226767"/>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122676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226766"/>
                                        </p:tgtEl>
                                        <p:attrNameLst>
                                          <p:attrName>style.visibility</p:attrName>
                                        </p:attrNameLst>
                                      </p:cBhvr>
                                      <p:to>
                                        <p:strVal val="hidden"/>
                                      </p:to>
                                    </p:set>
                                  </p:childTnLst>
                                </p:cTn>
                              </p:par>
                              <p:par>
                                <p:cTn id="65" presetID="1" presetClass="entr" presetSubtype="0" fill="hold" grpId="1" nodeType="withEffect">
                                  <p:stCondLst>
                                    <p:cond delay="0"/>
                                  </p:stCondLst>
                                  <p:childTnLst>
                                    <p:set>
                                      <p:cBhvr>
                                        <p:cTn id="66" dur="1" fill="hold">
                                          <p:stCondLst>
                                            <p:cond delay="0"/>
                                          </p:stCondLst>
                                        </p:cTn>
                                        <p:tgtEl>
                                          <p:spTgt spid="122676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22676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22676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4" presetClass="emph" presetSubtype="0" repeatCount="indefinite" fill="hold" nodeType="clickEffect">
                                  <p:stCondLst>
                                    <p:cond delay="0"/>
                                  </p:stCondLst>
                                  <p:iterate type="lt">
                                    <p:tmPct val="10000"/>
                                  </p:iterate>
                                  <p:childTnLst>
                                    <p:animMotion origin="layout" path="M 0.0 0.0 L 0.0 -0.07213" pathEditMode="relative" ptsTypes="">
                                      <p:cBhvr>
                                        <p:cTn id="76" dur="250" accel="50000" decel="50000" autoRev="1" fill="hold">
                                          <p:stCondLst>
                                            <p:cond delay="0"/>
                                          </p:stCondLst>
                                        </p:cTn>
                                        <p:tgtEl>
                                          <p:spTgt spid="1226755">
                                            <p:txEl>
                                              <p:pRg st="3" end="3"/>
                                            </p:txEl>
                                          </p:spTgt>
                                        </p:tgtEl>
                                        <p:attrNameLst>
                                          <p:attrName>ppt_x</p:attrName>
                                          <p:attrName>ppt_y</p:attrName>
                                        </p:attrNameLst>
                                      </p:cBhvr>
                                    </p:animMotion>
                                    <p:animRot by="1500000">
                                      <p:cBhvr>
                                        <p:cTn id="77" dur="125" fill="hold">
                                          <p:stCondLst>
                                            <p:cond delay="0"/>
                                          </p:stCondLst>
                                        </p:cTn>
                                        <p:tgtEl>
                                          <p:spTgt spid="1226755">
                                            <p:txEl>
                                              <p:pRg st="3" end="3"/>
                                            </p:txEl>
                                          </p:spTgt>
                                        </p:tgtEl>
                                        <p:attrNameLst>
                                          <p:attrName>r</p:attrName>
                                        </p:attrNameLst>
                                      </p:cBhvr>
                                    </p:animRot>
                                    <p:animRot by="-1500000">
                                      <p:cBhvr>
                                        <p:cTn id="78" dur="125" fill="hold">
                                          <p:stCondLst>
                                            <p:cond delay="125"/>
                                          </p:stCondLst>
                                        </p:cTn>
                                        <p:tgtEl>
                                          <p:spTgt spid="1226755">
                                            <p:txEl>
                                              <p:pRg st="3" end="3"/>
                                            </p:txEl>
                                          </p:spTgt>
                                        </p:tgtEl>
                                        <p:attrNameLst>
                                          <p:attrName>r</p:attrName>
                                        </p:attrNameLst>
                                      </p:cBhvr>
                                    </p:animRot>
                                    <p:animRot by="-1500000">
                                      <p:cBhvr>
                                        <p:cTn id="79" dur="125" fill="hold">
                                          <p:stCondLst>
                                            <p:cond delay="250"/>
                                          </p:stCondLst>
                                        </p:cTn>
                                        <p:tgtEl>
                                          <p:spTgt spid="1226755">
                                            <p:txEl>
                                              <p:pRg st="3" end="3"/>
                                            </p:txEl>
                                          </p:spTgt>
                                        </p:tgtEl>
                                        <p:attrNameLst>
                                          <p:attrName>r</p:attrName>
                                        </p:attrNameLst>
                                      </p:cBhvr>
                                    </p:animRot>
                                    <p:animRot by="1500000">
                                      <p:cBhvr>
                                        <p:cTn id="80" dur="125" fill="hold">
                                          <p:stCondLst>
                                            <p:cond delay="375"/>
                                          </p:stCondLst>
                                        </p:cTn>
                                        <p:tgtEl>
                                          <p:spTgt spid="1226755">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6758" grpId="0" animBg="1"/>
      <p:bldP spid="1226758" grpId="1" animBg="1"/>
      <p:bldP spid="1226756" grpId="0" animBg="1"/>
      <p:bldP spid="1226756" grpId="1" animBg="1"/>
      <p:bldP spid="1226766" grpId="0" animBg="1"/>
      <p:bldP spid="1226766" grpId="1" animBg="1"/>
      <p:bldP spid="1226759" grpId="0" animBg="1"/>
      <p:bldP spid="1226759" grpId="1" animBg="1"/>
      <p:bldP spid="1226769" grpId="0" animBg="1"/>
      <p:bldP spid="1226769" grpId="1" animBg="1"/>
      <p:bldP spid="1226760" grpId="0" animBg="1"/>
      <p:bldP spid="1226760" grpId="1" animBg="1"/>
      <p:bldP spid="1226761" grpId="0" animBg="1"/>
      <p:bldP spid="1226761" grpId="1" animBg="1"/>
      <p:bldP spid="1226762" grpId="0" animBg="1"/>
      <p:bldP spid="1226762" grpId="1" animBg="1"/>
      <p:bldP spid="1226763" grpId="0" animBg="1"/>
      <p:bldP spid="1226763" grpId="1" animBg="1"/>
      <p:bldP spid="1226764" grpId="0" animBg="1"/>
      <p:bldP spid="1226764" grpId="1" animBg="1"/>
      <p:bldP spid="1226767" grpId="0" animBg="1"/>
      <p:bldP spid="1226767" grpId="1" animBg="1"/>
      <p:bldP spid="122676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1456" y="1038926"/>
            <a:ext cx="11173090" cy="5207579"/>
          </a:xfrm>
        </p:spPr>
        <p:txBody>
          <a:bodyPr/>
          <a:lstStyle/>
          <a:p>
            <a:r>
              <a:rPr lang="en-GB" sz="4800" dirty="0" smtClean="0"/>
              <a:t>The key issues are…</a:t>
            </a:r>
            <a:br>
              <a:rPr lang="en-GB" sz="4800" dirty="0" smtClean="0"/>
            </a:br>
            <a:r>
              <a:rPr lang="en-GB" sz="4800" dirty="0" smtClean="0"/>
              <a:t/>
            </a:r>
            <a:br>
              <a:rPr lang="en-GB" sz="4800" dirty="0" smtClean="0"/>
            </a:br>
            <a:r>
              <a:rPr lang="en-GB" sz="4000" dirty="0">
                <a:solidFill>
                  <a:srgbClr val="FFFF00"/>
                </a:solidFill>
              </a:rPr>
              <a:t>code-focused </a:t>
            </a:r>
            <a:r>
              <a:rPr lang="en-GB" sz="4000" dirty="0" smtClean="0">
                <a:solidFill>
                  <a:srgbClr val="FFFF00"/>
                </a:solidFill>
              </a:rPr>
              <a:t/>
            </a:r>
            <a:br>
              <a:rPr lang="en-GB" sz="4000" dirty="0" smtClean="0">
                <a:solidFill>
                  <a:srgbClr val="FFFF00"/>
                </a:solidFill>
              </a:rPr>
            </a:br>
            <a:r>
              <a:rPr lang="en-GB" sz="4000" dirty="0" smtClean="0">
                <a:solidFill>
                  <a:srgbClr val="FFFF00"/>
                </a:solidFill>
              </a:rPr>
              <a:t>strong types</a:t>
            </a:r>
            <a:br>
              <a:rPr lang="en-GB" sz="4000" dirty="0" smtClean="0">
                <a:solidFill>
                  <a:srgbClr val="FFFF00"/>
                </a:solidFill>
              </a:rPr>
            </a:br>
            <a:r>
              <a:rPr lang="en-GB" sz="4000" dirty="0" smtClean="0">
                <a:solidFill>
                  <a:srgbClr val="FFFF00"/>
                </a:solidFill>
              </a:rPr>
              <a:t>simplicity</a:t>
            </a:r>
            <a:br>
              <a:rPr lang="en-GB" sz="4000" dirty="0" smtClean="0">
                <a:solidFill>
                  <a:srgbClr val="FFFF00"/>
                </a:solidFill>
              </a:rPr>
            </a:br>
            <a:r>
              <a:rPr lang="en-GB" sz="4000" dirty="0" smtClean="0">
                <a:solidFill>
                  <a:srgbClr val="FFFF00"/>
                </a:solidFill>
              </a:rPr>
              <a:t>consistency </a:t>
            </a:r>
            <a:br>
              <a:rPr lang="en-GB" sz="4000" dirty="0" smtClean="0">
                <a:solidFill>
                  <a:srgbClr val="FFFF00"/>
                </a:solidFill>
              </a:rPr>
            </a:br>
            <a:r>
              <a:rPr lang="en-GB" sz="4000" dirty="0" smtClean="0">
                <a:solidFill>
                  <a:srgbClr val="FFFF00"/>
                </a:solidFill>
              </a:rPr>
              <a:t>scale </a:t>
            </a:r>
            <a:r>
              <a:rPr lang="en-GB" sz="4000" dirty="0" smtClean="0"/>
              <a:t> </a:t>
            </a:r>
            <a:r>
              <a:rPr lang="en-GB" sz="4000" dirty="0" smtClean="0">
                <a:solidFill>
                  <a:srgbClr val="FFFF00"/>
                </a:solidFill>
              </a:rPr>
              <a:t/>
            </a:r>
            <a:br>
              <a:rPr lang="en-GB" sz="4000" dirty="0" smtClean="0">
                <a:solidFill>
                  <a:srgbClr val="FFFF00"/>
                </a:solidFill>
              </a:rPr>
            </a:br>
            <a:r>
              <a:rPr lang="en-GB" sz="4000" dirty="0" err="1" smtClean="0">
                <a:solidFill>
                  <a:srgbClr val="FFFF00"/>
                </a:solidFill>
              </a:rPr>
              <a:t>liveness</a:t>
            </a:r>
            <a:r>
              <a:rPr lang="en-GB" sz="4000" dirty="0" smtClean="0">
                <a:solidFill>
                  <a:srgbClr val="FFFF00"/>
                </a:solidFill>
              </a:rPr>
              <a:t/>
            </a:r>
            <a:br>
              <a:rPr lang="en-GB" sz="4000" dirty="0" smtClean="0">
                <a:solidFill>
                  <a:srgbClr val="FFFF00"/>
                </a:solidFill>
              </a:rPr>
            </a:br>
            <a:r>
              <a:rPr lang="en-GB" sz="4000" dirty="0" smtClean="0">
                <a:solidFill>
                  <a:srgbClr val="FFFF00"/>
                </a:solidFill>
              </a:rPr>
              <a:t>open and extensible</a:t>
            </a:r>
            <a:endParaRPr lang="en-GB" sz="6000" dirty="0">
              <a:solidFill>
                <a:srgbClr val="FFFF00"/>
              </a:solidFill>
            </a:endParaRPr>
          </a:p>
        </p:txBody>
      </p:sp>
    </p:spTree>
    <p:extLst>
      <p:ext uri="{BB962C8B-B14F-4D97-AF65-F5344CB8AC3E}">
        <p14:creationId xmlns:p14="http://schemas.microsoft.com/office/powerpoint/2010/main" val="3925622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endParaRPr lang="en-GB" dirty="0"/>
          </a:p>
        </p:txBody>
      </p:sp>
      <p:sp>
        <p:nvSpPr>
          <p:cNvPr id="4" name="Folded Corner 3"/>
          <p:cNvSpPr/>
          <p:nvPr/>
        </p:nvSpPr>
        <p:spPr bwMode="auto">
          <a:xfrm>
            <a:off x="311871" y="77669"/>
            <a:ext cx="8895704" cy="6122547"/>
          </a:xfrm>
          <a:prstGeom prst="foldedCorner">
            <a:avLst>
              <a:gd name="adj" fmla="val 8481"/>
            </a:avLst>
          </a:prstGeom>
          <a:solidFill>
            <a:srgbClr val="F6AE1E"/>
          </a:solidFill>
          <a:ln>
            <a:solidFill>
              <a:schemeClr val="bg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Freebase.fsx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Example of reading from freebase.com in F#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by Jomo Fisher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#r "</a:t>
            </a:r>
            <a:r>
              <a:rPr lang="en-GB" sz="1000" dirty="0" err="1" smtClean="0">
                <a:solidFill>
                  <a:schemeClr val="bg1"/>
                </a:solidFill>
                <a:latin typeface="Consolas" pitchFamily="49" charset="0"/>
                <a:cs typeface="Consolas" pitchFamily="49" charset="0"/>
              </a:rPr>
              <a:t>System.Runtime.Serialization</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#r "</a:t>
            </a:r>
            <a:r>
              <a:rPr lang="en-GB" sz="1000" dirty="0" err="1" smtClean="0">
                <a:solidFill>
                  <a:schemeClr val="bg1"/>
                </a:solidFill>
                <a:latin typeface="Consolas" pitchFamily="49" charset="0"/>
                <a:cs typeface="Consolas" pitchFamily="49" charset="0"/>
              </a:rPr>
              <a:t>System.ServiceModel.Web</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#r "</a:t>
            </a:r>
            <a:r>
              <a:rPr lang="en-GB" sz="1000" dirty="0" err="1" smtClean="0">
                <a:solidFill>
                  <a:schemeClr val="bg1"/>
                </a:solidFill>
                <a:latin typeface="Consolas" pitchFamily="49" charset="0"/>
                <a:cs typeface="Consolas" pitchFamily="49" charset="0"/>
              </a:rPr>
              <a:t>System.Web</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#r "</a:t>
            </a:r>
            <a:r>
              <a:rPr lang="en-GB" sz="1000" dirty="0" err="1" smtClean="0">
                <a:solidFill>
                  <a:schemeClr val="bg1"/>
                </a:solidFill>
                <a:latin typeface="Consolas" pitchFamily="49" charset="0"/>
                <a:cs typeface="Consolas" pitchFamily="49" charset="0"/>
              </a:rPr>
              <a:t>System.Xml</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open System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open System.IO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open </a:t>
            </a:r>
            <a:r>
              <a:rPr lang="en-GB" sz="1000" dirty="0" err="1" smtClean="0">
                <a:solidFill>
                  <a:schemeClr val="bg1"/>
                </a:solidFill>
                <a:latin typeface="Consolas" pitchFamily="49" charset="0"/>
                <a:cs typeface="Consolas" pitchFamily="49" charset="0"/>
              </a:rPr>
              <a:t>System.Net</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open </a:t>
            </a:r>
            <a:r>
              <a:rPr lang="en-GB" sz="1000" dirty="0" err="1" smtClean="0">
                <a:solidFill>
                  <a:schemeClr val="bg1"/>
                </a:solidFill>
                <a:latin typeface="Consolas" pitchFamily="49" charset="0"/>
                <a:cs typeface="Consolas" pitchFamily="49" charset="0"/>
              </a:rPr>
              <a:t>System.Text</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open </a:t>
            </a:r>
            <a:r>
              <a:rPr lang="en-GB" sz="1000" dirty="0" err="1" smtClean="0">
                <a:solidFill>
                  <a:schemeClr val="bg1"/>
                </a:solidFill>
                <a:latin typeface="Consolas" pitchFamily="49" charset="0"/>
                <a:cs typeface="Consolas" pitchFamily="49" charset="0"/>
              </a:rPr>
              <a:t>System.Web</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open </a:t>
            </a:r>
            <a:r>
              <a:rPr lang="en-GB" sz="1000" dirty="0" err="1" smtClean="0">
                <a:solidFill>
                  <a:schemeClr val="bg1"/>
                </a:solidFill>
                <a:latin typeface="Consolas" pitchFamily="49" charset="0"/>
                <a:cs typeface="Consolas" pitchFamily="49" charset="0"/>
              </a:rPr>
              <a:t>System.Security.Authentication</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open </a:t>
            </a:r>
            <a:r>
              <a:rPr lang="en-GB" sz="1000" dirty="0" err="1" smtClean="0">
                <a:solidFill>
                  <a:schemeClr val="bg1"/>
                </a:solidFill>
                <a:latin typeface="Consolas" pitchFamily="49" charset="0"/>
                <a:cs typeface="Consolas" pitchFamily="49" charset="0"/>
              </a:rPr>
              <a:t>System.Runtime.Serialization</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[&lt;</a:t>
            </a:r>
            <a:r>
              <a:rPr lang="en-GB" sz="1000" dirty="0" err="1" smtClean="0">
                <a:solidFill>
                  <a:schemeClr val="bg1"/>
                </a:solidFill>
                <a:latin typeface="Consolas" pitchFamily="49" charset="0"/>
                <a:cs typeface="Consolas" pitchFamily="49" charset="0"/>
              </a:rPr>
              <a:t>DataContract</a:t>
            </a:r>
            <a:r>
              <a:rPr lang="en-GB" sz="1000" dirty="0" smtClean="0">
                <a:solidFill>
                  <a:schemeClr val="bg1"/>
                </a:solidFill>
                <a:latin typeface="Consolas" pitchFamily="49" charset="0"/>
                <a:cs typeface="Consolas" pitchFamily="49" charset="0"/>
              </a:rPr>
              <a:t>&gt;]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type Result&lt;'</a:t>
            </a:r>
            <a:r>
              <a:rPr lang="en-GB" sz="1000" dirty="0" err="1" smtClean="0">
                <a:solidFill>
                  <a:schemeClr val="bg1"/>
                </a:solidFill>
                <a:latin typeface="Consolas" pitchFamily="49" charset="0"/>
                <a:cs typeface="Consolas" pitchFamily="49" charset="0"/>
              </a:rPr>
              <a:t>TResult</a:t>
            </a:r>
            <a:r>
              <a:rPr lang="en-GB" sz="1000" dirty="0" smtClean="0">
                <a:solidFill>
                  <a:schemeClr val="bg1"/>
                </a:solidFill>
                <a:latin typeface="Consolas" pitchFamily="49" charset="0"/>
                <a:cs typeface="Consolas" pitchFamily="49" charset="0"/>
              </a:rPr>
              <a:t>&gt; = {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[&lt;field: </a:t>
            </a:r>
            <a:r>
              <a:rPr lang="en-GB" sz="1000" dirty="0" err="1" smtClean="0">
                <a:solidFill>
                  <a:schemeClr val="bg1"/>
                </a:solidFill>
                <a:latin typeface="Consolas" pitchFamily="49" charset="0"/>
                <a:cs typeface="Consolas" pitchFamily="49" charset="0"/>
              </a:rPr>
              <a:t>DataMember</a:t>
            </a:r>
            <a:r>
              <a:rPr lang="en-GB" sz="1000" dirty="0" smtClean="0">
                <a:solidFill>
                  <a:schemeClr val="bg1"/>
                </a:solidFill>
                <a:latin typeface="Consolas" pitchFamily="49" charset="0"/>
                <a:cs typeface="Consolas" pitchFamily="49" charset="0"/>
              </a:rPr>
              <a:t>(Name="code") &gt;]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r>
              <a:rPr lang="en-GB" sz="1000" dirty="0" err="1" smtClean="0">
                <a:solidFill>
                  <a:schemeClr val="bg1"/>
                </a:solidFill>
                <a:latin typeface="Consolas" pitchFamily="49" charset="0"/>
                <a:cs typeface="Consolas" pitchFamily="49" charset="0"/>
              </a:rPr>
              <a:t>Code:string</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[&lt;field: </a:t>
            </a:r>
            <a:r>
              <a:rPr lang="en-GB" sz="1000" dirty="0" err="1" smtClean="0">
                <a:solidFill>
                  <a:schemeClr val="bg1"/>
                </a:solidFill>
                <a:latin typeface="Consolas" pitchFamily="49" charset="0"/>
                <a:cs typeface="Consolas" pitchFamily="49" charset="0"/>
              </a:rPr>
              <a:t>DataMember</a:t>
            </a:r>
            <a:r>
              <a:rPr lang="en-GB" sz="1000" dirty="0" smtClean="0">
                <a:solidFill>
                  <a:schemeClr val="bg1"/>
                </a:solidFill>
                <a:latin typeface="Consolas" pitchFamily="49" charset="0"/>
                <a:cs typeface="Consolas" pitchFamily="49" charset="0"/>
              </a:rPr>
              <a:t>(Name="result") &gt;]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r>
              <a:rPr lang="en-GB" sz="1000" dirty="0" err="1" smtClean="0">
                <a:solidFill>
                  <a:schemeClr val="bg1"/>
                </a:solidFill>
                <a:latin typeface="Consolas" pitchFamily="49" charset="0"/>
                <a:cs typeface="Consolas" pitchFamily="49" charset="0"/>
              </a:rPr>
              <a:t>Result:'TResult</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[&lt;field: </a:t>
            </a:r>
            <a:r>
              <a:rPr lang="en-GB" sz="1000" dirty="0" err="1" smtClean="0">
                <a:solidFill>
                  <a:schemeClr val="bg1"/>
                </a:solidFill>
                <a:latin typeface="Consolas" pitchFamily="49" charset="0"/>
                <a:cs typeface="Consolas" pitchFamily="49" charset="0"/>
              </a:rPr>
              <a:t>DataMember</a:t>
            </a:r>
            <a:r>
              <a:rPr lang="en-GB" sz="1000" dirty="0" smtClean="0">
                <a:solidFill>
                  <a:schemeClr val="bg1"/>
                </a:solidFill>
                <a:latin typeface="Consolas" pitchFamily="49" charset="0"/>
                <a:cs typeface="Consolas" pitchFamily="49" charset="0"/>
              </a:rPr>
              <a:t>(Name="message") &gt;]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r>
              <a:rPr lang="en-GB" sz="1000" dirty="0" err="1" smtClean="0">
                <a:solidFill>
                  <a:schemeClr val="bg1"/>
                </a:solidFill>
                <a:latin typeface="Consolas" pitchFamily="49" charset="0"/>
                <a:cs typeface="Consolas" pitchFamily="49" charset="0"/>
              </a:rPr>
              <a:t>Message:string</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[&lt;</a:t>
            </a:r>
            <a:r>
              <a:rPr lang="en-GB" sz="1000" dirty="0" err="1" smtClean="0">
                <a:solidFill>
                  <a:schemeClr val="bg1"/>
                </a:solidFill>
                <a:latin typeface="Consolas" pitchFamily="49" charset="0"/>
                <a:cs typeface="Consolas" pitchFamily="49" charset="0"/>
              </a:rPr>
              <a:t>DataContract</a:t>
            </a:r>
            <a:r>
              <a:rPr lang="en-GB" sz="1000" dirty="0" smtClean="0">
                <a:solidFill>
                  <a:schemeClr val="bg1"/>
                </a:solidFill>
                <a:latin typeface="Consolas" pitchFamily="49" charset="0"/>
                <a:cs typeface="Consolas" pitchFamily="49" charset="0"/>
              </a:rPr>
              <a:t>&gt;]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type </a:t>
            </a:r>
            <a:r>
              <a:rPr lang="en-GB" sz="1000" dirty="0" err="1" smtClean="0">
                <a:solidFill>
                  <a:schemeClr val="bg1"/>
                </a:solidFill>
                <a:latin typeface="Consolas" pitchFamily="49" charset="0"/>
                <a:cs typeface="Consolas" pitchFamily="49" charset="0"/>
              </a:rPr>
              <a:t>ChemicalElement</a:t>
            </a:r>
            <a:r>
              <a:rPr lang="en-GB" sz="1000" dirty="0" smtClean="0">
                <a:solidFill>
                  <a:schemeClr val="bg1"/>
                </a:solidFill>
                <a:latin typeface="Consolas" pitchFamily="49" charset="0"/>
                <a:cs typeface="Consolas" pitchFamily="49" charset="0"/>
              </a:rPr>
              <a:t> = {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[&lt;field: </a:t>
            </a:r>
            <a:r>
              <a:rPr lang="en-GB" sz="1000" dirty="0" err="1" smtClean="0">
                <a:solidFill>
                  <a:schemeClr val="bg1"/>
                </a:solidFill>
                <a:latin typeface="Consolas" pitchFamily="49" charset="0"/>
                <a:cs typeface="Consolas" pitchFamily="49" charset="0"/>
              </a:rPr>
              <a:t>DataMember</a:t>
            </a:r>
            <a:r>
              <a:rPr lang="en-GB" sz="1000" dirty="0" smtClean="0">
                <a:solidFill>
                  <a:schemeClr val="bg1"/>
                </a:solidFill>
                <a:latin typeface="Consolas" pitchFamily="49" charset="0"/>
                <a:cs typeface="Consolas" pitchFamily="49" charset="0"/>
              </a:rPr>
              <a:t>(Name="name") &gt;]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Name:string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[&lt;field: </a:t>
            </a:r>
            <a:r>
              <a:rPr lang="en-GB" sz="1000" dirty="0" err="1" smtClean="0">
                <a:solidFill>
                  <a:schemeClr val="bg1"/>
                </a:solidFill>
                <a:latin typeface="Consolas" pitchFamily="49" charset="0"/>
                <a:cs typeface="Consolas" pitchFamily="49" charset="0"/>
              </a:rPr>
              <a:t>DataMember</a:t>
            </a:r>
            <a:r>
              <a:rPr lang="en-GB" sz="1000" dirty="0" smtClean="0">
                <a:solidFill>
                  <a:schemeClr val="bg1"/>
                </a:solidFill>
                <a:latin typeface="Consolas" pitchFamily="49" charset="0"/>
                <a:cs typeface="Consolas" pitchFamily="49" charset="0"/>
              </a:rPr>
              <a:t>(Name="</a:t>
            </a:r>
            <a:r>
              <a:rPr lang="en-GB" sz="1000" dirty="0" err="1" smtClean="0">
                <a:solidFill>
                  <a:schemeClr val="bg1"/>
                </a:solidFill>
                <a:latin typeface="Consolas" pitchFamily="49" charset="0"/>
                <a:cs typeface="Consolas" pitchFamily="49" charset="0"/>
              </a:rPr>
              <a:t>boiling_point</a:t>
            </a:r>
            <a:r>
              <a:rPr lang="en-GB" sz="1000" dirty="0" smtClean="0">
                <a:solidFill>
                  <a:schemeClr val="bg1"/>
                </a:solidFill>
                <a:latin typeface="Consolas" pitchFamily="49" charset="0"/>
                <a:cs typeface="Consolas" pitchFamily="49" charset="0"/>
              </a:rPr>
              <a:t>") &gt;]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r>
              <a:rPr lang="en-GB" sz="1000" dirty="0" err="1" smtClean="0">
                <a:solidFill>
                  <a:schemeClr val="bg1"/>
                </a:solidFill>
                <a:latin typeface="Consolas" pitchFamily="49" charset="0"/>
                <a:cs typeface="Consolas" pitchFamily="49" charset="0"/>
              </a:rPr>
              <a:t>BoilingPoint:string</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[&lt;field: </a:t>
            </a:r>
            <a:r>
              <a:rPr lang="en-GB" sz="1000" dirty="0" err="1" smtClean="0">
                <a:solidFill>
                  <a:schemeClr val="bg1"/>
                </a:solidFill>
                <a:latin typeface="Consolas" pitchFamily="49" charset="0"/>
                <a:cs typeface="Consolas" pitchFamily="49" charset="0"/>
              </a:rPr>
              <a:t>DataMember</a:t>
            </a:r>
            <a:r>
              <a:rPr lang="en-GB" sz="1000" dirty="0" smtClean="0">
                <a:solidFill>
                  <a:schemeClr val="bg1"/>
                </a:solidFill>
                <a:latin typeface="Consolas" pitchFamily="49" charset="0"/>
                <a:cs typeface="Consolas" pitchFamily="49" charset="0"/>
              </a:rPr>
              <a:t>(Name="</a:t>
            </a:r>
            <a:r>
              <a:rPr lang="en-GB" sz="1000" dirty="0" err="1" smtClean="0">
                <a:solidFill>
                  <a:schemeClr val="bg1"/>
                </a:solidFill>
                <a:latin typeface="Consolas" pitchFamily="49" charset="0"/>
                <a:cs typeface="Consolas" pitchFamily="49" charset="0"/>
              </a:rPr>
              <a:t>atomic_mass</a:t>
            </a:r>
            <a:r>
              <a:rPr lang="en-GB" sz="1000" dirty="0" smtClean="0">
                <a:solidFill>
                  <a:schemeClr val="bg1"/>
                </a:solidFill>
                <a:latin typeface="Consolas" pitchFamily="49" charset="0"/>
                <a:cs typeface="Consolas" pitchFamily="49" charset="0"/>
              </a:rPr>
              <a:t>") &gt;]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r>
              <a:rPr lang="en-GB" sz="1000" dirty="0" err="1" smtClean="0">
                <a:solidFill>
                  <a:schemeClr val="bg1"/>
                </a:solidFill>
                <a:latin typeface="Consolas" pitchFamily="49" charset="0"/>
                <a:cs typeface="Consolas" pitchFamily="49" charset="0"/>
              </a:rPr>
              <a:t>AtomicMass:string</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 </a:t>
            </a:r>
          </a:p>
        </p:txBody>
      </p:sp>
      <p:sp>
        <p:nvSpPr>
          <p:cNvPr id="5" name="Folded Corner 4"/>
          <p:cNvSpPr/>
          <p:nvPr/>
        </p:nvSpPr>
        <p:spPr bwMode="auto">
          <a:xfrm>
            <a:off x="2762828" y="777362"/>
            <a:ext cx="8895704" cy="5787981"/>
          </a:xfrm>
          <a:prstGeom prst="foldedCorner">
            <a:avLst>
              <a:gd name="adj" fmla="val 8481"/>
            </a:avLst>
          </a:prstGeom>
          <a:solidFill>
            <a:srgbClr val="F6AE1E"/>
          </a:solidFill>
          <a:ln>
            <a:solidFill>
              <a:schemeClr val="bg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defTabSz="914099" fontAlgn="base">
              <a:spcBef>
                <a:spcPct val="0"/>
              </a:spcBef>
              <a:spcAft>
                <a:spcPct val="0"/>
              </a:spcAft>
            </a:pPr>
            <a:endParaRPr lang="en-GB" sz="1000" dirty="0" smtClean="0">
              <a:solidFill>
                <a:schemeClr val="bg1"/>
              </a:solidFill>
              <a:latin typeface="Consolas" pitchFamily="49" charset="0"/>
              <a:cs typeface="Consolas" pitchFamily="49" charset="0"/>
            </a:endParaRP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let Query&lt;'T&gt;(</a:t>
            </a:r>
            <a:r>
              <a:rPr lang="en-GB" sz="1000" dirty="0" err="1" smtClean="0">
                <a:solidFill>
                  <a:schemeClr val="bg1"/>
                </a:solidFill>
                <a:latin typeface="Consolas" pitchFamily="49" charset="0"/>
                <a:cs typeface="Consolas" pitchFamily="49" charset="0"/>
              </a:rPr>
              <a:t>query:string</a:t>
            </a:r>
            <a:r>
              <a:rPr lang="en-GB" sz="1000" dirty="0" smtClean="0">
                <a:solidFill>
                  <a:schemeClr val="bg1"/>
                </a:solidFill>
                <a:latin typeface="Consolas" pitchFamily="49" charset="0"/>
                <a:cs typeface="Consolas" pitchFamily="49" charset="0"/>
              </a:rPr>
              <a:t>) : 'T =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let query = </a:t>
            </a:r>
            <a:r>
              <a:rPr lang="en-GB" sz="1000" dirty="0" err="1" smtClean="0">
                <a:solidFill>
                  <a:schemeClr val="bg1"/>
                </a:solidFill>
                <a:latin typeface="Consolas" pitchFamily="49" charset="0"/>
                <a:cs typeface="Consolas" pitchFamily="49" charset="0"/>
              </a:rPr>
              <a:t>query.Replace</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let </a:t>
            </a:r>
            <a:r>
              <a:rPr lang="en-GB" sz="1000" dirty="0" err="1" smtClean="0">
                <a:solidFill>
                  <a:schemeClr val="bg1"/>
                </a:solidFill>
                <a:latin typeface="Consolas" pitchFamily="49" charset="0"/>
                <a:cs typeface="Consolas" pitchFamily="49" charset="0"/>
              </a:rPr>
              <a:t>queryUrl</a:t>
            </a:r>
            <a:r>
              <a:rPr lang="en-GB" sz="1000" dirty="0" smtClean="0">
                <a:solidFill>
                  <a:schemeClr val="bg1"/>
                </a:solidFill>
                <a:latin typeface="Consolas" pitchFamily="49" charset="0"/>
                <a:cs typeface="Consolas" pitchFamily="49" charset="0"/>
              </a:rPr>
              <a:t> = sprintf "http://api.freebase.com/api/service/mqlread?query=%s" "{\"query\":"+query+"}"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let request : </a:t>
            </a:r>
            <a:r>
              <a:rPr lang="en-GB" sz="1000" dirty="0" err="1" smtClean="0">
                <a:solidFill>
                  <a:schemeClr val="bg1"/>
                </a:solidFill>
                <a:latin typeface="Consolas" pitchFamily="49" charset="0"/>
                <a:cs typeface="Consolas" pitchFamily="49" charset="0"/>
              </a:rPr>
              <a:t>HttpWebRequest</a:t>
            </a:r>
            <a:r>
              <a:rPr lang="en-GB" sz="1000" dirty="0" smtClean="0">
                <a:solidFill>
                  <a:schemeClr val="bg1"/>
                </a:solidFill>
                <a:latin typeface="Consolas" pitchFamily="49" charset="0"/>
                <a:cs typeface="Consolas" pitchFamily="49" charset="0"/>
              </a:rPr>
              <a:t> = downcast WebRequest.Create(</a:t>
            </a:r>
            <a:r>
              <a:rPr lang="en-GB" sz="1000" dirty="0" err="1" smtClean="0">
                <a:solidFill>
                  <a:schemeClr val="bg1"/>
                </a:solidFill>
                <a:latin typeface="Consolas" pitchFamily="49" charset="0"/>
                <a:cs typeface="Consolas" pitchFamily="49" charset="0"/>
              </a:rPr>
              <a:t>queryUrl</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r>
              <a:rPr lang="en-GB" sz="1000" dirty="0" err="1" smtClean="0">
                <a:solidFill>
                  <a:schemeClr val="bg1"/>
                </a:solidFill>
                <a:latin typeface="Consolas" pitchFamily="49" charset="0"/>
                <a:cs typeface="Consolas" pitchFamily="49" charset="0"/>
              </a:rPr>
              <a:t>request.Method</a:t>
            </a:r>
            <a:r>
              <a:rPr lang="en-GB" sz="1000" dirty="0" smtClean="0">
                <a:solidFill>
                  <a:schemeClr val="bg1"/>
                </a:solidFill>
                <a:latin typeface="Consolas" pitchFamily="49" charset="0"/>
                <a:cs typeface="Consolas" pitchFamily="49" charset="0"/>
              </a:rPr>
              <a:t> &lt;- "GET"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r>
              <a:rPr lang="en-GB" sz="1000" dirty="0" err="1" smtClean="0">
                <a:solidFill>
                  <a:schemeClr val="bg1"/>
                </a:solidFill>
                <a:latin typeface="Consolas" pitchFamily="49" charset="0"/>
                <a:cs typeface="Consolas" pitchFamily="49" charset="0"/>
              </a:rPr>
              <a:t>request.ContentType</a:t>
            </a:r>
            <a:r>
              <a:rPr lang="en-GB" sz="1000" dirty="0" smtClean="0">
                <a:solidFill>
                  <a:schemeClr val="bg1"/>
                </a:solidFill>
                <a:latin typeface="Consolas" pitchFamily="49" charset="0"/>
                <a:cs typeface="Consolas" pitchFamily="49" charset="0"/>
              </a:rPr>
              <a:t> &lt;- "application/x-www-form-</a:t>
            </a:r>
            <a:r>
              <a:rPr lang="en-GB" sz="1000" dirty="0" err="1" smtClean="0">
                <a:solidFill>
                  <a:schemeClr val="bg1"/>
                </a:solidFill>
                <a:latin typeface="Consolas" pitchFamily="49" charset="0"/>
                <a:cs typeface="Consolas" pitchFamily="49" charset="0"/>
              </a:rPr>
              <a:t>urlencoded</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let response = </a:t>
            </a:r>
            <a:r>
              <a:rPr lang="en-GB" sz="1000" dirty="0" err="1" smtClean="0">
                <a:solidFill>
                  <a:schemeClr val="bg1"/>
                </a:solidFill>
                <a:latin typeface="Consolas" pitchFamily="49" charset="0"/>
                <a:cs typeface="Consolas" pitchFamily="49" charset="0"/>
              </a:rPr>
              <a:t>request.GetResponse</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let result =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try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use reader = new StreamReader(</a:t>
            </a:r>
            <a:r>
              <a:rPr lang="en-GB" sz="1000" dirty="0" err="1" smtClean="0">
                <a:solidFill>
                  <a:schemeClr val="bg1"/>
                </a:solidFill>
                <a:latin typeface="Consolas" pitchFamily="49" charset="0"/>
                <a:cs typeface="Consolas" pitchFamily="49" charset="0"/>
              </a:rPr>
              <a:t>response.GetResponseStream</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reader.ReadToEnd();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finally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r>
              <a:rPr lang="en-GB" sz="1000" dirty="0" err="1" smtClean="0">
                <a:solidFill>
                  <a:schemeClr val="bg1"/>
                </a:solidFill>
                <a:latin typeface="Consolas" pitchFamily="49" charset="0"/>
                <a:cs typeface="Consolas" pitchFamily="49" charset="0"/>
              </a:rPr>
              <a:t>response.Close</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let data = </a:t>
            </a:r>
            <a:r>
              <a:rPr lang="en-GB" sz="1000" dirty="0" err="1" smtClean="0">
                <a:solidFill>
                  <a:schemeClr val="bg1"/>
                </a:solidFill>
                <a:latin typeface="Consolas" pitchFamily="49" charset="0"/>
                <a:cs typeface="Consolas" pitchFamily="49" charset="0"/>
              </a:rPr>
              <a:t>Encoding.Unicode.GetBytes</a:t>
            </a:r>
            <a:r>
              <a:rPr lang="en-GB" sz="1000" dirty="0" smtClean="0">
                <a:solidFill>
                  <a:schemeClr val="bg1"/>
                </a:solidFill>
                <a:latin typeface="Consolas" pitchFamily="49" charset="0"/>
                <a:cs typeface="Consolas" pitchFamily="49" charset="0"/>
              </a:rPr>
              <a:t>(result);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let stream = new </a:t>
            </a:r>
            <a:r>
              <a:rPr lang="en-GB" sz="1000" dirty="0" err="1" smtClean="0">
                <a:solidFill>
                  <a:schemeClr val="bg1"/>
                </a:solidFill>
                <a:latin typeface="Consolas" pitchFamily="49" charset="0"/>
                <a:cs typeface="Consolas" pitchFamily="49" charset="0"/>
              </a:rPr>
              <a:t>MemoryStream</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r>
              <a:rPr lang="en-GB" sz="1000" dirty="0" err="1" smtClean="0">
                <a:solidFill>
                  <a:schemeClr val="bg1"/>
                </a:solidFill>
                <a:latin typeface="Consolas" pitchFamily="49" charset="0"/>
                <a:cs typeface="Consolas" pitchFamily="49" charset="0"/>
              </a:rPr>
              <a:t>stream.Write</a:t>
            </a:r>
            <a:r>
              <a:rPr lang="en-GB" sz="1000" dirty="0" smtClean="0">
                <a:solidFill>
                  <a:schemeClr val="bg1"/>
                </a:solidFill>
                <a:latin typeface="Consolas" pitchFamily="49" charset="0"/>
                <a:cs typeface="Consolas" pitchFamily="49" charset="0"/>
              </a:rPr>
              <a:t>(data, 0, data.Length);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r>
              <a:rPr lang="en-GB" sz="1000" dirty="0" err="1" smtClean="0">
                <a:solidFill>
                  <a:schemeClr val="bg1"/>
                </a:solidFill>
                <a:latin typeface="Consolas" pitchFamily="49" charset="0"/>
                <a:cs typeface="Consolas" pitchFamily="49" charset="0"/>
              </a:rPr>
              <a:t>stream.Position</a:t>
            </a:r>
            <a:r>
              <a:rPr lang="en-GB" sz="1000" dirty="0" smtClean="0">
                <a:solidFill>
                  <a:schemeClr val="bg1"/>
                </a:solidFill>
                <a:latin typeface="Consolas" pitchFamily="49" charset="0"/>
                <a:cs typeface="Consolas" pitchFamily="49" charset="0"/>
              </a:rPr>
              <a:t> &lt;- 0L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let ser = </a:t>
            </a:r>
            <a:r>
              <a:rPr lang="en-GB" sz="1000" dirty="0" err="1" smtClean="0">
                <a:solidFill>
                  <a:schemeClr val="bg1"/>
                </a:solidFill>
                <a:latin typeface="Consolas" pitchFamily="49" charset="0"/>
                <a:cs typeface="Consolas" pitchFamily="49" charset="0"/>
              </a:rPr>
              <a:t>Json.DataContractJsonSerializer</a:t>
            </a:r>
            <a:r>
              <a:rPr lang="en-GB" sz="1000" dirty="0" smtClean="0">
                <a:solidFill>
                  <a:schemeClr val="bg1"/>
                </a:solidFill>
                <a:latin typeface="Consolas" pitchFamily="49" charset="0"/>
                <a:cs typeface="Consolas" pitchFamily="49" charset="0"/>
              </a:rPr>
              <a:t>(typeof&lt;Result&lt;'T&gt;&gt;)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let result = </a:t>
            </a:r>
            <a:r>
              <a:rPr lang="en-GB" sz="1000" dirty="0" err="1" smtClean="0">
                <a:solidFill>
                  <a:schemeClr val="bg1"/>
                </a:solidFill>
                <a:latin typeface="Consolas" pitchFamily="49" charset="0"/>
                <a:cs typeface="Consolas" pitchFamily="49" charset="0"/>
              </a:rPr>
              <a:t>ser.ReadObject</a:t>
            </a:r>
            <a:r>
              <a:rPr lang="en-GB" sz="1000" dirty="0" smtClean="0">
                <a:solidFill>
                  <a:schemeClr val="bg1"/>
                </a:solidFill>
                <a:latin typeface="Consolas" pitchFamily="49" charset="0"/>
                <a:cs typeface="Consolas" pitchFamily="49" charset="0"/>
              </a:rPr>
              <a:t>(stream) :?&gt; Result&lt;'T&gt;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if </a:t>
            </a:r>
            <a:r>
              <a:rPr lang="en-GB" sz="1000" dirty="0" err="1" smtClean="0">
                <a:solidFill>
                  <a:schemeClr val="bg1"/>
                </a:solidFill>
                <a:latin typeface="Consolas" pitchFamily="49" charset="0"/>
                <a:cs typeface="Consolas" pitchFamily="49" charset="0"/>
              </a:rPr>
              <a:t>result.Code</a:t>
            </a:r>
            <a:r>
              <a:rPr lang="en-GB" sz="1000" dirty="0" smtClean="0">
                <a:solidFill>
                  <a:schemeClr val="bg1"/>
                </a:solidFill>
                <a:latin typeface="Consolas" pitchFamily="49" charset="0"/>
                <a:cs typeface="Consolas" pitchFamily="49" charset="0"/>
              </a:rPr>
              <a:t>&lt;&gt;"/</a:t>
            </a:r>
            <a:r>
              <a:rPr lang="en-GB" sz="1000" dirty="0" err="1" smtClean="0">
                <a:solidFill>
                  <a:schemeClr val="bg1"/>
                </a:solidFill>
                <a:latin typeface="Consolas" pitchFamily="49" charset="0"/>
                <a:cs typeface="Consolas" pitchFamily="49" charset="0"/>
              </a:rPr>
              <a:t>api</a:t>
            </a:r>
            <a:r>
              <a:rPr lang="en-GB" sz="1000" dirty="0" smtClean="0">
                <a:solidFill>
                  <a:schemeClr val="bg1"/>
                </a:solidFill>
                <a:latin typeface="Consolas" pitchFamily="49" charset="0"/>
                <a:cs typeface="Consolas" pitchFamily="49" charset="0"/>
              </a:rPr>
              <a:t>/status/ok" then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raise (</a:t>
            </a:r>
            <a:r>
              <a:rPr lang="en-GB" sz="1000" dirty="0" err="1" smtClean="0">
                <a:solidFill>
                  <a:schemeClr val="bg1"/>
                </a:solidFill>
                <a:latin typeface="Consolas" pitchFamily="49" charset="0"/>
                <a:cs typeface="Consolas" pitchFamily="49" charset="0"/>
              </a:rPr>
              <a:t>InvalidOperationException</a:t>
            </a:r>
            <a:r>
              <a:rPr lang="en-GB" sz="1000" dirty="0" smtClean="0">
                <a:solidFill>
                  <a:schemeClr val="bg1"/>
                </a:solidFill>
                <a:latin typeface="Consolas" pitchFamily="49" charset="0"/>
                <a:cs typeface="Consolas" pitchFamily="49" charset="0"/>
              </a:rPr>
              <a:t>(</a:t>
            </a:r>
            <a:r>
              <a:rPr lang="en-GB" sz="1000" dirty="0" err="1" smtClean="0">
                <a:solidFill>
                  <a:schemeClr val="bg1"/>
                </a:solidFill>
                <a:latin typeface="Consolas" pitchFamily="49" charset="0"/>
                <a:cs typeface="Consolas" pitchFamily="49" charset="0"/>
              </a:rPr>
              <a:t>result.Message</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else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r>
              <a:rPr lang="en-GB" sz="1000" dirty="0" err="1" smtClean="0">
                <a:solidFill>
                  <a:schemeClr val="bg1"/>
                </a:solidFill>
                <a:latin typeface="Consolas" pitchFamily="49" charset="0"/>
                <a:cs typeface="Consolas" pitchFamily="49" charset="0"/>
              </a:rPr>
              <a:t>result.Result</a:t>
            </a: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let elements = Query&lt;</a:t>
            </a:r>
            <a:r>
              <a:rPr lang="en-GB" sz="1000" dirty="0" err="1" smtClean="0">
                <a:solidFill>
                  <a:schemeClr val="bg1"/>
                </a:solidFill>
                <a:latin typeface="Consolas" pitchFamily="49" charset="0"/>
                <a:cs typeface="Consolas" pitchFamily="49" charset="0"/>
              </a:rPr>
              <a:t>ChemicalElement</a:t>
            </a:r>
            <a:r>
              <a:rPr lang="en-GB" sz="1000" dirty="0" smtClean="0">
                <a:solidFill>
                  <a:schemeClr val="bg1"/>
                </a:solidFill>
                <a:latin typeface="Consolas" pitchFamily="49" charset="0"/>
                <a:cs typeface="Consolas" pitchFamily="49" charset="0"/>
              </a:rPr>
              <a:t> array&gt;("[{'type':'/chemistry/chemical_element','name':null,'boiling_point':null,'atomic_mass':null}]")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  </a:t>
            </a:r>
          </a:p>
          <a:p>
            <a:pPr defTabSz="914099" fontAlgn="base">
              <a:spcBef>
                <a:spcPct val="0"/>
              </a:spcBef>
              <a:spcAft>
                <a:spcPct val="0"/>
              </a:spcAft>
            </a:pPr>
            <a:r>
              <a:rPr lang="en-GB" sz="1000" dirty="0" smtClean="0">
                <a:solidFill>
                  <a:schemeClr val="bg1"/>
                </a:solidFill>
                <a:latin typeface="Consolas" pitchFamily="49" charset="0"/>
                <a:cs typeface="Consolas" pitchFamily="49" charset="0"/>
              </a:rPr>
              <a:t>elements |&gt; </a:t>
            </a:r>
            <a:r>
              <a:rPr lang="en-GB" sz="1000" dirty="0" err="1" smtClean="0">
                <a:solidFill>
                  <a:schemeClr val="bg1"/>
                </a:solidFill>
                <a:latin typeface="Consolas" pitchFamily="49" charset="0"/>
                <a:cs typeface="Consolas" pitchFamily="49" charset="0"/>
              </a:rPr>
              <a:t>Array.iter</a:t>
            </a:r>
            <a:r>
              <a:rPr lang="en-GB" sz="1000" dirty="0" smtClean="0">
                <a:solidFill>
                  <a:schemeClr val="bg1"/>
                </a:solidFill>
                <a:latin typeface="Consolas" pitchFamily="49" charset="0"/>
                <a:cs typeface="Consolas" pitchFamily="49" charset="0"/>
              </a:rPr>
              <a:t>(fun element-&gt;printfn "%A" element) </a:t>
            </a:r>
          </a:p>
        </p:txBody>
      </p:sp>
      <p:sp>
        <p:nvSpPr>
          <p:cNvPr id="7" name="Rectangular Callout 6"/>
          <p:cNvSpPr/>
          <p:nvPr/>
        </p:nvSpPr>
        <p:spPr bwMode="auto">
          <a:xfrm>
            <a:off x="7770812" y="627221"/>
            <a:ext cx="4084048" cy="1077214"/>
          </a:xfrm>
          <a:prstGeom prst="wedgeRectCallout">
            <a:avLst>
              <a:gd name="adj1" fmla="val -27307"/>
              <a:gd name="adj2" fmla="val -50546"/>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3200" b="1" dirty="0" smtClean="0">
                <a:solidFill>
                  <a:schemeClr val="tx1"/>
                </a:solidFill>
                <a:latin typeface="Calibri" pitchFamily="34" charset="0"/>
              </a:rPr>
              <a:t>How would we do this today?</a:t>
            </a:r>
          </a:p>
        </p:txBody>
      </p:sp>
    </p:spTree>
    <p:extLst>
      <p:ext uri="{BB962C8B-B14F-4D97-AF65-F5344CB8AC3E}">
        <p14:creationId xmlns:p14="http://schemas.microsoft.com/office/powerpoint/2010/main" val="4143703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3628031" y="2655338"/>
            <a:ext cx="1883849" cy="1938992"/>
          </a:xfrm>
          <a:prstGeom prst="rect">
            <a:avLst/>
          </a:prstGeom>
          <a:solidFill>
            <a:srgbClr val="00B05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GB" sz="2400" dirty="0" err="1" smtClean="0">
                <a:solidFill>
                  <a:schemeClr val="tx1"/>
                </a:solidFill>
                <a:latin typeface="Consolas" pitchFamily="49" charset="0"/>
                <a:cs typeface="Consolas" pitchFamily="49" charset="0"/>
              </a:rPr>
              <a:t>WebRequest</a:t>
            </a:r>
            <a:endParaRPr lang="en-GB" sz="2400" dirty="0" smtClean="0">
              <a:solidFill>
                <a:schemeClr val="tx1"/>
              </a:solidFill>
              <a:latin typeface="Consolas" pitchFamily="49" charset="0"/>
              <a:cs typeface="Consolas" pitchFamily="49" charset="0"/>
            </a:endParaRPr>
          </a:p>
          <a:p>
            <a:r>
              <a:rPr lang="en-GB" sz="2400" dirty="0" err="1" smtClean="0">
                <a:solidFill>
                  <a:schemeClr val="tx1"/>
                </a:solidFill>
                <a:latin typeface="Consolas" pitchFamily="49" charset="0"/>
                <a:cs typeface="Consolas" pitchFamily="49" charset="0"/>
              </a:rPr>
              <a:t>XmlReader</a:t>
            </a:r>
            <a:endParaRPr lang="en-GB" sz="2400" dirty="0" smtClean="0">
              <a:solidFill>
                <a:schemeClr val="tx1"/>
              </a:solidFill>
              <a:latin typeface="Consolas" pitchFamily="49" charset="0"/>
              <a:cs typeface="Consolas" pitchFamily="49" charset="0"/>
            </a:endParaRPr>
          </a:p>
          <a:p>
            <a:r>
              <a:rPr lang="en-GB" sz="2400" dirty="0" err="1" smtClean="0">
                <a:solidFill>
                  <a:schemeClr val="tx1"/>
                </a:solidFill>
                <a:latin typeface="Consolas" pitchFamily="49" charset="0"/>
                <a:cs typeface="Consolas" pitchFamily="49" charset="0"/>
              </a:rPr>
              <a:t>ReadJSON</a:t>
            </a:r>
            <a:endParaRPr lang="en-GB" sz="2400" dirty="0" smtClean="0">
              <a:solidFill>
                <a:schemeClr val="tx1"/>
              </a:solidFill>
              <a:latin typeface="Consolas" pitchFamily="49" charset="0"/>
              <a:cs typeface="Consolas" pitchFamily="49" charset="0"/>
            </a:endParaRPr>
          </a:p>
          <a:p>
            <a:r>
              <a:rPr lang="en-GB" sz="2400" dirty="0" err="1" smtClean="0">
                <a:solidFill>
                  <a:schemeClr val="tx1"/>
                </a:solidFill>
                <a:latin typeface="Consolas" pitchFamily="49" charset="0"/>
                <a:cs typeface="Consolas" pitchFamily="49" charset="0"/>
              </a:rPr>
              <a:t>SqlReader</a:t>
            </a:r>
            <a:endParaRPr lang="en-GB" sz="2400" dirty="0" smtClean="0">
              <a:solidFill>
                <a:schemeClr val="tx1"/>
              </a:solidFill>
              <a:latin typeface="Consolas" pitchFamily="49" charset="0"/>
              <a:cs typeface="Consolas" pitchFamily="49" charset="0"/>
            </a:endParaRPr>
          </a:p>
          <a:p>
            <a:r>
              <a:rPr lang="en-GB" sz="2400" dirty="0" smtClean="0">
                <a:solidFill>
                  <a:schemeClr val="tx1"/>
                </a:solidFill>
                <a:latin typeface="Consolas" pitchFamily="49" charset="0"/>
                <a:cs typeface="Consolas" pitchFamily="49" charset="0"/>
              </a:rPr>
              <a:t>...</a:t>
            </a:r>
            <a:endParaRPr lang="en-GB" sz="2400" dirty="0">
              <a:solidFill>
                <a:schemeClr val="tx1"/>
              </a:solidFill>
              <a:latin typeface="Consolas" pitchFamily="49" charset="0"/>
              <a:cs typeface="Consolas" pitchFamily="49" charset="0"/>
            </a:endParaRPr>
          </a:p>
        </p:txBody>
      </p:sp>
      <p:sp>
        <p:nvSpPr>
          <p:cNvPr id="9" name="TextBox 8"/>
          <p:cNvSpPr txBox="1"/>
          <p:nvPr/>
        </p:nvSpPr>
        <p:spPr>
          <a:xfrm>
            <a:off x="7220138" y="3159872"/>
            <a:ext cx="1324402" cy="1384995"/>
          </a:xfrm>
          <a:prstGeom prst="rect">
            <a:avLst/>
          </a:prstGeom>
          <a:noFill/>
          <a:ln>
            <a:solidFill>
              <a:schemeClr val="tx1"/>
            </a:solidFill>
          </a:ln>
        </p:spPr>
        <p:txBody>
          <a:bodyPr wrap="none" rtlCol="0">
            <a:spAutoFit/>
          </a:bodyPr>
          <a:lstStyle/>
          <a:p>
            <a:r>
              <a:rPr lang="en-GB" sz="2800" dirty="0" smtClean="0"/>
              <a:t>objects</a:t>
            </a:r>
          </a:p>
          <a:p>
            <a:r>
              <a:rPr lang="en-GB" sz="2800" dirty="0"/>
              <a:t>s</a:t>
            </a:r>
            <a:r>
              <a:rPr lang="en-GB" sz="2800" dirty="0" smtClean="0"/>
              <a:t>trings</a:t>
            </a:r>
          </a:p>
          <a:p>
            <a:r>
              <a:rPr lang="en-GB" sz="2800" dirty="0" smtClean="0"/>
              <a:t>bytes</a:t>
            </a:r>
            <a:endParaRPr lang="en-GB" sz="2800" dirty="0"/>
          </a:p>
        </p:txBody>
      </p:sp>
      <p:sp>
        <p:nvSpPr>
          <p:cNvPr id="10" name="TextBox 9"/>
          <p:cNvSpPr txBox="1"/>
          <p:nvPr/>
        </p:nvSpPr>
        <p:spPr>
          <a:xfrm>
            <a:off x="457796" y="3176788"/>
            <a:ext cx="1904689" cy="523220"/>
          </a:xfrm>
          <a:prstGeom prst="rect">
            <a:avLst/>
          </a:prstGeom>
          <a:noFill/>
        </p:spPr>
        <p:txBody>
          <a:bodyPr wrap="none" rtlCol="0">
            <a:spAutoFit/>
          </a:bodyPr>
          <a:lstStyle/>
          <a:p>
            <a:r>
              <a:rPr lang="en-GB" sz="2800" dirty="0"/>
              <a:t>R</a:t>
            </a:r>
            <a:r>
              <a:rPr lang="en-GB" sz="2800" dirty="0" smtClean="0"/>
              <a:t>esources</a:t>
            </a:r>
            <a:endParaRPr lang="en-GB" sz="2800" dirty="0"/>
          </a:p>
        </p:txBody>
      </p:sp>
      <p:sp>
        <p:nvSpPr>
          <p:cNvPr id="11" name="TextBox 10"/>
          <p:cNvSpPr txBox="1"/>
          <p:nvPr/>
        </p:nvSpPr>
        <p:spPr>
          <a:xfrm>
            <a:off x="351931" y="3818587"/>
            <a:ext cx="2335832" cy="523220"/>
          </a:xfrm>
          <a:prstGeom prst="rect">
            <a:avLst/>
          </a:prstGeom>
          <a:noFill/>
        </p:spPr>
        <p:txBody>
          <a:bodyPr wrap="none" rtlCol="0">
            <a:spAutoFit/>
          </a:bodyPr>
          <a:lstStyle/>
          <a:p>
            <a:r>
              <a:rPr lang="en-GB" sz="2800" dirty="0"/>
              <a:t>W</a:t>
            </a:r>
            <a:r>
              <a:rPr lang="en-GB" sz="2800" dirty="0" smtClean="0"/>
              <a:t>eb services</a:t>
            </a:r>
            <a:endParaRPr lang="en-GB" sz="2800" dirty="0"/>
          </a:p>
        </p:txBody>
      </p:sp>
      <p:sp>
        <p:nvSpPr>
          <p:cNvPr id="12" name="TextBox 11"/>
          <p:cNvSpPr txBox="1"/>
          <p:nvPr/>
        </p:nvSpPr>
        <p:spPr>
          <a:xfrm>
            <a:off x="9968513" y="3369973"/>
            <a:ext cx="1526380" cy="523220"/>
          </a:xfrm>
          <a:prstGeom prst="rect">
            <a:avLst/>
          </a:prstGeom>
          <a:noFill/>
        </p:spPr>
        <p:txBody>
          <a:bodyPr wrap="none" rtlCol="0">
            <a:spAutoFit/>
          </a:bodyPr>
          <a:lstStyle/>
          <a:p>
            <a:r>
              <a:rPr lang="en-GB" sz="2800" dirty="0" smtClean="0"/>
              <a:t>program</a:t>
            </a:r>
            <a:endParaRPr lang="en-GB" sz="2800" dirty="0"/>
          </a:p>
        </p:txBody>
      </p:sp>
      <p:sp>
        <p:nvSpPr>
          <p:cNvPr id="13" name="TextBox 12"/>
          <p:cNvSpPr txBox="1"/>
          <p:nvPr/>
        </p:nvSpPr>
        <p:spPr>
          <a:xfrm>
            <a:off x="452074" y="2592947"/>
            <a:ext cx="2420856" cy="523220"/>
          </a:xfrm>
          <a:prstGeom prst="rect">
            <a:avLst/>
          </a:prstGeom>
          <a:noFill/>
        </p:spPr>
        <p:txBody>
          <a:bodyPr wrap="none" rtlCol="0">
            <a:spAutoFit/>
          </a:bodyPr>
          <a:lstStyle/>
          <a:p>
            <a:r>
              <a:rPr lang="en-GB" sz="2800" dirty="0" smtClean="0"/>
              <a:t>WCF services</a:t>
            </a:r>
            <a:endParaRPr lang="en-GB" sz="2800" dirty="0"/>
          </a:p>
        </p:txBody>
      </p:sp>
      <p:sp>
        <p:nvSpPr>
          <p:cNvPr id="15" name="TextBox 14"/>
          <p:cNvSpPr txBox="1"/>
          <p:nvPr/>
        </p:nvSpPr>
        <p:spPr>
          <a:xfrm>
            <a:off x="689555" y="1983347"/>
            <a:ext cx="1883849" cy="523220"/>
          </a:xfrm>
          <a:prstGeom prst="rect">
            <a:avLst/>
          </a:prstGeom>
          <a:noFill/>
        </p:spPr>
        <p:txBody>
          <a:bodyPr wrap="none" rtlCol="0">
            <a:spAutoFit/>
          </a:bodyPr>
          <a:lstStyle/>
          <a:p>
            <a:r>
              <a:rPr lang="en-GB" sz="2800" dirty="0" smtClean="0"/>
              <a:t>UI designs</a:t>
            </a:r>
            <a:endParaRPr lang="en-GB" sz="2800" dirty="0"/>
          </a:p>
        </p:txBody>
      </p:sp>
      <p:sp>
        <p:nvSpPr>
          <p:cNvPr id="16" name="TextBox 15"/>
          <p:cNvSpPr txBox="1"/>
          <p:nvPr/>
        </p:nvSpPr>
        <p:spPr>
          <a:xfrm>
            <a:off x="606580" y="4614930"/>
            <a:ext cx="1904689" cy="523220"/>
          </a:xfrm>
          <a:prstGeom prst="rect">
            <a:avLst/>
          </a:prstGeom>
          <a:noFill/>
        </p:spPr>
        <p:txBody>
          <a:bodyPr wrap="none" rtlCol="0">
            <a:spAutoFit/>
          </a:bodyPr>
          <a:lstStyle/>
          <a:p>
            <a:r>
              <a:rPr lang="en-GB" sz="2800" dirty="0"/>
              <a:t>D</a:t>
            </a:r>
            <a:r>
              <a:rPr lang="en-GB" sz="2800" dirty="0" smtClean="0"/>
              <a:t>atabases</a:t>
            </a:r>
            <a:endParaRPr lang="en-GB" sz="2800" dirty="0"/>
          </a:p>
        </p:txBody>
      </p:sp>
      <p:cxnSp>
        <p:nvCxnSpPr>
          <p:cNvPr id="18" name="Straight Arrow Connector 17"/>
          <p:cNvCxnSpPr>
            <a:stCxn id="15" idx="3"/>
            <a:endCxn id="8" idx="1"/>
          </p:cNvCxnSpPr>
          <p:nvPr/>
        </p:nvCxnSpPr>
        <p:spPr>
          <a:xfrm>
            <a:off x="2573404" y="2244957"/>
            <a:ext cx="1054627" cy="13798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a:endCxn id="9" idx="1"/>
          </p:cNvCxnSpPr>
          <p:nvPr/>
        </p:nvCxnSpPr>
        <p:spPr>
          <a:xfrm>
            <a:off x="5511880" y="3624834"/>
            <a:ext cx="1708258" cy="2275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a:endCxn id="9" idx="1"/>
          </p:cNvCxnSpPr>
          <p:nvPr/>
        </p:nvCxnSpPr>
        <p:spPr>
          <a:xfrm>
            <a:off x="5511880" y="3624834"/>
            <a:ext cx="1708258" cy="2275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3"/>
            <a:endCxn id="8" idx="1"/>
          </p:cNvCxnSpPr>
          <p:nvPr/>
        </p:nvCxnSpPr>
        <p:spPr>
          <a:xfrm flipV="1">
            <a:off x="2511269" y="3624834"/>
            <a:ext cx="1116762" cy="12517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3"/>
            <a:endCxn id="8" idx="1"/>
          </p:cNvCxnSpPr>
          <p:nvPr/>
        </p:nvCxnSpPr>
        <p:spPr>
          <a:xfrm flipV="1">
            <a:off x="2687763" y="3624834"/>
            <a:ext cx="940268" cy="4553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3"/>
            <a:endCxn id="8" idx="1"/>
          </p:cNvCxnSpPr>
          <p:nvPr/>
        </p:nvCxnSpPr>
        <p:spPr>
          <a:xfrm>
            <a:off x="2362485" y="3438398"/>
            <a:ext cx="1265546" cy="1864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3"/>
            <a:endCxn id="8" idx="1"/>
          </p:cNvCxnSpPr>
          <p:nvPr/>
        </p:nvCxnSpPr>
        <p:spPr>
          <a:xfrm>
            <a:off x="2872930" y="2854557"/>
            <a:ext cx="755101" cy="7702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9" idx="3"/>
            <a:endCxn id="12" idx="1"/>
          </p:cNvCxnSpPr>
          <p:nvPr/>
        </p:nvCxnSpPr>
        <p:spPr>
          <a:xfrm flipV="1">
            <a:off x="8544540" y="3631583"/>
            <a:ext cx="1423973" cy="2207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ular Callout 29"/>
          <p:cNvSpPr/>
          <p:nvPr/>
        </p:nvSpPr>
        <p:spPr bwMode="auto">
          <a:xfrm>
            <a:off x="8104777" y="1026510"/>
            <a:ext cx="4084048" cy="1077214"/>
          </a:xfrm>
          <a:prstGeom prst="wedgeRectCallout">
            <a:avLst>
              <a:gd name="adj1" fmla="val -106822"/>
              <a:gd name="adj2" fmla="val 116729"/>
            </a:avLst>
          </a:prstGeom>
          <a:solidFill>
            <a:srgbClr val="00B050"/>
          </a:solid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3200" dirty="0" err="1" smtClean="0">
                <a:solidFill>
                  <a:srgbClr val="FFFFFF"/>
                </a:solidFill>
                <a:effectLst>
                  <a:outerShdw blurRad="38100" dist="38100" dir="2700000" algn="tl">
                    <a:srgbClr val="000000">
                      <a:alpha val="43137"/>
                    </a:srgbClr>
                  </a:outerShdw>
                </a:effectLst>
                <a:latin typeface="Calibri" pitchFamily="34" charset="0"/>
              </a:rPr>
              <a:t>Untyped</a:t>
            </a:r>
            <a:r>
              <a:rPr lang="en-GB" sz="3200" dirty="0" smtClean="0">
                <a:solidFill>
                  <a:srgbClr val="FFFFFF"/>
                </a:solidFill>
                <a:effectLst>
                  <a:outerShdw blurRad="38100" dist="38100" dir="2700000" algn="tl">
                    <a:srgbClr val="000000">
                      <a:alpha val="43137"/>
                    </a:srgbClr>
                  </a:outerShdw>
                </a:effectLst>
                <a:latin typeface="Calibri" pitchFamily="34" charset="0"/>
              </a:rPr>
              <a:t>, </a:t>
            </a:r>
          </a:p>
          <a:p>
            <a:pPr algn="ctr" defTabSz="914099" fontAlgn="base">
              <a:spcBef>
                <a:spcPct val="0"/>
              </a:spcBef>
              <a:spcAft>
                <a:spcPct val="0"/>
              </a:spcAft>
            </a:pPr>
            <a:r>
              <a:rPr lang="en-GB" sz="3200" dirty="0" smtClean="0">
                <a:solidFill>
                  <a:srgbClr val="FFFFFF"/>
                </a:solidFill>
                <a:effectLst>
                  <a:outerShdw blurRad="38100" dist="38100" dir="2700000" algn="tl">
                    <a:srgbClr val="000000">
                      <a:alpha val="43137"/>
                    </a:srgbClr>
                  </a:outerShdw>
                </a:effectLst>
                <a:latin typeface="Calibri" pitchFamily="34" charset="0"/>
              </a:rPr>
              <a:t>non-navigable</a:t>
            </a:r>
          </a:p>
        </p:txBody>
      </p:sp>
      <p:sp>
        <p:nvSpPr>
          <p:cNvPr id="36" name="Title 35"/>
          <p:cNvSpPr>
            <a:spLocks noGrp="1"/>
          </p:cNvSpPr>
          <p:nvPr>
            <p:ph type="title"/>
          </p:nvPr>
        </p:nvSpPr>
        <p:spPr/>
        <p:txBody>
          <a:bodyPr/>
          <a:lstStyle/>
          <a:p>
            <a:r>
              <a:rPr lang="en-GB" b="1" dirty="0"/>
              <a:t>How do we mediate today?</a:t>
            </a:r>
          </a:p>
        </p:txBody>
      </p:sp>
    </p:spTree>
    <p:extLst>
      <p:ext uri="{BB962C8B-B14F-4D97-AF65-F5344CB8AC3E}">
        <p14:creationId xmlns:p14="http://schemas.microsoft.com/office/powerpoint/2010/main" val="1295800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4497846" y="3889421"/>
            <a:ext cx="2300630" cy="400110"/>
          </a:xfrm>
          <a:prstGeom prst="rect">
            <a:avLst/>
          </a:prstGeom>
          <a:solidFill>
            <a:srgbClr val="00B05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GB" sz="2000" dirty="0" smtClean="0">
                <a:solidFill>
                  <a:schemeClr val="tx1"/>
                </a:solidFill>
                <a:latin typeface="Consolas" pitchFamily="49" charset="0"/>
                <a:cs typeface="Consolas" pitchFamily="49" charset="0"/>
              </a:rPr>
              <a:t>datasvcutil.exe</a:t>
            </a:r>
            <a:endParaRPr lang="en-GB" sz="2000" dirty="0">
              <a:solidFill>
                <a:schemeClr val="tx1"/>
              </a:solidFill>
              <a:latin typeface="Consolas" pitchFamily="49" charset="0"/>
              <a:cs typeface="Consolas" pitchFamily="49" charset="0"/>
            </a:endParaRPr>
          </a:p>
        </p:txBody>
      </p:sp>
      <p:sp>
        <p:nvSpPr>
          <p:cNvPr id="4" name="TextBox 3"/>
          <p:cNvSpPr txBox="1"/>
          <p:nvPr/>
        </p:nvSpPr>
        <p:spPr>
          <a:xfrm>
            <a:off x="3070094" y="3294845"/>
            <a:ext cx="1595309" cy="400110"/>
          </a:xfrm>
          <a:prstGeom prst="rect">
            <a:avLst/>
          </a:prstGeom>
          <a:solidFill>
            <a:srgbClr val="00B05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GB" sz="2000" dirty="0" smtClean="0">
                <a:solidFill>
                  <a:schemeClr val="tx1"/>
                </a:solidFill>
                <a:latin typeface="Consolas" pitchFamily="49" charset="0"/>
                <a:cs typeface="Consolas" pitchFamily="49" charset="0"/>
              </a:rPr>
              <a:t>resgen.exe</a:t>
            </a:r>
            <a:endParaRPr lang="en-GB" sz="2000" dirty="0">
              <a:solidFill>
                <a:schemeClr val="tx1"/>
              </a:solidFill>
              <a:latin typeface="Consolas" pitchFamily="49" charset="0"/>
              <a:cs typeface="Consolas" pitchFamily="49" charset="0"/>
            </a:endParaRPr>
          </a:p>
        </p:txBody>
      </p:sp>
      <p:sp>
        <p:nvSpPr>
          <p:cNvPr id="5" name="TextBox 4"/>
          <p:cNvSpPr txBox="1"/>
          <p:nvPr/>
        </p:nvSpPr>
        <p:spPr>
          <a:xfrm>
            <a:off x="4749635" y="4683618"/>
            <a:ext cx="1595309" cy="400110"/>
          </a:xfrm>
          <a:prstGeom prst="rect">
            <a:avLst/>
          </a:prstGeom>
          <a:solidFill>
            <a:srgbClr val="00B05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GB" sz="2000" dirty="0" smtClean="0">
                <a:solidFill>
                  <a:schemeClr val="tx1"/>
                </a:solidFill>
                <a:latin typeface="Consolas" pitchFamily="49" charset="0"/>
                <a:cs typeface="Consolas" pitchFamily="49" charset="0"/>
              </a:rPr>
              <a:t>edmgen.exe</a:t>
            </a:r>
            <a:endParaRPr lang="en-GB" sz="2000" dirty="0">
              <a:solidFill>
                <a:schemeClr val="tx1"/>
              </a:solidFill>
              <a:latin typeface="Consolas" pitchFamily="49" charset="0"/>
              <a:cs typeface="Consolas" pitchFamily="49" charset="0"/>
            </a:endParaRPr>
          </a:p>
        </p:txBody>
      </p:sp>
      <p:sp>
        <p:nvSpPr>
          <p:cNvPr id="8" name="TextBox 7"/>
          <p:cNvSpPr txBox="1"/>
          <p:nvPr/>
        </p:nvSpPr>
        <p:spPr>
          <a:xfrm>
            <a:off x="3628033" y="2695978"/>
            <a:ext cx="1736373" cy="400110"/>
          </a:xfrm>
          <a:prstGeom prst="rect">
            <a:avLst/>
          </a:prstGeom>
          <a:solidFill>
            <a:srgbClr val="00B05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GB" sz="2000" dirty="0" smtClean="0">
                <a:solidFill>
                  <a:schemeClr val="tx1"/>
                </a:solidFill>
                <a:latin typeface="Consolas" pitchFamily="49" charset="0"/>
                <a:cs typeface="Consolas" pitchFamily="49" charset="0"/>
              </a:rPr>
              <a:t>svcutil.exe</a:t>
            </a:r>
            <a:endParaRPr lang="en-GB" sz="2000" dirty="0">
              <a:solidFill>
                <a:schemeClr val="tx1"/>
              </a:solidFill>
              <a:latin typeface="Consolas" pitchFamily="49" charset="0"/>
              <a:cs typeface="Consolas" pitchFamily="49" charset="0"/>
            </a:endParaRPr>
          </a:p>
        </p:txBody>
      </p:sp>
      <p:sp>
        <p:nvSpPr>
          <p:cNvPr id="9" name="TextBox 8"/>
          <p:cNvSpPr txBox="1"/>
          <p:nvPr/>
        </p:nvSpPr>
        <p:spPr>
          <a:xfrm>
            <a:off x="7979961" y="2934239"/>
            <a:ext cx="1043876" cy="1384995"/>
          </a:xfrm>
          <a:prstGeom prst="rect">
            <a:avLst/>
          </a:prstGeom>
          <a:noFill/>
        </p:spPr>
        <p:txBody>
          <a:bodyPr wrap="none" rtlCol="0">
            <a:spAutoFit/>
          </a:bodyPr>
          <a:lstStyle/>
          <a:p>
            <a:r>
              <a:rPr lang="en-GB" sz="2800" dirty="0" smtClean="0"/>
              <a:t>types</a:t>
            </a:r>
          </a:p>
          <a:p>
            <a:pPr algn="ctr"/>
            <a:r>
              <a:rPr lang="en-GB" sz="2800" dirty="0" smtClean="0"/>
              <a:t>+</a:t>
            </a:r>
          </a:p>
          <a:p>
            <a:r>
              <a:rPr lang="en-GB" sz="2800" dirty="0" smtClean="0"/>
              <a:t>code</a:t>
            </a:r>
            <a:endParaRPr lang="en-GB" sz="2800" dirty="0"/>
          </a:p>
        </p:txBody>
      </p:sp>
      <p:sp>
        <p:nvSpPr>
          <p:cNvPr id="10" name="TextBox 9"/>
          <p:cNvSpPr txBox="1"/>
          <p:nvPr/>
        </p:nvSpPr>
        <p:spPr>
          <a:xfrm>
            <a:off x="457796" y="3176788"/>
            <a:ext cx="1904689" cy="523220"/>
          </a:xfrm>
          <a:prstGeom prst="rect">
            <a:avLst/>
          </a:prstGeom>
          <a:noFill/>
        </p:spPr>
        <p:txBody>
          <a:bodyPr wrap="none" rtlCol="0">
            <a:spAutoFit/>
          </a:bodyPr>
          <a:lstStyle/>
          <a:p>
            <a:r>
              <a:rPr lang="en-GB" sz="2800" dirty="0"/>
              <a:t>R</a:t>
            </a:r>
            <a:r>
              <a:rPr lang="en-GB" sz="2800" dirty="0" smtClean="0"/>
              <a:t>esources</a:t>
            </a:r>
            <a:endParaRPr lang="en-GB" sz="2800" dirty="0"/>
          </a:p>
        </p:txBody>
      </p:sp>
      <p:sp>
        <p:nvSpPr>
          <p:cNvPr id="11" name="TextBox 10"/>
          <p:cNvSpPr txBox="1"/>
          <p:nvPr/>
        </p:nvSpPr>
        <p:spPr>
          <a:xfrm>
            <a:off x="351932" y="3818587"/>
            <a:ext cx="2395143" cy="523220"/>
          </a:xfrm>
          <a:prstGeom prst="rect">
            <a:avLst/>
          </a:prstGeom>
          <a:noFill/>
        </p:spPr>
        <p:txBody>
          <a:bodyPr wrap="none" rtlCol="0">
            <a:spAutoFit/>
          </a:bodyPr>
          <a:lstStyle/>
          <a:p>
            <a:r>
              <a:rPr lang="en-GB" sz="2800" dirty="0" smtClean="0"/>
              <a:t>Web Services</a:t>
            </a:r>
            <a:endParaRPr lang="en-GB" sz="2800" dirty="0"/>
          </a:p>
        </p:txBody>
      </p:sp>
      <p:sp>
        <p:nvSpPr>
          <p:cNvPr id="12" name="TextBox 11"/>
          <p:cNvSpPr txBox="1"/>
          <p:nvPr/>
        </p:nvSpPr>
        <p:spPr>
          <a:xfrm>
            <a:off x="9968513" y="3369973"/>
            <a:ext cx="1526380" cy="523220"/>
          </a:xfrm>
          <a:prstGeom prst="rect">
            <a:avLst/>
          </a:prstGeom>
          <a:noFill/>
        </p:spPr>
        <p:txBody>
          <a:bodyPr wrap="none" rtlCol="0">
            <a:spAutoFit/>
          </a:bodyPr>
          <a:lstStyle/>
          <a:p>
            <a:r>
              <a:rPr lang="en-GB" sz="2800" dirty="0" smtClean="0"/>
              <a:t>program</a:t>
            </a:r>
            <a:endParaRPr lang="en-GB" sz="2800" dirty="0"/>
          </a:p>
        </p:txBody>
      </p:sp>
      <p:sp>
        <p:nvSpPr>
          <p:cNvPr id="13" name="TextBox 12"/>
          <p:cNvSpPr txBox="1"/>
          <p:nvPr/>
        </p:nvSpPr>
        <p:spPr>
          <a:xfrm>
            <a:off x="452074" y="2592947"/>
            <a:ext cx="2420856" cy="523220"/>
          </a:xfrm>
          <a:prstGeom prst="rect">
            <a:avLst/>
          </a:prstGeom>
          <a:noFill/>
        </p:spPr>
        <p:txBody>
          <a:bodyPr wrap="none" rtlCol="0">
            <a:spAutoFit/>
          </a:bodyPr>
          <a:lstStyle/>
          <a:p>
            <a:r>
              <a:rPr lang="en-GB" sz="2800" dirty="0" smtClean="0"/>
              <a:t>WCF services</a:t>
            </a:r>
            <a:endParaRPr lang="en-GB" sz="2800" dirty="0"/>
          </a:p>
        </p:txBody>
      </p:sp>
      <p:sp>
        <p:nvSpPr>
          <p:cNvPr id="14" name="TextBox 13"/>
          <p:cNvSpPr txBox="1"/>
          <p:nvPr/>
        </p:nvSpPr>
        <p:spPr>
          <a:xfrm>
            <a:off x="3831180" y="2140040"/>
            <a:ext cx="2018501" cy="400110"/>
          </a:xfrm>
          <a:prstGeom prst="rect">
            <a:avLst/>
          </a:prstGeom>
          <a:solidFill>
            <a:srgbClr val="00B05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GB" sz="2000" dirty="0" err="1" smtClean="0">
                <a:solidFill>
                  <a:schemeClr val="tx1"/>
                </a:solidFill>
                <a:latin typeface="Consolas" pitchFamily="49" charset="0"/>
                <a:cs typeface="Consolas" pitchFamily="49" charset="0"/>
              </a:rPr>
              <a:t>xaml</a:t>
            </a:r>
            <a:r>
              <a:rPr lang="en-GB" sz="2000" dirty="0" smtClean="0">
                <a:solidFill>
                  <a:schemeClr val="tx1"/>
                </a:solidFill>
                <a:latin typeface="Consolas" pitchFamily="49" charset="0"/>
                <a:cs typeface="Consolas" pitchFamily="49" charset="0"/>
              </a:rPr>
              <a:t> designer</a:t>
            </a:r>
            <a:endParaRPr lang="en-GB" sz="2000" dirty="0">
              <a:solidFill>
                <a:schemeClr val="tx1"/>
              </a:solidFill>
              <a:latin typeface="Consolas" pitchFamily="49" charset="0"/>
              <a:cs typeface="Consolas" pitchFamily="49" charset="0"/>
            </a:endParaRPr>
          </a:p>
        </p:txBody>
      </p:sp>
      <p:sp>
        <p:nvSpPr>
          <p:cNvPr id="15" name="TextBox 14"/>
          <p:cNvSpPr txBox="1"/>
          <p:nvPr/>
        </p:nvSpPr>
        <p:spPr>
          <a:xfrm>
            <a:off x="689555" y="1983347"/>
            <a:ext cx="1883849" cy="523220"/>
          </a:xfrm>
          <a:prstGeom prst="rect">
            <a:avLst/>
          </a:prstGeom>
          <a:noFill/>
        </p:spPr>
        <p:txBody>
          <a:bodyPr wrap="none" rtlCol="0">
            <a:spAutoFit/>
          </a:bodyPr>
          <a:lstStyle/>
          <a:p>
            <a:r>
              <a:rPr lang="en-GB" sz="2800" dirty="0" smtClean="0"/>
              <a:t>UI designs</a:t>
            </a:r>
            <a:endParaRPr lang="en-GB" sz="2800" dirty="0"/>
          </a:p>
        </p:txBody>
      </p:sp>
      <p:sp>
        <p:nvSpPr>
          <p:cNvPr id="16" name="TextBox 15"/>
          <p:cNvSpPr txBox="1"/>
          <p:nvPr/>
        </p:nvSpPr>
        <p:spPr>
          <a:xfrm>
            <a:off x="606580" y="4614930"/>
            <a:ext cx="1904689" cy="523220"/>
          </a:xfrm>
          <a:prstGeom prst="rect">
            <a:avLst/>
          </a:prstGeom>
          <a:noFill/>
        </p:spPr>
        <p:txBody>
          <a:bodyPr wrap="none" rtlCol="0">
            <a:spAutoFit/>
          </a:bodyPr>
          <a:lstStyle/>
          <a:p>
            <a:r>
              <a:rPr lang="en-GB" sz="2800" dirty="0"/>
              <a:t>D</a:t>
            </a:r>
            <a:r>
              <a:rPr lang="en-GB" sz="2800" dirty="0" smtClean="0"/>
              <a:t>atabases</a:t>
            </a:r>
            <a:endParaRPr lang="en-GB" sz="2800" dirty="0"/>
          </a:p>
        </p:txBody>
      </p:sp>
      <p:cxnSp>
        <p:nvCxnSpPr>
          <p:cNvPr id="18" name="Straight Arrow Connector 17"/>
          <p:cNvCxnSpPr>
            <a:stCxn id="15" idx="3"/>
            <a:endCxn id="14" idx="1"/>
          </p:cNvCxnSpPr>
          <p:nvPr/>
        </p:nvCxnSpPr>
        <p:spPr>
          <a:xfrm>
            <a:off x="2573404" y="2244957"/>
            <a:ext cx="1257776" cy="951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9" idx="1"/>
          </p:cNvCxnSpPr>
          <p:nvPr/>
        </p:nvCxnSpPr>
        <p:spPr>
          <a:xfrm>
            <a:off x="5849681" y="2340095"/>
            <a:ext cx="2130280" cy="12866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a:endCxn id="9" idx="1"/>
          </p:cNvCxnSpPr>
          <p:nvPr/>
        </p:nvCxnSpPr>
        <p:spPr>
          <a:xfrm>
            <a:off x="5364406" y="2896033"/>
            <a:ext cx="2615555" cy="7307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3"/>
            <a:endCxn id="9" idx="1"/>
          </p:cNvCxnSpPr>
          <p:nvPr/>
        </p:nvCxnSpPr>
        <p:spPr>
          <a:xfrm>
            <a:off x="4665403" y="3494900"/>
            <a:ext cx="3314558" cy="1318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 idx="3"/>
            <a:endCxn id="9" idx="1"/>
          </p:cNvCxnSpPr>
          <p:nvPr/>
        </p:nvCxnSpPr>
        <p:spPr>
          <a:xfrm flipV="1">
            <a:off x="6798476" y="3626737"/>
            <a:ext cx="1181485" cy="4627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a:endCxn id="9" idx="1"/>
          </p:cNvCxnSpPr>
          <p:nvPr/>
        </p:nvCxnSpPr>
        <p:spPr>
          <a:xfrm flipV="1">
            <a:off x="6344944" y="3626737"/>
            <a:ext cx="1635017" cy="12569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3"/>
          </p:cNvCxnSpPr>
          <p:nvPr/>
        </p:nvCxnSpPr>
        <p:spPr>
          <a:xfrm flipV="1">
            <a:off x="2511269" y="4855336"/>
            <a:ext cx="2141086" cy="212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3"/>
            <a:endCxn id="3" idx="1"/>
          </p:cNvCxnSpPr>
          <p:nvPr/>
        </p:nvCxnSpPr>
        <p:spPr>
          <a:xfrm>
            <a:off x="2747075" y="4080197"/>
            <a:ext cx="1750771" cy="9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3"/>
            <a:endCxn id="4" idx="1"/>
          </p:cNvCxnSpPr>
          <p:nvPr/>
        </p:nvCxnSpPr>
        <p:spPr>
          <a:xfrm>
            <a:off x="2362485" y="3438398"/>
            <a:ext cx="707609" cy="565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3"/>
            <a:endCxn id="8" idx="1"/>
          </p:cNvCxnSpPr>
          <p:nvPr/>
        </p:nvCxnSpPr>
        <p:spPr>
          <a:xfrm>
            <a:off x="2872930" y="2854557"/>
            <a:ext cx="755103" cy="414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9" idx="3"/>
            <a:endCxn id="12" idx="1"/>
          </p:cNvCxnSpPr>
          <p:nvPr/>
        </p:nvCxnSpPr>
        <p:spPr>
          <a:xfrm>
            <a:off x="9023837" y="3626737"/>
            <a:ext cx="944676" cy="48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89555" y="5411273"/>
            <a:ext cx="482824" cy="523220"/>
          </a:xfrm>
          <a:prstGeom prst="rect">
            <a:avLst/>
          </a:prstGeom>
          <a:noFill/>
        </p:spPr>
        <p:txBody>
          <a:bodyPr wrap="none" rtlCol="0">
            <a:spAutoFit/>
          </a:bodyPr>
          <a:lstStyle/>
          <a:p>
            <a:r>
              <a:rPr lang="en-GB" sz="2800" dirty="0" smtClean="0"/>
              <a:t>...</a:t>
            </a:r>
            <a:endParaRPr lang="en-GB" sz="2800" dirty="0"/>
          </a:p>
        </p:txBody>
      </p:sp>
      <p:sp>
        <p:nvSpPr>
          <p:cNvPr id="69" name="TextBox 68"/>
          <p:cNvSpPr txBox="1"/>
          <p:nvPr/>
        </p:nvSpPr>
        <p:spPr>
          <a:xfrm>
            <a:off x="4901278" y="5376931"/>
            <a:ext cx="1313180" cy="400110"/>
          </a:xfrm>
          <a:prstGeom prst="rect">
            <a:avLst/>
          </a:prstGeom>
          <a:solidFill>
            <a:srgbClr val="00B05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GB" sz="2000" dirty="0" smtClean="0">
                <a:solidFill>
                  <a:schemeClr val="tx1"/>
                </a:solidFill>
                <a:latin typeface="Consolas" pitchFamily="49" charset="0"/>
                <a:cs typeface="Consolas" pitchFamily="49" charset="0"/>
              </a:rPr>
              <a:t>yacg.exe</a:t>
            </a:r>
            <a:endParaRPr lang="en-GB" sz="2000" dirty="0">
              <a:solidFill>
                <a:schemeClr val="tx1"/>
              </a:solidFill>
              <a:latin typeface="Consolas" pitchFamily="49" charset="0"/>
              <a:cs typeface="Consolas" pitchFamily="49" charset="0"/>
            </a:endParaRPr>
          </a:p>
        </p:txBody>
      </p:sp>
      <p:cxnSp>
        <p:nvCxnSpPr>
          <p:cNvPr id="70" name="Straight Arrow Connector 69"/>
          <p:cNvCxnSpPr>
            <a:endCxn id="69" idx="1"/>
          </p:cNvCxnSpPr>
          <p:nvPr/>
        </p:nvCxnSpPr>
        <p:spPr>
          <a:xfrm flipV="1">
            <a:off x="2695277" y="5576986"/>
            <a:ext cx="2206001" cy="1798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itle 35"/>
          <p:cNvSpPr>
            <a:spLocks noGrp="1"/>
          </p:cNvSpPr>
          <p:nvPr>
            <p:ph type="title"/>
          </p:nvPr>
        </p:nvSpPr>
        <p:spPr>
          <a:xfrm>
            <a:off x="519113" y="228602"/>
            <a:ext cx="11149013" cy="1218795"/>
          </a:xfrm>
        </p:spPr>
        <p:txBody>
          <a:bodyPr/>
          <a:lstStyle/>
          <a:p>
            <a:r>
              <a:rPr lang="en-GB" b="1" dirty="0"/>
              <a:t>How do we mediate today</a:t>
            </a:r>
            <a:r>
              <a:rPr lang="en-GB" b="1" dirty="0" smtClean="0"/>
              <a:t>? </a:t>
            </a:r>
            <a:r>
              <a:rPr lang="en-GB" b="1" dirty="0" err="1" smtClean="0"/>
              <a:t>Codegen</a:t>
            </a:r>
            <a:r>
              <a:rPr lang="en-GB" b="1" dirty="0" smtClean="0"/>
              <a:t>, </a:t>
            </a:r>
            <a:r>
              <a:rPr lang="en-GB" b="1" dirty="0" err="1" smtClean="0"/>
              <a:t>Codegen</a:t>
            </a:r>
            <a:r>
              <a:rPr lang="en-GB" b="1" dirty="0" smtClean="0"/>
              <a:t>, </a:t>
            </a:r>
            <a:r>
              <a:rPr lang="en-GB" b="1" dirty="0" err="1" smtClean="0"/>
              <a:t>Codegen</a:t>
            </a:r>
            <a:r>
              <a:rPr lang="en-GB" b="1" dirty="0" smtClean="0"/>
              <a:t>!!</a:t>
            </a:r>
            <a:endParaRPr lang="en-GB" b="1" dirty="0"/>
          </a:p>
        </p:txBody>
      </p:sp>
      <p:sp>
        <p:nvSpPr>
          <p:cNvPr id="30" name="Rectangular Callout 29"/>
          <p:cNvSpPr/>
          <p:nvPr/>
        </p:nvSpPr>
        <p:spPr bwMode="auto">
          <a:xfrm>
            <a:off x="7542211" y="822641"/>
            <a:ext cx="4084048" cy="1077214"/>
          </a:xfrm>
          <a:prstGeom prst="wedgeRectCallout">
            <a:avLst>
              <a:gd name="adj1" fmla="val -55177"/>
              <a:gd name="adj2" fmla="val 100884"/>
            </a:avLst>
          </a:prstGeom>
          <a:solidFill>
            <a:srgbClr val="00B050"/>
          </a:solid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3200" dirty="0" smtClean="0">
                <a:solidFill>
                  <a:schemeClr val="tx1"/>
                </a:solidFill>
                <a:effectLst>
                  <a:outerShdw blurRad="38100" dist="38100" dir="2700000" algn="tl">
                    <a:srgbClr val="000000">
                      <a:alpha val="43137"/>
                    </a:srgbClr>
                  </a:outerShdw>
                </a:effectLst>
                <a:latin typeface="Calibri" pitchFamily="34" charset="0"/>
              </a:rPr>
              <a:t>Ok, but…</a:t>
            </a:r>
          </a:p>
          <a:p>
            <a:pPr algn="ctr" defTabSz="914099" fontAlgn="base">
              <a:spcBef>
                <a:spcPct val="0"/>
              </a:spcBef>
              <a:spcAft>
                <a:spcPct val="0"/>
              </a:spcAft>
            </a:pPr>
            <a:r>
              <a:rPr lang="en-GB" sz="3200" dirty="0" smtClean="0">
                <a:solidFill>
                  <a:schemeClr val="tx1"/>
                </a:solidFill>
                <a:effectLst>
                  <a:outerShdw blurRad="38100" dist="38100" dir="2700000" algn="tl">
                    <a:srgbClr val="000000">
                      <a:alpha val="43137"/>
                    </a:srgbClr>
                  </a:outerShdw>
                </a:effectLst>
                <a:latin typeface="Calibri" pitchFamily="34" charset="0"/>
              </a:rPr>
              <a:t> there are problems </a:t>
            </a:r>
            <a:r>
              <a:rPr lang="en-GB" sz="3200" dirty="0" smtClean="0">
                <a:solidFill>
                  <a:schemeClr val="tx1"/>
                </a:solidFill>
                <a:effectLst>
                  <a:outerShdw blurRad="38100" dist="38100" dir="2700000" algn="tl">
                    <a:srgbClr val="000000">
                      <a:alpha val="43137"/>
                    </a:srgbClr>
                  </a:outerShdw>
                </a:effectLst>
                <a:latin typeface="Calibri" pitchFamily="34" charset="0"/>
                <a:sym typeface="Wingdings" pitchFamily="2" charset="2"/>
              </a:rPr>
              <a:t></a:t>
            </a:r>
            <a:endParaRPr lang="en-GB" sz="3200" dirty="0" smtClean="0">
              <a:solidFill>
                <a:schemeClr val="tx1"/>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835126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animBg="1"/>
      <p:bldP spid="9" grpId="0"/>
      <p:bldP spid="14" grpId="0" animBg="1"/>
      <p:bldP spid="69" grpId="0" animBg="1"/>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424" y="1510349"/>
            <a:ext cx="11173090" cy="3046988"/>
          </a:xfrm>
        </p:spPr>
        <p:txBody>
          <a:bodyPr/>
          <a:lstStyle/>
          <a:p>
            <a:pPr algn="ctr"/>
            <a:r>
              <a:rPr lang="en-GB" b="1" dirty="0" smtClean="0"/>
              <a:t>Note: F# still contains no data</a:t>
            </a:r>
            <a:r>
              <a:rPr lang="en-GB" b="1" dirty="0"/>
              <a:t/>
            </a:r>
            <a:br>
              <a:rPr lang="en-GB" b="1" dirty="0"/>
            </a:br>
            <a:r>
              <a:rPr lang="en-GB" b="1" dirty="0" smtClean="0"/>
              <a:t/>
            </a:r>
            <a:br>
              <a:rPr lang="en-GB" b="1" dirty="0" smtClean="0"/>
            </a:br>
            <a:r>
              <a:rPr lang="en-GB" b="1" dirty="0" smtClean="0"/>
              <a:t>Open </a:t>
            </a:r>
            <a:r>
              <a:rPr lang="en-GB" b="1" dirty="0"/>
              <a:t>a</a:t>
            </a:r>
            <a:r>
              <a:rPr lang="en-GB" b="1" dirty="0" smtClean="0"/>
              <a:t>rchitecture</a:t>
            </a:r>
            <a:br>
              <a:rPr lang="en-GB" b="1" dirty="0" smtClean="0"/>
            </a:br>
            <a:r>
              <a:rPr lang="en-GB" b="1" dirty="0"/>
              <a:t/>
            </a:r>
            <a:br>
              <a:rPr lang="en-GB" b="1" dirty="0"/>
            </a:br>
            <a:r>
              <a:rPr lang="en-GB" b="1" dirty="0" smtClean="0"/>
              <a:t>You can write your own type provider</a:t>
            </a:r>
            <a:endParaRPr lang="en-GB" sz="3600" b="1" dirty="0"/>
          </a:p>
        </p:txBody>
      </p:sp>
    </p:spTree>
    <p:extLst>
      <p:ext uri="{BB962C8B-B14F-4D97-AF65-F5344CB8AC3E}">
        <p14:creationId xmlns:p14="http://schemas.microsoft.com/office/powerpoint/2010/main" val="3064302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1218795"/>
          </a:xfrm>
        </p:spPr>
        <p:txBody>
          <a:bodyPr/>
          <a:lstStyle/>
          <a:p>
            <a:r>
              <a:rPr lang="en-GB" dirty="0" smtClean="0"/>
              <a:t>A type provider </a:t>
            </a:r>
            <a:r>
              <a:rPr lang="en-GB" dirty="0"/>
              <a:t>(one type, one property, one </a:t>
            </a:r>
            <a:r>
              <a:rPr lang="en-GB" dirty="0" err="1"/>
              <a:t>ctor</a:t>
            </a:r>
            <a:r>
              <a:rPr lang="en-GB" dirty="0"/>
              <a:t>)</a:t>
            </a:r>
          </a:p>
        </p:txBody>
      </p:sp>
      <p:sp>
        <p:nvSpPr>
          <p:cNvPr id="3" name="Text Placeholder 2"/>
          <p:cNvSpPr>
            <a:spLocks noGrp="1"/>
          </p:cNvSpPr>
          <p:nvPr>
            <p:ph type="body" sz="quarter" idx="10"/>
          </p:nvPr>
        </p:nvSpPr>
        <p:spPr>
          <a:xfrm>
            <a:off x="498336" y="1697189"/>
            <a:ext cx="11149012" cy="4933658"/>
          </a:xfrm>
        </p:spPr>
        <p:txBody>
          <a:bodyPr/>
          <a:lstStyle/>
          <a:p>
            <a:endParaRPr lang="en-GB" sz="1400" dirty="0" smtClean="0"/>
          </a:p>
          <a:p>
            <a:endParaRPr lang="en-GB" sz="1400" dirty="0"/>
          </a:p>
          <a:p>
            <a:endParaRPr lang="en-GB" sz="1400" dirty="0" smtClean="0"/>
          </a:p>
          <a:p>
            <a:r>
              <a:rPr lang="en-GB" sz="1400" dirty="0">
                <a:latin typeface="Consolas"/>
              </a:rPr>
              <a:t>[&lt;</a:t>
            </a:r>
            <a:r>
              <a:rPr lang="en-GB" sz="1400" dirty="0" err="1">
                <a:latin typeface="Consolas"/>
              </a:rPr>
              <a:t>TypeProvider</a:t>
            </a:r>
            <a:r>
              <a:rPr lang="en-GB" sz="1400" dirty="0">
                <a:latin typeface="Consolas"/>
              </a:rPr>
              <a:t>&gt;]</a:t>
            </a:r>
          </a:p>
          <a:p>
            <a:r>
              <a:rPr lang="en-US" sz="1400" dirty="0">
                <a:solidFill>
                  <a:srgbClr val="0000FF"/>
                </a:solidFill>
                <a:latin typeface="Consolas"/>
              </a:rPr>
              <a:t>type</a:t>
            </a:r>
            <a:r>
              <a:rPr lang="en-US" sz="1400" dirty="0">
                <a:solidFill>
                  <a:prstClr val="black"/>
                </a:solidFill>
                <a:latin typeface="Consolas"/>
              </a:rPr>
              <a:t> </a:t>
            </a:r>
            <a:r>
              <a:rPr lang="en-US" sz="1400" dirty="0" err="1">
                <a:solidFill>
                  <a:prstClr val="black"/>
                </a:solidFill>
                <a:latin typeface="Consolas"/>
              </a:rPr>
              <a:t>SampleTypeProvider</a:t>
            </a:r>
            <a:r>
              <a:rPr lang="en-US" sz="1400" dirty="0">
                <a:solidFill>
                  <a:prstClr val="black"/>
                </a:solidFill>
                <a:latin typeface="Consolas"/>
              </a:rPr>
              <a:t>(</a:t>
            </a:r>
            <a:r>
              <a:rPr lang="en-US" sz="1400" dirty="0" err="1">
                <a:solidFill>
                  <a:prstClr val="black"/>
                </a:solidFill>
                <a:latin typeface="Consolas"/>
              </a:rPr>
              <a:t>config</a:t>
            </a:r>
            <a:r>
              <a:rPr lang="en-US" sz="1400" dirty="0">
                <a:solidFill>
                  <a:prstClr val="black"/>
                </a:solidFill>
                <a:latin typeface="Consolas"/>
              </a:rPr>
              <a:t>: </a:t>
            </a:r>
            <a:r>
              <a:rPr lang="en-US" sz="1400" dirty="0" err="1">
                <a:solidFill>
                  <a:prstClr val="black"/>
                </a:solidFill>
                <a:latin typeface="Consolas"/>
              </a:rPr>
              <a:t>TypeProviderConfig</a:t>
            </a:r>
            <a:r>
              <a:rPr lang="en-US" sz="1400" dirty="0">
                <a:solidFill>
                  <a:prstClr val="black"/>
                </a:solidFill>
                <a:latin typeface="Consolas"/>
              </a:rPr>
              <a:t>) </a:t>
            </a:r>
            <a:r>
              <a:rPr lang="en-US" sz="1400" dirty="0">
                <a:solidFill>
                  <a:srgbClr val="0000FF"/>
                </a:solidFill>
                <a:latin typeface="Consolas"/>
              </a:rPr>
              <a:t>as</a:t>
            </a:r>
            <a:r>
              <a:rPr lang="en-US" sz="1400" dirty="0">
                <a:solidFill>
                  <a:prstClr val="black"/>
                </a:solidFill>
                <a:latin typeface="Consolas"/>
              </a:rPr>
              <a:t> this = </a:t>
            </a:r>
          </a:p>
          <a:p>
            <a:endParaRPr lang="en-GB" sz="1400" dirty="0">
              <a:solidFill>
                <a:prstClr val="black"/>
              </a:solidFill>
              <a:latin typeface="Consolas"/>
            </a:endParaRPr>
          </a:p>
          <a:p>
            <a:r>
              <a:rPr lang="en-GB" sz="1400" dirty="0">
                <a:solidFill>
                  <a:prstClr val="black"/>
                </a:solidFill>
                <a:latin typeface="Consolas"/>
              </a:rPr>
              <a:t>    </a:t>
            </a:r>
            <a:r>
              <a:rPr lang="en-GB" sz="1400" dirty="0">
                <a:solidFill>
                  <a:srgbClr val="0000FF"/>
                </a:solidFill>
                <a:latin typeface="Consolas"/>
              </a:rPr>
              <a:t>inherit</a:t>
            </a:r>
            <a:r>
              <a:rPr lang="en-GB" sz="1400" dirty="0">
                <a:solidFill>
                  <a:prstClr val="black"/>
                </a:solidFill>
                <a:latin typeface="Consolas"/>
              </a:rPr>
              <a:t> </a:t>
            </a:r>
            <a:r>
              <a:rPr lang="en-GB" sz="1400" dirty="0" err="1">
                <a:solidFill>
                  <a:prstClr val="black"/>
                </a:solidFill>
                <a:latin typeface="Consolas"/>
              </a:rPr>
              <a:t>TypeProviderForNamespaces</a:t>
            </a:r>
            <a:r>
              <a:rPr lang="en-GB" sz="1400" dirty="0">
                <a:solidFill>
                  <a:prstClr val="black"/>
                </a:solidFill>
                <a:latin typeface="Consolas"/>
              </a:rPr>
              <a:t>()</a:t>
            </a:r>
          </a:p>
          <a:p>
            <a:endParaRPr lang="en-GB"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let</a:t>
            </a:r>
            <a:r>
              <a:rPr lang="en-US" sz="1400" dirty="0">
                <a:solidFill>
                  <a:prstClr val="black"/>
                </a:solidFill>
                <a:latin typeface="Consolas"/>
              </a:rPr>
              <a:t> t = </a:t>
            </a:r>
            <a:r>
              <a:rPr lang="en-US" sz="1400" dirty="0" err="1">
                <a:solidFill>
                  <a:prstClr val="black"/>
                </a:solidFill>
                <a:latin typeface="Consolas"/>
              </a:rPr>
              <a:t>ProvidedTypeDefinition</a:t>
            </a:r>
            <a:r>
              <a:rPr lang="en-US" sz="1400" dirty="0">
                <a:solidFill>
                  <a:prstClr val="black"/>
                </a:solidFill>
                <a:latin typeface="Consolas"/>
              </a:rPr>
              <a:t>(</a:t>
            </a:r>
            <a:r>
              <a:rPr lang="en-US" sz="1400" dirty="0" err="1">
                <a:solidFill>
                  <a:prstClr val="black"/>
                </a:solidFill>
                <a:latin typeface="Consolas"/>
              </a:rPr>
              <a:t>namespaceName</a:t>
            </a:r>
            <a:r>
              <a:rPr lang="en-US" sz="1400" dirty="0">
                <a:solidFill>
                  <a:prstClr val="black"/>
                </a:solidFill>
                <a:latin typeface="Consolas"/>
              </a:rPr>
              <a:t>,</a:t>
            </a:r>
            <a:r>
              <a:rPr lang="en-US" sz="1400" dirty="0">
                <a:solidFill>
                  <a:srgbClr val="800000"/>
                </a:solidFill>
                <a:latin typeface="Consolas"/>
              </a:rPr>
              <a:t>"</a:t>
            </a:r>
            <a:r>
              <a:rPr lang="en-US" sz="1400" dirty="0" err="1">
                <a:solidFill>
                  <a:srgbClr val="800000"/>
                </a:solidFill>
                <a:latin typeface="Consolas"/>
              </a:rPr>
              <a:t>OneType</a:t>
            </a:r>
            <a:r>
              <a:rPr lang="en-US" sz="1400" dirty="0">
                <a:solidFill>
                  <a:srgbClr val="800000"/>
                </a:solidFill>
                <a:latin typeface="Consolas"/>
              </a:rPr>
              <a:t>"</a:t>
            </a:r>
            <a:r>
              <a:rPr lang="en-US" sz="1400" dirty="0">
                <a:solidFill>
                  <a:prstClr val="black"/>
                </a:solidFill>
                <a:latin typeface="Consolas"/>
              </a:rPr>
              <a:t>,Some </a:t>
            </a:r>
            <a:r>
              <a:rPr lang="en-US" sz="1400" dirty="0" err="1">
                <a:solidFill>
                  <a:prstClr val="black"/>
                </a:solidFill>
                <a:latin typeface="Consolas"/>
              </a:rPr>
              <a:t>typeof</a:t>
            </a:r>
            <a:r>
              <a:rPr lang="en-US" sz="1400" dirty="0">
                <a:solidFill>
                  <a:prstClr val="black"/>
                </a:solidFill>
                <a:latin typeface="Consolas"/>
              </a:rPr>
              <a:t>&lt;</a:t>
            </a:r>
            <a:r>
              <a:rPr lang="en-US" sz="1400" dirty="0" err="1">
                <a:solidFill>
                  <a:prstClr val="black"/>
                </a:solidFill>
                <a:latin typeface="Consolas"/>
              </a:rPr>
              <a:t>obj</a:t>
            </a:r>
            <a:r>
              <a:rPr lang="en-US" sz="1400" dirty="0">
                <a:solidFill>
                  <a:prstClr val="black"/>
                </a:solidFill>
                <a:latin typeface="Consolas"/>
              </a:rPr>
              <a:t>&gt;)</a:t>
            </a:r>
          </a:p>
          <a:p>
            <a:r>
              <a:rPr lang="en-US" sz="1400" dirty="0">
                <a:solidFill>
                  <a:prstClr val="black"/>
                </a:solidFill>
                <a:latin typeface="Consolas"/>
              </a:rPr>
              <a:t>    </a:t>
            </a:r>
            <a:r>
              <a:rPr lang="en-US" sz="1400" dirty="0">
                <a:solidFill>
                  <a:srgbClr val="0000FF"/>
                </a:solidFill>
                <a:latin typeface="Consolas"/>
              </a:rPr>
              <a:t>let</a:t>
            </a:r>
            <a:r>
              <a:rPr lang="en-US" sz="1400" dirty="0">
                <a:solidFill>
                  <a:prstClr val="black"/>
                </a:solidFill>
                <a:latin typeface="Consolas"/>
              </a:rPr>
              <a:t> </a:t>
            </a:r>
            <a:r>
              <a:rPr lang="en-US" sz="1400" dirty="0" err="1">
                <a:solidFill>
                  <a:prstClr val="black"/>
                </a:solidFill>
                <a:latin typeface="Consolas"/>
              </a:rPr>
              <a:t>ctor</a:t>
            </a:r>
            <a:r>
              <a:rPr lang="en-US" sz="1400" dirty="0">
                <a:solidFill>
                  <a:prstClr val="black"/>
                </a:solidFill>
                <a:latin typeface="Consolas"/>
              </a:rPr>
              <a:t> = </a:t>
            </a:r>
            <a:r>
              <a:rPr lang="en-US" sz="1400" dirty="0" err="1">
                <a:solidFill>
                  <a:prstClr val="black"/>
                </a:solidFill>
                <a:latin typeface="Consolas"/>
              </a:rPr>
              <a:t>ProvidedConstructor</a:t>
            </a:r>
            <a:r>
              <a:rPr lang="en-US" sz="1400" dirty="0">
                <a:solidFill>
                  <a:prstClr val="black"/>
                </a:solidFill>
                <a:latin typeface="Consolas"/>
              </a:rPr>
              <a:t>([</a:t>
            </a:r>
            <a:r>
              <a:rPr lang="en-US" sz="1400" dirty="0" err="1">
                <a:solidFill>
                  <a:prstClr val="black"/>
                </a:solidFill>
                <a:latin typeface="Consolas"/>
              </a:rPr>
              <a:t>ProvidedParameter</a:t>
            </a:r>
            <a:r>
              <a:rPr lang="en-US" sz="1400" dirty="0">
                <a:solidFill>
                  <a:prstClr val="black"/>
                </a:solidFill>
                <a:latin typeface="Consolas"/>
              </a:rPr>
              <a:t>(</a:t>
            </a:r>
            <a:r>
              <a:rPr lang="en-US" sz="1400" dirty="0">
                <a:solidFill>
                  <a:srgbClr val="800000"/>
                </a:solidFill>
                <a:latin typeface="Consolas"/>
              </a:rPr>
              <a:t>"Name"</a:t>
            </a:r>
            <a:r>
              <a:rPr lang="en-US" sz="1400" dirty="0">
                <a:solidFill>
                  <a:prstClr val="black"/>
                </a:solidFill>
                <a:latin typeface="Consolas"/>
              </a:rPr>
              <a:t>,</a:t>
            </a:r>
            <a:r>
              <a:rPr lang="en-US" sz="1400" dirty="0" err="1">
                <a:solidFill>
                  <a:prstClr val="black"/>
                </a:solidFill>
                <a:latin typeface="Consolas"/>
              </a:rPr>
              <a:t>typeof</a:t>
            </a:r>
            <a:r>
              <a:rPr lang="en-US" sz="1400" dirty="0">
                <a:solidFill>
                  <a:prstClr val="black"/>
                </a:solidFill>
                <a:latin typeface="Consolas"/>
              </a:rPr>
              <a:t>&lt;string&gt;)],</a:t>
            </a:r>
          </a:p>
          <a:p>
            <a:r>
              <a:rPr lang="en-GB" sz="1400" dirty="0">
                <a:solidFill>
                  <a:prstClr val="black"/>
                </a:solidFill>
                <a:latin typeface="Consolas"/>
              </a:rPr>
              <a:t>                                    </a:t>
            </a:r>
            <a:r>
              <a:rPr lang="en-GB" sz="1400" dirty="0" err="1">
                <a:solidFill>
                  <a:prstClr val="black"/>
                </a:solidFill>
                <a:latin typeface="Consolas"/>
              </a:rPr>
              <a:t>InvokeCode</a:t>
            </a:r>
            <a:r>
              <a:rPr lang="en-GB" sz="1400" dirty="0">
                <a:solidFill>
                  <a:prstClr val="black"/>
                </a:solidFill>
                <a:latin typeface="Consolas"/>
              </a:rPr>
              <a:t> = (</a:t>
            </a:r>
            <a:r>
              <a:rPr lang="en-GB" sz="1400" dirty="0">
                <a:solidFill>
                  <a:srgbClr val="0000FF"/>
                </a:solidFill>
                <a:latin typeface="Consolas"/>
              </a:rPr>
              <a:t>fun</a:t>
            </a:r>
            <a:r>
              <a:rPr lang="en-GB" sz="1400" dirty="0">
                <a:solidFill>
                  <a:prstClr val="black"/>
                </a:solidFill>
                <a:latin typeface="Consolas"/>
              </a:rPr>
              <a:t> </a:t>
            </a:r>
            <a:r>
              <a:rPr lang="en-GB" sz="1400" dirty="0" err="1">
                <a:solidFill>
                  <a:prstClr val="black"/>
                </a:solidFill>
                <a:latin typeface="Consolas"/>
              </a:rPr>
              <a:t>args</a:t>
            </a:r>
            <a:r>
              <a:rPr lang="en-GB" sz="1400" dirty="0">
                <a:solidFill>
                  <a:prstClr val="black"/>
                </a:solidFill>
                <a:latin typeface="Consolas"/>
              </a:rPr>
              <a:t> </a:t>
            </a:r>
            <a:r>
              <a:rPr lang="en-GB" sz="1400" dirty="0">
                <a:solidFill>
                  <a:srgbClr val="0000FF"/>
                </a:solidFill>
                <a:latin typeface="Consolas"/>
              </a:rPr>
              <a:t>-&gt;</a:t>
            </a:r>
            <a:r>
              <a:rPr lang="en-GB" sz="1400" dirty="0">
                <a:solidFill>
                  <a:prstClr val="black"/>
                </a:solidFill>
                <a:latin typeface="Consolas"/>
              </a:rPr>
              <a:t> &lt;@@ box&lt;string&gt; (%%</a:t>
            </a:r>
            <a:r>
              <a:rPr lang="en-GB" sz="1400" dirty="0" err="1">
                <a:solidFill>
                  <a:prstClr val="black"/>
                </a:solidFill>
                <a:latin typeface="Consolas"/>
              </a:rPr>
              <a:t>args</a:t>
            </a:r>
            <a:r>
              <a:rPr lang="en-GB" sz="1400" dirty="0">
                <a:solidFill>
                  <a:prstClr val="black"/>
                </a:solidFill>
                <a:latin typeface="Consolas"/>
              </a:rPr>
              <a:t>.[0]) @@&gt;))</a:t>
            </a:r>
          </a:p>
          <a:p>
            <a:r>
              <a:rPr lang="en-GB" sz="1400" dirty="0">
                <a:solidFill>
                  <a:prstClr val="black"/>
                </a:solidFill>
                <a:latin typeface="Consolas"/>
              </a:rPr>
              <a:t>    </a:t>
            </a:r>
            <a:r>
              <a:rPr lang="en-GB" sz="1400" dirty="0" err="1">
                <a:solidFill>
                  <a:prstClr val="black"/>
                </a:solidFill>
                <a:latin typeface="Consolas"/>
              </a:rPr>
              <a:t>t.AddMember</a:t>
            </a:r>
            <a:r>
              <a:rPr lang="en-GB" sz="1400" dirty="0">
                <a:solidFill>
                  <a:prstClr val="black"/>
                </a:solidFill>
                <a:latin typeface="Consolas"/>
              </a:rPr>
              <a:t> </a:t>
            </a:r>
            <a:r>
              <a:rPr lang="en-GB" sz="1400" dirty="0" err="1">
                <a:solidFill>
                  <a:prstClr val="black"/>
                </a:solidFill>
                <a:latin typeface="Consolas"/>
              </a:rPr>
              <a:t>ctor</a:t>
            </a:r>
            <a:endParaRPr lang="en-GB"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let</a:t>
            </a:r>
            <a:r>
              <a:rPr lang="en-US" sz="1400" dirty="0">
                <a:solidFill>
                  <a:prstClr val="black"/>
                </a:solidFill>
                <a:latin typeface="Consolas"/>
              </a:rPr>
              <a:t> prop = </a:t>
            </a:r>
            <a:r>
              <a:rPr lang="en-US" sz="1400" dirty="0" err="1" smtClean="0">
                <a:solidFill>
                  <a:prstClr val="black"/>
                </a:solidFill>
                <a:latin typeface="Consolas"/>
              </a:rPr>
              <a:t>ProvidedProperty</a:t>
            </a:r>
            <a:r>
              <a:rPr lang="en-US" sz="1400" dirty="0">
                <a:solidFill>
                  <a:prstClr val="black"/>
                </a:solidFill>
                <a:latin typeface="Consolas"/>
              </a:rPr>
              <a:t>(</a:t>
            </a:r>
            <a:r>
              <a:rPr lang="en-US" sz="1400" dirty="0">
                <a:solidFill>
                  <a:srgbClr val="800000"/>
                </a:solidFill>
                <a:latin typeface="Consolas"/>
              </a:rPr>
              <a:t>"Name"</a:t>
            </a:r>
            <a:r>
              <a:rPr lang="en-US" sz="1400" dirty="0">
                <a:solidFill>
                  <a:prstClr val="black"/>
                </a:solidFill>
                <a:latin typeface="Consolas"/>
              </a:rPr>
              <a:t>, </a:t>
            </a:r>
            <a:r>
              <a:rPr lang="en-US" sz="1400" dirty="0" err="1" smtClean="0">
                <a:solidFill>
                  <a:prstClr val="black"/>
                </a:solidFill>
                <a:latin typeface="Consolas"/>
              </a:rPr>
              <a:t>typeof</a:t>
            </a:r>
            <a:r>
              <a:rPr lang="en-US" sz="1400" dirty="0" smtClean="0">
                <a:solidFill>
                  <a:prstClr val="black"/>
                </a:solidFill>
                <a:latin typeface="Consolas"/>
              </a:rPr>
              <a:t>&lt;string</a:t>
            </a:r>
            <a:r>
              <a:rPr lang="en-US" sz="1400" dirty="0">
                <a:solidFill>
                  <a:prstClr val="black"/>
                </a:solidFill>
                <a:latin typeface="Consolas"/>
              </a:rPr>
              <a:t>&gt;, </a:t>
            </a:r>
            <a:endParaRPr lang="en-US" sz="1400" dirty="0" smtClean="0">
              <a:solidFill>
                <a:prstClr val="black"/>
              </a:solidFill>
              <a:latin typeface="Consolas"/>
            </a:endParaRPr>
          </a:p>
          <a:p>
            <a:r>
              <a:rPr lang="en-US" sz="1400" dirty="0">
                <a:solidFill>
                  <a:prstClr val="black"/>
                </a:solidFill>
                <a:latin typeface="Consolas"/>
              </a:rPr>
              <a:t> </a:t>
            </a:r>
            <a:r>
              <a:rPr lang="en-US" sz="1400" dirty="0" smtClean="0">
                <a:solidFill>
                  <a:prstClr val="black"/>
                </a:solidFill>
                <a:latin typeface="Consolas"/>
              </a:rPr>
              <a:t>              </a:t>
            </a:r>
            <a:r>
              <a:rPr lang="en-GB" sz="1400" dirty="0" smtClean="0">
                <a:solidFill>
                  <a:prstClr val="black"/>
                </a:solidFill>
                <a:latin typeface="Consolas"/>
              </a:rPr>
              <a:t>                  </a:t>
            </a:r>
            <a:r>
              <a:rPr lang="en-GB" sz="1400" dirty="0" err="1" smtClean="0">
                <a:solidFill>
                  <a:prstClr val="black"/>
                </a:solidFill>
                <a:latin typeface="Consolas"/>
              </a:rPr>
              <a:t>GetterCode</a:t>
            </a:r>
            <a:r>
              <a:rPr lang="en-GB" sz="1400" dirty="0">
                <a:solidFill>
                  <a:prstClr val="black"/>
                </a:solidFill>
                <a:latin typeface="Consolas"/>
              </a:rPr>
              <a:t>= (</a:t>
            </a:r>
            <a:r>
              <a:rPr lang="en-GB" sz="1400" dirty="0">
                <a:solidFill>
                  <a:srgbClr val="0000FF"/>
                </a:solidFill>
                <a:latin typeface="Consolas"/>
              </a:rPr>
              <a:t>fun</a:t>
            </a:r>
            <a:r>
              <a:rPr lang="en-GB" sz="1400" dirty="0">
                <a:solidFill>
                  <a:prstClr val="black"/>
                </a:solidFill>
                <a:latin typeface="Consolas"/>
              </a:rPr>
              <a:t> </a:t>
            </a:r>
            <a:r>
              <a:rPr lang="en-GB" sz="1400" dirty="0" err="1">
                <a:solidFill>
                  <a:prstClr val="black"/>
                </a:solidFill>
                <a:latin typeface="Consolas"/>
              </a:rPr>
              <a:t>args</a:t>
            </a:r>
            <a:r>
              <a:rPr lang="en-GB" sz="1400" dirty="0">
                <a:solidFill>
                  <a:prstClr val="black"/>
                </a:solidFill>
                <a:latin typeface="Consolas"/>
              </a:rPr>
              <a:t> </a:t>
            </a:r>
            <a:r>
              <a:rPr lang="en-GB" sz="1400" dirty="0">
                <a:solidFill>
                  <a:srgbClr val="0000FF"/>
                </a:solidFill>
                <a:latin typeface="Consolas"/>
              </a:rPr>
              <a:t>-&gt;</a:t>
            </a:r>
            <a:r>
              <a:rPr lang="en-GB" sz="1400" dirty="0">
                <a:solidFill>
                  <a:prstClr val="black"/>
                </a:solidFill>
                <a:latin typeface="Consolas"/>
              </a:rPr>
              <a:t> &lt;@@ unbox&lt;string&gt; (%%</a:t>
            </a:r>
            <a:r>
              <a:rPr lang="en-GB" sz="1400" dirty="0" err="1">
                <a:solidFill>
                  <a:prstClr val="black"/>
                </a:solidFill>
                <a:latin typeface="Consolas"/>
              </a:rPr>
              <a:t>args</a:t>
            </a:r>
            <a:r>
              <a:rPr lang="en-GB" sz="1400" dirty="0">
                <a:solidFill>
                  <a:prstClr val="black"/>
                </a:solidFill>
                <a:latin typeface="Consolas"/>
              </a:rPr>
              <a:t>.[0]) @@&gt;))</a:t>
            </a:r>
          </a:p>
          <a:p>
            <a:r>
              <a:rPr lang="en-GB" sz="1400" dirty="0">
                <a:solidFill>
                  <a:prstClr val="black"/>
                </a:solidFill>
                <a:latin typeface="Consolas"/>
              </a:rPr>
              <a:t>    </a:t>
            </a:r>
            <a:r>
              <a:rPr lang="en-GB" sz="1400" dirty="0" err="1">
                <a:solidFill>
                  <a:prstClr val="black"/>
                </a:solidFill>
                <a:latin typeface="Consolas"/>
              </a:rPr>
              <a:t>t.AddMember</a:t>
            </a:r>
            <a:r>
              <a:rPr lang="en-GB" sz="1400" dirty="0">
                <a:solidFill>
                  <a:prstClr val="black"/>
                </a:solidFill>
                <a:latin typeface="Consolas"/>
              </a:rPr>
              <a:t> prop</a:t>
            </a:r>
          </a:p>
          <a:p>
            <a:endParaRPr lang="en-GB" sz="1400" dirty="0">
              <a:solidFill>
                <a:prstClr val="black"/>
              </a:solidFill>
              <a:latin typeface="Consolas"/>
            </a:endParaRPr>
          </a:p>
          <a:p>
            <a:r>
              <a:rPr lang="en-GB" sz="1400" dirty="0">
                <a:solidFill>
                  <a:prstClr val="black"/>
                </a:solidFill>
                <a:latin typeface="Consolas"/>
              </a:rPr>
              <a:t>    </a:t>
            </a:r>
            <a:r>
              <a:rPr lang="en-GB" sz="1400" dirty="0">
                <a:solidFill>
                  <a:srgbClr val="0000FF"/>
                </a:solidFill>
                <a:latin typeface="Consolas"/>
              </a:rPr>
              <a:t>do</a:t>
            </a:r>
            <a:r>
              <a:rPr lang="en-GB" sz="1400" dirty="0">
                <a:solidFill>
                  <a:prstClr val="black"/>
                </a:solidFill>
                <a:latin typeface="Consolas"/>
              </a:rPr>
              <a:t> </a:t>
            </a:r>
            <a:r>
              <a:rPr lang="en-GB" sz="1400" dirty="0" err="1">
                <a:solidFill>
                  <a:prstClr val="black"/>
                </a:solidFill>
                <a:latin typeface="Consolas"/>
              </a:rPr>
              <a:t>this.AddNamespace</a:t>
            </a:r>
            <a:r>
              <a:rPr lang="en-GB" sz="1400" dirty="0">
                <a:solidFill>
                  <a:prstClr val="black"/>
                </a:solidFill>
                <a:latin typeface="Consolas"/>
              </a:rPr>
              <a:t>(</a:t>
            </a:r>
            <a:r>
              <a:rPr lang="en-GB" sz="1400" dirty="0">
                <a:solidFill>
                  <a:srgbClr val="800000"/>
                </a:solidFill>
                <a:latin typeface="Consolas"/>
              </a:rPr>
              <a:t>"</a:t>
            </a:r>
            <a:r>
              <a:rPr lang="en-GB" sz="1400" dirty="0" err="1">
                <a:solidFill>
                  <a:srgbClr val="800000"/>
                </a:solidFill>
                <a:latin typeface="Consolas"/>
              </a:rPr>
              <a:t>Samples.TypeSpace</a:t>
            </a:r>
            <a:r>
              <a:rPr lang="en-GB" sz="1400" dirty="0">
                <a:solidFill>
                  <a:srgbClr val="800000"/>
                </a:solidFill>
                <a:latin typeface="Consolas"/>
              </a:rPr>
              <a:t>"</a:t>
            </a:r>
            <a:r>
              <a:rPr lang="en-GB" sz="1400" dirty="0">
                <a:solidFill>
                  <a:prstClr val="black"/>
                </a:solidFill>
                <a:latin typeface="Consolas"/>
              </a:rPr>
              <a:t>, [ t ])</a:t>
            </a:r>
          </a:p>
          <a:p>
            <a:r>
              <a:rPr lang="en-GB" sz="1400" dirty="0">
                <a:solidFill>
                  <a:prstClr val="black"/>
                </a:solidFill>
                <a:latin typeface="Consolas"/>
              </a:rPr>
              <a:t>                            </a:t>
            </a:r>
          </a:p>
          <a:p>
            <a:r>
              <a:rPr lang="en-GB" sz="1400" dirty="0">
                <a:solidFill>
                  <a:prstClr val="black"/>
                </a:solidFill>
                <a:latin typeface="Consolas"/>
              </a:rPr>
              <a:t>[&lt;</a:t>
            </a:r>
            <a:r>
              <a:rPr lang="en-GB" sz="1400" dirty="0" err="1">
                <a:solidFill>
                  <a:prstClr val="black"/>
                </a:solidFill>
                <a:latin typeface="Consolas"/>
              </a:rPr>
              <a:t>assembly:TypeProviderAssembly</a:t>
            </a:r>
            <a:r>
              <a:rPr lang="en-GB" sz="1400" dirty="0">
                <a:solidFill>
                  <a:prstClr val="black"/>
                </a:solidFill>
                <a:latin typeface="Consolas"/>
              </a:rPr>
              <a:t>&gt;] </a:t>
            </a:r>
          </a:p>
          <a:p>
            <a:r>
              <a:rPr lang="en-GB" sz="1400" dirty="0">
                <a:solidFill>
                  <a:srgbClr val="0000FF"/>
                </a:solidFill>
                <a:latin typeface="Consolas"/>
              </a:rPr>
              <a:t>do</a:t>
            </a:r>
            <a:r>
              <a:rPr lang="en-GB" sz="1400" dirty="0">
                <a:solidFill>
                  <a:prstClr val="black"/>
                </a:solidFill>
                <a:latin typeface="Consolas"/>
              </a:rPr>
              <a:t>()</a:t>
            </a:r>
          </a:p>
          <a:p>
            <a:endParaRPr lang="en-GB" sz="1400" dirty="0">
              <a:solidFill>
                <a:prstClr val="black"/>
              </a:solidFill>
              <a:latin typeface="Consolas"/>
            </a:endParaRPr>
          </a:p>
        </p:txBody>
      </p:sp>
    </p:spTree>
    <p:extLst>
      <p:ext uri="{BB962C8B-B14F-4D97-AF65-F5344CB8AC3E}">
        <p14:creationId xmlns:p14="http://schemas.microsoft.com/office/powerpoint/2010/main" val="193321662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t>OData</a:t>
            </a:r>
            <a:endParaRPr lang="en-GB" dirty="0"/>
          </a:p>
        </p:txBody>
      </p:sp>
      <p:sp>
        <p:nvSpPr>
          <p:cNvPr id="3" name="Text Placeholder 2"/>
          <p:cNvSpPr>
            <a:spLocks noGrp="1"/>
          </p:cNvSpPr>
          <p:nvPr>
            <p:ph type="body" sz="quarter" idx="10"/>
          </p:nvPr>
        </p:nvSpPr>
        <p:spPr>
          <a:xfrm>
            <a:off x="861343" y="1304546"/>
            <a:ext cx="10779795" cy="2499146"/>
          </a:xfrm>
        </p:spPr>
        <p:txBody>
          <a:bodyPr/>
          <a:lstStyle/>
          <a:p>
            <a:endParaRPr lang="nb-NO" sz="2800" dirty="0" smtClean="0">
              <a:solidFill>
                <a:schemeClr val="bg2"/>
              </a:solidFill>
              <a:latin typeface="Consolas"/>
            </a:endParaRPr>
          </a:p>
          <a:p>
            <a:endParaRPr lang="nb-NO" sz="2800" dirty="0">
              <a:solidFill>
                <a:schemeClr val="bg2"/>
              </a:solidFill>
              <a:latin typeface="Consolas"/>
            </a:endParaRPr>
          </a:p>
          <a:p>
            <a:endParaRPr lang="nb-NO" sz="2800" dirty="0" smtClean="0">
              <a:solidFill>
                <a:schemeClr val="bg2"/>
              </a:solidFill>
              <a:latin typeface="Consolas"/>
            </a:endParaRPr>
          </a:p>
          <a:p>
            <a:endParaRPr lang="nb-NO" sz="2800" dirty="0">
              <a:solidFill>
                <a:schemeClr val="bg2"/>
              </a:solidFill>
              <a:latin typeface="Consolas"/>
            </a:endParaRPr>
          </a:p>
          <a:p>
            <a:endParaRPr lang="nb-NO" sz="2800" dirty="0" smtClean="0">
              <a:solidFill>
                <a:schemeClr val="bg2"/>
              </a:solidFill>
              <a:latin typeface="Consolas"/>
            </a:endParaRPr>
          </a:p>
          <a:p>
            <a:r>
              <a:rPr lang="nb-NO" sz="2800" dirty="0" smtClean="0">
                <a:solidFill>
                  <a:srgbClr val="0070C0"/>
                </a:solidFill>
                <a:latin typeface="Consolas"/>
              </a:rPr>
              <a:t>type</a:t>
            </a:r>
            <a:r>
              <a:rPr lang="nb-NO" sz="2800" dirty="0" smtClean="0">
                <a:latin typeface="Consolas"/>
              </a:rPr>
              <a:t> Netflix = ODataService&lt;</a:t>
            </a:r>
            <a:r>
              <a:rPr lang="nb-NO" sz="2800" dirty="0" smtClean="0">
                <a:solidFill>
                  <a:srgbClr val="00B050"/>
                </a:solidFill>
                <a:latin typeface="Consolas"/>
              </a:rPr>
              <a:t>"http://odata.netflix.com"</a:t>
            </a:r>
            <a:r>
              <a:rPr lang="nb-NO" sz="2800" dirty="0" smtClean="0">
                <a:latin typeface="Consolas"/>
              </a:rPr>
              <a:t>&gt;</a:t>
            </a:r>
          </a:p>
        </p:txBody>
      </p:sp>
      <p:sp>
        <p:nvSpPr>
          <p:cNvPr id="4" name="Rectangular Callout 3"/>
          <p:cNvSpPr/>
          <p:nvPr/>
        </p:nvSpPr>
        <p:spPr bwMode="auto">
          <a:xfrm>
            <a:off x="6681354" y="4379284"/>
            <a:ext cx="2930237" cy="1402772"/>
          </a:xfrm>
          <a:prstGeom prst="wedgeRectCallout">
            <a:avLst>
              <a:gd name="adj1" fmla="val -74995"/>
              <a:gd name="adj2" fmla="val -62016"/>
            </a:avLst>
          </a:prstGeom>
          <a:solidFill>
            <a:srgbClr val="0070C0"/>
          </a:solidFill>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400" b="1" dirty="0" smtClean="0">
                <a:gradFill>
                  <a:gsLst>
                    <a:gs pos="0">
                      <a:srgbClr val="FFFFFF"/>
                    </a:gs>
                    <a:gs pos="100000">
                      <a:srgbClr val="FFFFFF"/>
                    </a:gs>
                  </a:gsLst>
                  <a:lin ang="5400000" scaled="0"/>
                </a:gradFill>
              </a:rPr>
              <a:t>Fluent, Typed Access To </a:t>
            </a:r>
            <a:r>
              <a:rPr lang="en-GB" sz="2400" b="1" dirty="0" err="1" smtClean="0">
                <a:gradFill>
                  <a:gsLst>
                    <a:gs pos="0">
                      <a:srgbClr val="FFFFFF"/>
                    </a:gs>
                    <a:gs pos="100000">
                      <a:srgbClr val="FFFFFF"/>
                    </a:gs>
                  </a:gsLst>
                  <a:lin ang="5400000" scaled="0"/>
                </a:gradFill>
              </a:rPr>
              <a:t>OData</a:t>
            </a:r>
            <a:endParaRPr lang="en-GB"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77221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SQL</a:t>
            </a:r>
            <a:endParaRPr lang="en-GB" dirty="0"/>
          </a:p>
        </p:txBody>
      </p:sp>
      <p:sp>
        <p:nvSpPr>
          <p:cNvPr id="3" name="Text Placeholder 2"/>
          <p:cNvSpPr>
            <a:spLocks noGrp="1"/>
          </p:cNvSpPr>
          <p:nvPr>
            <p:ph type="body" sz="quarter" idx="10"/>
          </p:nvPr>
        </p:nvSpPr>
        <p:spPr>
          <a:xfrm>
            <a:off x="861344" y="1304546"/>
            <a:ext cx="11327481" cy="2499146"/>
          </a:xfrm>
        </p:spPr>
        <p:txBody>
          <a:bodyPr/>
          <a:lstStyle/>
          <a:p>
            <a:endParaRPr lang="nb-NO" sz="2800" dirty="0" smtClean="0">
              <a:solidFill>
                <a:schemeClr val="bg2"/>
              </a:solidFill>
              <a:latin typeface="Consolas"/>
            </a:endParaRPr>
          </a:p>
          <a:p>
            <a:endParaRPr lang="nb-NO" sz="2800" dirty="0">
              <a:solidFill>
                <a:schemeClr val="bg2"/>
              </a:solidFill>
              <a:latin typeface="Consolas"/>
            </a:endParaRPr>
          </a:p>
          <a:p>
            <a:endParaRPr lang="nb-NO" sz="2800" dirty="0" smtClean="0">
              <a:solidFill>
                <a:schemeClr val="bg2"/>
              </a:solidFill>
              <a:latin typeface="Consolas"/>
            </a:endParaRPr>
          </a:p>
          <a:p>
            <a:endParaRPr lang="nb-NO" sz="2800" dirty="0">
              <a:solidFill>
                <a:schemeClr val="bg2"/>
              </a:solidFill>
              <a:latin typeface="Consolas"/>
            </a:endParaRPr>
          </a:p>
          <a:p>
            <a:endParaRPr lang="nb-NO" sz="2800" dirty="0" smtClean="0">
              <a:solidFill>
                <a:schemeClr val="bg2"/>
              </a:solidFill>
              <a:latin typeface="Consolas"/>
            </a:endParaRPr>
          </a:p>
          <a:p>
            <a:r>
              <a:rPr lang="nb-NO" sz="2800" dirty="0" smtClean="0">
                <a:solidFill>
                  <a:srgbClr val="0070C0"/>
                </a:solidFill>
                <a:latin typeface="Consolas"/>
              </a:rPr>
              <a:t>type</a:t>
            </a:r>
            <a:r>
              <a:rPr lang="nb-NO" sz="2800" dirty="0" smtClean="0">
                <a:latin typeface="Consolas"/>
              </a:rPr>
              <a:t> SQL = SqlDataConnection&lt;</a:t>
            </a:r>
            <a:r>
              <a:rPr lang="nb-NO" sz="2800" dirty="0">
                <a:solidFill>
                  <a:srgbClr val="00B050"/>
                </a:solidFill>
                <a:latin typeface="Consolas"/>
              </a:rPr>
              <a:t>"Server</a:t>
            </a:r>
            <a:r>
              <a:rPr lang="nb-NO" sz="2800" dirty="0" smtClean="0">
                <a:solidFill>
                  <a:srgbClr val="00B050"/>
                </a:solidFill>
                <a:latin typeface="Consolas"/>
              </a:rPr>
              <a:t>='.\\SQLEXPRESS'.."</a:t>
            </a:r>
            <a:r>
              <a:rPr lang="nb-NO" sz="2800" dirty="0" smtClean="0">
                <a:latin typeface="Consolas"/>
              </a:rPr>
              <a:t>&gt;</a:t>
            </a:r>
          </a:p>
        </p:txBody>
      </p:sp>
      <p:sp>
        <p:nvSpPr>
          <p:cNvPr id="4" name="Rectangular Callout 3"/>
          <p:cNvSpPr/>
          <p:nvPr/>
        </p:nvSpPr>
        <p:spPr bwMode="auto">
          <a:xfrm>
            <a:off x="6681354" y="4379284"/>
            <a:ext cx="2930237" cy="1402772"/>
          </a:xfrm>
          <a:prstGeom prst="wedgeRectCallout">
            <a:avLst>
              <a:gd name="adj1" fmla="val -74995"/>
              <a:gd name="adj2" fmla="val -62016"/>
            </a:avLst>
          </a:prstGeom>
          <a:solidFill>
            <a:srgbClr val="0070C0"/>
          </a:solidFill>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400" b="1" dirty="0" smtClean="0">
                <a:gradFill>
                  <a:gsLst>
                    <a:gs pos="0">
                      <a:srgbClr val="FFFFFF"/>
                    </a:gs>
                    <a:gs pos="100000">
                      <a:srgbClr val="FFFFFF"/>
                    </a:gs>
                  </a:gsLst>
                  <a:lin ang="5400000" scaled="0"/>
                </a:gradFill>
              </a:rPr>
              <a:t>Fluent, Typed Access To SQL</a:t>
            </a:r>
          </a:p>
        </p:txBody>
      </p:sp>
    </p:spTree>
    <p:extLst>
      <p:ext uri="{BB962C8B-B14F-4D97-AF65-F5344CB8AC3E}">
        <p14:creationId xmlns:p14="http://schemas.microsoft.com/office/powerpoint/2010/main" val="1460882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SharePoint</a:t>
            </a:r>
            <a:endParaRPr lang="en-GB" dirty="0"/>
          </a:p>
        </p:txBody>
      </p:sp>
      <p:sp>
        <p:nvSpPr>
          <p:cNvPr id="3" name="Text Placeholder 2"/>
          <p:cNvSpPr>
            <a:spLocks noGrp="1"/>
          </p:cNvSpPr>
          <p:nvPr>
            <p:ph type="body" sz="quarter" idx="10"/>
          </p:nvPr>
        </p:nvSpPr>
        <p:spPr>
          <a:xfrm>
            <a:off x="861343" y="1304546"/>
            <a:ext cx="10779795" cy="2499146"/>
          </a:xfrm>
        </p:spPr>
        <p:txBody>
          <a:bodyPr/>
          <a:lstStyle/>
          <a:p>
            <a:endParaRPr lang="nb-NO" sz="2800" dirty="0" smtClean="0">
              <a:solidFill>
                <a:schemeClr val="bg2"/>
              </a:solidFill>
              <a:latin typeface="Consolas"/>
            </a:endParaRPr>
          </a:p>
          <a:p>
            <a:endParaRPr lang="nb-NO" sz="2800" dirty="0">
              <a:solidFill>
                <a:schemeClr val="bg2"/>
              </a:solidFill>
              <a:latin typeface="Consolas"/>
            </a:endParaRPr>
          </a:p>
          <a:p>
            <a:endParaRPr lang="nb-NO" sz="2800" dirty="0" smtClean="0">
              <a:solidFill>
                <a:schemeClr val="bg2"/>
              </a:solidFill>
              <a:latin typeface="Consolas"/>
            </a:endParaRPr>
          </a:p>
          <a:p>
            <a:endParaRPr lang="nb-NO" sz="2800" dirty="0">
              <a:solidFill>
                <a:schemeClr val="bg2"/>
              </a:solidFill>
              <a:latin typeface="Consolas"/>
            </a:endParaRPr>
          </a:p>
          <a:p>
            <a:endParaRPr lang="nb-NO" sz="2800" dirty="0" smtClean="0">
              <a:solidFill>
                <a:schemeClr val="bg2"/>
              </a:solidFill>
              <a:latin typeface="Consolas"/>
            </a:endParaRPr>
          </a:p>
          <a:p>
            <a:r>
              <a:rPr lang="nb-NO" sz="2800" dirty="0" smtClean="0">
                <a:solidFill>
                  <a:srgbClr val="0070C0"/>
                </a:solidFill>
                <a:latin typeface="Consolas"/>
              </a:rPr>
              <a:t>type</a:t>
            </a:r>
            <a:r>
              <a:rPr lang="nb-NO" sz="2800" dirty="0" smtClean="0">
                <a:latin typeface="Consolas"/>
              </a:rPr>
              <a:t> EmeaSite </a:t>
            </a:r>
            <a:r>
              <a:rPr lang="nb-NO" sz="2800" dirty="0">
                <a:latin typeface="Consolas"/>
              </a:rPr>
              <a:t>= </a:t>
            </a:r>
            <a:r>
              <a:rPr lang="nb-NO" sz="2800" dirty="0" smtClean="0">
                <a:latin typeface="Consolas"/>
              </a:rPr>
              <a:t>SharePointSite</a:t>
            </a:r>
            <a:r>
              <a:rPr lang="nb-NO" sz="2800" dirty="0">
                <a:latin typeface="Consolas"/>
              </a:rPr>
              <a:t>&lt;</a:t>
            </a:r>
            <a:r>
              <a:rPr lang="nb-NO" sz="2800" dirty="0">
                <a:solidFill>
                  <a:srgbClr val="00B050"/>
                </a:solidFill>
                <a:latin typeface="Consolas"/>
              </a:rPr>
              <a:t>"http://myemea</a:t>
            </a:r>
            <a:r>
              <a:rPr lang="nb-NO" sz="2800" dirty="0" smtClean="0">
                <a:solidFill>
                  <a:srgbClr val="00B050"/>
                </a:solidFill>
                <a:latin typeface="Consolas"/>
              </a:rPr>
              <a:t>/"</a:t>
            </a:r>
            <a:r>
              <a:rPr lang="nb-NO" sz="2800" dirty="0" smtClean="0">
                <a:latin typeface="Consolas"/>
              </a:rPr>
              <a:t>&gt;</a:t>
            </a:r>
          </a:p>
        </p:txBody>
      </p:sp>
      <p:sp>
        <p:nvSpPr>
          <p:cNvPr id="4" name="Rectangular Callout 3"/>
          <p:cNvSpPr/>
          <p:nvPr/>
        </p:nvSpPr>
        <p:spPr bwMode="auto">
          <a:xfrm>
            <a:off x="6681354" y="3855028"/>
            <a:ext cx="2930237" cy="1402772"/>
          </a:xfrm>
          <a:prstGeom prst="wedgeRectCallout">
            <a:avLst>
              <a:gd name="adj1" fmla="val -74995"/>
              <a:gd name="adj2" fmla="val -62016"/>
            </a:avLst>
          </a:prstGeom>
          <a:solidFill>
            <a:srgbClr val="0070C0"/>
          </a:solidFill>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400" b="1" dirty="0" smtClean="0">
                <a:gradFill>
                  <a:gsLst>
                    <a:gs pos="0">
                      <a:srgbClr val="FFFFFF"/>
                    </a:gs>
                    <a:gs pos="100000">
                      <a:srgbClr val="FFFFFF"/>
                    </a:gs>
                  </a:gsLst>
                  <a:lin ang="5400000" scaled="0"/>
                </a:gradFill>
              </a:rPr>
              <a:t>Fluent, Typed Access To SharePoint Lists</a:t>
            </a:r>
          </a:p>
        </p:txBody>
      </p:sp>
    </p:spTree>
    <p:extLst>
      <p:ext uri="{BB962C8B-B14F-4D97-AF65-F5344CB8AC3E}">
        <p14:creationId xmlns:p14="http://schemas.microsoft.com/office/powerpoint/2010/main" val="92965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 3.0: Queries</a:t>
            </a:r>
            <a:endParaRPr lang="en-GB" dirty="0"/>
          </a:p>
        </p:txBody>
      </p:sp>
      <p:sp>
        <p:nvSpPr>
          <p:cNvPr id="3" name="Text Placeholder 2"/>
          <p:cNvSpPr>
            <a:spLocks noGrp="1"/>
          </p:cNvSpPr>
          <p:nvPr>
            <p:ph type="body" sz="quarter" idx="10"/>
          </p:nvPr>
        </p:nvSpPr>
        <p:spPr>
          <a:xfrm>
            <a:off x="861343" y="1304545"/>
            <a:ext cx="10779795" cy="2733056"/>
          </a:xfrm>
        </p:spPr>
        <p:txBody>
          <a:bodyPr/>
          <a:lstStyle/>
          <a:p>
            <a:endParaRPr lang="en-GB" sz="3200" dirty="0" smtClean="0">
              <a:latin typeface="Consolas"/>
            </a:endParaRPr>
          </a:p>
          <a:p>
            <a:r>
              <a:rPr lang="en-GB" sz="3200" dirty="0" smtClean="0">
                <a:solidFill>
                  <a:srgbClr val="0000FF"/>
                </a:solidFill>
                <a:latin typeface="Consolas"/>
              </a:rPr>
              <a:t>let</a:t>
            </a:r>
            <a:r>
              <a:rPr lang="en-GB" sz="3200" dirty="0" smtClean="0">
                <a:solidFill>
                  <a:prstClr val="black"/>
                </a:solidFill>
                <a:latin typeface="Consolas"/>
              </a:rPr>
              <a:t> </a:t>
            </a:r>
            <a:r>
              <a:rPr lang="en-GB" sz="3200" dirty="0" err="1" smtClean="0">
                <a:solidFill>
                  <a:prstClr val="black"/>
                </a:solidFill>
                <a:latin typeface="Consolas"/>
              </a:rPr>
              <a:t>avatarTitles</a:t>
            </a:r>
            <a:r>
              <a:rPr lang="en-GB" sz="3200" dirty="0" smtClean="0">
                <a:solidFill>
                  <a:prstClr val="black"/>
                </a:solidFill>
                <a:latin typeface="Consolas"/>
              </a:rPr>
              <a:t> = </a:t>
            </a:r>
          </a:p>
          <a:p>
            <a:r>
              <a:rPr lang="en-US" sz="3200" dirty="0" smtClean="0">
                <a:solidFill>
                  <a:prstClr val="black"/>
                </a:solidFill>
                <a:latin typeface="Consolas"/>
              </a:rPr>
              <a:t>     query { </a:t>
            </a:r>
            <a:r>
              <a:rPr lang="en-US" sz="3200" dirty="0" smtClean="0">
                <a:solidFill>
                  <a:srgbClr val="0000FF"/>
                </a:solidFill>
                <a:latin typeface="Consolas"/>
              </a:rPr>
              <a:t>for</a:t>
            </a:r>
            <a:r>
              <a:rPr lang="en-US" sz="3200" dirty="0" smtClean="0">
                <a:solidFill>
                  <a:prstClr val="black"/>
                </a:solidFill>
                <a:latin typeface="Consolas"/>
              </a:rPr>
              <a:t> t </a:t>
            </a:r>
            <a:r>
              <a:rPr lang="en-US" sz="3200" dirty="0" smtClean="0">
                <a:solidFill>
                  <a:srgbClr val="0000FF"/>
                </a:solidFill>
                <a:latin typeface="Consolas"/>
              </a:rPr>
              <a:t>in</a:t>
            </a:r>
            <a:r>
              <a:rPr lang="en-US" sz="3200" dirty="0" smtClean="0">
                <a:solidFill>
                  <a:prstClr val="black"/>
                </a:solidFill>
                <a:latin typeface="Consolas"/>
              </a:rPr>
              <a:t> </a:t>
            </a:r>
            <a:r>
              <a:rPr lang="en-US" sz="3200" dirty="0" err="1" smtClean="0">
                <a:solidFill>
                  <a:prstClr val="black"/>
                </a:solidFill>
                <a:latin typeface="Consolas"/>
              </a:rPr>
              <a:t>netflix.Titles</a:t>
            </a:r>
            <a:r>
              <a:rPr lang="en-US" sz="3200" dirty="0" smtClean="0">
                <a:solidFill>
                  <a:prstClr val="black"/>
                </a:solidFill>
                <a:latin typeface="Consolas"/>
              </a:rPr>
              <a:t> </a:t>
            </a:r>
            <a:r>
              <a:rPr lang="en-US" sz="3200" dirty="0" smtClean="0">
                <a:solidFill>
                  <a:srgbClr val="0000FF"/>
                </a:solidFill>
                <a:latin typeface="Consolas"/>
              </a:rPr>
              <a:t>do</a:t>
            </a:r>
            <a:r>
              <a:rPr lang="en-US" sz="3200" dirty="0" smtClean="0">
                <a:solidFill>
                  <a:prstClr val="black"/>
                </a:solidFill>
                <a:latin typeface="Consolas"/>
              </a:rPr>
              <a:t> </a:t>
            </a:r>
          </a:p>
          <a:p>
            <a:r>
              <a:rPr lang="en-GB" sz="3200" dirty="0" smtClean="0">
                <a:solidFill>
                  <a:prstClr val="black"/>
                </a:solidFill>
                <a:latin typeface="Consolas"/>
              </a:rPr>
              <a:t>             </a:t>
            </a:r>
            <a:r>
              <a:rPr lang="en-GB" sz="3200" dirty="0" smtClean="0">
                <a:solidFill>
                  <a:srgbClr val="0000FF"/>
                </a:solidFill>
                <a:latin typeface="Consolas"/>
              </a:rPr>
              <a:t>where</a:t>
            </a:r>
            <a:r>
              <a:rPr lang="en-GB" sz="3200" dirty="0" smtClean="0">
                <a:solidFill>
                  <a:prstClr val="black"/>
                </a:solidFill>
                <a:latin typeface="Consolas"/>
              </a:rPr>
              <a:t>  (</a:t>
            </a:r>
            <a:r>
              <a:rPr lang="en-GB" sz="3200" dirty="0" err="1" smtClean="0">
                <a:solidFill>
                  <a:prstClr val="black"/>
                </a:solidFill>
                <a:latin typeface="Consolas"/>
              </a:rPr>
              <a:t>t.Name.Contains</a:t>
            </a:r>
            <a:r>
              <a:rPr lang="en-GB" sz="3200" dirty="0" smtClean="0">
                <a:solidFill>
                  <a:prstClr val="black"/>
                </a:solidFill>
                <a:latin typeface="Consolas"/>
              </a:rPr>
              <a:t> </a:t>
            </a:r>
            <a:r>
              <a:rPr lang="en-GB" sz="3200" dirty="0" smtClean="0">
                <a:solidFill>
                  <a:srgbClr val="800000"/>
                </a:solidFill>
                <a:latin typeface="Consolas"/>
              </a:rPr>
              <a:t>"Avatar"</a:t>
            </a:r>
            <a:r>
              <a:rPr lang="en-GB" sz="3200" dirty="0" smtClean="0">
                <a:solidFill>
                  <a:prstClr val="black"/>
                </a:solidFill>
                <a:latin typeface="Consolas"/>
              </a:rPr>
              <a:t>) </a:t>
            </a:r>
          </a:p>
          <a:p>
            <a:r>
              <a:rPr lang="en-GB" sz="3200" dirty="0" smtClean="0">
                <a:solidFill>
                  <a:prstClr val="black"/>
                </a:solidFill>
                <a:latin typeface="Consolas"/>
              </a:rPr>
              <a:t>             </a:t>
            </a:r>
            <a:r>
              <a:rPr lang="en-GB" sz="3200" dirty="0" smtClean="0">
                <a:solidFill>
                  <a:srgbClr val="0000FF"/>
                </a:solidFill>
                <a:latin typeface="Consolas"/>
              </a:rPr>
              <a:t>select</a:t>
            </a:r>
            <a:r>
              <a:rPr lang="en-GB" sz="3200" dirty="0" smtClean="0">
                <a:solidFill>
                  <a:prstClr val="black"/>
                </a:solidFill>
                <a:latin typeface="Consolas"/>
              </a:rPr>
              <a:t>  t }    </a:t>
            </a:r>
          </a:p>
          <a:p>
            <a:endParaRPr lang="en-GB" dirty="0"/>
          </a:p>
        </p:txBody>
      </p:sp>
    </p:spTree>
    <p:extLst>
      <p:ext uri="{BB962C8B-B14F-4D97-AF65-F5344CB8AC3E}">
        <p14:creationId xmlns:p14="http://schemas.microsoft.com/office/powerpoint/2010/main" val="37895151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7778" name="Rectangle 2"/>
          <p:cNvSpPr>
            <a:spLocks noGrp="1" noChangeArrowheads="1"/>
          </p:cNvSpPr>
          <p:nvPr>
            <p:ph type="title"/>
          </p:nvPr>
        </p:nvSpPr>
        <p:spPr/>
        <p:txBody>
          <a:bodyPr/>
          <a:lstStyle/>
          <a:p>
            <a:r>
              <a:rPr lang="en-GB"/>
              <a:t>Background: OO through this Lens</a:t>
            </a:r>
          </a:p>
        </p:txBody>
      </p:sp>
      <p:sp>
        <p:nvSpPr>
          <p:cNvPr id="1227779" name="Rectangle 3"/>
          <p:cNvSpPr>
            <a:spLocks noGrp="1" noChangeArrowheads="1"/>
          </p:cNvSpPr>
          <p:nvPr>
            <p:ph type="body" idx="1"/>
          </p:nvPr>
        </p:nvSpPr>
        <p:spPr>
          <a:xfrm>
            <a:off x="519113" y="1447799"/>
            <a:ext cx="11149013" cy="5546134"/>
          </a:xfrm>
        </p:spPr>
        <p:txBody>
          <a:bodyPr/>
          <a:lstStyle/>
          <a:p>
            <a:pPr marL="0" indent="0" algn="ctr">
              <a:buNone/>
            </a:pPr>
            <a:r>
              <a:rPr lang="en-GB" sz="2400" i="1" dirty="0"/>
              <a:t>"OO is fine, but the defaults are all wrong" (Greg Morrisett) </a:t>
            </a:r>
          </a:p>
          <a:p>
            <a:pPr lvl="1"/>
            <a:endParaRPr lang="en-GB" sz="2000" dirty="0"/>
          </a:p>
          <a:p>
            <a:r>
              <a:rPr lang="en-GB" sz="2400" dirty="0"/>
              <a:t>Side effects everywhere </a:t>
            </a:r>
          </a:p>
          <a:p>
            <a:endParaRPr lang="en-GB" sz="2400" dirty="0"/>
          </a:p>
          <a:p>
            <a:r>
              <a:rPr lang="en-GB" sz="2400" dirty="0"/>
              <a:t>Needless over focus on object identity</a:t>
            </a:r>
          </a:p>
          <a:p>
            <a:endParaRPr lang="en-GB" sz="2400" dirty="0"/>
          </a:p>
          <a:p>
            <a:r>
              <a:rPr lang="en-GB" sz="2400" dirty="0"/>
              <a:t>Few </a:t>
            </a:r>
            <a:r>
              <a:rPr lang="en-GB" sz="2400" dirty="0" smtClean="0"/>
              <a:t>program transformations </a:t>
            </a:r>
            <a:r>
              <a:rPr lang="en-GB" sz="2400" dirty="0"/>
              <a:t>turn out to be valid</a:t>
            </a:r>
          </a:p>
          <a:p>
            <a:endParaRPr lang="en-GB" sz="2400" dirty="0"/>
          </a:p>
          <a:p>
            <a:r>
              <a:rPr lang="en-GB" sz="2400" dirty="0"/>
              <a:t>Weak parameterization </a:t>
            </a:r>
            <a:r>
              <a:rPr lang="en-GB" sz="2400" dirty="0" smtClean="0"/>
              <a:t>techniques</a:t>
            </a:r>
            <a:endParaRPr lang="en-GB" sz="2400" dirty="0"/>
          </a:p>
          <a:p>
            <a:endParaRPr lang="en-GB" sz="2400" dirty="0"/>
          </a:p>
          <a:p>
            <a:r>
              <a:rPr lang="en-GB" sz="2400" dirty="0"/>
              <a:t>Use before definition possible all over the place</a:t>
            </a:r>
          </a:p>
          <a:p>
            <a:endParaRPr lang="en-GB" sz="2400" dirty="0"/>
          </a:p>
          <a:p>
            <a:r>
              <a:rPr lang="en-GB" sz="2400" dirty="0" smtClean="0"/>
              <a:t>No asynchronous programming, sequence programming, query programming </a:t>
            </a:r>
          </a:p>
          <a:p>
            <a:pPr marL="0" indent="0">
              <a:buNone/>
            </a:pPr>
            <a:endParaRPr lang="en-GB" sz="2400" dirty="0"/>
          </a:p>
        </p:txBody>
      </p:sp>
    </p:spTree>
    <p:extLst>
      <p:ext uri="{BB962C8B-B14F-4D97-AF65-F5344CB8AC3E}">
        <p14:creationId xmlns:p14="http://schemas.microsoft.com/office/powerpoint/2010/main" val="235340817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F# 3.0: Queries</a:t>
            </a:r>
            <a:endParaRPr lang="en-GB" dirty="0"/>
          </a:p>
        </p:txBody>
      </p:sp>
      <p:sp>
        <p:nvSpPr>
          <p:cNvPr id="3" name="Text Placeholder 2"/>
          <p:cNvSpPr>
            <a:spLocks noGrp="1"/>
          </p:cNvSpPr>
          <p:nvPr>
            <p:ph type="body" sz="quarter" idx="10"/>
          </p:nvPr>
        </p:nvSpPr>
        <p:spPr>
          <a:xfrm>
            <a:off x="861343" y="1304545"/>
            <a:ext cx="10779795" cy="3225498"/>
          </a:xfrm>
        </p:spPr>
        <p:txBody>
          <a:bodyPr/>
          <a:lstStyle/>
          <a:p>
            <a:r>
              <a:rPr lang="en-GB" sz="3200" dirty="0" smtClean="0">
                <a:latin typeface="Consolas"/>
              </a:rPr>
              <a:t> </a:t>
            </a:r>
          </a:p>
          <a:p>
            <a:r>
              <a:rPr lang="en-GB" sz="3200" dirty="0" smtClean="0">
                <a:solidFill>
                  <a:srgbClr val="0000FF"/>
                </a:solidFill>
                <a:latin typeface="Consolas"/>
              </a:rPr>
              <a:t>let</a:t>
            </a:r>
            <a:r>
              <a:rPr lang="en-GB" sz="3200" dirty="0" smtClean="0">
                <a:solidFill>
                  <a:prstClr val="black"/>
                </a:solidFill>
                <a:latin typeface="Consolas"/>
              </a:rPr>
              <a:t> </a:t>
            </a:r>
            <a:r>
              <a:rPr lang="en-GB" sz="3200" dirty="0" err="1" smtClean="0">
                <a:solidFill>
                  <a:prstClr val="black"/>
                </a:solidFill>
                <a:latin typeface="Consolas"/>
              </a:rPr>
              <a:t>avatarTitles</a:t>
            </a:r>
            <a:r>
              <a:rPr lang="en-GB" sz="3200" dirty="0" smtClean="0">
                <a:solidFill>
                  <a:prstClr val="black"/>
                </a:solidFill>
                <a:latin typeface="Consolas"/>
              </a:rPr>
              <a:t> = </a:t>
            </a:r>
          </a:p>
          <a:p>
            <a:r>
              <a:rPr lang="en-US" sz="3200" dirty="0" smtClean="0">
                <a:solidFill>
                  <a:prstClr val="black"/>
                </a:solidFill>
                <a:latin typeface="Consolas"/>
              </a:rPr>
              <a:t>     query { </a:t>
            </a:r>
            <a:r>
              <a:rPr lang="en-US" sz="3200" dirty="0" smtClean="0">
                <a:solidFill>
                  <a:srgbClr val="0000FF"/>
                </a:solidFill>
                <a:latin typeface="Consolas"/>
              </a:rPr>
              <a:t>for</a:t>
            </a:r>
            <a:r>
              <a:rPr lang="en-US" sz="3200" dirty="0" smtClean="0">
                <a:solidFill>
                  <a:prstClr val="black"/>
                </a:solidFill>
                <a:latin typeface="Consolas"/>
              </a:rPr>
              <a:t> t </a:t>
            </a:r>
            <a:r>
              <a:rPr lang="en-US" sz="3200" dirty="0" smtClean="0">
                <a:solidFill>
                  <a:srgbClr val="0000FF"/>
                </a:solidFill>
                <a:latin typeface="Consolas"/>
              </a:rPr>
              <a:t>in</a:t>
            </a:r>
            <a:r>
              <a:rPr lang="en-US" sz="3200" dirty="0" smtClean="0">
                <a:solidFill>
                  <a:prstClr val="black"/>
                </a:solidFill>
                <a:latin typeface="Consolas"/>
              </a:rPr>
              <a:t> </a:t>
            </a:r>
            <a:r>
              <a:rPr lang="en-US" sz="3200" dirty="0" err="1" smtClean="0">
                <a:solidFill>
                  <a:prstClr val="black"/>
                </a:solidFill>
                <a:latin typeface="Consolas"/>
              </a:rPr>
              <a:t>netflix.Titles</a:t>
            </a:r>
            <a:r>
              <a:rPr lang="en-US" sz="3200" dirty="0" smtClean="0">
                <a:solidFill>
                  <a:prstClr val="black"/>
                </a:solidFill>
                <a:latin typeface="Consolas"/>
              </a:rPr>
              <a:t> </a:t>
            </a:r>
            <a:r>
              <a:rPr lang="en-US" sz="3200" dirty="0" smtClean="0">
                <a:solidFill>
                  <a:srgbClr val="0000FF"/>
                </a:solidFill>
                <a:latin typeface="Consolas"/>
              </a:rPr>
              <a:t>do</a:t>
            </a:r>
            <a:r>
              <a:rPr lang="en-US" sz="3200" dirty="0" smtClean="0">
                <a:solidFill>
                  <a:prstClr val="black"/>
                </a:solidFill>
                <a:latin typeface="Consolas"/>
              </a:rPr>
              <a:t> </a:t>
            </a:r>
          </a:p>
          <a:p>
            <a:r>
              <a:rPr lang="en-GB" sz="3200" dirty="0" smtClean="0">
                <a:solidFill>
                  <a:prstClr val="black"/>
                </a:solidFill>
                <a:latin typeface="Consolas"/>
              </a:rPr>
              <a:t>             </a:t>
            </a:r>
            <a:r>
              <a:rPr lang="en-GB" sz="3200" dirty="0" smtClean="0">
                <a:solidFill>
                  <a:srgbClr val="0000FF"/>
                </a:solidFill>
                <a:latin typeface="Consolas"/>
              </a:rPr>
              <a:t>where</a:t>
            </a:r>
            <a:r>
              <a:rPr lang="en-GB" sz="3200" dirty="0" smtClean="0">
                <a:solidFill>
                  <a:prstClr val="black"/>
                </a:solidFill>
                <a:latin typeface="Consolas"/>
              </a:rPr>
              <a:t>  (</a:t>
            </a:r>
            <a:r>
              <a:rPr lang="en-GB" sz="3200" dirty="0" err="1" smtClean="0">
                <a:solidFill>
                  <a:prstClr val="black"/>
                </a:solidFill>
                <a:latin typeface="Consolas"/>
              </a:rPr>
              <a:t>t.Name.Contains</a:t>
            </a:r>
            <a:r>
              <a:rPr lang="en-GB" sz="3200" dirty="0" smtClean="0">
                <a:solidFill>
                  <a:prstClr val="black"/>
                </a:solidFill>
                <a:latin typeface="Consolas"/>
              </a:rPr>
              <a:t> </a:t>
            </a:r>
            <a:r>
              <a:rPr lang="en-GB" sz="3200" dirty="0" smtClean="0">
                <a:solidFill>
                  <a:srgbClr val="800000"/>
                </a:solidFill>
                <a:latin typeface="Consolas"/>
              </a:rPr>
              <a:t>"Avatar"</a:t>
            </a:r>
            <a:r>
              <a:rPr lang="en-GB" sz="3200" dirty="0" smtClean="0">
                <a:solidFill>
                  <a:prstClr val="black"/>
                </a:solidFill>
                <a:latin typeface="Consolas"/>
              </a:rPr>
              <a:t>)</a:t>
            </a:r>
          </a:p>
          <a:p>
            <a:r>
              <a:rPr lang="en-GB" sz="3200" dirty="0" smtClean="0">
                <a:solidFill>
                  <a:srgbClr val="0000FF"/>
                </a:solidFill>
                <a:latin typeface="Consolas"/>
              </a:rPr>
              <a:t>             </a:t>
            </a:r>
            <a:r>
              <a:rPr lang="en-GB" sz="3200" dirty="0" err="1" smtClean="0">
                <a:solidFill>
                  <a:srgbClr val="0000FF"/>
                </a:solidFill>
                <a:latin typeface="Consolas"/>
              </a:rPr>
              <a:t>sortBy</a:t>
            </a:r>
            <a:r>
              <a:rPr lang="en-GB" sz="3200" dirty="0" smtClean="0">
                <a:solidFill>
                  <a:prstClr val="black"/>
                </a:solidFill>
                <a:latin typeface="Consolas"/>
              </a:rPr>
              <a:t> </a:t>
            </a:r>
            <a:r>
              <a:rPr lang="en-GB" sz="3200" dirty="0" err="1" smtClean="0">
                <a:solidFill>
                  <a:prstClr val="black"/>
                </a:solidFill>
                <a:latin typeface="Consolas"/>
              </a:rPr>
              <a:t>t.Name</a:t>
            </a:r>
            <a:endParaRPr lang="en-GB" sz="3200" dirty="0" smtClean="0">
              <a:solidFill>
                <a:prstClr val="black"/>
              </a:solidFill>
              <a:latin typeface="Consolas"/>
            </a:endParaRPr>
          </a:p>
          <a:p>
            <a:r>
              <a:rPr lang="en-GB" sz="3200" dirty="0" smtClean="0">
                <a:solidFill>
                  <a:prstClr val="black"/>
                </a:solidFill>
                <a:latin typeface="Consolas"/>
              </a:rPr>
              <a:t>             </a:t>
            </a:r>
            <a:r>
              <a:rPr lang="en-GB" sz="3200" dirty="0">
                <a:solidFill>
                  <a:srgbClr val="0000FF"/>
                </a:solidFill>
                <a:latin typeface="Consolas"/>
              </a:rPr>
              <a:t>select</a:t>
            </a:r>
            <a:r>
              <a:rPr lang="en-GB" sz="3200" dirty="0">
                <a:solidFill>
                  <a:prstClr val="black"/>
                </a:solidFill>
                <a:latin typeface="Consolas"/>
              </a:rPr>
              <a:t>  t  </a:t>
            </a:r>
            <a:r>
              <a:rPr lang="en-GB" sz="3200" dirty="0" smtClean="0">
                <a:solidFill>
                  <a:prstClr val="black"/>
                </a:solidFill>
                <a:latin typeface="Consolas"/>
              </a:rPr>
              <a:t>}  </a:t>
            </a:r>
          </a:p>
          <a:p>
            <a:endParaRPr lang="en-GB" dirty="0"/>
          </a:p>
        </p:txBody>
      </p:sp>
    </p:spTree>
    <p:extLst>
      <p:ext uri="{BB962C8B-B14F-4D97-AF65-F5344CB8AC3E}">
        <p14:creationId xmlns:p14="http://schemas.microsoft.com/office/powerpoint/2010/main" val="77464891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F# 3.0: Queries</a:t>
            </a:r>
            <a:endParaRPr lang="en-GB" dirty="0"/>
          </a:p>
        </p:txBody>
      </p:sp>
      <p:sp>
        <p:nvSpPr>
          <p:cNvPr id="3" name="Text Placeholder 2"/>
          <p:cNvSpPr>
            <a:spLocks noGrp="1"/>
          </p:cNvSpPr>
          <p:nvPr>
            <p:ph type="body" sz="quarter" idx="10"/>
          </p:nvPr>
        </p:nvSpPr>
        <p:spPr>
          <a:xfrm>
            <a:off x="861343" y="1304547"/>
            <a:ext cx="10779795" cy="3717941"/>
          </a:xfrm>
        </p:spPr>
        <p:txBody>
          <a:bodyPr/>
          <a:lstStyle/>
          <a:p>
            <a:r>
              <a:rPr lang="en-GB" sz="3200" dirty="0" smtClean="0">
                <a:latin typeface="Consolas"/>
              </a:rPr>
              <a:t> </a:t>
            </a:r>
          </a:p>
          <a:p>
            <a:r>
              <a:rPr lang="en-GB" sz="3200" dirty="0" smtClean="0">
                <a:solidFill>
                  <a:srgbClr val="0000FF"/>
                </a:solidFill>
                <a:latin typeface="Consolas"/>
              </a:rPr>
              <a:t>let</a:t>
            </a:r>
            <a:r>
              <a:rPr lang="en-GB" sz="3200" dirty="0" smtClean="0">
                <a:solidFill>
                  <a:prstClr val="black"/>
                </a:solidFill>
                <a:latin typeface="Consolas"/>
              </a:rPr>
              <a:t> </a:t>
            </a:r>
            <a:r>
              <a:rPr lang="en-GB" sz="3200" dirty="0" err="1" smtClean="0">
                <a:solidFill>
                  <a:prstClr val="black"/>
                </a:solidFill>
                <a:latin typeface="Consolas"/>
              </a:rPr>
              <a:t>avatarTitles</a:t>
            </a:r>
            <a:r>
              <a:rPr lang="en-GB" sz="3200" dirty="0" smtClean="0">
                <a:solidFill>
                  <a:prstClr val="black"/>
                </a:solidFill>
                <a:latin typeface="Consolas"/>
              </a:rPr>
              <a:t> = </a:t>
            </a:r>
          </a:p>
          <a:p>
            <a:r>
              <a:rPr lang="en-US" sz="3200" dirty="0" smtClean="0">
                <a:solidFill>
                  <a:prstClr val="black"/>
                </a:solidFill>
                <a:latin typeface="Consolas"/>
              </a:rPr>
              <a:t>     query { </a:t>
            </a:r>
            <a:r>
              <a:rPr lang="en-US" sz="3200" dirty="0" smtClean="0">
                <a:solidFill>
                  <a:srgbClr val="0000FF"/>
                </a:solidFill>
                <a:latin typeface="Consolas"/>
              </a:rPr>
              <a:t>for</a:t>
            </a:r>
            <a:r>
              <a:rPr lang="en-US" sz="3200" dirty="0" smtClean="0">
                <a:solidFill>
                  <a:prstClr val="black"/>
                </a:solidFill>
                <a:latin typeface="Consolas"/>
              </a:rPr>
              <a:t> t </a:t>
            </a:r>
            <a:r>
              <a:rPr lang="en-US" sz="3200" dirty="0" smtClean="0">
                <a:solidFill>
                  <a:srgbClr val="0000FF"/>
                </a:solidFill>
                <a:latin typeface="Consolas"/>
              </a:rPr>
              <a:t>in</a:t>
            </a:r>
            <a:r>
              <a:rPr lang="en-US" sz="3200" dirty="0" smtClean="0">
                <a:solidFill>
                  <a:prstClr val="black"/>
                </a:solidFill>
                <a:latin typeface="Consolas"/>
              </a:rPr>
              <a:t> </a:t>
            </a:r>
            <a:r>
              <a:rPr lang="en-US" sz="3200" dirty="0" err="1" smtClean="0">
                <a:solidFill>
                  <a:prstClr val="black"/>
                </a:solidFill>
                <a:latin typeface="Consolas"/>
              </a:rPr>
              <a:t>netflix.Titles</a:t>
            </a:r>
            <a:r>
              <a:rPr lang="en-US" sz="3200" dirty="0" smtClean="0">
                <a:solidFill>
                  <a:prstClr val="black"/>
                </a:solidFill>
                <a:latin typeface="Consolas"/>
              </a:rPr>
              <a:t> </a:t>
            </a:r>
            <a:r>
              <a:rPr lang="en-US" sz="3200" dirty="0" smtClean="0">
                <a:solidFill>
                  <a:srgbClr val="0000FF"/>
                </a:solidFill>
                <a:latin typeface="Consolas"/>
              </a:rPr>
              <a:t>do</a:t>
            </a:r>
            <a:r>
              <a:rPr lang="en-US" sz="3200" dirty="0" smtClean="0">
                <a:solidFill>
                  <a:prstClr val="black"/>
                </a:solidFill>
                <a:latin typeface="Consolas"/>
              </a:rPr>
              <a:t> </a:t>
            </a:r>
          </a:p>
          <a:p>
            <a:r>
              <a:rPr lang="en-GB" sz="3200" dirty="0" smtClean="0">
                <a:solidFill>
                  <a:prstClr val="black"/>
                </a:solidFill>
                <a:latin typeface="Consolas"/>
              </a:rPr>
              <a:t>             </a:t>
            </a:r>
            <a:r>
              <a:rPr lang="en-GB" sz="3200" dirty="0" smtClean="0">
                <a:solidFill>
                  <a:srgbClr val="0000FF"/>
                </a:solidFill>
                <a:latin typeface="Consolas"/>
              </a:rPr>
              <a:t>where</a:t>
            </a:r>
            <a:r>
              <a:rPr lang="en-GB" sz="3200" dirty="0" smtClean="0">
                <a:solidFill>
                  <a:prstClr val="black"/>
                </a:solidFill>
                <a:latin typeface="Consolas"/>
              </a:rPr>
              <a:t>  (</a:t>
            </a:r>
            <a:r>
              <a:rPr lang="en-GB" sz="3200" dirty="0" err="1" smtClean="0">
                <a:solidFill>
                  <a:prstClr val="black"/>
                </a:solidFill>
                <a:latin typeface="Consolas"/>
              </a:rPr>
              <a:t>t.Name.Contains</a:t>
            </a:r>
            <a:r>
              <a:rPr lang="en-GB" sz="3200" dirty="0" smtClean="0">
                <a:solidFill>
                  <a:prstClr val="black"/>
                </a:solidFill>
                <a:latin typeface="Consolas"/>
              </a:rPr>
              <a:t> </a:t>
            </a:r>
            <a:r>
              <a:rPr lang="en-GB" sz="3200" dirty="0" smtClean="0">
                <a:solidFill>
                  <a:srgbClr val="800000"/>
                </a:solidFill>
                <a:latin typeface="Consolas"/>
              </a:rPr>
              <a:t>"Avatar"</a:t>
            </a:r>
            <a:r>
              <a:rPr lang="en-GB" sz="3200" dirty="0" smtClean="0">
                <a:solidFill>
                  <a:prstClr val="black"/>
                </a:solidFill>
                <a:latin typeface="Consolas"/>
              </a:rPr>
              <a:t>)</a:t>
            </a:r>
          </a:p>
          <a:p>
            <a:r>
              <a:rPr lang="en-GB" sz="3200" dirty="0" smtClean="0">
                <a:solidFill>
                  <a:prstClr val="black"/>
                </a:solidFill>
                <a:latin typeface="Consolas"/>
              </a:rPr>
              <a:t>             </a:t>
            </a:r>
            <a:r>
              <a:rPr lang="en-GB" sz="3200" dirty="0" err="1" smtClean="0">
                <a:solidFill>
                  <a:srgbClr val="0000FF"/>
                </a:solidFill>
                <a:latin typeface="Consolas"/>
              </a:rPr>
              <a:t>sortBy</a:t>
            </a:r>
            <a:r>
              <a:rPr lang="en-GB" sz="3200" dirty="0" smtClean="0">
                <a:solidFill>
                  <a:prstClr val="black"/>
                </a:solidFill>
                <a:latin typeface="Consolas"/>
              </a:rPr>
              <a:t> </a:t>
            </a:r>
            <a:r>
              <a:rPr lang="en-GB" sz="3200" dirty="0" err="1" smtClean="0">
                <a:solidFill>
                  <a:prstClr val="black"/>
                </a:solidFill>
                <a:latin typeface="Consolas"/>
              </a:rPr>
              <a:t>t.Name</a:t>
            </a:r>
            <a:endParaRPr lang="en-GB" sz="3200" dirty="0" smtClean="0">
              <a:solidFill>
                <a:prstClr val="black"/>
              </a:solidFill>
              <a:latin typeface="Consolas"/>
            </a:endParaRPr>
          </a:p>
          <a:p>
            <a:r>
              <a:rPr lang="en-GB" sz="3200" dirty="0" smtClean="0">
                <a:solidFill>
                  <a:prstClr val="black"/>
                </a:solidFill>
                <a:latin typeface="Consolas"/>
              </a:rPr>
              <a:t>             </a:t>
            </a:r>
            <a:r>
              <a:rPr lang="en-GB" sz="3200" dirty="0">
                <a:solidFill>
                  <a:srgbClr val="0000FF"/>
                </a:solidFill>
                <a:latin typeface="Consolas"/>
              </a:rPr>
              <a:t>select</a:t>
            </a:r>
            <a:r>
              <a:rPr lang="en-GB" sz="3200" dirty="0">
                <a:solidFill>
                  <a:prstClr val="black"/>
                </a:solidFill>
                <a:latin typeface="Consolas"/>
              </a:rPr>
              <a:t>  </a:t>
            </a:r>
            <a:r>
              <a:rPr lang="en-GB" sz="3200" dirty="0" smtClean="0">
                <a:solidFill>
                  <a:prstClr val="black"/>
                </a:solidFill>
                <a:latin typeface="Consolas"/>
              </a:rPr>
              <a:t>t</a:t>
            </a:r>
          </a:p>
          <a:p>
            <a:r>
              <a:rPr lang="en-GB" sz="3200" dirty="0" smtClean="0">
                <a:solidFill>
                  <a:prstClr val="black"/>
                </a:solidFill>
                <a:latin typeface="Consolas"/>
              </a:rPr>
              <a:t>             </a:t>
            </a:r>
            <a:r>
              <a:rPr lang="en-GB" sz="3200" dirty="0" smtClean="0">
                <a:solidFill>
                  <a:srgbClr val="0000FF"/>
                </a:solidFill>
                <a:latin typeface="Consolas"/>
              </a:rPr>
              <a:t>take</a:t>
            </a:r>
            <a:r>
              <a:rPr lang="en-GB" sz="3200" dirty="0" smtClean="0">
                <a:solidFill>
                  <a:prstClr val="black"/>
                </a:solidFill>
                <a:latin typeface="Consolas"/>
              </a:rPr>
              <a:t> 100 }  </a:t>
            </a:r>
          </a:p>
          <a:p>
            <a:endParaRPr lang="en-GB" dirty="0"/>
          </a:p>
        </p:txBody>
      </p:sp>
    </p:spTree>
    <p:extLst>
      <p:ext uri="{BB962C8B-B14F-4D97-AF65-F5344CB8AC3E}">
        <p14:creationId xmlns:p14="http://schemas.microsoft.com/office/powerpoint/2010/main" val="233080685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609398"/>
          </a:xfrm>
        </p:spPr>
        <p:txBody>
          <a:bodyPr/>
          <a:lstStyle/>
          <a:p>
            <a:r>
              <a:rPr lang="en-US" dirty="0" smtClean="0"/>
              <a:t>Applications</a:t>
            </a:r>
            <a:endParaRPr lang="en-US" dirty="0"/>
          </a:p>
        </p:txBody>
      </p:sp>
      <p:sp>
        <p:nvSpPr>
          <p:cNvPr id="3" name="Content Placeholder 2"/>
          <p:cNvSpPr>
            <a:spLocks noGrp="1"/>
          </p:cNvSpPr>
          <p:nvPr>
            <p:ph type="body" idx="1"/>
          </p:nvPr>
        </p:nvSpPr>
        <p:spPr>
          <a:xfrm>
            <a:off x="519113" y="1447800"/>
            <a:ext cx="11149012" cy="5860066"/>
          </a:xfrm>
        </p:spPr>
        <p:txBody>
          <a:bodyPr/>
          <a:lstStyle/>
          <a:p>
            <a:r>
              <a:rPr lang="en-US" dirty="0" smtClean="0"/>
              <a:t>…web data</a:t>
            </a:r>
            <a:endParaRPr lang="en-US" dirty="0"/>
          </a:p>
          <a:p>
            <a:r>
              <a:rPr lang="en-US" dirty="0" smtClean="0"/>
              <a:t>…data markets</a:t>
            </a:r>
            <a:endParaRPr lang="en-US" dirty="0"/>
          </a:p>
          <a:p>
            <a:r>
              <a:rPr lang="en-US" dirty="0"/>
              <a:t>…WMI &amp; active directory</a:t>
            </a:r>
          </a:p>
          <a:p>
            <a:r>
              <a:rPr lang="en-US" dirty="0" smtClean="0"/>
              <a:t>…a spreadsheet</a:t>
            </a:r>
          </a:p>
          <a:p>
            <a:r>
              <a:rPr lang="en-US" dirty="0" smtClean="0"/>
              <a:t>…web services</a:t>
            </a:r>
          </a:p>
          <a:p>
            <a:r>
              <a:rPr lang="en-US" dirty="0" smtClean="0"/>
              <a:t>…CRM data</a:t>
            </a:r>
            <a:endParaRPr lang="en-US" dirty="0"/>
          </a:p>
          <a:p>
            <a:r>
              <a:rPr lang="en-US" dirty="0" smtClean="0"/>
              <a:t>…social data</a:t>
            </a:r>
            <a:endParaRPr lang="en-US" dirty="0"/>
          </a:p>
          <a:p>
            <a:r>
              <a:rPr lang="en-US" dirty="0" smtClean="0"/>
              <a:t>…SQL data</a:t>
            </a:r>
          </a:p>
          <a:p>
            <a:r>
              <a:rPr lang="en-US" dirty="0" smtClean="0"/>
              <a:t>…XML data</a:t>
            </a:r>
          </a:p>
          <a:p>
            <a:r>
              <a:rPr lang="en-US" dirty="0" smtClean="0"/>
              <a:t>...</a:t>
            </a:r>
          </a:p>
          <a:p>
            <a:endParaRPr lang="en-US" dirty="0" smtClean="0"/>
          </a:p>
        </p:txBody>
      </p:sp>
      <p:sp>
        <p:nvSpPr>
          <p:cNvPr id="5" name="Rectangular Callout 4"/>
          <p:cNvSpPr/>
          <p:nvPr/>
        </p:nvSpPr>
        <p:spPr bwMode="auto">
          <a:xfrm>
            <a:off x="5616868" y="3048000"/>
            <a:ext cx="3169648" cy="1077214"/>
          </a:xfrm>
          <a:prstGeom prst="wedgeRectCallout">
            <a:avLst>
              <a:gd name="adj1" fmla="val -27307"/>
              <a:gd name="adj2" fmla="val -50546"/>
            </a:avLst>
          </a:prstGeom>
          <a:solidFill>
            <a:srgbClr val="429A16"/>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3200" b="1" dirty="0">
                <a:solidFill>
                  <a:schemeClr val="tx1"/>
                </a:solidFill>
                <a:latin typeface="Calibri" pitchFamily="34" charset="0"/>
              </a:rPr>
              <a:t>w</a:t>
            </a:r>
            <a:r>
              <a:rPr lang="en-GB" sz="3200" b="1" dirty="0" smtClean="0">
                <a:solidFill>
                  <a:schemeClr val="tx1"/>
                </a:solidFill>
                <a:latin typeface="Calibri" pitchFamily="34" charset="0"/>
              </a:rPr>
              <a:t>ithout </a:t>
            </a:r>
            <a:r>
              <a:rPr lang="en-GB" sz="3200" dirty="0" smtClean="0">
                <a:solidFill>
                  <a:schemeClr val="tx1"/>
                </a:solidFill>
                <a:latin typeface="Calibri" pitchFamily="34" charset="0"/>
              </a:rPr>
              <a:t>explicit</a:t>
            </a:r>
            <a:r>
              <a:rPr lang="en-GB" sz="3200" b="1" dirty="0" smtClean="0">
                <a:solidFill>
                  <a:schemeClr val="tx1"/>
                </a:solidFill>
                <a:latin typeface="Calibri" pitchFamily="34" charset="0"/>
              </a:rPr>
              <a:t> </a:t>
            </a:r>
            <a:r>
              <a:rPr lang="en-GB" sz="3200" dirty="0" err="1" smtClean="0">
                <a:solidFill>
                  <a:schemeClr val="tx1"/>
                </a:solidFill>
                <a:latin typeface="Calibri" pitchFamily="34" charset="0"/>
              </a:rPr>
              <a:t>codegen</a:t>
            </a:r>
            <a:endParaRPr lang="en-GB" sz="3200" dirty="0" smtClean="0">
              <a:solidFill>
                <a:schemeClr val="tx1"/>
              </a:solidFill>
              <a:latin typeface="Calibri" pitchFamily="34" charset="0"/>
            </a:endParaRPr>
          </a:p>
        </p:txBody>
      </p:sp>
      <p:sp>
        <p:nvSpPr>
          <p:cNvPr id="6" name="Rectangular Callout 5"/>
          <p:cNvSpPr/>
          <p:nvPr/>
        </p:nvSpPr>
        <p:spPr bwMode="auto">
          <a:xfrm>
            <a:off x="5616868" y="1828802"/>
            <a:ext cx="3169648" cy="584771"/>
          </a:xfrm>
          <a:prstGeom prst="wedgeRectCallout">
            <a:avLst>
              <a:gd name="adj1" fmla="val -27307"/>
              <a:gd name="adj2" fmla="val -50546"/>
            </a:avLst>
          </a:prstGeom>
          <a:solidFill>
            <a:srgbClr val="429A16"/>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3200" b="1" dirty="0" smtClean="0">
                <a:solidFill>
                  <a:schemeClr val="tx1"/>
                </a:solidFill>
                <a:latin typeface="Calibri" pitchFamily="34" charset="0"/>
              </a:rPr>
              <a:t>strongly typed</a:t>
            </a:r>
            <a:endParaRPr lang="en-GB" sz="3200" dirty="0" smtClean="0">
              <a:solidFill>
                <a:schemeClr val="tx1"/>
              </a:solidFill>
              <a:latin typeface="Calibri" pitchFamily="34" charset="0"/>
            </a:endParaRPr>
          </a:p>
        </p:txBody>
      </p:sp>
      <p:sp>
        <p:nvSpPr>
          <p:cNvPr id="7" name="Rectangular Callout 6"/>
          <p:cNvSpPr/>
          <p:nvPr/>
        </p:nvSpPr>
        <p:spPr bwMode="auto">
          <a:xfrm>
            <a:off x="5616868" y="4801772"/>
            <a:ext cx="3169648" cy="584771"/>
          </a:xfrm>
          <a:prstGeom prst="wedgeRectCallout">
            <a:avLst>
              <a:gd name="adj1" fmla="val -27307"/>
              <a:gd name="adj2" fmla="val -50546"/>
            </a:avLst>
          </a:prstGeom>
          <a:solidFill>
            <a:srgbClr val="429A16"/>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3200" b="1" dirty="0" smtClean="0">
                <a:solidFill>
                  <a:schemeClr val="tx1"/>
                </a:solidFill>
                <a:latin typeface="Calibri" pitchFamily="34" charset="0"/>
              </a:rPr>
              <a:t>extensible, open</a:t>
            </a:r>
            <a:endParaRPr lang="en-GB" sz="3200" dirty="0" smtClean="0">
              <a:solidFill>
                <a:schemeClr val="tx1"/>
              </a:solidFill>
              <a:latin typeface="Calibri" pitchFamily="34" charset="0"/>
            </a:endParaRPr>
          </a:p>
        </p:txBody>
      </p:sp>
    </p:spTree>
    <p:extLst>
      <p:ext uri="{BB962C8B-B14F-4D97-AF65-F5344CB8AC3E}">
        <p14:creationId xmlns:p14="http://schemas.microsoft.com/office/powerpoint/2010/main" val="4238225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500"/>
                                        <p:tgtEl>
                                          <p:spTgt spid="3">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500"/>
                                        <p:tgtEl>
                                          <p:spTgt spid="3">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503809" y="730061"/>
            <a:ext cx="11173090" cy="5484578"/>
          </a:xfrm>
        </p:spPr>
        <p:txBody>
          <a:bodyPr/>
          <a:lstStyle/>
          <a:p>
            <a:pPr algn="ctr"/>
            <a:r>
              <a:rPr lang="en-GB" sz="4400" dirty="0" smtClean="0"/>
              <a:t>Summary</a:t>
            </a:r>
            <a:br>
              <a:rPr lang="en-GB" sz="4400" dirty="0" smtClean="0"/>
            </a:br>
            <a:r>
              <a:rPr lang="en-GB" sz="4400" dirty="0"/>
              <a:t/>
            </a:r>
            <a:br>
              <a:rPr lang="en-GB" sz="4400" dirty="0"/>
            </a:br>
            <a:r>
              <a:rPr lang="en-GB" sz="4400" dirty="0" smtClean="0"/>
              <a:t>The world is information rich</a:t>
            </a:r>
            <a:br>
              <a:rPr lang="en-GB" sz="4400" dirty="0" smtClean="0"/>
            </a:br>
            <a:r>
              <a:rPr lang="en-GB" sz="4400" dirty="0"/>
              <a:t/>
            </a:r>
            <a:br>
              <a:rPr lang="en-GB" sz="4400" dirty="0"/>
            </a:br>
            <a:r>
              <a:rPr lang="en-GB" sz="4400" dirty="0" smtClean="0"/>
              <a:t>Our typed language architectures need to be adjusted for the information-rich world</a:t>
            </a:r>
            <a:br>
              <a:rPr lang="en-GB" sz="4400" dirty="0" smtClean="0"/>
            </a:br>
            <a:r>
              <a:rPr lang="en-GB" sz="4400" dirty="0"/>
              <a:t/>
            </a:r>
            <a:br>
              <a:rPr lang="en-GB" sz="4400" dirty="0"/>
            </a:br>
            <a:r>
              <a:rPr lang="en-GB" sz="4400" dirty="0" smtClean="0">
                <a:solidFill>
                  <a:schemeClr val="tx1"/>
                </a:solidFill>
              </a:rPr>
              <a:t>Consume </a:t>
            </a:r>
            <a:r>
              <a:rPr lang="en-GB" dirty="0" smtClean="0">
                <a:solidFill>
                  <a:schemeClr val="tx1"/>
                </a:solidFill>
              </a:rPr>
              <a:t>anything</a:t>
            </a:r>
            <a:r>
              <a:rPr lang="en-GB" sz="4400" dirty="0" smtClean="0">
                <a:solidFill>
                  <a:schemeClr val="tx1"/>
                </a:solidFill>
              </a:rPr>
              <a:t>! Directly! </a:t>
            </a:r>
            <a:br>
              <a:rPr lang="en-GB" sz="4400" dirty="0" smtClean="0">
                <a:solidFill>
                  <a:schemeClr val="tx1"/>
                </a:solidFill>
              </a:rPr>
            </a:br>
            <a:r>
              <a:rPr lang="en-GB" sz="4400" dirty="0" smtClean="0">
                <a:solidFill>
                  <a:schemeClr val="tx1"/>
                </a:solidFill>
              </a:rPr>
              <a:t>Strongly typed! No walls!</a:t>
            </a:r>
            <a:endParaRPr lang="en-GB" sz="4400" dirty="0">
              <a:solidFill>
                <a:schemeClr val="tx1"/>
              </a:solidFill>
            </a:endParaRPr>
          </a:p>
        </p:txBody>
      </p:sp>
    </p:spTree>
    <p:extLst>
      <p:ext uri="{BB962C8B-B14F-4D97-AF65-F5344CB8AC3E}">
        <p14:creationId xmlns:p14="http://schemas.microsoft.com/office/powerpoint/2010/main" val="2156584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2225175"/>
              </p:ext>
            </p:extLst>
          </p:nvPr>
        </p:nvGraphicFramePr>
        <p:xfrm>
          <a:off x="507868" y="1447799"/>
          <a:ext cx="11173090" cy="39395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18041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609398"/>
          </a:xfrm>
        </p:spPr>
        <p:txBody>
          <a:bodyPr/>
          <a:lstStyle/>
          <a:p>
            <a:r>
              <a:rPr lang="en-GB" dirty="0" smtClean="0"/>
              <a:t>F# in Visual Studio 2010…</a:t>
            </a:r>
            <a:endParaRPr lang="en-GB" dirty="0"/>
          </a:p>
        </p:txBody>
      </p:sp>
      <p:pic>
        <p:nvPicPr>
          <p:cNvPr id="4" name="Content Placeholder 3" descr="Vis_F_blue_Hires.jpg"/>
          <p:cNvPicPr>
            <a:picLocks noGrp="1" noChangeAspect="1"/>
          </p:cNvPicPr>
          <p:nvPr>
            <p:ph idx="1"/>
          </p:nvPr>
        </p:nvPicPr>
        <p:blipFill>
          <a:blip r:embed="rId2"/>
          <a:stretch>
            <a:fillRect/>
          </a:stretch>
        </p:blipFill>
        <p:spPr>
          <a:xfrm>
            <a:off x="1940561" y="1184856"/>
            <a:ext cx="8422639" cy="5074276"/>
          </a:xfrm>
        </p:spPr>
      </p:pic>
    </p:spTree>
    <p:extLst>
      <p:ext uri="{BB962C8B-B14F-4D97-AF65-F5344CB8AC3E}">
        <p14:creationId xmlns:p14="http://schemas.microsoft.com/office/powerpoint/2010/main" val="37587457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491616" y="3253807"/>
            <a:ext cx="11173090" cy="1218795"/>
          </a:xfrm>
        </p:spPr>
        <p:txBody>
          <a:bodyPr/>
          <a:lstStyle/>
          <a:p>
            <a:pPr algn="ctr"/>
            <a:r>
              <a:rPr lang="en-GB" dirty="0" smtClean="0"/>
              <a:t>However, there’s also a simpler </a:t>
            </a:r>
            <a:br>
              <a:rPr lang="en-GB" dirty="0" smtClean="0"/>
            </a:br>
            <a:r>
              <a:rPr lang="en-GB" dirty="0" smtClean="0"/>
              <a:t>way to explain it…</a:t>
            </a:r>
            <a:endParaRPr lang="en-GB" dirty="0"/>
          </a:p>
        </p:txBody>
      </p:sp>
    </p:spTree>
    <p:extLst>
      <p:ext uri="{BB962C8B-B14F-4D97-AF65-F5344CB8AC3E}">
        <p14:creationId xmlns:p14="http://schemas.microsoft.com/office/powerpoint/2010/main" val="316103609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471296" y="2095566"/>
            <a:ext cx="11173090" cy="1828193"/>
          </a:xfrm>
        </p:spPr>
        <p:txBody>
          <a:bodyPr/>
          <a:lstStyle/>
          <a:p>
            <a:pPr algn="ctr"/>
            <a:r>
              <a:rPr lang="en-GB" dirty="0" smtClean="0"/>
              <a:t>Functional Programming </a:t>
            </a:r>
            <a:br>
              <a:rPr lang="en-GB" dirty="0" smtClean="0"/>
            </a:br>
            <a:r>
              <a:rPr lang="en-GB" dirty="0" smtClean="0"/>
              <a:t>= </a:t>
            </a:r>
            <a:br>
              <a:rPr lang="en-GB" dirty="0" smtClean="0"/>
            </a:br>
            <a:r>
              <a:rPr lang="en-GB" dirty="0" smtClean="0"/>
              <a:t>Simple Code to Solve Complex Problems</a:t>
            </a:r>
            <a:endParaRPr lang="en-GB" dirty="0"/>
          </a:p>
        </p:txBody>
      </p:sp>
    </p:spTree>
    <p:extLst>
      <p:ext uri="{BB962C8B-B14F-4D97-AF65-F5344CB8AC3E}">
        <p14:creationId xmlns:p14="http://schemas.microsoft.com/office/powerpoint/2010/main" val="71476190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dirty="0"/>
          </a:p>
        </p:txBody>
      </p:sp>
      <p:sp>
        <p:nvSpPr>
          <p:cNvPr id="5" name="Content Placeholder 4"/>
          <p:cNvSpPr>
            <a:spLocks noGrp="1"/>
          </p:cNvSpPr>
          <p:nvPr>
            <p:ph sz="half" idx="4294967295"/>
          </p:nvPr>
        </p:nvSpPr>
        <p:spPr>
          <a:xfrm>
            <a:off x="223178" y="1155879"/>
            <a:ext cx="4135463" cy="5429250"/>
          </a:xfrm>
          <a:prstGeom prst="rect">
            <a:avLst/>
          </a:prstGeom>
          <a:solidFill>
            <a:schemeClr val="tx1"/>
          </a:solidFill>
        </p:spPr>
        <p:txBody>
          <a:bodyPr>
            <a:noAutofit/>
          </a:bodyPr>
          <a:lstStyle/>
          <a:p>
            <a:pPr>
              <a:buNone/>
            </a:pPr>
            <a:r>
              <a:rPr lang="en-US" sz="1600" b="1" dirty="0" smtClean="0">
                <a:solidFill>
                  <a:schemeClr val="tx2">
                    <a:lumMod val="75000"/>
                  </a:schemeClr>
                </a:solidFill>
                <a:latin typeface="Consolas" pitchFamily="49" charset="0"/>
              </a:rPr>
              <a:t>let swap (x, y) = (y, x)</a:t>
            </a:r>
          </a:p>
          <a:p>
            <a:pPr>
              <a:buNone/>
            </a:pPr>
            <a:endParaRPr lang="en-US" sz="1600" b="1" dirty="0" smtClean="0">
              <a:solidFill>
                <a:schemeClr val="tx2">
                  <a:lumMod val="75000"/>
                </a:schemeClr>
              </a:solidFill>
              <a:latin typeface="Consolas" pitchFamily="49" charset="0"/>
            </a:endParaRPr>
          </a:p>
          <a:p>
            <a:pPr>
              <a:buNone/>
            </a:pPr>
            <a:endParaRPr lang="en-US" sz="1600" b="1" dirty="0" smtClean="0">
              <a:solidFill>
                <a:schemeClr val="tx2">
                  <a:lumMod val="75000"/>
                </a:schemeClr>
              </a:solidFill>
              <a:latin typeface="Consolas" pitchFamily="49" charset="0"/>
            </a:endParaRPr>
          </a:p>
          <a:p>
            <a:pPr>
              <a:buNone/>
            </a:pPr>
            <a:endParaRPr lang="en-US" sz="1600" b="1" dirty="0" smtClean="0">
              <a:solidFill>
                <a:schemeClr val="tx2">
                  <a:lumMod val="75000"/>
                </a:schemeClr>
              </a:solidFill>
              <a:latin typeface="Consolas" pitchFamily="49" charset="0"/>
            </a:endParaRPr>
          </a:p>
          <a:p>
            <a:pPr>
              <a:buNone/>
            </a:pPr>
            <a:endParaRPr lang="en-US" sz="1600" b="1" dirty="0" smtClean="0">
              <a:solidFill>
                <a:schemeClr val="tx2">
                  <a:lumMod val="75000"/>
                </a:schemeClr>
              </a:solidFill>
              <a:latin typeface="Consolas" pitchFamily="49" charset="0"/>
            </a:endParaRPr>
          </a:p>
          <a:p>
            <a:pPr>
              <a:buNone/>
            </a:pPr>
            <a:r>
              <a:rPr lang="en-US" sz="1600" b="1" dirty="0" smtClean="0">
                <a:solidFill>
                  <a:schemeClr val="tx2">
                    <a:lumMod val="75000"/>
                  </a:schemeClr>
                </a:solidFill>
                <a:latin typeface="Consolas" pitchFamily="49" charset="0"/>
              </a:rPr>
              <a:t>let rotations (x, y, z) = </a:t>
            </a:r>
          </a:p>
          <a:p>
            <a:pPr>
              <a:buNone/>
            </a:pPr>
            <a:r>
              <a:rPr lang="en-US" sz="1600" b="1" dirty="0" smtClean="0">
                <a:solidFill>
                  <a:schemeClr val="tx2">
                    <a:lumMod val="75000"/>
                  </a:schemeClr>
                </a:solidFill>
                <a:latin typeface="Consolas" pitchFamily="49" charset="0"/>
              </a:rPr>
              <a:t>    [ (x, y, z);</a:t>
            </a:r>
          </a:p>
          <a:p>
            <a:pPr>
              <a:buNone/>
            </a:pPr>
            <a:r>
              <a:rPr lang="en-US" sz="1600" b="1" dirty="0" smtClean="0">
                <a:solidFill>
                  <a:schemeClr val="tx2">
                    <a:lumMod val="75000"/>
                  </a:schemeClr>
                </a:solidFill>
                <a:latin typeface="Consolas" pitchFamily="49" charset="0"/>
              </a:rPr>
              <a:t>      (z, x, y);</a:t>
            </a:r>
          </a:p>
          <a:p>
            <a:pPr>
              <a:buNone/>
            </a:pPr>
            <a:r>
              <a:rPr lang="en-US" sz="1600" b="1" dirty="0" smtClean="0">
                <a:solidFill>
                  <a:schemeClr val="tx2">
                    <a:lumMod val="75000"/>
                  </a:schemeClr>
                </a:solidFill>
                <a:latin typeface="Consolas" pitchFamily="49" charset="0"/>
              </a:rPr>
              <a:t>      (y, z, x) ]</a:t>
            </a:r>
          </a:p>
          <a:p>
            <a:pPr>
              <a:buNone/>
            </a:pPr>
            <a:endParaRPr lang="en-US" sz="1600" b="1" dirty="0" smtClean="0">
              <a:solidFill>
                <a:schemeClr val="tx2">
                  <a:lumMod val="75000"/>
                </a:schemeClr>
              </a:solidFill>
              <a:latin typeface="Consolas" pitchFamily="49" charset="0"/>
            </a:endParaRPr>
          </a:p>
          <a:p>
            <a:pPr>
              <a:buNone/>
            </a:pPr>
            <a:endParaRPr lang="en-US" sz="1600" b="1" dirty="0" smtClean="0">
              <a:solidFill>
                <a:schemeClr val="tx2">
                  <a:lumMod val="75000"/>
                </a:schemeClr>
              </a:solidFill>
              <a:latin typeface="Consolas" pitchFamily="49" charset="0"/>
            </a:endParaRPr>
          </a:p>
          <a:p>
            <a:pPr>
              <a:buNone/>
            </a:pPr>
            <a:endParaRPr lang="en-US" sz="1600" b="1" dirty="0" smtClean="0">
              <a:solidFill>
                <a:schemeClr val="tx2">
                  <a:lumMod val="75000"/>
                </a:schemeClr>
              </a:solidFill>
              <a:latin typeface="Consolas" pitchFamily="49" charset="0"/>
            </a:endParaRPr>
          </a:p>
          <a:p>
            <a:pPr>
              <a:buNone/>
            </a:pPr>
            <a:endParaRPr lang="en-US" sz="1600" b="1" dirty="0" smtClean="0">
              <a:solidFill>
                <a:schemeClr val="tx2">
                  <a:lumMod val="75000"/>
                </a:schemeClr>
              </a:solidFill>
              <a:latin typeface="Consolas" pitchFamily="49" charset="0"/>
            </a:endParaRPr>
          </a:p>
          <a:p>
            <a:pPr>
              <a:buNone/>
            </a:pPr>
            <a:endParaRPr lang="en-US" sz="1600" b="1" dirty="0" smtClean="0">
              <a:solidFill>
                <a:schemeClr val="tx2">
                  <a:lumMod val="75000"/>
                </a:schemeClr>
              </a:solidFill>
              <a:latin typeface="Consolas" pitchFamily="49" charset="0"/>
            </a:endParaRPr>
          </a:p>
          <a:p>
            <a:pPr>
              <a:buNone/>
            </a:pPr>
            <a:endParaRPr lang="en-US" sz="1600" b="1" dirty="0" smtClean="0">
              <a:solidFill>
                <a:schemeClr val="tx2">
                  <a:lumMod val="75000"/>
                </a:schemeClr>
              </a:solidFill>
              <a:latin typeface="Consolas" pitchFamily="49" charset="0"/>
            </a:endParaRPr>
          </a:p>
          <a:p>
            <a:pPr>
              <a:buNone/>
            </a:pPr>
            <a:r>
              <a:rPr lang="en-US" sz="1600" b="1" dirty="0" smtClean="0">
                <a:solidFill>
                  <a:schemeClr val="tx2">
                    <a:lumMod val="75000"/>
                  </a:schemeClr>
                </a:solidFill>
                <a:latin typeface="Consolas" pitchFamily="49" charset="0"/>
              </a:rPr>
              <a:t>let reduce f (x, y, z) = </a:t>
            </a:r>
          </a:p>
          <a:p>
            <a:pPr>
              <a:buNone/>
            </a:pPr>
            <a:r>
              <a:rPr lang="en-US" sz="1600" b="1" dirty="0" smtClean="0">
                <a:solidFill>
                  <a:schemeClr val="tx2">
                    <a:lumMod val="75000"/>
                  </a:schemeClr>
                </a:solidFill>
                <a:latin typeface="Consolas" pitchFamily="49" charset="0"/>
              </a:rPr>
              <a:t>    f x + f y + f z</a:t>
            </a:r>
          </a:p>
          <a:p>
            <a:pPr>
              <a:buNone/>
            </a:pPr>
            <a:endParaRPr lang="en-US" sz="1600" dirty="0" smtClean="0">
              <a:solidFill>
                <a:schemeClr val="tx2">
                  <a:lumMod val="75000"/>
                </a:schemeClr>
              </a:solidFill>
              <a:latin typeface="Consolas" pitchFamily="49" charset="0"/>
            </a:endParaRPr>
          </a:p>
        </p:txBody>
      </p:sp>
      <p:sp>
        <p:nvSpPr>
          <p:cNvPr id="6" name="Text Placeholder 5"/>
          <p:cNvSpPr>
            <a:spLocks noGrp="1"/>
          </p:cNvSpPr>
          <p:nvPr>
            <p:ph type="body" sz="quarter" idx="4294967295"/>
          </p:nvPr>
        </p:nvSpPr>
        <p:spPr>
          <a:xfrm>
            <a:off x="6801197" y="357188"/>
            <a:ext cx="5387630" cy="443198"/>
          </a:xfrm>
          <a:prstGeom prst="rect">
            <a:avLst/>
          </a:prstGeom>
        </p:spPr>
        <p:txBody>
          <a:bodyPr/>
          <a:lstStyle/>
          <a:p>
            <a:pPr algn="ctr">
              <a:buNone/>
            </a:pPr>
            <a:r>
              <a:rPr lang="en-GB" dirty="0" smtClean="0">
                <a:solidFill>
                  <a:schemeClr val="accent2">
                    <a:lumMod val="20000"/>
                    <a:lumOff val="80000"/>
                  </a:schemeClr>
                </a:solidFill>
              </a:rPr>
              <a:t>Pain</a:t>
            </a:r>
            <a:endParaRPr lang="en-GB" dirty="0">
              <a:solidFill>
                <a:schemeClr val="accent2">
                  <a:lumMod val="20000"/>
                  <a:lumOff val="80000"/>
                </a:schemeClr>
              </a:solidFill>
            </a:endParaRPr>
          </a:p>
        </p:txBody>
      </p:sp>
      <p:sp>
        <p:nvSpPr>
          <p:cNvPr id="7" name="Content Placeholder 6"/>
          <p:cNvSpPr>
            <a:spLocks noGrp="1"/>
          </p:cNvSpPr>
          <p:nvPr>
            <p:ph sz="quarter" idx="4294967295"/>
          </p:nvPr>
        </p:nvSpPr>
        <p:spPr>
          <a:xfrm>
            <a:off x="4800046" y="1172336"/>
            <a:ext cx="8241673" cy="5431665"/>
          </a:xfrm>
          <a:prstGeom prst="rect">
            <a:avLst/>
          </a:prstGeom>
          <a:solidFill>
            <a:schemeClr val="tx1"/>
          </a:solidFill>
        </p:spPr>
        <p:txBody>
          <a:bodyPr>
            <a:noAutofit/>
          </a:bodyPr>
          <a:lstStyle/>
          <a:p>
            <a:pPr>
              <a:buNone/>
            </a:pPr>
            <a:r>
              <a:rPr lang="en-GB" sz="1600" b="1" dirty="0" err="1" smtClean="0">
                <a:solidFill>
                  <a:schemeClr val="accent2">
                    <a:lumMod val="75000"/>
                  </a:schemeClr>
                </a:solidFill>
                <a:latin typeface="Consolas" pitchFamily="49" charset="0"/>
              </a:rPr>
              <a:t>Tuple</a:t>
            </a:r>
            <a:r>
              <a:rPr lang="en-GB" sz="1600" b="1" dirty="0" smtClean="0">
                <a:solidFill>
                  <a:schemeClr val="accent2">
                    <a:lumMod val="75000"/>
                  </a:schemeClr>
                </a:solidFill>
                <a:latin typeface="Consolas" pitchFamily="49" charset="0"/>
              </a:rPr>
              <a:t>&lt;U,T&gt; Swap&lt;T,U&gt;(</a:t>
            </a:r>
            <a:r>
              <a:rPr lang="en-GB" sz="1600" b="1" dirty="0" err="1" smtClean="0">
                <a:solidFill>
                  <a:schemeClr val="accent2">
                    <a:lumMod val="75000"/>
                  </a:schemeClr>
                </a:solidFill>
                <a:latin typeface="Consolas" pitchFamily="49" charset="0"/>
              </a:rPr>
              <a:t>Tuple</a:t>
            </a:r>
            <a:r>
              <a:rPr lang="en-GB" sz="1600" b="1" dirty="0" smtClean="0">
                <a:solidFill>
                  <a:schemeClr val="accent2">
                    <a:lumMod val="75000"/>
                  </a:schemeClr>
                </a:solidFill>
                <a:latin typeface="Consolas" pitchFamily="49" charset="0"/>
              </a:rPr>
              <a:t>&lt;T,U&gt; t)</a:t>
            </a:r>
          </a:p>
          <a:p>
            <a:pPr>
              <a:buNone/>
            </a:pPr>
            <a:r>
              <a:rPr lang="en-GB" sz="1600" b="1" dirty="0" smtClean="0">
                <a:solidFill>
                  <a:schemeClr val="accent2">
                    <a:lumMod val="75000"/>
                  </a:schemeClr>
                </a:solidFill>
                <a:latin typeface="Consolas" pitchFamily="49" charset="0"/>
              </a:rPr>
              <a:t>{</a:t>
            </a:r>
          </a:p>
          <a:p>
            <a:pPr>
              <a:buNone/>
            </a:pPr>
            <a:r>
              <a:rPr lang="en-GB" sz="1600" b="1" dirty="0" smtClean="0">
                <a:solidFill>
                  <a:schemeClr val="accent2">
                    <a:lumMod val="75000"/>
                  </a:schemeClr>
                </a:solidFill>
                <a:latin typeface="Consolas" pitchFamily="49" charset="0"/>
              </a:rPr>
              <a:t>    return new </a:t>
            </a:r>
            <a:r>
              <a:rPr lang="en-GB" sz="1600" b="1" dirty="0" err="1" smtClean="0">
                <a:solidFill>
                  <a:schemeClr val="accent2">
                    <a:lumMod val="75000"/>
                  </a:schemeClr>
                </a:solidFill>
                <a:latin typeface="Consolas" pitchFamily="49" charset="0"/>
              </a:rPr>
              <a:t>Tuple</a:t>
            </a:r>
            <a:r>
              <a:rPr lang="en-GB" sz="1600" b="1" dirty="0" smtClean="0">
                <a:solidFill>
                  <a:schemeClr val="accent2">
                    <a:lumMod val="75000"/>
                  </a:schemeClr>
                </a:solidFill>
                <a:latin typeface="Consolas" pitchFamily="49" charset="0"/>
              </a:rPr>
              <a:t>&lt;U,T&gt;(t.Item2, t.Item1)</a:t>
            </a:r>
          </a:p>
          <a:p>
            <a:pPr>
              <a:buNone/>
            </a:pPr>
            <a:r>
              <a:rPr lang="en-GB" sz="1600" b="1" dirty="0" smtClean="0">
                <a:solidFill>
                  <a:schemeClr val="accent2">
                    <a:lumMod val="75000"/>
                  </a:schemeClr>
                </a:solidFill>
                <a:latin typeface="Consolas" pitchFamily="49" charset="0"/>
              </a:rPr>
              <a:t>}</a:t>
            </a:r>
          </a:p>
          <a:p>
            <a:pPr>
              <a:buNone/>
            </a:pPr>
            <a:endParaRPr lang="en-GB" sz="1600" b="1" dirty="0" smtClean="0">
              <a:solidFill>
                <a:schemeClr val="accent2">
                  <a:lumMod val="75000"/>
                </a:schemeClr>
              </a:solidFill>
              <a:latin typeface="Consolas" pitchFamily="49" charset="0"/>
            </a:endParaRPr>
          </a:p>
          <a:p>
            <a:pPr>
              <a:buNone/>
            </a:pPr>
            <a:r>
              <a:rPr lang="en-GB" sz="1600" b="1" dirty="0" err="1" smtClean="0">
                <a:solidFill>
                  <a:schemeClr val="accent2">
                    <a:lumMod val="75000"/>
                  </a:schemeClr>
                </a:solidFill>
                <a:latin typeface="Consolas" pitchFamily="49" charset="0"/>
              </a:rPr>
              <a:t>ReadOnlyCollection</a:t>
            </a:r>
            <a:r>
              <a:rPr lang="en-GB" sz="1600" b="1" dirty="0" smtClean="0">
                <a:solidFill>
                  <a:schemeClr val="accent2">
                    <a:lumMod val="75000"/>
                  </a:schemeClr>
                </a:solidFill>
                <a:latin typeface="Consolas" pitchFamily="49" charset="0"/>
              </a:rPr>
              <a:t>&lt;</a:t>
            </a:r>
            <a:r>
              <a:rPr lang="en-GB" sz="1600" b="1" dirty="0" err="1" smtClean="0">
                <a:solidFill>
                  <a:schemeClr val="accent2">
                    <a:lumMod val="75000"/>
                  </a:schemeClr>
                </a:solidFill>
                <a:latin typeface="Consolas" pitchFamily="49" charset="0"/>
              </a:rPr>
              <a:t>Tuple</a:t>
            </a:r>
            <a:r>
              <a:rPr lang="en-GB" sz="1600" b="1" dirty="0" smtClean="0">
                <a:solidFill>
                  <a:schemeClr val="accent2">
                    <a:lumMod val="75000"/>
                  </a:schemeClr>
                </a:solidFill>
                <a:latin typeface="Consolas" pitchFamily="49" charset="0"/>
              </a:rPr>
              <a:t>&lt;T,T,T&gt;&gt; Rotations&lt;T&gt;(</a:t>
            </a:r>
            <a:r>
              <a:rPr lang="en-GB" sz="1600" b="1" dirty="0" err="1" smtClean="0">
                <a:solidFill>
                  <a:schemeClr val="accent2">
                    <a:lumMod val="75000"/>
                  </a:schemeClr>
                </a:solidFill>
                <a:latin typeface="Consolas" pitchFamily="49" charset="0"/>
              </a:rPr>
              <a:t>Tuple</a:t>
            </a:r>
            <a:r>
              <a:rPr lang="en-GB" sz="1600" b="1" dirty="0" smtClean="0">
                <a:solidFill>
                  <a:schemeClr val="accent2">
                    <a:lumMod val="75000"/>
                  </a:schemeClr>
                </a:solidFill>
                <a:latin typeface="Consolas" pitchFamily="49" charset="0"/>
              </a:rPr>
              <a:t>&lt;T,T,T&gt; t) </a:t>
            </a:r>
          </a:p>
          <a:p>
            <a:pPr>
              <a:buNone/>
            </a:pPr>
            <a:r>
              <a:rPr lang="en-GB" sz="1600" b="1" dirty="0" smtClean="0">
                <a:solidFill>
                  <a:schemeClr val="accent2">
                    <a:lumMod val="75000"/>
                  </a:schemeClr>
                </a:solidFill>
                <a:latin typeface="Consolas" pitchFamily="49" charset="0"/>
              </a:rPr>
              <a:t>{ </a:t>
            </a:r>
          </a:p>
          <a:p>
            <a:pPr>
              <a:buNone/>
            </a:pPr>
            <a:r>
              <a:rPr lang="en-GB" sz="1600" b="1" dirty="0" smtClean="0">
                <a:solidFill>
                  <a:schemeClr val="accent2">
                    <a:lumMod val="75000"/>
                  </a:schemeClr>
                </a:solidFill>
                <a:latin typeface="Consolas" pitchFamily="49" charset="0"/>
              </a:rPr>
              <a:t>  new </a:t>
            </a:r>
            <a:r>
              <a:rPr lang="en-GB" sz="1600" b="1" dirty="0" err="1" smtClean="0">
                <a:solidFill>
                  <a:schemeClr val="accent2">
                    <a:lumMod val="75000"/>
                  </a:schemeClr>
                </a:solidFill>
                <a:latin typeface="Consolas" pitchFamily="49" charset="0"/>
              </a:rPr>
              <a:t>ReadOnlyCollection</a:t>
            </a:r>
            <a:r>
              <a:rPr lang="en-GB" sz="1600" b="1" dirty="0" smtClean="0">
                <a:solidFill>
                  <a:schemeClr val="accent2">
                    <a:lumMod val="75000"/>
                  </a:schemeClr>
                </a:solidFill>
                <a:latin typeface="Consolas" pitchFamily="49" charset="0"/>
              </a:rPr>
              <a:t>&lt;</a:t>
            </a:r>
            <a:r>
              <a:rPr lang="en-GB" sz="1600" b="1" dirty="0" err="1" smtClean="0">
                <a:solidFill>
                  <a:schemeClr val="accent2">
                    <a:lumMod val="75000"/>
                  </a:schemeClr>
                </a:solidFill>
                <a:latin typeface="Consolas" pitchFamily="49" charset="0"/>
              </a:rPr>
              <a:t>int</a:t>
            </a:r>
            <a:r>
              <a:rPr lang="en-GB" sz="1600" b="1" dirty="0" smtClean="0">
                <a:solidFill>
                  <a:schemeClr val="accent2">
                    <a:lumMod val="75000"/>
                  </a:schemeClr>
                </a:solidFill>
                <a:latin typeface="Consolas" pitchFamily="49" charset="0"/>
              </a:rPr>
              <a:t>&gt;</a:t>
            </a:r>
          </a:p>
          <a:p>
            <a:pPr>
              <a:buNone/>
            </a:pPr>
            <a:r>
              <a:rPr lang="en-GB" sz="1600" b="1" dirty="0" smtClean="0">
                <a:solidFill>
                  <a:schemeClr val="accent2">
                    <a:lumMod val="75000"/>
                  </a:schemeClr>
                </a:solidFill>
                <a:latin typeface="Consolas" pitchFamily="49" charset="0"/>
              </a:rPr>
              <a:t>   (new Tuple&lt;T,T,T&gt;[]</a:t>
            </a:r>
          </a:p>
          <a:p>
            <a:pPr>
              <a:buNone/>
            </a:pPr>
            <a:r>
              <a:rPr lang="en-GB" sz="1600" b="1" dirty="0" smtClean="0">
                <a:solidFill>
                  <a:schemeClr val="accent2">
                    <a:lumMod val="75000"/>
                  </a:schemeClr>
                </a:solidFill>
                <a:latin typeface="Consolas" pitchFamily="49" charset="0"/>
              </a:rPr>
              <a:t>    {new Tuple&lt;T,T,T&gt;(t.Item1,t.Item2,t.Item3);     </a:t>
            </a:r>
          </a:p>
          <a:p>
            <a:pPr>
              <a:buNone/>
            </a:pPr>
            <a:r>
              <a:rPr lang="en-GB" sz="1600" b="1" dirty="0" smtClean="0">
                <a:solidFill>
                  <a:schemeClr val="accent2">
                    <a:lumMod val="75000"/>
                  </a:schemeClr>
                </a:solidFill>
                <a:latin typeface="Consolas" pitchFamily="49" charset="0"/>
              </a:rPr>
              <a:t>     new Tuple&lt;T,T,T&gt;(t.Item3,t.Item1,t.Item2); </a:t>
            </a:r>
          </a:p>
          <a:p>
            <a:pPr>
              <a:buNone/>
            </a:pPr>
            <a:r>
              <a:rPr lang="en-GB" sz="1600" b="1" dirty="0" smtClean="0">
                <a:solidFill>
                  <a:schemeClr val="accent2">
                    <a:lumMod val="75000"/>
                  </a:schemeClr>
                </a:solidFill>
                <a:latin typeface="Consolas" pitchFamily="49" charset="0"/>
              </a:rPr>
              <a:t>     new Tuple&lt;T,T,T&gt;(t.Item2,t.Item3,t.Item1); });</a:t>
            </a:r>
          </a:p>
          <a:p>
            <a:pPr>
              <a:buNone/>
            </a:pPr>
            <a:r>
              <a:rPr lang="en-GB" sz="1600" b="1" dirty="0" smtClean="0">
                <a:solidFill>
                  <a:schemeClr val="accent2">
                    <a:lumMod val="75000"/>
                  </a:schemeClr>
                </a:solidFill>
                <a:latin typeface="Consolas" pitchFamily="49" charset="0"/>
              </a:rPr>
              <a:t>}</a:t>
            </a:r>
          </a:p>
          <a:p>
            <a:pPr>
              <a:buNone/>
            </a:pPr>
            <a:endParaRPr lang="en-GB" sz="1600" b="1" dirty="0" smtClean="0">
              <a:solidFill>
                <a:schemeClr val="accent2">
                  <a:lumMod val="75000"/>
                </a:schemeClr>
              </a:solidFill>
              <a:latin typeface="Consolas" pitchFamily="49" charset="0"/>
            </a:endParaRPr>
          </a:p>
          <a:p>
            <a:pPr>
              <a:buNone/>
            </a:pPr>
            <a:r>
              <a:rPr lang="en-GB" sz="1600" b="1" dirty="0" err="1" smtClean="0">
                <a:solidFill>
                  <a:schemeClr val="accent2">
                    <a:lumMod val="75000"/>
                  </a:schemeClr>
                </a:solidFill>
                <a:latin typeface="Consolas" pitchFamily="49" charset="0"/>
              </a:rPr>
              <a:t>int</a:t>
            </a:r>
            <a:r>
              <a:rPr lang="en-GB" sz="1600" b="1" dirty="0" smtClean="0">
                <a:solidFill>
                  <a:schemeClr val="accent2">
                    <a:lumMod val="75000"/>
                  </a:schemeClr>
                </a:solidFill>
                <a:latin typeface="Consolas" pitchFamily="49" charset="0"/>
              </a:rPr>
              <a:t> Reduce&lt;T&gt;(</a:t>
            </a:r>
            <a:r>
              <a:rPr lang="en-GB" sz="1600" b="1" dirty="0" err="1" smtClean="0">
                <a:solidFill>
                  <a:schemeClr val="accent2">
                    <a:lumMod val="75000"/>
                  </a:schemeClr>
                </a:solidFill>
                <a:latin typeface="Consolas" pitchFamily="49" charset="0"/>
              </a:rPr>
              <a:t>Func</a:t>
            </a:r>
            <a:r>
              <a:rPr lang="en-GB" sz="1600" b="1" dirty="0" smtClean="0">
                <a:solidFill>
                  <a:schemeClr val="accent2">
                    <a:lumMod val="75000"/>
                  </a:schemeClr>
                </a:solidFill>
                <a:latin typeface="Consolas" pitchFamily="49" charset="0"/>
              </a:rPr>
              <a:t>&lt;</a:t>
            </a:r>
            <a:r>
              <a:rPr lang="en-GB" sz="1600" b="1" dirty="0" err="1" smtClean="0">
                <a:solidFill>
                  <a:schemeClr val="accent2">
                    <a:lumMod val="75000"/>
                  </a:schemeClr>
                </a:solidFill>
                <a:latin typeface="Consolas" pitchFamily="49" charset="0"/>
              </a:rPr>
              <a:t>T,int</a:t>
            </a:r>
            <a:r>
              <a:rPr lang="en-GB" sz="1600" b="1" dirty="0" smtClean="0">
                <a:solidFill>
                  <a:schemeClr val="accent2">
                    <a:lumMod val="75000"/>
                  </a:schemeClr>
                </a:solidFill>
                <a:latin typeface="Consolas" pitchFamily="49" charset="0"/>
              </a:rPr>
              <a:t>&gt; </a:t>
            </a:r>
            <a:r>
              <a:rPr lang="en-GB" sz="1600" b="1" dirty="0" err="1" smtClean="0">
                <a:solidFill>
                  <a:schemeClr val="accent2">
                    <a:lumMod val="75000"/>
                  </a:schemeClr>
                </a:solidFill>
                <a:latin typeface="Consolas" pitchFamily="49" charset="0"/>
              </a:rPr>
              <a:t>f,Tuple</a:t>
            </a:r>
            <a:r>
              <a:rPr lang="en-GB" sz="1600" b="1" dirty="0" smtClean="0">
                <a:solidFill>
                  <a:schemeClr val="accent2">
                    <a:lumMod val="75000"/>
                  </a:schemeClr>
                </a:solidFill>
                <a:latin typeface="Consolas" pitchFamily="49" charset="0"/>
              </a:rPr>
              <a:t>&lt;T,T,T&gt; t) </a:t>
            </a:r>
          </a:p>
          <a:p>
            <a:pPr>
              <a:buNone/>
            </a:pPr>
            <a:r>
              <a:rPr lang="en-GB" sz="1600" b="1" dirty="0" smtClean="0">
                <a:solidFill>
                  <a:schemeClr val="accent2">
                    <a:lumMod val="75000"/>
                  </a:schemeClr>
                </a:solidFill>
                <a:latin typeface="Consolas" pitchFamily="49" charset="0"/>
              </a:rPr>
              <a:t>{ </a:t>
            </a:r>
          </a:p>
          <a:p>
            <a:pPr>
              <a:buNone/>
            </a:pPr>
            <a:r>
              <a:rPr lang="en-GB" sz="1600" b="1" dirty="0" smtClean="0">
                <a:solidFill>
                  <a:schemeClr val="accent2">
                    <a:lumMod val="75000"/>
                  </a:schemeClr>
                </a:solidFill>
                <a:latin typeface="Consolas" pitchFamily="49" charset="0"/>
              </a:rPr>
              <a:t>    return f(t.Item1)+f(t.Item2)+f(t.Item3); </a:t>
            </a:r>
          </a:p>
          <a:p>
            <a:pPr>
              <a:buNone/>
            </a:pPr>
            <a:r>
              <a:rPr lang="en-GB" sz="1600" b="1" dirty="0" smtClean="0">
                <a:solidFill>
                  <a:schemeClr val="accent2">
                    <a:lumMod val="75000"/>
                  </a:schemeClr>
                </a:solidFill>
                <a:latin typeface="Consolas" pitchFamily="49" charset="0"/>
              </a:rPr>
              <a:t>}</a:t>
            </a:r>
          </a:p>
          <a:p>
            <a:pPr>
              <a:buNone/>
            </a:pPr>
            <a:endParaRPr lang="en-GB" sz="1600" b="1" dirty="0" smtClean="0">
              <a:solidFill>
                <a:schemeClr val="accent2">
                  <a:lumMod val="75000"/>
                </a:schemeClr>
              </a:solidFill>
              <a:latin typeface="Consolas" pitchFamily="49" charset="0"/>
            </a:endParaRPr>
          </a:p>
          <a:p>
            <a:pPr>
              <a:buNone/>
            </a:pPr>
            <a:endParaRPr lang="en-GB" sz="1600" b="1" dirty="0" smtClean="0">
              <a:solidFill>
                <a:schemeClr val="accent2">
                  <a:lumMod val="75000"/>
                </a:schemeClr>
              </a:solidFill>
              <a:latin typeface="Consolas" pitchFamily="49" charset="0"/>
            </a:endParaRPr>
          </a:p>
        </p:txBody>
      </p:sp>
      <p:sp>
        <p:nvSpPr>
          <p:cNvPr id="9" name="Text Placeholder 5"/>
          <p:cNvSpPr txBox="1">
            <a:spLocks/>
          </p:cNvSpPr>
          <p:nvPr/>
        </p:nvSpPr>
        <p:spPr>
          <a:xfrm>
            <a:off x="-494268" y="350874"/>
            <a:ext cx="5387630"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bg2">
                    <a:lumMod val="20000"/>
                    <a:lumOff val="80000"/>
                  </a:schemeClr>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bg2">
                  <a:lumMod val="20000"/>
                  <a:lumOff val="80000"/>
                </a:schemeClr>
              </a:solidFill>
              <a:effectLst/>
              <a:uLnTx/>
              <a:uFillTx/>
              <a:latin typeface="+mn-lt"/>
              <a:ea typeface="+mn-ea"/>
              <a:cs typeface="+mn-cs"/>
            </a:endParaRPr>
          </a:p>
        </p:txBody>
      </p:sp>
    </p:spTree>
    <p:extLst>
      <p:ext uri="{BB962C8B-B14F-4D97-AF65-F5344CB8AC3E}">
        <p14:creationId xmlns:p14="http://schemas.microsoft.com/office/powerpoint/2010/main" val="2314225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491616" y="3253805"/>
            <a:ext cx="11173090" cy="609398"/>
          </a:xfrm>
        </p:spPr>
        <p:txBody>
          <a:bodyPr/>
          <a:lstStyle/>
          <a:p>
            <a:pPr algn="ctr"/>
            <a:r>
              <a:rPr lang="en-GB" dirty="0" smtClean="0"/>
              <a:t>Some sample F#...</a:t>
            </a:r>
            <a:endParaRPr lang="en-GB" dirty="0"/>
          </a:p>
        </p:txBody>
      </p:sp>
    </p:spTree>
    <p:extLst>
      <p:ext uri="{BB962C8B-B14F-4D97-AF65-F5344CB8AC3E}">
        <p14:creationId xmlns:p14="http://schemas.microsoft.com/office/powerpoint/2010/main" val="344025836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Whitespace Matters</a:t>
            </a:r>
            <a:endParaRPr lang="en-GB" dirty="0"/>
          </a:p>
        </p:txBody>
      </p:sp>
      <p:sp>
        <p:nvSpPr>
          <p:cNvPr id="8" name="Text Placeholder 7"/>
          <p:cNvSpPr>
            <a:spLocks noGrp="1"/>
          </p:cNvSpPr>
          <p:nvPr>
            <p:ph type="body" sz="quarter" idx="10"/>
          </p:nvPr>
        </p:nvSpPr>
        <p:spPr>
          <a:xfrm>
            <a:off x="861343" y="1304547"/>
            <a:ext cx="10779795" cy="2462213"/>
          </a:xfrm>
        </p:spPr>
        <p:txBody>
          <a:bodyPr/>
          <a:lstStyle/>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rgbClr val="00B050"/>
                </a:solidFill>
                <a:cs typeface="Consolas" pitchFamily="49" charset="0"/>
              </a:rPr>
              <a:t>let</a:t>
            </a:r>
            <a:r>
              <a:rPr lang="en-GB" sz="2000" b="1" dirty="0" smtClean="0">
                <a:solidFill>
                  <a:schemeClr val="tx1"/>
                </a:solidFill>
                <a:cs typeface="Consolas" pitchFamily="49" charset="0"/>
              </a:rPr>
              <a:t> </a:t>
            </a:r>
            <a:r>
              <a:rPr lang="en-GB" sz="2000" b="1" dirty="0" smtClean="0">
                <a:solidFill>
                  <a:schemeClr val="bg1"/>
                </a:solidFill>
                <a:cs typeface="Consolas" pitchFamily="49" charset="0"/>
              </a:rPr>
              <a:t>computeDerivative f x = </a:t>
            </a:r>
          </a:p>
          <a:p>
            <a:pPr>
              <a:lnSpc>
                <a:spcPct val="100000"/>
              </a:lnSpc>
              <a:spcBef>
                <a:spcPts val="0"/>
              </a:spcBef>
            </a:pPr>
            <a:r>
              <a:rPr lang="en-GB" sz="2000" b="1" dirty="0" smtClean="0">
                <a:solidFill>
                  <a:schemeClr val="tx1"/>
                </a:solidFill>
                <a:cs typeface="Consolas" pitchFamily="49" charset="0"/>
              </a:rPr>
              <a:t>    </a:t>
            </a:r>
            <a:r>
              <a:rPr lang="en-GB" sz="2000" b="1" dirty="0" smtClean="0">
                <a:solidFill>
                  <a:srgbClr val="00B050"/>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p1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tx1"/>
                </a:solidFill>
                <a:cs typeface="Consolas" pitchFamily="49" charset="0"/>
              </a:rPr>
              <a:t>    </a:t>
            </a:r>
            <a:r>
              <a:rPr lang="en-GB" sz="2000" b="1" dirty="0" smtClean="0">
                <a:solidFill>
                  <a:srgbClr val="00B050"/>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p2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bg1"/>
                </a:solidFill>
                <a:cs typeface="Consolas" pitchFamily="49" charset="0"/>
              </a:rPr>
              <a:t>    (p2 – p1) / 0.1</a:t>
            </a:r>
          </a:p>
          <a:p>
            <a:pPr>
              <a:lnSpc>
                <a:spcPct val="100000"/>
              </a:lnSpc>
              <a:spcBef>
                <a:spcPts val="0"/>
              </a:spcBef>
            </a:pPr>
            <a:endParaRPr lang="en-GB" sz="2000" b="1" dirty="0" smtClean="0">
              <a:solidFill>
                <a:schemeClr val="tx1"/>
              </a:solidFill>
              <a:cs typeface="Consolas" pitchFamily="49" charset="0"/>
            </a:endParaRPr>
          </a:p>
        </p:txBody>
      </p:sp>
    </p:spTree>
    <p:extLst>
      <p:ext uri="{BB962C8B-B14F-4D97-AF65-F5344CB8AC3E}">
        <p14:creationId xmlns:p14="http://schemas.microsoft.com/office/powerpoint/2010/main" val="3523678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NA11_BreakoutSession_Template_16x9_Final">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200" dirty="0" err="1" smtClean="0">
            <a:gradFill>
              <a:gsLst>
                <a:gs pos="417">
                  <a:srgbClr val="000000"/>
                </a:gs>
                <a:gs pos="100000">
                  <a:srgbClr val="000000"/>
                </a:gs>
              </a:gsLst>
              <a:lin ang="5400000" scaled="0"/>
            </a:gradFill>
            <a:latin typeface="Segoe Light"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2011-05-18T07:00:00+00:00</Event_x0020_End_x0020_Date>
    <Event_x0020_Start_x0020_Date xmlns="2295e2e7-0eeb-498e-8716-217bb2ee6ee3">2011-05-16T07:00:00+00:00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2799ace8-866f-4a6d-b555-e5fff2d7eb83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389e14a2-def5-4335-8627-c0368c2934a2</TermId>
        </TermInfo>
        <TermInfo xmlns="http://schemas.microsoft.com/office/infopath/2007/PartnerControls">
          <TermName xmlns="http://schemas.microsoft.com/office/infopath/2007/PartnerControls">IT Professionals</TermName>
          <TermId xmlns="http://schemas.microsoft.com/office/infopath/2007/PartnerControls">990979ff-1741-4b6e-880c-9fb513214ef8</TermId>
        </TermInfo>
      </Terms>
    </AudienceTaxHTField0>
    <MS_x0020_Content_x0020_Owner xmlns="2295e2e7-0eeb-498e-8716-217bb2ee6ee3">
      <UserInfo>
        <DisplayName/>
        <AccountId xsi:nil="true"/>
        <AccountType/>
      </UserInfo>
    </MS_x0020_Content_x0020_Owner>
    <TaxCatchAll xmlns="2295e2e7-0eeb-498e-8716-217bb2ee6ee3">
      <Value>29</Value>
      <Value>126</Value>
      <Value>48</Value>
      <Value>47</Value>
      <Value>34</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Georgia World Congress Center Atlanta, GA</TermName>
          <TermId xmlns="http://schemas.microsoft.com/office/infopath/2007/PartnerControls">ea0ece34-59a6-4d43-8d9e-d0f9e2a2f1ce</TermId>
        </TermInfo>
      </Term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c48896dab5c4ca26eb0df5e4080f942f">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09be9dcc7d54799376e9c0867430e3fc"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External 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3833E7-CDA5-4E4A-AF0B-36A91B78C9EF}">
  <ds:schemaRefs>
    <ds:schemaRef ds:uri="http://schemas.microsoft.com/office/infopath/2007/PartnerControls"/>
    <ds:schemaRef ds:uri="http://purl.org/dc/elements/1.1/"/>
    <ds:schemaRef ds:uri="8b529f77-48ab-4581-b468-93f09345b8aa"/>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terms/"/>
    <ds:schemaRef ds:uri="2295e2e7-0eeb-498e-8716-217bb2ee6ee3"/>
    <ds:schemaRef ds:uri="http://purl.org/dc/dcmitype/"/>
  </ds:schemaRefs>
</ds:datastoreItem>
</file>

<file path=customXml/itemProps2.xml><?xml version="1.0" encoding="utf-8"?>
<ds:datastoreItem xmlns:ds="http://schemas.openxmlformats.org/officeDocument/2006/customXml" ds:itemID="{7A43FFF3-CECC-482F-B8F8-FBA0900F79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1448CA-3B92-42F2-A15A-E485670603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TENA11_BreakoutSession_Template_16x9_Final</Template>
  <TotalTime>5396</TotalTime>
  <Words>1688</Words>
  <Application>Microsoft Office PowerPoint</Application>
  <PresentationFormat>Custom</PresentationFormat>
  <Paragraphs>424</Paragraphs>
  <Slides>45</Slides>
  <Notes>10</Notes>
  <HiddenSlides>0</HiddenSlides>
  <MMClips>0</MMClips>
  <ScaleCrop>false</ScaleCrop>
  <HeadingPairs>
    <vt:vector size="4" baseType="variant">
      <vt:variant>
        <vt:lpstr>Theme</vt:lpstr>
      </vt:variant>
      <vt:variant>
        <vt:i4>3</vt:i4>
      </vt:variant>
      <vt:variant>
        <vt:lpstr>Slide Titles</vt:lpstr>
      </vt:variant>
      <vt:variant>
        <vt:i4>45</vt:i4>
      </vt:variant>
    </vt:vector>
  </HeadingPairs>
  <TitlesOfParts>
    <vt:vector size="48" baseType="lpstr">
      <vt:lpstr>TENA11_BreakoutSession_Template_16x9_Final</vt:lpstr>
      <vt:lpstr>White with Consolas font for code slides</vt:lpstr>
      <vt:lpstr>1_White with Consolas font for code slides</vt:lpstr>
      <vt:lpstr>F# 3.0 Information Rich Programming</vt:lpstr>
      <vt:lpstr>What is Functional Programming Anyway?</vt:lpstr>
      <vt:lpstr>Background: Principles of Typed Functional Programming</vt:lpstr>
      <vt:lpstr>Background: OO through this Lens</vt:lpstr>
      <vt:lpstr>However, there’s also a simpler  way to explain it…</vt:lpstr>
      <vt:lpstr>Functional Programming  =  Simple Code to Solve Complex Problems</vt:lpstr>
      <vt:lpstr>PowerPoint Presentation</vt:lpstr>
      <vt:lpstr>Some sample F#...</vt:lpstr>
      <vt:lpstr>Whitespace Matters</vt:lpstr>
      <vt:lpstr>Objects + Functional</vt:lpstr>
      <vt:lpstr>[ … ]</vt:lpstr>
      <vt:lpstr>seq { … }</vt:lpstr>
      <vt:lpstr>F# is…</vt:lpstr>
      <vt:lpstr>Understanding F# </vt:lpstr>
      <vt:lpstr>Example F# 2.0 Adoptions</vt:lpstr>
      <vt:lpstr>Example: Biotech</vt:lpstr>
      <vt:lpstr>Now, F# 3.0…</vt:lpstr>
      <vt:lpstr>Proposition 1 The world is information-rich</vt:lpstr>
      <vt:lpstr>Proposition 2 Modern applications are  information-rich</vt:lpstr>
      <vt:lpstr>Proposition 3 Our languages are information-sparse</vt:lpstr>
      <vt:lpstr>Proposition 4 This is a problem</vt:lpstr>
      <vt:lpstr>Proposition 4 For typed languages, this is a big problem</vt:lpstr>
      <vt:lpstr>Type Providers + LINQ =  Language Integrated Data and Services  </vt:lpstr>
      <vt:lpstr>A Coding Challenge  A Chemical Elements Library…  Then a Biology Library…  Then libraries for all of human knowledge…  </vt:lpstr>
      <vt:lpstr>Language Integrated Web Data</vt:lpstr>
      <vt:lpstr>PowerPoint Presentation</vt:lpstr>
      <vt:lpstr>Language Integrated Data Market Directory</vt:lpstr>
      <vt:lpstr>A Type Provider is…</vt:lpstr>
      <vt:lpstr>PowerPoint Presentation</vt:lpstr>
      <vt:lpstr>The key issues are…  code-focused  strong types simplicity consistency  scale   liveness open and extensible</vt:lpstr>
      <vt:lpstr>PowerPoint Presentation</vt:lpstr>
      <vt:lpstr>How do we mediate today?</vt:lpstr>
      <vt:lpstr>How do we mediate today? Codegen, Codegen, Codegen!!</vt:lpstr>
      <vt:lpstr>Note: F# still contains no data  Open architecture  You can write your own type provider</vt:lpstr>
      <vt:lpstr>A type provider (one type, one property, one ctor)</vt:lpstr>
      <vt:lpstr>OData</vt:lpstr>
      <vt:lpstr>SQL</vt:lpstr>
      <vt:lpstr>SharePoint</vt:lpstr>
      <vt:lpstr>F# 3.0: Queries</vt:lpstr>
      <vt:lpstr>F# 3.0: Queries</vt:lpstr>
      <vt:lpstr>F# 3.0: Queries</vt:lpstr>
      <vt:lpstr>Applications</vt:lpstr>
      <vt:lpstr>Summary  The world is information rich  Our typed language architectures need to be adjusted for the information-rich world  Consume anything! Directly!  Strongly typed! No walls!</vt:lpstr>
      <vt:lpstr>In Summary</vt:lpstr>
      <vt:lpstr>F# in Visual Studio 2010…</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TechEd North America 2011</dc:subject>
  <dc:creator>Don Syme</dc:creator>
  <dc:description>Template Design: Jordan Cayabyab
Formatter: 
Event Date: May 16-19, 2011
Event Location: Atlanta
Audience Type: Developers, IT Pros</dc:description>
  <cp:lastModifiedBy>Don Syme</cp:lastModifiedBy>
  <cp:revision>47</cp:revision>
  <cp:lastPrinted>2010-05-11T05:02:34Z</cp:lastPrinted>
  <dcterms:created xsi:type="dcterms:W3CDTF">2011-05-10T15:07:11Z</dcterms:created>
  <dcterms:modified xsi:type="dcterms:W3CDTF">2011-11-02T21:44:46Z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48;#Georgia World Congress Center Atlanta, GA|ea0ece34-59a6-4d43-8d9e-d0f9e2a2f1ce</vt:lpwstr>
  </property>
  <property fmtid="{D5CDD505-2E9C-101B-9397-08002B2CF9AE}" pid="5" name="Event Location">
    <vt:lpwstr>47;#Atlanta|2799ace8-866f-4a6d-b555-e5fff2d7eb83</vt:lpwstr>
  </property>
  <property fmtid="{D5CDD505-2E9C-101B-9397-08002B2CF9AE}" pid="6" name="Event1">
    <vt:lpwstr>126;#TechEd|ac8fad57-eb30-43a8-b5bd-05dcf2cf2246</vt:lpwstr>
  </property>
  <property fmtid="{D5CDD505-2E9C-101B-9397-08002B2CF9AE}" pid="7" name="Audience">
    <vt:lpwstr>34;#Developers|389e14a2-def5-4335-8627-c0368c2934a2;#29;#IT Professionals|990979ff-1741-4b6e-880c-9fb513214ef8</vt:lpwstr>
  </property>
</Properties>
</file>