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81" r:id="rId5"/>
    <p:sldMasterId id="2147483695" r:id="rId6"/>
    <p:sldMasterId id="2147483720" r:id="rId7"/>
  </p:sldMasterIdLst>
  <p:notesMasterIdLst>
    <p:notesMasterId r:id="rId34"/>
  </p:notesMasterIdLst>
  <p:sldIdLst>
    <p:sldId id="449" r:id="rId8"/>
    <p:sldId id="354" r:id="rId9"/>
    <p:sldId id="566" r:id="rId10"/>
    <p:sldId id="567" r:id="rId11"/>
    <p:sldId id="568" r:id="rId12"/>
    <p:sldId id="569" r:id="rId13"/>
    <p:sldId id="570" r:id="rId14"/>
    <p:sldId id="571" r:id="rId15"/>
    <p:sldId id="573" r:id="rId16"/>
    <p:sldId id="574" r:id="rId17"/>
    <p:sldId id="345" r:id="rId18"/>
    <p:sldId id="518" r:id="rId19"/>
    <p:sldId id="519" r:id="rId20"/>
    <p:sldId id="520" r:id="rId21"/>
    <p:sldId id="530" r:id="rId22"/>
    <p:sldId id="532" r:id="rId23"/>
    <p:sldId id="579" r:id="rId24"/>
    <p:sldId id="581" r:id="rId25"/>
    <p:sldId id="578" r:id="rId26"/>
    <p:sldId id="582" r:id="rId27"/>
    <p:sldId id="534" r:id="rId28"/>
    <p:sldId id="535" r:id="rId29"/>
    <p:sldId id="536" r:id="rId30"/>
    <p:sldId id="583" r:id="rId31"/>
    <p:sldId id="584" r:id="rId32"/>
    <p:sldId id="56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9B2C"/>
    <a:srgbClr val="0D8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4" autoAdjust="0"/>
    <p:restoredTop sz="94660"/>
  </p:normalViewPr>
  <p:slideViewPr>
    <p:cSldViewPr>
      <p:cViewPr>
        <p:scale>
          <a:sx n="100" d="100"/>
          <a:sy n="100" d="100"/>
        </p:scale>
        <p:origin x="-6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8C5A3-0DBD-4BDE-90D8-57A61E453E49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2CB61-1BB9-4153-9A66-C6A78381A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7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A0D14-7CCF-46EE-84E9-338DC34B671A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A0D14-7CCF-46EE-84E9-338DC34B671A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A0D14-7CCF-46EE-84E9-338DC34B671A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600200"/>
            <a:ext cx="4953000" cy="3352800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Candara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1" y="5029200"/>
            <a:ext cx="441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Candar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</a:t>
            </a:r>
          </a:p>
          <a:p>
            <a:r>
              <a:rPr lang="en-US" dirty="0" smtClean="0"/>
              <a:t>Affiliation</a:t>
            </a:r>
            <a:endParaRPr lang="en-US" dirty="0"/>
          </a:p>
        </p:txBody>
      </p:sp>
      <p:pic>
        <p:nvPicPr>
          <p:cNvPr id="1026" name="Picture 2" descr="C:\Program Files (x86)\Microsoft Office\MEDIA\CAGCAT10\j0298897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485" y="4038600"/>
            <a:ext cx="1806854" cy="157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783083" y="5791202"/>
            <a:ext cx="1922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D85B7"/>
                </a:solidFill>
              </a:rPr>
              <a:t>Cambridge,</a:t>
            </a:r>
            <a:r>
              <a:rPr lang="en-US" baseline="0" dirty="0" smtClean="0">
                <a:solidFill>
                  <a:srgbClr val="0D85B7"/>
                </a:solidFill>
              </a:rPr>
              <a:t> MA</a:t>
            </a:r>
          </a:p>
          <a:p>
            <a:r>
              <a:rPr lang="en-US" baseline="0" dirty="0" smtClean="0">
                <a:solidFill>
                  <a:srgbClr val="0D85B7"/>
                </a:solidFill>
              </a:rPr>
              <a:t>November 5, 2010</a:t>
            </a:r>
            <a:endParaRPr lang="en-US" dirty="0">
              <a:solidFill>
                <a:srgbClr val="0D85B7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608915" y="381002"/>
            <a:ext cx="309642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905"/>
                <a:solidFill>
                  <a:srgbClr val="D09B2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F# in Education</a:t>
            </a:r>
          </a:p>
          <a:p>
            <a:pPr algn="ctr"/>
            <a:r>
              <a:rPr lang="en-US" sz="3600" b="1" cap="none" spc="0" baseline="0" dirty="0" smtClean="0">
                <a:ln w="1905"/>
                <a:solidFill>
                  <a:srgbClr val="D09B2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Workshop</a:t>
            </a:r>
            <a:endParaRPr lang="en-US" sz="3600" b="1" cap="none" spc="0" dirty="0">
              <a:ln w="1905"/>
              <a:solidFill>
                <a:srgbClr val="D09B2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248208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AA82A5-D41F-40B6-864A-06BCCF57D3E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57719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808" y="3253806"/>
            <a:ext cx="8382000" cy="664797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14226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90252" y="3929351"/>
            <a:ext cx="7921912" cy="1337595"/>
          </a:xfrm>
        </p:spPr>
        <p:txBody>
          <a:bodyPr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15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4475222" y="5341787"/>
            <a:ext cx="381244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0570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30250" y="4992403"/>
            <a:ext cx="7651245" cy="752822"/>
          </a:xfrm>
        </p:spPr>
        <p:txBody>
          <a:bodyPr vert="horz" wrap="square" lIns="0" tIns="0" rIns="0" bIns="0" rtlCol="0" anchor="t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50" dirty="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30250" y="5746267"/>
            <a:ext cx="6803209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10794" y="3813439"/>
            <a:ext cx="7681913" cy="1059925"/>
          </a:xfrm>
        </p:spPr>
        <p:txBody>
          <a:bodyPr anchor="t" anchorCtr="0">
            <a:noAutofit/>
          </a:bodyPr>
          <a:lstStyle>
            <a:lvl1pPr marL="0" indent="0" algn="l">
              <a:buFont typeface="Arial" pitchFamily="34" charset="0"/>
              <a:buNone/>
              <a:defRPr kumimoji="0" lang="en-US" sz="8000" b="0" i="0" u="none" strike="noStrike" kern="1200" cap="none" spc="-56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54950394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2471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4"/>
            <a:ext cx="8382000" cy="456120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7114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1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271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6845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4000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15502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47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100000"/>
              <a:buFontTx/>
              <a:buBlip>
                <a:blip r:embed="rId2"/>
              </a:buBlip>
              <a:defRPr/>
            </a:lvl1pPr>
            <a:lvl2pPr>
              <a:buClr>
                <a:schemeClr val="tx1"/>
              </a:buClr>
              <a:buSzPct val="90000"/>
              <a:buFontTx/>
              <a:buBlip>
                <a:blip r:embed="rId3"/>
              </a:buBlip>
              <a:defRPr/>
            </a:lvl2pPr>
            <a:lvl3pPr>
              <a:buClr>
                <a:schemeClr val="tx1"/>
              </a:buClr>
              <a:buSzPct val="90000"/>
              <a:buFontTx/>
              <a:buBlip>
                <a:blip r:embed="rId3"/>
              </a:buBlip>
              <a:defRPr/>
            </a:lvl3pPr>
            <a:lvl4pPr>
              <a:buClr>
                <a:schemeClr val="tx1"/>
              </a:buClr>
              <a:buSzPct val="90000"/>
              <a:buFontTx/>
              <a:buBlip>
                <a:blip r:embed="rId3"/>
              </a:buBlip>
              <a:defRPr/>
            </a:lvl4pPr>
            <a:lvl5pPr>
              <a:buClr>
                <a:schemeClr val="tx1"/>
              </a:buClr>
              <a:buSzPct val="90000"/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4596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248208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63"/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63"/>
            <a:fld id="{8BAA82A5-D41F-40B6-864A-06BCCF57D3E7}" type="slidenum">
              <a:rPr lang="en-GB">
                <a:solidFill>
                  <a:srgbClr val="FFFFFF"/>
                </a:solidFill>
              </a:rPr>
              <a:pPr defTabSz="914363"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63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3863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808" y="3253806"/>
            <a:ext cx="8382000" cy="664797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59957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4" y="2265475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5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61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7623" y="2431024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82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55047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89146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7817450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monstratio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" y="228600"/>
            <a:ext cx="7620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6324600"/>
            <a:ext cx="1143000" cy="2931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sz="900" spc="150" baseline="0" dirty="0" smtClean="0">
                <a:solidFill>
                  <a:srgbClr val="0D85B7"/>
                </a:solidFill>
              </a:rPr>
              <a:t>patterns &amp; practices</a:t>
            </a:r>
            <a:endParaRPr lang="en-US" sz="900" spc="150" baseline="0" dirty="0">
              <a:solidFill>
                <a:srgbClr val="0D85B7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019800" y="6324600"/>
            <a:ext cx="1143000" cy="2931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sz="900" spc="150" baseline="0" dirty="0" smtClean="0">
                <a:solidFill>
                  <a:srgbClr val="0D85B7"/>
                </a:solidFill>
              </a:rPr>
              <a:t>patterns &amp; practices</a:t>
            </a:r>
            <a:endParaRPr lang="en-US" sz="900" spc="150" baseline="0" dirty="0">
              <a:solidFill>
                <a:srgbClr val="0D85B7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214793486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24451867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21174702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422113470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7078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2"/>
              </a:buBlip>
              <a:defRPr/>
            </a:lvl1pPr>
            <a:lvl2pPr marL="855663" indent="-395288">
              <a:buFontTx/>
              <a:buBlip>
                <a:blip r:embed="rId2"/>
              </a:buBlip>
              <a:defRPr/>
            </a:lvl2pPr>
            <a:lvl3pPr marL="1258888" indent="-403225">
              <a:buFontTx/>
              <a:buBlip>
                <a:blip r:embed="rId2"/>
              </a:buBlip>
              <a:defRPr/>
            </a:lvl3pPr>
            <a:lvl4pPr marL="1604963" indent="-346075">
              <a:buFontTx/>
              <a:buBlip>
                <a:blip r:embed="rId2"/>
              </a:buBlip>
              <a:defRPr/>
            </a:lvl4pPr>
            <a:lvl5pPr marL="1941513" indent="-3365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2464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2872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2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2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3218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65307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2133601"/>
            <a:ext cx="4114800" cy="185589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65307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2"/>
            <a:ext cx="4115872" cy="185589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25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92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44139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93660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3365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9126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9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83808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248210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63"/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63"/>
            <a:fld id="{8BAA82A5-D41F-40B6-864A-06BCCF57D3E7}" type="slidenum">
              <a:rPr lang="en-GB">
                <a:solidFill>
                  <a:srgbClr val="FFFFFF"/>
                </a:solidFill>
              </a:rPr>
              <a:pPr defTabSz="914363"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096000" y="6248404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63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9044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808" y="3253805"/>
            <a:ext cx="8382000" cy="609398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374175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ackground 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hite-green code shap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46176" y="1304548"/>
            <a:ext cx="8086952" cy="1434239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24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1pPr>
            <a:lvl2pPr marL="457200" indent="6350">
              <a:lnSpc>
                <a:spcPct val="80000"/>
              </a:lnSpc>
              <a:buFontTx/>
              <a:buNone/>
              <a:defRPr sz="20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2pPr>
            <a:lvl3pPr marL="796925" indent="0">
              <a:lnSpc>
                <a:spcPct val="80000"/>
              </a:lnSpc>
              <a:buFontTx/>
              <a:buNone/>
              <a:defRPr sz="18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3pPr>
            <a:lvl4pPr marL="1147763" indent="20638">
              <a:lnSpc>
                <a:spcPct val="80000"/>
              </a:lnSpc>
              <a:buFontTx/>
              <a:buNone/>
              <a:defRPr sz="18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4pPr>
            <a:lvl5pPr marL="1489075" indent="0">
              <a:lnSpc>
                <a:spcPct val="80000"/>
              </a:lnSpc>
              <a:buFontTx/>
              <a:buNone/>
              <a:defRPr sz="18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0577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1"/>
            <a:ext cx="836393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7912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2265473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3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88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blipFill dpi="0" rotWithShape="1">
          <a:blip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7623" y="2431024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13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55047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89144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238763788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96938705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85685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064471538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80994113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12627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3"/>
              </a:buBlip>
              <a:defRPr/>
            </a:lvl1pPr>
            <a:lvl2pPr marL="855663" indent="-395288">
              <a:buFontTx/>
              <a:buBlip>
                <a:blip r:embed="rId3"/>
              </a:buBlip>
              <a:defRPr/>
            </a:lvl2pPr>
            <a:lvl3pPr marL="1258888" indent="-403225">
              <a:buFontTx/>
              <a:buBlip>
                <a:blip r:embed="rId3"/>
              </a:buBlip>
              <a:defRPr/>
            </a:lvl3pPr>
            <a:lvl4pPr marL="1604963" indent="-346075">
              <a:buFontTx/>
              <a:buBlip>
                <a:blip r:embed="rId3"/>
              </a:buBlip>
              <a:defRPr/>
            </a:lvl4pPr>
            <a:lvl5pPr marL="1941513" indent="-336550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56515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796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1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1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3251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5589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5589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00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5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068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34111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085653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12107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0253684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248208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63"/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63"/>
            <a:fld id="{8BAA82A5-D41F-40B6-864A-06BCCF57D3E7}" type="slidenum">
              <a:rPr lang="en-GB">
                <a:solidFill>
                  <a:srgbClr val="FFFFFF"/>
                </a:solidFill>
              </a:rPr>
              <a:pPr defTabSz="914363"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63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85091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808" y="3253805"/>
            <a:ext cx="8382000" cy="609398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347650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ackground 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hite-green code shap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46176" y="1304546"/>
            <a:ext cx="8086952" cy="1434239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24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1pPr>
            <a:lvl2pPr marL="457200" indent="6350">
              <a:lnSpc>
                <a:spcPct val="80000"/>
              </a:lnSpc>
              <a:buFontTx/>
              <a:buNone/>
              <a:defRPr sz="20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2pPr>
            <a:lvl3pPr marL="796925" indent="0">
              <a:lnSpc>
                <a:spcPct val="80000"/>
              </a:lnSpc>
              <a:buFontTx/>
              <a:buNone/>
              <a:defRPr sz="18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3pPr>
            <a:lvl4pPr marL="1147763" indent="20638">
              <a:lnSpc>
                <a:spcPct val="80000"/>
              </a:lnSpc>
              <a:buFontTx/>
              <a:buNone/>
              <a:defRPr sz="18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4pPr>
            <a:lvl5pPr marL="1489075" indent="0">
              <a:lnSpc>
                <a:spcPct val="80000"/>
              </a:lnSpc>
              <a:buFontTx/>
              <a:buNone/>
              <a:defRPr sz="18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0011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739613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905001"/>
            <a:ext cx="836393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380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image" Target="../media/image8.jpeg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2B1D8-8ECA-460B-B9FE-02DC521194CC}" type="datetimeFigureOut">
              <a:rPr lang="en-US" smtClean="0"/>
              <a:pPr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5685B-5C59-4CE6-A774-AD2854C06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5" r:id="rId3"/>
    <p:sldLayoutId id="2147483665" r:id="rId4"/>
    <p:sldLayoutId id="2147483666" r:id="rId5"/>
    <p:sldLayoutId id="2147483667" r:id="rId6"/>
    <p:sldLayoutId id="2147483674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7" r:id="rId13"/>
    <p:sldLayoutId id="214748367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90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412877"/>
            <a:ext cx="8381999" cy="21359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82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3" r:id="rId11"/>
    <p:sldLayoutId id="2147483694" r:id="rId12"/>
  </p:sldLayoutIdLst>
  <p:transition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solidFill>
            <a:srgbClr val="CCFFCC"/>
          </a:solidFill>
          <a:effectLst/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solidFill>
            <a:srgbClr val="99CC99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800" kern="1200">
          <a:solidFill>
            <a:srgbClr val="99CC99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rgbClr val="99CC99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rgbClr val="99CC99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rgbClr val="99CC99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7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9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4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4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4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4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52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6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6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6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6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6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yfsharp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evelynev@microsoft.com" TargetMode="External"/><Relationship Id="rId2" Type="http://schemas.openxmlformats.org/officeDocument/2006/relationships/hyperlink" Target="mailto:dsyme@microsoft.com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blogs.msdn.com/b/fsharpteam" TargetMode="External"/><Relationship Id="rId4" Type="http://schemas.openxmlformats.org/officeDocument/2006/relationships/hyperlink" Target="http://www.fsharp.ne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5" y="476674"/>
            <a:ext cx="9144000" cy="3600451"/>
          </a:xfrm>
        </p:spPr>
        <p:txBody>
          <a:bodyPr>
            <a:normAutofit/>
          </a:bodyPr>
          <a:lstStyle/>
          <a:p>
            <a:r>
              <a:rPr lang="en-CA" sz="6600" dirty="0" smtClean="0"/>
              <a:t>F</a:t>
            </a:r>
            <a:r>
              <a:rPr lang="en-CA" sz="6600" dirty="0" smtClean="0"/>
              <a:t># 3.0 </a:t>
            </a:r>
            <a:r>
              <a:rPr lang="en-CA" sz="6600" dirty="0" smtClean="0"/>
              <a:t/>
            </a:r>
            <a:br>
              <a:rPr lang="en-CA" sz="6600" dirty="0" smtClean="0"/>
            </a:br>
            <a:r>
              <a:rPr lang="en-CA" sz="4400" dirty="0" smtClean="0"/>
              <a:t>Functional programming meets information rich world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7" y="4032504"/>
            <a:ext cx="7416824" cy="1752600"/>
          </a:xfrm>
        </p:spPr>
        <p:txBody>
          <a:bodyPr>
            <a:normAutofit/>
          </a:bodyPr>
          <a:lstStyle/>
          <a:p>
            <a:r>
              <a:rPr lang="en-CA" dirty="0" smtClean="0"/>
              <a:t>Don Syme, Principal Researcher, </a:t>
            </a:r>
            <a:endParaRPr lang="en-CA" dirty="0" smtClean="0"/>
          </a:p>
          <a:p>
            <a:r>
              <a:rPr lang="en-CA" dirty="0" smtClean="0"/>
              <a:t>Microsoft </a:t>
            </a:r>
            <a:r>
              <a:rPr lang="en-CA" dirty="0" smtClean="0"/>
              <a:t>Research, </a:t>
            </a:r>
            <a:r>
              <a:rPr lang="en-CA" dirty="0" smtClean="0"/>
              <a:t>UK</a:t>
            </a:r>
          </a:p>
          <a:p>
            <a:endParaRPr lang="en-CA" dirty="0"/>
          </a:p>
          <a:p>
            <a:r>
              <a:rPr lang="en-CA" dirty="0" smtClean="0"/>
              <a:t>The Visual F# Team, Microsoft</a:t>
            </a:r>
            <a:endParaRPr lang="en-CA" dirty="0" smtClean="0"/>
          </a:p>
          <a:p>
            <a:endParaRPr lang="en-CA" dirty="0" smtClean="0"/>
          </a:p>
        </p:txBody>
      </p:sp>
      <p:pic>
        <p:nvPicPr>
          <p:cNvPr id="4" name="Content Placeholder 3" descr="Vis_F_blue_Hir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809382"/>
            <a:ext cx="3574214" cy="199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9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41730" y="2327374"/>
            <a:ext cx="8382000" cy="199439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 smtClean="0">
                <a:solidFill>
                  <a:srgbClr val="0070C0"/>
                </a:solidFill>
              </a:rPr>
              <a:t>But first…</a:t>
            </a:r>
            <a:br>
              <a:rPr lang="en-US" sz="4400" dirty="0" smtClean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/>
            </a:r>
            <a:br>
              <a:rPr lang="en-US" sz="4400" dirty="0">
                <a:solidFill>
                  <a:srgbClr val="0070C0"/>
                </a:solidFill>
              </a:rPr>
            </a:br>
            <a:r>
              <a:rPr lang="en-US" sz="4400" dirty="0" smtClean="0">
                <a:solidFill>
                  <a:srgbClr val="0070C0"/>
                </a:solidFill>
              </a:rPr>
              <a:t>What is F</a:t>
            </a:r>
            <a:r>
              <a:rPr lang="en-US" sz="4400" dirty="0" smtClean="0">
                <a:solidFill>
                  <a:srgbClr val="0070C0"/>
                </a:solidFill>
              </a:rPr>
              <a:t>#?</a:t>
            </a:r>
            <a:endParaRPr sz="4400" dirty="0" smtClean="0">
              <a:solidFill>
                <a:srgbClr val="0070C0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32775" y="1503558"/>
            <a:ext cx="8048625" cy="1428083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pPr marL="460375" lvl="0" indent="-460375" algn="ctr">
              <a:lnSpc>
                <a:spcPct val="90000"/>
              </a:lnSpc>
              <a:spcBef>
                <a:spcPct val="20000"/>
              </a:spcBef>
              <a:defRPr/>
            </a:pPr>
            <a:endParaRPr lang="en-GB" sz="3200" dirty="0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471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10799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6600" b="1" dirty="0" smtClean="0"/>
              <a:t>F# is…</a:t>
            </a:r>
            <a:endParaRPr sz="6600" b="1" dirty="0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>
          <a:xfrm>
            <a:off x="632773" y="2217598"/>
            <a:ext cx="8048625" cy="1428083"/>
          </a:xfrm>
        </p:spPr>
        <p:txBody>
          <a:bodyPr anchor="ctr">
            <a:noAutofit/>
          </a:bodyPr>
          <a:lstStyle/>
          <a:p>
            <a:pPr lvl="0" algn="ctr">
              <a:lnSpc>
                <a:spcPct val="150000"/>
              </a:lnSpc>
              <a:buNone/>
              <a:defRPr/>
            </a:pPr>
            <a:endParaRPr lang="en-GB" sz="3600" dirty="0" smtClean="0"/>
          </a:p>
          <a:p>
            <a:pPr lvl="0" algn="ctr">
              <a:lnSpc>
                <a:spcPct val="150000"/>
              </a:lnSpc>
              <a:buNone/>
              <a:defRPr/>
            </a:pPr>
            <a:endParaRPr lang="en-GB" sz="3600" dirty="0"/>
          </a:p>
          <a:p>
            <a:pPr lvl="0" algn="ctr">
              <a:lnSpc>
                <a:spcPct val="150000"/>
              </a:lnSpc>
              <a:buNone/>
              <a:defRPr/>
            </a:pPr>
            <a:r>
              <a:rPr lang="en-GB" sz="3600" dirty="0" smtClean="0"/>
              <a:t>...a </a:t>
            </a:r>
            <a:r>
              <a:rPr lang="en-GB" sz="3600" b="1" dirty="0">
                <a:solidFill>
                  <a:srgbClr val="00B050"/>
                </a:solidFill>
              </a:rPr>
              <a:t>practical ,</a:t>
            </a:r>
            <a:r>
              <a:rPr lang="en-GB" sz="3600" dirty="0"/>
              <a:t> </a:t>
            </a:r>
            <a:r>
              <a:rPr lang="en-GB" sz="3600" b="1" dirty="0" smtClean="0">
                <a:solidFill>
                  <a:srgbClr val="00B050"/>
                </a:solidFill>
              </a:rPr>
              <a:t>strongly-typed,</a:t>
            </a:r>
            <a:r>
              <a:rPr lang="en-GB" sz="3600" dirty="0" smtClean="0"/>
              <a:t> </a:t>
            </a:r>
            <a:r>
              <a:rPr lang="en-GB" sz="3600" b="1" dirty="0">
                <a:solidFill>
                  <a:srgbClr val="00B050"/>
                </a:solidFill>
              </a:rPr>
              <a:t>functional-first</a:t>
            </a:r>
            <a:r>
              <a:rPr lang="en-GB" sz="3600" dirty="0" smtClean="0"/>
              <a:t> </a:t>
            </a:r>
            <a:r>
              <a:rPr lang="en-GB" sz="3600" b="1" dirty="0" err="1" smtClean="0">
                <a:solidFill>
                  <a:srgbClr val="00B050"/>
                </a:solidFill>
              </a:rPr>
              <a:t>scripting+programming</a:t>
            </a:r>
            <a:r>
              <a:rPr lang="en-GB" sz="3600" b="1" dirty="0" smtClean="0">
                <a:solidFill>
                  <a:srgbClr val="FFFF00"/>
                </a:solidFill>
              </a:rPr>
              <a:t> </a:t>
            </a:r>
            <a:r>
              <a:rPr lang="en-GB" sz="3600" b="1" dirty="0" smtClean="0">
                <a:solidFill>
                  <a:srgbClr val="00B050"/>
                </a:solidFill>
              </a:rPr>
              <a:t>language</a:t>
            </a:r>
            <a:r>
              <a:rPr lang="en-GB" sz="3600" b="1" dirty="0" smtClean="0">
                <a:solidFill>
                  <a:srgbClr val="FFFF00"/>
                </a:solidFill>
              </a:rPr>
              <a:t> </a:t>
            </a:r>
            <a:r>
              <a:rPr lang="en-GB" sz="3600" dirty="0" smtClean="0"/>
              <a:t>that allows you to write </a:t>
            </a:r>
            <a:r>
              <a:rPr lang="en-GB" sz="3600" b="1" dirty="0" smtClean="0">
                <a:solidFill>
                  <a:srgbClr val="00B050"/>
                </a:solidFill>
              </a:rPr>
              <a:t>simple</a:t>
            </a:r>
            <a:r>
              <a:rPr lang="en-GB" sz="3600" b="1" dirty="0" smtClean="0">
                <a:solidFill>
                  <a:srgbClr val="FFFF00"/>
                </a:solidFill>
              </a:rPr>
              <a:t> </a:t>
            </a:r>
            <a:r>
              <a:rPr lang="en-GB" sz="3600" b="1" dirty="0" smtClean="0">
                <a:solidFill>
                  <a:srgbClr val="00B050"/>
                </a:solidFill>
              </a:rPr>
              <a:t>code</a:t>
            </a:r>
            <a:r>
              <a:rPr lang="en-GB" sz="3600" b="1" dirty="0"/>
              <a:t> </a:t>
            </a:r>
            <a:r>
              <a:rPr lang="en-GB" sz="3600" dirty="0" smtClean="0"/>
              <a:t>to solve </a:t>
            </a:r>
            <a:r>
              <a:rPr lang="en-GB" sz="3600" b="1" dirty="0" smtClean="0">
                <a:solidFill>
                  <a:srgbClr val="00B050"/>
                </a:solidFill>
              </a:rPr>
              <a:t>complex</a:t>
            </a:r>
            <a:r>
              <a:rPr lang="en-GB" sz="3600" b="1" dirty="0" smtClean="0">
                <a:solidFill>
                  <a:srgbClr val="FFFF00"/>
                </a:solidFill>
              </a:rPr>
              <a:t> </a:t>
            </a:r>
            <a:r>
              <a:rPr lang="en-GB" sz="3600" b="1" dirty="0" smtClean="0">
                <a:solidFill>
                  <a:srgbClr val="00B050"/>
                </a:solidFill>
              </a:rPr>
              <a:t>problems</a:t>
            </a:r>
            <a:r>
              <a:rPr lang="en-GB" sz="3600" dirty="0" smtClean="0"/>
              <a:t>. </a:t>
            </a:r>
          </a:p>
          <a:p>
            <a:pPr algn="ctr">
              <a:lnSpc>
                <a:spcPct val="150000"/>
              </a:lnSpc>
              <a:buFontTx/>
              <a:buNone/>
              <a:defRPr/>
            </a:pPr>
            <a:endParaRPr lang="en-US" sz="3600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32774" y="1503557"/>
            <a:ext cx="8048625" cy="1428083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pPr marL="460375" lvl="0" indent="-460375" algn="ctr">
              <a:lnSpc>
                <a:spcPct val="90000"/>
              </a:lnSpc>
              <a:spcBef>
                <a:spcPct val="20000"/>
              </a:spcBef>
              <a:defRPr/>
            </a:pPr>
            <a:endParaRPr lang="en-GB" sz="3200" dirty="0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30004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5400" dirty="0" smtClean="0"/>
              <a:t>A Challenge</a:t>
            </a:r>
            <a:br>
              <a:rPr lang="en-GB" sz="5400" dirty="0" smtClean="0"/>
            </a:br>
            <a:r>
              <a:rPr lang="en-GB" sz="5400" dirty="0"/>
              <a:t/>
            </a:r>
            <a:br>
              <a:rPr lang="en-GB" sz="5400" dirty="0"/>
            </a:br>
            <a:r>
              <a:rPr lang="en-GB" sz="3200" dirty="0">
                <a:solidFill>
                  <a:schemeClr val="tx1"/>
                </a:solidFill>
              </a:rPr>
              <a:t>Task #1: </a:t>
            </a:r>
            <a:r>
              <a:rPr lang="en-GB" sz="3200" dirty="0" smtClean="0">
                <a:solidFill>
                  <a:schemeClr val="tx1"/>
                </a:solidFill>
              </a:rPr>
              <a:t>A Chemistry Elements Class Library</a:t>
            </a:r>
            <a:r>
              <a:rPr lang="en-GB" sz="3200" dirty="0">
                <a:solidFill>
                  <a:schemeClr val="tx1"/>
                </a:solidFill>
              </a:rPr>
              <a:t/>
            </a: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/>
            </a: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Task #2: </a:t>
            </a:r>
            <a:r>
              <a:rPr lang="en-GB" sz="3200" dirty="0" smtClean="0">
                <a:solidFill>
                  <a:schemeClr val="tx1"/>
                </a:solidFill>
              </a:rPr>
              <a:t>Biology…</a:t>
            </a:r>
            <a:r>
              <a:rPr lang="en-GB" sz="3200" dirty="0">
                <a:solidFill>
                  <a:schemeClr val="tx1"/>
                </a:solidFill>
              </a:rPr>
              <a:t/>
            </a: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/>
            </a: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Task #3: Repeat for all Sciences, </a:t>
            </a:r>
            <a:r>
              <a:rPr lang="en-GB" sz="3200" dirty="0" smtClean="0">
                <a:solidFill>
                  <a:schemeClr val="tx1"/>
                </a:solidFill>
              </a:rPr>
              <a:t>Businesses</a:t>
            </a:r>
            <a:r>
              <a:rPr lang="en-GB" sz="3200" dirty="0">
                <a:solidFill>
                  <a:schemeClr val="tx1"/>
                </a:solidFill>
              </a:rPr>
              <a:t>, …</a:t>
            </a:r>
            <a:r>
              <a:rPr lang="en-GB" sz="5400" dirty="0" smtClean="0"/>
              <a:t/>
            </a:r>
            <a:br>
              <a:rPr lang="en-GB" sz="5400" dirty="0" smtClean="0"/>
            </a:b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7996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Language Integrated Web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i="0" dirty="0" smtClean="0"/>
              <a:t>demo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17482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4" name="Folded Corner 3"/>
          <p:cNvSpPr/>
          <p:nvPr/>
        </p:nvSpPr>
        <p:spPr bwMode="auto">
          <a:xfrm>
            <a:off x="233964" y="77672"/>
            <a:ext cx="6673516" cy="6122547"/>
          </a:xfrm>
          <a:prstGeom prst="foldedCorner">
            <a:avLst>
              <a:gd name="adj" fmla="val 8481"/>
            </a:avLst>
          </a:prstGeom>
          <a:solidFill>
            <a:srgbClr val="F6AE1E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// Freebase.fsx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// Example of reading from freebase.com in F#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// by Jomo Fisher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#r "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System.Runtime.Serialization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#r "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System.ServiceModel.Web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#r "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System.Web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#r "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System.Xml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open System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open System.IO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open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System.Net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open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System.Text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open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System.Web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open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System.Security.Authentication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open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System.Runtime.Serialization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[&lt;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DataContract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&gt;]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type Result&lt;'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TResult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 = {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[&lt;field: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DataMember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(Name="code") &gt;]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Code:string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[&lt;field: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DataMember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(Name="result") &gt;]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Result:'TResult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[&lt;field: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DataMember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(Name="message") &gt;]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Message:string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[&lt;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DataContract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&gt;]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type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ChemicalElement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{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[&lt;field: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DataMember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(Name="name") &gt;]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Name:string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[&lt;field: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DataMember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(Name="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boiling_point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") &gt;]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BoilingPoint:string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[&lt;field: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DataMember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(Name="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atomic_mass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") &gt;]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AtomicMass:string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</p:txBody>
      </p:sp>
      <p:sp>
        <p:nvSpPr>
          <p:cNvPr id="5" name="Folded Corner 4"/>
          <p:cNvSpPr/>
          <p:nvPr/>
        </p:nvSpPr>
        <p:spPr bwMode="auto">
          <a:xfrm>
            <a:off x="2072661" y="610082"/>
            <a:ext cx="6673516" cy="6122547"/>
          </a:xfrm>
          <a:prstGeom prst="foldedCorner">
            <a:avLst>
              <a:gd name="adj" fmla="val 8481"/>
            </a:avLst>
          </a:prstGeom>
          <a:solidFill>
            <a:srgbClr val="F6AE1E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endParaRPr lang="en-GB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let Query&lt;'T&gt;(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query:string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: 'T =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let query =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query.Replace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("'","\"")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let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queryUrl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sprintf "http://api.freebase.com/api/service/mqlread?query=%s" "{\"query\":"+query+"}"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let request :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HttpWebRequest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downcast WebRequest.Create(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queryUrl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request.Method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&lt;- "GET"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request.ContentType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&lt;- "application/x-www-form-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urlencoded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let response =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request.GetResponse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let result =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try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use reader = new StreamReader(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response.GetResponseStream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())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reader.ReadToEnd();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finally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response.Close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let data =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Encoding.Unicode.GetBytes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(result);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let stream = new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MemoryStream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stream.Write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(data, 0, data.Length);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stream.Position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&lt;- 0L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let ser =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Json.DataContractJsonSerializer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(typeof&lt;Result&lt;'T&gt;&gt;)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let result =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ser.ReadObject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(stream) :?&gt; Result&lt;'T&gt;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result.Code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&lt;&gt;"/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api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/status/ok" then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raise (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InvalidOperationException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result.Message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result.Result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let elements = Query&lt;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ChemicalElement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array&gt;("[{'type':'/chemistry/chemical_element','name':null,'boiling_point':null,'atomic_mass':null}]")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elements |&gt;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Array.iter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(fun element-&gt;printfn "%A" element) 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829627" y="1690357"/>
            <a:ext cx="3063834" cy="954103"/>
          </a:xfrm>
          <a:prstGeom prst="wedgeRectCallout">
            <a:avLst>
              <a:gd name="adj1" fmla="val -27307"/>
              <a:gd name="adj2" fmla="val -5054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FFFF"/>
                </a:solidFill>
                <a:latin typeface="Calibri" pitchFamily="34" charset="0"/>
              </a:rPr>
              <a:t>How would we do this </a:t>
            </a:r>
            <a:r>
              <a:rPr lang="en-GB" sz="2800" b="1" dirty="0" smtClean="0">
                <a:solidFill>
                  <a:srgbClr val="FFFFFF"/>
                </a:solidFill>
                <a:latin typeface="Calibri" pitchFamily="34" charset="0"/>
              </a:rPr>
              <a:t>previously?</a:t>
            </a:r>
            <a:endParaRPr lang="en-GB" sz="2800" b="1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7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/>
              <a:t>Note: F# itself still contains no data</a:t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Open architecture</a:t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You can write your own type provider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09837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Language Integrated Data Market Directory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b="1" dirty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i="0" dirty="0" smtClean="0"/>
              <a:t>demo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10571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1" y="2430463"/>
            <a:ext cx="6994525" cy="1524000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F# + Semantic Web?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" y="4191002"/>
            <a:ext cx="6994525" cy="461963"/>
          </a:xfrm>
        </p:spPr>
        <p:txBody>
          <a:bodyPr>
            <a:normAutofit fontScale="92500" lnSpcReduction="20000"/>
          </a:bodyPr>
          <a:lstStyle/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21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 invitation to partner with Microsoft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800" b="1" dirty="0" smtClean="0">
              <a:latin typeface="Candara" pitchFamily="34" charset="0"/>
              <a:ea typeface="+mj-ea"/>
              <a:cs typeface="+mj-cs"/>
            </a:endParaRPr>
          </a:p>
          <a:p>
            <a:r>
              <a:rPr lang="en-GB" sz="2800" b="1" dirty="0" smtClean="0">
                <a:latin typeface="Candara" pitchFamily="34" charset="0"/>
                <a:ea typeface="+mj-ea"/>
                <a:cs typeface="+mj-cs"/>
              </a:rPr>
              <a:t>MSR</a:t>
            </a:r>
            <a:r>
              <a:rPr lang="en-GB" sz="2800" dirty="0" smtClean="0"/>
              <a:t> </a:t>
            </a:r>
            <a:r>
              <a:rPr lang="en-GB" sz="2800" b="1" dirty="0">
                <a:latin typeface="Candara" pitchFamily="34" charset="0"/>
                <a:ea typeface="+mj-ea"/>
                <a:cs typeface="+mj-cs"/>
              </a:rPr>
              <a:t>and Visual Studio want to partner with experts to fuse programming languages + semantic web</a:t>
            </a:r>
          </a:p>
          <a:p>
            <a:endParaRPr lang="en-GB" sz="2800" b="1" dirty="0">
              <a:latin typeface="Candara" pitchFamily="34" charset="0"/>
              <a:ea typeface="+mj-ea"/>
              <a:cs typeface="+mj-cs"/>
            </a:endParaRPr>
          </a:p>
          <a:p>
            <a:r>
              <a:rPr lang="en-GB" sz="2800" b="1" dirty="0">
                <a:latin typeface="Candara" pitchFamily="34" charset="0"/>
                <a:ea typeface="+mj-ea"/>
                <a:cs typeface="+mj-cs"/>
              </a:rPr>
              <a:t>We are neutral regarding protocols etc.</a:t>
            </a:r>
          </a:p>
          <a:p>
            <a:endParaRPr lang="en-GB" sz="2800" b="1" dirty="0">
              <a:latin typeface="Candara" pitchFamily="34" charset="0"/>
              <a:ea typeface="+mj-ea"/>
              <a:cs typeface="+mj-cs"/>
            </a:endParaRPr>
          </a:p>
          <a:p>
            <a:r>
              <a:rPr lang="en-GB" sz="2800" b="1" dirty="0">
                <a:latin typeface="Candara" pitchFamily="34" charset="0"/>
                <a:ea typeface="+mj-ea"/>
                <a:cs typeface="+mj-cs"/>
              </a:rPr>
              <a:t>Be at the forefront of bringing the semantic web to '000s of programmers</a:t>
            </a:r>
          </a:p>
          <a:p>
            <a:endParaRPr lang="en-GB" sz="2800" b="1" dirty="0">
              <a:latin typeface="Candara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0722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395536" y="692697"/>
            <a:ext cx="8382000" cy="548481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dirty="0" smtClean="0">
                <a:solidFill>
                  <a:schemeClr val="tx1"/>
                </a:solidFill>
              </a:rPr>
              <a:t>Summary</a:t>
            </a:r>
            <a:br>
              <a:rPr lang="en-GB" sz="3600" dirty="0" smtClean="0">
                <a:solidFill>
                  <a:schemeClr val="tx1"/>
                </a:solidFill>
              </a:rPr>
            </a:br>
            <a:r>
              <a:rPr lang="en-GB" sz="3600" dirty="0">
                <a:solidFill>
                  <a:schemeClr val="tx1"/>
                </a:solidFill>
              </a:rPr>
              <a:t/>
            </a:r>
            <a:br>
              <a:rPr lang="en-GB" sz="3600" dirty="0">
                <a:solidFill>
                  <a:schemeClr val="tx1"/>
                </a:solidFill>
              </a:rPr>
            </a:br>
            <a:r>
              <a:rPr lang="en-GB" sz="3600" dirty="0" smtClean="0">
                <a:solidFill>
                  <a:schemeClr val="tx1"/>
                </a:solidFill>
              </a:rPr>
              <a:t>The world is information rich</a:t>
            </a:r>
            <a:br>
              <a:rPr lang="en-GB" sz="3600" dirty="0" smtClean="0">
                <a:solidFill>
                  <a:schemeClr val="tx1"/>
                </a:solidFill>
              </a:rPr>
            </a:br>
            <a:r>
              <a:rPr lang="en-GB" sz="3600" dirty="0">
                <a:solidFill>
                  <a:schemeClr val="tx1"/>
                </a:solidFill>
              </a:rPr>
              <a:t/>
            </a:r>
            <a:br>
              <a:rPr lang="en-GB" sz="3600" dirty="0">
                <a:solidFill>
                  <a:schemeClr val="tx1"/>
                </a:solidFill>
              </a:rPr>
            </a:br>
            <a:r>
              <a:rPr lang="en-GB" sz="3600" dirty="0" smtClean="0">
                <a:solidFill>
                  <a:schemeClr val="tx1"/>
                </a:solidFill>
              </a:rPr>
              <a:t>Our programming needs to be information-rich too</a:t>
            </a:r>
            <a:br>
              <a:rPr lang="en-GB" sz="3600" dirty="0" smtClean="0">
                <a:solidFill>
                  <a:schemeClr val="tx1"/>
                </a:solidFill>
              </a:rPr>
            </a:br>
            <a:r>
              <a:rPr lang="en-GB" sz="3600" dirty="0">
                <a:solidFill>
                  <a:schemeClr val="tx1"/>
                </a:solidFill>
              </a:rPr>
              <a:t/>
            </a:r>
            <a:br>
              <a:rPr lang="en-GB" sz="3600" dirty="0">
                <a:solidFill>
                  <a:schemeClr val="tx1"/>
                </a:solidFill>
              </a:rPr>
            </a:br>
            <a:r>
              <a:rPr lang="en-GB" sz="3600" dirty="0" smtClean="0">
                <a:solidFill>
                  <a:schemeClr val="tx1"/>
                </a:solidFill>
              </a:rPr>
              <a:t>The Type Provider Manifesto? </a:t>
            </a:r>
            <a:br>
              <a:rPr lang="en-GB" sz="3600" dirty="0" smtClean="0">
                <a:solidFill>
                  <a:schemeClr val="tx1"/>
                </a:solidFill>
              </a:rPr>
            </a:br>
            <a:r>
              <a:rPr lang="en-GB" sz="3600" dirty="0" smtClean="0">
                <a:solidFill>
                  <a:schemeClr val="tx1"/>
                </a:solidFill>
              </a:rPr>
              <a:t/>
            </a:r>
            <a:br>
              <a:rPr lang="en-GB" sz="3600" dirty="0" smtClean="0">
                <a:solidFill>
                  <a:schemeClr val="tx1"/>
                </a:solidFill>
              </a:rPr>
            </a:br>
            <a:r>
              <a:rPr lang="en-GB" sz="3200" dirty="0" smtClean="0">
                <a:solidFill>
                  <a:schemeClr val="tx1"/>
                </a:solidFill>
              </a:rPr>
              <a:t>Consume anything! Directly! </a:t>
            </a:r>
            <a:br>
              <a:rPr lang="en-GB" sz="3200" dirty="0" smtClean="0">
                <a:solidFill>
                  <a:schemeClr val="tx1"/>
                </a:solidFill>
              </a:rPr>
            </a:br>
            <a:r>
              <a:rPr lang="en-GB" sz="3200" dirty="0" smtClean="0">
                <a:solidFill>
                  <a:schemeClr val="tx1"/>
                </a:solidFill>
              </a:rPr>
              <a:t>Strongly typed! No walls!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9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99398" y="188640"/>
            <a:ext cx="8382000" cy="110799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5400" dirty="0" smtClean="0"/>
              <a:t>F# and Open Source</a:t>
            </a:r>
            <a:endParaRPr sz="5400" b="1" dirty="0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>
          <a:xfrm>
            <a:off x="621887" y="2217598"/>
            <a:ext cx="8048625" cy="1428083"/>
          </a:xfrm>
        </p:spPr>
        <p:txBody>
          <a:bodyPr anchor="ctr">
            <a:noAutofit/>
          </a:bodyPr>
          <a:lstStyle/>
          <a:p>
            <a:pPr lvl="0" algn="ctr">
              <a:lnSpc>
                <a:spcPct val="150000"/>
              </a:lnSpc>
              <a:buNone/>
              <a:defRPr/>
            </a:pPr>
            <a:endParaRPr lang="en-GB" sz="3600" dirty="0" smtClean="0"/>
          </a:p>
          <a:p>
            <a:pPr lvl="0" algn="ctr">
              <a:lnSpc>
                <a:spcPct val="150000"/>
              </a:lnSpc>
              <a:buNone/>
              <a:defRPr/>
            </a:pPr>
            <a:endParaRPr lang="en-GB" sz="3600" dirty="0"/>
          </a:p>
          <a:p>
            <a:pPr lvl="0" algn="ctr">
              <a:lnSpc>
                <a:spcPct val="150000"/>
              </a:lnSpc>
              <a:buNone/>
              <a:defRPr/>
            </a:pPr>
            <a:r>
              <a:rPr lang="en-GB" sz="3600" dirty="0" smtClean="0"/>
              <a:t>F# 2.0 </a:t>
            </a:r>
            <a:r>
              <a:rPr lang="en-GB" sz="3600" dirty="0" err="1" smtClean="0"/>
              <a:t>compiler+library</a:t>
            </a:r>
            <a:r>
              <a:rPr lang="en-GB" sz="3600" dirty="0" smtClean="0"/>
              <a:t> open source drop</a:t>
            </a:r>
          </a:p>
          <a:p>
            <a:pPr lvl="0" algn="ctr">
              <a:lnSpc>
                <a:spcPct val="150000"/>
              </a:lnSpc>
              <a:buNone/>
              <a:defRPr/>
            </a:pPr>
            <a:r>
              <a:rPr lang="en-GB" sz="3600" dirty="0" smtClean="0"/>
              <a:t>Apache 2.0 </a:t>
            </a:r>
            <a:r>
              <a:rPr lang="en-GB" sz="3600" dirty="0" smtClean="0"/>
              <a:t>license</a:t>
            </a:r>
            <a:endParaRPr lang="en-GB" sz="3600" dirty="0"/>
          </a:p>
          <a:p>
            <a:pPr lvl="0" algn="ctr">
              <a:lnSpc>
                <a:spcPct val="150000"/>
              </a:lnSpc>
              <a:buNone/>
              <a:defRPr/>
            </a:pPr>
            <a:r>
              <a:rPr lang="en-GB" sz="3600" dirty="0" smtClean="0"/>
              <a:t>Runs on Linux, Mac, Windows</a:t>
            </a:r>
          </a:p>
          <a:p>
            <a:pPr lvl="0" algn="ctr">
              <a:lnSpc>
                <a:spcPct val="150000"/>
              </a:lnSpc>
              <a:buNone/>
              <a:defRPr/>
            </a:pPr>
            <a:r>
              <a:rPr lang="en-US" sz="3600" smtClean="0">
                <a:hlinkClick r:id="rId3"/>
              </a:rPr>
              <a:t>www.tryfsharp.org</a:t>
            </a:r>
            <a:r>
              <a:rPr lang="en-US" sz="3600" smtClean="0"/>
              <a:t> </a:t>
            </a:r>
            <a:endParaRPr lang="en-US" sz="3600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32774" y="1503557"/>
            <a:ext cx="8048625" cy="1428083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pPr marL="460375" lvl="0" indent="-460375" algn="ctr">
              <a:lnSpc>
                <a:spcPct val="90000"/>
              </a:lnSpc>
              <a:spcBef>
                <a:spcPct val="20000"/>
              </a:spcBef>
              <a:defRPr/>
            </a:pPr>
            <a:endParaRPr lang="en-GB" sz="3200" dirty="0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05444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1043609" y="2852936"/>
            <a:ext cx="6994525" cy="1524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Thank You!</a:t>
            </a:r>
            <a:br>
              <a:rPr lang="en-GB" b="1" dirty="0" smtClean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sz="2200" dirty="0"/>
              <a:t>Contacts: </a:t>
            </a:r>
            <a:r>
              <a:rPr lang="en-GB" sz="2200" dirty="0">
                <a:hlinkClick r:id="rId2"/>
              </a:rPr>
              <a:t>dsyme@microsoft.com</a:t>
            </a:r>
            <a:r>
              <a:rPr lang="en-GB" sz="2200" dirty="0"/>
              <a:t>, </a:t>
            </a:r>
            <a:r>
              <a:rPr lang="en-GB" sz="2200" dirty="0">
                <a:hlinkClick r:id="rId3"/>
              </a:rPr>
              <a:t>evelynev@microsoft.com</a:t>
            </a:r>
            <a:r>
              <a:rPr lang="en-GB" sz="2200" dirty="0"/>
              <a:t> </a:t>
            </a:r>
            <a:br>
              <a:rPr lang="en-GB" sz="2200" dirty="0"/>
            </a:br>
            <a:r>
              <a:rPr lang="en-GB" sz="2200" dirty="0"/>
              <a:t>Resources: </a:t>
            </a:r>
            <a:r>
              <a:rPr lang="en-GB" sz="2200" dirty="0">
                <a:hlinkClick r:id="rId4"/>
              </a:rPr>
              <a:t>www.fsharp.net</a:t>
            </a:r>
            <a:r>
              <a:rPr lang="en-GB" sz="2200" dirty="0"/>
              <a:t>, </a:t>
            </a:r>
            <a:r>
              <a:rPr lang="en-GB" sz="2200" dirty="0">
                <a:hlinkClick r:id="rId5"/>
              </a:rPr>
              <a:t>http://blogs.msdn.com/b/fsharpteam</a:t>
            </a:r>
            <a:r>
              <a:rPr lang="en-GB" sz="2200" dirty="0"/>
              <a:t>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" y="4191002"/>
            <a:ext cx="6994525" cy="461963"/>
          </a:xfrm>
        </p:spPr>
        <p:txBody>
          <a:bodyPr>
            <a:normAutofit fontScale="92500" lnSpcReduction="20000"/>
          </a:bodyPr>
          <a:lstStyle/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32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6177" y="1304548"/>
            <a:ext cx="9686463" cy="1846659"/>
          </a:xfrm>
        </p:spPr>
        <p:txBody>
          <a:bodyPr/>
          <a:lstStyle/>
          <a:p>
            <a:endParaRPr lang="nb-NO" sz="2000" dirty="0" smtClean="0">
              <a:solidFill>
                <a:schemeClr val="bg2"/>
              </a:solidFill>
              <a:latin typeface="Consolas"/>
            </a:endParaRPr>
          </a:p>
          <a:p>
            <a:endParaRPr lang="nb-NO" sz="2000" dirty="0">
              <a:solidFill>
                <a:schemeClr val="bg2"/>
              </a:solidFill>
              <a:latin typeface="Consolas"/>
            </a:endParaRPr>
          </a:p>
          <a:p>
            <a:endParaRPr lang="nb-NO" sz="2000" dirty="0" smtClean="0">
              <a:solidFill>
                <a:schemeClr val="bg2"/>
              </a:solidFill>
              <a:latin typeface="Consolas"/>
            </a:endParaRPr>
          </a:p>
          <a:p>
            <a:endParaRPr lang="nb-NO" sz="2000" dirty="0">
              <a:solidFill>
                <a:schemeClr val="bg2"/>
              </a:solidFill>
              <a:latin typeface="Consolas"/>
            </a:endParaRPr>
          </a:p>
          <a:p>
            <a:endParaRPr lang="nb-NO" sz="2000" dirty="0" smtClean="0">
              <a:solidFill>
                <a:schemeClr val="bg2"/>
              </a:solidFill>
              <a:latin typeface="Consolas"/>
            </a:endParaRPr>
          </a:p>
          <a:p>
            <a:r>
              <a:rPr lang="nb-NO" sz="2000" dirty="0" smtClean="0">
                <a:solidFill>
                  <a:srgbClr val="0070C0"/>
                </a:solidFill>
                <a:latin typeface="Consolas"/>
              </a:rPr>
              <a:t>type</a:t>
            </a:r>
            <a:r>
              <a:rPr lang="nb-NO" sz="2000" dirty="0" smtClean="0">
                <a:latin typeface="Consolas"/>
              </a:rPr>
              <a:t> SQL = SqlDataConnection&lt;</a:t>
            </a:r>
            <a:r>
              <a:rPr lang="nb-NO" sz="2000" dirty="0">
                <a:solidFill>
                  <a:srgbClr val="00B050"/>
                </a:solidFill>
                <a:latin typeface="Consolas"/>
              </a:rPr>
              <a:t>"Server</a:t>
            </a:r>
            <a:r>
              <a:rPr lang="nb-NO" sz="2000" dirty="0" smtClean="0">
                <a:solidFill>
                  <a:srgbClr val="00B050"/>
                </a:solidFill>
                <a:latin typeface="Consolas"/>
              </a:rPr>
              <a:t>='.\\SQLEXPRESS'.."</a:t>
            </a:r>
            <a:r>
              <a:rPr lang="nb-NO" sz="2000" dirty="0" smtClean="0">
                <a:latin typeface="Consolas"/>
              </a:rPr>
              <a:t>&gt;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5012321" y="4379284"/>
            <a:ext cx="2198250" cy="1402772"/>
          </a:xfrm>
          <a:prstGeom prst="wedgeRectCallout">
            <a:avLst>
              <a:gd name="adj1" fmla="val -51833"/>
              <a:gd name="adj2" fmla="val -110905"/>
            </a:avLst>
          </a:prstGeom>
          <a:solidFill>
            <a:srgbClr val="0070C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Fluent, Typed Access To SQL</a:t>
            </a:r>
          </a:p>
        </p:txBody>
      </p:sp>
    </p:spTree>
    <p:extLst>
      <p:ext uri="{BB962C8B-B14F-4D97-AF65-F5344CB8AC3E}">
        <p14:creationId xmlns:p14="http://schemas.microsoft.com/office/powerpoint/2010/main" val="282032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SharePoint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6176" y="1304546"/>
            <a:ext cx="8086952" cy="1785104"/>
          </a:xfrm>
        </p:spPr>
        <p:txBody>
          <a:bodyPr/>
          <a:lstStyle/>
          <a:p>
            <a:endParaRPr lang="nb-NO" sz="2000" dirty="0" smtClean="0">
              <a:solidFill>
                <a:schemeClr val="bg2"/>
              </a:solidFill>
              <a:latin typeface="Consolas"/>
            </a:endParaRPr>
          </a:p>
          <a:p>
            <a:endParaRPr lang="nb-NO" sz="2000" dirty="0">
              <a:solidFill>
                <a:schemeClr val="bg2"/>
              </a:solidFill>
              <a:latin typeface="Consolas"/>
            </a:endParaRPr>
          </a:p>
          <a:p>
            <a:endParaRPr lang="nb-NO" sz="2000" dirty="0" smtClean="0">
              <a:solidFill>
                <a:schemeClr val="bg2"/>
              </a:solidFill>
              <a:latin typeface="Consolas"/>
            </a:endParaRPr>
          </a:p>
          <a:p>
            <a:endParaRPr lang="nb-NO" sz="2000" dirty="0">
              <a:solidFill>
                <a:schemeClr val="bg2"/>
              </a:solidFill>
              <a:latin typeface="Consolas"/>
            </a:endParaRPr>
          </a:p>
          <a:p>
            <a:endParaRPr lang="nb-NO" sz="2000" dirty="0" smtClean="0">
              <a:solidFill>
                <a:schemeClr val="bg2"/>
              </a:solidFill>
              <a:latin typeface="Consolas"/>
            </a:endParaRPr>
          </a:p>
          <a:p>
            <a:r>
              <a:rPr lang="nb-NO" sz="2000" dirty="0" smtClean="0">
                <a:solidFill>
                  <a:srgbClr val="0070C0"/>
                </a:solidFill>
                <a:latin typeface="Consolas"/>
              </a:rPr>
              <a:t>type</a:t>
            </a:r>
            <a:r>
              <a:rPr lang="nb-NO" sz="2000" dirty="0" smtClean="0">
                <a:latin typeface="Consolas"/>
              </a:rPr>
              <a:t> EmeaSite </a:t>
            </a:r>
            <a:r>
              <a:rPr lang="nb-NO" sz="2000" dirty="0">
                <a:latin typeface="Consolas"/>
              </a:rPr>
              <a:t>= </a:t>
            </a:r>
            <a:r>
              <a:rPr lang="nb-NO" sz="2000" dirty="0" smtClean="0">
                <a:latin typeface="Consolas"/>
              </a:rPr>
              <a:t>SharePointSite</a:t>
            </a:r>
            <a:r>
              <a:rPr lang="nb-NO" sz="2000" dirty="0">
                <a:latin typeface="Consolas"/>
              </a:rPr>
              <a:t>&lt;</a:t>
            </a:r>
            <a:r>
              <a:rPr lang="nb-NO" sz="2000" dirty="0">
                <a:solidFill>
                  <a:srgbClr val="00B050"/>
                </a:solidFill>
                <a:latin typeface="Consolas"/>
              </a:rPr>
              <a:t>"http://myemea</a:t>
            </a:r>
            <a:r>
              <a:rPr lang="nb-NO" sz="2000" dirty="0" smtClean="0">
                <a:solidFill>
                  <a:srgbClr val="00B050"/>
                </a:solidFill>
                <a:latin typeface="Consolas"/>
              </a:rPr>
              <a:t>/"</a:t>
            </a:r>
            <a:r>
              <a:rPr lang="nb-NO" sz="2000" dirty="0" smtClean="0">
                <a:latin typeface="Consolas"/>
              </a:rPr>
              <a:t>&gt;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5012321" y="3855028"/>
            <a:ext cx="2198250" cy="1402772"/>
          </a:xfrm>
          <a:prstGeom prst="wedgeRectCallout">
            <a:avLst>
              <a:gd name="adj1" fmla="val -74995"/>
              <a:gd name="adj2" fmla="val -62016"/>
            </a:avLst>
          </a:prstGeom>
          <a:solidFill>
            <a:srgbClr val="0070C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Fluent, Typed Access To SharePoint Lists</a:t>
            </a:r>
          </a:p>
        </p:txBody>
      </p:sp>
    </p:spTree>
    <p:extLst>
      <p:ext uri="{BB962C8B-B14F-4D97-AF65-F5344CB8AC3E}">
        <p14:creationId xmlns:p14="http://schemas.microsoft.com/office/powerpoint/2010/main" val="428109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09398"/>
          </a:xfrm>
        </p:spPr>
        <p:txBody>
          <a:bodyPr/>
          <a:lstStyle/>
          <a:p>
            <a:r>
              <a:rPr lang="en-US" dirty="0" smtClean="0"/>
              <a:t>Type Providers: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89436" y="1447802"/>
            <a:ext cx="8363937" cy="4395049"/>
          </a:xfrm>
        </p:spPr>
        <p:txBody>
          <a:bodyPr/>
          <a:lstStyle/>
          <a:p>
            <a:r>
              <a:rPr lang="en-US" sz="2400" dirty="0" smtClean="0"/>
              <a:t>…web data</a:t>
            </a:r>
            <a:endParaRPr lang="en-US" sz="2400" dirty="0"/>
          </a:p>
          <a:p>
            <a:r>
              <a:rPr lang="en-US" sz="2400" dirty="0" smtClean="0"/>
              <a:t>…data markets</a:t>
            </a:r>
            <a:endParaRPr lang="en-US" sz="2400" dirty="0"/>
          </a:p>
          <a:p>
            <a:r>
              <a:rPr lang="en-US" sz="2400" dirty="0" smtClean="0"/>
              <a:t>…network management</a:t>
            </a:r>
            <a:endParaRPr lang="en-US" sz="2400" dirty="0"/>
          </a:p>
          <a:p>
            <a:r>
              <a:rPr lang="en-US" sz="2400" dirty="0" smtClean="0"/>
              <a:t>…a spreadsheet</a:t>
            </a:r>
          </a:p>
          <a:p>
            <a:r>
              <a:rPr lang="en-US" sz="2400" dirty="0" smtClean="0"/>
              <a:t>…web services</a:t>
            </a:r>
          </a:p>
          <a:p>
            <a:r>
              <a:rPr lang="en-US" sz="2400" dirty="0" smtClean="0"/>
              <a:t>…CRM data</a:t>
            </a:r>
            <a:endParaRPr lang="en-US" sz="2400" dirty="0"/>
          </a:p>
          <a:p>
            <a:r>
              <a:rPr lang="en-US" sz="2400" dirty="0" smtClean="0"/>
              <a:t>…social data</a:t>
            </a:r>
            <a:endParaRPr lang="en-US" sz="2400" dirty="0"/>
          </a:p>
          <a:p>
            <a:r>
              <a:rPr lang="en-US" sz="2400" dirty="0" smtClean="0"/>
              <a:t>…SQL data</a:t>
            </a:r>
          </a:p>
          <a:p>
            <a:r>
              <a:rPr lang="en-US" sz="2400" dirty="0" smtClean="0"/>
              <a:t>…XML data</a:t>
            </a:r>
          </a:p>
          <a:p>
            <a:r>
              <a:rPr lang="en-US" sz="2400" dirty="0" smtClean="0"/>
              <a:t>...</a:t>
            </a:r>
          </a:p>
          <a:p>
            <a:endParaRPr lang="en-US" sz="2400" dirty="0" smtClean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5724129" y="2819423"/>
            <a:ext cx="2377855" cy="1569656"/>
          </a:xfrm>
          <a:prstGeom prst="wedgeRectCallout">
            <a:avLst>
              <a:gd name="adj1" fmla="val -27307"/>
              <a:gd name="adj2" fmla="val -50546"/>
            </a:avLst>
          </a:prstGeom>
          <a:solidFill>
            <a:srgbClr val="429A16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3200" b="1" dirty="0">
                <a:solidFill>
                  <a:srgbClr val="FFFFFF"/>
                </a:solidFill>
                <a:latin typeface="Calibri" pitchFamily="34" charset="0"/>
              </a:rPr>
              <a:t>w</a:t>
            </a:r>
            <a:r>
              <a:rPr lang="en-GB" sz="3200" b="1" dirty="0" smtClean="0">
                <a:solidFill>
                  <a:srgbClr val="FFFFFF"/>
                </a:solidFill>
                <a:latin typeface="Calibri" pitchFamily="34" charset="0"/>
              </a:rPr>
              <a:t>ithout </a:t>
            </a:r>
            <a:r>
              <a:rPr lang="en-GB" sz="3200" dirty="0" smtClean="0">
                <a:solidFill>
                  <a:srgbClr val="FFFFFF"/>
                </a:solidFill>
                <a:latin typeface="Calibri" pitchFamily="34" charset="0"/>
              </a:rPr>
              <a:t>explicit</a:t>
            </a:r>
            <a:r>
              <a:rPr lang="en-GB" sz="3200" b="1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GB" sz="3200" dirty="0" err="1" smtClean="0">
                <a:solidFill>
                  <a:srgbClr val="FFFFFF"/>
                </a:solidFill>
                <a:latin typeface="Calibri" pitchFamily="34" charset="0"/>
              </a:rPr>
              <a:t>codegen</a:t>
            </a:r>
            <a:endParaRPr lang="en-GB" sz="3200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724129" y="1600227"/>
            <a:ext cx="2377855" cy="1077214"/>
          </a:xfrm>
          <a:prstGeom prst="wedgeRectCallout">
            <a:avLst>
              <a:gd name="adj1" fmla="val -27307"/>
              <a:gd name="adj2" fmla="val -50546"/>
            </a:avLst>
          </a:prstGeom>
          <a:solidFill>
            <a:srgbClr val="429A16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3200" b="1" dirty="0" smtClean="0">
                <a:solidFill>
                  <a:srgbClr val="FFFFFF"/>
                </a:solidFill>
                <a:latin typeface="Calibri" pitchFamily="34" charset="0"/>
              </a:rPr>
              <a:t>strongly typed</a:t>
            </a:r>
            <a:endParaRPr lang="en-GB" sz="3200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724129" y="4573197"/>
            <a:ext cx="2377855" cy="1077214"/>
          </a:xfrm>
          <a:prstGeom prst="wedgeRectCallout">
            <a:avLst>
              <a:gd name="adj1" fmla="val -27307"/>
              <a:gd name="adj2" fmla="val -50546"/>
            </a:avLst>
          </a:prstGeom>
          <a:solidFill>
            <a:srgbClr val="429A16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3200" b="1" dirty="0" smtClean="0">
                <a:solidFill>
                  <a:srgbClr val="FFFFFF"/>
                </a:solidFill>
                <a:latin typeface="Calibri" pitchFamily="34" charset="0"/>
              </a:rPr>
              <a:t>extensible, open</a:t>
            </a:r>
            <a:endParaRPr lang="en-GB" sz="3200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88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Whitespace Matters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6176" y="1304548"/>
            <a:ext cx="8086952" cy="24622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000" b="1" dirty="0" smtClean="0">
              <a:solidFill>
                <a:schemeClr val="tx1"/>
              </a:solidFill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 dirty="0" smtClean="0">
                <a:solidFill>
                  <a:srgbClr val="00B050"/>
                </a:solidFill>
                <a:cs typeface="Consolas" pitchFamily="49" charset="0"/>
              </a:rPr>
              <a:t>let</a:t>
            </a:r>
            <a:r>
              <a:rPr lang="en-GB" sz="2000" b="1" dirty="0" smtClean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cs typeface="Consolas" pitchFamily="49" charset="0"/>
              </a:rPr>
              <a:t>computeDerivative f x =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 dirty="0" smtClean="0">
                <a:solidFill>
                  <a:schemeClr val="tx1"/>
                </a:solidFill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B050"/>
                </a:solidFill>
                <a:cs typeface="Consolas" pitchFamily="49" charset="0"/>
              </a:rPr>
              <a:t>let</a:t>
            </a:r>
            <a:r>
              <a:rPr lang="en-GB" sz="2000" b="1" dirty="0" smtClean="0">
                <a:solidFill>
                  <a:srgbClr val="0033CC"/>
                </a:solidFill>
                <a:cs typeface="Consolas" pitchFamily="49" charset="0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cs typeface="Consolas" pitchFamily="49" charset="0"/>
              </a:rPr>
              <a:t>p1 = f (x - 0.05)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000" b="1" dirty="0" smtClean="0">
              <a:solidFill>
                <a:schemeClr val="tx1"/>
              </a:solidFill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 dirty="0" smtClean="0">
                <a:solidFill>
                  <a:schemeClr val="tx1"/>
                </a:solidFill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B050"/>
                </a:solidFill>
                <a:cs typeface="Consolas" pitchFamily="49" charset="0"/>
              </a:rPr>
              <a:t>let</a:t>
            </a:r>
            <a:r>
              <a:rPr lang="en-GB" sz="2000" b="1" dirty="0" smtClean="0">
                <a:solidFill>
                  <a:srgbClr val="0033CC"/>
                </a:solidFill>
                <a:cs typeface="Consolas" pitchFamily="49" charset="0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cs typeface="Consolas" pitchFamily="49" charset="0"/>
              </a:rPr>
              <a:t>p2 = f (x + 0.05)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000" b="1" dirty="0" smtClean="0">
              <a:solidFill>
                <a:schemeClr val="tx1"/>
              </a:solidFill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 dirty="0" smtClean="0">
                <a:solidFill>
                  <a:schemeClr val="bg1"/>
                </a:solidFill>
                <a:cs typeface="Consolas" pitchFamily="49" charset="0"/>
              </a:rPr>
              <a:t>    (p2 – p1) / 0.1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000" b="1" dirty="0" smtClean="0">
              <a:solidFill>
                <a:schemeClr val="tx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06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46176" y="1304546"/>
            <a:ext cx="8086952" cy="3797963"/>
          </a:xfrm>
        </p:spPr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000" b="1" kern="1200" dirty="0" smtClean="0">
                <a:latin typeface="Consolas" pitchFamily="49" charset="0"/>
                <a:cs typeface="Consolas" pitchFamily="49" charset="0"/>
              </a:rPr>
              <a:t> Vector2D (</a:t>
            </a:r>
            <a:r>
              <a:rPr lang="en-US" sz="2000" b="1" kern="1200" dirty="0" err="1" smtClean="0">
                <a:latin typeface="Consolas" pitchFamily="49" charset="0"/>
                <a:cs typeface="Consolas" pitchFamily="49" charset="0"/>
              </a:rPr>
              <a:t>dx:double</a:t>
            </a:r>
            <a:r>
              <a:rPr lang="en-US" sz="2000" b="1" kern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kern="1200" dirty="0" err="1" smtClean="0">
                <a:latin typeface="Consolas" pitchFamily="49" charset="0"/>
                <a:cs typeface="Consolas" pitchFamily="49" charset="0"/>
              </a:rPr>
              <a:t>dy:double</a:t>
            </a:r>
            <a:r>
              <a:rPr lang="en-US" sz="2000" b="1" kern="1200" dirty="0" smtClean="0">
                <a:latin typeface="Consolas" pitchFamily="49" charset="0"/>
                <a:cs typeface="Consolas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  <a:cs typeface="Consolas" pitchFamily="49" charset="0"/>
              </a:rPr>
              <a:t>let</a:t>
            </a:r>
            <a:r>
              <a:rPr lang="en-US" sz="2000" b="1" dirty="0" smtClean="0">
                <a:cs typeface="Consolas" pitchFamily="49" charset="0"/>
              </a:rPr>
              <a:t> d2 = dx*</a:t>
            </a:r>
            <a:r>
              <a:rPr lang="en-US" sz="2000" b="1" dirty="0" err="1" smtClean="0">
                <a:cs typeface="Consolas" pitchFamily="49" charset="0"/>
              </a:rPr>
              <a:t>dx+dy</a:t>
            </a:r>
            <a:r>
              <a:rPr lang="en-US" sz="2000" b="1" dirty="0" smtClean="0">
                <a:cs typeface="Consolas" pitchFamily="49" charset="0"/>
              </a:rPr>
              <a:t>*dy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kern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member</a:t>
            </a:r>
            <a:r>
              <a:rPr lang="en-US" sz="2000" b="1" kern="1200" dirty="0" smtClean="0">
                <a:latin typeface="Consolas" pitchFamily="49" charset="0"/>
                <a:cs typeface="Consolas" pitchFamily="49" charset="0"/>
              </a:rPr>
              <a:t> v.DX = dx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kern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member</a:t>
            </a:r>
            <a:r>
              <a:rPr lang="en-US" sz="2000" b="1" kern="1200" dirty="0" smtClean="0">
                <a:latin typeface="Consolas" pitchFamily="49" charset="0"/>
                <a:cs typeface="Consolas" pitchFamily="49" charset="0"/>
              </a:rPr>
              <a:t> v.DY = dy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kern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member</a:t>
            </a:r>
            <a:r>
              <a:rPr lang="en-US" sz="2000" b="1" kern="1200" dirty="0" smtClean="0">
                <a:latin typeface="Consolas" pitchFamily="49" charset="0"/>
                <a:cs typeface="Consolas" pitchFamily="49" charset="0"/>
              </a:rPr>
              <a:t> v.Length = sqrt d2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kern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member</a:t>
            </a:r>
            <a:r>
              <a:rPr lang="en-US" sz="2000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kern="1200" dirty="0" err="1" smtClean="0">
                <a:latin typeface="Consolas" pitchFamily="49" charset="0"/>
                <a:cs typeface="Consolas" pitchFamily="49" charset="0"/>
              </a:rPr>
              <a:t>v.Scale</a:t>
            </a:r>
            <a:r>
              <a:rPr lang="en-US" sz="2000" b="1" kern="1200" dirty="0" smtClean="0">
                <a:latin typeface="Consolas" pitchFamily="49" charset="0"/>
                <a:cs typeface="Consolas" pitchFamily="49" charset="0"/>
              </a:rPr>
              <a:t>(k) = Vector2D (dx*</a:t>
            </a:r>
            <a:r>
              <a:rPr lang="en-US" sz="2000" b="1" kern="1200" dirty="0" err="1" smtClean="0">
                <a:latin typeface="Consolas" pitchFamily="49" charset="0"/>
                <a:cs typeface="Consolas" pitchFamily="49" charset="0"/>
              </a:rPr>
              <a:t>k,dy</a:t>
            </a:r>
            <a:r>
              <a:rPr lang="en-US" sz="2000" b="1" kern="1200" dirty="0" smtClean="0">
                <a:latin typeface="Consolas" pitchFamily="49" charset="0"/>
                <a:cs typeface="Consolas" pitchFamily="49" charset="0"/>
              </a:rPr>
              <a:t>*k)</a:t>
            </a:r>
            <a:endParaRPr lang="en-US" sz="2000" b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36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#1 (Power </a:t>
            </a:r>
            <a:r>
              <a:rPr lang="en-US" b="1" dirty="0"/>
              <a:t>C</a:t>
            </a:r>
            <a:r>
              <a:rPr lang="en-US" b="1" dirty="0" smtClean="0"/>
              <a:t>ompany)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77800" indent="-177800">
              <a:buNone/>
            </a:pPr>
            <a:r>
              <a:rPr lang="en-GB" sz="2800" b="1" dirty="0" smtClean="0">
                <a:latin typeface="+mj-lt"/>
              </a:rPr>
              <a:t>I have written </a:t>
            </a:r>
            <a:r>
              <a:rPr lang="en-GB" sz="2800" b="1" dirty="0" smtClean="0">
                <a:solidFill>
                  <a:srgbClr val="00B050"/>
                </a:solidFill>
                <a:latin typeface="+mj-lt"/>
              </a:rPr>
              <a:t>an application to balance the national power generation schedule</a:t>
            </a:r>
            <a:r>
              <a:rPr lang="en-GB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GB" sz="2800" b="1" dirty="0" smtClean="0">
                <a:latin typeface="+mj-lt"/>
              </a:rPr>
              <a:t>… for an energy company. </a:t>
            </a:r>
          </a:p>
          <a:p>
            <a:pPr marL="177800" indent="-177800">
              <a:buNone/>
            </a:pPr>
            <a:endParaRPr lang="en-GB" sz="2800" b="1" dirty="0">
              <a:latin typeface="+mj-lt"/>
            </a:endParaRPr>
          </a:p>
          <a:p>
            <a:pPr marL="177800" indent="-177800">
              <a:buNone/>
            </a:pPr>
            <a:r>
              <a:rPr lang="en-GB" sz="2800" b="1" dirty="0" smtClean="0">
                <a:latin typeface="+mj-lt"/>
              </a:rPr>
              <a:t>...</a:t>
            </a:r>
            <a:r>
              <a:rPr lang="en-GB" sz="2800" b="1" dirty="0" smtClean="0">
                <a:solidFill>
                  <a:srgbClr val="00B050"/>
                </a:solidFill>
                <a:latin typeface="+mj-lt"/>
              </a:rPr>
              <a:t>the calculation engine was written in F#</a:t>
            </a:r>
            <a:r>
              <a:rPr lang="en-GB" sz="2800" b="1" dirty="0" smtClean="0">
                <a:latin typeface="+mj-lt"/>
              </a:rPr>
              <a:t>. </a:t>
            </a:r>
          </a:p>
          <a:p>
            <a:pPr marL="177800" indent="-177800">
              <a:buNone/>
            </a:pPr>
            <a:endParaRPr lang="en-GB" sz="2800" b="1" dirty="0" smtClean="0">
              <a:latin typeface="+mj-lt"/>
            </a:endParaRPr>
          </a:p>
          <a:p>
            <a:pPr marL="177800" indent="-177800">
              <a:buNone/>
            </a:pPr>
            <a:r>
              <a:rPr lang="en-GB" sz="2800" b="1" dirty="0" smtClean="0">
                <a:latin typeface="+mj-lt"/>
              </a:rPr>
              <a:t>The use of F# to </a:t>
            </a:r>
            <a:r>
              <a:rPr lang="en-GB" sz="2800" b="1" dirty="0" smtClean="0">
                <a:solidFill>
                  <a:srgbClr val="00B050"/>
                </a:solidFill>
                <a:latin typeface="+mj-lt"/>
              </a:rPr>
              <a:t>address the complexity at the heart of this application</a:t>
            </a:r>
            <a:r>
              <a:rPr lang="en-GB" sz="2800" b="1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GB" sz="2800" b="1" dirty="0" smtClean="0">
                <a:latin typeface="+mj-lt"/>
              </a:rPr>
              <a:t>clearly demonstrates a sweet spot for the language … </a:t>
            </a:r>
            <a:r>
              <a:rPr lang="en-GB" sz="2800" b="1" dirty="0" smtClean="0">
                <a:solidFill>
                  <a:srgbClr val="00B050"/>
                </a:solidFill>
                <a:latin typeface="+mj-lt"/>
              </a:rPr>
              <a:t>algorithmic analysis of large data sets</a:t>
            </a:r>
            <a:r>
              <a:rPr lang="en-GB" sz="2800" b="1" dirty="0" smtClean="0">
                <a:latin typeface="+mj-lt"/>
              </a:rPr>
              <a:t>. </a:t>
            </a:r>
          </a:p>
          <a:p>
            <a:pPr marL="177800" indent="-177800">
              <a:buNone/>
            </a:pPr>
            <a:endParaRPr lang="en-GB" sz="2800" b="1" dirty="0" smtClean="0">
              <a:latin typeface="+mj-lt"/>
            </a:endParaRPr>
          </a:p>
          <a:p>
            <a:pPr marL="177800" indent="-177800" algn="r">
              <a:buNone/>
            </a:pPr>
            <a:r>
              <a:rPr lang="en-GB" sz="2800" b="1" dirty="0" smtClean="0">
                <a:latin typeface="+mj-lt"/>
              </a:rPr>
              <a:t>Simon Cousins (Eon </a:t>
            </a:r>
            <a:r>
              <a:rPr lang="en-GB" sz="2800" b="1" dirty="0" err="1" smtClean="0">
                <a:latin typeface="+mj-lt"/>
              </a:rPr>
              <a:t>Powergen</a:t>
            </a:r>
            <a:r>
              <a:rPr lang="en-GB" sz="2800" b="1" dirty="0" smtClean="0">
                <a:latin typeface="+mj-lt"/>
              </a:rPr>
              <a:t>)</a:t>
            </a:r>
            <a:endParaRPr lang="en-GB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646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400" dirty="0" smtClean="0">
                <a:solidFill>
                  <a:srgbClr val="0070C0"/>
                </a:solidFill>
              </a:rPr>
              <a:t>Today’s talk is very simple</a:t>
            </a:r>
            <a:endParaRPr lang="en-GB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400" dirty="0" smtClean="0">
                <a:solidFill>
                  <a:srgbClr val="0070C0"/>
                </a:solidFill>
              </a:rPr>
              <a:t>Proposition 1</a:t>
            </a:r>
            <a:br>
              <a:rPr lang="en-GB" sz="4400" dirty="0" smtClean="0">
                <a:solidFill>
                  <a:srgbClr val="0070C0"/>
                </a:solidFill>
              </a:rPr>
            </a:br>
            <a:r>
              <a:rPr lang="en-GB" sz="4400" dirty="0" smtClean="0">
                <a:solidFill>
                  <a:srgbClr val="0070C0"/>
                </a:solidFill>
              </a:rPr>
              <a:t>The world is </a:t>
            </a:r>
            <a:r>
              <a:rPr lang="en-GB" sz="4400" dirty="0" smtClean="0">
                <a:solidFill>
                  <a:srgbClr val="0070C0"/>
                </a:solidFill>
              </a:rPr>
              <a:t>information-rich</a:t>
            </a:r>
            <a:br>
              <a:rPr lang="en-GB" sz="4400" dirty="0" smtClean="0">
                <a:solidFill>
                  <a:srgbClr val="0070C0"/>
                </a:solidFill>
              </a:rPr>
            </a:br>
            <a:r>
              <a:rPr lang="en-GB" sz="1800" dirty="0" smtClean="0">
                <a:solidFill>
                  <a:srgbClr val="0070C0"/>
                </a:solidFill>
              </a:rPr>
              <a:t>(the semantic web community knows all about that!)</a:t>
            </a:r>
            <a:endParaRPr lang="en-GB" sz="5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0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400" dirty="0" smtClean="0">
                <a:solidFill>
                  <a:srgbClr val="0070C0"/>
                </a:solidFill>
              </a:rPr>
              <a:t>Proposition 2</a:t>
            </a:r>
            <a:br>
              <a:rPr lang="en-GB" sz="4400" dirty="0" smtClean="0">
                <a:solidFill>
                  <a:srgbClr val="0070C0"/>
                </a:solidFill>
              </a:rPr>
            </a:br>
            <a:r>
              <a:rPr lang="en-GB" sz="4400" dirty="0" smtClean="0">
                <a:solidFill>
                  <a:srgbClr val="0070C0"/>
                </a:solidFill>
              </a:rPr>
              <a:t>Modern applications are </a:t>
            </a:r>
            <a:br>
              <a:rPr lang="en-GB" sz="4400" dirty="0" smtClean="0">
                <a:solidFill>
                  <a:srgbClr val="0070C0"/>
                </a:solidFill>
              </a:rPr>
            </a:br>
            <a:r>
              <a:rPr lang="en-GB" sz="4400" dirty="0" smtClean="0">
                <a:solidFill>
                  <a:srgbClr val="0070C0"/>
                </a:solidFill>
              </a:rPr>
              <a:t>information-rich</a:t>
            </a:r>
            <a:endParaRPr lang="en-GB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3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400" dirty="0" smtClean="0">
                <a:solidFill>
                  <a:srgbClr val="0070C0"/>
                </a:solidFill>
              </a:rPr>
              <a:t>Proposition 3</a:t>
            </a:r>
            <a:br>
              <a:rPr lang="en-GB" sz="4400" dirty="0" smtClean="0">
                <a:solidFill>
                  <a:srgbClr val="0070C0"/>
                </a:solidFill>
              </a:rPr>
            </a:br>
            <a:r>
              <a:rPr lang="en-GB" sz="4400" dirty="0" smtClean="0">
                <a:solidFill>
                  <a:srgbClr val="0070C0"/>
                </a:solidFill>
              </a:rPr>
              <a:t>Our languages are </a:t>
            </a:r>
            <a:r>
              <a:rPr lang="en-GB" sz="4400" dirty="0" smtClean="0">
                <a:solidFill>
                  <a:srgbClr val="0070C0"/>
                </a:solidFill>
              </a:rPr>
              <a:t>information-sparse</a:t>
            </a:r>
            <a:br>
              <a:rPr lang="en-GB" sz="4400" dirty="0" smtClean="0">
                <a:solidFill>
                  <a:srgbClr val="0070C0"/>
                </a:solidFill>
              </a:rPr>
            </a:br>
            <a:endParaRPr lang="en-GB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400" dirty="0" smtClean="0">
                <a:solidFill>
                  <a:srgbClr val="0070C0"/>
                </a:solidFill>
              </a:rPr>
              <a:t>Proposition 4</a:t>
            </a:r>
            <a:br>
              <a:rPr lang="en-GB" sz="4400" dirty="0" smtClean="0">
                <a:solidFill>
                  <a:srgbClr val="0070C0"/>
                </a:solidFill>
              </a:rPr>
            </a:br>
            <a:r>
              <a:rPr lang="en-GB" sz="4400" dirty="0" smtClean="0">
                <a:solidFill>
                  <a:srgbClr val="0070C0"/>
                </a:solidFill>
              </a:rPr>
              <a:t>This is a </a:t>
            </a:r>
            <a:r>
              <a:rPr lang="en-GB" sz="4400" dirty="0" smtClean="0">
                <a:solidFill>
                  <a:srgbClr val="0070C0"/>
                </a:solidFill>
              </a:rPr>
              <a:t>problem</a:t>
            </a:r>
            <a:br>
              <a:rPr lang="en-GB" sz="4400" dirty="0" smtClean="0">
                <a:solidFill>
                  <a:srgbClr val="0070C0"/>
                </a:solidFill>
              </a:rPr>
            </a:br>
            <a:r>
              <a:rPr lang="en-GB" sz="2700" dirty="0" smtClean="0">
                <a:solidFill>
                  <a:srgbClr val="0070C0"/>
                </a:solidFill>
              </a:rPr>
              <a:t/>
            </a:r>
            <a:br>
              <a:rPr lang="en-GB" sz="2700" dirty="0" smtClean="0">
                <a:solidFill>
                  <a:srgbClr val="0070C0"/>
                </a:solidFill>
              </a:rPr>
            </a:br>
            <a:r>
              <a:rPr lang="en-GB" sz="2700" dirty="0" smtClean="0">
                <a:solidFill>
                  <a:srgbClr val="0070C0"/>
                </a:solidFill>
              </a:rPr>
              <a:t>(especially for strongly typed programming)</a:t>
            </a:r>
            <a:endParaRPr lang="en-GB" sz="2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7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 smtClean="0">
                <a:solidFill>
                  <a:srgbClr val="0070C0"/>
                </a:solidFill>
              </a:rPr>
              <a:t>With F</a:t>
            </a:r>
            <a:r>
              <a:rPr lang="en-GB" sz="4400" dirty="0" smtClean="0">
                <a:solidFill>
                  <a:srgbClr val="0070C0"/>
                </a:solidFill>
              </a:rPr>
              <a:t># 3.0 </a:t>
            </a:r>
            <a:r>
              <a:rPr lang="en-GB" dirty="0" smtClean="0">
                <a:solidFill>
                  <a:srgbClr val="0070C0"/>
                </a:solidFill>
              </a:rPr>
              <a:t>we want to help fix this</a:t>
            </a:r>
            <a:r>
              <a:rPr lang="en-GB" dirty="0" smtClean="0">
                <a:solidFill>
                  <a:srgbClr val="0070C0"/>
                </a:solidFill>
              </a:rPr>
              <a:t>…</a:t>
            </a:r>
            <a:br>
              <a:rPr lang="en-GB" dirty="0" smtClean="0">
                <a:solidFill>
                  <a:srgbClr val="0070C0"/>
                </a:solidFill>
              </a:rPr>
            </a:br>
            <a:r>
              <a:rPr lang="en-GB" dirty="0" smtClean="0">
                <a:solidFill>
                  <a:srgbClr val="0070C0"/>
                </a:solidFill>
              </a:rPr>
              <a:t/>
            </a:r>
            <a:br>
              <a:rPr lang="en-GB" dirty="0" smtClean="0">
                <a:solidFill>
                  <a:srgbClr val="0070C0"/>
                </a:solidFill>
              </a:rPr>
            </a:br>
            <a:r>
              <a:rPr lang="en-GB" dirty="0" smtClean="0">
                <a:solidFill>
                  <a:srgbClr val="0070C0"/>
                </a:solidFill>
              </a:rPr>
              <a:t>The </a:t>
            </a:r>
            <a:r>
              <a:rPr lang="en-GB" dirty="0">
                <a:solidFill>
                  <a:srgbClr val="0070C0"/>
                </a:solidFill>
              </a:rPr>
              <a:t>mechanism we’re adding 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to F# is called </a:t>
            </a:r>
            <a:r>
              <a:rPr lang="en-GB" dirty="0">
                <a:solidFill>
                  <a:srgbClr val="00B050"/>
                </a:solidFill>
              </a:rPr>
              <a:t>Type Providers</a:t>
            </a:r>
            <a:r>
              <a:rPr lang="en-GB" sz="4400" dirty="0" smtClean="0">
                <a:solidFill>
                  <a:srgbClr val="0070C0"/>
                </a:solidFill>
              </a:rPr>
              <a:t/>
            </a:r>
            <a:br>
              <a:rPr lang="en-GB" sz="4400" dirty="0" smtClean="0">
                <a:solidFill>
                  <a:srgbClr val="0070C0"/>
                </a:solidFill>
              </a:rPr>
            </a:br>
            <a:endParaRPr lang="en-GB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772816"/>
            <a:ext cx="8382000" cy="4487382"/>
          </a:xfrm>
        </p:spPr>
        <p:txBody>
          <a:bodyPr/>
          <a:lstStyle/>
          <a:p>
            <a:r>
              <a:rPr lang="en-GB" sz="4400" b="1" dirty="0" smtClean="0">
                <a:solidFill>
                  <a:srgbClr val="00B050"/>
                </a:solidFill>
              </a:rPr>
              <a:t>Type Providers</a:t>
            </a:r>
            <a:r>
              <a:rPr lang="en-GB" sz="4400" b="1" dirty="0" smtClean="0">
                <a:solidFill>
                  <a:srgbClr val="0070C0"/>
                </a:solidFill>
              </a:rPr>
              <a:t/>
            </a:r>
            <a:br>
              <a:rPr lang="en-GB" sz="4400" b="1" dirty="0" smtClean="0">
                <a:solidFill>
                  <a:srgbClr val="0070C0"/>
                </a:solidFill>
              </a:rPr>
            </a:br>
            <a:r>
              <a:rPr lang="en-GB" sz="4400" dirty="0" smtClean="0">
                <a:solidFill>
                  <a:srgbClr val="0070C0"/>
                </a:solidFill>
              </a:rPr>
              <a:t>= </a:t>
            </a:r>
            <a:br>
              <a:rPr lang="en-GB" sz="4400" dirty="0" smtClean="0">
                <a:solidFill>
                  <a:srgbClr val="0070C0"/>
                </a:solidFill>
              </a:rPr>
            </a:br>
            <a:r>
              <a:rPr lang="en-GB" sz="4400" b="1" dirty="0" smtClean="0">
                <a:solidFill>
                  <a:srgbClr val="0070C0"/>
                </a:solidFill>
              </a:rPr>
              <a:t>Language Integrated Data and </a:t>
            </a:r>
            <a:r>
              <a:rPr lang="en-GB" sz="4400" b="1" dirty="0" smtClean="0">
                <a:solidFill>
                  <a:srgbClr val="0070C0"/>
                </a:solidFill>
              </a:rPr>
              <a:t>Services</a:t>
            </a:r>
            <a:r>
              <a:rPr lang="en-GB" sz="4400" dirty="0" smtClean="0">
                <a:solidFill>
                  <a:srgbClr val="0070C0"/>
                </a:solidFill>
              </a:rPr>
              <a:t/>
            </a:r>
            <a:br>
              <a:rPr lang="en-GB" sz="4400" dirty="0" smtClean="0">
                <a:solidFill>
                  <a:srgbClr val="0070C0"/>
                </a:solidFill>
              </a:rPr>
            </a:br>
            <a:endParaRPr lang="en-GB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4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arp-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Ed_Europe">
  <a:themeElements>
    <a:clrScheme name="Custom 26">
      <a:dk1>
        <a:srgbClr val="000000"/>
      </a:dk1>
      <a:lt1>
        <a:srgbClr val="FFFFFF"/>
      </a:lt1>
      <a:dk2>
        <a:srgbClr val="CCFFCC"/>
      </a:dk2>
      <a:lt2>
        <a:srgbClr val="CCCCCC"/>
      </a:lt2>
      <a:accent1>
        <a:srgbClr val="99CC99"/>
      </a:accent1>
      <a:accent2>
        <a:srgbClr val="00994B"/>
      </a:accent2>
      <a:accent3>
        <a:srgbClr val="1E78B9"/>
      </a:accent3>
      <a:accent4>
        <a:srgbClr val="F5821E"/>
      </a:accent4>
      <a:accent5>
        <a:srgbClr val="FFFF11"/>
      </a:accent5>
      <a:accent6>
        <a:srgbClr val="D90026"/>
      </a:accent6>
      <a:hlink>
        <a:srgbClr val="F3EB4F"/>
      </a:hlink>
      <a:folHlink>
        <a:srgbClr val="6818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TENA11_BreakoutSession_Template_16x9_Final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TENA11_BreakoutSession_Template_16x9_Final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406a452-fb8a-43f4-be8f-02d56cef29ac">This is the [official] template for the p&amp;p symposium.</Description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A0DBAA23C9614DB18FDC2CACA9F08E" ma:contentTypeVersion="1" ma:contentTypeDescription="Create a new document." ma:contentTypeScope="" ma:versionID="c6ba4a59d18c0d039263066370a61791">
  <xsd:schema xmlns:xsd="http://www.w3.org/2001/XMLSchema" xmlns:xs="http://www.w3.org/2001/XMLSchema" xmlns:p="http://schemas.microsoft.com/office/2006/metadata/properties" xmlns:ns2="6406a452-fb8a-43f4-be8f-02d56cef29ac" targetNamespace="http://schemas.microsoft.com/office/2006/metadata/properties" ma:root="true" ma:fieldsID="a984bd7a2279c430d36072a22ebab671" ns2:_="">
    <xsd:import namespace="6406a452-fb8a-43f4-be8f-02d56cef29ac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06a452-fb8a-43f4-be8f-02d56cef29ac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953F05-D6A0-40A0-9D16-11BC9BE956C9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6406a452-fb8a-43f4-be8f-02d56cef29a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B353A29-D0A6-41CB-AF5B-BD4A578B5A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7141BD-E039-45CA-95C3-DA07EEAEBA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06a452-fb8a-43f4-be8f-02d56cef29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fsharp-main</Template>
  <TotalTime>3905</TotalTime>
  <Words>726</Words>
  <Application>Microsoft Office PowerPoint</Application>
  <PresentationFormat>On-screen Show (4:3)</PresentationFormat>
  <Paragraphs>171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fsharp-main</vt:lpstr>
      <vt:lpstr>TechEd_Europe</vt:lpstr>
      <vt:lpstr>TENA11_BreakoutSession_Template_16x9_Final</vt:lpstr>
      <vt:lpstr>1_TENA11_BreakoutSession_Template_16x9_Final</vt:lpstr>
      <vt:lpstr>F# 3.0  Functional programming meets information rich world</vt:lpstr>
      <vt:lpstr>F# and Open Source</vt:lpstr>
      <vt:lpstr>Today’s talk is very simple</vt:lpstr>
      <vt:lpstr>Proposition 1 The world is information-rich (the semantic web community knows all about that!)</vt:lpstr>
      <vt:lpstr>Proposition 2 Modern applications are  information-rich</vt:lpstr>
      <vt:lpstr>Proposition 3 Our languages are information-sparse </vt:lpstr>
      <vt:lpstr>Proposition 4 This is a problem  (especially for strongly typed programming)</vt:lpstr>
      <vt:lpstr>With F# 3.0 we want to help fix this…  The mechanism we’re adding  to F# is called Type Providers </vt:lpstr>
      <vt:lpstr>Type Providers =  Language Integrated Data and Services </vt:lpstr>
      <vt:lpstr>But first…  What is F#?</vt:lpstr>
      <vt:lpstr>F# is…</vt:lpstr>
      <vt:lpstr>A Challenge  Task #1: A Chemistry Elements Class Library  Task #2: Biology…  Task #3: Repeat for all Sciences, Businesses, … </vt:lpstr>
      <vt:lpstr>Language Integrated Web Data</vt:lpstr>
      <vt:lpstr>PowerPoint Presentation</vt:lpstr>
      <vt:lpstr>Note: F# itself still contains no data  Open architecture  You can write your own type provider</vt:lpstr>
      <vt:lpstr>Language Integrated Data Market Directory</vt:lpstr>
      <vt:lpstr>F# + Semantic Web?</vt:lpstr>
      <vt:lpstr>An invitation to partner with Microsoft Research</vt:lpstr>
      <vt:lpstr>Summary  The world is information rich  Our programming needs to be information-rich too  The Type Provider Manifesto?   Consume anything! Directly!  Strongly typed! No walls!</vt:lpstr>
      <vt:lpstr>Thank You!  Contacts: dsyme@microsoft.com, evelynev@microsoft.com  Resources: www.fsharp.net, http://blogs.msdn.com/b/fsharpteam  </vt:lpstr>
      <vt:lpstr>SQL</vt:lpstr>
      <vt:lpstr>SharePoint</vt:lpstr>
      <vt:lpstr>Type Providers: Applications</vt:lpstr>
      <vt:lpstr>Whitespace Matters</vt:lpstr>
      <vt:lpstr>Objects + Functional</vt:lpstr>
      <vt:lpstr>Example #1 (Power Company)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Taste of F#: Succinct, Modern Functional Programming</dc:title>
  <dc:creator>Don Syme</dc:creator>
  <cp:lastModifiedBy>Don Syme</cp:lastModifiedBy>
  <cp:revision>103</cp:revision>
  <dcterms:created xsi:type="dcterms:W3CDTF">2010-11-05T12:08:15Z</dcterms:created>
  <dcterms:modified xsi:type="dcterms:W3CDTF">2011-10-25T12:19:11Z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0x01010019A0DBAA23C9614DB18FDC2CACA9F08E</vt:lpwstr>
  </property>
</Properties>
</file>