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81" r:id="rId5"/>
    <p:sldMasterId id="2147483695" r:id="rId6"/>
    <p:sldMasterId id="2147483720" r:id="rId7"/>
  </p:sldMasterIdLst>
  <p:notesMasterIdLst>
    <p:notesMasterId r:id="rId56"/>
  </p:notesMasterIdLst>
  <p:sldIdLst>
    <p:sldId id="449" r:id="rId8"/>
    <p:sldId id="354" r:id="rId9"/>
    <p:sldId id="600" r:id="rId10"/>
    <p:sldId id="566" r:id="rId11"/>
    <p:sldId id="567" r:id="rId12"/>
    <p:sldId id="568" r:id="rId13"/>
    <p:sldId id="569" r:id="rId14"/>
    <p:sldId id="570" r:id="rId15"/>
    <p:sldId id="571" r:id="rId16"/>
    <p:sldId id="618" r:id="rId17"/>
    <p:sldId id="573" r:id="rId18"/>
    <p:sldId id="586" r:id="rId19"/>
    <p:sldId id="574" r:id="rId20"/>
    <p:sldId id="345" r:id="rId21"/>
    <p:sldId id="603" r:id="rId22"/>
    <p:sldId id="604" r:id="rId23"/>
    <p:sldId id="605" r:id="rId24"/>
    <p:sldId id="607" r:id="rId25"/>
    <p:sldId id="608" r:id="rId26"/>
    <p:sldId id="518" r:id="rId27"/>
    <p:sldId id="519" r:id="rId28"/>
    <p:sldId id="614" r:id="rId29"/>
    <p:sldId id="615" r:id="rId30"/>
    <p:sldId id="520" r:id="rId31"/>
    <p:sldId id="530" r:id="rId32"/>
    <p:sldId id="616" r:id="rId33"/>
    <p:sldId id="617" r:id="rId34"/>
    <p:sldId id="532" r:id="rId35"/>
    <p:sldId id="610" r:id="rId36"/>
    <p:sldId id="597" r:id="rId37"/>
    <p:sldId id="609" r:id="rId38"/>
    <p:sldId id="601" r:id="rId39"/>
    <p:sldId id="598" r:id="rId40"/>
    <p:sldId id="593" r:id="rId41"/>
    <p:sldId id="581" r:id="rId42"/>
    <p:sldId id="578" r:id="rId43"/>
    <p:sldId id="582" r:id="rId44"/>
    <p:sldId id="612" r:id="rId45"/>
    <p:sldId id="534" r:id="rId46"/>
    <p:sldId id="535" r:id="rId47"/>
    <p:sldId id="536" r:id="rId48"/>
    <p:sldId id="583" r:id="rId49"/>
    <p:sldId id="584" r:id="rId50"/>
    <p:sldId id="562" r:id="rId51"/>
    <p:sldId id="613" r:id="rId52"/>
    <p:sldId id="587" r:id="rId53"/>
    <p:sldId id="592" r:id="rId54"/>
    <p:sldId id="59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B2C"/>
    <a:srgbClr val="0D8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4" autoAdjust="0"/>
    <p:restoredTop sz="94660"/>
  </p:normalViewPr>
  <p:slideViewPr>
    <p:cSldViewPr>
      <p:cViewPr>
        <p:scale>
          <a:sx n="100" d="100"/>
          <a:sy n="100" d="100"/>
        </p:scale>
        <p:origin x="-69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BA3C5-E9DA-463A-B721-3B98CBAE466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F0DF067-F7D2-4B6C-A748-BDF62414454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2000" dirty="0" smtClean="0"/>
            <a:t>Typed</a:t>
          </a:r>
          <a:br>
            <a:rPr lang="en-GB" sz="2000" dirty="0" smtClean="0"/>
          </a:br>
          <a:r>
            <a:rPr lang="en-GB" sz="2000" dirty="0" smtClean="0"/>
            <a:t>Functional Core</a:t>
          </a:r>
        </a:p>
      </dgm:t>
    </dgm:pt>
    <dgm:pt modelId="{ABF82651-4A6C-41AE-A3C8-DFB690515105}" type="parTrans" cxnId="{A3E82D9D-2536-40A1-91F6-A6A1A80905A5}">
      <dgm:prSet/>
      <dgm:spPr/>
      <dgm:t>
        <a:bodyPr/>
        <a:lstStyle/>
        <a:p>
          <a:endParaRPr lang="en-GB"/>
        </a:p>
      </dgm:t>
    </dgm:pt>
    <dgm:pt modelId="{685B2F5B-5CE7-4F3F-9DFA-7D80847AE001}" type="sibTrans" cxnId="{A3E82D9D-2536-40A1-91F6-A6A1A80905A5}">
      <dgm:prSet/>
      <dgm:spPr/>
      <dgm:t>
        <a:bodyPr/>
        <a:lstStyle/>
        <a:p>
          <a:endParaRPr lang="en-GB"/>
        </a:p>
      </dgm:t>
    </dgm:pt>
    <dgm:pt modelId="{B49DAEF4-1AB0-43B3-B1B6-C75F476FEFA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2000" dirty="0" smtClean="0"/>
            <a:t>Functional Data</a:t>
          </a:r>
        </a:p>
      </dgm:t>
    </dgm:pt>
    <dgm:pt modelId="{948BC278-CE7E-447A-88AF-BCBD0D0D2C02}" type="parTrans" cxnId="{14209691-78E4-4ADF-B4C9-B538E2E8BC57}">
      <dgm:prSet custT="1"/>
      <dgm:spPr/>
      <dgm:t>
        <a:bodyPr/>
        <a:lstStyle/>
        <a:p>
          <a:endParaRPr lang="en-GB" sz="400"/>
        </a:p>
      </dgm:t>
    </dgm:pt>
    <dgm:pt modelId="{9931AA27-7CA3-4546-AE3F-033A0A8CFA7F}" type="sibTrans" cxnId="{14209691-78E4-4ADF-B4C9-B538E2E8BC57}">
      <dgm:prSet/>
      <dgm:spPr/>
      <dgm:t>
        <a:bodyPr/>
        <a:lstStyle/>
        <a:p>
          <a:endParaRPr lang="en-GB"/>
        </a:p>
      </dgm:t>
    </dgm:pt>
    <dgm:pt modelId="{210F1BEC-4CE8-4742-A4C5-0A64E27C322D}">
      <dgm:prSet phldrT="[Text]" custT="1"/>
      <dgm:spPr>
        <a:solidFill>
          <a:srgbClr val="0074BC"/>
        </a:solidFill>
      </dgm:spPr>
      <dgm:t>
        <a:bodyPr/>
        <a:lstStyle/>
        <a:p>
          <a:r>
            <a:rPr lang="en-GB" sz="1800" dirty="0" smtClean="0"/>
            <a:t>Units of Measure</a:t>
          </a:r>
          <a:endParaRPr lang="en-GB" sz="1800" dirty="0"/>
        </a:p>
      </dgm:t>
    </dgm:pt>
    <dgm:pt modelId="{112ABA65-0A2E-46CC-A1BC-C445DC13FEED}" type="parTrans" cxnId="{03DDBF23-887A-4192-BF1D-BAD8434869CB}">
      <dgm:prSet custT="1"/>
      <dgm:spPr/>
      <dgm:t>
        <a:bodyPr/>
        <a:lstStyle/>
        <a:p>
          <a:endParaRPr lang="en-GB" sz="400"/>
        </a:p>
      </dgm:t>
    </dgm:pt>
    <dgm:pt modelId="{6DB0F4DA-9549-426D-B3FD-AD906BD00445}" type="sibTrans" cxnId="{03DDBF23-887A-4192-BF1D-BAD8434869CB}">
      <dgm:prSet/>
      <dgm:spPr/>
      <dgm:t>
        <a:bodyPr/>
        <a:lstStyle/>
        <a:p>
          <a:endParaRPr lang="en-GB"/>
        </a:p>
      </dgm:t>
    </dgm:pt>
    <dgm:pt modelId="{B6018F76-1163-4B5A-A3CC-F63CA7F6FED3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sz="1800" dirty="0" smtClean="0"/>
            <a:t>Imperative Mutation &amp; I/O</a:t>
          </a:r>
          <a:endParaRPr lang="en-GB" sz="1800" dirty="0"/>
        </a:p>
      </dgm:t>
    </dgm:pt>
    <dgm:pt modelId="{7F3EB2E0-4263-477D-8F83-D3C3A84696D0}" type="parTrans" cxnId="{CC7F4900-5B92-4017-9689-6E551DCA8A56}">
      <dgm:prSet custT="1"/>
      <dgm:spPr/>
      <dgm:t>
        <a:bodyPr/>
        <a:lstStyle/>
        <a:p>
          <a:endParaRPr lang="en-GB" sz="400"/>
        </a:p>
      </dgm:t>
    </dgm:pt>
    <dgm:pt modelId="{819B64C5-F1B8-4901-86FA-A9B25C30DAA5}" type="sibTrans" cxnId="{CC7F4900-5B92-4017-9689-6E551DCA8A56}">
      <dgm:prSet/>
      <dgm:spPr/>
      <dgm:t>
        <a:bodyPr/>
        <a:lstStyle/>
        <a:p>
          <a:endParaRPr lang="en-GB"/>
        </a:p>
      </dgm:t>
    </dgm:pt>
    <dgm:pt modelId="{E0A57B48-EA5A-456B-BC85-34454CF9BBAB}">
      <dgm:prSet phldrT="[Text]" custT="1"/>
      <dgm:spPr>
        <a:solidFill>
          <a:schemeClr val="accent3">
            <a:lumMod val="75000"/>
          </a:schemeClr>
        </a:solidFill>
      </dgm:spPr>
      <dgm:t>
        <a:bodyPr lIns="0" tIns="0" rIns="0" bIns="0"/>
        <a:lstStyle/>
        <a:p>
          <a:r>
            <a:rPr lang="en-GB" sz="1600" dirty="0" smtClean="0"/>
            <a:t>Computation </a:t>
          </a:r>
          <a:r>
            <a:rPr lang="en-GB" sz="1600" dirty="0" smtClean="0"/>
            <a:t>Expressions</a:t>
          </a:r>
        </a:p>
        <a:p>
          <a:r>
            <a:rPr lang="en-GB" sz="1200" dirty="0" smtClean="0"/>
            <a:t>(monads, </a:t>
          </a:r>
          <a:r>
            <a:rPr lang="en-GB" sz="1200" dirty="0" err="1" smtClean="0"/>
            <a:t>async</a:t>
          </a:r>
          <a:r>
            <a:rPr lang="en-GB" sz="1200" dirty="0" smtClean="0"/>
            <a:t>, comprehensions)</a:t>
          </a:r>
          <a:endParaRPr lang="en-GB" sz="1200" dirty="0"/>
        </a:p>
      </dgm:t>
    </dgm:pt>
    <dgm:pt modelId="{1C613794-3115-4A2E-81A7-4CD2B09C8A58}" type="parTrans" cxnId="{874F2F7B-4722-43A4-B867-9D14F01D8F49}">
      <dgm:prSet custT="1"/>
      <dgm:spPr/>
      <dgm:t>
        <a:bodyPr/>
        <a:lstStyle/>
        <a:p>
          <a:endParaRPr lang="en-GB" sz="400"/>
        </a:p>
      </dgm:t>
    </dgm:pt>
    <dgm:pt modelId="{07D886CC-8B47-4D78-BD99-C4F203B74CBF}" type="sibTrans" cxnId="{874F2F7B-4722-43A4-B867-9D14F01D8F49}">
      <dgm:prSet/>
      <dgm:spPr/>
      <dgm:t>
        <a:bodyPr/>
        <a:lstStyle/>
        <a:p>
          <a:endParaRPr lang="en-GB"/>
        </a:p>
      </dgm:t>
    </dgm:pt>
    <dgm:pt modelId="{4DCF28A1-A001-4A8B-BA8D-F5AA58FBA484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sz="1600" dirty="0" smtClean="0"/>
            <a:t>Meta </a:t>
          </a:r>
          <a:r>
            <a:rPr lang="en-GB" sz="1600" dirty="0" smtClean="0"/>
            <a:t>Programming</a:t>
          </a:r>
        </a:p>
        <a:p>
          <a:r>
            <a:rPr lang="en-GB" sz="1600" dirty="0" smtClean="0"/>
            <a:t>(quote)</a:t>
          </a:r>
          <a:endParaRPr lang="en-GB" sz="1600" dirty="0"/>
        </a:p>
      </dgm:t>
    </dgm:pt>
    <dgm:pt modelId="{B1BEF249-65B4-419A-A652-31A4DF2B0D3E}" type="parTrans" cxnId="{30284869-BCF2-45A4-8882-558A4590971A}">
      <dgm:prSet custT="1"/>
      <dgm:spPr/>
      <dgm:t>
        <a:bodyPr/>
        <a:lstStyle/>
        <a:p>
          <a:endParaRPr lang="en-GB" sz="400"/>
        </a:p>
      </dgm:t>
    </dgm:pt>
    <dgm:pt modelId="{DEAC0314-4AE2-481C-9AC5-D8778696A2A2}" type="sibTrans" cxnId="{30284869-BCF2-45A4-8882-558A4590971A}">
      <dgm:prSet/>
      <dgm:spPr/>
      <dgm:t>
        <a:bodyPr/>
        <a:lstStyle/>
        <a:p>
          <a:endParaRPr lang="en-GB"/>
        </a:p>
      </dgm:t>
    </dgm:pt>
    <dgm:pt modelId="{5CC99902-26BF-4BFC-8731-875B434CC42A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2000" dirty="0" smtClean="0"/>
            <a:t>Objects</a:t>
          </a:r>
        </a:p>
        <a:p>
          <a:r>
            <a:rPr lang="en-GB" sz="2000" dirty="0" smtClean="0"/>
            <a:t>(Nominal)</a:t>
          </a:r>
          <a:endParaRPr lang="en-GB" sz="1800" dirty="0" smtClean="0"/>
        </a:p>
      </dgm:t>
    </dgm:pt>
    <dgm:pt modelId="{DF18DA3C-1EB8-4E4D-8CF2-D6F6D2C28F16}" type="parTrans" cxnId="{23D3A1D2-C83E-4A49-98D6-61D1D729CB78}">
      <dgm:prSet custT="1"/>
      <dgm:spPr/>
      <dgm:t>
        <a:bodyPr/>
        <a:lstStyle/>
        <a:p>
          <a:endParaRPr lang="en-GB" sz="400"/>
        </a:p>
      </dgm:t>
    </dgm:pt>
    <dgm:pt modelId="{287B4124-6391-4DC1-8FD3-1ED7FC850F13}" type="sibTrans" cxnId="{23D3A1D2-C83E-4A49-98D6-61D1D729CB78}">
      <dgm:prSet/>
      <dgm:spPr/>
      <dgm:t>
        <a:bodyPr/>
        <a:lstStyle/>
        <a:p>
          <a:endParaRPr lang="en-GB"/>
        </a:p>
      </dgm:t>
    </dgm:pt>
    <dgm:pt modelId="{FBDB1C76-190B-41B9-B808-C06E7DB6CA7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sz="1600" dirty="0" smtClean="0"/>
            <a:t>Type Providers</a:t>
          </a:r>
        </a:p>
        <a:p>
          <a:r>
            <a:rPr lang="en-GB" sz="1600" dirty="0" smtClean="0"/>
            <a:t>(lazy type macros)</a:t>
          </a:r>
          <a:endParaRPr lang="en-GB" sz="1600" dirty="0"/>
        </a:p>
      </dgm:t>
    </dgm:pt>
    <dgm:pt modelId="{0E1B7AB7-349F-48F0-A402-CD58DF319996}" type="parTrans" cxnId="{D64D0CD4-427A-4BD7-8FA3-7CB857633509}">
      <dgm:prSet/>
      <dgm:spPr/>
      <dgm:t>
        <a:bodyPr/>
        <a:lstStyle/>
        <a:p>
          <a:endParaRPr lang="en-GB"/>
        </a:p>
      </dgm:t>
    </dgm:pt>
    <dgm:pt modelId="{8C68B69F-9918-4D8B-9C19-87129915FB61}" type="sibTrans" cxnId="{D64D0CD4-427A-4BD7-8FA3-7CB857633509}">
      <dgm:prSet/>
      <dgm:spPr/>
    </dgm:pt>
    <dgm:pt modelId="{F7756C3A-1A92-4FF1-B6F2-680F3F88828B}" type="pres">
      <dgm:prSet presAssocID="{2A5BA3C5-E9DA-463A-B721-3B98CBAE466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678365-FA29-467A-BBC3-DB11AF656B6C}" type="pres">
      <dgm:prSet presAssocID="{0F0DF067-F7D2-4B6C-A748-BDF62414454E}" presName="centerShape" presStyleLbl="node0" presStyleIdx="0" presStyleCnt="1" custScaleX="101220" custScaleY="103760" custLinFactNeighborX="71" custLinFactNeighborY="-1765"/>
      <dgm:spPr/>
      <dgm:t>
        <a:bodyPr/>
        <a:lstStyle/>
        <a:p>
          <a:endParaRPr lang="en-GB"/>
        </a:p>
      </dgm:t>
    </dgm:pt>
    <dgm:pt modelId="{8EF53924-82CD-48AA-807A-AED50CE571FE}" type="pres">
      <dgm:prSet presAssocID="{948BC278-CE7E-447A-88AF-BCBD0D0D2C02}" presName="Name9" presStyleLbl="parChTrans1D2" presStyleIdx="0" presStyleCnt="7" custScaleX="2000000" custScaleY="86538"/>
      <dgm:spPr/>
      <dgm:t>
        <a:bodyPr/>
        <a:lstStyle/>
        <a:p>
          <a:endParaRPr lang="en-GB"/>
        </a:p>
      </dgm:t>
    </dgm:pt>
    <dgm:pt modelId="{9DF399B7-B220-462E-9E30-1A3CE7B14583}" type="pres">
      <dgm:prSet presAssocID="{948BC278-CE7E-447A-88AF-BCBD0D0D2C02}" presName="connTx" presStyleLbl="parChTrans1D2" presStyleIdx="0" presStyleCnt="7"/>
      <dgm:spPr/>
      <dgm:t>
        <a:bodyPr/>
        <a:lstStyle/>
        <a:p>
          <a:endParaRPr lang="en-GB"/>
        </a:p>
      </dgm:t>
    </dgm:pt>
    <dgm:pt modelId="{A7CD3F34-6A20-4ABC-AA3E-4729615FC5D7}" type="pres">
      <dgm:prSet presAssocID="{B49DAEF4-1AB0-43B3-B1B6-C75F476FEFA5}" presName="node" presStyleLbl="node1" presStyleIdx="0" presStyleCnt="7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E1E880-843B-42E9-82F9-B49127B7D645}" type="pres">
      <dgm:prSet presAssocID="{DF18DA3C-1EB8-4E4D-8CF2-D6F6D2C28F16}" presName="Name9" presStyleLbl="parChTrans1D2" presStyleIdx="1" presStyleCnt="7" custScaleX="2000000" custScaleY="86538"/>
      <dgm:spPr/>
      <dgm:t>
        <a:bodyPr/>
        <a:lstStyle/>
        <a:p>
          <a:endParaRPr lang="en-GB"/>
        </a:p>
      </dgm:t>
    </dgm:pt>
    <dgm:pt modelId="{1A1DFE72-45BF-42ED-9318-5B86B9A43848}" type="pres">
      <dgm:prSet presAssocID="{DF18DA3C-1EB8-4E4D-8CF2-D6F6D2C28F16}" presName="connTx" presStyleLbl="parChTrans1D2" presStyleIdx="1" presStyleCnt="7"/>
      <dgm:spPr/>
      <dgm:t>
        <a:bodyPr/>
        <a:lstStyle/>
        <a:p>
          <a:endParaRPr lang="en-GB"/>
        </a:p>
      </dgm:t>
    </dgm:pt>
    <dgm:pt modelId="{CB21575F-1AB0-47C3-8606-75ABC72E64FC}" type="pres">
      <dgm:prSet presAssocID="{5CC99902-26BF-4BFC-8731-875B434CC42A}" presName="node" presStyleLbl="node1" presStyleIdx="1" presStyleCnt="7" custScaleX="101220" custScaleY="103760" custRadScaleRad="100237" custRadScaleInc="1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D6FD47-113E-47DC-B8AF-6BFCE3BC12C9}" type="pres">
      <dgm:prSet presAssocID="{112ABA65-0A2E-46CC-A1BC-C445DC13FEED}" presName="Name9" presStyleLbl="parChTrans1D2" presStyleIdx="2" presStyleCnt="7" custScaleX="2000000" custScaleY="86538"/>
      <dgm:spPr/>
      <dgm:t>
        <a:bodyPr/>
        <a:lstStyle/>
        <a:p>
          <a:endParaRPr lang="en-GB"/>
        </a:p>
      </dgm:t>
    </dgm:pt>
    <dgm:pt modelId="{291F4434-1102-44E4-BE3A-104F05C47DA6}" type="pres">
      <dgm:prSet presAssocID="{112ABA65-0A2E-46CC-A1BC-C445DC13FEED}" presName="connTx" presStyleLbl="parChTrans1D2" presStyleIdx="2" presStyleCnt="7"/>
      <dgm:spPr/>
      <dgm:t>
        <a:bodyPr/>
        <a:lstStyle/>
        <a:p>
          <a:endParaRPr lang="en-GB"/>
        </a:p>
      </dgm:t>
    </dgm:pt>
    <dgm:pt modelId="{810D9AC2-3597-45F8-B9A9-3E5A5A65086C}" type="pres">
      <dgm:prSet presAssocID="{210F1BEC-4CE8-4742-A4C5-0A64E27C322D}" presName="node" presStyleLbl="node1" presStyleIdx="2" presStyleCnt="7" custScaleX="101220" custScaleY="103760" custRadScaleRad="105636" custRadScaleInc="52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4DF9AC-C53F-4B83-80E7-69EC636E01AE}" type="pres">
      <dgm:prSet presAssocID="{7F3EB2E0-4263-477D-8F83-D3C3A84696D0}" presName="Name9" presStyleLbl="parChTrans1D2" presStyleIdx="3" presStyleCnt="7" custScaleX="2000000" custScaleY="86538"/>
      <dgm:spPr/>
      <dgm:t>
        <a:bodyPr/>
        <a:lstStyle/>
        <a:p>
          <a:endParaRPr lang="en-GB"/>
        </a:p>
      </dgm:t>
    </dgm:pt>
    <dgm:pt modelId="{2B8176C1-04CB-4F2F-8FEC-BF9855B2F954}" type="pres">
      <dgm:prSet presAssocID="{7F3EB2E0-4263-477D-8F83-D3C3A84696D0}" presName="connTx" presStyleLbl="parChTrans1D2" presStyleIdx="3" presStyleCnt="7"/>
      <dgm:spPr/>
      <dgm:t>
        <a:bodyPr/>
        <a:lstStyle/>
        <a:p>
          <a:endParaRPr lang="en-GB"/>
        </a:p>
      </dgm:t>
    </dgm:pt>
    <dgm:pt modelId="{63528CF7-C952-4555-B092-88E34DE7AE6A}" type="pres">
      <dgm:prSet presAssocID="{B6018F76-1163-4B5A-A3CC-F63CA7F6FED3}" presName="node" presStyleLbl="node1" presStyleIdx="3" presStyleCnt="7" custScaleX="101220" custScaleY="103760" custRadScaleRad="89469" custRadScaleInc="-69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E273DF-1271-4D19-8CDF-9E32F3DD23BD}" type="pres">
      <dgm:prSet presAssocID="{1C613794-3115-4A2E-81A7-4CD2B09C8A58}" presName="Name9" presStyleLbl="parChTrans1D2" presStyleIdx="4" presStyleCnt="7" custScaleX="2000000" custScaleY="86538"/>
      <dgm:spPr/>
      <dgm:t>
        <a:bodyPr/>
        <a:lstStyle/>
        <a:p>
          <a:endParaRPr lang="en-GB"/>
        </a:p>
      </dgm:t>
    </dgm:pt>
    <dgm:pt modelId="{AA93166E-6112-4B7B-AC48-616375F38011}" type="pres">
      <dgm:prSet presAssocID="{1C613794-3115-4A2E-81A7-4CD2B09C8A58}" presName="connTx" presStyleLbl="parChTrans1D2" presStyleIdx="4" presStyleCnt="7"/>
      <dgm:spPr/>
      <dgm:t>
        <a:bodyPr/>
        <a:lstStyle/>
        <a:p>
          <a:endParaRPr lang="en-GB"/>
        </a:p>
      </dgm:t>
    </dgm:pt>
    <dgm:pt modelId="{4E8D27CA-6D31-40E6-9C5F-B1D27CA124BC}" type="pres">
      <dgm:prSet presAssocID="{E0A57B48-EA5A-456B-BC85-34454CF9BBAB}" presName="node" presStyleLbl="node1" presStyleIdx="4" presStyleCnt="7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0F8D7B-2D24-4769-92C8-EF4A2A5DCDDE}" type="pres">
      <dgm:prSet presAssocID="{B1BEF249-65B4-419A-A652-31A4DF2B0D3E}" presName="Name9" presStyleLbl="parChTrans1D2" presStyleIdx="5" presStyleCnt="7" custScaleX="2000000" custScaleY="86538"/>
      <dgm:spPr/>
      <dgm:t>
        <a:bodyPr/>
        <a:lstStyle/>
        <a:p>
          <a:endParaRPr lang="en-GB"/>
        </a:p>
      </dgm:t>
    </dgm:pt>
    <dgm:pt modelId="{D3DCE7F6-2FDE-4007-AFA3-8541B3D82943}" type="pres">
      <dgm:prSet presAssocID="{B1BEF249-65B4-419A-A652-31A4DF2B0D3E}" presName="connTx" presStyleLbl="parChTrans1D2" presStyleIdx="5" presStyleCnt="7"/>
      <dgm:spPr/>
      <dgm:t>
        <a:bodyPr/>
        <a:lstStyle/>
        <a:p>
          <a:endParaRPr lang="en-GB"/>
        </a:p>
      </dgm:t>
    </dgm:pt>
    <dgm:pt modelId="{4665E214-BA00-4CE6-A11D-C4034FA3A1A1}" type="pres">
      <dgm:prSet presAssocID="{4DCF28A1-A001-4A8B-BA8D-F5AA58FBA484}" presName="node" presStyleLbl="node1" presStyleIdx="5" presStyleCnt="7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3046C9-CA29-426D-A26A-0462D805B17C}" type="pres">
      <dgm:prSet presAssocID="{0E1B7AB7-349F-48F0-A402-CD58DF319996}" presName="Name9" presStyleLbl="parChTrans1D2" presStyleIdx="6" presStyleCnt="7"/>
      <dgm:spPr/>
    </dgm:pt>
    <dgm:pt modelId="{0AC3636E-8A2A-472E-AF0E-5EA14A2E2FC0}" type="pres">
      <dgm:prSet presAssocID="{0E1B7AB7-349F-48F0-A402-CD58DF319996}" presName="connTx" presStyleLbl="parChTrans1D2" presStyleIdx="6" presStyleCnt="7"/>
      <dgm:spPr/>
    </dgm:pt>
    <dgm:pt modelId="{4DCD7456-D395-4D1B-9C7C-7B24C7F3A47F}" type="pres">
      <dgm:prSet presAssocID="{FBDB1C76-190B-41B9-B808-C06E7DB6CA7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BD28C2-B852-4783-9687-FB02B1ED2132}" type="presOf" srcId="{7F3EB2E0-4263-477D-8F83-D3C3A84696D0}" destId="{534DF9AC-C53F-4B83-80E7-69EC636E01AE}" srcOrd="0" destOrd="0" presId="urn:microsoft.com/office/officeart/2005/8/layout/radial1"/>
    <dgm:cxn modelId="{A15D05FF-4DF9-4492-A7C2-017FB279D8FB}" type="presOf" srcId="{7F3EB2E0-4263-477D-8F83-D3C3A84696D0}" destId="{2B8176C1-04CB-4F2F-8FEC-BF9855B2F954}" srcOrd="1" destOrd="0" presId="urn:microsoft.com/office/officeart/2005/8/layout/radial1"/>
    <dgm:cxn modelId="{29FFAEF3-828F-46C4-937F-60A148B297D7}" type="presOf" srcId="{4DCF28A1-A001-4A8B-BA8D-F5AA58FBA484}" destId="{4665E214-BA00-4CE6-A11D-C4034FA3A1A1}" srcOrd="0" destOrd="0" presId="urn:microsoft.com/office/officeart/2005/8/layout/radial1"/>
    <dgm:cxn modelId="{70298488-CD9B-47AA-8656-18CECA80DA73}" type="presOf" srcId="{948BC278-CE7E-447A-88AF-BCBD0D0D2C02}" destId="{8EF53924-82CD-48AA-807A-AED50CE571FE}" srcOrd="0" destOrd="0" presId="urn:microsoft.com/office/officeart/2005/8/layout/radial1"/>
    <dgm:cxn modelId="{82454E38-1051-4A5A-B1A8-091059A476EF}" type="presOf" srcId="{DF18DA3C-1EB8-4E4D-8CF2-D6F6D2C28F16}" destId="{1A1DFE72-45BF-42ED-9318-5B86B9A43848}" srcOrd="1" destOrd="0" presId="urn:microsoft.com/office/officeart/2005/8/layout/radial1"/>
    <dgm:cxn modelId="{CC7F4900-5B92-4017-9689-6E551DCA8A56}" srcId="{0F0DF067-F7D2-4B6C-A748-BDF62414454E}" destId="{B6018F76-1163-4B5A-A3CC-F63CA7F6FED3}" srcOrd="3" destOrd="0" parTransId="{7F3EB2E0-4263-477D-8F83-D3C3A84696D0}" sibTransId="{819B64C5-F1B8-4901-86FA-A9B25C30DAA5}"/>
    <dgm:cxn modelId="{1D4C4A25-D330-419D-A970-9E43223EDC66}" type="presOf" srcId="{1C613794-3115-4A2E-81A7-4CD2B09C8A58}" destId="{66E273DF-1271-4D19-8CDF-9E32F3DD23BD}" srcOrd="0" destOrd="0" presId="urn:microsoft.com/office/officeart/2005/8/layout/radial1"/>
    <dgm:cxn modelId="{F8C2768D-6138-480C-BF6D-509DF08120BE}" type="presOf" srcId="{E0A57B48-EA5A-456B-BC85-34454CF9BBAB}" destId="{4E8D27CA-6D31-40E6-9C5F-B1D27CA124BC}" srcOrd="0" destOrd="0" presId="urn:microsoft.com/office/officeart/2005/8/layout/radial1"/>
    <dgm:cxn modelId="{CADEBAA0-3242-40C1-8BDF-1BCE77C53B47}" type="presOf" srcId="{0F0DF067-F7D2-4B6C-A748-BDF62414454E}" destId="{2D678365-FA29-467A-BBC3-DB11AF656B6C}" srcOrd="0" destOrd="0" presId="urn:microsoft.com/office/officeart/2005/8/layout/radial1"/>
    <dgm:cxn modelId="{7F838379-FF28-4CD4-BEC5-1925A9E8BC70}" type="presOf" srcId="{DF18DA3C-1EB8-4E4D-8CF2-D6F6D2C28F16}" destId="{04E1E880-843B-42E9-82F9-B49127B7D645}" srcOrd="0" destOrd="0" presId="urn:microsoft.com/office/officeart/2005/8/layout/radial1"/>
    <dgm:cxn modelId="{D64D0CD4-427A-4BD7-8FA3-7CB857633509}" srcId="{0F0DF067-F7D2-4B6C-A748-BDF62414454E}" destId="{FBDB1C76-190B-41B9-B808-C06E7DB6CA79}" srcOrd="6" destOrd="0" parTransId="{0E1B7AB7-349F-48F0-A402-CD58DF319996}" sibTransId="{8C68B69F-9918-4D8B-9C19-87129915FB61}"/>
    <dgm:cxn modelId="{202893F7-E892-4C99-A5F6-7B857BA6ACE6}" type="presOf" srcId="{5CC99902-26BF-4BFC-8731-875B434CC42A}" destId="{CB21575F-1AB0-47C3-8606-75ABC72E64FC}" srcOrd="0" destOrd="0" presId="urn:microsoft.com/office/officeart/2005/8/layout/radial1"/>
    <dgm:cxn modelId="{A3E82D9D-2536-40A1-91F6-A6A1A80905A5}" srcId="{2A5BA3C5-E9DA-463A-B721-3B98CBAE4660}" destId="{0F0DF067-F7D2-4B6C-A748-BDF62414454E}" srcOrd="0" destOrd="0" parTransId="{ABF82651-4A6C-41AE-A3C8-DFB690515105}" sibTransId="{685B2F5B-5CE7-4F3F-9DFA-7D80847AE001}"/>
    <dgm:cxn modelId="{0967A41D-6B89-44E0-9281-A8DBE9A678F3}" type="presOf" srcId="{0E1B7AB7-349F-48F0-A402-CD58DF319996}" destId="{BC3046C9-CA29-426D-A26A-0462D805B17C}" srcOrd="0" destOrd="0" presId="urn:microsoft.com/office/officeart/2005/8/layout/radial1"/>
    <dgm:cxn modelId="{557E97E6-8AEE-4981-BC18-3220F49179F3}" type="presOf" srcId="{112ABA65-0A2E-46CC-A1BC-C445DC13FEED}" destId="{291F4434-1102-44E4-BE3A-104F05C47DA6}" srcOrd="1" destOrd="0" presId="urn:microsoft.com/office/officeart/2005/8/layout/radial1"/>
    <dgm:cxn modelId="{6C09F5F7-2206-40C9-91B6-D120F5E970C9}" type="presOf" srcId="{B49DAEF4-1AB0-43B3-B1B6-C75F476FEFA5}" destId="{A7CD3F34-6A20-4ABC-AA3E-4729615FC5D7}" srcOrd="0" destOrd="0" presId="urn:microsoft.com/office/officeart/2005/8/layout/radial1"/>
    <dgm:cxn modelId="{2B159482-561A-4CAB-826C-41562C490427}" type="presOf" srcId="{B1BEF249-65B4-419A-A652-31A4DF2B0D3E}" destId="{D3DCE7F6-2FDE-4007-AFA3-8541B3D82943}" srcOrd="1" destOrd="0" presId="urn:microsoft.com/office/officeart/2005/8/layout/radial1"/>
    <dgm:cxn modelId="{939656D6-F087-4AF3-8A99-869F936BCA55}" type="presOf" srcId="{112ABA65-0A2E-46CC-A1BC-C445DC13FEED}" destId="{92D6FD47-113E-47DC-B8AF-6BFCE3BC12C9}" srcOrd="0" destOrd="0" presId="urn:microsoft.com/office/officeart/2005/8/layout/radial1"/>
    <dgm:cxn modelId="{BDE511E3-1891-4782-B755-1B9CE4A131A8}" type="presOf" srcId="{B1BEF249-65B4-419A-A652-31A4DF2B0D3E}" destId="{050F8D7B-2D24-4769-92C8-EF4A2A5DCDDE}" srcOrd="0" destOrd="0" presId="urn:microsoft.com/office/officeart/2005/8/layout/radial1"/>
    <dgm:cxn modelId="{14209691-78E4-4ADF-B4C9-B538E2E8BC57}" srcId="{0F0DF067-F7D2-4B6C-A748-BDF62414454E}" destId="{B49DAEF4-1AB0-43B3-B1B6-C75F476FEFA5}" srcOrd="0" destOrd="0" parTransId="{948BC278-CE7E-447A-88AF-BCBD0D0D2C02}" sibTransId="{9931AA27-7CA3-4546-AE3F-033A0A8CFA7F}"/>
    <dgm:cxn modelId="{5FCD954F-E05A-46EF-9443-D0DBBFDEBE9B}" type="presOf" srcId="{2A5BA3C5-E9DA-463A-B721-3B98CBAE4660}" destId="{F7756C3A-1A92-4FF1-B6F2-680F3F88828B}" srcOrd="0" destOrd="0" presId="urn:microsoft.com/office/officeart/2005/8/layout/radial1"/>
    <dgm:cxn modelId="{CAAC1457-7F3C-498F-BA58-8F3AC6E78B81}" type="presOf" srcId="{0E1B7AB7-349F-48F0-A402-CD58DF319996}" destId="{0AC3636E-8A2A-472E-AF0E-5EA14A2E2FC0}" srcOrd="1" destOrd="0" presId="urn:microsoft.com/office/officeart/2005/8/layout/radial1"/>
    <dgm:cxn modelId="{BE73C0F2-0C45-4E89-AE9F-D31E8170FB64}" type="presOf" srcId="{FBDB1C76-190B-41B9-B808-C06E7DB6CA79}" destId="{4DCD7456-D395-4D1B-9C7C-7B24C7F3A47F}" srcOrd="0" destOrd="0" presId="urn:microsoft.com/office/officeart/2005/8/layout/radial1"/>
    <dgm:cxn modelId="{874F2F7B-4722-43A4-B867-9D14F01D8F49}" srcId="{0F0DF067-F7D2-4B6C-A748-BDF62414454E}" destId="{E0A57B48-EA5A-456B-BC85-34454CF9BBAB}" srcOrd="4" destOrd="0" parTransId="{1C613794-3115-4A2E-81A7-4CD2B09C8A58}" sibTransId="{07D886CC-8B47-4D78-BD99-C4F203B74CBF}"/>
    <dgm:cxn modelId="{05496B85-8CFB-40C0-9BDC-58AFED014A83}" type="presOf" srcId="{B6018F76-1163-4B5A-A3CC-F63CA7F6FED3}" destId="{63528CF7-C952-4555-B092-88E34DE7AE6A}" srcOrd="0" destOrd="0" presId="urn:microsoft.com/office/officeart/2005/8/layout/radial1"/>
    <dgm:cxn modelId="{DCEED096-E377-4D17-A9C9-9BA1259CF95F}" type="presOf" srcId="{1C613794-3115-4A2E-81A7-4CD2B09C8A58}" destId="{AA93166E-6112-4B7B-AC48-616375F38011}" srcOrd="1" destOrd="0" presId="urn:microsoft.com/office/officeart/2005/8/layout/radial1"/>
    <dgm:cxn modelId="{A046A0A4-B1D9-4D2A-BF57-FD5DC6D0194D}" type="presOf" srcId="{948BC278-CE7E-447A-88AF-BCBD0D0D2C02}" destId="{9DF399B7-B220-462E-9E30-1A3CE7B14583}" srcOrd="1" destOrd="0" presId="urn:microsoft.com/office/officeart/2005/8/layout/radial1"/>
    <dgm:cxn modelId="{29B9F47F-E9DE-4A36-B5A9-0AFB409F0494}" type="presOf" srcId="{210F1BEC-4CE8-4742-A4C5-0A64E27C322D}" destId="{810D9AC2-3597-45F8-B9A9-3E5A5A65086C}" srcOrd="0" destOrd="0" presId="urn:microsoft.com/office/officeart/2005/8/layout/radial1"/>
    <dgm:cxn modelId="{03DDBF23-887A-4192-BF1D-BAD8434869CB}" srcId="{0F0DF067-F7D2-4B6C-A748-BDF62414454E}" destId="{210F1BEC-4CE8-4742-A4C5-0A64E27C322D}" srcOrd="2" destOrd="0" parTransId="{112ABA65-0A2E-46CC-A1BC-C445DC13FEED}" sibTransId="{6DB0F4DA-9549-426D-B3FD-AD906BD00445}"/>
    <dgm:cxn modelId="{23D3A1D2-C83E-4A49-98D6-61D1D729CB78}" srcId="{0F0DF067-F7D2-4B6C-A748-BDF62414454E}" destId="{5CC99902-26BF-4BFC-8731-875B434CC42A}" srcOrd="1" destOrd="0" parTransId="{DF18DA3C-1EB8-4E4D-8CF2-D6F6D2C28F16}" sibTransId="{287B4124-6391-4DC1-8FD3-1ED7FC850F13}"/>
    <dgm:cxn modelId="{30284869-BCF2-45A4-8882-558A4590971A}" srcId="{0F0DF067-F7D2-4B6C-A748-BDF62414454E}" destId="{4DCF28A1-A001-4A8B-BA8D-F5AA58FBA484}" srcOrd="5" destOrd="0" parTransId="{B1BEF249-65B4-419A-A652-31A4DF2B0D3E}" sibTransId="{DEAC0314-4AE2-481C-9AC5-D8778696A2A2}"/>
    <dgm:cxn modelId="{B1CDF131-AD7C-4341-992D-0A352AA2CCE5}" type="presParOf" srcId="{F7756C3A-1A92-4FF1-B6F2-680F3F88828B}" destId="{2D678365-FA29-467A-BBC3-DB11AF656B6C}" srcOrd="0" destOrd="0" presId="urn:microsoft.com/office/officeart/2005/8/layout/radial1"/>
    <dgm:cxn modelId="{59BE846E-8DD6-4F6C-8B25-8794C29C826E}" type="presParOf" srcId="{F7756C3A-1A92-4FF1-B6F2-680F3F88828B}" destId="{8EF53924-82CD-48AA-807A-AED50CE571FE}" srcOrd="1" destOrd="0" presId="urn:microsoft.com/office/officeart/2005/8/layout/radial1"/>
    <dgm:cxn modelId="{AB9ED8E9-7B72-4BCC-872F-BB14FBDF7C7F}" type="presParOf" srcId="{8EF53924-82CD-48AA-807A-AED50CE571FE}" destId="{9DF399B7-B220-462E-9E30-1A3CE7B14583}" srcOrd="0" destOrd="0" presId="urn:microsoft.com/office/officeart/2005/8/layout/radial1"/>
    <dgm:cxn modelId="{9BB23D2B-61E1-4FF9-82E9-225649E2A0A4}" type="presParOf" srcId="{F7756C3A-1A92-4FF1-B6F2-680F3F88828B}" destId="{A7CD3F34-6A20-4ABC-AA3E-4729615FC5D7}" srcOrd="2" destOrd="0" presId="urn:microsoft.com/office/officeart/2005/8/layout/radial1"/>
    <dgm:cxn modelId="{2B8A6A6A-00CA-427E-9135-B3156FA113DE}" type="presParOf" srcId="{F7756C3A-1A92-4FF1-B6F2-680F3F88828B}" destId="{04E1E880-843B-42E9-82F9-B49127B7D645}" srcOrd="3" destOrd="0" presId="urn:microsoft.com/office/officeart/2005/8/layout/radial1"/>
    <dgm:cxn modelId="{4D774209-D410-40CA-A660-61773A8672CC}" type="presParOf" srcId="{04E1E880-843B-42E9-82F9-B49127B7D645}" destId="{1A1DFE72-45BF-42ED-9318-5B86B9A43848}" srcOrd="0" destOrd="0" presId="urn:microsoft.com/office/officeart/2005/8/layout/radial1"/>
    <dgm:cxn modelId="{8D4556A6-309D-4B13-B872-39998279777B}" type="presParOf" srcId="{F7756C3A-1A92-4FF1-B6F2-680F3F88828B}" destId="{CB21575F-1AB0-47C3-8606-75ABC72E64FC}" srcOrd="4" destOrd="0" presId="urn:microsoft.com/office/officeart/2005/8/layout/radial1"/>
    <dgm:cxn modelId="{4A60A06B-1C38-4BE5-9448-E93C3651BAF7}" type="presParOf" srcId="{F7756C3A-1A92-4FF1-B6F2-680F3F88828B}" destId="{92D6FD47-113E-47DC-B8AF-6BFCE3BC12C9}" srcOrd="5" destOrd="0" presId="urn:microsoft.com/office/officeart/2005/8/layout/radial1"/>
    <dgm:cxn modelId="{32EC2FBA-3AE6-4479-93BB-911E88EB44AD}" type="presParOf" srcId="{92D6FD47-113E-47DC-B8AF-6BFCE3BC12C9}" destId="{291F4434-1102-44E4-BE3A-104F05C47DA6}" srcOrd="0" destOrd="0" presId="urn:microsoft.com/office/officeart/2005/8/layout/radial1"/>
    <dgm:cxn modelId="{BD19DB1F-FEF9-46D3-A979-CA26CECBFB51}" type="presParOf" srcId="{F7756C3A-1A92-4FF1-B6F2-680F3F88828B}" destId="{810D9AC2-3597-45F8-B9A9-3E5A5A65086C}" srcOrd="6" destOrd="0" presId="urn:microsoft.com/office/officeart/2005/8/layout/radial1"/>
    <dgm:cxn modelId="{C363653C-0BB5-4E60-AFE1-CCECAFA1C6A0}" type="presParOf" srcId="{F7756C3A-1A92-4FF1-B6F2-680F3F88828B}" destId="{534DF9AC-C53F-4B83-80E7-69EC636E01AE}" srcOrd="7" destOrd="0" presId="urn:microsoft.com/office/officeart/2005/8/layout/radial1"/>
    <dgm:cxn modelId="{7CF2E89E-4F5C-4A92-BD30-3E0A467DD7F6}" type="presParOf" srcId="{534DF9AC-C53F-4B83-80E7-69EC636E01AE}" destId="{2B8176C1-04CB-4F2F-8FEC-BF9855B2F954}" srcOrd="0" destOrd="0" presId="urn:microsoft.com/office/officeart/2005/8/layout/radial1"/>
    <dgm:cxn modelId="{75BCB885-954A-4FA5-9164-880474225E35}" type="presParOf" srcId="{F7756C3A-1A92-4FF1-B6F2-680F3F88828B}" destId="{63528CF7-C952-4555-B092-88E34DE7AE6A}" srcOrd="8" destOrd="0" presId="urn:microsoft.com/office/officeart/2005/8/layout/radial1"/>
    <dgm:cxn modelId="{FBE7F3F6-00DF-4B77-8940-7A98BBD48E43}" type="presParOf" srcId="{F7756C3A-1A92-4FF1-B6F2-680F3F88828B}" destId="{66E273DF-1271-4D19-8CDF-9E32F3DD23BD}" srcOrd="9" destOrd="0" presId="urn:microsoft.com/office/officeart/2005/8/layout/radial1"/>
    <dgm:cxn modelId="{8DB41C96-FBFA-4197-BE6B-04B3D6850493}" type="presParOf" srcId="{66E273DF-1271-4D19-8CDF-9E32F3DD23BD}" destId="{AA93166E-6112-4B7B-AC48-616375F38011}" srcOrd="0" destOrd="0" presId="urn:microsoft.com/office/officeart/2005/8/layout/radial1"/>
    <dgm:cxn modelId="{0CC1339B-906C-4AA1-8981-69E9A9D45743}" type="presParOf" srcId="{F7756C3A-1A92-4FF1-B6F2-680F3F88828B}" destId="{4E8D27CA-6D31-40E6-9C5F-B1D27CA124BC}" srcOrd="10" destOrd="0" presId="urn:microsoft.com/office/officeart/2005/8/layout/radial1"/>
    <dgm:cxn modelId="{705F8BF9-31B6-4010-8142-70FE45CB6B44}" type="presParOf" srcId="{F7756C3A-1A92-4FF1-B6F2-680F3F88828B}" destId="{050F8D7B-2D24-4769-92C8-EF4A2A5DCDDE}" srcOrd="11" destOrd="0" presId="urn:microsoft.com/office/officeart/2005/8/layout/radial1"/>
    <dgm:cxn modelId="{BE01A9E3-75E4-48D0-AC9C-3F67B8C5CC96}" type="presParOf" srcId="{050F8D7B-2D24-4769-92C8-EF4A2A5DCDDE}" destId="{D3DCE7F6-2FDE-4007-AFA3-8541B3D82943}" srcOrd="0" destOrd="0" presId="urn:microsoft.com/office/officeart/2005/8/layout/radial1"/>
    <dgm:cxn modelId="{7DB2964F-F5AC-4237-91DD-BA315B4696FA}" type="presParOf" srcId="{F7756C3A-1A92-4FF1-B6F2-680F3F88828B}" destId="{4665E214-BA00-4CE6-A11D-C4034FA3A1A1}" srcOrd="12" destOrd="0" presId="urn:microsoft.com/office/officeart/2005/8/layout/radial1"/>
    <dgm:cxn modelId="{2B5786D4-AE94-48FE-BE1E-9CDFA1FCB0D2}" type="presParOf" srcId="{F7756C3A-1A92-4FF1-B6F2-680F3F88828B}" destId="{BC3046C9-CA29-426D-A26A-0462D805B17C}" srcOrd="13" destOrd="0" presId="urn:microsoft.com/office/officeart/2005/8/layout/radial1"/>
    <dgm:cxn modelId="{13D92571-2229-4B13-9481-4E5F63C09DDA}" type="presParOf" srcId="{BC3046C9-CA29-426D-A26A-0462D805B17C}" destId="{0AC3636E-8A2A-472E-AF0E-5EA14A2E2FC0}" srcOrd="0" destOrd="0" presId="urn:microsoft.com/office/officeart/2005/8/layout/radial1"/>
    <dgm:cxn modelId="{4D0C0E6B-68AD-4964-B9C0-979A2261EBA4}" type="presParOf" srcId="{F7756C3A-1A92-4FF1-B6F2-680F3F88828B}" destId="{4DCD7456-D395-4D1B-9C7C-7B24C7F3A47F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78365-FA29-467A-BBC3-DB11AF656B6C}">
      <dsp:nvSpPr>
        <dsp:cNvPr id="0" name=""/>
        <dsp:cNvSpPr/>
      </dsp:nvSpPr>
      <dsp:spPr>
        <a:xfrm>
          <a:off x="3552311" y="2384390"/>
          <a:ext cx="1689352" cy="1731745"/>
        </a:xfrm>
        <a:prstGeom prst="ellipse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Typed</a:t>
          </a:r>
          <a:br>
            <a:rPr lang="en-GB" sz="2000" kern="1200" dirty="0" smtClean="0"/>
          </a:br>
          <a:r>
            <a:rPr lang="en-GB" sz="2000" kern="1200" dirty="0" smtClean="0"/>
            <a:t>Functional Core</a:t>
          </a:r>
        </a:p>
      </dsp:txBody>
      <dsp:txXfrm>
        <a:off x="3799711" y="2637998"/>
        <a:ext cx="1194552" cy="1224529"/>
      </dsp:txXfrm>
    </dsp:sp>
    <dsp:sp modelId="{8EF53924-82CD-48AA-807A-AED50CE571FE}">
      <dsp:nvSpPr>
        <dsp:cNvPr id="0" name=""/>
        <dsp:cNvSpPr/>
      </dsp:nvSpPr>
      <dsp:spPr>
        <a:xfrm rot="16194940">
          <a:off x="4054728" y="2024153"/>
          <a:ext cx="680969" cy="39508"/>
        </a:xfrm>
        <a:custGeom>
          <a:avLst/>
          <a:gdLst/>
          <a:ahLst/>
          <a:cxnLst/>
          <a:rect l="0" t="0" r="0" b="0"/>
          <a:pathLst>
            <a:path>
              <a:moveTo>
                <a:pt x="0" y="19754"/>
              </a:moveTo>
              <a:lnTo>
                <a:pt x="680969" y="197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" kern="1200"/>
        </a:p>
      </dsp:txBody>
      <dsp:txXfrm rot="10800000">
        <a:off x="4054728" y="2029174"/>
        <a:ext cx="680969" cy="29464"/>
      </dsp:txXfrm>
    </dsp:sp>
    <dsp:sp modelId="{A7CD3F34-6A20-4ABC-AA3E-4729615FC5D7}">
      <dsp:nvSpPr>
        <dsp:cNvPr id="0" name=""/>
        <dsp:cNvSpPr/>
      </dsp:nvSpPr>
      <dsp:spPr>
        <a:xfrm>
          <a:off x="3548760" y="-28321"/>
          <a:ext cx="1689352" cy="1731745"/>
        </a:xfrm>
        <a:prstGeom prst="ellipse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Functional Data</a:t>
          </a:r>
        </a:p>
      </dsp:txBody>
      <dsp:txXfrm>
        <a:off x="3796160" y="225287"/>
        <a:ext cx="1194552" cy="1224529"/>
      </dsp:txXfrm>
    </dsp:sp>
    <dsp:sp modelId="{04E1E880-843B-42E9-82F9-B49127B7D645}">
      <dsp:nvSpPr>
        <dsp:cNvPr id="0" name=""/>
        <dsp:cNvSpPr/>
      </dsp:nvSpPr>
      <dsp:spPr>
        <a:xfrm rot="19381948">
          <a:off x="5002889" y="2493821"/>
          <a:ext cx="745740" cy="39508"/>
        </a:xfrm>
        <a:custGeom>
          <a:avLst/>
          <a:gdLst/>
          <a:ahLst/>
          <a:cxnLst/>
          <a:rect l="0" t="0" r="0" b="0"/>
          <a:pathLst>
            <a:path>
              <a:moveTo>
                <a:pt x="0" y="19754"/>
              </a:moveTo>
              <a:lnTo>
                <a:pt x="745740" y="197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" kern="1200"/>
        </a:p>
      </dsp:txBody>
      <dsp:txXfrm>
        <a:off x="5002889" y="2497441"/>
        <a:ext cx="745740" cy="32267"/>
      </dsp:txXfrm>
    </dsp:sp>
    <dsp:sp modelId="{CB21575F-1AB0-47C3-8606-75ABC72E64FC}">
      <dsp:nvSpPr>
        <dsp:cNvPr id="0" name=""/>
        <dsp:cNvSpPr/>
      </dsp:nvSpPr>
      <dsp:spPr>
        <a:xfrm>
          <a:off x="5509853" y="911015"/>
          <a:ext cx="1689352" cy="1731745"/>
        </a:xfrm>
        <a:prstGeom prst="ellipse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Objects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(Nominal)</a:t>
          </a:r>
          <a:endParaRPr lang="en-GB" sz="1800" kern="1200" dirty="0" smtClean="0"/>
        </a:p>
      </dsp:txBody>
      <dsp:txXfrm>
        <a:off x="5757253" y="1164623"/>
        <a:ext cx="1194552" cy="1224529"/>
      </dsp:txXfrm>
    </dsp:sp>
    <dsp:sp modelId="{92D6FD47-113E-47DC-B8AF-6BFCE3BC12C9}">
      <dsp:nvSpPr>
        <dsp:cNvPr id="0" name=""/>
        <dsp:cNvSpPr/>
      </dsp:nvSpPr>
      <dsp:spPr>
        <a:xfrm rot="964775">
          <a:off x="5191172" y="3599103"/>
          <a:ext cx="969103" cy="39508"/>
        </a:xfrm>
        <a:custGeom>
          <a:avLst/>
          <a:gdLst/>
          <a:ahLst/>
          <a:cxnLst/>
          <a:rect l="0" t="0" r="0" b="0"/>
          <a:pathLst>
            <a:path>
              <a:moveTo>
                <a:pt x="0" y="19754"/>
              </a:moveTo>
              <a:lnTo>
                <a:pt x="969103" y="197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" kern="1200"/>
        </a:p>
      </dsp:txBody>
      <dsp:txXfrm>
        <a:off x="5191172" y="3597891"/>
        <a:ext cx="969103" cy="41932"/>
      </dsp:txXfrm>
    </dsp:sp>
    <dsp:sp modelId="{810D9AC2-3597-45F8-B9A9-3E5A5A65086C}">
      <dsp:nvSpPr>
        <dsp:cNvPr id="0" name=""/>
        <dsp:cNvSpPr/>
      </dsp:nvSpPr>
      <dsp:spPr>
        <a:xfrm>
          <a:off x="6109783" y="3121579"/>
          <a:ext cx="1689352" cy="1731745"/>
        </a:xfrm>
        <a:prstGeom prst="ellipse">
          <a:avLst/>
        </a:prstGeom>
        <a:solidFill>
          <a:srgbClr val="0074B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Units of Measure</a:t>
          </a:r>
          <a:endParaRPr lang="en-GB" sz="1800" kern="1200" dirty="0"/>
        </a:p>
      </dsp:txBody>
      <dsp:txXfrm>
        <a:off x="6357183" y="3375187"/>
        <a:ext cx="1194552" cy="1224529"/>
      </dsp:txXfrm>
    </dsp:sp>
    <dsp:sp modelId="{534DF9AC-C53F-4B83-80E7-69EC636E01AE}">
      <dsp:nvSpPr>
        <dsp:cNvPr id="0" name=""/>
        <dsp:cNvSpPr/>
      </dsp:nvSpPr>
      <dsp:spPr>
        <a:xfrm rot="3815621">
          <a:off x="4615902" y="4267108"/>
          <a:ext cx="591601" cy="39508"/>
        </a:xfrm>
        <a:custGeom>
          <a:avLst/>
          <a:gdLst/>
          <a:ahLst/>
          <a:cxnLst/>
          <a:rect l="0" t="0" r="0" b="0"/>
          <a:pathLst>
            <a:path>
              <a:moveTo>
                <a:pt x="0" y="19754"/>
              </a:moveTo>
              <a:lnTo>
                <a:pt x="591601" y="197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" kern="1200"/>
        </a:p>
      </dsp:txBody>
      <dsp:txXfrm>
        <a:off x="4615902" y="4274063"/>
        <a:ext cx="591601" cy="25597"/>
      </dsp:txXfrm>
    </dsp:sp>
    <dsp:sp modelId="{63528CF7-C952-4555-B092-88E34DE7AE6A}">
      <dsp:nvSpPr>
        <dsp:cNvPr id="0" name=""/>
        <dsp:cNvSpPr/>
      </dsp:nvSpPr>
      <dsp:spPr>
        <a:xfrm>
          <a:off x="4581741" y="4457588"/>
          <a:ext cx="1689352" cy="1731745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Imperative Mutation &amp; I/O</a:t>
          </a:r>
          <a:endParaRPr lang="en-GB" sz="1800" kern="1200" dirty="0"/>
        </a:p>
      </dsp:txBody>
      <dsp:txXfrm>
        <a:off x="4829141" y="4711196"/>
        <a:ext cx="1194552" cy="1224529"/>
      </dsp:txXfrm>
    </dsp:sp>
    <dsp:sp modelId="{66E273DF-1271-4D19-8CDF-9E32F3DD23BD}">
      <dsp:nvSpPr>
        <dsp:cNvPr id="0" name=""/>
        <dsp:cNvSpPr/>
      </dsp:nvSpPr>
      <dsp:spPr>
        <a:xfrm rot="6896121">
          <a:off x="3423470" y="4401311"/>
          <a:ext cx="858341" cy="39508"/>
        </a:xfrm>
        <a:custGeom>
          <a:avLst/>
          <a:gdLst/>
          <a:ahLst/>
          <a:cxnLst/>
          <a:rect l="0" t="0" r="0" b="0"/>
          <a:pathLst>
            <a:path>
              <a:moveTo>
                <a:pt x="0" y="19754"/>
              </a:moveTo>
              <a:lnTo>
                <a:pt x="858341" y="197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" kern="1200"/>
        </a:p>
      </dsp:txBody>
      <dsp:txXfrm rot="10800000">
        <a:off x="3423470" y="4402496"/>
        <a:ext cx="858341" cy="37139"/>
      </dsp:txXfrm>
    </dsp:sp>
    <dsp:sp modelId="{4E8D27CA-6D31-40E6-9C5F-B1D27CA124BC}">
      <dsp:nvSpPr>
        <dsp:cNvPr id="0" name=""/>
        <dsp:cNvSpPr/>
      </dsp:nvSpPr>
      <dsp:spPr>
        <a:xfrm>
          <a:off x="2463618" y="4725996"/>
          <a:ext cx="1689352" cy="173174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Computation </a:t>
          </a:r>
          <a:r>
            <a:rPr lang="en-GB" sz="1600" kern="1200" dirty="0" smtClean="0"/>
            <a:t>Expressions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(monads, </a:t>
          </a:r>
          <a:r>
            <a:rPr lang="en-GB" sz="1200" kern="1200" dirty="0" err="1" smtClean="0"/>
            <a:t>async</a:t>
          </a:r>
          <a:r>
            <a:rPr lang="en-GB" sz="1200" kern="1200" dirty="0" smtClean="0"/>
            <a:t>, comprehensions)</a:t>
          </a:r>
          <a:endParaRPr lang="en-GB" sz="1200" kern="1200" dirty="0"/>
        </a:p>
      </dsp:txBody>
      <dsp:txXfrm>
        <a:off x="2711018" y="4979604"/>
        <a:ext cx="1194552" cy="1224529"/>
      </dsp:txXfrm>
    </dsp:sp>
    <dsp:sp modelId="{050F8D7B-2D24-4769-92C8-EF4A2A5DCDDE}">
      <dsp:nvSpPr>
        <dsp:cNvPr id="0" name=""/>
        <dsp:cNvSpPr/>
      </dsp:nvSpPr>
      <dsp:spPr>
        <a:xfrm rot="9912465">
          <a:off x="2759305" y="3552913"/>
          <a:ext cx="833522" cy="39508"/>
        </a:xfrm>
        <a:custGeom>
          <a:avLst/>
          <a:gdLst/>
          <a:ahLst/>
          <a:cxnLst/>
          <a:rect l="0" t="0" r="0" b="0"/>
          <a:pathLst>
            <a:path>
              <a:moveTo>
                <a:pt x="0" y="19754"/>
              </a:moveTo>
              <a:lnTo>
                <a:pt x="833522" y="197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" kern="1200"/>
        </a:p>
      </dsp:txBody>
      <dsp:txXfrm rot="10800000">
        <a:off x="2759305" y="3554634"/>
        <a:ext cx="833522" cy="36065"/>
      </dsp:txXfrm>
    </dsp:sp>
    <dsp:sp modelId="{4665E214-BA00-4CE6-A11D-C4034FA3A1A1}">
      <dsp:nvSpPr>
        <dsp:cNvPr id="0" name=""/>
        <dsp:cNvSpPr/>
      </dsp:nvSpPr>
      <dsp:spPr>
        <a:xfrm>
          <a:off x="1110468" y="3029199"/>
          <a:ext cx="1689352" cy="173174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Meta </a:t>
          </a:r>
          <a:r>
            <a:rPr lang="en-GB" sz="1600" kern="1200" dirty="0" smtClean="0"/>
            <a:t>Programming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(quote)</a:t>
          </a:r>
          <a:endParaRPr lang="en-GB" sz="1600" kern="1200" dirty="0"/>
        </a:p>
      </dsp:txBody>
      <dsp:txXfrm>
        <a:off x="1357868" y="3282807"/>
        <a:ext cx="1194552" cy="1224529"/>
      </dsp:txXfrm>
    </dsp:sp>
    <dsp:sp modelId="{BC3046C9-CA29-426D-A26A-0462D805B17C}">
      <dsp:nvSpPr>
        <dsp:cNvPr id="0" name=""/>
        <dsp:cNvSpPr/>
      </dsp:nvSpPr>
      <dsp:spPr>
        <a:xfrm rot="13014303">
          <a:off x="3028914" y="2492340"/>
          <a:ext cx="763130" cy="34189"/>
        </a:xfrm>
        <a:custGeom>
          <a:avLst/>
          <a:gdLst/>
          <a:ahLst/>
          <a:cxnLst/>
          <a:rect l="0" t="0" r="0" b="0"/>
          <a:pathLst>
            <a:path>
              <a:moveTo>
                <a:pt x="0" y="17094"/>
              </a:moveTo>
              <a:lnTo>
                <a:pt x="763130" y="17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3391401" y="2490357"/>
        <a:ext cx="38156" cy="38156"/>
      </dsp:txXfrm>
    </dsp:sp>
    <dsp:sp modelId="{4DCD7456-D395-4D1B-9C7C-7B24C7F3A47F}">
      <dsp:nvSpPr>
        <dsp:cNvPr id="0" name=""/>
        <dsp:cNvSpPr/>
      </dsp:nvSpPr>
      <dsp:spPr>
        <a:xfrm>
          <a:off x="1603583" y="944706"/>
          <a:ext cx="1668991" cy="1668991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Type Providers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(lazy type macros)</a:t>
          </a:r>
          <a:endParaRPr lang="en-GB" sz="1600" kern="1200" dirty="0"/>
        </a:p>
      </dsp:txBody>
      <dsp:txXfrm>
        <a:off x="1848001" y="1189124"/>
        <a:ext cx="1180155" cy="1180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8C5A3-0DBD-4BDE-90D8-57A61E453E49}" type="datetimeFigureOut">
              <a:rPr lang="en-GB" smtClean="0"/>
              <a:t>14/11/2011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2CB61-1BB9-4153-9A66-C6A78381A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A0D14-7CCF-46EE-84E9-338DC34B671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A0D14-7CCF-46EE-84E9-338DC34B671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A0D14-7CCF-46EE-84E9-338DC34B671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A0D14-7CCF-46EE-84E9-338DC34B671A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600200"/>
            <a:ext cx="4953000" cy="335280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1" y="5029200"/>
            <a:ext cx="441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</a:t>
            </a:r>
          </a:p>
          <a:p>
            <a:r>
              <a:rPr lang="en-US" dirty="0" smtClean="0"/>
              <a:t>Affiliation</a:t>
            </a:r>
            <a:endParaRPr lang="en-US" dirty="0"/>
          </a:p>
        </p:txBody>
      </p:sp>
      <p:pic>
        <p:nvPicPr>
          <p:cNvPr id="1026" name="Picture 2" descr="C:\Program Files (x86)\Microsoft Office\MEDIA\CAGCAT10\j0298897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85" y="4038600"/>
            <a:ext cx="1806854" cy="15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3083" y="5791202"/>
            <a:ext cx="192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D85B7"/>
                </a:solidFill>
              </a:rPr>
              <a:t>Cambridge,</a:t>
            </a:r>
            <a:r>
              <a:rPr lang="en-US" baseline="0" dirty="0" smtClean="0">
                <a:solidFill>
                  <a:srgbClr val="0D85B7"/>
                </a:solidFill>
              </a:rPr>
              <a:t> MA</a:t>
            </a:r>
          </a:p>
          <a:p>
            <a:r>
              <a:rPr lang="en-US" baseline="0" dirty="0" smtClean="0">
                <a:solidFill>
                  <a:srgbClr val="0D85B7"/>
                </a:solidFill>
              </a:rPr>
              <a:t>November 5, 2010</a:t>
            </a:r>
            <a:endParaRPr lang="en-US" dirty="0">
              <a:solidFill>
                <a:srgbClr val="0D85B7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608915" y="381002"/>
            <a:ext cx="30964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905"/>
                <a:solidFill>
                  <a:srgbClr val="D09B2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F# in Education</a:t>
            </a:r>
          </a:p>
          <a:p>
            <a:pPr algn="ctr"/>
            <a:r>
              <a:rPr lang="en-US" sz="3600" b="1" cap="none" spc="0" baseline="0" dirty="0" smtClean="0">
                <a:ln w="1905"/>
                <a:solidFill>
                  <a:srgbClr val="D09B2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Workshop</a:t>
            </a:r>
            <a:endParaRPr lang="en-US" sz="3600" b="1" cap="none" spc="0" dirty="0">
              <a:ln w="1905"/>
              <a:solidFill>
                <a:srgbClr val="D09B2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8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771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6"/>
            <a:ext cx="8382000" cy="664797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1422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90252" y="3929351"/>
            <a:ext cx="7921912" cy="1337595"/>
          </a:xfrm>
        </p:spPr>
        <p:txBody>
          <a:bodyPr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15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475222" y="5341787"/>
            <a:ext cx="381244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057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0250" y="4992403"/>
            <a:ext cx="7651245" cy="752822"/>
          </a:xfrm>
        </p:spPr>
        <p:txBody>
          <a:bodyPr vert="horz" wrap="square" lIns="0" tIns="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50" dirty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30250" y="5746267"/>
            <a:ext cx="6803209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0794" y="3813439"/>
            <a:ext cx="7681913" cy="1059925"/>
          </a:xfrm>
        </p:spPr>
        <p:txBody>
          <a:bodyPr anchor="t" anchorCtr="0">
            <a:noAutofit/>
          </a:bodyPr>
          <a:lstStyle>
            <a:lvl1pPr marL="0" indent="0" algn="l">
              <a:buFont typeface="Arial" pitchFamily="34" charset="0"/>
              <a:buNone/>
              <a:defRPr kumimoji="0" lang="en-US" sz="8000" b="0" i="0" u="none" strike="noStrike" kern="1200" cap="none" spc="-56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5495039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247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456120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11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71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6845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4000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15502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47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2pPr>
            <a:lvl3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3pPr>
            <a:lvl4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4pPr>
            <a:lvl5pPr>
              <a:buClr>
                <a:schemeClr val="tx1"/>
              </a:buClr>
              <a:buSzPct val="90000"/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4596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8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fld id="{8BAA82A5-D41F-40B6-864A-06BCCF57D3E7}" type="slidenum">
              <a:rPr lang="en-GB">
                <a:solidFill>
                  <a:srgbClr val="FFFFFF"/>
                </a:solidFill>
              </a:rPr>
              <a:pPr defTabSz="914363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3863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6"/>
            <a:ext cx="8382000" cy="664797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9957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61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82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7817450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nstrati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" y="228600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324600"/>
            <a:ext cx="1143000" cy="2931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sz="900" spc="150" baseline="0" dirty="0" smtClean="0">
                <a:solidFill>
                  <a:srgbClr val="0D85B7"/>
                </a:solidFill>
              </a:rPr>
              <a:t>patterns &amp; practices</a:t>
            </a:r>
            <a:endParaRPr lang="en-US" sz="900" spc="150" baseline="0" dirty="0">
              <a:solidFill>
                <a:srgbClr val="0D85B7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19800" y="6324600"/>
            <a:ext cx="1143000" cy="2931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sz="900" spc="150" baseline="0" dirty="0" smtClean="0">
                <a:solidFill>
                  <a:srgbClr val="0D85B7"/>
                </a:solidFill>
              </a:rPr>
              <a:t>patterns &amp; practices</a:t>
            </a:r>
            <a:endParaRPr lang="en-US" sz="900" spc="150" baseline="0" dirty="0">
              <a:solidFill>
                <a:srgbClr val="0D85B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14793486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24451867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21174702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22113470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07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2464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2872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218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7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7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25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44139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3660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3365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126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8380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10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fld id="{8BAA82A5-D41F-40B6-864A-06BCCF57D3E7}" type="slidenum">
              <a:rPr lang="en-GB">
                <a:solidFill>
                  <a:srgbClr val="FFFFFF"/>
                </a:solidFill>
              </a:rPr>
              <a:pPr defTabSz="914363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9044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5"/>
            <a:ext cx="8382000" cy="60939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37417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green code shap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6176" y="1304548"/>
            <a:ext cx="8086952" cy="1434239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0577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1"/>
            <a:ext cx="836393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7912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1">
                <a:latin typeface="+mj-lt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5143626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buSzPct val="100000"/>
              <a:buFont typeface="Wingdings" pitchFamily="2" charset="2"/>
              <a:buChar char=""/>
              <a:defRPr>
                <a:latin typeface="+mj-lt"/>
                <a:cs typeface="Calibri" pitchFamily="34" charset="0"/>
              </a:defRPr>
            </a:lvl1pPr>
            <a:lvl2pPr>
              <a:buClr>
                <a:schemeClr val="tx1"/>
              </a:buClr>
              <a:buSzPct val="90000"/>
              <a:buFont typeface="Wingdings" pitchFamily="2" charset="2"/>
              <a:buChar char="ð"/>
              <a:defRPr>
                <a:latin typeface="+mj-lt"/>
                <a:cs typeface="Calibri" pitchFamily="34" charset="0"/>
              </a:defRPr>
            </a:lvl2pPr>
            <a:lvl3pPr>
              <a:buClr>
                <a:schemeClr val="tx1"/>
              </a:buClr>
              <a:buSzPct val="90000"/>
              <a:buFont typeface="Wingdings" pitchFamily="2" charset="2"/>
              <a:buChar char="ð"/>
              <a:defRPr>
                <a:latin typeface="+mj-lt"/>
                <a:cs typeface="Calibri" pitchFamily="34" charset="0"/>
              </a:defRPr>
            </a:lvl3pPr>
            <a:lvl4pPr>
              <a:buClr>
                <a:schemeClr val="tx1"/>
              </a:buClr>
              <a:buSzPct val="90000"/>
              <a:buFont typeface="Wingdings" pitchFamily="2" charset="2"/>
              <a:buChar char="ð"/>
              <a:defRPr>
                <a:latin typeface="+mj-lt"/>
                <a:cs typeface="Calibri" pitchFamily="34" charset="0"/>
              </a:defRPr>
            </a:lvl4pPr>
            <a:lvl5pPr>
              <a:buClr>
                <a:schemeClr val="tx1"/>
              </a:buClr>
              <a:buSzPct val="90000"/>
              <a:buFont typeface="Wingdings" pitchFamily="2" charset="2"/>
              <a:buChar char="ð"/>
              <a:defRPr>
                <a:latin typeface="+mj-lt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65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88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38763788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693870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85685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6447153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80994113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1262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651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79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3251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5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068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341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8565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21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5368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8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fld id="{8BAA82A5-D41F-40B6-864A-06BCCF57D3E7}" type="slidenum">
              <a:rPr lang="en-GB">
                <a:solidFill>
                  <a:srgbClr val="FFFFFF"/>
                </a:solidFill>
              </a:rPr>
              <a:pPr defTabSz="914363"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363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8509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08" y="3253805"/>
            <a:ext cx="8382000" cy="60939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3476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green code shap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6176" y="1304546"/>
            <a:ext cx="8086952" cy="1434239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011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73961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380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image" Target="../media/image8.jpeg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B1D8-8ECA-460B-B9FE-02DC521194CC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685B-5C59-4CE6-A774-AD2854C06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5" r:id="rId3"/>
    <p:sldLayoutId id="2147483665" r:id="rId4"/>
    <p:sldLayoutId id="2147483666" r:id="rId5"/>
    <p:sldLayoutId id="2147483667" r:id="rId6"/>
    <p:sldLayoutId id="2147483674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7" r:id="rId13"/>
    <p:sldLayoutId id="214748367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90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2877"/>
            <a:ext cx="8381999" cy="2135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8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694" r:id="rId12"/>
  </p:sldLayoutIdLst>
  <p:transition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solidFill>
            <a:srgbClr val="CCFFCC"/>
          </a:solidFill>
          <a:effectLst/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rgbClr val="99CC99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rgbClr val="99CC99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rgbClr val="99CC99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rgbClr val="99CC99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rgbClr val="99CC99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7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9" r:id="rId22"/>
    <p:sldLayoutId id="2147483744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52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6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yfsharp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websharper.com/" TargetMode="External"/><Relationship Id="rId4" Type="http://schemas.openxmlformats.org/officeDocument/2006/relationships/hyperlink" Target="http://pitfw.posterou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harp.net/" TargetMode="External"/><Relationship Id="rId2" Type="http://schemas.openxmlformats.org/officeDocument/2006/relationships/hyperlink" Target="mailto:dsyme@microsoft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blogs.msdn.com/b/fsharptea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5" y="476674"/>
            <a:ext cx="9144000" cy="3600451"/>
          </a:xfrm>
        </p:spPr>
        <p:txBody>
          <a:bodyPr>
            <a:normAutofit/>
          </a:bodyPr>
          <a:lstStyle/>
          <a:p>
            <a:r>
              <a:rPr lang="en-CA" sz="4400" dirty="0" smtClean="0"/>
              <a:t>Reconsidering Strongly Typed Programming in the Information </a:t>
            </a:r>
            <a:r>
              <a:rPr lang="en-CA" sz="4400" dirty="0"/>
              <a:t>R</a:t>
            </a:r>
            <a:r>
              <a:rPr lang="en-CA" sz="4400" dirty="0" smtClean="0"/>
              <a:t>ich </a:t>
            </a:r>
            <a:r>
              <a:rPr lang="en-CA" sz="4400" dirty="0"/>
              <a:t>W</a:t>
            </a:r>
            <a:r>
              <a:rPr lang="en-CA" sz="4400" dirty="0" smtClean="0"/>
              <a:t>orld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7" y="4032504"/>
            <a:ext cx="7416824" cy="1752600"/>
          </a:xfrm>
        </p:spPr>
        <p:txBody>
          <a:bodyPr>
            <a:normAutofit/>
          </a:bodyPr>
          <a:lstStyle/>
          <a:p>
            <a:r>
              <a:rPr lang="en-CA" dirty="0" smtClean="0"/>
              <a:t>Don Syme, Principal Researcher, </a:t>
            </a:r>
          </a:p>
          <a:p>
            <a:r>
              <a:rPr lang="en-CA" dirty="0" smtClean="0"/>
              <a:t>Microsoft Research, UK</a:t>
            </a:r>
          </a:p>
          <a:p>
            <a:endParaRPr lang="en-CA" dirty="0"/>
          </a:p>
          <a:p>
            <a:endParaRPr lang="en-CA" dirty="0" smtClean="0"/>
          </a:p>
        </p:txBody>
      </p:sp>
      <p:pic>
        <p:nvPicPr>
          <p:cNvPr id="4" name="Content Placeholder 3" descr="Vis_F_blue_Hi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809382"/>
            <a:ext cx="3574214" cy="19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772816"/>
            <a:ext cx="8382000" cy="4487382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00B050"/>
                </a:solidFill>
              </a:rPr>
              <a:t>LINQ</a:t>
            </a:r>
            <a:r>
              <a:rPr lang="en-GB" sz="4000" b="1" dirty="0" smtClean="0">
                <a:solidFill>
                  <a:srgbClr val="0070C0"/>
                </a:solidFill>
              </a:rPr>
              <a:t/>
            </a:r>
            <a:br>
              <a:rPr lang="en-GB" sz="4000" b="1" dirty="0" smtClean="0">
                <a:solidFill>
                  <a:srgbClr val="0070C0"/>
                </a:solidFill>
              </a:rPr>
            </a:br>
            <a:r>
              <a:rPr lang="en-GB" sz="3600" dirty="0">
                <a:latin typeface="Candara" pitchFamily="34" charset="0"/>
              </a:rPr>
              <a:t>= </a:t>
            </a:r>
            <a:br>
              <a:rPr lang="en-GB" sz="3600" dirty="0">
                <a:latin typeface="Candara" pitchFamily="34" charset="0"/>
              </a:rPr>
            </a:br>
            <a:r>
              <a:rPr lang="en-GB" sz="3600" dirty="0">
                <a:latin typeface="Candara" pitchFamily="34" charset="0"/>
              </a:rPr>
              <a:t>Language </a:t>
            </a:r>
            <a:r>
              <a:rPr lang="en-GB" sz="3600" dirty="0" smtClean="0">
                <a:latin typeface="Candara" pitchFamily="34" charset="0"/>
              </a:rPr>
              <a:t>Integrated Queries</a:t>
            </a:r>
            <a:r>
              <a:rPr lang="en-GB" sz="3600" dirty="0">
                <a:latin typeface="Candara" pitchFamily="34" charset="0"/>
              </a:rPr>
              <a:t/>
            </a:r>
            <a:br>
              <a:rPr lang="en-GB" sz="3600" dirty="0">
                <a:latin typeface="Candara" pitchFamily="34" charset="0"/>
              </a:rPr>
            </a:br>
            <a:endParaRPr lang="en-GB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772816"/>
            <a:ext cx="8382000" cy="4487382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00B050"/>
                </a:solidFill>
              </a:rPr>
              <a:t>LINQ + Type </a:t>
            </a:r>
            <a:r>
              <a:rPr lang="en-GB" sz="4000" b="1" dirty="0" smtClean="0">
                <a:solidFill>
                  <a:srgbClr val="00B050"/>
                </a:solidFill>
              </a:rPr>
              <a:t>Providers</a:t>
            </a:r>
            <a:r>
              <a:rPr lang="en-GB" sz="4000" b="1" dirty="0" smtClean="0">
                <a:solidFill>
                  <a:srgbClr val="0070C0"/>
                </a:solidFill>
              </a:rPr>
              <a:t/>
            </a:r>
            <a:br>
              <a:rPr lang="en-GB" sz="4000" b="1" dirty="0" smtClean="0">
                <a:solidFill>
                  <a:srgbClr val="0070C0"/>
                </a:solidFill>
              </a:rPr>
            </a:br>
            <a:r>
              <a:rPr lang="en-GB" sz="3600" dirty="0">
                <a:latin typeface="Candara" pitchFamily="34" charset="0"/>
              </a:rPr>
              <a:t>= </a:t>
            </a:r>
            <a:br>
              <a:rPr lang="en-GB" sz="3600" dirty="0">
                <a:latin typeface="Candara" pitchFamily="34" charset="0"/>
              </a:rPr>
            </a:br>
            <a:r>
              <a:rPr lang="en-GB" sz="3600" dirty="0">
                <a:latin typeface="Candara" pitchFamily="34" charset="0"/>
              </a:rPr>
              <a:t>Language Integrated Data and Services</a:t>
            </a:r>
            <a:br>
              <a:rPr lang="en-GB" sz="3600" dirty="0">
                <a:latin typeface="Candara" pitchFamily="34" charset="0"/>
              </a:rPr>
            </a:br>
            <a:endParaRPr lang="en-GB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Candara" pitchFamily="34" charset="0"/>
              </a:rPr>
              <a:t>Two aims today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2800" dirty="0">
                <a:latin typeface="Candara" pitchFamily="34" charset="0"/>
              </a:rPr>
              <a:t>Demonstrate what we’re doing in F# </a:t>
            </a:r>
            <a:r>
              <a:rPr lang="en-GB" sz="2800" dirty="0">
                <a:latin typeface="Candara" pitchFamily="34" charset="0"/>
              </a:rPr>
              <a:t>3.0</a:t>
            </a:r>
            <a:br>
              <a:rPr lang="en-GB" sz="28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2800" dirty="0">
                <a:latin typeface="Candara" pitchFamily="34" charset="0"/>
              </a:rPr>
              <a:t>Explore the ramifications of information-richness </a:t>
            </a:r>
            <a:r>
              <a:rPr lang="en-GB" sz="2800" dirty="0" smtClean="0">
                <a:latin typeface="Candara" pitchFamily="34" charset="0"/>
              </a:rPr>
              <a:t>for languages, engineering and tooling</a:t>
            </a:r>
            <a:endParaRPr lang="en-GB" sz="28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41730" y="2327374"/>
            <a:ext cx="8382000" cy="199439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Candara" pitchFamily="34" charset="0"/>
              </a:rPr>
              <a:t>But first…</a:t>
            </a:r>
            <a:br>
              <a:rPr lang="en-US" sz="4000" dirty="0">
                <a:latin typeface="Candara" pitchFamily="34" charset="0"/>
              </a:rPr>
            </a:br>
            <a:r>
              <a:rPr lang="en-US" sz="4000" dirty="0">
                <a:latin typeface="Candara" pitchFamily="34" charset="0"/>
              </a:rPr>
              <a:t/>
            </a:r>
            <a:br>
              <a:rPr lang="en-US" sz="4000" dirty="0">
                <a:latin typeface="Candara" pitchFamily="34" charset="0"/>
              </a:rPr>
            </a:br>
            <a:r>
              <a:rPr lang="en-US" sz="4000" dirty="0">
                <a:latin typeface="Candara" pitchFamily="34" charset="0"/>
              </a:rPr>
              <a:t>What is F#?</a:t>
            </a:r>
            <a:endParaRPr sz="4000" dirty="0">
              <a:latin typeface="Candara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2775" y="1503558"/>
            <a:ext cx="8048625" cy="142808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460375" lvl="0" indent="-460375" algn="ctr">
              <a:lnSpc>
                <a:spcPct val="90000"/>
              </a:lnSpc>
              <a:spcBef>
                <a:spcPct val="20000"/>
              </a:spcBef>
              <a:defRPr/>
            </a:pPr>
            <a:endParaRPr lang="en-GB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71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 dirty="0" smtClean="0"/>
              <a:t>F# is…</a:t>
            </a:r>
            <a:endParaRPr sz="6600" b="1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632773" y="2217598"/>
            <a:ext cx="8048625" cy="1428083"/>
          </a:xfrm>
        </p:spPr>
        <p:txBody>
          <a:bodyPr anchor="ctr">
            <a:noAutofit/>
          </a:bodyPr>
          <a:lstStyle/>
          <a:p>
            <a:pPr lvl="0" algn="ctr">
              <a:lnSpc>
                <a:spcPct val="150000"/>
              </a:lnSpc>
              <a:buNone/>
              <a:defRPr/>
            </a:pPr>
            <a:endParaRPr lang="en-GB" sz="2800" dirty="0" smtClean="0"/>
          </a:p>
          <a:p>
            <a:pPr lvl="0" algn="ctr">
              <a:lnSpc>
                <a:spcPct val="150000"/>
              </a:lnSpc>
              <a:buNone/>
              <a:defRPr/>
            </a:pPr>
            <a:endParaRPr lang="en-GB" sz="2800" dirty="0"/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2800" dirty="0" smtClean="0"/>
              <a:t>...a </a:t>
            </a:r>
            <a:r>
              <a:rPr lang="en-GB" sz="2800" b="1" dirty="0" smtClean="0">
                <a:solidFill>
                  <a:srgbClr val="00B050"/>
                </a:solidFill>
              </a:rPr>
              <a:t>practical,</a:t>
            </a:r>
            <a:r>
              <a:rPr lang="en-GB" sz="2800" dirty="0" smtClean="0"/>
              <a:t> </a:t>
            </a:r>
            <a:r>
              <a:rPr lang="en-GB" sz="2800" b="1" dirty="0">
                <a:solidFill>
                  <a:srgbClr val="00B050"/>
                </a:solidFill>
              </a:rPr>
              <a:t>strongly-typed ,</a:t>
            </a:r>
            <a:r>
              <a:rPr lang="en-GB" sz="2800" dirty="0"/>
              <a:t> </a:t>
            </a:r>
            <a:r>
              <a:rPr lang="en-GB" sz="2800" b="1" dirty="0" smtClean="0">
                <a:solidFill>
                  <a:srgbClr val="00B050"/>
                </a:solidFill>
              </a:rPr>
              <a:t>functional-first</a:t>
            </a:r>
            <a:r>
              <a:rPr lang="en-GB" sz="2800" b="1" dirty="0">
                <a:solidFill>
                  <a:srgbClr val="00B050"/>
                </a:solidFill>
              </a:rPr>
              <a:t> ,</a:t>
            </a:r>
            <a:r>
              <a:rPr lang="en-GB" sz="2800" dirty="0"/>
              <a:t> </a:t>
            </a:r>
            <a:r>
              <a:rPr lang="en-GB" sz="2800" b="1" dirty="0" smtClean="0">
                <a:solidFill>
                  <a:srgbClr val="00B050"/>
                </a:solidFill>
              </a:rPr>
              <a:t>supported</a:t>
            </a:r>
            <a:r>
              <a:rPr lang="en-GB" sz="2800" dirty="0" smtClean="0"/>
              <a:t> </a:t>
            </a:r>
            <a:r>
              <a:rPr lang="en-GB" sz="2800" b="1" dirty="0" smtClean="0">
                <a:solidFill>
                  <a:srgbClr val="00B050"/>
                </a:solidFill>
              </a:rPr>
              <a:t>language</a:t>
            </a:r>
            <a:r>
              <a:rPr lang="en-GB" sz="2800" b="1" dirty="0" smtClean="0">
                <a:solidFill>
                  <a:srgbClr val="FFFF00"/>
                </a:solidFill>
              </a:rPr>
              <a:t> </a:t>
            </a:r>
            <a:r>
              <a:rPr lang="en-GB" sz="2800" dirty="0" smtClean="0"/>
              <a:t>that allows you to write </a:t>
            </a:r>
            <a:r>
              <a:rPr lang="en-GB" sz="2800" b="1" dirty="0" smtClean="0">
                <a:solidFill>
                  <a:srgbClr val="00B050"/>
                </a:solidFill>
              </a:rPr>
              <a:t>simple</a:t>
            </a:r>
            <a:r>
              <a:rPr lang="en-GB" sz="2800" b="1" dirty="0" smtClean="0">
                <a:solidFill>
                  <a:srgbClr val="FFFF00"/>
                </a:solidFill>
              </a:rPr>
              <a:t> </a:t>
            </a:r>
            <a:r>
              <a:rPr lang="en-GB" sz="2800" b="1" dirty="0" smtClean="0">
                <a:solidFill>
                  <a:srgbClr val="00B050"/>
                </a:solidFill>
              </a:rPr>
              <a:t>code</a:t>
            </a:r>
            <a:r>
              <a:rPr lang="en-GB" sz="2800" b="1" dirty="0"/>
              <a:t> </a:t>
            </a:r>
            <a:r>
              <a:rPr lang="en-GB" sz="2800" dirty="0" smtClean="0"/>
              <a:t>to solve </a:t>
            </a:r>
            <a:r>
              <a:rPr lang="en-GB" sz="2800" b="1" dirty="0" smtClean="0">
                <a:solidFill>
                  <a:srgbClr val="00B050"/>
                </a:solidFill>
              </a:rPr>
              <a:t>complex</a:t>
            </a:r>
            <a:r>
              <a:rPr lang="en-GB" sz="2800" b="1" dirty="0" smtClean="0">
                <a:solidFill>
                  <a:srgbClr val="FFFF00"/>
                </a:solidFill>
              </a:rPr>
              <a:t> </a:t>
            </a:r>
            <a:r>
              <a:rPr lang="en-GB" sz="2800" b="1" dirty="0" smtClean="0">
                <a:solidFill>
                  <a:srgbClr val="00B050"/>
                </a:solidFill>
              </a:rPr>
              <a:t>problems</a:t>
            </a:r>
            <a:r>
              <a:rPr lang="en-GB" sz="2800" dirty="0" smtClean="0"/>
              <a:t>. </a:t>
            </a:r>
          </a:p>
          <a:p>
            <a:pPr algn="ctr">
              <a:lnSpc>
                <a:spcPct val="150000"/>
              </a:lnSpc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2774" y="1503557"/>
            <a:ext cx="8048625" cy="142808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460375" lvl="0" indent="-460375" algn="ctr">
              <a:lnSpc>
                <a:spcPct val="90000"/>
              </a:lnSpc>
              <a:spcBef>
                <a:spcPct val="20000"/>
              </a:spcBef>
              <a:defRPr/>
            </a:pPr>
            <a:endParaRPr lang="en-GB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4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3943"/>
              </p:ext>
            </p:extLst>
          </p:nvPr>
        </p:nvGraphicFramePr>
        <p:xfrm>
          <a:off x="214282" y="285728"/>
          <a:ext cx="8786874" cy="642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83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678365-FA29-467A-BBC3-DB11AF656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53924-82CD-48AA-807A-AED50CE57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D3F34-6A20-4ABC-AA3E-4729615FC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E1E880-843B-42E9-82F9-B49127B7D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21575F-1AB0-47C3-8606-75ABC72E6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D6FD47-113E-47DC-B8AF-6BFCE3BC1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0D9AC2-3597-45F8-B9A9-3E5A5A650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DF9AC-C53F-4B83-80E7-69EC636E0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528CF7-C952-4555-B092-88E34DE7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E273DF-1271-4D19-8CDF-9E32F3DD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8D27CA-6D31-40E6-9C5F-B1D27CA12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0F8D7B-2D24-4769-92C8-EF4A2A5DC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65E214-BA00-4CE6-A11D-C4034FA3A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046C9-CA29-426D-A26A-0462D805B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CD7456-D395-4D1B-9C7C-7B24C7F3A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2044582"/>
            <a:ext cx="5613009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 </a:t>
            </a:r>
            <a:endParaRPr lang="en-GB" sz="1200" b="1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let </a:t>
            </a:r>
            <a:r>
              <a:rPr lang="en-US" sz="1200" b="1" dirty="0" err="1" smtClean="0">
                <a:solidFill>
                  <a:srgbClr val="00B050"/>
                </a:solidFill>
                <a:latin typeface="Consolas" pitchFamily="49" charset="0"/>
              </a:rPr>
              <a:t>BreakCommand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= </a:t>
            </a: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 Command(fun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rover -&gt;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rover.Accelerate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(-1.0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))</a:t>
            </a:r>
            <a:endParaRPr lang="en-GB" sz="1200" b="1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let </a:t>
            </a:r>
            <a:r>
              <a:rPr lang="en-US" sz="1200" b="1" dirty="0" err="1" smtClean="0">
                <a:solidFill>
                  <a:srgbClr val="00B050"/>
                </a:solidFill>
                <a:latin typeface="Consolas" pitchFamily="49" charset="0"/>
              </a:rPr>
              <a:t>TurnLeftCommand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 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= </a:t>
            </a: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 Command(fun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rover -&gt;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rover.Rotate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(-5.0&lt;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degs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&gt;))</a:t>
            </a:r>
            <a:endParaRPr lang="en-GB" sz="1200" b="1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 </a:t>
            </a:r>
            <a:endParaRPr lang="en-GB" sz="12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53247" y="836712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 {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public virtual void Execute();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RoverCommand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: Command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 {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protected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 { get; private set; }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public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RoverCommand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rover)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{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= rover;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}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RoverCommand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 {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public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(Rover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)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: base(rover)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{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 public override void Execute()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{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    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(-5.0);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}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class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: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RoverCommand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{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public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(Rover rover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) :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base(rover)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{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}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     public override void Execute()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{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    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(-5.0);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    }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  }</a:t>
            </a: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152400" y="319272"/>
            <a:ext cx="8382000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Simplicity: Functions as Values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45585" y="1533808"/>
            <a:ext cx="525994" cy="510774"/>
          </a:xfrm>
          <a:prstGeom prst="wedgeRoundRectCallout">
            <a:avLst>
              <a:gd name="adj1" fmla="val -7024"/>
              <a:gd name="adj2" fmla="val -505"/>
              <a:gd name="adj3" fmla="val 16667"/>
            </a:avLst>
          </a:prstGeom>
          <a:gradFill>
            <a:gsLst>
              <a:gs pos="0">
                <a:schemeClr val="accent2">
                  <a:lumMod val="50000"/>
                </a:schemeClr>
              </a:gs>
              <a:gs pos="72000">
                <a:schemeClr val="accent2"/>
              </a:gs>
              <a:gs pos="100000">
                <a:schemeClr val="accent2"/>
              </a:gs>
            </a:gsLst>
          </a:gradFill>
          <a:ln>
            <a:headEnd type="none" w="med" len="med"/>
            <a:tailEnd type="none" w="med" len="med"/>
          </a:ln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F#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89428" y="928670"/>
            <a:ext cx="637609" cy="510774"/>
          </a:xfrm>
          <a:prstGeom prst="wedgeRoundRectCallout">
            <a:avLst>
              <a:gd name="adj1" fmla="val 2383"/>
              <a:gd name="adj2" fmla="val -85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OO</a:t>
            </a:r>
          </a:p>
        </p:txBody>
      </p:sp>
    </p:spTree>
    <p:extLst>
      <p:ext uri="{BB962C8B-B14F-4D97-AF65-F5344CB8AC3E}">
        <p14:creationId xmlns:p14="http://schemas.microsoft.com/office/powerpoint/2010/main" val="33388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162286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let swap (x, y) = (y, x)</a:t>
            </a: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let rotations (x, y, z) =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   [ (x, y, z);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     (z, x, y);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     (y, z, x) ]</a:t>
            </a:r>
          </a:p>
          <a:p>
            <a:pPr>
              <a:buNone/>
            </a:pPr>
            <a:endParaRPr lang="en-US" sz="1200" b="1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b="1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let reduce f (x, y, z) =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    f x + f y + f z</a:t>
            </a: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714744" y="1142984"/>
            <a:ext cx="5757906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&lt;U,T&gt; Swap&lt;T,U&gt;(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&lt;T,U&gt; t)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&lt;U,T&gt;(t.Item2, t.Item1)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ReadOnlyCollection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&lt;Tuple&lt;T,T,T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&gt;&gt; Rotations&lt;T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&gt;(Tuple&lt;T,T,T&gt; t) 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new 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ReadOnlyCollection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 (new 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&lt;T,T,T&gt;[]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   { new 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&lt;T,T,T&gt;(t.Item1,t.Item2,t.Item3);     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     new 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&lt;T,T,T&gt;(t.Item3,t.Item1,t.Item2); 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     new 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&lt;T,T,T&gt;(t.Item2,t.Item3,t.Item1); });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GB" sz="12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Reduce&lt;T&gt;(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Func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T,int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&gt; </a:t>
            </a:r>
            <a:r>
              <a:rPr lang="en-GB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f,Tuple</a:t>
            </a: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200" b="1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031614" y="1651387"/>
            <a:ext cx="525994" cy="510774"/>
          </a:xfrm>
          <a:prstGeom prst="wedgeRoundRectCallout">
            <a:avLst>
              <a:gd name="adj1" fmla="val -14548"/>
              <a:gd name="adj2" fmla="val -506"/>
              <a:gd name="adj3" fmla="val 16667"/>
            </a:avLst>
          </a:prstGeom>
          <a:gradFill>
            <a:gsLst>
              <a:gs pos="0">
                <a:schemeClr val="accent2">
                  <a:lumMod val="50000"/>
                </a:schemeClr>
              </a:gs>
              <a:gs pos="72000">
                <a:schemeClr val="accent2"/>
              </a:gs>
              <a:gs pos="100000">
                <a:schemeClr val="accent2"/>
              </a:gs>
            </a:gsLst>
          </a:gradFill>
          <a:ln>
            <a:headEnd type="none" w="med" len="med"/>
            <a:tailEnd type="none" w="med" len="med"/>
          </a:ln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F#</a:t>
            </a:r>
          </a:p>
        </p:txBody>
      </p: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152400" y="333127"/>
            <a:ext cx="8382000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Simplicity: Functional Data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32927" y="928670"/>
            <a:ext cx="550607" cy="510774"/>
          </a:xfrm>
          <a:prstGeom prst="wedgeRoundRectCallout">
            <a:avLst>
              <a:gd name="adj1" fmla="val 2383"/>
              <a:gd name="adj2" fmla="val -85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chemeClr val="bg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043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Big Trends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44768" y="2643182"/>
            <a:ext cx="3071802" cy="27860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11760" y="2747978"/>
            <a:ext cx="3071802" cy="27860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3364" y="1643050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/>
              <a:t>      WEB</a:t>
            </a:r>
            <a:endParaRPr lang="en-GB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1643050"/>
            <a:ext cx="319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/>
              <a:t>MULTICORE</a:t>
            </a:r>
            <a:endParaRPr lang="en-GB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1617790"/>
            <a:ext cx="151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/>
              <a:t>DATA</a:t>
            </a:r>
            <a:endParaRPr lang="en-GB" sz="48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2767303"/>
            <a:ext cx="3071802" cy="27860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Part 2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F# 3.0 Information Rich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99398" y="188640"/>
            <a:ext cx="8382000" cy="11079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dirty="0" smtClean="0"/>
              <a:t>F# and Open Source</a:t>
            </a:r>
            <a:endParaRPr sz="5400" b="1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621887" y="2217598"/>
            <a:ext cx="8048625" cy="1428083"/>
          </a:xfrm>
        </p:spPr>
        <p:txBody>
          <a:bodyPr anchor="ctr">
            <a:noAutofit/>
          </a:bodyPr>
          <a:lstStyle/>
          <a:p>
            <a:pPr lvl="0" algn="ctr">
              <a:lnSpc>
                <a:spcPct val="150000"/>
              </a:lnSpc>
              <a:buNone/>
              <a:defRPr/>
            </a:pPr>
            <a:endParaRPr lang="en-GB" sz="3600" dirty="0" smtClean="0"/>
          </a:p>
          <a:p>
            <a:pPr lvl="0" algn="ctr">
              <a:lnSpc>
                <a:spcPct val="150000"/>
              </a:lnSpc>
              <a:buNone/>
              <a:defRPr/>
            </a:pPr>
            <a:endParaRPr lang="en-GB" sz="3600" dirty="0"/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3600" dirty="0" smtClean="0"/>
              <a:t>F# 2.0 </a:t>
            </a:r>
            <a:r>
              <a:rPr lang="en-GB" sz="3600" dirty="0" err="1" smtClean="0"/>
              <a:t>compiler+library</a:t>
            </a:r>
            <a:r>
              <a:rPr lang="en-GB" sz="3600" dirty="0" smtClean="0"/>
              <a:t> open source drop</a:t>
            </a:r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3600" dirty="0" smtClean="0"/>
              <a:t>Apache 2.0 license</a:t>
            </a:r>
            <a:endParaRPr lang="en-GB" sz="3600" dirty="0"/>
          </a:p>
          <a:p>
            <a:pPr lvl="0" algn="ctr">
              <a:lnSpc>
                <a:spcPct val="150000"/>
              </a:lnSpc>
              <a:buNone/>
              <a:defRPr/>
            </a:pPr>
            <a:r>
              <a:rPr lang="en-GB" sz="3600" dirty="0" smtClean="0"/>
              <a:t>Runs on Linux, Mac, </a:t>
            </a:r>
            <a:r>
              <a:rPr lang="en-GB" sz="3600" dirty="0" smtClean="0"/>
              <a:t>Windows, Browser</a:t>
            </a:r>
            <a:r>
              <a:rPr lang="en-US" sz="3600" dirty="0" smtClean="0"/>
              <a:t> </a:t>
            </a:r>
            <a:endParaRPr lang="en-US" sz="36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2774" y="1503557"/>
            <a:ext cx="8048625" cy="142808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460375" lvl="0" indent="-460375" algn="ctr">
              <a:lnSpc>
                <a:spcPct val="90000"/>
              </a:lnSpc>
              <a:spcBef>
                <a:spcPct val="20000"/>
              </a:spcBef>
              <a:defRPr/>
            </a:pPr>
            <a:endParaRPr lang="en-GB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0544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>A Challenge</a:t>
            </a:r>
            <a:br>
              <a:rPr lang="en-GB" sz="5400" dirty="0" smtClean="0"/>
            </a:br>
            <a:r>
              <a:rPr lang="en-GB" sz="5400" dirty="0"/>
              <a:t/>
            </a:r>
            <a:br>
              <a:rPr lang="en-GB" sz="5400" dirty="0"/>
            </a:br>
            <a:r>
              <a:rPr lang="en-GB" sz="3200" dirty="0">
                <a:solidFill>
                  <a:schemeClr val="tx1"/>
                </a:solidFill>
              </a:rPr>
              <a:t>Task #1: </a:t>
            </a:r>
            <a:r>
              <a:rPr lang="en-GB" sz="3200" dirty="0" smtClean="0">
                <a:solidFill>
                  <a:schemeClr val="tx1"/>
                </a:solidFill>
              </a:rPr>
              <a:t>A Chemistry Elements Class Library</a:t>
            </a: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Task #2: </a:t>
            </a:r>
            <a:r>
              <a:rPr lang="en-GB" sz="3200" dirty="0" smtClean="0">
                <a:solidFill>
                  <a:schemeClr val="tx1"/>
                </a:solidFill>
              </a:rPr>
              <a:t>Biology…</a:t>
            </a: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/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Task #3: Repeat for all Sciences, </a:t>
            </a:r>
            <a:r>
              <a:rPr lang="en-GB" sz="3200" dirty="0" smtClean="0">
                <a:solidFill>
                  <a:schemeClr val="tx1"/>
                </a:solidFill>
              </a:rPr>
              <a:t>Businesses</a:t>
            </a:r>
            <a:r>
              <a:rPr lang="en-GB" sz="3200" dirty="0">
                <a:solidFill>
                  <a:schemeClr val="tx1"/>
                </a:solidFill>
              </a:rPr>
              <a:t>, …</a:t>
            </a:r>
            <a:r>
              <a:rPr lang="en-GB" sz="5400" dirty="0" smtClean="0"/>
              <a:t/>
            </a:r>
            <a:br>
              <a:rPr lang="en-GB" sz="5400" dirty="0" smtClean="0"/>
            </a:b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7996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Language Integrated Web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0" dirty="0" smtClean="0"/>
              <a:t>demo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7482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364538" cy="609600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The Data Deluge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3528" y="1196752"/>
            <a:ext cx="4133850" cy="51435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Organized Data</a:t>
            </a:r>
          </a:p>
          <a:p>
            <a:r>
              <a:rPr lang="en-GB" sz="2800" dirty="0" smtClean="0"/>
              <a:t>Enormous number of “types”</a:t>
            </a:r>
          </a:p>
          <a:p>
            <a:r>
              <a:rPr lang="en-GB" sz="2800" dirty="0" smtClean="0"/>
              <a:t>Very </a:t>
            </a:r>
            <a:r>
              <a:rPr lang="en-GB" sz="2800" dirty="0" smtClean="0"/>
              <a:t>interlinked, internally and externally</a:t>
            </a:r>
            <a:endParaRPr lang="en-GB" sz="2800" dirty="0" smtClean="0"/>
          </a:p>
          <a:p>
            <a:r>
              <a:rPr lang="en-GB" sz="2800" dirty="0" smtClean="0"/>
              <a:t>Includes semantic webs, ontologies, web data services, traditional DBs…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3452" y="1700808"/>
            <a:ext cx="3690644" cy="230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7" t="37368" r="20184" b="29293"/>
          <a:stretch/>
        </p:blipFill>
        <p:spPr bwMode="auto">
          <a:xfrm>
            <a:off x="5886792" y="980728"/>
            <a:ext cx="2989588" cy="117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11905" r="45510" b="53463"/>
          <a:stretch/>
        </p:blipFill>
        <p:spPr bwMode="auto">
          <a:xfrm>
            <a:off x="5013667" y="4010454"/>
            <a:ext cx="3862713" cy="173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2" r="-6081" b="38738"/>
          <a:stretch/>
        </p:blipFill>
        <p:spPr bwMode="auto">
          <a:xfrm>
            <a:off x="4629164" y="2621815"/>
            <a:ext cx="4419220" cy="148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62" y="1510350"/>
            <a:ext cx="8382000" cy="4819781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A Type Provider is….</a:t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sz="3200" b="1" dirty="0" smtClean="0"/>
              <a:t>“</a:t>
            </a:r>
            <a:r>
              <a:rPr lang="en-GB" sz="2800" dirty="0" smtClean="0"/>
              <a:t>A </a:t>
            </a:r>
            <a:r>
              <a:rPr lang="en-GB" sz="2800" dirty="0" smtClean="0"/>
              <a:t>compile-time </a:t>
            </a:r>
            <a:r>
              <a:rPr lang="en-GB" sz="2800" dirty="0" smtClean="0"/>
              <a:t>component that provides a </a:t>
            </a:r>
            <a:r>
              <a:rPr lang="en-GB" sz="2800" dirty="0" smtClean="0"/>
              <a:t>computed </a:t>
            </a:r>
            <a:r>
              <a:rPr lang="en-GB" sz="2800" dirty="0" smtClean="0"/>
              <a:t>space of types and </a:t>
            </a:r>
            <a:r>
              <a:rPr lang="en-GB" sz="2800" dirty="0" smtClean="0"/>
              <a:t>methods on-demand …”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“A compiler plug-in…”</a:t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“An adaptor between data/services and the .NET type system…”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884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4" name="Folded Corner 3"/>
          <p:cNvSpPr/>
          <p:nvPr/>
        </p:nvSpPr>
        <p:spPr bwMode="auto">
          <a:xfrm>
            <a:off x="233964" y="77672"/>
            <a:ext cx="6673516" cy="6122547"/>
          </a:xfrm>
          <a:prstGeom prst="foldedCorner">
            <a:avLst>
              <a:gd name="adj" fmla="val 8481"/>
            </a:avLst>
          </a:prstGeom>
          <a:solidFill>
            <a:srgbClr val="F6AE1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Freebase.fsx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Example of reading from freebase.com in F#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by Jomo Fisher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System.Runtime.Serialization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System.ServiceModel.Web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System.Web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#r 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System.Xml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System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System.IO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System.Net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System.Text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System.Web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System.Security.Authentication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System.Runtime.Serialization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[&lt;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DataContract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Result&lt;'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TResult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 = {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(Name="code")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Code:string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(Name="result")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Result:'TResult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(Name="message")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[&lt;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DataContract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ChemicalElement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(Name="name")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Name:string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boiling_point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BoilingPoint:string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[&lt;field: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(Name="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atomic_mass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 &gt;]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AtomicMass:string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2072661" y="610082"/>
            <a:ext cx="6673516" cy="6122547"/>
          </a:xfrm>
          <a:prstGeom prst="foldedCorner">
            <a:avLst>
              <a:gd name="adj" fmla="val 8481"/>
            </a:avLst>
          </a:prstGeom>
          <a:solidFill>
            <a:srgbClr val="F6AE1E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GB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let Query&lt;'T&gt;(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query:string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: 'T =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query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query.Replace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("'","\"")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queryUrl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sprintf "http://api.freebase.com/api/service/mqlread?query=%s" "{\"query\":"+query+"}"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request :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HttpWebRequest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downcast WebRequest.Create(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queryUrl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request.Method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&lt;- "GET"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request.ContentType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&lt;- "application/x-www-form-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urlencoded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response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request.GetResponse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result =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try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use reader = new StreamReader(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response.GetResponseStream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reader.ReadToEnd();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finally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response.Close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data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Encoding.Unicode.GetBytes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(result);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stream = new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MemoryStream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stream.Write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(data, 0, data.Length);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stream.Position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&lt;- 0L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ser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Json.DataContractJsonSerializer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(typeof&lt;Result&lt;'T&gt;&gt;)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let result =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ser.ReadObject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(stream) :?&gt; Result&lt;'T&gt;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result.Code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&lt;&gt;"/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api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/status/ok" then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raise 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InvalidOperationException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result.Message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result.Result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let elements = Query&lt;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ChemicalElement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array&gt;("[{'type':'/chemistry/chemical_element','name':null,'boiling_point':null,'atomic_mass':null}]")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elements |&gt; </a:t>
            </a:r>
            <a:r>
              <a:rPr lang="en-GB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Array.iter</a:t>
            </a:r>
            <a:r>
              <a:rPr lang="en-GB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(fun element-&gt;printfn "%A" element) 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29627" y="1690357"/>
            <a:ext cx="3063834" cy="954103"/>
          </a:xfrm>
          <a:prstGeom prst="wedgeRectCallout">
            <a:avLst>
              <a:gd name="adj1" fmla="val -27307"/>
              <a:gd name="adj2" fmla="val -5054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FFFF"/>
                </a:solidFill>
                <a:latin typeface="Calibri" pitchFamily="34" charset="0"/>
              </a:rPr>
              <a:t>How would we do this previously?</a:t>
            </a:r>
          </a:p>
        </p:txBody>
      </p:sp>
    </p:spTree>
    <p:extLst>
      <p:ext uri="{BB962C8B-B14F-4D97-AF65-F5344CB8AC3E}">
        <p14:creationId xmlns:p14="http://schemas.microsoft.com/office/powerpoint/2010/main" val="10847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Note: F# itself still contains no data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Open architecture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You can write your own type provider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0983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21732" y="2695978"/>
            <a:ext cx="1883849" cy="19389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WebRequest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XmlReader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ReadJSON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SqlReader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GB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6514" y="3159871"/>
            <a:ext cx="12410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/>
              <a:t>objects</a:t>
            </a:r>
          </a:p>
          <a:p>
            <a:r>
              <a:rPr lang="en-GB" sz="2800" dirty="0"/>
              <a:t>s</a:t>
            </a:r>
            <a:r>
              <a:rPr lang="en-GB" sz="2800" dirty="0" smtClean="0"/>
              <a:t>trings</a:t>
            </a:r>
          </a:p>
          <a:p>
            <a:r>
              <a:rPr lang="en-GB" sz="2800" dirty="0" smtClean="0"/>
              <a:t>bytes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43436" y="3176788"/>
            <a:ext cx="166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</a:t>
            </a:r>
            <a:r>
              <a:rPr lang="en-GB" sz="2800" dirty="0" smtClean="0"/>
              <a:t>esources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017" y="3818587"/>
            <a:ext cx="210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</a:t>
            </a:r>
            <a:r>
              <a:rPr lang="en-GB" sz="2800" dirty="0" smtClean="0"/>
              <a:t>eb services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8332" y="3369973"/>
            <a:ext cx="142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program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9144" y="2592947"/>
            <a:ext cx="20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WCF services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301" y="1983347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UI designs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55053" y="4614930"/>
            <a:ext cx="168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</a:t>
            </a:r>
            <a:r>
              <a:rPr lang="en-GB" sz="2800" dirty="0" smtClean="0"/>
              <a:t>atabases</a:t>
            </a:r>
            <a:endParaRPr lang="en-GB" sz="2800" dirty="0"/>
          </a:p>
        </p:txBody>
      </p:sp>
      <p:cxnSp>
        <p:nvCxnSpPr>
          <p:cNvPr id="18" name="Straight Arrow Connector 17"/>
          <p:cNvCxnSpPr>
            <a:stCxn id="15" idx="3"/>
            <a:endCxn id="8" idx="1"/>
          </p:cNvCxnSpPr>
          <p:nvPr/>
        </p:nvCxnSpPr>
        <p:spPr>
          <a:xfrm>
            <a:off x="2192760" y="2244957"/>
            <a:ext cx="528972" cy="1420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605581" y="3665474"/>
            <a:ext cx="810933" cy="18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4605581" y="3665474"/>
            <a:ext cx="810933" cy="18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8" idx="1"/>
          </p:cNvCxnSpPr>
          <p:nvPr/>
        </p:nvCxnSpPr>
        <p:spPr>
          <a:xfrm flipV="1">
            <a:off x="2137245" y="3665474"/>
            <a:ext cx="584487" cy="121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8" idx="1"/>
          </p:cNvCxnSpPr>
          <p:nvPr/>
        </p:nvCxnSpPr>
        <p:spPr>
          <a:xfrm flipV="1">
            <a:off x="2365683" y="3665474"/>
            <a:ext cx="356049" cy="414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8" idx="1"/>
          </p:cNvCxnSpPr>
          <p:nvPr/>
        </p:nvCxnSpPr>
        <p:spPr>
          <a:xfrm>
            <a:off x="2005751" y="3438398"/>
            <a:ext cx="715981" cy="227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8" idx="1"/>
          </p:cNvCxnSpPr>
          <p:nvPr/>
        </p:nvCxnSpPr>
        <p:spPr>
          <a:xfrm>
            <a:off x="2438886" y="2854557"/>
            <a:ext cx="282846" cy="810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12" idx="1"/>
          </p:cNvCxnSpPr>
          <p:nvPr/>
        </p:nvCxnSpPr>
        <p:spPr>
          <a:xfrm flipV="1">
            <a:off x="6657559" y="3631583"/>
            <a:ext cx="820773" cy="220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 bwMode="auto">
          <a:xfrm>
            <a:off x="5580112" y="1463878"/>
            <a:ext cx="3063834" cy="830993"/>
          </a:xfrm>
          <a:prstGeom prst="wedgeRectCallout">
            <a:avLst>
              <a:gd name="adj1" fmla="val -84438"/>
              <a:gd name="adj2" fmla="val 8755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Untyped</a:t>
            </a:r>
            <a:r>
              <a:rPr lang="en-GB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,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non-navigable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do we mediate today?</a:t>
            </a:r>
          </a:p>
        </p:txBody>
      </p:sp>
    </p:spTree>
    <p:extLst>
      <p:ext uri="{BB962C8B-B14F-4D97-AF65-F5344CB8AC3E}">
        <p14:creationId xmlns:p14="http://schemas.microsoft.com/office/powerpoint/2010/main" val="24227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4263" y="3889421"/>
            <a:ext cx="230063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datasvcutil.exe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3170" y="3294845"/>
            <a:ext cx="159530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resgen.exe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154" y="4683618"/>
            <a:ext cx="159530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edmgen.exe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1733" y="2695978"/>
            <a:ext cx="173637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svcutil.exe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6530" y="2934239"/>
            <a:ext cx="974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types</a:t>
            </a:r>
          </a:p>
          <a:p>
            <a:pPr algn="ctr"/>
            <a:r>
              <a:rPr lang="en-GB" sz="2800" dirty="0" smtClean="0"/>
              <a:t>+</a:t>
            </a:r>
          </a:p>
          <a:p>
            <a:r>
              <a:rPr lang="en-GB" sz="2800" dirty="0" smtClean="0"/>
              <a:t>code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43436" y="3176788"/>
            <a:ext cx="166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</a:t>
            </a:r>
            <a:r>
              <a:rPr lang="en-GB" sz="2800" dirty="0" smtClean="0"/>
              <a:t>esources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4017" y="3818587"/>
            <a:ext cx="1098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OData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8332" y="3369973"/>
            <a:ext cx="142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program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9144" y="2592947"/>
            <a:ext cx="20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WCF services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874133" y="2140040"/>
            <a:ext cx="2018501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xaml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designer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301" y="1983347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UI designs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55053" y="4614930"/>
            <a:ext cx="168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</a:t>
            </a:r>
            <a:r>
              <a:rPr lang="en-GB" sz="2800" dirty="0" smtClean="0"/>
              <a:t>atabases</a:t>
            </a:r>
            <a:endParaRPr lang="en-GB" sz="2800" dirty="0"/>
          </a:p>
        </p:txBody>
      </p:sp>
      <p:cxnSp>
        <p:nvCxnSpPr>
          <p:cNvPr id="18" name="Straight Arrow Connector 17"/>
          <p:cNvCxnSpPr>
            <a:stCxn id="15" idx="3"/>
            <a:endCxn id="14" idx="1"/>
          </p:cNvCxnSpPr>
          <p:nvPr/>
        </p:nvCxnSpPr>
        <p:spPr>
          <a:xfrm>
            <a:off x="2192760" y="2244957"/>
            <a:ext cx="681373" cy="9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9" idx="1"/>
          </p:cNvCxnSpPr>
          <p:nvPr/>
        </p:nvCxnSpPr>
        <p:spPr>
          <a:xfrm>
            <a:off x="4892634" y="2340095"/>
            <a:ext cx="1093896" cy="1286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458106" y="2896033"/>
            <a:ext cx="1528424" cy="730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9" idx="1"/>
          </p:cNvCxnSpPr>
          <p:nvPr/>
        </p:nvCxnSpPr>
        <p:spPr>
          <a:xfrm>
            <a:off x="3898479" y="3494900"/>
            <a:ext cx="2088051" cy="131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9" idx="1"/>
          </p:cNvCxnSpPr>
          <p:nvPr/>
        </p:nvCxnSpPr>
        <p:spPr>
          <a:xfrm flipV="1">
            <a:off x="5674893" y="3626737"/>
            <a:ext cx="311637" cy="462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9" idx="1"/>
          </p:cNvCxnSpPr>
          <p:nvPr/>
        </p:nvCxnSpPr>
        <p:spPr>
          <a:xfrm flipV="1">
            <a:off x="5158463" y="3626737"/>
            <a:ext cx="828067" cy="1256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</p:cNvCxnSpPr>
          <p:nvPr/>
        </p:nvCxnSpPr>
        <p:spPr>
          <a:xfrm flipV="1">
            <a:off x="2137245" y="4855336"/>
            <a:ext cx="1352930" cy="21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3" idx="1"/>
          </p:cNvCxnSpPr>
          <p:nvPr/>
        </p:nvCxnSpPr>
        <p:spPr>
          <a:xfrm>
            <a:off x="1362716" y="4080197"/>
            <a:ext cx="2011547" cy="9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4" idx="1"/>
          </p:cNvCxnSpPr>
          <p:nvPr/>
        </p:nvCxnSpPr>
        <p:spPr>
          <a:xfrm>
            <a:off x="2005751" y="3438398"/>
            <a:ext cx="297419" cy="56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8" idx="1"/>
          </p:cNvCxnSpPr>
          <p:nvPr/>
        </p:nvCxnSpPr>
        <p:spPr>
          <a:xfrm>
            <a:off x="2438886" y="2854557"/>
            <a:ext cx="282847" cy="41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12" idx="1"/>
          </p:cNvCxnSpPr>
          <p:nvPr/>
        </p:nvCxnSpPr>
        <p:spPr>
          <a:xfrm>
            <a:off x="6961477" y="3626737"/>
            <a:ext cx="516855" cy="48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7301" y="541127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...</a:t>
            </a:r>
            <a:endParaRPr lang="en-GB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676916" y="5376931"/>
            <a:ext cx="131318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itchFamily="49" charset="0"/>
                <a:cs typeface="Consolas" pitchFamily="49" charset="0"/>
              </a:rPr>
              <a:t>yacg.exe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 flipV="1">
            <a:off x="2021984" y="5576986"/>
            <a:ext cx="1654932" cy="1798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121879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How do we mediate today</a:t>
            </a:r>
            <a:r>
              <a:rPr lang="en-GB" b="1" dirty="0" smtClean="0"/>
              <a:t>? </a:t>
            </a:r>
            <a:r>
              <a:rPr lang="en-GB" b="1" dirty="0" err="1" smtClean="0"/>
              <a:t>Codegen</a:t>
            </a:r>
            <a:r>
              <a:rPr lang="en-GB" b="1" dirty="0" smtClean="0"/>
              <a:t>, </a:t>
            </a:r>
            <a:r>
              <a:rPr lang="en-GB" b="1" dirty="0" err="1" smtClean="0"/>
              <a:t>Codegen</a:t>
            </a:r>
            <a:r>
              <a:rPr lang="en-GB" b="1" dirty="0" smtClean="0"/>
              <a:t>, </a:t>
            </a:r>
            <a:r>
              <a:rPr lang="en-GB" b="1" dirty="0" err="1" smtClean="0"/>
              <a:t>Codegen</a:t>
            </a:r>
            <a:r>
              <a:rPr lang="en-GB" b="1" dirty="0" smtClean="0"/>
              <a:t>!!</a:t>
            </a:r>
            <a:endParaRPr lang="en-GB" b="1" dirty="0"/>
          </a:p>
        </p:txBody>
      </p:sp>
      <p:sp>
        <p:nvSpPr>
          <p:cNvPr id="30" name="Rectangular Callout 29"/>
          <p:cNvSpPr/>
          <p:nvPr/>
        </p:nvSpPr>
        <p:spPr bwMode="auto">
          <a:xfrm>
            <a:off x="5535603" y="1567850"/>
            <a:ext cx="3063834" cy="830993"/>
          </a:xfrm>
          <a:prstGeom prst="wedgeRectCallout">
            <a:avLst>
              <a:gd name="adj1" fmla="val -65125"/>
              <a:gd name="adj2" fmla="val 42427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Does not scale, very clumsy</a:t>
            </a:r>
            <a:endParaRPr lang="en-GB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/>
      <p:bldP spid="14" grpId="0" animBg="1"/>
      <p:bldP spid="6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Language Integrated Data Market Directory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0" dirty="0" smtClean="0"/>
              <a:t>demo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0571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chemeClr val="tx1"/>
                </a:solidFill>
              </a:rPr>
              <a:t>OData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0" dirty="0" smtClean="0"/>
              <a:t>demo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91992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99398" y="188640"/>
            <a:ext cx="8382000" cy="11079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dirty="0" smtClean="0"/>
              <a:t>F# </a:t>
            </a:r>
            <a:r>
              <a:rPr lang="en-US" sz="5400" dirty="0" smtClean="0"/>
              <a:t>for</a:t>
            </a:r>
            <a:r>
              <a:rPr lang="en-US" sz="5400" dirty="0" smtClean="0"/>
              <a:t> the Browser &amp; Web</a:t>
            </a:r>
            <a:endParaRPr sz="5400" b="1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621887" y="2217598"/>
            <a:ext cx="8048625" cy="1428083"/>
          </a:xfrm>
        </p:spPr>
        <p:txBody>
          <a:bodyPr anchor="ctr">
            <a:noAutofit/>
          </a:bodyPr>
          <a:lstStyle/>
          <a:p>
            <a:pPr lvl="0" algn="ctr">
              <a:buNone/>
              <a:defRPr/>
            </a:pPr>
            <a:endParaRPr lang="en-US" sz="3600" dirty="0" smtClean="0">
              <a:hlinkClick r:id="rId3"/>
            </a:endParaRPr>
          </a:p>
          <a:p>
            <a:pPr lvl="0" algn="ctr">
              <a:buNone/>
              <a:defRPr/>
            </a:pPr>
            <a:endParaRPr lang="en-US" sz="3600" dirty="0" smtClean="0">
              <a:hlinkClick r:id="rId3"/>
            </a:endParaRPr>
          </a:p>
          <a:p>
            <a:pPr lvl="0" algn="ctr">
              <a:buNone/>
              <a:defRPr/>
            </a:pPr>
            <a:r>
              <a:rPr lang="en-US" sz="3600" dirty="0" smtClean="0">
                <a:hlinkClick r:id="rId3"/>
              </a:rPr>
              <a:t>www.tryfsharp.org</a:t>
            </a:r>
            <a:r>
              <a:rPr lang="en-US" sz="3600" dirty="0" smtClean="0"/>
              <a:t> </a:t>
            </a:r>
          </a:p>
          <a:p>
            <a:pPr lvl="0" algn="ctr">
              <a:buNone/>
              <a:defRPr/>
            </a:pPr>
            <a:r>
              <a:rPr lang="en-US" sz="2800" dirty="0" smtClean="0"/>
              <a:t>(F# Console + Tutorials)</a:t>
            </a:r>
            <a:endParaRPr lang="en-US" sz="3600" dirty="0" smtClean="0">
              <a:hlinkClick r:id="rId4"/>
            </a:endParaRPr>
          </a:p>
          <a:p>
            <a:pPr algn="ctr">
              <a:buNone/>
              <a:defRPr/>
            </a:pPr>
            <a:r>
              <a:rPr lang="en-US" dirty="0" smtClean="0">
                <a:hlinkClick r:id="rId4"/>
              </a:rPr>
              <a:t>pitfw.posterous.com</a:t>
            </a:r>
            <a:r>
              <a:rPr lang="en-US" sz="4400" dirty="0" smtClean="0"/>
              <a:t> </a:t>
            </a:r>
          </a:p>
          <a:p>
            <a:pPr algn="ctr">
              <a:buNone/>
              <a:defRPr/>
            </a:pPr>
            <a:r>
              <a:rPr lang="en-US" sz="2800" dirty="0" smtClean="0"/>
              <a:t>(F# to JS/HTML5, Community)</a:t>
            </a:r>
            <a:endParaRPr lang="en-US" sz="3600" dirty="0" smtClean="0">
              <a:hlinkClick r:id="rId4"/>
            </a:endParaRPr>
          </a:p>
          <a:p>
            <a:pPr algn="ctr">
              <a:buNone/>
              <a:defRPr/>
            </a:pPr>
            <a:r>
              <a:rPr lang="en-US" sz="3600" dirty="0" smtClean="0">
                <a:hlinkClick r:id="rId5"/>
              </a:rPr>
              <a:t>websharper.com</a:t>
            </a:r>
            <a:r>
              <a:rPr lang="en-US" sz="4800" dirty="0" smtClean="0"/>
              <a:t> </a:t>
            </a:r>
            <a:endParaRPr lang="en-US" sz="4000" dirty="0" smtClean="0"/>
          </a:p>
          <a:p>
            <a:pPr algn="ctr">
              <a:buNone/>
              <a:defRPr/>
            </a:pPr>
            <a:r>
              <a:rPr lang="en-US" sz="2800" dirty="0" smtClean="0"/>
              <a:t>(</a:t>
            </a:r>
            <a:r>
              <a:rPr lang="en-US" sz="2800" dirty="0"/>
              <a:t>F# to </a:t>
            </a:r>
            <a:r>
              <a:rPr lang="en-US" sz="2800" dirty="0" smtClean="0"/>
              <a:t>JS/HTML5, Product)</a:t>
            </a:r>
            <a:endParaRPr lang="en-US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2774" y="1503557"/>
            <a:ext cx="8048625" cy="142808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460375" lvl="0" indent="-460375" algn="ctr">
              <a:lnSpc>
                <a:spcPct val="90000"/>
              </a:lnSpc>
              <a:spcBef>
                <a:spcPct val="20000"/>
              </a:spcBef>
              <a:defRPr/>
            </a:pPr>
            <a:endParaRPr lang="en-GB" sz="32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27877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 smtClean="0">
                <a:latin typeface="Candara" pitchFamily="34" charset="0"/>
              </a:rPr>
              <a:t>Part 3</a:t>
            </a:r>
            <a:br>
              <a:rPr lang="en-GB" sz="4000" dirty="0" smtClean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 smtClean="0">
                <a:latin typeface="Candara" pitchFamily="34" charset="0"/>
              </a:rPr>
              <a:t>How F# Type Providers have changed my view of </a:t>
            </a:r>
            <a:r>
              <a:rPr lang="en-GB" sz="4000" smtClean="0">
                <a:latin typeface="Candara" pitchFamily="34" charset="0"/>
              </a:rPr>
              <a:t>programming languages</a:t>
            </a:r>
            <a:endParaRPr lang="en-GB" sz="4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Observation 1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Huge Information Spaces can be Software Components</a:t>
            </a:r>
            <a:endParaRPr lang="en-GB" sz="4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Candara" pitchFamily="34" charset="0"/>
              </a:rPr>
              <a:t>Observation 2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3600" dirty="0" smtClean="0">
                <a:latin typeface="Candara" pitchFamily="34" charset="0"/>
              </a:rPr>
              <a:t>Type-provider architectures </a:t>
            </a:r>
            <a:r>
              <a:rPr lang="en-GB" sz="3600" dirty="0">
                <a:latin typeface="Candara" pitchFamily="34" charset="0"/>
              </a:rPr>
              <a:t>allow </a:t>
            </a:r>
            <a:r>
              <a:rPr lang="en-GB" sz="3600" dirty="0" smtClean="0">
                <a:latin typeface="Candara" pitchFamily="34" charset="0"/>
              </a:rPr>
              <a:t>languages to </a:t>
            </a:r>
            <a:r>
              <a:rPr lang="en-GB" sz="3600" dirty="0">
                <a:latin typeface="Candara" pitchFamily="34" charset="0"/>
              </a:rPr>
              <a:t>avoid </a:t>
            </a:r>
            <a:r>
              <a:rPr lang="en-GB" sz="3600" dirty="0" err="1" smtClean="0">
                <a:latin typeface="Candara" pitchFamily="34" charset="0"/>
              </a:rPr>
              <a:t>l.c.d</a:t>
            </a:r>
            <a:r>
              <a:rPr lang="en-GB" sz="3600" dirty="0" smtClean="0">
                <a:latin typeface="Candara" pitchFamily="34" charset="0"/>
              </a:rPr>
              <a:t>. </a:t>
            </a:r>
            <a:r>
              <a:rPr lang="en-GB" sz="3600" dirty="0">
                <a:latin typeface="Candara" pitchFamily="34" charset="0"/>
              </a:rPr>
              <a:t>effects</a:t>
            </a:r>
            <a:br>
              <a:rPr lang="en-GB" sz="36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2400" dirty="0" smtClean="0">
                <a:latin typeface="Candara" pitchFamily="34" charset="0"/>
              </a:rPr>
              <a:t>Rich type systems, importing rich metadata where it exists</a:t>
            </a:r>
            <a:br>
              <a:rPr lang="en-GB" sz="2400" dirty="0" smtClean="0">
                <a:latin typeface="Candara" pitchFamily="34" charset="0"/>
              </a:rPr>
            </a:br>
            <a:endParaRPr lang="en-GB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 smtClean="0">
                <a:latin typeface="Candara" pitchFamily="34" charset="0"/>
              </a:rPr>
              <a:t>Observation 3</a:t>
            </a:r>
            <a:br>
              <a:rPr lang="en-GB" sz="4000" dirty="0" smtClean="0">
                <a:latin typeface="Candara" pitchFamily="34" charset="0"/>
              </a:rPr>
            </a:br>
            <a:r>
              <a:rPr lang="en-GB" sz="4000" dirty="0" smtClean="0">
                <a:latin typeface="Candara" pitchFamily="34" charset="0"/>
              </a:rPr>
              <a:t/>
            </a:r>
            <a:br>
              <a:rPr lang="en-GB" sz="4000" dirty="0" smtClean="0">
                <a:latin typeface="Candara" pitchFamily="34" charset="0"/>
              </a:rPr>
            </a:br>
            <a:r>
              <a:rPr lang="en-GB" sz="3600" dirty="0" smtClean="0">
                <a:latin typeface="Candara" pitchFamily="34" charset="0"/>
              </a:rPr>
              <a:t>Languages should also be measured by their effectiveness for working with external information spaces</a:t>
            </a:r>
            <a:br>
              <a:rPr lang="en-GB" sz="3600" dirty="0" smtClean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2000" dirty="0" smtClean="0">
                <a:latin typeface="Candara" pitchFamily="34" charset="0"/>
              </a:rPr>
              <a:t>“Programs </a:t>
            </a:r>
            <a:r>
              <a:rPr lang="en-GB" sz="2000" dirty="0">
                <a:latin typeface="Candara" pitchFamily="34" charset="0"/>
              </a:rPr>
              <a:t>manipulate in-memory objects” </a:t>
            </a:r>
            <a:br>
              <a:rPr lang="en-GB" sz="2000" dirty="0">
                <a:latin typeface="Candara" pitchFamily="34" charset="0"/>
              </a:rPr>
            </a:br>
            <a:r>
              <a:rPr lang="en-GB" sz="2000" dirty="0">
                <a:latin typeface="Candara" pitchFamily="34" charset="0"/>
                <a:sym typeface="Wingdings" pitchFamily="2" charset="2"/>
              </a:rPr>
              <a:t> </a:t>
            </a:r>
            <a:br>
              <a:rPr lang="en-GB" sz="2000" dirty="0">
                <a:latin typeface="Candara" pitchFamily="34" charset="0"/>
                <a:sym typeface="Wingdings" pitchFamily="2" charset="2"/>
              </a:rPr>
            </a:br>
            <a:r>
              <a:rPr lang="en-GB" sz="2000" dirty="0">
                <a:latin typeface="Candara" pitchFamily="34" charset="0"/>
                <a:sym typeface="Wingdings" pitchFamily="2" charset="2"/>
              </a:rPr>
              <a:t>“Programs manipulate </a:t>
            </a:r>
            <a:r>
              <a:rPr lang="en-GB" sz="2000" dirty="0" smtClean="0">
                <a:latin typeface="Candara" pitchFamily="34" charset="0"/>
                <a:sym typeface="Wingdings" pitchFamily="2" charset="2"/>
              </a:rPr>
              <a:t>external </a:t>
            </a:r>
            <a:r>
              <a:rPr lang="en-GB" sz="2000" dirty="0">
                <a:latin typeface="Candara" pitchFamily="34" charset="0"/>
                <a:sym typeface="Wingdings" pitchFamily="2" charset="2"/>
              </a:rPr>
              <a:t>information spaces”</a:t>
            </a:r>
            <a:br>
              <a:rPr lang="en-GB" sz="2000" dirty="0">
                <a:latin typeface="Candara" pitchFamily="34" charset="0"/>
                <a:sym typeface="Wingdings" pitchFamily="2" charset="2"/>
              </a:rPr>
            </a:br>
            <a:r>
              <a:rPr lang="en-GB" sz="2400" dirty="0">
                <a:latin typeface="Candara" pitchFamily="34" charset="0"/>
                <a:sym typeface="Wingdings" pitchFamily="2" charset="2"/>
              </a:rPr>
              <a:t/>
            </a:r>
            <a:br>
              <a:rPr lang="en-GB" sz="2400" dirty="0">
                <a:latin typeface="Candara" pitchFamily="34" charset="0"/>
                <a:sym typeface="Wingdings" pitchFamily="2" charset="2"/>
              </a:rPr>
            </a:br>
            <a:r>
              <a:rPr lang="en-GB" sz="2400" dirty="0">
                <a:latin typeface="Candara" pitchFamily="34" charset="0"/>
                <a:sym typeface="Wingdings" pitchFamily="2" charset="2"/>
              </a:rPr>
              <a:t>Example: </a:t>
            </a:r>
            <a:r>
              <a:rPr lang="en-GB" sz="2400" dirty="0" smtClean="0">
                <a:latin typeface="Candara" pitchFamily="34" charset="0"/>
                <a:sym typeface="Wingdings" pitchFamily="2" charset="2"/>
              </a:rPr>
              <a:t>queries, JSON, XML, type providers, </a:t>
            </a:r>
            <a:r>
              <a:rPr lang="en-GB" sz="2400" dirty="0" err="1" smtClean="0">
                <a:latin typeface="Candara" pitchFamily="34" charset="0"/>
                <a:sym typeface="Wingdings" pitchFamily="2" charset="2"/>
              </a:rPr>
              <a:t>async</a:t>
            </a:r>
            <a:r>
              <a:rPr lang="en-GB" sz="2400" dirty="0" smtClean="0">
                <a:latin typeface="Candara" pitchFamily="34" charset="0"/>
                <a:sym typeface="Wingdings" pitchFamily="2" charset="2"/>
              </a:rPr>
              <a:t>…</a:t>
            </a:r>
            <a:br>
              <a:rPr lang="en-GB" sz="2400" dirty="0" smtClean="0">
                <a:latin typeface="Candara" pitchFamily="34" charset="0"/>
                <a:sym typeface="Wingdings" pitchFamily="2" charset="2"/>
              </a:rPr>
            </a:br>
            <a:endParaRPr lang="en-GB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smtClean="0">
                <a:latin typeface="Candara" pitchFamily="34" charset="0"/>
              </a:rPr>
              <a:t>Observation 4</a:t>
            </a: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 smtClean="0">
                <a:latin typeface="Candara" pitchFamily="34" charset="0"/>
              </a:rPr>
              <a:t>Programming Type </a:t>
            </a:r>
            <a:r>
              <a:rPr lang="en-GB" sz="4000" dirty="0">
                <a:latin typeface="Candara" pitchFamily="34" charset="0"/>
              </a:rPr>
              <a:t>Systems</a:t>
            </a:r>
            <a:r>
              <a:rPr lang="en-GB" sz="4000" dirty="0">
                <a:latin typeface="Candara" pitchFamily="34" charset="0"/>
              </a:rPr>
              <a:t> </a:t>
            </a:r>
            <a:r>
              <a:rPr lang="en-GB" sz="4000" dirty="0" smtClean="0">
                <a:latin typeface="Candara" pitchFamily="34" charset="0"/>
              </a:rPr>
              <a:t>v.</a:t>
            </a:r>
            <a:r>
              <a:rPr lang="en-GB" sz="4000" dirty="0" smtClean="0">
                <a:latin typeface="Candara" pitchFamily="34" charset="0"/>
                <a:sym typeface="Wingdings" pitchFamily="2" charset="2"/>
              </a:rPr>
              <a:t> </a:t>
            </a:r>
            <a:r>
              <a:rPr lang="en-GB" sz="4000" dirty="0">
                <a:latin typeface="Candara" pitchFamily="34" charset="0"/>
                <a:sym typeface="Wingdings" pitchFamily="2" charset="2"/>
              </a:rPr>
              <a:t/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4000" dirty="0">
                <a:latin typeface="Candara" pitchFamily="34" charset="0"/>
                <a:sym typeface="Wingdings" pitchFamily="2" charset="2"/>
              </a:rPr>
              <a:t>Information Space Metadata</a:t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4000" dirty="0">
                <a:latin typeface="Candara" pitchFamily="34" charset="0"/>
                <a:sym typeface="Wingdings" pitchFamily="2" charset="2"/>
              </a:rPr>
              <a:t/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2000" dirty="0">
                <a:latin typeface="Candara" pitchFamily="34" charset="0"/>
                <a:sym typeface="Wingdings" pitchFamily="2" charset="2"/>
              </a:rPr>
              <a:t>Examples: </a:t>
            </a:r>
            <a:r>
              <a:rPr lang="en-GB" sz="2000" dirty="0" smtClean="0">
                <a:latin typeface="Candara" pitchFamily="34" charset="0"/>
                <a:sym typeface="Wingdings" pitchFamily="2" charset="2"/>
              </a:rPr>
              <a:t>Types, Schema, Constraints, Units </a:t>
            </a:r>
            <a:r>
              <a:rPr lang="en-GB" sz="2000" dirty="0">
                <a:latin typeface="Candara" pitchFamily="34" charset="0"/>
                <a:sym typeface="Wingdings" pitchFamily="2" charset="2"/>
              </a:rPr>
              <a:t>of Measure, Security Information, Documentation, Definition Locations, Help </a:t>
            </a:r>
            <a:r>
              <a:rPr lang="en-GB" sz="2000" dirty="0" smtClean="0">
                <a:latin typeface="Candara" pitchFamily="34" charset="0"/>
                <a:sym typeface="Wingdings" pitchFamily="2" charset="2"/>
              </a:rPr>
              <a:t>, Provenance</a:t>
            </a:r>
            <a:r>
              <a:rPr lang="en-GB" sz="2000" dirty="0">
                <a:latin typeface="Candara" pitchFamily="34" charset="0"/>
                <a:sym typeface="Wingdings" pitchFamily="2" charset="2"/>
              </a:rPr>
              <a:t>, Privacy, Ratings, Rankings, </a:t>
            </a:r>
            <a:r>
              <a:rPr lang="en-GB" sz="2000" dirty="0" smtClean="0">
                <a:latin typeface="Candara" pitchFamily="34" charset="0"/>
                <a:sym typeface="Wingdings" pitchFamily="2" charset="2"/>
              </a:rPr>
              <a:t>Search…</a:t>
            </a:r>
            <a:endParaRPr lang="en-GB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 invitation to partner with Microsoft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sz="2800" b="1" dirty="0" smtClean="0">
              <a:latin typeface="Candara" pitchFamily="34" charset="0"/>
              <a:ea typeface="+mj-ea"/>
              <a:cs typeface="+mj-cs"/>
            </a:endParaRPr>
          </a:p>
          <a:p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MSR</a:t>
            </a:r>
            <a:r>
              <a:rPr lang="en-GB" sz="2800" dirty="0" smtClean="0"/>
              <a:t> </a:t>
            </a:r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want </a:t>
            </a:r>
            <a:r>
              <a:rPr lang="en-GB" sz="2800" b="1" dirty="0">
                <a:latin typeface="Candara" pitchFamily="34" charset="0"/>
                <a:ea typeface="+mj-ea"/>
                <a:cs typeface="+mj-cs"/>
              </a:rPr>
              <a:t>to partner with experts to fuse </a:t>
            </a:r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functional programming + databases + semantic web + …</a:t>
            </a:r>
            <a:endParaRPr lang="en-GB" sz="2800" b="1" dirty="0">
              <a:latin typeface="Candara" pitchFamily="34" charset="0"/>
              <a:ea typeface="+mj-ea"/>
              <a:cs typeface="+mj-cs"/>
            </a:endParaRPr>
          </a:p>
          <a:p>
            <a:endParaRPr lang="en-GB" sz="2800" b="1" dirty="0">
              <a:latin typeface="Candara" pitchFamily="34" charset="0"/>
              <a:ea typeface="+mj-ea"/>
              <a:cs typeface="+mj-cs"/>
            </a:endParaRPr>
          </a:p>
          <a:p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We’re looking for people who want to be creative in using and extending languages like F#</a:t>
            </a:r>
          </a:p>
          <a:p>
            <a:endParaRPr lang="en-GB" sz="2800" b="1" dirty="0" smtClean="0">
              <a:latin typeface="Candara" pitchFamily="34" charset="0"/>
              <a:ea typeface="+mj-ea"/>
              <a:cs typeface="+mj-cs"/>
            </a:endParaRPr>
          </a:p>
          <a:p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Help b</a:t>
            </a:r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ring data-rich functional programming to '000s of programmers</a:t>
            </a:r>
          </a:p>
          <a:p>
            <a:endParaRPr lang="en-GB" sz="2800" b="1" dirty="0">
              <a:latin typeface="Candara" pitchFamily="34" charset="0"/>
              <a:ea typeface="+mj-ea"/>
              <a:cs typeface="+mj-cs"/>
            </a:endParaRPr>
          </a:p>
          <a:p>
            <a:r>
              <a:rPr lang="en-GB" sz="2800" b="1" dirty="0" smtClean="0">
                <a:latin typeface="Candara" pitchFamily="34" charset="0"/>
                <a:ea typeface="+mj-ea"/>
                <a:cs typeface="+mj-cs"/>
              </a:rPr>
              <a:t>Experiments can be browser-hosted and delivered, including code editing</a:t>
            </a:r>
            <a:endParaRPr lang="en-GB" sz="2800" b="1" dirty="0" smtClean="0">
              <a:latin typeface="Candara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0722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95536" y="692697"/>
            <a:ext cx="8382000" cy="54848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Summary</a:t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/>
            </a:r>
            <a:br>
              <a:rPr lang="en-GB" sz="3600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</a:rPr>
              <a:t>The world is information rich</a:t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/>
            </a:r>
            <a:br>
              <a:rPr lang="en-GB" sz="3600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</a:rPr>
              <a:t>Our programming needs to be information-rich too</a:t>
            </a:r>
            <a:br>
              <a:rPr lang="en-GB" sz="3600" dirty="0" smtClean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/>
            </a:r>
            <a:br>
              <a:rPr lang="en-GB" sz="3600" dirty="0">
                <a:solidFill>
                  <a:schemeClr val="tx1"/>
                </a:solidFill>
              </a:rPr>
            </a:br>
            <a:r>
              <a:rPr lang="en-GB" sz="3600" dirty="0" smtClean="0">
                <a:solidFill>
                  <a:schemeClr val="tx1"/>
                </a:solidFill>
              </a:rPr>
              <a:t>Information-richness changes how we think about programming languages</a:t>
            </a:r>
            <a:br>
              <a:rPr lang="en-GB" sz="3600" dirty="0" smtClean="0">
                <a:solidFill>
                  <a:schemeClr val="tx1"/>
                </a:solidFill>
              </a:rPr>
            </a:b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043609" y="2852936"/>
            <a:ext cx="6994525" cy="1524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Thank You!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Questions</a:t>
            </a:r>
            <a:r>
              <a:rPr lang="en-GB" b="1" dirty="0" smtClean="0">
                <a:solidFill>
                  <a:schemeClr val="tx1"/>
                </a:solidFill>
              </a:rPr>
              <a:t>? 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2200" dirty="0"/>
              <a:t>Contacts: </a:t>
            </a:r>
            <a:r>
              <a:rPr lang="en-GB" sz="2200" dirty="0" smtClean="0">
                <a:hlinkClick r:id="rId2"/>
              </a:rPr>
              <a:t>dsyme@microsoft.com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>
                <a:hlinkClick r:id="rId3"/>
              </a:rPr>
              <a:t>www.fsharp.net</a:t>
            </a:r>
            <a:r>
              <a:rPr lang="en-GB" sz="2200" dirty="0"/>
              <a:t>, </a:t>
            </a:r>
            <a:r>
              <a:rPr lang="en-GB" sz="2200" dirty="0">
                <a:hlinkClick r:id="rId4"/>
              </a:rPr>
              <a:t>http://</a:t>
            </a:r>
            <a:r>
              <a:rPr lang="en-GB" sz="2200" dirty="0" smtClean="0">
                <a:hlinkClick r:id="rId4"/>
              </a:rPr>
              <a:t>blogs.msdn.com/b/fsharpteam</a:t>
            </a:r>
            <a:r>
              <a:rPr lang="en-GB" sz="2200" dirty="0" smtClean="0"/>
              <a:t> </a:t>
            </a:r>
            <a:r>
              <a:rPr lang="en-GB" sz="2200" dirty="0"/>
              <a:t/>
            </a:r>
            <a:br>
              <a:rPr lang="en-GB" sz="2200" dirty="0"/>
            </a:br>
            <a:r>
              <a:rPr lang="en-GB" sz="2200" dirty="0" smtClean="0"/>
              <a:t>Twitter: @dsyme, #</a:t>
            </a:r>
            <a:r>
              <a:rPr lang="en-GB" sz="2200" dirty="0" err="1" smtClean="0"/>
              <a:t>fsharp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" y="4191002"/>
            <a:ext cx="6994525" cy="461963"/>
          </a:xfrm>
        </p:spPr>
        <p:txBody>
          <a:bodyPr>
            <a:normAutofit fontScale="92500" lnSpcReduction="20000"/>
          </a:bodyPr>
          <a:lstStyle/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2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Changes?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393954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Traditionally:</a:t>
            </a:r>
          </a:p>
          <a:p>
            <a:pPr marL="0" indent="0" algn="ctr">
              <a:buNone/>
            </a:pPr>
            <a:r>
              <a:rPr lang="en-GB" sz="2800" b="1" dirty="0">
                <a:sym typeface="Symbol"/>
              </a:rPr>
              <a:t></a:t>
            </a:r>
            <a:r>
              <a:rPr lang="en-GB" sz="2400" b="1" dirty="0">
                <a:latin typeface="ZapfChancery"/>
                <a:sym typeface="Symbol"/>
              </a:rPr>
              <a:t>├</a:t>
            </a:r>
            <a:r>
              <a:rPr lang="en-GB" sz="2800" b="1" dirty="0">
                <a:latin typeface="ZapfChancery"/>
                <a:sym typeface="Symbol"/>
              </a:rPr>
              <a:t> e : </a:t>
            </a:r>
            <a:r>
              <a:rPr lang="en-GB" sz="2800" b="1" dirty="0" smtClean="0">
                <a:sym typeface="Symbol"/>
              </a:rPr>
              <a:t></a:t>
            </a:r>
          </a:p>
          <a:p>
            <a:pPr marL="0" indent="0" algn="ctr">
              <a:buNone/>
            </a:pPr>
            <a:r>
              <a:rPr lang="en-GB" sz="2800" b="1" dirty="0">
                <a:sym typeface="Symbol"/>
              </a:rPr>
              <a:t></a:t>
            </a:r>
            <a:r>
              <a:rPr lang="en-GB" sz="2800" b="1" baseline="-25000" dirty="0">
                <a:sym typeface="Symbol"/>
              </a:rPr>
              <a:t>0</a:t>
            </a:r>
            <a:r>
              <a:rPr lang="en-GB" sz="2800" b="1" dirty="0">
                <a:sym typeface="Symbol"/>
              </a:rPr>
              <a:t>  = </a:t>
            </a:r>
            <a:r>
              <a:rPr lang="en-GB" sz="2800" b="1" dirty="0" smtClean="0">
                <a:sym typeface="Symbol"/>
              </a:rPr>
              <a:t>M</a:t>
            </a:r>
            <a:r>
              <a:rPr lang="en-GB" sz="2800" b="1" dirty="0">
                <a:sym typeface="Symbol"/>
              </a:rPr>
              <a:t> </a:t>
            </a:r>
            <a:r>
              <a:rPr lang="en-GB" sz="2800" b="1" baseline="-25000" dirty="0" smtClean="0">
                <a:sym typeface="Symbol"/>
              </a:rPr>
              <a:t>1 </a:t>
            </a:r>
            <a:r>
              <a:rPr lang="en-GB" sz="2800" b="1" dirty="0">
                <a:latin typeface="ZapfChancery"/>
                <a:sym typeface="Symbol"/>
              </a:rPr>
              <a:t>: </a:t>
            </a:r>
            <a:r>
              <a:rPr lang="en-GB" sz="2800" b="1" dirty="0" smtClean="0">
                <a:sym typeface="Symbol"/>
              </a:rPr>
              <a:t></a:t>
            </a:r>
            <a:r>
              <a:rPr lang="en-GB" sz="2800" b="1" baseline="-25000" dirty="0" smtClean="0">
                <a:sym typeface="Symbol"/>
              </a:rPr>
              <a:t> 1</a:t>
            </a:r>
            <a:r>
              <a:rPr lang="en-GB" sz="2800" b="1" dirty="0" smtClean="0">
                <a:sym typeface="Symbol"/>
              </a:rPr>
              <a:t>, …</a:t>
            </a:r>
            <a:r>
              <a:rPr lang="en-GB" sz="2800" b="1" dirty="0">
                <a:sym typeface="Symbol"/>
              </a:rPr>
              <a:t> M </a:t>
            </a:r>
            <a:r>
              <a:rPr lang="en-GB" sz="2800" b="1" baseline="-25000" dirty="0" smtClean="0">
                <a:sym typeface="Symbol"/>
              </a:rPr>
              <a:t>n </a:t>
            </a:r>
            <a:r>
              <a:rPr lang="en-GB" sz="2800" b="1" dirty="0">
                <a:latin typeface="ZapfChancery"/>
                <a:sym typeface="Symbol"/>
              </a:rPr>
              <a:t>: </a:t>
            </a:r>
            <a:r>
              <a:rPr lang="en-GB" sz="2800" b="1" dirty="0" smtClean="0">
                <a:sym typeface="Symbol"/>
              </a:rPr>
              <a:t></a:t>
            </a:r>
            <a:r>
              <a:rPr lang="en-GB" sz="2800" b="1" baseline="-25000" dirty="0" smtClean="0">
                <a:sym typeface="Symbol"/>
              </a:rPr>
              <a:t> n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The </a:t>
            </a:r>
            <a:r>
              <a:rPr lang="en-GB" sz="2800" dirty="0"/>
              <a:t>“initial environment” for a compilation includes a set of </a:t>
            </a:r>
            <a:r>
              <a:rPr lang="en-GB" sz="2800" dirty="0" smtClean="0"/>
              <a:t>providers. Typically each of these are related to one or more external data/service/library stores of the same kind, e.g.</a:t>
            </a:r>
          </a:p>
          <a:p>
            <a:pPr marL="0" indent="0" algn="ctr">
              <a:buNone/>
            </a:pPr>
            <a:r>
              <a:rPr lang="en-GB" sz="2800" b="1" dirty="0" smtClean="0">
                <a:sym typeface="Symbol"/>
              </a:rPr>
              <a:t></a:t>
            </a:r>
            <a:r>
              <a:rPr lang="en-GB" sz="2800" b="1" baseline="-25000" dirty="0" smtClean="0">
                <a:sym typeface="Symbol"/>
              </a:rPr>
              <a:t>0</a:t>
            </a:r>
            <a:r>
              <a:rPr lang="en-GB" sz="2800" b="1" dirty="0">
                <a:sym typeface="Symbol"/>
              </a:rPr>
              <a:t> </a:t>
            </a:r>
            <a:r>
              <a:rPr lang="en-GB" sz="2800" b="1" dirty="0" smtClean="0">
                <a:sym typeface="Symbol"/>
              </a:rPr>
              <a:t> = (D</a:t>
            </a:r>
            <a:r>
              <a:rPr lang="en-GB" sz="2800" b="1" baseline="-25000" dirty="0" smtClean="0">
                <a:sym typeface="Symbol"/>
              </a:rPr>
              <a:t>0</a:t>
            </a:r>
            <a:r>
              <a:rPr lang="en-GB" sz="2800" b="1" dirty="0" smtClean="0">
                <a:sym typeface="Symbol"/>
              </a:rPr>
              <a:t>,…,</a:t>
            </a:r>
            <a:r>
              <a:rPr lang="en-GB" sz="2800" b="1" dirty="0">
                <a:sym typeface="Symbol"/>
              </a:rPr>
              <a:t> </a:t>
            </a:r>
            <a:r>
              <a:rPr lang="en-GB" sz="2800" b="1" dirty="0" err="1" smtClean="0">
                <a:sym typeface="Symbol"/>
              </a:rPr>
              <a:t>D</a:t>
            </a:r>
            <a:r>
              <a:rPr lang="en-GB" sz="2800" b="1" baseline="-25000" dirty="0" err="1" smtClean="0">
                <a:sym typeface="Symbol"/>
              </a:rPr>
              <a:t>n</a:t>
            </a:r>
            <a:r>
              <a:rPr lang="en-GB" sz="2800" b="1" dirty="0" smtClean="0">
                <a:sym typeface="Symbol"/>
              </a:rPr>
              <a:t>, D  ), …</a:t>
            </a:r>
            <a:endParaRPr lang="en-GB" sz="28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84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6177" y="1304548"/>
            <a:ext cx="9686463" cy="1846659"/>
          </a:xfrm>
        </p:spPr>
        <p:txBody>
          <a:bodyPr/>
          <a:lstStyle/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r>
              <a:rPr lang="nb-NO" sz="2000" dirty="0" smtClean="0">
                <a:solidFill>
                  <a:srgbClr val="0070C0"/>
                </a:solidFill>
                <a:latin typeface="Consolas"/>
              </a:rPr>
              <a:t>type</a:t>
            </a:r>
            <a:r>
              <a:rPr lang="nb-NO" sz="2000" dirty="0" smtClean="0">
                <a:latin typeface="Consolas"/>
              </a:rPr>
              <a:t> SQL = SqlDataConnection&lt;</a:t>
            </a:r>
            <a:r>
              <a:rPr lang="nb-NO" sz="2000" dirty="0">
                <a:solidFill>
                  <a:srgbClr val="00B050"/>
                </a:solidFill>
                <a:latin typeface="Consolas"/>
              </a:rPr>
              <a:t>"Server</a:t>
            </a:r>
            <a:r>
              <a:rPr lang="nb-NO" sz="2000" dirty="0" smtClean="0">
                <a:solidFill>
                  <a:srgbClr val="00B050"/>
                </a:solidFill>
                <a:latin typeface="Consolas"/>
              </a:rPr>
              <a:t>='.\\SQLEXPRESS'.."</a:t>
            </a:r>
            <a:r>
              <a:rPr lang="nb-NO" sz="2000" dirty="0" smtClean="0">
                <a:latin typeface="Consolas"/>
              </a:rPr>
              <a:t>&gt;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012321" y="4379284"/>
            <a:ext cx="2198250" cy="1402772"/>
          </a:xfrm>
          <a:prstGeom prst="wedgeRectCallout">
            <a:avLst>
              <a:gd name="adj1" fmla="val -51833"/>
              <a:gd name="adj2" fmla="val -110905"/>
            </a:avLst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Fluent, Typed Access To SQL</a:t>
            </a:r>
          </a:p>
        </p:txBody>
      </p:sp>
    </p:spTree>
    <p:extLst>
      <p:ext uri="{BB962C8B-B14F-4D97-AF65-F5344CB8AC3E}">
        <p14:creationId xmlns:p14="http://schemas.microsoft.com/office/powerpoint/2010/main" val="28203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Today’s</a:t>
            </a:r>
            <a:r>
              <a:rPr lang="en-GB" sz="4000" dirty="0">
                <a:latin typeface="Candara" pitchFamily="34" charset="0"/>
              </a:rPr>
              <a:t> talk is very simple</a:t>
            </a:r>
            <a:endParaRPr lang="en-GB" sz="4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SharePoint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6176" y="1304546"/>
            <a:ext cx="8086952" cy="1785104"/>
          </a:xfrm>
        </p:spPr>
        <p:txBody>
          <a:bodyPr/>
          <a:lstStyle/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endParaRPr lang="nb-NO" sz="2000" dirty="0">
              <a:solidFill>
                <a:schemeClr val="bg2"/>
              </a:solidFill>
              <a:latin typeface="Consolas"/>
            </a:endParaRPr>
          </a:p>
          <a:p>
            <a:endParaRPr lang="nb-NO" sz="2000" dirty="0" smtClean="0">
              <a:solidFill>
                <a:schemeClr val="bg2"/>
              </a:solidFill>
              <a:latin typeface="Consolas"/>
            </a:endParaRPr>
          </a:p>
          <a:p>
            <a:r>
              <a:rPr lang="nb-NO" sz="2000" dirty="0" smtClean="0">
                <a:solidFill>
                  <a:srgbClr val="0070C0"/>
                </a:solidFill>
                <a:latin typeface="Consolas"/>
              </a:rPr>
              <a:t>type</a:t>
            </a:r>
            <a:r>
              <a:rPr lang="nb-NO" sz="2000" dirty="0" smtClean="0">
                <a:latin typeface="Consolas"/>
              </a:rPr>
              <a:t> EmeaSite </a:t>
            </a:r>
            <a:r>
              <a:rPr lang="nb-NO" sz="2000" dirty="0">
                <a:latin typeface="Consolas"/>
              </a:rPr>
              <a:t>= </a:t>
            </a:r>
            <a:r>
              <a:rPr lang="nb-NO" sz="2000" dirty="0" smtClean="0">
                <a:latin typeface="Consolas"/>
              </a:rPr>
              <a:t>SharePointSite</a:t>
            </a:r>
            <a:r>
              <a:rPr lang="nb-NO" sz="2000" dirty="0">
                <a:latin typeface="Consolas"/>
              </a:rPr>
              <a:t>&lt;</a:t>
            </a:r>
            <a:r>
              <a:rPr lang="nb-NO" sz="2000" dirty="0">
                <a:solidFill>
                  <a:srgbClr val="00B050"/>
                </a:solidFill>
                <a:latin typeface="Consolas"/>
              </a:rPr>
              <a:t>"http://myemea</a:t>
            </a:r>
            <a:r>
              <a:rPr lang="nb-NO" sz="2000" dirty="0" smtClean="0">
                <a:solidFill>
                  <a:srgbClr val="00B050"/>
                </a:solidFill>
                <a:latin typeface="Consolas"/>
              </a:rPr>
              <a:t>/"</a:t>
            </a:r>
            <a:r>
              <a:rPr lang="nb-NO" sz="2000" dirty="0" smtClean="0">
                <a:latin typeface="Consolas"/>
              </a:rPr>
              <a:t>&gt;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012321" y="3855028"/>
            <a:ext cx="2198250" cy="1402772"/>
          </a:xfrm>
          <a:prstGeom prst="wedgeRectCallout">
            <a:avLst>
              <a:gd name="adj1" fmla="val -74995"/>
              <a:gd name="adj2" fmla="val -62016"/>
            </a:avLst>
          </a:prstGeom>
          <a:solidFill>
            <a:srgbClr val="0070C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Fluent, Typed Access To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42810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09398"/>
          </a:xfrm>
        </p:spPr>
        <p:txBody>
          <a:bodyPr/>
          <a:lstStyle/>
          <a:p>
            <a:r>
              <a:rPr lang="en-US" dirty="0" smtClean="0"/>
              <a:t>Type Providers: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9436" y="1447802"/>
            <a:ext cx="8363937" cy="4395049"/>
          </a:xfrm>
        </p:spPr>
        <p:txBody>
          <a:bodyPr/>
          <a:lstStyle/>
          <a:p>
            <a:r>
              <a:rPr lang="en-US" sz="2400" dirty="0" smtClean="0"/>
              <a:t>…web data</a:t>
            </a:r>
            <a:endParaRPr lang="en-US" sz="2400" dirty="0"/>
          </a:p>
          <a:p>
            <a:r>
              <a:rPr lang="en-US" sz="2400" dirty="0" smtClean="0"/>
              <a:t>…data markets</a:t>
            </a:r>
            <a:endParaRPr lang="en-US" sz="2400" dirty="0"/>
          </a:p>
          <a:p>
            <a:r>
              <a:rPr lang="en-US" sz="2400" dirty="0" smtClean="0"/>
              <a:t>…network management</a:t>
            </a:r>
            <a:endParaRPr lang="en-US" sz="2400" dirty="0"/>
          </a:p>
          <a:p>
            <a:r>
              <a:rPr lang="en-US" sz="2400" dirty="0" smtClean="0"/>
              <a:t>…a spreadsheet</a:t>
            </a:r>
          </a:p>
          <a:p>
            <a:r>
              <a:rPr lang="en-US" sz="2400" dirty="0" smtClean="0"/>
              <a:t>…web services</a:t>
            </a:r>
          </a:p>
          <a:p>
            <a:r>
              <a:rPr lang="en-US" sz="2400" dirty="0" smtClean="0"/>
              <a:t>…CRM data</a:t>
            </a:r>
            <a:endParaRPr lang="en-US" sz="2400" dirty="0"/>
          </a:p>
          <a:p>
            <a:r>
              <a:rPr lang="en-US" sz="2400" dirty="0" smtClean="0"/>
              <a:t>…social data</a:t>
            </a:r>
            <a:endParaRPr lang="en-US" sz="2400" dirty="0"/>
          </a:p>
          <a:p>
            <a:r>
              <a:rPr lang="en-US" sz="2400" dirty="0" smtClean="0"/>
              <a:t>…SQL data</a:t>
            </a:r>
          </a:p>
          <a:p>
            <a:r>
              <a:rPr lang="en-US" sz="2400" dirty="0" smtClean="0"/>
              <a:t>…XML data</a:t>
            </a:r>
          </a:p>
          <a:p>
            <a:r>
              <a:rPr lang="en-US" sz="2400" dirty="0" smtClean="0"/>
              <a:t>...</a:t>
            </a:r>
          </a:p>
          <a:p>
            <a:endParaRPr lang="en-US" sz="2400" dirty="0" smtClean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724129" y="2819423"/>
            <a:ext cx="2377855" cy="1569656"/>
          </a:xfrm>
          <a:prstGeom prst="wedgeRectCallout">
            <a:avLst>
              <a:gd name="adj1" fmla="val -27307"/>
              <a:gd name="adj2" fmla="val -50546"/>
            </a:avLst>
          </a:prstGeom>
          <a:solidFill>
            <a:srgbClr val="429A16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b="1" dirty="0">
                <a:solidFill>
                  <a:srgbClr val="FFFFFF"/>
                </a:solidFill>
                <a:latin typeface="Calibri" pitchFamily="34" charset="0"/>
              </a:rPr>
              <a:t>w</a:t>
            </a: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ithout </a:t>
            </a:r>
            <a:r>
              <a:rPr lang="en-GB" sz="3200" dirty="0" smtClean="0">
                <a:solidFill>
                  <a:srgbClr val="FFFFFF"/>
                </a:solidFill>
                <a:latin typeface="Calibri" pitchFamily="34" charset="0"/>
              </a:rPr>
              <a:t>explicit</a:t>
            </a: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GB" sz="3200" dirty="0" err="1" smtClean="0">
                <a:solidFill>
                  <a:srgbClr val="FFFFFF"/>
                </a:solidFill>
                <a:latin typeface="Calibri" pitchFamily="34" charset="0"/>
              </a:rPr>
              <a:t>codegen</a:t>
            </a:r>
            <a:endParaRPr lang="en-GB" sz="32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724129" y="1600227"/>
            <a:ext cx="2377855" cy="1077214"/>
          </a:xfrm>
          <a:prstGeom prst="wedgeRectCallout">
            <a:avLst>
              <a:gd name="adj1" fmla="val -27307"/>
              <a:gd name="adj2" fmla="val -50546"/>
            </a:avLst>
          </a:prstGeom>
          <a:solidFill>
            <a:srgbClr val="429A16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strongly typed</a:t>
            </a:r>
            <a:endParaRPr lang="en-GB" sz="32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24129" y="4573197"/>
            <a:ext cx="2377855" cy="1077214"/>
          </a:xfrm>
          <a:prstGeom prst="wedgeRectCallout">
            <a:avLst>
              <a:gd name="adj1" fmla="val -27307"/>
              <a:gd name="adj2" fmla="val -50546"/>
            </a:avLst>
          </a:prstGeom>
          <a:solidFill>
            <a:srgbClr val="429A16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GB" sz="3200" b="1" dirty="0" smtClean="0">
                <a:solidFill>
                  <a:srgbClr val="FFFFFF"/>
                </a:solidFill>
                <a:latin typeface="Calibri" pitchFamily="34" charset="0"/>
              </a:rPr>
              <a:t>extensible, open</a:t>
            </a:r>
            <a:endParaRPr lang="en-GB" sz="32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Whitespace Matters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6176" y="1304548"/>
            <a:ext cx="8086952" cy="24622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computeDerivative f x =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chemeClr val="tx1"/>
                </a:solidFill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rgbClr val="0033CC"/>
                </a:solidFill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p1 = f (x - 0.05)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chemeClr val="tx1"/>
                </a:solidFill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rgbClr val="0033CC"/>
                </a:solidFill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p2 = f (x + 0.05)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smtClean="0">
                <a:solidFill>
                  <a:schemeClr val="bg1"/>
                </a:solidFill>
                <a:cs typeface="Consolas" pitchFamily="49" charset="0"/>
              </a:rPr>
              <a:t>    (p2 – p1) / 0.1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b="1" dirty="0" smtClean="0">
              <a:solidFill>
                <a:schemeClr val="tx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46176" y="1304546"/>
            <a:ext cx="8086952" cy="3797963"/>
          </a:xfrm>
        </p:spPr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Vector2D (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dx:double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dy:double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  <a:cs typeface="Consolas" pitchFamily="49" charset="0"/>
              </a:rPr>
              <a:t>let</a:t>
            </a:r>
            <a:r>
              <a:rPr lang="en-US" sz="2000" b="1" dirty="0" smtClean="0">
                <a:cs typeface="Consolas" pitchFamily="49" charset="0"/>
              </a:rPr>
              <a:t> d2 = dx*</a:t>
            </a:r>
            <a:r>
              <a:rPr lang="en-US" sz="2000" b="1" dirty="0" err="1" smtClean="0">
                <a:cs typeface="Consolas" pitchFamily="49" charset="0"/>
              </a:rPr>
              <a:t>dx+dy</a:t>
            </a:r>
            <a:r>
              <a:rPr lang="en-US" sz="2000" b="1" dirty="0" smtClean="0">
                <a:cs typeface="Consolas" pitchFamily="49" charset="0"/>
              </a:rPr>
              <a:t>*dy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v.DX = dx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v.DY = dy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v.Length = sqrt d2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kern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v.Scale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(k) = Vector2D (dx*</a:t>
            </a:r>
            <a:r>
              <a:rPr lang="en-US" sz="2000" b="1" kern="1200" dirty="0" err="1" smtClean="0">
                <a:latin typeface="Consolas" pitchFamily="49" charset="0"/>
                <a:cs typeface="Consolas" pitchFamily="49" charset="0"/>
              </a:rPr>
              <a:t>k,dy</a:t>
            </a:r>
            <a:r>
              <a:rPr lang="en-US" sz="2000" b="1" kern="1200" dirty="0" smtClean="0">
                <a:latin typeface="Consolas" pitchFamily="49" charset="0"/>
                <a:cs typeface="Consolas" pitchFamily="49" charset="0"/>
              </a:rPr>
              <a:t>*k)</a:t>
            </a:r>
            <a:endParaRPr lang="en-US" sz="2000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6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#1 (Power </a:t>
            </a:r>
            <a:r>
              <a:rPr lang="en-US" b="1" dirty="0"/>
              <a:t>C</a:t>
            </a:r>
            <a:r>
              <a:rPr lang="en-US" b="1" dirty="0" smtClean="0"/>
              <a:t>ompany)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None/>
            </a:pPr>
            <a:r>
              <a:rPr lang="en-GB" sz="2800" b="1" dirty="0" smtClean="0">
                <a:latin typeface="+mj-lt"/>
              </a:rPr>
              <a:t>I have written 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an application to balance the national power generation schedule</a:t>
            </a:r>
            <a:r>
              <a:rPr lang="en-GB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… for an energy company. </a:t>
            </a:r>
          </a:p>
          <a:p>
            <a:pPr marL="177800" indent="-177800">
              <a:buNone/>
            </a:pPr>
            <a:endParaRPr lang="en-GB" sz="2800" b="1" dirty="0">
              <a:latin typeface="+mj-lt"/>
            </a:endParaRPr>
          </a:p>
          <a:p>
            <a:pPr marL="177800" indent="-177800">
              <a:buNone/>
            </a:pPr>
            <a:r>
              <a:rPr lang="en-GB" sz="2800" b="1" dirty="0" smtClean="0">
                <a:latin typeface="+mj-lt"/>
              </a:rPr>
              <a:t>...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the calculation engine was written in F#</a:t>
            </a:r>
            <a:r>
              <a:rPr lang="en-GB" sz="2800" b="1" dirty="0" smtClean="0">
                <a:latin typeface="+mj-lt"/>
              </a:rPr>
              <a:t>. </a:t>
            </a:r>
          </a:p>
          <a:p>
            <a:pPr marL="177800" indent="-177800">
              <a:buNone/>
            </a:pPr>
            <a:endParaRPr lang="en-GB" sz="2800" b="1" dirty="0" smtClean="0">
              <a:latin typeface="+mj-lt"/>
            </a:endParaRPr>
          </a:p>
          <a:p>
            <a:pPr marL="177800" indent="-177800">
              <a:buNone/>
            </a:pPr>
            <a:r>
              <a:rPr lang="en-GB" sz="2800" b="1" dirty="0" smtClean="0">
                <a:latin typeface="+mj-lt"/>
              </a:rPr>
              <a:t>The use of F# to 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address the complexity at the heart of this application</a:t>
            </a:r>
            <a:r>
              <a:rPr lang="en-GB" sz="28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clearly demonstrates a sweet spot for the language … 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</a:rPr>
              <a:t>algorithmic analysis of large data sets</a:t>
            </a:r>
            <a:r>
              <a:rPr lang="en-GB" sz="2800" b="1" dirty="0" smtClean="0">
                <a:latin typeface="+mj-lt"/>
              </a:rPr>
              <a:t>. </a:t>
            </a:r>
          </a:p>
          <a:p>
            <a:pPr marL="177800" indent="-177800">
              <a:buNone/>
            </a:pPr>
            <a:endParaRPr lang="en-GB" sz="2800" b="1" dirty="0" smtClean="0">
              <a:latin typeface="+mj-lt"/>
            </a:endParaRPr>
          </a:p>
          <a:p>
            <a:pPr marL="177800" indent="-177800" algn="r">
              <a:buNone/>
            </a:pPr>
            <a:r>
              <a:rPr lang="en-GB" sz="2800" b="1" dirty="0" smtClean="0">
                <a:latin typeface="+mj-lt"/>
              </a:rPr>
              <a:t>Simon Cousins (Eon </a:t>
            </a:r>
            <a:r>
              <a:rPr lang="en-GB" sz="2800" b="1" dirty="0" err="1" smtClean="0">
                <a:latin typeface="+mj-lt"/>
              </a:rPr>
              <a:t>Powergen</a:t>
            </a:r>
            <a:r>
              <a:rPr lang="en-GB" sz="2800" b="1" dirty="0" smtClean="0">
                <a:latin typeface="+mj-lt"/>
              </a:rPr>
              <a:t>)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64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Changes?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9436" y="1447801"/>
            <a:ext cx="8363937" cy="537377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Type soundness becomes relative to </a:t>
            </a:r>
          </a:p>
          <a:p>
            <a:pPr lvl="1"/>
            <a:r>
              <a:rPr lang="en-GB" sz="1800" dirty="0" smtClean="0"/>
              <a:t>the stability of schema </a:t>
            </a:r>
            <a:r>
              <a:rPr lang="en-GB" sz="1800" dirty="0" smtClean="0">
                <a:sym typeface="Wingdings" pitchFamily="2" charset="2"/>
              </a:rPr>
              <a:t> type mappings as data sources change</a:t>
            </a:r>
          </a:p>
          <a:p>
            <a:pPr lvl="1"/>
            <a:r>
              <a:rPr lang="en-GB" sz="1800" dirty="0"/>
              <a:t>the soundness of the erasure functions of the providers </a:t>
            </a:r>
          </a:p>
          <a:p>
            <a:endParaRPr lang="en-GB" sz="2000" dirty="0" smtClean="0"/>
          </a:p>
          <a:p>
            <a:r>
              <a:rPr lang="en-GB" sz="2000" dirty="0" smtClean="0"/>
              <a:t>A </a:t>
            </a:r>
            <a:r>
              <a:rPr lang="en-GB" sz="2000" dirty="0" smtClean="0"/>
              <a:t>program that checks today may not check tomorrow</a:t>
            </a:r>
          </a:p>
          <a:p>
            <a:pPr lvl="1"/>
            <a:r>
              <a:rPr lang="en-GB" sz="1800" dirty="0" smtClean="0"/>
              <a:t>Depending on the data store, access rights, …</a:t>
            </a:r>
          </a:p>
          <a:p>
            <a:pPr lvl="1"/>
            <a:r>
              <a:rPr lang="en-GB" sz="1800" dirty="0" smtClean="0"/>
              <a:t>This is true today anyway, because libraries change</a:t>
            </a:r>
          </a:p>
          <a:p>
            <a:pPr lvl="1"/>
            <a:r>
              <a:rPr lang="en-GB" sz="1800" dirty="0" smtClean="0"/>
              <a:t>It is also true for any external </a:t>
            </a:r>
            <a:r>
              <a:rPr lang="en-GB" sz="1800" dirty="0" err="1" smtClean="0"/>
              <a:t>interop</a:t>
            </a:r>
            <a:r>
              <a:rPr lang="en-GB" sz="1800" dirty="0" smtClean="0"/>
              <a:t> based on code generation</a:t>
            </a:r>
          </a:p>
          <a:p>
            <a:pPr lvl="1"/>
            <a:r>
              <a:rPr lang="en-GB" sz="1800" dirty="0" smtClean="0"/>
              <a:t>Practically speaking, its also true for external </a:t>
            </a:r>
            <a:r>
              <a:rPr lang="en-GB" sz="1800" dirty="0" err="1" smtClean="0"/>
              <a:t>interop</a:t>
            </a:r>
            <a:r>
              <a:rPr lang="en-GB" sz="1800" dirty="0" smtClean="0"/>
              <a:t> based on dynamic techniques</a:t>
            </a:r>
          </a:p>
          <a:p>
            <a:endParaRPr lang="en-GB" sz="2000" dirty="0" smtClean="0"/>
          </a:p>
          <a:p>
            <a:r>
              <a:rPr lang="en-GB" sz="2000" dirty="0" smtClean="0"/>
              <a:t>Formally</a:t>
            </a:r>
            <a:r>
              <a:rPr lang="en-GB" sz="2000" dirty="0" smtClean="0"/>
              <a:t>, very reminiscent of binary and source compatibility analyses</a:t>
            </a:r>
          </a:p>
          <a:p>
            <a:r>
              <a:rPr lang="en-GB" sz="2000" dirty="0" smtClean="0"/>
              <a:t>Memory safety and IL-type safety are </a:t>
            </a:r>
            <a:r>
              <a:rPr lang="en-GB" sz="2000" dirty="0" smtClean="0"/>
              <a:t>unaffected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5370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Ramification 0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Software Component </a:t>
            </a:r>
            <a:r>
              <a:rPr lang="en-GB" sz="4000" dirty="0">
                <a:latin typeface="Candara" pitchFamily="34" charset="0"/>
                <a:sym typeface="Wingdings" pitchFamily="2" charset="2"/>
              </a:rPr>
              <a:t>v. </a:t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4000" dirty="0">
                <a:latin typeface="Candara" pitchFamily="34" charset="0"/>
                <a:sym typeface="Wingdings" pitchFamily="2" charset="2"/>
              </a:rPr>
              <a:t>Information Space Component</a:t>
            </a:r>
            <a:endParaRPr lang="en-GB" sz="4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Ramification 1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Software Engineering </a:t>
            </a:r>
            <a:r>
              <a:rPr lang="en-GB" sz="4000" dirty="0">
                <a:latin typeface="Candara" pitchFamily="34" charset="0"/>
                <a:sym typeface="Wingdings" pitchFamily="2" charset="2"/>
              </a:rPr>
              <a:t>v. </a:t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4000" dirty="0">
                <a:latin typeface="Candara" pitchFamily="34" charset="0"/>
                <a:sym typeface="Wingdings" pitchFamily="2" charset="2"/>
              </a:rPr>
              <a:t>Information Space Engineering</a:t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4000" dirty="0">
                <a:latin typeface="Candara" pitchFamily="34" charset="0"/>
                <a:sym typeface="Wingdings" pitchFamily="2" charset="2"/>
              </a:rPr>
              <a:t/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2400" dirty="0">
                <a:latin typeface="Candara" pitchFamily="34" charset="0"/>
                <a:sym typeface="Wingdings" pitchFamily="2" charset="2"/>
              </a:rPr>
              <a:t>Examples: </a:t>
            </a:r>
            <a:r>
              <a:rPr lang="en-GB" sz="2400" dirty="0" smtClean="0">
                <a:latin typeface="Candara" pitchFamily="34" charset="0"/>
                <a:sym typeface="Wingdings" pitchFamily="2" charset="2"/>
              </a:rPr>
              <a:t>Soundness, Stability</a:t>
            </a:r>
            <a:r>
              <a:rPr lang="en-GB" sz="2400" dirty="0">
                <a:latin typeface="Candara" pitchFamily="34" charset="0"/>
                <a:sym typeface="Wingdings" pitchFamily="2" charset="2"/>
              </a:rPr>
              <a:t>, Performance, Reliability</a:t>
            </a:r>
            <a:endParaRPr lang="en-GB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4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Ramification </a:t>
            </a:r>
            <a:r>
              <a:rPr lang="en-GB" sz="4000" dirty="0" smtClean="0">
                <a:latin typeface="Candara" pitchFamily="34" charset="0"/>
              </a:rPr>
              <a:t>3</a:t>
            </a: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Software Component </a:t>
            </a:r>
            <a:r>
              <a:rPr lang="en-GB" sz="4000" dirty="0" smtClean="0">
                <a:latin typeface="Candara" pitchFamily="34" charset="0"/>
              </a:rPr>
              <a:t>Markets </a:t>
            </a:r>
            <a:r>
              <a:rPr lang="en-GB" sz="4000" dirty="0">
                <a:latin typeface="Candara" pitchFamily="34" charset="0"/>
              </a:rPr>
              <a:t>v.</a:t>
            </a:r>
            <a:r>
              <a:rPr lang="en-GB" sz="4000" dirty="0">
                <a:latin typeface="Candara" pitchFamily="34" charset="0"/>
                <a:sym typeface="Wingdings" pitchFamily="2" charset="2"/>
              </a:rPr>
              <a:t/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4000" dirty="0">
                <a:latin typeface="Candara" pitchFamily="34" charset="0"/>
                <a:sym typeface="Wingdings" pitchFamily="2" charset="2"/>
              </a:rPr>
              <a:t>Information Space </a:t>
            </a:r>
            <a:r>
              <a:rPr lang="en-GB" sz="4000" dirty="0" smtClean="0">
                <a:latin typeface="Candara" pitchFamily="34" charset="0"/>
                <a:sym typeface="Wingdings" pitchFamily="2" charset="2"/>
              </a:rPr>
              <a:t>Markets</a:t>
            </a:r>
            <a:r>
              <a:rPr lang="en-GB" sz="4000" dirty="0">
                <a:latin typeface="Candara" pitchFamily="34" charset="0"/>
                <a:sym typeface="Wingdings" pitchFamily="2" charset="2"/>
              </a:rPr>
              <a:t/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4000" dirty="0">
                <a:latin typeface="Candara" pitchFamily="34" charset="0"/>
                <a:sym typeface="Wingdings" pitchFamily="2" charset="2"/>
              </a:rPr>
              <a:t/>
            </a:r>
            <a:br>
              <a:rPr lang="en-GB" sz="4000" dirty="0">
                <a:latin typeface="Candara" pitchFamily="34" charset="0"/>
                <a:sym typeface="Wingdings" pitchFamily="2" charset="2"/>
              </a:rPr>
            </a:br>
            <a:r>
              <a:rPr lang="en-GB" sz="2800" dirty="0">
                <a:latin typeface="Candara" pitchFamily="34" charset="0"/>
                <a:sym typeface="Wingdings" pitchFamily="2" charset="2"/>
              </a:rPr>
              <a:t>Example: Windows Azure Marketplace</a:t>
            </a:r>
            <a:endParaRPr lang="en-GB" sz="28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 smtClean="0">
                <a:latin typeface="Candara" pitchFamily="34" charset="0"/>
              </a:rPr>
              <a:t>Proposition 1</a:t>
            </a: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The world is information-rich</a:t>
            </a:r>
            <a:br>
              <a:rPr lang="en-GB" sz="4000" dirty="0">
                <a:latin typeface="Candara" pitchFamily="34" charset="0"/>
              </a:rPr>
            </a:br>
            <a:endParaRPr lang="en-GB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Proposition 2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Modern applications are 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information-rich</a:t>
            </a:r>
            <a:endParaRPr lang="en-GB" sz="4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Proposition 3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Our languages are </a:t>
            </a:r>
            <a:r>
              <a:rPr lang="en-GB" sz="4000" dirty="0" smtClean="0">
                <a:latin typeface="Candara" pitchFamily="34" charset="0"/>
              </a:rPr>
              <a:t>information-sparse</a:t>
            </a:r>
            <a:endParaRPr lang="en-GB" sz="4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>
                <a:latin typeface="Candara" pitchFamily="34" charset="0"/>
              </a:rPr>
              <a:t>Proposition 4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>This is a problem</a:t>
            </a:r>
            <a:br>
              <a:rPr lang="en-GB" sz="4000" dirty="0">
                <a:latin typeface="Candara" pitchFamily="34" charset="0"/>
              </a:rPr>
            </a:br>
            <a:r>
              <a:rPr lang="en-GB" sz="4000" dirty="0">
                <a:latin typeface="Candara" pitchFamily="34" charset="0"/>
              </a:rPr>
              <a:t/>
            </a:r>
            <a:br>
              <a:rPr lang="en-GB" sz="4000" dirty="0">
                <a:latin typeface="Candara" pitchFamily="34" charset="0"/>
              </a:rPr>
            </a:br>
            <a:r>
              <a:rPr lang="en-GB" sz="2800" dirty="0">
                <a:latin typeface="Candara" pitchFamily="34" charset="0"/>
              </a:rPr>
              <a:t>(especially for strongly typed programming)</a:t>
            </a:r>
            <a:endParaRPr lang="en-GB" sz="28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7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latin typeface="Candara" pitchFamily="34" charset="0"/>
              </a:rPr>
              <a:t>With F</a:t>
            </a:r>
            <a:r>
              <a:rPr lang="en-GB" sz="3600" dirty="0" smtClean="0">
                <a:latin typeface="Candara" pitchFamily="34" charset="0"/>
              </a:rPr>
              <a:t># </a:t>
            </a:r>
            <a:r>
              <a:rPr lang="en-GB" sz="3600" dirty="0">
                <a:latin typeface="Candara" pitchFamily="34" charset="0"/>
              </a:rPr>
              <a:t>we want to help fix this…</a:t>
            </a:r>
            <a:br>
              <a:rPr lang="en-GB" sz="3600" dirty="0">
                <a:latin typeface="Candara" pitchFamily="34" charset="0"/>
              </a:rPr>
            </a:br>
            <a:r>
              <a:rPr lang="en-GB" sz="3600" dirty="0">
                <a:latin typeface="Candara" pitchFamily="34" charset="0"/>
              </a:rPr>
              <a:t/>
            </a:r>
            <a:br>
              <a:rPr lang="en-GB" sz="3600" dirty="0">
                <a:latin typeface="Candara" pitchFamily="34" charset="0"/>
              </a:rPr>
            </a:br>
            <a:r>
              <a:rPr lang="en-GB" sz="3600" dirty="0">
                <a:latin typeface="Candara" pitchFamily="34" charset="0"/>
              </a:rPr>
              <a:t>The </a:t>
            </a:r>
            <a:r>
              <a:rPr lang="en-GB" sz="3600" dirty="0">
                <a:latin typeface="Candara" pitchFamily="34" charset="0"/>
              </a:rPr>
              <a:t>mechanism we’re adding </a:t>
            </a:r>
            <a:br>
              <a:rPr lang="en-GB" sz="3600" dirty="0">
                <a:latin typeface="Candara" pitchFamily="34" charset="0"/>
              </a:rPr>
            </a:br>
            <a:r>
              <a:rPr lang="en-GB" sz="3600" dirty="0">
                <a:latin typeface="Candara" pitchFamily="34" charset="0"/>
              </a:rPr>
              <a:t>to F# is called </a:t>
            </a:r>
            <a:r>
              <a:rPr lang="en-GB" sz="3600" dirty="0">
                <a:solidFill>
                  <a:srgbClr val="00B050"/>
                </a:solidFill>
              </a:rPr>
              <a:t>Type Providers</a:t>
            </a:r>
            <a:r>
              <a:rPr lang="en-GB" sz="3600" dirty="0" smtClean="0">
                <a:solidFill>
                  <a:srgbClr val="0070C0"/>
                </a:solidFill>
              </a:rPr>
              <a:t/>
            </a:r>
            <a:br>
              <a:rPr lang="en-GB" sz="3600" dirty="0" smtClean="0">
                <a:solidFill>
                  <a:srgbClr val="0070C0"/>
                </a:solidFill>
              </a:rPr>
            </a:b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arp-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Ed_Europe">
  <a:themeElements>
    <a:clrScheme name="Custom 26">
      <a:dk1>
        <a:srgbClr val="000000"/>
      </a:dk1>
      <a:lt1>
        <a:srgbClr val="FFFFFF"/>
      </a:lt1>
      <a:dk2>
        <a:srgbClr val="CCFFCC"/>
      </a:dk2>
      <a:lt2>
        <a:srgbClr val="CCCCCC"/>
      </a:lt2>
      <a:accent1>
        <a:srgbClr val="99CC99"/>
      </a:accent1>
      <a:accent2>
        <a:srgbClr val="00994B"/>
      </a:accent2>
      <a:accent3>
        <a:srgbClr val="1E78B9"/>
      </a:accent3>
      <a:accent4>
        <a:srgbClr val="F5821E"/>
      </a:accent4>
      <a:accent5>
        <a:srgbClr val="FFFF11"/>
      </a:accent5>
      <a:accent6>
        <a:srgbClr val="D90026"/>
      </a:accent6>
      <a:hlink>
        <a:srgbClr val="F3EB4F"/>
      </a:hlink>
      <a:folHlink>
        <a:srgbClr val="6818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NA11_BreakoutSession_Template_16x9_Final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TENA11_BreakoutSession_Template_16x9_Final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406a452-fb8a-43f4-be8f-02d56cef29ac">This is the [official] template for the p&amp;p symposium.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0DBAA23C9614DB18FDC2CACA9F08E" ma:contentTypeVersion="1" ma:contentTypeDescription="Create a new document." ma:contentTypeScope="" ma:versionID="c6ba4a59d18c0d039263066370a61791">
  <xsd:schema xmlns:xsd="http://www.w3.org/2001/XMLSchema" xmlns:xs="http://www.w3.org/2001/XMLSchema" xmlns:p="http://schemas.microsoft.com/office/2006/metadata/properties" xmlns:ns2="6406a452-fb8a-43f4-be8f-02d56cef29ac" targetNamespace="http://schemas.microsoft.com/office/2006/metadata/properties" ma:root="true" ma:fieldsID="a984bd7a2279c430d36072a22ebab671" ns2:_="">
    <xsd:import namespace="6406a452-fb8a-43f4-be8f-02d56cef29ac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6a452-fb8a-43f4-be8f-02d56cef29ac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953F05-D6A0-40A0-9D16-11BC9BE956C9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6406a452-fb8a-43f4-be8f-02d56cef29ac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353A29-D0A6-41CB-AF5B-BD4A578B5A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7141BD-E039-45CA-95C3-DA07EEAEB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06a452-fb8a-43f4-be8f-02d56cef29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fsharp-main</Template>
  <TotalTime>5451</TotalTime>
  <Words>1272</Words>
  <Application>Microsoft Office PowerPoint</Application>
  <PresentationFormat>On-screen Show (4:3)</PresentationFormat>
  <Paragraphs>362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fsharp-main</vt:lpstr>
      <vt:lpstr>TechEd_Europe</vt:lpstr>
      <vt:lpstr>TENA11_BreakoutSession_Template_16x9_Final</vt:lpstr>
      <vt:lpstr>1_TENA11_BreakoutSession_Template_16x9_Final</vt:lpstr>
      <vt:lpstr>Reconsidering Strongly Typed Programming in the Information Rich World</vt:lpstr>
      <vt:lpstr>F# and Open Source</vt:lpstr>
      <vt:lpstr>F# for the Browser &amp; Web</vt:lpstr>
      <vt:lpstr>Today’s talk is very simple</vt:lpstr>
      <vt:lpstr>Proposition 1 The world is information-rich </vt:lpstr>
      <vt:lpstr>Proposition 2 Modern applications are  information-rich</vt:lpstr>
      <vt:lpstr>Proposition 3 Our languages are information-sparse</vt:lpstr>
      <vt:lpstr>Proposition 4 This is a problem  (especially for strongly typed programming)</vt:lpstr>
      <vt:lpstr>With F# we want to help fix this…  The mechanism we’re adding  to F# is called Type Providers </vt:lpstr>
      <vt:lpstr>LINQ =  Language Integrated Queries </vt:lpstr>
      <vt:lpstr>LINQ + Type Providers =  Language Integrated Data and Services </vt:lpstr>
      <vt:lpstr>Two aims today  Demonstrate what we’re doing in F# 3.0  Explore the ramifications of information-richness for languages, engineering and tooling</vt:lpstr>
      <vt:lpstr>But first…  What is F#?</vt:lpstr>
      <vt:lpstr>F# is…</vt:lpstr>
      <vt:lpstr>PowerPoint Presentation</vt:lpstr>
      <vt:lpstr>Simplicity: Functions as Values</vt:lpstr>
      <vt:lpstr>Simplicity: Functional Data</vt:lpstr>
      <vt:lpstr>The Big Trends</vt:lpstr>
      <vt:lpstr>Part 2  F# 3.0 Information Rich Programming</vt:lpstr>
      <vt:lpstr>A Challenge  Task #1: A Chemistry Elements Class Library  Task #2: Biology…  Task #3: Repeat for all Sciences, Businesses, … </vt:lpstr>
      <vt:lpstr>Language Integrated Web Data</vt:lpstr>
      <vt:lpstr>The Data Deluge</vt:lpstr>
      <vt:lpstr>A Type Provider is….  “A compile-time component that provides a computed space of types and methods on-demand …”  “A compiler plug-in…”  “An adaptor between data/services and the .NET type system…”</vt:lpstr>
      <vt:lpstr>PowerPoint Presentation</vt:lpstr>
      <vt:lpstr>Note: F# itself still contains no data  Open architecture  You can write your own type provider</vt:lpstr>
      <vt:lpstr>How do we mediate today?</vt:lpstr>
      <vt:lpstr>How do we mediate today? Codegen, Codegen, Codegen!!</vt:lpstr>
      <vt:lpstr>Language Integrated Data Market Directory</vt:lpstr>
      <vt:lpstr>OData</vt:lpstr>
      <vt:lpstr>Part 3  How F# Type Providers have changed my view of programming languages</vt:lpstr>
      <vt:lpstr>Observation 1  Huge Information Spaces can be Software Components</vt:lpstr>
      <vt:lpstr>Observation 2  Type-provider architectures allow languages to avoid l.c.d. effects  Rich type systems, importing rich metadata where it exists </vt:lpstr>
      <vt:lpstr>Observation 3  Languages should also be measured by their effectiveness for working with external information spaces  “Programs manipulate in-memory objects”    “Programs manipulate external information spaces”  Example: queries, JSON, XML, type providers, async… </vt:lpstr>
      <vt:lpstr>Observation 4 Programming Type Systems v.  Information Space Metadata  Examples: Types, Schema, Constraints, Units of Measure, Security Information, Documentation, Definition Locations, Help , Provenance, Privacy, Ratings, Rankings, Search…</vt:lpstr>
      <vt:lpstr>An invitation to partner with Microsoft Research</vt:lpstr>
      <vt:lpstr>Summary  The world is information rich  Our programming needs to be information-rich too  Information-richness changes how we think about programming languages </vt:lpstr>
      <vt:lpstr>Thank You!  Questions?   Contacts: dsyme@microsoft.com www.fsharp.net, http://blogs.msdn.com/b/fsharpteam  Twitter: @dsyme, #fsharp</vt:lpstr>
      <vt:lpstr>What Changes?</vt:lpstr>
      <vt:lpstr>SQL</vt:lpstr>
      <vt:lpstr>SharePoint</vt:lpstr>
      <vt:lpstr>Type Providers: Applications</vt:lpstr>
      <vt:lpstr>Whitespace Matters</vt:lpstr>
      <vt:lpstr>Objects + Functional</vt:lpstr>
      <vt:lpstr>Example #1 (Power Company)</vt:lpstr>
      <vt:lpstr>What Changes?</vt:lpstr>
      <vt:lpstr>Ramification 0 Software Component v.  Information Space Component</vt:lpstr>
      <vt:lpstr>Ramification 1 Software Engineering v.  Information Space Engineering  Examples: Soundness, Stability, Performance, Reliability</vt:lpstr>
      <vt:lpstr>Ramification 3 Software Component Markets v. Information Space Markets  Example: Windows Azure Marketplace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Taste of F#: Succinct, Modern Functional Programming</dc:title>
  <dc:creator>Don Syme</dc:creator>
  <cp:lastModifiedBy>Don Syme</cp:lastModifiedBy>
  <cp:revision>135</cp:revision>
  <dcterms:created xsi:type="dcterms:W3CDTF">2010-11-05T12:08:15Z</dcterms:created>
  <dcterms:modified xsi:type="dcterms:W3CDTF">2011-11-15T14:54:56Z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0x01010019A0DBAA23C9614DB18FDC2CACA9F08E</vt:lpwstr>
  </property>
</Properties>
</file>