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7" r:id="rId2"/>
    <p:sldId id="300" r:id="rId3"/>
    <p:sldId id="427" r:id="rId4"/>
    <p:sldId id="381" r:id="rId5"/>
    <p:sldId id="411" r:id="rId6"/>
    <p:sldId id="382" r:id="rId7"/>
    <p:sldId id="383" r:id="rId8"/>
    <p:sldId id="413" r:id="rId9"/>
    <p:sldId id="384" r:id="rId10"/>
    <p:sldId id="412" r:id="rId11"/>
    <p:sldId id="410" r:id="rId12"/>
    <p:sldId id="409" r:id="rId13"/>
    <p:sldId id="414" r:id="rId14"/>
    <p:sldId id="400" r:id="rId15"/>
    <p:sldId id="434" r:id="rId16"/>
    <p:sldId id="387" r:id="rId17"/>
    <p:sldId id="435" r:id="rId18"/>
    <p:sldId id="415" r:id="rId19"/>
    <p:sldId id="388" r:id="rId20"/>
    <p:sldId id="389" r:id="rId21"/>
    <p:sldId id="428" r:id="rId22"/>
    <p:sldId id="275" r:id="rId23"/>
    <p:sldId id="360" r:id="rId24"/>
    <p:sldId id="361" r:id="rId25"/>
    <p:sldId id="362" r:id="rId26"/>
    <p:sldId id="311" r:id="rId27"/>
    <p:sldId id="339" r:id="rId28"/>
    <p:sldId id="460" r:id="rId29"/>
    <p:sldId id="461" r:id="rId30"/>
    <p:sldId id="462" r:id="rId31"/>
    <p:sldId id="443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357" r:id="rId40"/>
    <p:sldId id="444" r:id="rId41"/>
    <p:sldId id="445" r:id="rId42"/>
    <p:sldId id="274" r:id="rId43"/>
    <p:sldId id="273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16" r:id="rId59"/>
    <p:sldId id="429" r:id="rId60"/>
    <p:sldId id="430" r:id="rId61"/>
    <p:sldId id="432" r:id="rId62"/>
    <p:sldId id="433" r:id="rId63"/>
    <p:sldId id="43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4B6D2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640" autoAdjust="0"/>
  </p:normalViewPr>
  <p:slideViewPr>
    <p:cSldViewPr>
      <p:cViewPr varScale="1">
        <p:scale>
          <a:sx n="71" d="100"/>
          <a:sy n="71" d="100"/>
        </p:scale>
        <p:origin x="-3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5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58D41-ED18-40D3-829D-BF90CC7445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F8C678-A2A5-4135-824B-8FBF426B8761}">
      <dgm:prSet custT="1"/>
      <dgm:spPr/>
      <dgm:t>
        <a:bodyPr/>
        <a:lstStyle/>
        <a:p>
          <a:pPr rtl="0"/>
          <a:r>
            <a:rPr lang="en-GB" sz="1800" b="1" dirty="0" smtClean="0">
              <a:latin typeface="Calibri" pitchFamily="34" charset="0"/>
            </a:rPr>
            <a:t>Functional </a:t>
          </a:r>
          <a:endParaRPr lang="en-GB" sz="1800" b="1" dirty="0">
            <a:latin typeface="Calibri" pitchFamily="34" charset="0"/>
          </a:endParaRPr>
        </a:p>
      </dgm:t>
    </dgm:pt>
    <dgm:pt modelId="{F5EC91BA-FAEA-4E20-AFD8-AF9EE90E9FDC}" type="parTrans" cxnId="{DD946930-99E8-4C98-8CE2-F99A66234FF3}">
      <dgm:prSet/>
      <dgm:spPr/>
      <dgm:t>
        <a:bodyPr/>
        <a:lstStyle/>
        <a:p>
          <a:endParaRPr lang="en-GB"/>
        </a:p>
      </dgm:t>
    </dgm:pt>
    <dgm:pt modelId="{97DED1B7-8730-49A0-A7A7-D4B448853224}" type="sibTrans" cxnId="{DD946930-99E8-4C98-8CE2-F99A66234FF3}">
      <dgm:prSet/>
      <dgm:spPr/>
      <dgm:t>
        <a:bodyPr/>
        <a:lstStyle/>
        <a:p>
          <a:endParaRPr lang="en-GB"/>
        </a:p>
      </dgm:t>
    </dgm:pt>
    <dgm:pt modelId="{C0803688-9B67-4DBE-8AC5-0822B69399C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Strong Typing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4615AAD4-31C5-460C-9D96-6A3283E58A2D}" type="parTrans" cxnId="{487ED884-AB21-43BD-8163-277D1D9BBD4A}">
      <dgm:prSet/>
      <dgm:spPr/>
      <dgm:t>
        <a:bodyPr/>
        <a:lstStyle/>
        <a:p>
          <a:endParaRPr lang="en-GB"/>
        </a:p>
      </dgm:t>
    </dgm:pt>
    <dgm:pt modelId="{826BF754-71FA-40FB-A87D-E532AF2BD0BF}" type="sibTrans" cxnId="{487ED884-AB21-43BD-8163-277D1D9BBD4A}">
      <dgm:prSet/>
      <dgm:spPr/>
      <dgm:t>
        <a:bodyPr/>
        <a:lstStyle/>
        <a:p>
          <a:endParaRPr lang="en-GB"/>
        </a:p>
      </dgm:t>
    </dgm:pt>
    <dgm:pt modelId="{5A14D430-6DA8-4DDF-A35B-75A710E307F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Succinct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0DC82276-648A-4A77-9B3C-81472ACC85ED}" type="parTrans" cxnId="{55CA6844-03B3-40C5-AD42-0B9BF61AA538}">
      <dgm:prSet/>
      <dgm:spPr/>
      <dgm:t>
        <a:bodyPr/>
        <a:lstStyle/>
        <a:p>
          <a:endParaRPr lang="en-GB"/>
        </a:p>
      </dgm:t>
    </dgm:pt>
    <dgm:pt modelId="{9639C4B5-5C58-452C-9C0E-BFB8E89A5590}" type="sibTrans" cxnId="{55CA6844-03B3-40C5-AD42-0B9BF61AA538}">
      <dgm:prSet/>
      <dgm:spPr/>
      <dgm:t>
        <a:bodyPr/>
        <a:lstStyle/>
        <a:p>
          <a:endParaRPr lang="en-GB"/>
        </a:p>
      </dgm:t>
    </dgm:pt>
    <dgm:pt modelId="{F685C127-1749-4DBE-9474-9CFB7312B91A}">
      <dgm:prSet custT="1"/>
      <dgm:spPr/>
      <dgm:t>
        <a:bodyPr/>
        <a:lstStyle/>
        <a:p>
          <a:pPr rtl="0"/>
          <a:r>
            <a:rPr lang="en-GB" sz="1800" b="1" dirty="0" smtClean="0">
              <a:latin typeface="Calibri" pitchFamily="34" charset="0"/>
            </a:rPr>
            <a:t>Objects</a:t>
          </a:r>
          <a:endParaRPr lang="en-GB" sz="1800" b="1" dirty="0">
            <a:latin typeface="Calibri" pitchFamily="34" charset="0"/>
          </a:endParaRPr>
        </a:p>
      </dgm:t>
    </dgm:pt>
    <dgm:pt modelId="{CE87CBF5-B8E8-467C-A50C-B5B5E8675D2D}" type="parTrans" cxnId="{09088369-5A26-49EF-A45E-1569F800ED3E}">
      <dgm:prSet/>
      <dgm:spPr/>
      <dgm:t>
        <a:bodyPr/>
        <a:lstStyle/>
        <a:p>
          <a:endParaRPr lang="en-GB"/>
        </a:p>
      </dgm:t>
    </dgm:pt>
    <dgm:pt modelId="{032D528B-346C-4624-9BD7-511FC0CDADF7}" type="sibTrans" cxnId="{09088369-5A26-49EF-A45E-1569F800ED3E}">
      <dgm:prSet/>
      <dgm:spPr/>
      <dgm:t>
        <a:bodyPr/>
        <a:lstStyle/>
        <a:p>
          <a:endParaRPr lang="en-GB"/>
        </a:p>
      </dgm:t>
    </dgm:pt>
    <dgm:pt modelId="{71FAAA22-B023-4D21-9193-B58B5FF2324C}">
      <dgm:prSet custT="1"/>
      <dgm:spPr/>
      <dgm:t>
        <a:bodyPr/>
        <a:lstStyle/>
        <a:p>
          <a:pPr rtl="0"/>
          <a:r>
            <a:rPr lang="en-GB" sz="1800" b="1" dirty="0" smtClean="0">
              <a:latin typeface="Calibri" pitchFamily="34" charset="0"/>
            </a:rPr>
            <a:t>Builds on .NET</a:t>
          </a:r>
          <a:endParaRPr lang="en-GB" sz="1800" b="1" dirty="0">
            <a:latin typeface="Calibri" pitchFamily="34" charset="0"/>
          </a:endParaRPr>
        </a:p>
      </dgm:t>
    </dgm:pt>
    <dgm:pt modelId="{3E969FCF-9A4A-482D-BF4E-994463664CCE}" type="parTrans" cxnId="{525FE884-0A94-4536-99B1-4743541DF436}">
      <dgm:prSet/>
      <dgm:spPr/>
      <dgm:t>
        <a:bodyPr/>
        <a:lstStyle/>
        <a:p>
          <a:endParaRPr lang="en-GB"/>
        </a:p>
      </dgm:t>
    </dgm:pt>
    <dgm:pt modelId="{0F765154-9BE9-4468-A227-61D65481EB0C}" type="sibTrans" cxnId="{525FE884-0A94-4536-99B1-4743541DF436}">
      <dgm:prSet/>
      <dgm:spPr/>
      <dgm:t>
        <a:bodyPr/>
        <a:lstStyle/>
        <a:p>
          <a:endParaRPr lang="en-GB"/>
        </a:p>
      </dgm:t>
    </dgm:pt>
    <dgm:pt modelId="{F6BB1C8E-125F-4617-8E4B-D67A59A00F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Visual Studio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B46FCBE1-6266-4108-BADF-6B42087BE611}" type="parTrans" cxnId="{08A2A03F-18D7-4351-9D78-3A64A58E99E5}">
      <dgm:prSet/>
      <dgm:spPr/>
      <dgm:t>
        <a:bodyPr/>
        <a:lstStyle/>
        <a:p>
          <a:endParaRPr lang="en-GB"/>
        </a:p>
      </dgm:t>
    </dgm:pt>
    <dgm:pt modelId="{43C45A1E-DFFA-483E-8B2E-3D370BEBC6A4}" type="sibTrans" cxnId="{08A2A03F-18D7-4351-9D78-3A64A58E99E5}">
      <dgm:prSet/>
      <dgm:spPr/>
      <dgm:t>
        <a:bodyPr/>
        <a:lstStyle/>
        <a:p>
          <a:endParaRPr lang="en-GB"/>
        </a:p>
      </dgm:t>
    </dgm:pt>
    <dgm:pt modelId="{AF91067B-5C18-4E83-80B9-755F694A542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Tools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609A3700-95B3-4B94-A87D-027B1A6E4621}" type="parTrans" cxnId="{837B6E29-95D6-43B2-A3AE-83D502C86CE9}">
      <dgm:prSet/>
      <dgm:spPr/>
      <dgm:t>
        <a:bodyPr/>
        <a:lstStyle/>
        <a:p>
          <a:endParaRPr lang="en-GB"/>
        </a:p>
      </dgm:t>
    </dgm:pt>
    <dgm:pt modelId="{949AF4EA-8DE3-46E5-AE3E-391596EF237F}" type="sibTrans" cxnId="{837B6E29-95D6-43B2-A3AE-83D502C86CE9}">
      <dgm:prSet/>
      <dgm:spPr/>
      <dgm:t>
        <a:bodyPr/>
        <a:lstStyle/>
        <a:p>
          <a:endParaRPr lang="en-GB"/>
        </a:p>
      </dgm:t>
    </dgm:pt>
    <dgm:pt modelId="{97D0B2B0-C8CB-4A6C-A745-26F67DCAA6D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Concurrency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B606522A-0A83-481F-B9FC-2EA949F96CAC}" type="parTrans" cxnId="{4EA70807-2E6D-4EFC-A717-AC3F62158856}">
      <dgm:prSet/>
      <dgm:spPr/>
      <dgm:t>
        <a:bodyPr/>
        <a:lstStyle/>
        <a:p>
          <a:endParaRPr lang="en-GB"/>
        </a:p>
      </dgm:t>
    </dgm:pt>
    <dgm:pt modelId="{B9C48BA2-31B9-4C48-B533-57BF87CDF664}" type="sibTrans" cxnId="{4EA70807-2E6D-4EFC-A717-AC3F62158856}">
      <dgm:prSet/>
      <dgm:spPr/>
      <dgm:t>
        <a:bodyPr/>
        <a:lstStyle/>
        <a:p>
          <a:endParaRPr lang="en-GB"/>
        </a:p>
      </dgm:t>
    </dgm:pt>
    <dgm:pt modelId="{9A347B0D-0463-40F0-9CF7-5E867A05FDB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.NET OO Model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3D8ED1DF-380A-4C9C-8CEF-788ACCBDCF0D}" type="parTrans" cxnId="{6B230F37-5E8D-4E69-9E13-12E0F1C487FA}">
      <dgm:prSet/>
      <dgm:spPr/>
      <dgm:t>
        <a:bodyPr/>
        <a:lstStyle/>
        <a:p>
          <a:endParaRPr lang="en-GB"/>
        </a:p>
      </dgm:t>
    </dgm:pt>
    <dgm:pt modelId="{D65D72F9-3DF2-46DF-896F-1ABC7649CA54}" type="sibTrans" cxnId="{6B230F37-5E8D-4E69-9E13-12E0F1C487FA}">
      <dgm:prSet/>
      <dgm:spPr/>
      <dgm:t>
        <a:bodyPr/>
        <a:lstStyle/>
        <a:p>
          <a:endParaRPr lang="en-GB"/>
        </a:p>
      </dgm:t>
    </dgm:pt>
    <dgm:pt modelId="{F70EC9FE-A842-42DD-9B95-AAD8F504A8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Interoperable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AB7E0769-23C2-4F46-9A91-9F1BCEB8BADB}" type="parTrans" cxnId="{88E8FE01-43D1-4E4E-ABE5-45EC77618294}">
      <dgm:prSet/>
      <dgm:spPr/>
      <dgm:t>
        <a:bodyPr/>
        <a:lstStyle/>
        <a:p>
          <a:endParaRPr lang="en-GB"/>
        </a:p>
      </dgm:t>
    </dgm:pt>
    <dgm:pt modelId="{4172C639-E0CF-4490-A4E6-7D8D58D0A34B}" type="sibTrans" cxnId="{88E8FE01-43D1-4E4E-ABE5-45EC77618294}">
      <dgm:prSet/>
      <dgm:spPr/>
      <dgm:t>
        <a:bodyPr/>
        <a:lstStyle/>
        <a:p>
          <a:endParaRPr lang="en-GB"/>
        </a:p>
      </dgm:t>
    </dgm:pt>
    <dgm:pt modelId="{8EB97F2E-A6D0-4966-8C9C-D9E27E3162E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Compact type-inferred classes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D3D88381-8512-46A8-BD8F-D05FDD04E023}" type="parTrans" cxnId="{0ED742F1-CEA3-493A-9DAE-E48B61224AC8}">
      <dgm:prSet/>
      <dgm:spPr/>
      <dgm:t>
        <a:bodyPr/>
        <a:lstStyle/>
        <a:p>
          <a:endParaRPr lang="en-GB"/>
        </a:p>
      </dgm:t>
    </dgm:pt>
    <dgm:pt modelId="{D4C7CBBC-71BE-4827-BF80-F40CD20113A6}" type="sibTrans" cxnId="{0ED742F1-CEA3-493A-9DAE-E48B61224AC8}">
      <dgm:prSet/>
      <dgm:spPr/>
      <dgm:t>
        <a:bodyPr/>
        <a:lstStyle/>
        <a:p>
          <a:endParaRPr lang="en-GB"/>
        </a:p>
      </dgm:t>
    </dgm:pt>
    <dgm:pt modelId="{270417BD-256B-4BF2-B7B3-CF8E03D4ABE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LINQ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F9E3D557-61A4-4533-8F27-53B6C45BA404}" type="parTrans" cxnId="{A2C70A78-D587-4C25-A2AF-7FD75534C892}">
      <dgm:prSet/>
      <dgm:spPr/>
      <dgm:t>
        <a:bodyPr/>
        <a:lstStyle/>
        <a:p>
          <a:endParaRPr lang="en-GB"/>
        </a:p>
      </dgm:t>
    </dgm:pt>
    <dgm:pt modelId="{34B6CE29-81C1-499E-ABE7-AB698F29FFF9}" type="sibTrans" cxnId="{A2C70A78-D587-4C25-A2AF-7FD75534C892}">
      <dgm:prSet/>
      <dgm:spPr/>
      <dgm:t>
        <a:bodyPr/>
        <a:lstStyle/>
        <a:p>
          <a:endParaRPr lang="en-GB"/>
        </a:p>
      </dgm:t>
    </dgm:pt>
    <dgm:pt modelId="{511B11B0-7A85-4EEE-BD99-7A01189DB2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smtClean="0">
              <a:solidFill>
                <a:schemeClr val="tx1"/>
              </a:solidFill>
              <a:latin typeface="Calibri" pitchFamily="34" charset="0"/>
            </a:rPr>
            <a:t>Libraries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877BD085-A86A-4DE4-B96E-E46A2BA55185}" type="parTrans" cxnId="{D635E689-9116-41CE-AF25-55209E2B5496}">
      <dgm:prSet/>
      <dgm:spPr/>
      <dgm:t>
        <a:bodyPr/>
        <a:lstStyle/>
        <a:p>
          <a:endParaRPr lang="en-GB"/>
        </a:p>
      </dgm:t>
    </dgm:pt>
    <dgm:pt modelId="{1672BC6A-3F7D-4741-B917-DB4CB982130D}" type="sibTrans" cxnId="{D635E689-9116-41CE-AF25-55209E2B5496}">
      <dgm:prSet/>
      <dgm:spPr/>
      <dgm:t>
        <a:bodyPr/>
        <a:lstStyle/>
        <a:p>
          <a:endParaRPr lang="en-GB"/>
        </a:p>
      </dgm:t>
    </dgm:pt>
    <dgm:pt modelId="{B8269F54-29B3-4591-9BCF-625D64599BD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F# Compiler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0ADCE808-CCEA-4E33-9215-CEC79787FD33}" type="sibTrans" cxnId="{527E4541-396A-41F3-9F86-D1335C3F6A03}">
      <dgm:prSet/>
      <dgm:spPr/>
      <dgm:t>
        <a:bodyPr/>
        <a:lstStyle/>
        <a:p>
          <a:endParaRPr lang="en-GB"/>
        </a:p>
      </dgm:t>
    </dgm:pt>
    <dgm:pt modelId="{5DB6F2E3-3687-4D56-8608-6FEEDB390B4A}" type="parTrans" cxnId="{527E4541-396A-41F3-9F86-D1335C3F6A03}">
      <dgm:prSet/>
      <dgm:spPr/>
      <dgm:t>
        <a:bodyPr/>
        <a:lstStyle/>
        <a:p>
          <a:endParaRPr lang="en-GB"/>
        </a:p>
      </dgm:t>
    </dgm:pt>
    <dgm:pt modelId="{90C31B02-767B-4D21-B3D2-C42168C1D94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 err="1" smtClean="0">
              <a:solidFill>
                <a:schemeClr val="tx1"/>
              </a:solidFill>
              <a:latin typeface="Calibri" pitchFamily="34" charset="0"/>
            </a:rPr>
            <a:t>Lex</a:t>
          </a:r>
          <a:r>
            <a:rPr lang="en-US" b="1" dirty="0" smtClean="0">
              <a:solidFill>
                <a:schemeClr val="tx1"/>
              </a:solidFill>
              <a:latin typeface="Calibri" pitchFamily="34" charset="0"/>
            </a:rPr>
            <a:t> and </a:t>
          </a:r>
          <a:r>
            <a:rPr lang="en-US" b="1" dirty="0" err="1" smtClean="0">
              <a:solidFill>
                <a:schemeClr val="tx1"/>
              </a:solidFill>
              <a:latin typeface="Calibri" pitchFamily="34" charset="0"/>
            </a:rPr>
            <a:t>Yacc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2F2EEEEB-94C0-4EAF-9E1B-AFC5622D6C81}" type="sibTrans" cxnId="{5A07A5A2-D4AD-401C-85B3-F161443B2EF8}">
      <dgm:prSet/>
      <dgm:spPr/>
      <dgm:t>
        <a:bodyPr/>
        <a:lstStyle/>
        <a:p>
          <a:endParaRPr lang="en-GB"/>
        </a:p>
      </dgm:t>
    </dgm:pt>
    <dgm:pt modelId="{83C2691C-139E-451A-99CD-0D9FF908256F}" type="parTrans" cxnId="{5A07A5A2-D4AD-401C-85B3-F161443B2EF8}">
      <dgm:prSet/>
      <dgm:spPr/>
      <dgm:t>
        <a:bodyPr/>
        <a:lstStyle/>
        <a:p>
          <a:endParaRPr lang="en-GB"/>
        </a:p>
      </dgm:t>
    </dgm:pt>
    <dgm:pt modelId="{EDB7BD60-E06F-44D2-95FB-FC925D5024E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F# Interactive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3084AC22-958F-46E8-8AA7-9F5AE1B0DE0B}" type="sibTrans" cxnId="{960DF3B8-C00F-48B9-BA1F-9C1C44218AA4}">
      <dgm:prSet/>
      <dgm:spPr/>
      <dgm:t>
        <a:bodyPr/>
        <a:lstStyle/>
        <a:p>
          <a:endParaRPr lang="en-GB"/>
        </a:p>
      </dgm:t>
    </dgm:pt>
    <dgm:pt modelId="{F63B651A-6E2E-45A0-9BDC-160B531884D9}" type="parTrans" cxnId="{960DF3B8-C00F-48B9-BA1F-9C1C44218AA4}">
      <dgm:prSet/>
      <dgm:spPr/>
      <dgm:t>
        <a:bodyPr/>
        <a:lstStyle/>
        <a:p>
          <a:endParaRPr lang="en-GB"/>
        </a:p>
      </dgm:t>
    </dgm:pt>
    <dgm:pt modelId="{C067AF84-21DB-4CA7-8108-63EB4CD12F08}">
      <dgm:prSet custT="1"/>
      <dgm:spPr/>
      <dgm:t>
        <a:bodyPr/>
        <a:lstStyle/>
        <a:p>
          <a:pPr rtl="0"/>
          <a:r>
            <a:rPr lang="en-GB" sz="1800" b="1" dirty="0" smtClean="0">
              <a:latin typeface="Calibri" pitchFamily="34" charset="0"/>
            </a:rPr>
            <a:t>F# Tools</a:t>
          </a:r>
        </a:p>
      </dgm:t>
    </dgm:pt>
    <dgm:pt modelId="{97D1EB91-7299-46CF-8659-F64D2675F7F0}" type="sibTrans" cxnId="{E892D750-F84F-4B3B-B6E8-6C466B0B69A4}">
      <dgm:prSet/>
      <dgm:spPr/>
      <dgm:t>
        <a:bodyPr/>
        <a:lstStyle/>
        <a:p>
          <a:endParaRPr lang="en-GB"/>
        </a:p>
      </dgm:t>
    </dgm:pt>
    <dgm:pt modelId="{358659D8-9311-4343-BC8B-CA784C384D9A}" type="parTrans" cxnId="{E892D750-F84F-4B3B-B6E8-6C466B0B69A4}">
      <dgm:prSet/>
      <dgm:spPr/>
      <dgm:t>
        <a:bodyPr/>
        <a:lstStyle/>
        <a:p>
          <a:endParaRPr lang="en-GB"/>
        </a:p>
      </dgm:t>
    </dgm:pt>
    <dgm:pt modelId="{361EE45E-30C7-4D99-8DAE-7312E5A50C4D}">
      <dgm:prSet/>
      <dgm:spPr/>
      <dgm:t>
        <a:bodyPr/>
        <a:lstStyle/>
        <a:p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Data types and Patterns</a:t>
          </a:r>
          <a:endParaRPr lang="en-GB" b="1" dirty="0"/>
        </a:p>
      </dgm:t>
    </dgm:pt>
    <dgm:pt modelId="{D85E0B1B-B066-4163-82D1-C1B5BC622C05}" type="parTrans" cxnId="{3AE25E71-9516-4670-9EA2-BD36921386F1}">
      <dgm:prSet/>
      <dgm:spPr/>
      <dgm:t>
        <a:bodyPr/>
        <a:lstStyle/>
        <a:p>
          <a:endParaRPr lang="en-GB"/>
        </a:p>
      </dgm:t>
    </dgm:pt>
    <dgm:pt modelId="{09DE5C47-0193-43FE-A81F-A0EE672FC58B}" type="sibTrans" cxnId="{3AE25E71-9516-4670-9EA2-BD36921386F1}">
      <dgm:prSet/>
      <dgm:spPr/>
      <dgm:t>
        <a:bodyPr/>
        <a:lstStyle/>
        <a:p>
          <a:endParaRPr lang="en-GB"/>
        </a:p>
      </dgm:t>
    </dgm:pt>
    <dgm:pt modelId="{7C29DC41-486E-48A0-9B5A-245B50ACEA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1</a:t>
          </a:r>
          <a:r>
            <a:rPr lang="en-GB" b="1" baseline="30000" dirty="0" smtClean="0">
              <a:solidFill>
                <a:schemeClr val="tx1"/>
              </a:solidFill>
              <a:latin typeface="Calibri" pitchFamily="34" charset="0"/>
            </a:rPr>
            <a:t>st</a:t>
          </a: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 Class Functions</a:t>
          </a:r>
          <a:endParaRPr lang="en-GB" b="1" dirty="0"/>
        </a:p>
      </dgm:t>
    </dgm:pt>
    <dgm:pt modelId="{4D56C0F8-14B5-49FC-915B-66368AC96E42}" type="sibTrans" cxnId="{398839BC-2BA0-46AB-9E2C-66911CDC56A5}">
      <dgm:prSet/>
      <dgm:spPr/>
      <dgm:t>
        <a:bodyPr/>
        <a:lstStyle/>
        <a:p>
          <a:endParaRPr lang="en-GB"/>
        </a:p>
      </dgm:t>
    </dgm:pt>
    <dgm:pt modelId="{F4011482-2559-4732-A875-4B699DE1F5FD}" type="parTrans" cxnId="{398839BC-2BA0-46AB-9E2C-66911CDC56A5}">
      <dgm:prSet/>
      <dgm:spPr/>
      <dgm:t>
        <a:bodyPr/>
        <a:lstStyle/>
        <a:p>
          <a:endParaRPr lang="en-GB"/>
        </a:p>
      </dgm:t>
    </dgm:pt>
    <dgm:pt modelId="{8380B315-64AA-4918-A42F-153C7236AB5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Visual Studio Integration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C86CCBC5-B9FF-4F7E-8608-01E401612ECC}" type="parTrans" cxnId="{B14574B9-2702-4818-A62B-08B21F8BAD1F}">
      <dgm:prSet/>
      <dgm:spPr/>
      <dgm:t>
        <a:bodyPr/>
        <a:lstStyle/>
        <a:p>
          <a:endParaRPr lang="en-GB"/>
        </a:p>
      </dgm:t>
    </dgm:pt>
    <dgm:pt modelId="{BEC05498-1F19-4C7D-8812-9A8559BB1C7B}" type="sibTrans" cxnId="{B14574B9-2702-4818-A62B-08B21F8BAD1F}">
      <dgm:prSet/>
      <dgm:spPr/>
      <dgm:t>
        <a:bodyPr/>
        <a:lstStyle/>
        <a:p>
          <a:endParaRPr lang="en-GB"/>
        </a:p>
      </dgm:t>
    </dgm:pt>
    <dgm:pt modelId="{E2B06321-4F75-4D2F-B34D-0D8F54C94ED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Type Inference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F544B2FA-9F07-455F-BDE0-D7FB937E9D11}" type="parTrans" cxnId="{D5DEAB7D-F7DF-4555-8969-499E3491776A}">
      <dgm:prSet/>
      <dgm:spPr/>
      <dgm:t>
        <a:bodyPr/>
        <a:lstStyle/>
        <a:p>
          <a:endParaRPr lang="en-GB"/>
        </a:p>
      </dgm:t>
    </dgm:pt>
    <dgm:pt modelId="{16A51AEF-0E0C-46D9-A838-46708447EDCB}" type="sibTrans" cxnId="{D5DEAB7D-F7DF-4555-8969-499E3491776A}">
      <dgm:prSet/>
      <dgm:spPr/>
      <dgm:t>
        <a:bodyPr/>
        <a:lstStyle/>
        <a:p>
          <a:endParaRPr lang="en-GB"/>
        </a:p>
      </dgm:t>
    </dgm:pt>
    <dgm:pt modelId="{A64F2772-9457-4C4A-86A4-BFC04CC40EF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Functional Data Structures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AD8A2470-8E9E-4AA3-B871-71A420647256}" type="parTrans" cxnId="{0F02A0F7-C7D3-4D1A-A933-680E92667A79}">
      <dgm:prSet/>
      <dgm:spPr/>
      <dgm:t>
        <a:bodyPr/>
        <a:lstStyle/>
        <a:p>
          <a:endParaRPr lang="en-GB"/>
        </a:p>
      </dgm:t>
    </dgm:pt>
    <dgm:pt modelId="{EB2B7F38-8E80-4388-895D-CD16E8F148F7}" type="sibTrans" cxnId="{0F02A0F7-C7D3-4D1A-A933-680E92667A79}">
      <dgm:prSet/>
      <dgm:spPr/>
      <dgm:t>
        <a:bodyPr/>
        <a:lstStyle/>
        <a:p>
          <a:endParaRPr lang="en-GB"/>
        </a:p>
      </dgm:t>
    </dgm:pt>
    <dgm:pt modelId="{F64ED4D5-986F-4C09-B0B7-C9F852ED126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Extensible Plotting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66F85962-D26E-4291-9CFD-B524EC77427D}" type="parTrans" cxnId="{04019BB8-E45C-4E46-9BE6-B1BC52279973}">
      <dgm:prSet/>
      <dgm:spPr/>
      <dgm:t>
        <a:bodyPr/>
        <a:lstStyle/>
        <a:p>
          <a:endParaRPr lang="en-GB"/>
        </a:p>
      </dgm:t>
    </dgm:pt>
    <dgm:pt modelId="{CE9B6E5E-B735-4A2D-B207-0C8BF3B7E1BD}" type="sibTrans" cxnId="{04019BB8-E45C-4E46-9BE6-B1BC52279973}">
      <dgm:prSet/>
      <dgm:spPr/>
      <dgm:t>
        <a:bodyPr/>
        <a:lstStyle/>
        <a:p>
          <a:endParaRPr lang="en-GB"/>
        </a:p>
      </dgm:t>
    </dgm:pt>
    <dgm:pt modelId="{778E2075-A3A2-4FC2-8F51-C58F2D5C4E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/>
            <a:t>Meta-Programming</a:t>
          </a:r>
          <a:endParaRPr lang="en-GB" b="1" dirty="0"/>
        </a:p>
      </dgm:t>
    </dgm:pt>
    <dgm:pt modelId="{FE0A1C00-B2F4-418C-94A3-3344946ACAE3}" type="parTrans" cxnId="{5B5EF794-533D-4CB4-B578-C1CAB92438F7}">
      <dgm:prSet/>
      <dgm:spPr/>
      <dgm:t>
        <a:bodyPr/>
        <a:lstStyle/>
        <a:p>
          <a:endParaRPr lang="en-GB"/>
        </a:p>
      </dgm:t>
    </dgm:pt>
    <dgm:pt modelId="{A96262E5-9F03-4D55-8476-67764F9AEF7F}" type="sibTrans" cxnId="{5B5EF794-533D-4CB4-B578-C1CAB92438F7}">
      <dgm:prSet/>
      <dgm:spPr/>
      <dgm:t>
        <a:bodyPr/>
        <a:lstStyle/>
        <a:p>
          <a:endParaRPr lang="en-GB"/>
        </a:p>
      </dgm:t>
    </dgm:pt>
    <dgm:pt modelId="{EB92F769-7327-415C-B068-CB83230317A8}" type="pres">
      <dgm:prSet presAssocID="{C2758D41-ED18-40D3-829D-BF90CC7445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2DD1238-A46D-465C-B6BB-24B54166D1BC}" type="pres">
      <dgm:prSet presAssocID="{63F8C678-A2A5-4135-824B-8FBF426B8761}" presName="composite" presStyleCnt="0"/>
      <dgm:spPr/>
    </dgm:pt>
    <dgm:pt modelId="{724D9E41-F129-46DB-8EB5-C82F308D423E}" type="pres">
      <dgm:prSet presAssocID="{63F8C678-A2A5-4135-824B-8FBF426B876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D15347-BEFF-4676-8860-B90CB4D87B11}" type="pres">
      <dgm:prSet presAssocID="{63F8C678-A2A5-4135-824B-8FBF426B876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AD74DA-FCB9-4D3E-9DC4-B5D0F8E3D18F}" type="pres">
      <dgm:prSet presAssocID="{97DED1B7-8730-49A0-A7A7-D4B448853224}" presName="space" presStyleCnt="0"/>
      <dgm:spPr/>
    </dgm:pt>
    <dgm:pt modelId="{C6838D3C-04DA-4C47-B02C-1E809D5C59DF}" type="pres">
      <dgm:prSet presAssocID="{F685C127-1749-4DBE-9474-9CFB7312B91A}" presName="composite" presStyleCnt="0"/>
      <dgm:spPr/>
    </dgm:pt>
    <dgm:pt modelId="{4D09684E-29B1-4427-A04F-5C190F52C174}" type="pres">
      <dgm:prSet presAssocID="{F685C127-1749-4DBE-9474-9CFB7312B91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9F421-97F9-4BBE-8B01-CACEEE382399}" type="pres">
      <dgm:prSet presAssocID="{F685C127-1749-4DBE-9474-9CFB7312B91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53AD584-BBBC-4782-80D6-C46DEDBCD7B0}" type="pres">
      <dgm:prSet presAssocID="{032D528B-346C-4624-9BD7-511FC0CDADF7}" presName="space" presStyleCnt="0"/>
      <dgm:spPr/>
    </dgm:pt>
    <dgm:pt modelId="{1E719D30-B670-45E4-8A33-E130F65817AB}" type="pres">
      <dgm:prSet presAssocID="{71FAAA22-B023-4D21-9193-B58B5FF2324C}" presName="composite" presStyleCnt="0"/>
      <dgm:spPr/>
    </dgm:pt>
    <dgm:pt modelId="{A7A47849-1000-4B7F-BAB7-3F1E773197B8}" type="pres">
      <dgm:prSet presAssocID="{71FAAA22-B023-4D21-9193-B58B5FF2324C}" presName="parTx" presStyleLbl="alignNode1" presStyleIdx="2" presStyleCnt="4" custLinFactNeighborX="251" custLinFactNeighborY="-1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7EC915-B6DA-4A0B-8BD8-B2BAF583412A}" type="pres">
      <dgm:prSet presAssocID="{71FAAA22-B023-4D21-9193-B58B5FF2324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D537A4-43CC-4371-B4B5-A76016888393}" type="pres">
      <dgm:prSet presAssocID="{0F765154-9BE9-4468-A227-61D65481EB0C}" presName="space" presStyleCnt="0"/>
      <dgm:spPr/>
    </dgm:pt>
    <dgm:pt modelId="{5C6DDD01-4B80-420E-BF86-917868F52E40}" type="pres">
      <dgm:prSet presAssocID="{C067AF84-21DB-4CA7-8108-63EB4CD12F08}" presName="composite" presStyleCnt="0"/>
      <dgm:spPr/>
    </dgm:pt>
    <dgm:pt modelId="{56302691-A394-455E-8A94-5AE09F60BEFD}" type="pres">
      <dgm:prSet presAssocID="{C067AF84-21DB-4CA7-8108-63EB4CD12F0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8AD258-2280-4524-90A9-F94C90BED6A7}" type="pres">
      <dgm:prSet presAssocID="{C067AF84-21DB-4CA7-8108-63EB4CD12F08}" presName="desTx" presStyleLbl="alignAccFollowNode1" presStyleIdx="3" presStyleCnt="4" custLinFactNeighborX="166" custLinFactNeighborY="25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D946930-99E8-4C98-8CE2-F99A66234FF3}" srcId="{C2758D41-ED18-40D3-829D-BF90CC74456D}" destId="{63F8C678-A2A5-4135-824B-8FBF426B8761}" srcOrd="0" destOrd="0" parTransId="{F5EC91BA-FAEA-4E20-AFD8-AF9EE90E9FDC}" sibTransId="{97DED1B7-8730-49A0-A7A7-D4B448853224}"/>
    <dgm:cxn modelId="{EDB66E46-D37B-4CD8-94A7-246CFFAFBE50}" type="presOf" srcId="{F685C127-1749-4DBE-9474-9CFB7312B91A}" destId="{4D09684E-29B1-4427-A04F-5C190F52C174}" srcOrd="0" destOrd="0" presId="urn:microsoft.com/office/officeart/2005/8/layout/hList1"/>
    <dgm:cxn modelId="{525FE884-0A94-4536-99B1-4743541DF436}" srcId="{C2758D41-ED18-40D3-829D-BF90CC74456D}" destId="{71FAAA22-B023-4D21-9193-B58B5FF2324C}" srcOrd="2" destOrd="0" parTransId="{3E969FCF-9A4A-482D-BF4E-994463664CCE}" sibTransId="{0F765154-9BE9-4468-A227-61D65481EB0C}"/>
    <dgm:cxn modelId="{C26C67AA-2092-4AF3-AE15-99B2DF1ECA84}" type="presOf" srcId="{E2B06321-4F75-4D2F-B34D-0D8F54C94ED4}" destId="{8BD15347-BEFF-4676-8860-B90CB4D87B11}" srcOrd="0" destOrd="2" presId="urn:microsoft.com/office/officeart/2005/8/layout/hList1"/>
    <dgm:cxn modelId="{0F02A0F7-C7D3-4D1A-A933-680E92667A79}" srcId="{C067AF84-21DB-4CA7-8108-63EB4CD12F08}" destId="{A64F2772-9457-4C4A-86A4-BFC04CC40EF3}" srcOrd="4" destOrd="0" parTransId="{AD8A2470-8E9E-4AA3-B871-71A420647256}" sibTransId="{EB2B7F38-8E80-4388-895D-CD16E8F148F7}"/>
    <dgm:cxn modelId="{79046EDE-D9BA-47CA-BD37-AD1EAB8413A1}" type="presOf" srcId="{9A347B0D-0463-40F0-9CF7-5E867A05FDBE}" destId="{9AD9F421-97F9-4BBE-8B01-CACEEE382399}" srcOrd="0" destOrd="0" presId="urn:microsoft.com/office/officeart/2005/8/layout/hList1"/>
    <dgm:cxn modelId="{08A2A03F-18D7-4351-9D78-3A64A58E99E5}" srcId="{71FAAA22-B023-4D21-9193-B58B5FF2324C}" destId="{F6BB1C8E-125F-4617-8E4B-D67A59A00F6C}" srcOrd="0" destOrd="0" parTransId="{B46FCBE1-6266-4108-BADF-6B42087BE611}" sibTransId="{43C45A1E-DFFA-483E-8B2E-3D370BEBC6A4}"/>
    <dgm:cxn modelId="{88E8FE01-43D1-4E4E-ABE5-45EC77618294}" srcId="{F685C127-1749-4DBE-9474-9CFB7312B91A}" destId="{F70EC9FE-A842-42DD-9B95-AAD8F504A8CD}" srcOrd="1" destOrd="0" parTransId="{AB7E0769-23C2-4F46-9A91-9F1BCEB8BADB}" sibTransId="{4172C639-E0CF-4490-A4E6-7D8D58D0A34B}"/>
    <dgm:cxn modelId="{B14574B9-2702-4818-A62B-08B21F8BAD1F}" srcId="{C067AF84-21DB-4CA7-8108-63EB4CD12F08}" destId="{8380B315-64AA-4918-A42F-153C7236AB51}" srcOrd="2" destOrd="0" parTransId="{C86CCBC5-B9FF-4F7E-8608-01E401612ECC}" sibTransId="{BEC05498-1F19-4C7D-8812-9A8559BB1C7B}"/>
    <dgm:cxn modelId="{A19154ED-E43E-4956-9DA6-6D0FEB0C2C61}" type="presOf" srcId="{63F8C678-A2A5-4135-824B-8FBF426B8761}" destId="{724D9E41-F129-46DB-8EB5-C82F308D423E}" srcOrd="0" destOrd="0" presId="urn:microsoft.com/office/officeart/2005/8/layout/hList1"/>
    <dgm:cxn modelId="{A50A22D0-FDAC-4667-8A28-CAC51722EC61}" type="presOf" srcId="{C0803688-9B67-4DBE-8AC5-0822B69399C4}" destId="{8BD15347-BEFF-4676-8860-B90CB4D87B11}" srcOrd="0" destOrd="0" presId="urn:microsoft.com/office/officeart/2005/8/layout/hList1"/>
    <dgm:cxn modelId="{C2F164B8-3812-4E4D-A0B5-0F491A7CE852}" type="presOf" srcId="{C067AF84-21DB-4CA7-8108-63EB4CD12F08}" destId="{56302691-A394-455E-8A94-5AE09F60BEFD}" srcOrd="0" destOrd="0" presId="urn:microsoft.com/office/officeart/2005/8/layout/hList1"/>
    <dgm:cxn modelId="{6B230F37-5E8D-4E69-9E13-12E0F1C487FA}" srcId="{F685C127-1749-4DBE-9474-9CFB7312B91A}" destId="{9A347B0D-0463-40F0-9CF7-5E867A05FDBE}" srcOrd="0" destOrd="0" parTransId="{3D8ED1DF-380A-4C9C-8CEF-788ACCBDCF0D}" sibTransId="{D65D72F9-3DF2-46DF-896F-1ABC7649CA54}"/>
    <dgm:cxn modelId="{CB605FD8-46C0-4FED-81F0-A5B2841FB2F6}" type="presOf" srcId="{F6BB1C8E-125F-4617-8E4B-D67A59A00F6C}" destId="{B47EC915-B6DA-4A0B-8BD8-B2BAF583412A}" srcOrd="0" destOrd="0" presId="urn:microsoft.com/office/officeart/2005/8/layout/hList1"/>
    <dgm:cxn modelId="{4EA70807-2E6D-4EFC-A717-AC3F62158856}" srcId="{71FAAA22-B023-4D21-9193-B58B5FF2324C}" destId="{97D0B2B0-C8CB-4A6C-A745-26F67DCAA6DA}" srcOrd="3" destOrd="0" parTransId="{B606522A-0A83-481F-B9FC-2EA949F96CAC}" sibTransId="{B9C48BA2-31B9-4C48-B533-57BF87CDF664}"/>
    <dgm:cxn modelId="{D635E689-9116-41CE-AF25-55209E2B5496}" srcId="{71FAAA22-B023-4D21-9193-B58B5FF2324C}" destId="{511B11B0-7A85-4EEE-BD99-7A01189DB2F0}" srcOrd="1" destOrd="0" parTransId="{877BD085-A86A-4DE4-B96E-E46A2BA55185}" sibTransId="{1672BC6A-3F7D-4741-B917-DB4CB982130D}"/>
    <dgm:cxn modelId="{7733E5B8-76BE-41AA-93D8-886EF8A7CCA3}" type="presOf" srcId="{270417BD-256B-4BF2-B7B3-CF8E03D4ABE7}" destId="{B47EC915-B6DA-4A0B-8BD8-B2BAF583412A}" srcOrd="0" destOrd="4" presId="urn:microsoft.com/office/officeart/2005/8/layout/hList1"/>
    <dgm:cxn modelId="{5077994F-F18D-490A-87E4-A159C389119D}" type="presOf" srcId="{71FAAA22-B023-4D21-9193-B58B5FF2324C}" destId="{A7A47849-1000-4B7F-BAB7-3F1E773197B8}" srcOrd="0" destOrd="0" presId="urn:microsoft.com/office/officeart/2005/8/layout/hList1"/>
    <dgm:cxn modelId="{D5DEAB7D-F7DF-4555-8969-499E3491776A}" srcId="{63F8C678-A2A5-4135-824B-8FBF426B8761}" destId="{E2B06321-4F75-4D2F-B34D-0D8F54C94ED4}" srcOrd="2" destOrd="0" parTransId="{F544B2FA-9F07-455F-BDE0-D7FB937E9D11}" sibTransId="{16A51AEF-0E0C-46D9-A838-46708447EDCB}"/>
    <dgm:cxn modelId="{C121A06A-BC02-4977-AE89-DE59C6A331F7}" type="presOf" srcId="{C2758D41-ED18-40D3-829D-BF90CC74456D}" destId="{EB92F769-7327-415C-B068-CB83230317A8}" srcOrd="0" destOrd="0" presId="urn:microsoft.com/office/officeart/2005/8/layout/hList1"/>
    <dgm:cxn modelId="{48E3AEA1-BFB9-4A7A-8155-A9C27CE902BD}" type="presOf" srcId="{778E2075-A3A2-4FC2-8F51-C58F2D5C4E37}" destId="{8BD15347-BEFF-4676-8860-B90CB4D87B11}" srcOrd="0" destOrd="5" presId="urn:microsoft.com/office/officeart/2005/8/layout/hList1"/>
    <dgm:cxn modelId="{398839BC-2BA0-46AB-9E2C-66911CDC56A5}" srcId="{63F8C678-A2A5-4135-824B-8FBF426B8761}" destId="{7C29DC41-486E-48A0-9B5A-245B50ACEAF6}" srcOrd="4" destOrd="0" parTransId="{F4011482-2559-4732-A875-4B699DE1F5FD}" sibTransId="{4D56C0F8-14B5-49FC-915B-66368AC96E42}"/>
    <dgm:cxn modelId="{92716132-1D38-41DB-9D05-11E84C0B042B}" type="presOf" srcId="{5A14D430-6DA8-4DDF-A35B-75A710E307FA}" destId="{8BD15347-BEFF-4676-8860-B90CB4D87B11}" srcOrd="0" destOrd="1" presId="urn:microsoft.com/office/officeart/2005/8/layout/hList1"/>
    <dgm:cxn modelId="{7CACAA7C-F19C-491C-A5A8-553BB2B6BACD}" type="presOf" srcId="{8380B315-64AA-4918-A42F-153C7236AB51}" destId="{AF8AD258-2280-4524-90A9-F94C90BED6A7}" srcOrd="0" destOrd="2" presId="urn:microsoft.com/office/officeart/2005/8/layout/hList1"/>
    <dgm:cxn modelId="{04019BB8-E45C-4E46-9BE6-B1BC52279973}" srcId="{C067AF84-21DB-4CA7-8108-63EB4CD12F08}" destId="{F64ED4D5-986F-4C09-B0B7-C9F852ED1260}" srcOrd="5" destOrd="0" parTransId="{66F85962-D26E-4291-9CFD-B524EC77427D}" sibTransId="{CE9B6E5E-B735-4A2D-B207-0C8BF3B7E1BD}"/>
    <dgm:cxn modelId="{3AE25E71-9516-4670-9EA2-BD36921386F1}" srcId="{63F8C678-A2A5-4135-824B-8FBF426B8761}" destId="{361EE45E-30C7-4D99-8DAE-7312E5A50C4D}" srcOrd="3" destOrd="0" parTransId="{D85E0B1B-B066-4163-82D1-C1B5BC622C05}" sibTransId="{09DE5C47-0193-43FE-A81F-A0EE672FC58B}"/>
    <dgm:cxn modelId="{2A20625D-EA83-4403-9500-C08E4813AE34}" type="presOf" srcId="{361EE45E-30C7-4D99-8DAE-7312E5A50C4D}" destId="{8BD15347-BEFF-4676-8860-B90CB4D87B11}" srcOrd="0" destOrd="3" presId="urn:microsoft.com/office/officeart/2005/8/layout/hList1"/>
    <dgm:cxn modelId="{A2C70A78-D587-4C25-A2AF-7FD75534C892}" srcId="{71FAAA22-B023-4D21-9193-B58B5FF2324C}" destId="{270417BD-256B-4BF2-B7B3-CF8E03D4ABE7}" srcOrd="4" destOrd="0" parTransId="{F9E3D557-61A4-4533-8F27-53B6C45BA404}" sibTransId="{34B6CE29-81C1-499E-ABE7-AB698F29FFF9}"/>
    <dgm:cxn modelId="{738DE03D-A81E-4767-9F08-724FDF1EC19C}" type="presOf" srcId="{AF91067B-5C18-4E83-80B9-755F694A5426}" destId="{B47EC915-B6DA-4A0B-8BD8-B2BAF583412A}" srcOrd="0" destOrd="2" presId="urn:microsoft.com/office/officeart/2005/8/layout/hList1"/>
    <dgm:cxn modelId="{C00A2F31-6816-48BC-898A-9F86E67DA75A}" type="presOf" srcId="{B8269F54-29B3-4591-9BCF-625D64599BDF}" destId="{AF8AD258-2280-4524-90A9-F94C90BED6A7}" srcOrd="0" destOrd="0" presId="urn:microsoft.com/office/officeart/2005/8/layout/hList1"/>
    <dgm:cxn modelId="{960DF3B8-C00F-48B9-BA1F-9C1C44218AA4}" srcId="{C067AF84-21DB-4CA7-8108-63EB4CD12F08}" destId="{EDB7BD60-E06F-44D2-95FB-FC925D5024E5}" srcOrd="1" destOrd="0" parTransId="{F63B651A-6E2E-45A0-9BDC-160B531884D9}" sibTransId="{3084AC22-958F-46E8-8AA7-9F5AE1B0DE0B}"/>
    <dgm:cxn modelId="{487ED884-AB21-43BD-8163-277D1D9BBD4A}" srcId="{63F8C678-A2A5-4135-824B-8FBF426B8761}" destId="{C0803688-9B67-4DBE-8AC5-0822B69399C4}" srcOrd="0" destOrd="0" parTransId="{4615AAD4-31C5-460C-9D96-6A3283E58A2D}" sibTransId="{826BF754-71FA-40FB-A87D-E532AF2BD0BF}"/>
    <dgm:cxn modelId="{527E4541-396A-41F3-9F86-D1335C3F6A03}" srcId="{C067AF84-21DB-4CA7-8108-63EB4CD12F08}" destId="{B8269F54-29B3-4591-9BCF-625D64599BDF}" srcOrd="0" destOrd="0" parTransId="{5DB6F2E3-3687-4D56-8608-6FEEDB390B4A}" sibTransId="{0ADCE808-CCEA-4E33-9215-CEC79787FD33}"/>
    <dgm:cxn modelId="{5B5EF794-533D-4CB4-B578-C1CAB92438F7}" srcId="{63F8C678-A2A5-4135-824B-8FBF426B8761}" destId="{778E2075-A3A2-4FC2-8F51-C58F2D5C4E37}" srcOrd="5" destOrd="0" parTransId="{FE0A1C00-B2F4-418C-94A3-3344946ACAE3}" sibTransId="{A96262E5-9F03-4D55-8476-67764F9AEF7F}"/>
    <dgm:cxn modelId="{6CBB4762-279D-4312-B663-B9195172818F}" type="presOf" srcId="{EDB7BD60-E06F-44D2-95FB-FC925D5024E5}" destId="{AF8AD258-2280-4524-90A9-F94C90BED6A7}" srcOrd="0" destOrd="1" presId="urn:microsoft.com/office/officeart/2005/8/layout/hList1"/>
    <dgm:cxn modelId="{1F65F992-79F8-43E7-8804-6E33D63A400A}" type="presOf" srcId="{F64ED4D5-986F-4C09-B0B7-C9F852ED1260}" destId="{AF8AD258-2280-4524-90A9-F94C90BED6A7}" srcOrd="0" destOrd="5" presId="urn:microsoft.com/office/officeart/2005/8/layout/hList1"/>
    <dgm:cxn modelId="{E892D750-F84F-4B3B-B6E8-6C466B0B69A4}" srcId="{C2758D41-ED18-40D3-829D-BF90CC74456D}" destId="{C067AF84-21DB-4CA7-8108-63EB4CD12F08}" srcOrd="3" destOrd="0" parTransId="{358659D8-9311-4343-BC8B-CA784C384D9A}" sibTransId="{97D1EB91-7299-46CF-8659-F64D2675F7F0}"/>
    <dgm:cxn modelId="{5A07A5A2-D4AD-401C-85B3-F161443B2EF8}" srcId="{C067AF84-21DB-4CA7-8108-63EB4CD12F08}" destId="{90C31B02-767B-4D21-B3D2-C42168C1D94B}" srcOrd="3" destOrd="0" parTransId="{83C2691C-139E-451A-99CD-0D9FF908256F}" sibTransId="{2F2EEEEB-94C0-4EAF-9E1B-AFC5622D6C81}"/>
    <dgm:cxn modelId="{9F0C8820-FB79-4FD4-89A0-0FC00D5B3F0B}" type="presOf" srcId="{511B11B0-7A85-4EEE-BD99-7A01189DB2F0}" destId="{B47EC915-B6DA-4A0B-8BD8-B2BAF583412A}" srcOrd="0" destOrd="1" presId="urn:microsoft.com/office/officeart/2005/8/layout/hList1"/>
    <dgm:cxn modelId="{7D96D1FE-C705-44CC-B1F1-2A995787ECBA}" type="presOf" srcId="{7C29DC41-486E-48A0-9B5A-245B50ACEAF6}" destId="{8BD15347-BEFF-4676-8860-B90CB4D87B11}" srcOrd="0" destOrd="4" presId="urn:microsoft.com/office/officeart/2005/8/layout/hList1"/>
    <dgm:cxn modelId="{6C3B6D07-11C3-4CF2-848C-2812DC68C861}" type="presOf" srcId="{F70EC9FE-A842-42DD-9B95-AAD8F504A8CD}" destId="{9AD9F421-97F9-4BBE-8B01-CACEEE382399}" srcOrd="0" destOrd="1" presId="urn:microsoft.com/office/officeart/2005/8/layout/hList1"/>
    <dgm:cxn modelId="{09088369-5A26-49EF-A45E-1569F800ED3E}" srcId="{C2758D41-ED18-40D3-829D-BF90CC74456D}" destId="{F685C127-1749-4DBE-9474-9CFB7312B91A}" srcOrd="1" destOrd="0" parTransId="{CE87CBF5-B8E8-467C-A50C-B5B5E8675D2D}" sibTransId="{032D528B-346C-4624-9BD7-511FC0CDADF7}"/>
    <dgm:cxn modelId="{837B6E29-95D6-43B2-A3AE-83D502C86CE9}" srcId="{71FAAA22-B023-4D21-9193-B58B5FF2324C}" destId="{AF91067B-5C18-4E83-80B9-755F694A5426}" srcOrd="2" destOrd="0" parTransId="{609A3700-95B3-4B94-A87D-027B1A6E4621}" sibTransId="{949AF4EA-8DE3-46E5-AE3E-391596EF237F}"/>
    <dgm:cxn modelId="{80C9C447-4160-4841-BFA8-6E3D942AB95F}" type="presOf" srcId="{8EB97F2E-A6D0-4966-8C9C-D9E27E3162E4}" destId="{9AD9F421-97F9-4BBE-8B01-CACEEE382399}" srcOrd="0" destOrd="2" presId="urn:microsoft.com/office/officeart/2005/8/layout/hList1"/>
    <dgm:cxn modelId="{B4A944F7-CE78-4D4F-AA6F-139FB7333F11}" type="presOf" srcId="{A64F2772-9457-4C4A-86A4-BFC04CC40EF3}" destId="{AF8AD258-2280-4524-90A9-F94C90BED6A7}" srcOrd="0" destOrd="4" presId="urn:microsoft.com/office/officeart/2005/8/layout/hList1"/>
    <dgm:cxn modelId="{B0768ED3-0E6A-4152-A662-FB71875CA9CE}" type="presOf" srcId="{90C31B02-767B-4D21-B3D2-C42168C1D94B}" destId="{AF8AD258-2280-4524-90A9-F94C90BED6A7}" srcOrd="0" destOrd="3" presId="urn:microsoft.com/office/officeart/2005/8/layout/hList1"/>
    <dgm:cxn modelId="{9F9DF672-383D-4612-8CEF-1392D7AA8EFA}" type="presOf" srcId="{97D0B2B0-C8CB-4A6C-A745-26F67DCAA6DA}" destId="{B47EC915-B6DA-4A0B-8BD8-B2BAF583412A}" srcOrd="0" destOrd="3" presId="urn:microsoft.com/office/officeart/2005/8/layout/hList1"/>
    <dgm:cxn modelId="{55CA6844-03B3-40C5-AD42-0B9BF61AA538}" srcId="{63F8C678-A2A5-4135-824B-8FBF426B8761}" destId="{5A14D430-6DA8-4DDF-A35B-75A710E307FA}" srcOrd="1" destOrd="0" parTransId="{0DC82276-648A-4A77-9B3C-81472ACC85ED}" sibTransId="{9639C4B5-5C58-452C-9C0E-BFB8E89A5590}"/>
    <dgm:cxn modelId="{0ED742F1-CEA3-493A-9DAE-E48B61224AC8}" srcId="{F685C127-1749-4DBE-9474-9CFB7312B91A}" destId="{8EB97F2E-A6D0-4966-8C9C-D9E27E3162E4}" srcOrd="2" destOrd="0" parTransId="{D3D88381-8512-46A8-BD8F-D05FDD04E023}" sibTransId="{D4C7CBBC-71BE-4827-BF80-F40CD20113A6}"/>
    <dgm:cxn modelId="{7EA4F93F-78CD-4F04-BA8E-7F287F5C84C0}" type="presParOf" srcId="{EB92F769-7327-415C-B068-CB83230317A8}" destId="{A2DD1238-A46D-465C-B6BB-24B54166D1BC}" srcOrd="0" destOrd="0" presId="urn:microsoft.com/office/officeart/2005/8/layout/hList1"/>
    <dgm:cxn modelId="{54D9D5E4-6492-4C09-936A-220017009FF8}" type="presParOf" srcId="{A2DD1238-A46D-465C-B6BB-24B54166D1BC}" destId="{724D9E41-F129-46DB-8EB5-C82F308D423E}" srcOrd="0" destOrd="0" presId="urn:microsoft.com/office/officeart/2005/8/layout/hList1"/>
    <dgm:cxn modelId="{560EF4A0-6947-47B8-AF29-414ADF14E007}" type="presParOf" srcId="{A2DD1238-A46D-465C-B6BB-24B54166D1BC}" destId="{8BD15347-BEFF-4676-8860-B90CB4D87B11}" srcOrd="1" destOrd="0" presId="urn:microsoft.com/office/officeart/2005/8/layout/hList1"/>
    <dgm:cxn modelId="{38C3A3E2-DCD1-4FBA-8B08-14656ADB9051}" type="presParOf" srcId="{EB92F769-7327-415C-B068-CB83230317A8}" destId="{42AD74DA-FCB9-4D3E-9DC4-B5D0F8E3D18F}" srcOrd="1" destOrd="0" presId="urn:microsoft.com/office/officeart/2005/8/layout/hList1"/>
    <dgm:cxn modelId="{150A69A7-6ACA-4EA1-B28A-332E9CE71600}" type="presParOf" srcId="{EB92F769-7327-415C-B068-CB83230317A8}" destId="{C6838D3C-04DA-4C47-B02C-1E809D5C59DF}" srcOrd="2" destOrd="0" presId="urn:microsoft.com/office/officeart/2005/8/layout/hList1"/>
    <dgm:cxn modelId="{886F10D4-102B-424B-8972-89153CFBF6A6}" type="presParOf" srcId="{C6838D3C-04DA-4C47-B02C-1E809D5C59DF}" destId="{4D09684E-29B1-4427-A04F-5C190F52C174}" srcOrd="0" destOrd="0" presId="urn:microsoft.com/office/officeart/2005/8/layout/hList1"/>
    <dgm:cxn modelId="{B40B2DC4-DB38-402E-8571-F6E7F76860D2}" type="presParOf" srcId="{C6838D3C-04DA-4C47-B02C-1E809D5C59DF}" destId="{9AD9F421-97F9-4BBE-8B01-CACEEE382399}" srcOrd="1" destOrd="0" presId="urn:microsoft.com/office/officeart/2005/8/layout/hList1"/>
    <dgm:cxn modelId="{7A88327C-3F97-4700-A928-8F2F0C5258B3}" type="presParOf" srcId="{EB92F769-7327-415C-B068-CB83230317A8}" destId="{553AD584-BBBC-4782-80D6-C46DEDBCD7B0}" srcOrd="3" destOrd="0" presId="urn:microsoft.com/office/officeart/2005/8/layout/hList1"/>
    <dgm:cxn modelId="{7BB5DABA-75A2-49CB-B598-1E5B58B43E96}" type="presParOf" srcId="{EB92F769-7327-415C-B068-CB83230317A8}" destId="{1E719D30-B670-45E4-8A33-E130F65817AB}" srcOrd="4" destOrd="0" presId="urn:microsoft.com/office/officeart/2005/8/layout/hList1"/>
    <dgm:cxn modelId="{FF58F86E-EB8C-4808-8764-9E36B1D832C8}" type="presParOf" srcId="{1E719D30-B670-45E4-8A33-E130F65817AB}" destId="{A7A47849-1000-4B7F-BAB7-3F1E773197B8}" srcOrd="0" destOrd="0" presId="urn:microsoft.com/office/officeart/2005/8/layout/hList1"/>
    <dgm:cxn modelId="{DFF93D73-0FD1-468E-A2C0-AC655B848B4D}" type="presParOf" srcId="{1E719D30-B670-45E4-8A33-E130F65817AB}" destId="{B47EC915-B6DA-4A0B-8BD8-B2BAF583412A}" srcOrd="1" destOrd="0" presId="urn:microsoft.com/office/officeart/2005/8/layout/hList1"/>
    <dgm:cxn modelId="{C693D97E-476E-499C-8E9D-3DA5CED3E31F}" type="presParOf" srcId="{EB92F769-7327-415C-B068-CB83230317A8}" destId="{F7D537A4-43CC-4371-B4B5-A76016888393}" srcOrd="5" destOrd="0" presId="urn:microsoft.com/office/officeart/2005/8/layout/hList1"/>
    <dgm:cxn modelId="{93F1A833-DE54-4784-B266-A6FF9E72220B}" type="presParOf" srcId="{EB92F769-7327-415C-B068-CB83230317A8}" destId="{5C6DDD01-4B80-420E-BF86-917868F52E40}" srcOrd="6" destOrd="0" presId="urn:microsoft.com/office/officeart/2005/8/layout/hList1"/>
    <dgm:cxn modelId="{A1ECCBF0-5D9B-49EE-A59B-EB7D0FBC645A}" type="presParOf" srcId="{5C6DDD01-4B80-420E-BF86-917868F52E40}" destId="{56302691-A394-455E-8A94-5AE09F60BEFD}" srcOrd="0" destOrd="0" presId="urn:microsoft.com/office/officeart/2005/8/layout/hList1"/>
    <dgm:cxn modelId="{7C5005AA-3284-4D50-8B92-743B3C499729}" type="presParOf" srcId="{5C6DDD01-4B80-420E-BF86-917868F52E40}" destId="{AF8AD258-2280-4524-90A9-F94C90BED6A7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F8A13-B9FC-4349-9A94-0A849C9E7040}" type="datetimeFigureOut">
              <a:rPr lang="en-US" smtClean="0"/>
              <a:pPr/>
              <a:t>9/23/2007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FDE-5A92-4291-9506-4AB83B38C58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9/23/2007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9/23/2007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9/23/2007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9/23/2007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>
            <a:normAutofit fontScale="90000"/>
          </a:bodyPr>
          <a:lstStyle/>
          <a:p>
            <a:r>
              <a:rPr lang="en-GB" sz="6200" b="0" dirty="0" smtClean="0">
                <a:latin typeface="+mn-lt"/>
              </a:rPr>
              <a:t>F# drilldown</a:t>
            </a:r>
            <a:r>
              <a:rPr lang="en-GB" sz="6200" b="0" dirty="0">
                <a:latin typeface="Comic Sans MS" pitchFamily="66" charset="0"/>
              </a:rPr>
              <a:t/>
            </a:r>
            <a:br>
              <a:rPr lang="en-GB" sz="6200" b="0" dirty="0">
                <a:latin typeface="Comic Sans MS" pitchFamily="66" charset="0"/>
              </a:rPr>
            </a:br>
            <a:r>
              <a:rPr lang="en-GB" sz="6200" b="0" dirty="0" smtClean="0">
                <a:latin typeface="Comic Sans MS" pitchFamily="66" charset="0"/>
              </a:rPr>
              <a:t/>
            </a:r>
            <a:br>
              <a:rPr lang="en-GB" sz="6200" b="0" dirty="0" smtClean="0">
                <a:latin typeface="Comic Sans MS" pitchFamily="66" charset="0"/>
              </a:rPr>
            </a:br>
            <a:r>
              <a:rPr lang="en-GB" sz="6200" b="0" dirty="0">
                <a:latin typeface="Comic Sans MS" pitchFamily="66" charset="0"/>
              </a:rPr>
              <a:t/>
            </a:r>
            <a:br>
              <a:rPr lang="en-GB" sz="6200" b="0" dirty="0">
                <a:latin typeface="Comic Sans MS" pitchFamily="66" charset="0"/>
              </a:rPr>
            </a:br>
            <a:r>
              <a:rPr lang="en-GB" sz="3200" b="0" i="1" dirty="0">
                <a:latin typeface="Comic Sans MS" pitchFamily="66" charset="0"/>
              </a:rPr>
              <a:t/>
            </a:r>
            <a:br>
              <a:rPr lang="en-GB" sz="3200" b="0" i="1" dirty="0">
                <a:latin typeface="Comic Sans MS" pitchFamily="66" charset="0"/>
              </a:rPr>
            </a:br>
            <a:endParaRPr lang="en-GB" sz="3200" b="0" i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733800"/>
            <a:ext cx="6400800" cy="2057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Don Syme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F# Team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James Margetson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Can Erten, Tomas Petricek, Jurgen Van Gael (interns)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Pattern Matching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F# has four primary syntactic categories</a:t>
            </a:r>
          </a:p>
          <a:p>
            <a:pPr lvl="1"/>
            <a:r>
              <a:rPr lang="en-GB" dirty="0" smtClean="0"/>
              <a:t>Expressions</a:t>
            </a:r>
          </a:p>
          <a:p>
            <a:pPr lvl="1"/>
            <a:r>
              <a:rPr lang="en-GB" dirty="0" smtClean="0"/>
              <a:t>Declarations</a:t>
            </a:r>
          </a:p>
          <a:p>
            <a:pPr lvl="1"/>
            <a:r>
              <a:rPr lang="en-GB" dirty="0" smtClean="0"/>
              <a:t>Types</a:t>
            </a:r>
          </a:p>
          <a:p>
            <a:pPr lvl="1"/>
            <a:r>
              <a:rPr lang="en-GB" b="1" u="sng" dirty="0" smtClean="0"/>
              <a:t>Patterns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are Everywhere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441552" y="2185974"/>
            <a:ext cx="2339102" cy="45428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sz="2000" i="1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441552" y="4114800"/>
            <a:ext cx="2646878" cy="150262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match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with </a:t>
            </a: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sz="20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sz="2000" i="1" noProof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sz="2000" i="1" noProof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441552" y="3471858"/>
            <a:ext cx="3877985" cy="45428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pat ...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sz="2000" i="1" noProof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lded Corner 924687"/>
          <p:cNvSpPr>
            <a:spLocks noChangeArrowheads="1"/>
          </p:cNvSpPr>
          <p:nvPr/>
        </p:nvSpPr>
        <p:spPr bwMode="auto">
          <a:xfrm>
            <a:off x="4942146" y="3829048"/>
            <a:ext cx="3570208" cy="1852077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sz="20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  let 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sz="20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GB" sz="20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  -&gt;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GB" sz="2000" b="1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olded Corner 924687"/>
          <p:cNvSpPr>
            <a:spLocks noChangeArrowheads="1"/>
          </p:cNvSpPr>
          <p:nvPr/>
        </p:nvSpPr>
        <p:spPr bwMode="auto">
          <a:xfrm>
            <a:off x="4942146" y="2185974"/>
            <a:ext cx="2339102" cy="150262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with </a:t>
            </a: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sz="2000" i="1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0444" y="218597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Binding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584824" y="3971924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Function</a:t>
            </a:r>
          </a:p>
          <a:p>
            <a:r>
              <a:rPr lang="en-GB" dirty="0" smtClean="0"/>
              <a:t>binding</a:t>
            </a:r>
            <a:endParaRPr lang="en-GB" dirty="0"/>
          </a:p>
        </p:txBody>
      </p:sp>
      <p:sp>
        <p:nvSpPr>
          <p:cNvPr id="13" name="Folded Corner 924687"/>
          <p:cNvSpPr>
            <a:spLocks noChangeArrowheads="1"/>
          </p:cNvSpPr>
          <p:nvPr/>
        </p:nvSpPr>
        <p:spPr bwMode="auto">
          <a:xfrm>
            <a:off x="441552" y="2828916"/>
            <a:ext cx="2492990" cy="45428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fun 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sz="2000" i="1" noProof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3320" y="282891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Values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156196" y="4972056"/>
            <a:ext cx="1226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Match</a:t>
            </a:r>
          </a:p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371038" y="2185974"/>
            <a:ext cx="105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Exception</a:t>
            </a:r>
          </a:p>
          <a:p>
            <a:r>
              <a:rPr lang="en-GB" dirty="0" smtClean="0"/>
              <a:t>Handling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728228" y="325754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Sequence </a:t>
            </a:r>
          </a:p>
          <a:p>
            <a:r>
              <a:rPr lang="en-GB" dirty="0" smtClean="0"/>
              <a:t>expressions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 animBg="1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F#: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81000" y="1524000"/>
            <a:ext cx="4572000" cy="457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GB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Patterns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_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Wildcard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literal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Constant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ident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Variable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…,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	</a:t>
            </a:r>
            <a:r>
              <a:rPr kumimoji="0" lang="en-GB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Tuple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; …;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[|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; …;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|]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; …;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Record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…,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Union case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“Or”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Named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:?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type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test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:?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type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id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cast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6313" algn="l"/>
              </a:tabLst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 pattern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415144" cy="284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Matching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match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expr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with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|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pat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-&gt;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expr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|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pat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-&gt;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expr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Note: Rules of a match may use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|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pat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when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expr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-&gt;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expr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4267200"/>
            <a:ext cx="3962400" cy="1600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Object Interface Types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IObject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interface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ISimpleObject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abstract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Prop1 :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abstract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Meth2 :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-&gt;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343400" y="3581400"/>
            <a:ext cx="4419600" cy="297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Object Expressions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{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IObject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with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x.Prop1 =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x.Meth1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{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Object()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with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x.Prop1 =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interface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IObject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with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x.Meth1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interface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IWidget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with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x.Meth1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}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4648200" cy="205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Constructed Class Types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ObjectType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internalValue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internalFunction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mutable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internalState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x.Prop1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x.Meth2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0" y="1828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</a:p>
          <a:p>
            <a:r>
              <a:rPr lang="en-GB" dirty="0" smtClean="0"/>
              <a:t>Expression trees (“quotations”)</a:t>
            </a:r>
          </a:p>
          <a:p>
            <a:r>
              <a:rPr lang="en-GB" dirty="0" smtClean="0"/>
              <a:t>Records, Unions</a:t>
            </a:r>
          </a:p>
          <a:p>
            <a:r>
              <a:rPr lang="en-GB" dirty="0" smtClean="0"/>
              <a:t>Operator overloading (essentially C#-style)</a:t>
            </a:r>
          </a:p>
          <a:p>
            <a:r>
              <a:rPr lang="en-GB" dirty="0" smtClean="0"/>
              <a:t>Namespace/module declarations</a:t>
            </a:r>
          </a:p>
          <a:p>
            <a:r>
              <a:rPr lang="en-GB" dirty="0" smtClean="0"/>
              <a:t>Sequence expressions</a:t>
            </a:r>
          </a:p>
          <a:p>
            <a:r>
              <a:rPr lang="en-GB" dirty="0" smtClean="0"/>
              <a:t>Module Signatures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>
            <a:normAutofit fontScale="90000"/>
          </a:bodyPr>
          <a:lstStyle/>
          <a:p>
            <a:r>
              <a:rPr lang="en-GB" sz="6200" dirty="0" smtClean="0">
                <a:latin typeface="+mn-lt"/>
              </a:rPr>
              <a:t>F# </a:t>
            </a:r>
            <a:r>
              <a:rPr lang="en-GB" sz="6200" dirty="0" smtClean="0">
                <a:latin typeface="+mn-lt"/>
              </a:rPr>
              <a:t>libraries, TOOLS, IDE</a:t>
            </a:r>
            <a:r>
              <a:rPr lang="en-GB" sz="6200" dirty="0" smtClean="0">
                <a:latin typeface="+mn-lt"/>
              </a:rPr>
              <a:t/>
            </a:r>
            <a:br>
              <a:rPr lang="en-GB" sz="6200" dirty="0" smtClean="0">
                <a:latin typeface="+mn-lt"/>
              </a:rPr>
            </a:br>
            <a:r>
              <a:rPr lang="en-GB" sz="6200" b="0" dirty="0" smtClean="0">
                <a:latin typeface="Comic Sans MS" pitchFamily="66" charset="0"/>
              </a:rPr>
              <a:t/>
            </a:r>
            <a:br>
              <a:rPr lang="en-GB" sz="6200" b="0" dirty="0" smtClean="0">
                <a:latin typeface="Comic Sans MS" pitchFamily="66" charset="0"/>
              </a:rPr>
            </a:br>
            <a:r>
              <a:rPr lang="en-GB" sz="3200" b="0" i="1" dirty="0" smtClean="0">
                <a:latin typeface="Comic Sans MS" pitchFamily="66" charset="0"/>
              </a:rPr>
              <a:t/>
            </a:r>
            <a:br>
              <a:rPr lang="en-GB" sz="3200" b="0" i="1" dirty="0" smtClean="0">
                <a:latin typeface="Comic Sans MS" pitchFamily="66" charset="0"/>
              </a:rPr>
            </a:br>
            <a:endParaRPr lang="en-GB" sz="3200" b="0" i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214686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FSharp.Compiler.dll</a:t>
            </a:r>
            <a:endParaRPr lang="en-GB" dirty="0" smtClean="0"/>
          </a:p>
          <a:p>
            <a:r>
              <a:rPr lang="en-GB" dirty="0" smtClean="0"/>
              <a:t>fsc.exe</a:t>
            </a:r>
          </a:p>
          <a:p>
            <a:r>
              <a:rPr lang="en-GB" dirty="0" smtClean="0"/>
              <a:t>fsi.exe</a:t>
            </a:r>
          </a:p>
          <a:p>
            <a:r>
              <a:rPr lang="en-GB" dirty="0" err="1" smtClean="0"/>
              <a:t>FSharp.Core.dll</a:t>
            </a:r>
            <a:endParaRPr lang="en-GB" dirty="0" smtClean="0"/>
          </a:p>
          <a:p>
            <a:r>
              <a:rPr lang="en-GB" dirty="0" err="1" smtClean="0"/>
              <a:t>FSharp.VisualStudio.Session.dll</a:t>
            </a:r>
            <a:endParaRPr lang="en-GB" dirty="0" smtClean="0"/>
          </a:p>
          <a:p>
            <a:r>
              <a:rPr lang="en-GB" dirty="0" smtClean="0"/>
              <a:t>fsprj.dll, fslangservice.dll, fslangserviceparser.dll (**)</a:t>
            </a:r>
          </a:p>
          <a:p>
            <a:r>
              <a:rPr lang="en-GB" dirty="0" err="1" smtClean="0"/>
              <a:t>FSharp.Compatibiliy.dll</a:t>
            </a:r>
            <a:r>
              <a:rPr lang="en-GB" dirty="0" smtClean="0"/>
              <a:t> (**)</a:t>
            </a:r>
          </a:p>
          <a:p>
            <a:r>
              <a:rPr lang="en-GB" dirty="0" err="1" smtClean="0"/>
              <a:t>FSharp.Math.dll</a:t>
            </a:r>
            <a:r>
              <a:rPr lang="en-GB" dirty="0" smtClean="0"/>
              <a:t> (**)</a:t>
            </a:r>
          </a:p>
          <a:p>
            <a:r>
              <a:rPr lang="en-GB" dirty="0" err="1" smtClean="0"/>
              <a:t>FSharp.Plot.dll</a:t>
            </a:r>
            <a:r>
              <a:rPr lang="en-GB" dirty="0" smtClean="0"/>
              <a:t> (**)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l="20000" t="23650" r="18750" b="5398"/>
          <a:stretch>
            <a:fillRect/>
          </a:stretch>
        </p:blipFill>
        <p:spPr bwMode="auto">
          <a:xfrm>
            <a:off x="838200" y="1143000"/>
            <a:ext cx="7467600" cy="5257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7" name="5-Point Star 6"/>
          <p:cNvSpPr/>
          <p:nvPr/>
        </p:nvSpPr>
        <p:spPr>
          <a:xfrm>
            <a:off x="7467600" y="838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 Experience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F# Interactive</a:t>
            </a:r>
          </a:p>
          <a:p>
            <a:r>
              <a:rPr lang="en-GB" dirty="0" err="1" smtClean="0"/>
              <a:t>Color</a:t>
            </a:r>
            <a:r>
              <a:rPr lang="en-GB" dirty="0" smtClean="0"/>
              <a:t> highlighting</a:t>
            </a:r>
            <a:endParaRPr lang="en-GB" dirty="0" smtClean="0"/>
          </a:p>
          <a:p>
            <a:r>
              <a:rPr lang="en-GB" dirty="0" smtClean="0"/>
              <a:t>Interactive parsing</a:t>
            </a:r>
            <a:endParaRPr lang="en-GB" dirty="0" smtClean="0"/>
          </a:p>
          <a:p>
            <a:r>
              <a:rPr lang="en-GB" dirty="0" smtClean="0"/>
              <a:t>Interactive </a:t>
            </a:r>
            <a:r>
              <a:rPr lang="en-GB" dirty="0" err="1" smtClean="0"/>
              <a:t>typechecking</a:t>
            </a:r>
            <a:endParaRPr lang="en-GB" dirty="0" smtClean="0"/>
          </a:p>
          <a:p>
            <a:r>
              <a:rPr lang="en-GB" dirty="0" smtClean="0"/>
              <a:t>Type inference hints</a:t>
            </a:r>
          </a:p>
          <a:p>
            <a:r>
              <a:rPr lang="en-GB" dirty="0" err="1" smtClean="0"/>
              <a:t>Intellisense</a:t>
            </a:r>
            <a:r>
              <a:rPr lang="en-GB" dirty="0" smtClean="0"/>
              <a:t> (Declarations, Methods, Parameters)</a:t>
            </a:r>
          </a:p>
          <a:p>
            <a:r>
              <a:rPr lang="en-GB" dirty="0" smtClean="0"/>
              <a:t>Project system</a:t>
            </a:r>
          </a:p>
          <a:p>
            <a:endParaRPr lang="en-GB" dirty="0"/>
          </a:p>
        </p:txBody>
      </p:sp>
      <p:sp>
        <p:nvSpPr>
          <p:cNvPr id="4" name="5-Point Star 3"/>
          <p:cNvSpPr/>
          <p:nvPr/>
        </p:nvSpPr>
        <p:spPr>
          <a:xfrm>
            <a:off x="7620000" y="40386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 Kits: </a:t>
            </a:r>
            <a:r>
              <a:rPr lang="en-GB" dirty="0" err="1" smtClean="0"/>
              <a:t>FSharp.Parsing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FSharp.Parsing</a:t>
            </a:r>
            <a:r>
              <a:rPr lang="en-GB" dirty="0" smtClean="0"/>
              <a:t> (</a:t>
            </a:r>
            <a:r>
              <a:rPr lang="en-GB" dirty="0" err="1" smtClean="0"/>
              <a:t>lex</a:t>
            </a:r>
            <a:r>
              <a:rPr lang="en-GB" dirty="0" smtClean="0"/>
              <a:t>, </a:t>
            </a:r>
            <a:r>
              <a:rPr lang="en-GB" dirty="0" err="1" smtClean="0"/>
              <a:t>yacc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FSharp.Math</a:t>
            </a:r>
            <a:endParaRPr lang="en-GB" dirty="0" smtClean="0"/>
          </a:p>
          <a:p>
            <a:r>
              <a:rPr lang="en-GB" dirty="0" err="1" smtClean="0"/>
              <a:t>FSharp.Plot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CodePlex</a:t>
            </a:r>
            <a:r>
              <a:rPr lang="en-GB" dirty="0" smtClean="0"/>
              <a:t>: </a:t>
            </a:r>
            <a:r>
              <a:rPr lang="en-GB" dirty="0" err="1" smtClean="0"/>
              <a:t>FSharp.WebTools</a:t>
            </a:r>
            <a:r>
              <a:rPr lang="en-GB" dirty="0" smtClean="0"/>
              <a:t> (rough!)</a:t>
            </a:r>
          </a:p>
          <a:p>
            <a:r>
              <a:rPr lang="en-GB" dirty="0" err="1" smtClean="0"/>
              <a:t>CodePlex</a:t>
            </a:r>
            <a:r>
              <a:rPr lang="en-GB" dirty="0" smtClean="0"/>
              <a:t>: </a:t>
            </a:r>
            <a:r>
              <a:rPr lang="en-GB" dirty="0" err="1" smtClean="0"/>
              <a:t>FSharp.MathTools</a:t>
            </a:r>
            <a:r>
              <a:rPr lang="en-GB" dirty="0" smtClean="0"/>
              <a:t> (small!)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b="1" dirty="0" smtClean="0"/>
              <a:t>Your choice:</a:t>
            </a:r>
          </a:p>
          <a:p>
            <a:pPr lvl="1"/>
            <a:r>
              <a:rPr lang="en-GB" sz="3300" b="1" dirty="0" smtClean="0"/>
              <a:t>  F</a:t>
            </a:r>
            <a:r>
              <a:rPr lang="en-GB" sz="3300" b="1" dirty="0" smtClean="0"/>
              <a:t># </a:t>
            </a:r>
            <a:r>
              <a:rPr lang="en-GB" sz="3300" b="1" dirty="0" smtClean="0"/>
              <a:t>Language Overview</a:t>
            </a:r>
          </a:p>
          <a:p>
            <a:pPr lvl="1"/>
            <a:endParaRPr lang="en-GB" sz="3300" b="1" dirty="0" smtClean="0"/>
          </a:p>
          <a:p>
            <a:pPr lvl="1"/>
            <a:r>
              <a:rPr lang="en-GB" sz="3300" b="1" dirty="0" smtClean="0"/>
              <a:t>  F</a:t>
            </a:r>
            <a:r>
              <a:rPr lang="en-GB" sz="3300" b="1" dirty="0" smtClean="0"/>
              <a:t># </a:t>
            </a:r>
            <a:r>
              <a:rPr lang="en-GB" sz="3300" b="1" dirty="0" smtClean="0"/>
              <a:t>Tools/</a:t>
            </a:r>
            <a:r>
              <a:rPr lang="en-GB" sz="3300" b="1" dirty="0" err="1" smtClean="0"/>
              <a:t>Libs</a:t>
            </a:r>
            <a:r>
              <a:rPr lang="en-GB" sz="3300" b="1" dirty="0" smtClean="0"/>
              <a:t>/Binaries/Doc </a:t>
            </a:r>
            <a:r>
              <a:rPr lang="en-GB" sz="3300" b="1" dirty="0" smtClean="0"/>
              <a:t>Overview</a:t>
            </a:r>
            <a:endParaRPr lang="en-GB" sz="3300" b="1" dirty="0" smtClean="0"/>
          </a:p>
          <a:p>
            <a:endParaRPr lang="en-GB" sz="3600" b="1" dirty="0" smtClean="0"/>
          </a:p>
          <a:p>
            <a:pPr lvl="1"/>
            <a:r>
              <a:rPr lang="en-GB" sz="3300" b="1" dirty="0" smtClean="0"/>
              <a:t> </a:t>
            </a:r>
            <a:r>
              <a:rPr lang="en-GB" sz="3300" b="1" dirty="0" smtClean="0"/>
              <a:t> Some applications of F</a:t>
            </a:r>
            <a:r>
              <a:rPr lang="en-GB" sz="3300" b="1" dirty="0" smtClean="0"/>
              <a:t># </a:t>
            </a:r>
          </a:p>
          <a:p>
            <a:pPr lvl="1"/>
            <a:endParaRPr lang="en-GB" sz="3300" b="1" dirty="0" smtClean="0"/>
          </a:p>
          <a:p>
            <a:pPr lvl="1"/>
            <a:r>
              <a:rPr lang="en-GB" sz="3300" b="1" dirty="0" smtClean="0"/>
              <a:t>  F</a:t>
            </a:r>
            <a:r>
              <a:rPr lang="en-GB" sz="3300" b="1" dirty="0" smtClean="0"/>
              <a:t># Community, Customers, </a:t>
            </a:r>
            <a:r>
              <a:rPr lang="en-GB" sz="3300" b="1" dirty="0" smtClean="0"/>
              <a:t>Partners</a:t>
            </a:r>
          </a:p>
          <a:p>
            <a:pPr lvl="1"/>
            <a:endParaRPr lang="en-GB" sz="3300" b="1" dirty="0" smtClean="0"/>
          </a:p>
          <a:p>
            <a:pPr lvl="1"/>
            <a:r>
              <a:rPr lang="en-GB" sz="3300" b="1" dirty="0" smtClean="0"/>
              <a:t>  Whatever else you want</a:t>
            </a:r>
            <a:endParaRPr lang="en-GB" sz="3300" b="1" dirty="0" smtClean="0"/>
          </a:p>
          <a:p>
            <a:endParaRPr lang="en-GB" sz="3600" b="1" dirty="0" smtClean="0"/>
          </a:p>
          <a:p>
            <a:endParaRPr lang="en-GB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Spec, Doc, 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Prototype Language Spec</a:t>
            </a:r>
          </a:p>
          <a:p>
            <a:r>
              <a:rPr lang="en-GB" dirty="0" err="1" smtClean="0"/>
              <a:t>QuickTour</a:t>
            </a:r>
            <a:r>
              <a:rPr lang="en-GB" dirty="0" smtClean="0"/>
              <a:t> etc.</a:t>
            </a:r>
          </a:p>
          <a:p>
            <a:r>
              <a:rPr lang="en-GB" dirty="0" smtClean="0"/>
              <a:t>Books</a:t>
            </a:r>
          </a:p>
          <a:p>
            <a:r>
              <a:rPr lang="en-GB" dirty="0" smtClean="0"/>
              <a:t>Library documented “a few lines per function”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have I/we found hard?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Being Dev/Architect/Evangelist/QA/PM at once</a:t>
            </a:r>
          </a:p>
          <a:p>
            <a:endParaRPr lang="en-GB" dirty="0" smtClean="0"/>
          </a:p>
          <a:p>
            <a:r>
              <a:rPr lang="en-GB" dirty="0" smtClean="0"/>
              <a:t>Getting a truly complete .NET OO experience while keeping the language “sweet”</a:t>
            </a:r>
          </a:p>
          <a:p>
            <a:endParaRPr lang="en-GB" dirty="0" smtClean="0"/>
          </a:p>
          <a:p>
            <a:r>
              <a:rPr lang="en-GB" dirty="0" err="1" smtClean="0"/>
              <a:t>Intellisense</a:t>
            </a:r>
            <a:r>
              <a:rPr lang="en-GB" dirty="0" smtClean="0"/>
              <a:t> and other regressions</a:t>
            </a:r>
          </a:p>
          <a:p>
            <a:endParaRPr lang="en-GB" dirty="0" smtClean="0"/>
          </a:p>
          <a:p>
            <a:r>
              <a:rPr lang="en-GB" dirty="0" smtClean="0"/>
              <a:t>Poor Project System based on </a:t>
            </a:r>
            <a:r>
              <a:rPr lang="en-GB" dirty="0" err="1" smtClean="0"/>
              <a:t>MyC</a:t>
            </a:r>
            <a:r>
              <a:rPr lang="en-GB" dirty="0" smtClean="0"/>
              <a:t> C++ sample</a:t>
            </a:r>
          </a:p>
          <a:p>
            <a:endParaRPr lang="en-GB" dirty="0" smtClean="0"/>
          </a:p>
          <a:p>
            <a:r>
              <a:rPr lang="en-GB" dirty="0" smtClean="0"/>
              <a:t>Compiler </a:t>
            </a:r>
            <a:r>
              <a:rPr lang="en-GB" dirty="0" err="1" smtClean="0"/>
              <a:t>Perf</a:t>
            </a:r>
            <a:r>
              <a:rPr lang="en-GB" dirty="0" smtClean="0"/>
              <a:t> &amp; cleanliness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>
            <a:normAutofit fontScale="90000"/>
          </a:bodyPr>
          <a:lstStyle/>
          <a:p>
            <a:r>
              <a:rPr lang="en-GB" sz="6200" dirty="0" smtClean="0">
                <a:latin typeface="+mn-lt"/>
              </a:rPr>
              <a:t>SOME APPLICATIONS OF F</a:t>
            </a:r>
            <a:r>
              <a:rPr lang="en-GB" sz="6200" dirty="0" smtClean="0">
                <a:latin typeface="+mn-lt"/>
              </a:rPr>
              <a:t># </a:t>
            </a:r>
            <a:br>
              <a:rPr lang="en-GB" sz="6200" dirty="0" smtClean="0">
                <a:latin typeface="+mn-lt"/>
              </a:rPr>
            </a:br>
            <a:r>
              <a:rPr lang="en-GB" sz="6200" b="0" dirty="0" smtClean="0">
                <a:latin typeface="Comic Sans MS" pitchFamily="66" charset="0"/>
              </a:rPr>
              <a:t/>
            </a:r>
            <a:br>
              <a:rPr lang="en-GB" sz="6200" b="0" dirty="0" smtClean="0">
                <a:latin typeface="Comic Sans MS" pitchFamily="66" charset="0"/>
              </a:rPr>
            </a:br>
            <a:r>
              <a:rPr lang="en-GB" sz="3200" b="0" i="1" dirty="0" smtClean="0">
                <a:latin typeface="Comic Sans MS" pitchFamily="66" charset="0"/>
              </a:rPr>
              <a:t/>
            </a:r>
            <a:br>
              <a:rPr lang="en-GB" sz="3200" b="0" i="1" dirty="0" smtClean="0">
                <a:latin typeface="Comic Sans MS" pitchFamily="66" charset="0"/>
              </a:rPr>
            </a:br>
            <a:endParaRPr lang="en-GB" sz="3200" b="0" i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214686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MSR Applied Games Group</a:t>
            </a:r>
          </a:p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Ralf Herbrich, Thore Graepel, Onno Zoeter, Joaquin Quiñonero Candela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>
              <a:defRPr/>
            </a:pPr>
            <a:r>
              <a:rPr lang="en-GB" dirty="0" smtClean="0"/>
              <a:t>APG Machine Learning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658937"/>
            <a:ext cx="8385175" cy="1012825"/>
          </a:xfrm>
        </p:spPr>
        <p:txBody>
          <a:bodyPr/>
          <a:lstStyle/>
          <a:p>
            <a:pPr hangingPunct="1">
              <a:defRPr/>
            </a:pPr>
            <a:r>
              <a:rPr lang="en-GB" sz="2000" dirty="0" smtClean="0"/>
              <a:t>Model time-series of skills by smoothing across time</a:t>
            </a:r>
          </a:p>
          <a:p>
            <a:pPr hangingPunct="1">
              <a:defRPr/>
            </a:pPr>
            <a:r>
              <a:rPr lang="en-GB" sz="2000" dirty="0" smtClean="0"/>
              <a:t>Analyse history of chess based on 3.5M game outcomes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5800" y="2743200"/>
            <a:ext cx="2519363" cy="3513137"/>
            <a:chOff x="500006" y="2214554"/>
            <a:chExt cx="2518638" cy="3512166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71472" y="2214554"/>
              <a:ext cx="2293683" cy="3000396"/>
              <a:chOff x="571472" y="2571744"/>
              <a:chExt cx="2293683" cy="3000396"/>
            </a:xfrm>
          </p:grpSpPr>
          <p:pic>
            <p:nvPicPr>
              <p:cNvPr id="11278" name="Picture 5" descr="chess_FG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71472" y="2571744"/>
                <a:ext cx="2286016" cy="3000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11279" name="Text Box 15"/>
              <p:cNvSpPr txBox="1">
                <a:spLocks noChangeArrowheads="1"/>
              </p:cNvSpPr>
              <p:nvPr/>
            </p:nvSpPr>
            <p:spPr bwMode="auto">
              <a:xfrm>
                <a:off x="1069566" y="3311724"/>
                <a:ext cx="373712" cy="338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b="1">
                    <a:solidFill>
                      <a:schemeClr val="bg1"/>
                    </a:solidFill>
                  </a:rPr>
                  <a:t>s</a:t>
                </a:r>
                <a:r>
                  <a:rPr lang="en-GB" sz="1600" b="1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1280" name="Text Box 17"/>
              <p:cNvSpPr txBox="1">
                <a:spLocks noChangeArrowheads="1"/>
              </p:cNvSpPr>
              <p:nvPr/>
            </p:nvSpPr>
            <p:spPr bwMode="auto">
              <a:xfrm>
                <a:off x="2002634" y="3311724"/>
                <a:ext cx="373712" cy="338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b="1">
                    <a:solidFill>
                      <a:schemeClr val="bg1"/>
                    </a:solidFill>
                  </a:rPr>
                  <a:t>s</a:t>
                </a:r>
                <a:r>
                  <a:rPr lang="en-GB" sz="1600" b="1" baseline="-25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1281" name="Text Box 18"/>
              <p:cNvSpPr txBox="1">
                <a:spLocks noChangeArrowheads="1"/>
              </p:cNvSpPr>
              <p:nvPr/>
            </p:nvSpPr>
            <p:spPr bwMode="auto">
              <a:xfrm>
                <a:off x="1069566" y="3950645"/>
                <a:ext cx="384931" cy="338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b="1">
                    <a:solidFill>
                      <a:schemeClr val="bg1"/>
                    </a:solidFill>
                  </a:rPr>
                  <a:t>p</a:t>
                </a:r>
                <a:r>
                  <a:rPr lang="en-GB" sz="1600" b="1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1282" name="Text Box 19"/>
              <p:cNvSpPr txBox="1">
                <a:spLocks noChangeArrowheads="1"/>
              </p:cNvSpPr>
              <p:nvPr/>
            </p:nvSpPr>
            <p:spPr bwMode="auto">
              <a:xfrm>
                <a:off x="2002634" y="3950645"/>
                <a:ext cx="384931" cy="338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b="1">
                    <a:solidFill>
                      <a:schemeClr val="bg1"/>
                    </a:solidFill>
                  </a:rPr>
                  <a:t>p</a:t>
                </a:r>
                <a:r>
                  <a:rPr lang="en-GB" sz="1600" b="1" baseline="-25000">
                    <a:solidFill>
                      <a:schemeClr val="bg1"/>
                    </a:solidFill>
                  </a:rPr>
                  <a:t>2</a:t>
                </a:r>
                <a:endParaRPr lang="en-GB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283" name="Text Box 20"/>
              <p:cNvSpPr txBox="1">
                <a:spLocks noChangeArrowheads="1"/>
              </p:cNvSpPr>
              <p:nvPr/>
            </p:nvSpPr>
            <p:spPr bwMode="auto">
              <a:xfrm>
                <a:off x="1754273" y="4716224"/>
                <a:ext cx="1110882" cy="338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b="1">
                    <a:solidFill>
                      <a:schemeClr val="bg1"/>
                    </a:solidFill>
                  </a:rPr>
                  <a:t>d = p</a:t>
                </a:r>
                <a:r>
                  <a:rPr lang="en-GB" sz="1600" b="1" baseline="-25000">
                    <a:solidFill>
                      <a:schemeClr val="bg1"/>
                    </a:solidFill>
                  </a:rPr>
                  <a:t>1 </a:t>
                </a:r>
                <a:r>
                  <a:rPr lang="en-GB" sz="1600" b="1">
                    <a:solidFill>
                      <a:schemeClr val="bg1"/>
                    </a:solidFill>
                  </a:rPr>
                  <a:t>- p</a:t>
                </a:r>
                <a:r>
                  <a:rPr lang="en-GB" sz="1600" b="1" baseline="-25000">
                    <a:solidFill>
                      <a:schemeClr val="bg1"/>
                    </a:solidFill>
                  </a:rPr>
                  <a:t>2</a:t>
                </a:r>
                <a:endParaRPr lang="en-GB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284" name="Text Box 21"/>
              <p:cNvSpPr txBox="1">
                <a:spLocks noChangeArrowheads="1"/>
              </p:cNvSpPr>
              <p:nvPr/>
            </p:nvSpPr>
            <p:spPr bwMode="auto">
              <a:xfrm>
                <a:off x="1856937" y="5214589"/>
                <a:ext cx="642940" cy="338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b="1">
                    <a:solidFill>
                      <a:schemeClr val="bg1"/>
                    </a:solidFill>
                  </a:rPr>
                  <a:t>d &gt; </a:t>
                </a:r>
                <a:r>
                  <a:rPr lang="el-GR" sz="1600" b="1">
                    <a:solidFill>
                      <a:schemeClr val="bg1"/>
                    </a:solidFill>
                  </a:rPr>
                  <a:t>ε</a:t>
                </a:r>
                <a:endParaRPr lang="en-GB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285" name="Text Box 22"/>
              <p:cNvSpPr txBox="1">
                <a:spLocks noChangeArrowheads="1"/>
              </p:cNvSpPr>
              <p:nvPr/>
            </p:nvSpPr>
            <p:spPr bwMode="auto">
              <a:xfrm>
                <a:off x="1006447" y="3694513"/>
                <a:ext cx="1369414" cy="246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000" b="1" i="1">
                    <a:solidFill>
                      <a:schemeClr val="bg1"/>
                    </a:solidFill>
                  </a:rPr>
                  <a:t>Performance noise</a:t>
                </a:r>
              </a:p>
            </p:txBody>
          </p:sp>
        </p:grpSp>
        <p:sp>
          <p:nvSpPr>
            <p:cNvPr id="11277" name="TextBox 19"/>
            <p:cNvSpPr txBox="1">
              <a:spLocks noChangeArrowheads="1"/>
            </p:cNvSpPr>
            <p:nvPr/>
          </p:nvSpPr>
          <p:spPr bwMode="auto">
            <a:xfrm>
              <a:off x="500006" y="5357388"/>
              <a:ext cx="25186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Single Game Outcome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757613" y="2671762"/>
            <a:ext cx="4259262" cy="3500438"/>
            <a:chOff x="4572000" y="4143380"/>
            <a:chExt cx="4259536" cy="3500462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572000" y="4143380"/>
              <a:ext cx="4259536" cy="3500462"/>
              <a:chOff x="-428660" y="3357538"/>
              <a:chExt cx="4259536" cy="3500462"/>
            </a:xfrm>
          </p:grpSpPr>
          <p:pic>
            <p:nvPicPr>
              <p:cNvPr id="11273" name="Picture 5" descr="Chess_1857_1858_F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428660" y="3357538"/>
                <a:ext cx="4259536" cy="35004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11274" name="Text Box 21"/>
              <p:cNvSpPr txBox="1">
                <a:spLocks noChangeArrowheads="1"/>
              </p:cNvSpPr>
              <p:nvPr/>
            </p:nvSpPr>
            <p:spPr bwMode="auto">
              <a:xfrm>
                <a:off x="-285784" y="6269037"/>
                <a:ext cx="1095375" cy="58896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3200">
                    <a:solidFill>
                      <a:schemeClr val="bg1"/>
                    </a:solidFill>
                  </a:rPr>
                  <a:t>1858</a:t>
                </a:r>
              </a:p>
            </p:txBody>
          </p:sp>
          <p:sp>
            <p:nvSpPr>
              <p:cNvPr id="11275" name="Text Box 20"/>
              <p:cNvSpPr txBox="1">
                <a:spLocks noChangeArrowheads="1"/>
              </p:cNvSpPr>
              <p:nvPr/>
            </p:nvSpPr>
            <p:spPr bwMode="auto">
              <a:xfrm>
                <a:off x="-361345" y="3571876"/>
                <a:ext cx="1246497" cy="58477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GB" sz="3200">
                    <a:solidFill>
                      <a:schemeClr val="bg1"/>
                    </a:solidFill>
                  </a:rPr>
                  <a:t>1857</a:t>
                </a:r>
              </a:p>
            </p:txBody>
          </p:sp>
        </p:grpSp>
        <p:sp>
          <p:nvSpPr>
            <p:cNvPr id="11272" name="Text Box 29"/>
            <p:cNvSpPr txBox="1">
              <a:spLocks noChangeArrowheads="1"/>
            </p:cNvSpPr>
            <p:nvPr/>
          </p:nvSpPr>
          <p:spPr bwMode="auto">
            <a:xfrm>
              <a:off x="5357818" y="4929198"/>
              <a:ext cx="87339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000" b="1" i="1">
                  <a:solidFill>
                    <a:schemeClr val="bg1"/>
                  </a:solidFill>
                </a:rPr>
                <a:t>Dynamics noise</a:t>
              </a:r>
            </a:p>
          </p:txBody>
        </p:sp>
      </p:grpSp>
      <p:pic>
        <p:nvPicPr>
          <p:cNvPr id="23" name="Picture 2" descr="C:\dev\Users\rherb\tex\nips2007\trueskill-through-time\FixedUncertainty.eps"/>
          <p:cNvPicPr>
            <a:picLocks noChangeAspect="1" noChangeArrowheads="1"/>
          </p:cNvPicPr>
          <p:nvPr/>
        </p:nvPicPr>
        <p:blipFill>
          <a:blip r:embed="rId4"/>
          <a:srcRect l="6639" r="3068"/>
          <a:stretch>
            <a:fillRect/>
          </a:stretch>
        </p:blipFill>
        <p:spPr bwMode="auto">
          <a:xfrm rot="5400000">
            <a:off x="1911113" y="33619"/>
            <a:ext cx="4857750" cy="800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APG Machine Learning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21148" cy="45587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Use F# for major </a:t>
            </a:r>
            <a:r>
              <a:rPr lang="en-US" sz="3600" dirty="0" err="1" smtClean="0"/>
              <a:t>adCenter</a:t>
            </a:r>
            <a:r>
              <a:rPr lang="en-US" sz="3600" dirty="0" smtClean="0"/>
              <a:t> competition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 week project, 4 machine learning experts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100million probabilistic variables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Processes 6TB of training data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Real time processing</a:t>
            </a: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APG Machine Learning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49413"/>
            <a:ext cx="8382000" cy="4993239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b="1" dirty="0" smtClean="0"/>
              <a:t>Observations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Quick Coding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Agile Coding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Scripting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Performance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Memory-Faithful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Succinct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Symbolic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.NET Integration</a:t>
            </a:r>
            <a:endParaRPr lang="en-GB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5715000" y="990600"/>
            <a:ext cx="2743200" cy="1569660"/>
          </a:xfrm>
          <a:prstGeom prst="wedgeRectCallout">
            <a:avLst>
              <a:gd name="adj1" fmla="val -124158"/>
              <a:gd name="adj2" fmla="val 2761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F#’s type inference means less typing, more thinking</a:t>
            </a:r>
            <a:endParaRPr lang="en-GB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867400" y="1981200"/>
            <a:ext cx="2743200" cy="1938992"/>
          </a:xfrm>
          <a:prstGeom prst="wedgeRectCallout">
            <a:avLst>
              <a:gd name="adj1" fmla="val -137217"/>
              <a:gd name="adj2" fmla="val -1581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Type-inferred functional/ OO code is easily factored and re-used</a:t>
            </a:r>
            <a:endParaRPr lang="en-GB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715000" y="2133600"/>
            <a:ext cx="2743200" cy="2677656"/>
          </a:xfrm>
          <a:prstGeom prst="wedgeRectCallout">
            <a:avLst>
              <a:gd name="adj1" fmla="val -139895"/>
              <a:gd name="adj2" fmla="val -1760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Interactive “hands-on” exploration of algorithms and data over smaller data sets. Used in combination with Excel</a:t>
            </a:r>
            <a:endParaRPr lang="en-GB" sz="24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172200" y="2286000"/>
            <a:ext cx="2743200" cy="1200329"/>
          </a:xfrm>
          <a:prstGeom prst="wedgeRectCallout">
            <a:avLst>
              <a:gd name="adj1" fmla="val -149976"/>
              <a:gd name="adj2" fmla="val 4687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Immediate scaling to massive data sets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943600" y="3352800"/>
            <a:ext cx="2743200" cy="1200329"/>
          </a:xfrm>
          <a:prstGeom prst="wedgeRectCallout">
            <a:avLst>
              <a:gd name="adj1" fmla="val -118667"/>
              <a:gd name="adj2" fmla="val -1221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mega-data structures, 16GB machines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096000" y="3505200"/>
            <a:ext cx="2743200" cy="1200329"/>
          </a:xfrm>
          <a:prstGeom prst="wedgeRectCallout">
            <a:avLst>
              <a:gd name="adj1" fmla="val -156839"/>
              <a:gd name="adj2" fmla="val 1317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Live in the </a:t>
            </a:r>
            <a:r>
              <a:rPr lang="en-US" sz="2400" b="1" dirty="0" smtClean="0"/>
              <a:t>domain</a:t>
            </a:r>
            <a:r>
              <a:rPr lang="en-US" sz="2400" dirty="0" smtClean="0"/>
              <a:t>, not the language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96000" y="4038600"/>
            <a:ext cx="2743200" cy="2308324"/>
          </a:xfrm>
          <a:prstGeom prst="wedgeRectCallout">
            <a:avLst>
              <a:gd name="adj1" fmla="val -160227"/>
              <a:gd name="adj2" fmla="val -2163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 smtClean="0"/>
              <a:t>Schema compilation and efficient “Schedule” representations key to success</a:t>
            </a:r>
            <a:endParaRPr lang="en-US" sz="2400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5943600" y="5638800"/>
            <a:ext cx="2743200" cy="830997"/>
          </a:xfrm>
          <a:prstGeom prst="wedgeRectCallout">
            <a:avLst>
              <a:gd name="adj1" fmla="val -119712"/>
              <a:gd name="adj2" fmla="val -8977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 smtClean="0"/>
              <a:t>Especially Excel, SQL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Team’s Summary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GB" sz="2400" b="1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“F# was absolutely integral to our success”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“We delivered a robust, high-performance solution on-time.” 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“We couldn’t have achieved this with any other tool given the constraints of the task”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“F# programming is fun – I feel like I learn more about programming every day”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Code Highlights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90600" y="1752600"/>
            <a:ext cx="7215238" cy="4967514"/>
          </a:xfrm>
          <a:prstGeom prst="rect">
            <a:avLst/>
          </a:prstGeom>
          <a:solidFill>
            <a:srgbClr val="FFFF99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/// A schedule of computation in a factor graph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/// (i.e., a series of update functions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/// and variables that should be updated)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Schedule =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ScheduleStep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IFactor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*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int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ScheduleSeq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Schedule[]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ScheduleLoop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Schedule * double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/// Runs a schedule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member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schedule.Run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 =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schedule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ScheduleStep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fac,idx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fac.UpdateMessage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idx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ScheduleSeq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sseq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sseq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|&gt;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Seq.maxOn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s.Run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ScheduleLoop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s,maxDelta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delta =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s.Run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delta &gt;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maxDelta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schedule.Run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else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delta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GB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248400" y="1676400"/>
            <a:ext cx="2743200" cy="1200329"/>
          </a:xfrm>
          <a:prstGeom prst="wedgeRectCallout">
            <a:avLst>
              <a:gd name="adj1" fmla="val -92892"/>
              <a:gd name="adj2" fmla="val 5681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Expressing “Approximation Schedules” was crucial to this work.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172200" y="4114800"/>
            <a:ext cx="2743200" cy="923330"/>
          </a:xfrm>
          <a:prstGeom prst="wedgeRectCallout">
            <a:avLst>
              <a:gd name="adj1" fmla="val -76716"/>
              <a:gd name="adj2" fmla="val 4594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F# “embedded languages” made this beautiful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for Biological Modelling</a:t>
            </a:r>
            <a:endParaRPr lang="en-GB" dirty="0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40346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dirty="0" err="1" smtClean="0">
                <a:latin typeface="+mn-lt"/>
              </a:rPr>
              <a:t>SPiM</a:t>
            </a:r>
            <a:r>
              <a:rPr lang="en-GB" sz="2400" b="1" dirty="0" smtClean="0">
                <a:latin typeface="+mn-lt"/>
              </a:rPr>
              <a:t> </a:t>
            </a:r>
            <a:r>
              <a:rPr lang="en-GB" sz="2400" b="1" dirty="0">
                <a:latin typeface="+mn-lt"/>
              </a:rPr>
              <a:t>Player </a:t>
            </a:r>
            <a:r>
              <a:rPr lang="en-GB" sz="2400" b="1" dirty="0" smtClean="0">
                <a:latin typeface="+mn-lt"/>
              </a:rPr>
              <a:t>(Phillips, Cardelli</a:t>
            </a:r>
            <a:r>
              <a:rPr lang="en-GB" sz="2400" b="1" dirty="0" smtClean="0"/>
              <a:t>, MSR Cambridge)</a:t>
            </a:r>
            <a:endParaRPr lang="en-GB" sz="2400" b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GB" sz="2400" dirty="0" smtClean="0">
                <a:latin typeface="+mn-lt"/>
              </a:rPr>
              <a:t>F</a:t>
            </a:r>
            <a:r>
              <a:rPr lang="en-GB" sz="2400" dirty="0">
                <a:latin typeface="+mn-lt"/>
              </a:rPr>
              <a:t># </a:t>
            </a:r>
            <a:r>
              <a:rPr lang="en-GB" sz="2400" dirty="0" smtClean="0">
                <a:latin typeface="+mn-lt"/>
              </a:rPr>
              <a:t>simulation of stochastic pi-calculus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Models biological reactions in silica</a:t>
            </a:r>
            <a:endParaRPr lang="en-GB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+mn-lt"/>
              </a:rPr>
              <a:t>Biological </a:t>
            </a:r>
            <a:r>
              <a:rPr lang="en-US" sz="2400" dirty="0" err="1" smtClean="0">
                <a:latin typeface="+mn-lt"/>
              </a:rPr>
              <a:t>modelling</a:t>
            </a:r>
            <a:r>
              <a:rPr lang="en-US" sz="2400" dirty="0" smtClean="0">
                <a:latin typeface="+mn-lt"/>
              </a:rPr>
              <a:t> meets programming languages</a:t>
            </a:r>
            <a:endParaRPr lang="en-GB" sz="2400" dirty="0">
              <a:latin typeface="+mn-lt"/>
            </a:endParaRPr>
          </a:p>
        </p:txBody>
      </p:sp>
      <p:pic>
        <p:nvPicPr>
          <p:cNvPr id="1411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52" y="4141304"/>
            <a:ext cx="5884863" cy="24923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3321" y="3637722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66913" y="6188075"/>
            <a:ext cx="4584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 u="sng" dirty="0"/>
              <a:t>http://research.microsoft.com/~aphillip/spim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hangingPunct="1">
              <a:defRPr/>
            </a:pPr>
            <a:r>
              <a:rPr lang="en-GB" sz="2000" dirty="0" smtClean="0"/>
              <a:t>TrueSkill extensions developed and deployed</a:t>
            </a:r>
          </a:p>
          <a:p>
            <a:pPr lvl="1" hangingPunct="1">
              <a:defRPr/>
            </a:pPr>
            <a:r>
              <a:rPr lang="en-GB" sz="2000" b="1" dirty="0" smtClean="0"/>
              <a:t>Partial updates</a:t>
            </a:r>
            <a:r>
              <a:rPr lang="en-GB" sz="2000" dirty="0" smtClean="0"/>
              <a:t>: Progressive Hill-climbing experience</a:t>
            </a:r>
          </a:p>
          <a:p>
            <a:pPr lvl="1" hangingPunct="1">
              <a:defRPr/>
            </a:pPr>
            <a:r>
              <a:rPr lang="en-GB" sz="2000" b="1" dirty="0" smtClean="0"/>
              <a:t>Skill transformation</a:t>
            </a:r>
            <a:r>
              <a:rPr lang="en-GB" sz="2000" dirty="0" smtClean="0"/>
              <a:t>: Linking skill- and experience-based ranking (monotonically increasing smooth </a:t>
            </a:r>
            <a:r>
              <a:rPr lang="en-GB" sz="2000" dirty="0" err="1" smtClean="0"/>
              <a:t>splines</a:t>
            </a:r>
            <a:r>
              <a:rPr lang="en-GB" sz="2000" dirty="0" smtClean="0"/>
              <a:t>)</a:t>
            </a:r>
          </a:p>
          <a:p>
            <a:pPr hangingPunct="1">
              <a:defRPr/>
            </a:pPr>
            <a:r>
              <a:rPr lang="en-GB" sz="2000" dirty="0" smtClean="0"/>
              <a:t>Public beta-test 2007</a:t>
            </a:r>
          </a:p>
          <a:p>
            <a:pPr lvl="1" hangingPunct="1">
              <a:defRPr/>
            </a:pPr>
            <a:r>
              <a:rPr lang="en-GB" sz="2000" dirty="0" smtClean="0"/>
              <a:t>Simulation of level distribution (2006) matched almost exactly findings during the beta test (2007).</a:t>
            </a:r>
          </a:p>
          <a:p>
            <a:pPr hangingPunct="1">
              <a:defRPr/>
            </a:pPr>
            <a:r>
              <a:rPr lang="en-GB" sz="2000" dirty="0" smtClean="0"/>
              <a:t>From a consumer entertainment standpoint, comparable to Spiderman 3 or Harry Potter (Shane Kim).</a:t>
            </a:r>
          </a:p>
          <a:p>
            <a:pPr hangingPunct="1">
              <a:defRPr/>
            </a:pPr>
            <a:r>
              <a:rPr lang="en-GB" sz="2000" dirty="0" smtClean="0"/>
              <a:t>Applied Games team will be mentioned in game credits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500188"/>
            <a:ext cx="7739063" cy="3627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>
              <a:defRPr/>
            </a:pPr>
            <a:r>
              <a:rPr lang="en-GB" dirty="0" err="1" smtClean="0"/>
              <a:t>TrueSkill</a:t>
            </a:r>
            <a:r>
              <a:rPr lang="en-GB" dirty="0" smtClean="0"/>
              <a:t> in Halo 3</a:t>
            </a:r>
          </a:p>
        </p:txBody>
      </p:sp>
      <p:pic>
        <p:nvPicPr>
          <p:cNvPr id="12297" name="Picture 9" descr="http://image.com.com/gamespot/images/2006/333/926632_20061130_screen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33400"/>
            <a:ext cx="3759405" cy="21162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itchFamily="34" charset="0"/>
              </a:rPr>
              <a:t> F# </a:t>
            </a:r>
            <a:r>
              <a:rPr lang="en-GB" dirty="0" smtClean="0">
                <a:latin typeface="Calibri" pitchFamily="34" charset="0"/>
              </a:rPr>
              <a:t>overview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214282" y="357166"/>
          <a:ext cx="8715436" cy="6786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for Bioinformatics</a:t>
            </a:r>
            <a:endParaRPr lang="en-GB" dirty="0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"</a:t>
            </a:r>
            <a:r>
              <a:rPr lang="en-GB" sz="2000" b="1" dirty="0"/>
              <a:t>Rain" Genome Assembly Viewer</a:t>
            </a:r>
          </a:p>
          <a:p>
            <a:pPr lvl="1">
              <a:lnSpc>
                <a:spcPct val="80000"/>
              </a:lnSpc>
              <a:buNone/>
            </a:pPr>
            <a:r>
              <a:rPr lang="en-GB" sz="1800" b="1" dirty="0" smtClean="0"/>
              <a:t>Implemented by Darren </a:t>
            </a:r>
            <a:r>
              <a:rPr lang="en-GB" sz="1800" b="1" dirty="0"/>
              <a:t>Platt: Head of Bioinformatics, </a:t>
            </a:r>
            <a:r>
              <a:rPr lang="en-GB" sz="1800" b="1" dirty="0" smtClean="0"/>
              <a:t>DOE JGI</a:t>
            </a:r>
          </a:p>
          <a:p>
            <a:pPr lvl="1">
              <a:lnSpc>
                <a:spcPct val="80000"/>
              </a:lnSpc>
              <a:buNone/>
            </a:pPr>
            <a:endParaRPr lang="en-GB" sz="1800" b="1" dirty="0"/>
          </a:p>
          <a:p>
            <a:pPr lvl="1">
              <a:lnSpc>
                <a:spcPct val="80000"/>
              </a:lnSpc>
            </a:pPr>
            <a:r>
              <a:rPr lang="en-GB" sz="1800" dirty="0" smtClean="0"/>
              <a:t>They sequence </a:t>
            </a:r>
            <a:r>
              <a:rPr lang="en-GB" sz="1800" dirty="0"/>
              <a:t>20% of world's DNA 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Co-author on Neanderthal DNA sequencing paper.  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Experienced, trained programmer</a:t>
            </a:r>
          </a:p>
          <a:p>
            <a:pPr lvl="2">
              <a:lnSpc>
                <a:spcPct val="80000"/>
              </a:lnSpc>
            </a:pPr>
            <a:r>
              <a:rPr lang="en-GB" sz="1600" dirty="0"/>
              <a:t>F</a:t>
            </a:r>
            <a:r>
              <a:rPr lang="en-GB" sz="1600" dirty="0" smtClean="0"/>
              <a:t># /.</a:t>
            </a:r>
            <a:r>
              <a:rPr lang="en-GB" sz="1600" dirty="0"/>
              <a:t>NET/C++ v.  Perl/C++ v. Python/C++</a:t>
            </a:r>
          </a:p>
          <a:p>
            <a:pPr>
              <a:lnSpc>
                <a:spcPct val="80000"/>
              </a:lnSpc>
            </a:pPr>
            <a:endParaRPr lang="en-GB" sz="2400" dirty="0"/>
          </a:p>
        </p:txBody>
      </p:sp>
      <p:pic>
        <p:nvPicPr>
          <p:cNvPr id="4" name="Picture 5" descr="Typical Human Gen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185982"/>
            <a:ext cx="3581400" cy="2348289"/>
          </a:xfrm>
          <a:prstGeom prst="rect">
            <a:avLst/>
          </a:prstGeom>
          <a:noFill/>
        </p:spPr>
      </p:pic>
      <p:pic>
        <p:nvPicPr>
          <p:cNvPr id="5" name="Picture 6" descr="Neaderthal Fragment O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191000"/>
            <a:ext cx="3516313" cy="2344568"/>
          </a:xfrm>
          <a:prstGeom prst="rect">
            <a:avLst/>
          </a:prstGeom>
          <a:noFill/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52600" y="3733800"/>
            <a:ext cx="6400800" cy="16004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i="1" dirty="0" smtClean="0">
                <a:solidFill>
                  <a:schemeClr val="tx2"/>
                </a:solidFill>
                <a:latin typeface="Calibri" pitchFamily="34" charset="0"/>
              </a:rPr>
              <a:t>“It's </a:t>
            </a:r>
            <a:r>
              <a:rPr lang="en-GB" sz="1400" i="1" dirty="0">
                <a:solidFill>
                  <a:schemeClr val="tx2"/>
                </a:solidFill>
                <a:latin typeface="Calibri" pitchFamily="34" charset="0"/>
              </a:rPr>
              <a:t>the fastest genome assembly viewer I've ever seen and only 500 lines of F#.  </a:t>
            </a:r>
          </a:p>
          <a:p>
            <a:endParaRPr lang="en-GB" sz="1400" i="1" dirty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GB" sz="1400" i="1" dirty="0" smtClean="0">
                <a:solidFill>
                  <a:schemeClr val="tx2"/>
                </a:solidFill>
                <a:latin typeface="Calibri" pitchFamily="34" charset="0"/>
              </a:rPr>
              <a:t>My current </a:t>
            </a:r>
            <a:r>
              <a:rPr lang="en-GB" sz="1400" i="1" dirty="0">
                <a:solidFill>
                  <a:schemeClr val="tx2"/>
                </a:solidFill>
                <a:latin typeface="Calibri" pitchFamily="34" charset="0"/>
              </a:rPr>
              <a:t>tool for doing is a python CGI script that produces nice images but which is completely non-interactive and very slow.... </a:t>
            </a:r>
          </a:p>
          <a:p>
            <a:endParaRPr lang="en-GB" sz="1400" i="1" dirty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GB" sz="1400" i="1" dirty="0">
                <a:solidFill>
                  <a:schemeClr val="tx2"/>
                </a:solidFill>
                <a:latin typeface="Calibri" pitchFamily="34" charset="0"/>
              </a:rPr>
              <a:t>The more I think about our field and current best practice (</a:t>
            </a:r>
            <a:r>
              <a:rPr lang="en-GB" sz="1400" i="1" dirty="0" err="1">
                <a:solidFill>
                  <a:schemeClr val="tx2"/>
                </a:solidFill>
                <a:latin typeface="Calibri" pitchFamily="34" charset="0"/>
              </a:rPr>
              <a:t>perl</a:t>
            </a:r>
            <a:r>
              <a:rPr lang="en-GB" sz="1400" i="1" dirty="0">
                <a:solidFill>
                  <a:schemeClr val="tx2"/>
                </a:solidFill>
                <a:latin typeface="Calibri" pitchFamily="34" charset="0"/>
              </a:rPr>
              <a:t>/java ...), rapid </a:t>
            </a:r>
            <a:r>
              <a:rPr lang="en-GB" sz="1400" i="1" dirty="0" err="1">
                <a:solidFill>
                  <a:schemeClr val="tx2"/>
                </a:solidFill>
                <a:latin typeface="Calibri" pitchFamily="34" charset="0"/>
              </a:rPr>
              <a:t>protyping</a:t>
            </a:r>
            <a:r>
              <a:rPr lang="en-GB" sz="1400" i="1" dirty="0">
                <a:solidFill>
                  <a:schemeClr val="tx2"/>
                </a:solidFill>
                <a:latin typeface="Calibri" pitchFamily="34" charset="0"/>
              </a:rPr>
              <a:t>, mathematical problems, the more enthusiastic I get about this path</a:t>
            </a:r>
            <a:r>
              <a:rPr lang="en-GB" sz="1400" i="1" dirty="0" smtClean="0">
                <a:solidFill>
                  <a:schemeClr val="tx2"/>
                </a:solidFill>
                <a:latin typeface="Calibri" pitchFamily="34" charset="0"/>
              </a:rPr>
              <a:t>.”</a:t>
            </a:r>
            <a:endParaRPr lang="en-GB" sz="1400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2209800"/>
            <a:ext cx="18859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>
            <a:normAutofit fontScale="90000"/>
          </a:bodyPr>
          <a:lstStyle/>
          <a:p>
            <a:r>
              <a:rPr lang="en-GB" sz="6200" dirty="0" smtClean="0">
                <a:latin typeface="+mn-lt"/>
              </a:rPr>
              <a:t>Feature/QA Drilldown</a:t>
            </a:r>
            <a:endParaRPr lang="en-GB" sz="3200" b="0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214686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676400"/>
          <a:ext cx="8458201" cy="5003671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677057"/>
                <a:gridCol w="1166648"/>
                <a:gridCol w="1531226"/>
                <a:gridCol w="1236760"/>
                <a:gridCol w="2846510"/>
              </a:tblGrid>
              <a:tr h="53628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Designed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Implemented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Tested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Expected Adjustments?</a:t>
                      </a:r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Type Inference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Generalization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064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#light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Make it the default</a:t>
                      </a:r>
                      <a:endParaRPr lang="en-GB" dirty="0"/>
                    </a:p>
                  </a:txBody>
                  <a:tcPr/>
                </a:tc>
              </a:tr>
              <a:tr h="53628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Basic expressions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628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Object expressions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628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Records/Unions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Continue</a:t>
                      </a:r>
                      <a:r>
                        <a:rPr lang="en-GB" baseline="0" dirty="0" smtClean="0"/>
                        <a:t> to a</a:t>
                      </a:r>
                      <a:r>
                        <a:rPr lang="en-GB" dirty="0" smtClean="0"/>
                        <a:t>lign with OO features</a:t>
                      </a:r>
                    </a:p>
                  </a:txBody>
                  <a:tcPr/>
                </a:tc>
              </a:tr>
              <a:tr h="53628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Sequence expressions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Complete</a:t>
                      </a:r>
                      <a:r>
                        <a:rPr lang="en-GB" baseline="0" dirty="0" smtClean="0"/>
                        <a:t> some cases,  </a:t>
                      </a:r>
                      <a:r>
                        <a:rPr lang="en-GB" baseline="0" dirty="0" err="1" smtClean="0"/>
                        <a:t>e.g</a:t>
                      </a:r>
                      <a:r>
                        <a:rPr lang="en-GB" baseline="0" dirty="0" smtClean="0"/>
                        <a:t> try/catch</a:t>
                      </a:r>
                      <a:endParaRPr lang="en-GB" dirty="0"/>
                    </a:p>
                  </a:txBody>
                  <a:tcPr/>
                </a:tc>
              </a:tr>
              <a:tr h="53628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Computation expressions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Complete</a:t>
                      </a:r>
                      <a:r>
                        <a:rPr lang="en-GB" baseline="0" dirty="0" smtClean="0"/>
                        <a:t> some cases,  </a:t>
                      </a:r>
                      <a:r>
                        <a:rPr lang="en-GB" baseline="0" dirty="0" err="1" smtClean="0"/>
                        <a:t>e.g</a:t>
                      </a:r>
                      <a:r>
                        <a:rPr lang="en-GB" baseline="0" dirty="0" smtClean="0"/>
                        <a:t> try/catch</a:t>
                      </a:r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676400"/>
          <a:ext cx="8458201" cy="491304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677057"/>
                <a:gridCol w="1166648"/>
                <a:gridCol w="1531226"/>
                <a:gridCol w="1236760"/>
                <a:gridCol w="2846510"/>
              </a:tblGrid>
              <a:tr h="53628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Designed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Implemented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Tested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Expected Adjustments?</a:t>
                      </a:r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Compare/Hash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Opt in/out on</a:t>
                      </a:r>
                      <a:r>
                        <a:rPr lang="en-GB" baseline="0" dirty="0" smtClean="0"/>
                        <a:t> objects/records</a:t>
                      </a:r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Tuples</a:t>
                      </a:r>
                      <a:r>
                        <a:rPr lang="en-GB" sz="1800" dirty="0" smtClean="0"/>
                        <a:t>, Functions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Explicit Object Type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dirty="0" smtClean="0"/>
                        <a:t>Syntax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Leverage C# tests here to catch corner cases</a:t>
                      </a:r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Implicit Object Type</a:t>
                      </a:r>
                      <a:r>
                        <a:rPr lang="en-GB" sz="1800" baseline="0" dirty="0" smtClean="0"/>
                        <a:t> Syntax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Mutual recursion unimplemented</a:t>
                      </a:r>
                    </a:p>
                  </a:txBody>
                  <a:tcPr/>
                </a:tc>
              </a:tr>
              <a:tr h="3064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Structs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Mutual</a:t>
                      </a:r>
                      <a:r>
                        <a:rPr lang="en-GB" baseline="0" dirty="0" smtClean="0"/>
                        <a:t> recursion checks unimplemented</a:t>
                      </a:r>
                      <a:endParaRPr lang="en-GB" dirty="0" smtClean="0"/>
                    </a:p>
                  </a:txBody>
                  <a:tcPr/>
                </a:tc>
              </a:tr>
              <a:tr h="306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Named/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Optional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Args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Error messages a bit</a:t>
                      </a:r>
                      <a:r>
                        <a:rPr lang="en-GB" baseline="0" dirty="0" smtClean="0"/>
                        <a:t> weak</a:t>
                      </a:r>
                      <a:endParaRPr lang="en-GB" dirty="0" smtClean="0"/>
                    </a:p>
                  </a:txBody>
                  <a:tcPr/>
                </a:tc>
              </a:tr>
              <a:tr h="53628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Nested Types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Needed for </a:t>
                      </a:r>
                      <a:r>
                        <a:rPr lang="en-GB" dirty="0" err="1" smtClean="0"/>
                        <a:t>CodeDom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676400"/>
          <a:ext cx="8458201" cy="443608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677057"/>
                <a:gridCol w="1166648"/>
                <a:gridCol w="1531226"/>
                <a:gridCol w="1236760"/>
                <a:gridCol w="2846510"/>
              </a:tblGrid>
              <a:tr h="53628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Designed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Implemented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Tested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Expected Adjustments?</a:t>
                      </a:r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Extension Members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C# </a:t>
                      </a:r>
                      <a:r>
                        <a:rPr lang="en-GB" dirty="0" err="1" smtClean="0"/>
                        <a:t>compat</a:t>
                      </a:r>
                      <a:r>
                        <a:rPr lang="en-GB" dirty="0" smtClean="0"/>
                        <a:t> NYI</a:t>
                      </a:r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Overloaded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Match C# more precisely?</a:t>
                      </a:r>
                      <a:endParaRPr lang="en-GB" dirty="0" smtClean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Language 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n/a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n/a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Work</a:t>
                      </a:r>
                      <a:r>
                        <a:rPr lang="en-GB" baseline="0" dirty="0" smtClean="0"/>
                        <a:t> to do</a:t>
                      </a:r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306446"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306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536281"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371600"/>
          <a:ext cx="8534402" cy="518190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476300"/>
                <a:gridCol w="1026992"/>
                <a:gridCol w="1347927"/>
                <a:gridCol w="1088711"/>
                <a:gridCol w="1088711"/>
                <a:gridCol w="2505761"/>
              </a:tblGrid>
              <a:tr h="37801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Owner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Complexity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Bug 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Notes</a:t>
                      </a:r>
                      <a:endParaRPr lang="en-GB" dirty="0"/>
                    </a:p>
                  </a:txBody>
                  <a:tcPr/>
                </a:tc>
              </a:tr>
              <a:tr h="3318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Lex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ym typeface="Wingdings"/>
                        </a:rPr>
                        <a:t>dsyme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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Uses</a:t>
                      </a:r>
                      <a:r>
                        <a:rPr lang="en-GB" baseline="0" dirty="0" smtClean="0"/>
                        <a:t> FsLex</a:t>
                      </a:r>
                      <a:endParaRPr lang="en-GB" dirty="0"/>
                    </a:p>
                  </a:txBody>
                  <a:tcPr/>
                </a:tc>
              </a:tr>
              <a:tr h="331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#light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ym typeface="Wingdings"/>
                        </a:rPr>
                        <a:t>dsyme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 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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1.5K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331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Parse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ym typeface="Wingdings"/>
                        </a:rPr>
                        <a:t>dsyme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 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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</a:t>
                      </a:r>
                      <a:r>
                        <a:rPr lang="en-GB" dirty="0" err="1" smtClean="0"/>
                        <a:t>FsYacc</a:t>
                      </a:r>
                      <a:r>
                        <a:rPr lang="en-GB" dirty="0" smtClean="0"/>
                        <a:t> (LALR)</a:t>
                      </a:r>
                    </a:p>
                  </a:txBody>
                  <a:tcPr/>
                </a:tc>
              </a:tr>
              <a:tr h="331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dsyme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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Abstract IL library</a:t>
                      </a:r>
                    </a:p>
                  </a:txBody>
                  <a:tcPr/>
                </a:tc>
              </a:tr>
              <a:tr h="331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Name 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dsyme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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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1.5K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331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Typecheck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ym typeface="Wingdings"/>
                        </a:rPr>
                        <a:t>dsyme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 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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12K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318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Internal tree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dsyme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 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8K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3318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Represent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jamarg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 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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331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Optimize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jamarg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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37801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ILX</a:t>
                      </a:r>
                      <a:r>
                        <a:rPr lang="en-GB" sz="1800" baseline="0" dirty="0" smtClean="0"/>
                        <a:t> gen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dsyme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 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801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Erase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dsyme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Remnants of ILX</a:t>
                      </a:r>
                      <a:endParaRPr lang="en-GB" dirty="0"/>
                    </a:p>
                  </a:txBody>
                  <a:tcPr/>
                </a:tc>
              </a:tr>
              <a:tr h="37801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Write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dsyme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Abstract IL Library</a:t>
                      </a:r>
                      <a:endParaRPr lang="en-GB" dirty="0"/>
                    </a:p>
                  </a:txBody>
                  <a:tcPr/>
                </a:tc>
              </a:tr>
              <a:tr h="37801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VS</a:t>
                      </a:r>
                      <a:r>
                        <a:rPr lang="en-GB" sz="1800" baseline="0" dirty="0" smtClean="0"/>
                        <a:t> Service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dsyme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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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2.5K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676400"/>
          <a:ext cx="8458203" cy="4376761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419990"/>
                <a:gridCol w="1094610"/>
                <a:gridCol w="1447800"/>
                <a:gridCol w="1038435"/>
                <a:gridCol w="1047184"/>
                <a:gridCol w="2410184"/>
              </a:tblGrid>
              <a:tr h="53628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Designed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Implemented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Quality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Tested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Expected Adjustments?</a:t>
                      </a:r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F# Interactive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Foresee user requests here</a:t>
                      </a:r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Visual FSI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Foresee user requests here</a:t>
                      </a:r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Intellisense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Automated testing weak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here</a:t>
                      </a:r>
                      <a:endParaRPr lang="en-GB" dirty="0"/>
                    </a:p>
                  </a:txBody>
                  <a:tcPr/>
                </a:tc>
              </a:tr>
              <a:tr h="3064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Hover Types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Automated testing weak here</a:t>
                      </a:r>
                    </a:p>
                  </a:txBody>
                  <a:tcPr/>
                </a:tc>
              </a:tr>
              <a:tr h="536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Interactive</a:t>
                      </a:r>
                      <a:r>
                        <a:rPr lang="en-GB" sz="1800" baseline="0" dirty="0" smtClean="0"/>
                        <a:t> Parse/C</a:t>
                      </a:r>
                      <a:r>
                        <a:rPr lang="en-GB" sz="1800" dirty="0" smtClean="0"/>
                        <a:t>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Automated testing weak here</a:t>
                      </a:r>
                    </a:p>
                  </a:txBody>
                  <a:tcPr/>
                </a:tc>
              </a:tr>
              <a:tr h="53628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Color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Hilight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Automated testing weak here, but not needed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676400"/>
          <a:ext cx="8458203" cy="2077591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419990"/>
                <a:gridCol w="1094610"/>
                <a:gridCol w="1447800"/>
                <a:gridCol w="1038435"/>
                <a:gridCol w="1047184"/>
                <a:gridCol w="2410184"/>
              </a:tblGrid>
              <a:tr h="53628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Designed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Implemented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Quality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Tested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Expected Adjustments?</a:t>
                      </a:r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CodeDom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Lex</a:t>
                      </a:r>
                      <a:endParaRPr lang="en-GB" sz="18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r>
                        <a:rPr lang="en-GB" baseline="0" dirty="0" smtClean="0">
                          <a:sym typeface="Wingdings"/>
                        </a:rPr>
                        <a:t> </a:t>
                      </a:r>
                      <a:r>
                        <a:rPr lang="en-GB" dirty="0" smtClean="0"/>
                        <a:t>Move to </a:t>
                      </a:r>
                      <a:r>
                        <a:rPr lang="en-GB" dirty="0" err="1" smtClean="0"/>
                        <a:t>CodePlex</a:t>
                      </a:r>
                      <a:r>
                        <a:rPr lang="en-GB" dirty="0" smtClean="0"/>
                        <a:t>?  Unicode NYI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Yacc</a:t>
                      </a:r>
                      <a:endParaRPr lang="en-GB" sz="18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r>
                        <a:rPr lang="en-GB" baseline="0" dirty="0" smtClean="0">
                          <a:sym typeface="Wingdings"/>
                        </a:rPr>
                        <a:t> </a:t>
                      </a:r>
                      <a:r>
                        <a:rPr lang="en-GB" dirty="0" smtClean="0"/>
                        <a:t>Move to </a:t>
                      </a:r>
                      <a:r>
                        <a:rPr lang="en-GB" dirty="0" err="1" smtClean="0"/>
                        <a:t>CodePlex</a:t>
                      </a:r>
                      <a:r>
                        <a:rPr lang="en-GB" dirty="0" smtClean="0"/>
                        <a:t>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764450"/>
          <a:ext cx="8610603" cy="489881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572390"/>
                <a:gridCol w="1094610"/>
                <a:gridCol w="1447800"/>
                <a:gridCol w="1038435"/>
                <a:gridCol w="1047184"/>
                <a:gridCol w="2410184"/>
              </a:tblGrid>
              <a:tr h="44534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Designed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Implemented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Quality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Tested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Expected Adjustments?</a:t>
                      </a:r>
                      <a:endParaRPr lang="en-GB" dirty="0"/>
                    </a:p>
                  </a:txBody>
                  <a:tcPr/>
                </a:tc>
              </a:tr>
              <a:tr h="44534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Move some to </a:t>
                      </a:r>
                      <a:r>
                        <a:rPr lang="en-GB" dirty="0" err="1" smtClean="0"/>
                        <a:t>CodePlex</a:t>
                      </a:r>
                      <a:endParaRPr lang="en-GB" dirty="0"/>
                    </a:p>
                  </a:txBody>
                  <a:tcPr/>
                </a:tc>
              </a:tr>
              <a:tr h="44534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Control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Review </a:t>
                      </a:r>
                      <a:r>
                        <a:rPr lang="en-GB" dirty="0" err="1" smtClean="0"/>
                        <a:t>w.r.t</a:t>
                      </a:r>
                      <a:r>
                        <a:rPr lang="en-GB" dirty="0" smtClean="0"/>
                        <a:t>.</a:t>
                      </a:r>
                      <a:r>
                        <a:rPr lang="en-GB" baseline="0" dirty="0" smtClean="0"/>
                        <a:t> PFX</a:t>
                      </a:r>
                      <a:endParaRPr lang="en-GB" dirty="0" smtClean="0"/>
                    </a:p>
                  </a:txBody>
                  <a:tcPr/>
                </a:tc>
              </a:tr>
              <a:tr h="44534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44534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Math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r>
                        <a:rPr lang="en-GB" baseline="0" dirty="0" smtClean="0">
                          <a:sym typeface="Wingdings"/>
                        </a:rPr>
                        <a:t> </a:t>
                      </a:r>
                      <a:r>
                        <a:rPr lang="en-GB" dirty="0" smtClean="0"/>
                        <a:t>Strategic</a:t>
                      </a:r>
                      <a:r>
                        <a:rPr lang="en-GB" baseline="0" dirty="0" smtClean="0"/>
                        <a:t> d</a:t>
                      </a:r>
                      <a:r>
                        <a:rPr lang="en-GB" dirty="0" smtClean="0"/>
                        <a:t>ecisions</a:t>
                      </a:r>
                      <a:r>
                        <a:rPr lang="en-GB" baseline="0" dirty="0" smtClean="0"/>
                        <a:t> needed here</a:t>
                      </a: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44534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Quotations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Review </a:t>
                      </a:r>
                      <a:r>
                        <a:rPr lang="en-GB" dirty="0" err="1" smtClean="0"/>
                        <a:t>w.r.t</a:t>
                      </a:r>
                      <a:r>
                        <a:rPr lang="en-GB" dirty="0" smtClean="0"/>
                        <a:t>.</a:t>
                      </a:r>
                      <a:r>
                        <a:rPr lang="en-GB" baseline="0" dirty="0" smtClean="0"/>
                        <a:t> LINQ</a:t>
                      </a:r>
                      <a:endParaRPr lang="en-GB" dirty="0" smtClean="0"/>
                    </a:p>
                  </a:txBody>
                  <a:tcPr/>
                </a:tc>
              </a:tr>
              <a:tr h="44534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Reflection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44534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Text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StructuredFormat</a:t>
                      </a:r>
                      <a:r>
                        <a:rPr lang="en-GB" dirty="0" smtClean="0"/>
                        <a:t>?</a:t>
                      </a:r>
                    </a:p>
                  </a:txBody>
                  <a:tcPr/>
                </a:tc>
              </a:tr>
              <a:tr h="44534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Plot</a:t>
                      </a:r>
                      <a:endParaRPr lang="en-GB" sz="18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r>
                        <a:rPr lang="en-GB" baseline="0" dirty="0" smtClean="0">
                          <a:sym typeface="Wingdings"/>
                        </a:rPr>
                        <a:t> </a:t>
                      </a:r>
                      <a:r>
                        <a:rPr lang="en-GB" dirty="0" smtClean="0"/>
                        <a:t>Strategic</a:t>
                      </a:r>
                      <a:r>
                        <a:rPr lang="en-GB" baseline="0" dirty="0" smtClean="0"/>
                        <a:t> d</a:t>
                      </a:r>
                      <a:r>
                        <a:rPr lang="en-GB" dirty="0" smtClean="0"/>
                        <a:t>ecisions</a:t>
                      </a:r>
                      <a:r>
                        <a:rPr lang="en-GB" baseline="0" dirty="0" smtClean="0"/>
                        <a:t> needed here</a:t>
                      </a: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44534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NativeInterop</a:t>
                      </a:r>
                      <a:endParaRPr lang="en-GB" sz="18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r>
                        <a:rPr lang="en-GB" baseline="0" dirty="0" smtClean="0">
                          <a:sym typeface="Wingdings"/>
                        </a:rPr>
                        <a:t> </a:t>
                      </a:r>
                      <a:r>
                        <a:rPr lang="en-GB" dirty="0" smtClean="0"/>
                        <a:t>Move to </a:t>
                      </a:r>
                      <a:r>
                        <a:rPr lang="en-GB" dirty="0" err="1" smtClean="0"/>
                        <a:t>CodePlex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44534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Compat</a:t>
                      </a:r>
                      <a:endParaRPr lang="en-GB" sz="18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</a:t>
                      </a:r>
                      <a:r>
                        <a:rPr lang="en-GB" baseline="0" dirty="0" smtClean="0">
                          <a:sym typeface="Wingdings"/>
                        </a:rPr>
                        <a:t> </a:t>
                      </a:r>
                      <a:r>
                        <a:rPr lang="en-GB" dirty="0" smtClean="0"/>
                        <a:t>Move to </a:t>
                      </a:r>
                      <a:r>
                        <a:rPr lang="en-GB" dirty="0" err="1" smtClean="0"/>
                        <a:t>CodePlex</a:t>
                      </a: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>
            <a:normAutofit fontScale="90000"/>
          </a:bodyPr>
          <a:lstStyle/>
          <a:p>
            <a:r>
              <a:rPr lang="en-GB" sz="6200" dirty="0" smtClean="0">
                <a:latin typeface="+mn-lt"/>
              </a:rPr>
              <a:t>CUSTOMERS, COMMUNITY, PARTNERS</a:t>
            </a:r>
            <a:endParaRPr lang="en-GB" sz="3200" b="0" i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214686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Overview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Internal Customers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MSR Cambridge Applied Games Group</a:t>
            </a:r>
          </a:p>
          <a:p>
            <a:r>
              <a:rPr lang="en-GB" dirty="0" smtClean="0"/>
              <a:t>Potential: </a:t>
            </a:r>
            <a:r>
              <a:rPr lang="en-GB" dirty="0" err="1" smtClean="0"/>
              <a:t>adCenter</a:t>
            </a:r>
            <a:r>
              <a:rPr lang="en-GB" dirty="0" smtClean="0"/>
              <a:t>, Xbox Live</a:t>
            </a:r>
          </a:p>
          <a:p>
            <a:endParaRPr lang="en-GB" dirty="0" smtClean="0"/>
          </a:p>
          <a:p>
            <a:r>
              <a:rPr lang="en-GB" dirty="0" smtClean="0"/>
              <a:t>Various Research Groups (MSR India, Cambridge)</a:t>
            </a:r>
          </a:p>
          <a:p>
            <a:r>
              <a:rPr lang="en-GB" dirty="0" smtClean="0"/>
              <a:t>Potential: Much of MSR, hence tech transfer</a:t>
            </a:r>
          </a:p>
          <a:p>
            <a:endParaRPr lang="en-GB" dirty="0" smtClean="0"/>
          </a:p>
          <a:p>
            <a:r>
              <a:rPr lang="en-GB" dirty="0" smtClean="0"/>
              <a:t>Potential: Static Driver Verifier (Windows Core)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Customers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Lots of individual users</a:t>
            </a:r>
          </a:p>
          <a:p>
            <a:pPr lvl="1"/>
            <a:r>
              <a:rPr lang="en-GB" dirty="0" smtClean="0"/>
              <a:t>M</a:t>
            </a:r>
            <a:r>
              <a:rPr lang="en-GB" dirty="0" smtClean="0"/>
              <a:t>any potentially significant decision makers and opinion leaders (e.g. Darren Platt, JGI)</a:t>
            </a:r>
          </a:p>
          <a:p>
            <a:r>
              <a:rPr lang="en-GB" dirty="0" smtClean="0"/>
              <a:t>Potential: Morgan Stanley, Credit Suisse</a:t>
            </a:r>
          </a:p>
          <a:p>
            <a:endParaRPr lang="en-GB" dirty="0" smtClean="0"/>
          </a:p>
          <a:p>
            <a:r>
              <a:rPr lang="en-GB" dirty="0" smtClean="0"/>
              <a:t>E.g. HDFS – hardware design in F#</a:t>
            </a:r>
          </a:p>
          <a:p>
            <a:pPr lvl="1"/>
            <a:r>
              <a:rPr lang="en-GB" dirty="0" smtClean="0"/>
              <a:t>Potential:  A powerful, programmatic hardware design &amp; test stack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Community, http://hubFS.net</a:t>
            </a:r>
            <a:endParaRPr lang="en-GB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 descr="HubF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6476091" cy="46726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F# Books</a:t>
            </a:r>
            <a:endParaRPr lang="en-GB" sz="4000" dirty="0"/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endParaRPr lang="en-GB" sz="2400" dirty="0">
              <a:solidFill>
                <a:srgbClr val="DDDDD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2286000"/>
            <a:ext cx="8915400" cy="3352800"/>
            <a:chOff x="1447800" y="2438400"/>
            <a:chExt cx="6180108" cy="2057400"/>
          </a:xfrm>
        </p:grpSpPr>
        <p:pic>
          <p:nvPicPr>
            <p:cNvPr id="6" name="Picture 5" descr="FoundationsF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2438400"/>
              <a:ext cx="2057400" cy="2057400"/>
            </a:xfrm>
            <a:prstGeom prst="rect">
              <a:avLst/>
            </a:prstGeom>
          </p:spPr>
        </p:pic>
        <p:pic>
          <p:nvPicPr>
            <p:cNvPr id="7" name="Picture 6" descr="ExpertF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2438400"/>
              <a:ext cx="2057400" cy="2057400"/>
            </a:xfrm>
            <a:prstGeom prst="rect">
              <a:avLst/>
            </a:prstGeom>
          </p:spPr>
        </p:pic>
        <p:pic>
          <p:nvPicPr>
            <p:cNvPr id="8" name="Picture 7" descr="FForScientists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2200" y="2438400"/>
              <a:ext cx="1455708" cy="205740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>
            <a:normAutofit fontScale="90000"/>
          </a:bodyPr>
          <a:lstStyle/>
          <a:p>
            <a:r>
              <a:rPr lang="en-GB" sz="6200" dirty="0" smtClean="0">
                <a:latin typeface="+mn-lt"/>
              </a:rPr>
              <a:t>DEEPER INTO THE LANGUAGE</a:t>
            </a:r>
            <a:endParaRPr lang="en-GB" sz="3200" b="0" i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214686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Quick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Simpler Object-Oriented Programming</a:t>
            </a:r>
          </a:p>
          <a:p>
            <a:r>
              <a:rPr lang="en-GB" b="1" dirty="0" smtClean="0"/>
              <a:t>Simpler Syntax (#light)</a:t>
            </a:r>
          </a:p>
          <a:p>
            <a:r>
              <a:rPr lang="en-GB" b="1" dirty="0" smtClean="0"/>
              <a:t>Meta-programming </a:t>
            </a:r>
          </a:p>
          <a:p>
            <a:r>
              <a:rPr lang="en-GB" b="1" dirty="0" smtClean="0"/>
              <a:t>Extensible “Active” Pattern Matching</a:t>
            </a:r>
          </a:p>
          <a:p>
            <a:r>
              <a:rPr lang="en-GB" b="1" dirty="0" smtClean="0"/>
              <a:t>Generic “Workflow” Syntax</a:t>
            </a:r>
          </a:p>
          <a:p>
            <a:r>
              <a:rPr lang="en-GB" b="1" dirty="0" smtClean="0"/>
              <a:t>Asynchronous Workflows</a:t>
            </a:r>
          </a:p>
          <a:p>
            <a:r>
              <a:rPr lang="en-GB" b="1" dirty="0" smtClean="0"/>
              <a:t>Interactive Charting and Plotting</a:t>
            </a:r>
          </a:p>
          <a:p>
            <a:r>
              <a:rPr lang="en-GB" b="1" dirty="0" smtClean="0"/>
              <a:t>Many, many small improvements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172200" y="2057400"/>
            <a:ext cx="2667000" cy="1200329"/>
          </a:xfrm>
          <a:prstGeom prst="wedgeRectCallout">
            <a:avLst>
              <a:gd name="adj1" fmla="val -95351"/>
              <a:gd name="adj2" fmla="val 5157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Paper “Extensible Pattern Matching through a Lightweight Language Extension”, ICFP 2007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Quick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Simpler Object-Oriented Programming</a:t>
            </a:r>
          </a:p>
          <a:p>
            <a:r>
              <a:rPr lang="en-GB" dirty="0" smtClean="0"/>
              <a:t>Simpler Syntax (#light)</a:t>
            </a:r>
          </a:p>
          <a:p>
            <a:r>
              <a:rPr lang="en-GB" dirty="0" smtClean="0"/>
              <a:t>Meta-programming </a:t>
            </a:r>
          </a:p>
          <a:p>
            <a:r>
              <a:rPr lang="en-GB" dirty="0" smtClean="0"/>
              <a:t>Extensible “Active” Pattern Matching</a:t>
            </a:r>
          </a:p>
          <a:p>
            <a:r>
              <a:rPr lang="en-GB" dirty="0" smtClean="0"/>
              <a:t>Generic “Workflow” Syntax</a:t>
            </a:r>
          </a:p>
          <a:p>
            <a:r>
              <a:rPr lang="en-GB" b="1" dirty="0" smtClean="0"/>
              <a:t>Asynchronous Workflows</a:t>
            </a:r>
          </a:p>
          <a:p>
            <a:r>
              <a:rPr lang="en-GB" dirty="0" smtClean="0"/>
              <a:t>Interactive Charting and Plotting</a:t>
            </a:r>
          </a:p>
          <a:p>
            <a:r>
              <a:rPr lang="en-GB" dirty="0" smtClean="0"/>
              <a:t>Many, many small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The Targets: </a:t>
            </a:r>
          </a:p>
          <a:p>
            <a:pPr lvl="1"/>
            <a:r>
              <a:rPr lang="en-GB" dirty="0" smtClean="0"/>
              <a:t>Asynchronous I/O </a:t>
            </a:r>
          </a:p>
          <a:p>
            <a:pPr lvl="1"/>
            <a:r>
              <a:rPr lang="en-GB" dirty="0" smtClean="0"/>
              <a:t>Thread Pool </a:t>
            </a:r>
          </a:p>
          <a:p>
            <a:pPr lvl="1"/>
            <a:r>
              <a:rPr lang="en-GB" dirty="0" smtClean="0"/>
              <a:t>“Anything with a </a:t>
            </a:r>
            <a:r>
              <a:rPr lang="en-GB" dirty="0" err="1" smtClean="0"/>
              <a:t>callback</a:t>
            </a:r>
            <a:r>
              <a:rPr lang="en-GB" dirty="0" smtClean="0"/>
              <a:t> or where a process suspends”</a:t>
            </a:r>
          </a:p>
          <a:p>
            <a:pPr lvl="1"/>
            <a:r>
              <a:rPr lang="en-GB" dirty="0" smtClean="0"/>
              <a:t>Aim: Compositionality</a:t>
            </a:r>
          </a:p>
          <a:p>
            <a:pPr lvl="1"/>
            <a:endParaRPr lang="en-GB" b="1" dirty="0" smtClean="0"/>
          </a:p>
          <a:p>
            <a:r>
              <a:rPr lang="en-GB" b="1" dirty="0" smtClean="0"/>
              <a:t>The Technique: “Asynchronous Workflows”</a:t>
            </a:r>
          </a:p>
          <a:p>
            <a:pPr lvl="1"/>
            <a:r>
              <a:rPr lang="en-GB" dirty="0" smtClean="0"/>
              <a:t>Making it feasible to write continuation-passing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921" t="54878"/>
          <a:stretch>
            <a:fillRect/>
          </a:stretch>
        </p:blipFill>
        <p:spPr bwMode="auto">
          <a:xfrm>
            <a:off x="762000" y="2438400"/>
            <a:ext cx="812353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4876800"/>
            <a:ext cx="83820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800" dirty="0" err="1" smtClean="0">
                <a:latin typeface="Consolas" pitchFamily="49" charset="0"/>
              </a:rPr>
              <a:t>Stream.BeginRead</a:t>
            </a:r>
            <a:r>
              <a:rPr lang="en-GB" sz="2800" dirty="0" smtClean="0">
                <a:latin typeface="Consolas" pitchFamily="49" charset="0"/>
              </a:rPr>
              <a:t> : ...</a:t>
            </a:r>
          </a:p>
          <a:p>
            <a:endParaRPr lang="en-GB" sz="2800" dirty="0" smtClean="0">
              <a:latin typeface="Consolas" pitchFamily="49" charset="0"/>
            </a:endParaRPr>
          </a:p>
          <a:p>
            <a:r>
              <a:rPr lang="en-GB" sz="2800" dirty="0" err="1" smtClean="0">
                <a:latin typeface="Consolas" pitchFamily="49" charset="0"/>
              </a:rPr>
              <a:t>Stream.EndRead</a:t>
            </a:r>
            <a:r>
              <a:rPr lang="en-GB" sz="2800" dirty="0" smtClean="0">
                <a:latin typeface="Consolas" pitchFamily="49" charset="0"/>
              </a:rPr>
              <a:t> : </a:t>
            </a:r>
            <a:r>
              <a:rPr lang="en-GB" sz="2800" dirty="0" err="1" smtClean="0">
                <a:latin typeface="Consolas" pitchFamily="49" charset="0"/>
              </a:rPr>
              <a:t>IAsyncResult</a:t>
            </a:r>
            <a:r>
              <a:rPr lang="en-GB" sz="2800" dirty="0" smtClean="0">
                <a:latin typeface="Consolas" pitchFamily="49" charset="0"/>
              </a:rPr>
              <a:t> * ...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43600" y="1371600"/>
            <a:ext cx="1828800" cy="1323439"/>
          </a:xfrm>
          <a:prstGeom prst="wedgeRectCallout">
            <a:avLst>
              <a:gd name="adj1" fmla="val -175245"/>
              <a:gd name="adj2" fmla="val 106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Target: make it easy to use Begin/End operations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0" y="2971800"/>
            <a:ext cx="1295400" cy="609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Typical Control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5146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BeginRead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37338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EndRead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8800" y="5105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Rest of Task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7" idx="2"/>
            <a:endCxn id="16" idx="1"/>
          </p:cNvCxnSpPr>
          <p:nvPr/>
        </p:nvCxnSpPr>
        <p:spPr>
          <a:xfrm rot="16200000" flipH="1">
            <a:off x="3048000" y="3238500"/>
            <a:ext cx="800100" cy="10287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0"/>
          <p:cNvCxnSpPr>
            <a:stCxn id="16" idx="2"/>
            <a:endCxn id="17" idx="1"/>
          </p:cNvCxnSpPr>
          <p:nvPr/>
        </p:nvCxnSpPr>
        <p:spPr>
          <a:xfrm rot="16200000" flipH="1">
            <a:off x="4762500" y="4648200"/>
            <a:ext cx="952500" cy="8001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00200" y="2362200"/>
            <a:ext cx="4419600" cy="23622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Elbow Connector 29"/>
          <p:cNvCxnSpPr>
            <a:endCxn id="7" idx="1"/>
          </p:cNvCxnSpPr>
          <p:nvPr/>
        </p:nvCxnSpPr>
        <p:spPr>
          <a:xfrm>
            <a:off x="838200" y="2590800"/>
            <a:ext cx="1219200" cy="3429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6248400" y="1676400"/>
            <a:ext cx="1828800" cy="1477328"/>
          </a:xfrm>
          <a:prstGeom prst="wedgeRectCallout">
            <a:avLst>
              <a:gd name="adj1" fmla="val -100245"/>
              <a:gd name="adj2" fmla="val 3575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One aim is to encapsulate portions of thread-hopping control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28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114800" y="1828800"/>
            <a:ext cx="4800600" cy="289560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Attaching Attributes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[&lt;Obsolete("Deprecated at 1.2")&gt;]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…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[&lt;Conditional("DEBUG")&gt;]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Function(x) 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[&lt;assembly: Note("argument")&gt;]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()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2400" y="1752600"/>
            <a:ext cx="3505200" cy="281940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Comments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comment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///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XML doc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x = 1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2286000" y="266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5-Point Star 9"/>
          <p:cNvSpPr/>
          <p:nvPr/>
        </p:nvSpPr>
        <p:spPr>
          <a:xfrm>
            <a:off x="8382000" y="1981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5-Point Star 10"/>
          <p:cNvSpPr/>
          <p:nvPr/>
        </p:nvSpPr>
        <p:spPr>
          <a:xfrm>
            <a:off x="2819400" y="32766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2971800" y="31242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ReadAsync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8800" y="5105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Rest of Task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4" name="Elbow Connector 20"/>
          <p:cNvCxnSpPr>
            <a:stCxn id="7" idx="2"/>
            <a:endCxn id="17" idx="1"/>
          </p:cNvCxnSpPr>
          <p:nvPr/>
        </p:nvCxnSpPr>
        <p:spPr>
          <a:xfrm rot="16200000" flipH="1">
            <a:off x="3962400" y="3848100"/>
            <a:ext cx="1562100" cy="17907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7" idx="1"/>
          </p:cNvCxnSpPr>
          <p:nvPr/>
        </p:nvCxnSpPr>
        <p:spPr>
          <a:xfrm>
            <a:off x="838200" y="2590800"/>
            <a:ext cx="2133600" cy="9525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6248400" y="1676400"/>
            <a:ext cx="1828800" cy="1477328"/>
          </a:xfrm>
          <a:prstGeom prst="wedgeRectCallout">
            <a:avLst>
              <a:gd name="adj1" fmla="val -100245"/>
              <a:gd name="adj2" fmla="val 3575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One aim is to encapsulate portions of thread-hopping control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0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562600" y="152400"/>
            <a:ext cx="1828800" cy="1477328"/>
          </a:xfrm>
          <a:prstGeom prst="wedgeRectCallout">
            <a:avLst>
              <a:gd name="adj1" fmla="val -73774"/>
              <a:gd name="adj2" fmla="val 4485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Current MSDN “best practice” for 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457200" y="2133600"/>
            <a:ext cx="7927417" cy="4318152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source%d.jpg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result%d.jpg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9" name="Rectangular Callout 8"/>
          <p:cNvSpPr/>
          <p:nvPr/>
        </p:nvSpPr>
        <p:spPr>
          <a:xfrm>
            <a:off x="7010400" y="1752600"/>
            <a:ext cx="1828800" cy="914400"/>
          </a:xfrm>
          <a:prstGeom prst="wedgeRectCallout">
            <a:avLst>
              <a:gd name="adj1" fmla="val -99589"/>
              <a:gd name="adj2" fmla="val 59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Read from the file,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asynchronously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2743200"/>
            <a:ext cx="3352800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304800" y="4343400"/>
            <a:ext cx="1828800" cy="923330"/>
          </a:xfrm>
          <a:prstGeom prst="wedgeRectCallout">
            <a:avLst>
              <a:gd name="adj1" fmla="val 47652"/>
              <a:gd name="adj2" fmla="val -18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“!” 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= “asynchronous”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315200" y="3429000"/>
            <a:ext cx="1828800" cy="646331"/>
          </a:xfrm>
          <a:prstGeom prst="wedgeRectCallout">
            <a:avLst>
              <a:gd name="adj1" fmla="val -70775"/>
              <a:gd name="adj2" fmla="val 22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Write the result, asynchronously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0" y="3352800"/>
            <a:ext cx="1828800" cy="923330"/>
          </a:xfrm>
          <a:prstGeom prst="wedgeRectCallout">
            <a:avLst>
              <a:gd name="adj1" fmla="val 7934"/>
              <a:gd name="adj2" fmla="val -110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This object coordinates everything. 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828800" y="1143000"/>
            <a:ext cx="1828800" cy="923330"/>
          </a:xfrm>
          <a:prstGeom prst="wedgeRectCallout">
            <a:avLst>
              <a:gd name="adj1" fmla="val 26962"/>
              <a:gd name="adj2" fmla="val 6191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Equivalent F# code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(same </a:t>
            </a:r>
            <a:r>
              <a:rPr lang="en-GB" b="1" dirty="0" err="1" smtClean="0">
                <a:solidFill>
                  <a:schemeClr val="bg1"/>
                </a:solidFill>
              </a:rPr>
              <a:t>perf</a:t>
            </a:r>
            <a:r>
              <a:rPr lang="en-GB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934200" y="5715000"/>
            <a:ext cx="1828800" cy="923330"/>
          </a:xfrm>
          <a:prstGeom prst="wedgeRectCallout">
            <a:avLst>
              <a:gd name="adj1" fmla="val -96512"/>
              <a:gd name="adj2" fmla="val -71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Generate the tasks and queue them in parallel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09800" y="3581400"/>
            <a:ext cx="4724400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ular Callout 20"/>
          <p:cNvSpPr/>
          <p:nvPr/>
        </p:nvSpPr>
        <p:spPr>
          <a:xfrm>
            <a:off x="5867400" y="990600"/>
            <a:ext cx="1828800" cy="914400"/>
          </a:xfrm>
          <a:prstGeom prst="wedgeRectCallout">
            <a:avLst>
              <a:gd name="adj1" fmla="val -103503"/>
              <a:gd name="adj2" fmla="val 12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Open the file, synchronously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2438400"/>
            <a:ext cx="4724400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676400" y="2743200"/>
            <a:ext cx="685800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0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1676400"/>
            <a:ext cx="3733800" cy="224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36550" indent="-336550">
              <a:buFont typeface="Wingdings" pitchFamily="2" charset="2"/>
              <a:buChar char="ü"/>
            </a:pPr>
            <a:r>
              <a:rPr lang="en-GB" sz="2000" dirty="0" smtClean="0">
                <a:solidFill>
                  <a:schemeClr val="tx1"/>
                </a:solidFill>
              </a:rPr>
              <a:t>Create </a:t>
            </a:r>
            <a:r>
              <a:rPr lang="en-GB" sz="2000" b="1" dirty="0" smtClean="0">
                <a:solidFill>
                  <a:schemeClr val="tx1"/>
                </a:solidFill>
              </a:rPr>
              <a:t>10, 000s</a:t>
            </a:r>
            <a:r>
              <a:rPr lang="en-GB" sz="2000" dirty="0" smtClean="0">
                <a:solidFill>
                  <a:schemeClr val="tx1"/>
                </a:solidFill>
              </a:rPr>
              <a:t> of “asynchronous tasks”</a:t>
            </a:r>
          </a:p>
          <a:p>
            <a:pPr marL="336550" indent="-336550">
              <a:buFont typeface="Wingdings" pitchFamily="2" charset="2"/>
              <a:buChar char="ü"/>
            </a:pPr>
            <a:r>
              <a:rPr lang="en-GB" sz="2000" dirty="0" smtClean="0">
                <a:solidFill>
                  <a:schemeClr val="tx1"/>
                </a:solidFill>
              </a:rPr>
              <a:t>Mostly </a:t>
            </a:r>
            <a:r>
              <a:rPr lang="en-GB" sz="2000" b="1" dirty="0" smtClean="0">
                <a:solidFill>
                  <a:schemeClr val="tx1"/>
                </a:solidFill>
              </a:rPr>
              <a:t>queued</a:t>
            </a:r>
            <a:r>
              <a:rPr lang="en-GB" sz="2000" dirty="0" smtClean="0">
                <a:solidFill>
                  <a:schemeClr val="tx1"/>
                </a:solidFill>
              </a:rPr>
              <a:t>, </a:t>
            </a:r>
            <a:r>
              <a:rPr lang="en-GB" sz="2000" b="1" dirty="0" smtClean="0">
                <a:solidFill>
                  <a:schemeClr val="tx1"/>
                </a:solidFill>
              </a:rPr>
              <a:t>suspended</a:t>
            </a:r>
            <a:r>
              <a:rPr lang="en-GB" sz="2000" dirty="0" smtClean="0">
                <a:solidFill>
                  <a:schemeClr val="tx1"/>
                </a:solidFill>
              </a:rPr>
              <a:t> and </a:t>
            </a:r>
            <a:r>
              <a:rPr lang="en-GB" sz="2000" b="1" dirty="0" smtClean="0">
                <a:solidFill>
                  <a:schemeClr val="tx1"/>
                </a:solidFill>
              </a:rPr>
              <a:t>executed</a:t>
            </a:r>
            <a:r>
              <a:rPr lang="en-GB" sz="2000" dirty="0" smtClean="0">
                <a:solidFill>
                  <a:schemeClr val="tx1"/>
                </a:solidFill>
              </a:rPr>
              <a:t> in the thread pool</a:t>
            </a:r>
          </a:p>
          <a:p>
            <a:pPr marL="336550" indent="-336550">
              <a:buFont typeface="Wingdings" pitchFamily="2" charset="2"/>
              <a:buChar char="ü"/>
            </a:pPr>
            <a:r>
              <a:rPr lang="en-GB" sz="2000" b="1" dirty="0" smtClean="0">
                <a:solidFill>
                  <a:schemeClr val="tx1"/>
                </a:solidFill>
              </a:rPr>
              <a:t>Use your own </a:t>
            </a:r>
            <a:r>
              <a:rPr lang="en-GB" sz="2000" dirty="0" smtClean="0">
                <a:solidFill>
                  <a:schemeClr val="tx1"/>
                </a:solidFill>
              </a:rPr>
              <a:t>thread pool if needed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4114800"/>
            <a:ext cx="3733800" cy="224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36550" indent="-336550">
              <a:buFont typeface="Wingdings" pitchFamily="2" charset="2"/>
              <a:buChar char="ü"/>
            </a:pPr>
            <a:r>
              <a:rPr lang="en-GB" sz="2000" b="1" dirty="0" smtClean="0">
                <a:solidFill>
                  <a:schemeClr val="tx1"/>
                </a:solidFill>
              </a:rPr>
              <a:t>Exceptions </a:t>
            </a:r>
            <a:r>
              <a:rPr lang="en-GB" sz="2000" dirty="0" smtClean="0">
                <a:solidFill>
                  <a:schemeClr val="tx1"/>
                </a:solidFill>
              </a:rPr>
              <a:t>can be handled properly</a:t>
            </a:r>
          </a:p>
          <a:p>
            <a:pPr marL="336550" indent="-336550">
              <a:buFont typeface="Wingdings" pitchFamily="2" charset="2"/>
              <a:buChar char="ü"/>
            </a:pPr>
            <a:r>
              <a:rPr lang="en-GB" sz="2000" b="1" dirty="0" smtClean="0">
                <a:solidFill>
                  <a:schemeClr val="tx1"/>
                </a:solidFill>
              </a:rPr>
              <a:t>Cancellation checks </a:t>
            </a:r>
            <a:r>
              <a:rPr lang="en-GB" sz="2000" dirty="0" smtClean="0">
                <a:solidFill>
                  <a:schemeClr val="tx1"/>
                </a:solidFill>
              </a:rPr>
              <a:t>inserted automatically</a:t>
            </a:r>
          </a:p>
          <a:p>
            <a:pPr marL="336550" indent="-336550">
              <a:buFont typeface="Wingdings" pitchFamily="2" charset="2"/>
              <a:buChar char="ü"/>
            </a:pPr>
            <a:r>
              <a:rPr lang="en-GB" sz="2000" b="1" dirty="0" smtClean="0">
                <a:solidFill>
                  <a:schemeClr val="tx1"/>
                </a:solidFill>
              </a:rPr>
              <a:t>Resources</a:t>
            </a:r>
            <a:r>
              <a:rPr lang="en-GB" sz="2000" dirty="0" smtClean="0">
                <a:solidFill>
                  <a:schemeClr val="tx1"/>
                </a:solidFill>
              </a:rPr>
              <a:t> can be disposed properly on failure</a:t>
            </a:r>
          </a:p>
          <a:p>
            <a:pPr marL="336550" indent="-336550">
              <a:buFont typeface="Wingdings" pitchFamily="2" charset="2"/>
              <a:buChar char="ü"/>
            </a:pPr>
            <a:r>
              <a:rPr lang="en-GB" sz="2000" b="1" dirty="0" smtClean="0">
                <a:solidFill>
                  <a:schemeClr val="tx1"/>
                </a:solidFill>
              </a:rPr>
              <a:t>CPU threads are not blocked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457200" y="2133600"/>
            <a:ext cx="7927417" cy="4318152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source%d.jpg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result%d.jpg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457200" y="2133600"/>
            <a:ext cx="7927417" cy="4318152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use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source%d.jpg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use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result%d.jpg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4800600" cy="584775"/>
          </a:xfrm>
          <a:prstGeom prst="rect">
            <a:avLst/>
          </a:prstGeom>
          <a:solidFill>
            <a:srgbClr val="FFFF99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b="1" dirty="0" err="1" smtClean="0">
                <a:latin typeface="Consolas" pitchFamily="49" charset="0"/>
              </a:rPr>
              <a:t>Async.Parallel</a:t>
            </a:r>
            <a:r>
              <a:rPr lang="en-GB" sz="1600" b="1" dirty="0" smtClean="0">
                <a:latin typeface="Consolas" pitchFamily="49" charset="0"/>
              </a:rPr>
              <a:t> [ </a:t>
            </a:r>
            <a:r>
              <a:rPr lang="en-GB" sz="1600" dirty="0" err="1" smtClean="0">
                <a:latin typeface="Consolas" pitchFamily="49" charset="0"/>
              </a:rPr>
              <a:t>async</a:t>
            </a:r>
            <a:r>
              <a:rPr lang="en-GB" sz="1600" dirty="0" smtClean="0">
                <a:latin typeface="Consolas" pitchFamily="49" charset="0"/>
              </a:rPr>
              <a:t> {</a:t>
            </a:r>
            <a:r>
              <a:rPr lang="en-GB" sz="1600" b="1" dirty="0" smtClean="0">
                <a:latin typeface="Consolas" pitchFamily="49" charset="0"/>
              </a:rPr>
              <a:t> </a:t>
            </a:r>
            <a:r>
              <a:rPr lang="en-GB" sz="1600" dirty="0" smtClean="0">
                <a:latin typeface="Consolas" pitchFamily="49" charset="0"/>
              </a:rPr>
              <a:t>-&gt; </a:t>
            </a:r>
            <a:r>
              <a:rPr lang="en-GB" sz="1600" b="1" dirty="0" smtClean="0">
                <a:latin typeface="Consolas" pitchFamily="49" charset="0"/>
              </a:rPr>
              <a:t>2*2 + 3*6 </a:t>
            </a:r>
            <a:r>
              <a:rPr lang="en-GB" sz="1600" dirty="0" smtClean="0">
                <a:latin typeface="Consolas" pitchFamily="49" charset="0"/>
              </a:rPr>
              <a:t>};</a:t>
            </a:r>
          </a:p>
          <a:p>
            <a:r>
              <a:rPr lang="en-GB" sz="1600" b="1" dirty="0" smtClean="0">
                <a:latin typeface="Consolas" pitchFamily="49" charset="0"/>
              </a:rPr>
              <a:t>                 </a:t>
            </a:r>
            <a:r>
              <a:rPr lang="en-GB" sz="1600" dirty="0" err="1" smtClean="0">
                <a:latin typeface="Consolas" pitchFamily="49" charset="0"/>
              </a:rPr>
              <a:t>async</a:t>
            </a:r>
            <a:r>
              <a:rPr lang="en-GB" sz="1600" dirty="0" smtClean="0">
                <a:latin typeface="Consolas" pitchFamily="49" charset="0"/>
              </a:rPr>
              <a:t> { -&gt;</a:t>
            </a:r>
            <a:r>
              <a:rPr lang="en-GB" sz="1600" b="1" dirty="0" smtClean="0">
                <a:latin typeface="Consolas" pitchFamily="49" charset="0"/>
              </a:rPr>
              <a:t> 3 + 5 - 1 </a:t>
            </a:r>
            <a:r>
              <a:rPr lang="en-GB" sz="1600" dirty="0" smtClean="0">
                <a:latin typeface="Consolas" pitchFamily="49" charset="0"/>
              </a:rPr>
              <a:t>} </a:t>
            </a:r>
            <a:r>
              <a:rPr lang="en-GB" sz="1600" b="1" dirty="0" smtClean="0">
                <a:latin typeface="Consolas" pitchFamily="49" charset="0"/>
              </a:rPr>
              <a:t>]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43600" y="1371600"/>
            <a:ext cx="1828800" cy="646331"/>
          </a:xfrm>
          <a:prstGeom prst="wedgeRectCallout">
            <a:avLst>
              <a:gd name="adj1" fmla="val -104657"/>
              <a:gd name="adj2" fmla="val 129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Compute 22 and 7 in parallel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7981976" cy="830997"/>
          </a:xfrm>
          <a:prstGeom prst="rect">
            <a:avLst/>
          </a:prstGeom>
          <a:solidFill>
            <a:srgbClr val="FFFF99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b="1" dirty="0" err="1" smtClean="0">
                <a:latin typeface="Consolas" pitchFamily="49" charset="0"/>
              </a:rPr>
              <a:t>Async.Parallel</a:t>
            </a:r>
            <a:r>
              <a:rPr lang="en-GB" sz="1600" b="1" dirty="0" smtClean="0">
                <a:latin typeface="Consolas" pitchFamily="49" charset="0"/>
              </a:rPr>
              <a:t> [</a:t>
            </a:r>
            <a:r>
              <a:rPr lang="en-GB" sz="1600" b="1" dirty="0" err="1" smtClean="0">
                <a:latin typeface="Consolas" pitchFamily="49" charset="0"/>
              </a:rPr>
              <a:t>WebRequest.Async</a:t>
            </a:r>
            <a:r>
              <a:rPr lang="en-GB" sz="1600" b="1" dirty="0" smtClean="0">
                <a:latin typeface="Consolas" pitchFamily="49" charset="0"/>
              </a:rPr>
              <a:t> "http://www.live.com";</a:t>
            </a:r>
          </a:p>
          <a:p>
            <a:r>
              <a:rPr lang="en-GB" sz="1600" b="1" dirty="0" smtClean="0">
                <a:latin typeface="Consolas" pitchFamily="49" charset="0"/>
              </a:rPr>
              <a:t>                </a:t>
            </a:r>
            <a:r>
              <a:rPr lang="en-GB" sz="1600" b="1" dirty="0" err="1" smtClean="0">
                <a:latin typeface="Consolas" pitchFamily="49" charset="0"/>
              </a:rPr>
              <a:t>WebRequest.Async</a:t>
            </a:r>
            <a:r>
              <a:rPr lang="en-GB" sz="1600" b="1" dirty="0" smtClean="0">
                <a:latin typeface="Consolas" pitchFamily="49" charset="0"/>
              </a:rPr>
              <a:t> "http://www.yahoo.com";</a:t>
            </a:r>
          </a:p>
          <a:p>
            <a:r>
              <a:rPr lang="en-GB" sz="1600" b="1" dirty="0" smtClean="0">
                <a:latin typeface="Consolas" pitchFamily="49" charset="0"/>
              </a:rPr>
              <a:t>                </a:t>
            </a:r>
            <a:r>
              <a:rPr lang="en-GB" sz="1600" b="1" dirty="0" err="1" smtClean="0">
                <a:latin typeface="Consolas" pitchFamily="49" charset="0"/>
              </a:rPr>
              <a:t>WebRequest.Async</a:t>
            </a:r>
            <a:r>
              <a:rPr lang="en-GB" sz="1600" b="1" dirty="0" smtClean="0">
                <a:latin typeface="Consolas" pitchFamily="49" charset="0"/>
              </a:rPr>
              <a:t> "http://www.google.com" ]</a:t>
            </a:r>
            <a:endParaRPr lang="en-GB" sz="1600" b="1" dirty="0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086600" y="2209800"/>
            <a:ext cx="1828800" cy="1200329"/>
          </a:xfrm>
          <a:prstGeom prst="wedgeRectCallout">
            <a:avLst>
              <a:gd name="adj1" fmla="val -89951"/>
              <a:gd name="adj2" fmla="val 33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Get these three web pages and wait until all have come back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4731603"/>
            <a:ext cx="7981976" cy="584775"/>
          </a:xfrm>
          <a:prstGeom prst="rect">
            <a:avLst/>
          </a:prstGeom>
          <a:solidFill>
            <a:srgbClr val="FFFF99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Consolas" pitchFamily="49" charset="0"/>
              </a:rPr>
              <a:t>let </a:t>
            </a:r>
            <a:r>
              <a:rPr lang="en-GB" sz="1600" b="1" dirty="0" err="1" smtClean="0">
                <a:latin typeface="Consolas" pitchFamily="49" charset="0"/>
              </a:rPr>
              <a:t>parArrMap</a:t>
            </a:r>
            <a:r>
              <a:rPr lang="en-GB" sz="1600" b="1" dirty="0" smtClean="0">
                <a:latin typeface="Consolas" pitchFamily="49" charset="0"/>
              </a:rPr>
              <a:t> f (</a:t>
            </a:r>
            <a:r>
              <a:rPr lang="en-GB" sz="1600" b="1" dirty="0" err="1" smtClean="0">
                <a:latin typeface="Consolas" pitchFamily="49" charset="0"/>
              </a:rPr>
              <a:t>arr</a:t>
            </a:r>
            <a:r>
              <a:rPr lang="en-GB" sz="1600" b="1" dirty="0" smtClean="0">
                <a:latin typeface="Consolas" pitchFamily="49" charset="0"/>
              </a:rPr>
              <a:t>: _[]) = </a:t>
            </a:r>
          </a:p>
          <a:p>
            <a:r>
              <a:rPr lang="en-GB" sz="1600" b="1" dirty="0" smtClean="0">
                <a:latin typeface="Consolas" pitchFamily="49" charset="0"/>
              </a:rPr>
              <a:t>   </a:t>
            </a:r>
            <a:r>
              <a:rPr lang="en-GB" sz="1600" b="1" dirty="0" err="1" smtClean="0">
                <a:latin typeface="Consolas" pitchFamily="49" charset="0"/>
              </a:rPr>
              <a:t>Async.Run</a:t>
            </a:r>
            <a:r>
              <a:rPr lang="en-GB" sz="1600" b="1" dirty="0" smtClean="0">
                <a:latin typeface="Consolas" pitchFamily="49" charset="0"/>
              </a:rPr>
              <a:t> (</a:t>
            </a:r>
            <a:r>
              <a:rPr lang="en-GB" sz="1600" b="1" dirty="0" err="1" smtClean="0">
                <a:latin typeface="Consolas" pitchFamily="49" charset="0"/>
              </a:rPr>
              <a:t>Async.Parallel</a:t>
            </a:r>
            <a:r>
              <a:rPr lang="en-GB" sz="1600" b="1" dirty="0" smtClean="0">
                <a:latin typeface="Consolas" pitchFamily="49" charset="0"/>
              </a:rPr>
              <a:t> [| for x in </a:t>
            </a:r>
            <a:r>
              <a:rPr lang="en-GB" sz="1600" b="1" dirty="0" err="1" smtClean="0">
                <a:latin typeface="Consolas" pitchFamily="49" charset="0"/>
              </a:rPr>
              <a:t>arr</a:t>
            </a:r>
            <a:r>
              <a:rPr lang="en-GB" sz="1600" b="1" dirty="0" smtClean="0">
                <a:latin typeface="Consolas" pitchFamily="49" charset="0"/>
              </a:rPr>
              <a:t> -&gt; </a:t>
            </a:r>
            <a:r>
              <a:rPr lang="en-GB" sz="1600" b="1" dirty="0" err="1" smtClean="0">
                <a:latin typeface="Consolas" pitchFamily="49" charset="0"/>
              </a:rPr>
              <a:t>async</a:t>
            </a:r>
            <a:r>
              <a:rPr lang="en-GB" sz="1600" b="1" dirty="0" smtClean="0">
                <a:latin typeface="Consolas" pitchFamily="49" charset="0"/>
              </a:rPr>
              <a:t> { -&gt; f x } |])</a:t>
            </a:r>
            <a:endParaRPr lang="en-GB" sz="1600" b="1" dirty="0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553200" y="5562600"/>
            <a:ext cx="1828800" cy="646331"/>
          </a:xfrm>
          <a:prstGeom prst="wedgeRectCallout">
            <a:avLst>
              <a:gd name="adj1" fmla="val -90687"/>
              <a:gd name="adj2" fmla="val -64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Parallel Array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pPr lvl="1"/>
            <a:endParaRPr lang="en-GB" dirty="0" smtClean="0"/>
          </a:p>
          <a:p>
            <a:pPr lvl="1"/>
            <a:r>
              <a:rPr lang="en-GB" dirty="0" smtClean="0"/>
              <a:t>Based on a way to make writing continuation-passing programs simpler and compositional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Similar to techniques used in Haskell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Related to “Futures”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Nothing in the language, it’s all in the library, </a:t>
            </a:r>
            <a:r>
              <a:rPr lang="en-GB" b="1" dirty="0" err="1" smtClean="0"/>
              <a:t>Microsoft.FSharp.Control.Async</a:t>
            </a:r>
            <a:endParaRPr lang="en-GB" b="1" dirty="0" smtClean="0"/>
          </a:p>
          <a:p>
            <a:pPr lvl="1"/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76600" y="31242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Async</a:t>
            </a:r>
            <a:r>
              <a:rPr lang="en-GB" b="1" dirty="0" smtClean="0">
                <a:solidFill>
                  <a:schemeClr val="tx1"/>
                </a:solidFill>
              </a:rPr>
              <a:t>&lt;T&gt;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35052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53000" y="33528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53000" y="38100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3657600"/>
            <a:ext cx="219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Exception continuation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3124200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Success continuation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3048000"/>
            <a:ext cx="17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Execution request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010400" y="4191000"/>
            <a:ext cx="1752600" cy="17543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Typed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Functional Programming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Gives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Declarative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Control</a:t>
            </a:r>
            <a:endParaRPr lang="en-GB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>
            <a:normAutofit/>
          </a:bodyPr>
          <a:lstStyle/>
          <a:p>
            <a:r>
              <a:rPr lang="en-GB" sz="6200" dirty="0" smtClean="0">
                <a:latin typeface="+mn-lt"/>
              </a:rPr>
              <a:t>BACKUP</a:t>
            </a:r>
            <a:endParaRPr lang="en-GB" sz="3200" b="0" i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214686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/>
              <a:t>F# as a Language</a:t>
            </a:r>
          </a:p>
        </p:txBody>
      </p:sp>
      <p:sp>
        <p:nvSpPr>
          <p:cNvPr id="927747" name="AutoShape 3"/>
          <p:cNvSpPr>
            <a:spLocks noChangeArrowheads="1"/>
          </p:cNvSpPr>
          <p:nvPr/>
        </p:nvSpPr>
        <p:spPr bwMode="auto">
          <a:xfrm>
            <a:off x="1219200" y="1676400"/>
            <a:ext cx="1773238" cy="1247775"/>
          </a:xfrm>
          <a:prstGeom prst="plus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Programming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27748" name="AutoShape 4"/>
          <p:cNvSpPr>
            <a:spLocks noChangeArrowheads="1"/>
          </p:cNvSpPr>
          <p:nvPr/>
        </p:nvSpPr>
        <p:spPr bwMode="auto">
          <a:xfrm>
            <a:off x="2339975" y="2563813"/>
            <a:ext cx="1368425" cy="1439862"/>
          </a:xfrm>
          <a:prstGeom prst="plus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Modules-as-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values, </a:t>
            </a:r>
            <a:r>
              <a:rPr lang="en-GB" sz="1400" dirty="0" err="1">
                <a:solidFill>
                  <a:schemeClr val="tx1"/>
                </a:solidFill>
              </a:rPr>
              <a:t>functors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27749" name="Text Box 5"/>
          <p:cNvSpPr txBox="1">
            <a:spLocks noChangeArrowheads="1"/>
          </p:cNvSpPr>
          <p:nvPr/>
        </p:nvSpPr>
        <p:spPr bwMode="auto">
          <a:xfrm>
            <a:off x="1258888" y="5013325"/>
            <a:ext cx="12266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latin typeface="+mj-lt"/>
              </a:rPr>
              <a:t>OCaml</a:t>
            </a:r>
          </a:p>
        </p:txBody>
      </p:sp>
      <p:sp>
        <p:nvSpPr>
          <p:cNvPr id="927750" name="Text Box 6"/>
          <p:cNvSpPr txBox="1">
            <a:spLocks noChangeArrowheads="1"/>
          </p:cNvSpPr>
          <p:nvPr/>
        </p:nvSpPr>
        <p:spPr bwMode="auto">
          <a:xfrm>
            <a:off x="6391275" y="4916488"/>
            <a:ext cx="7136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600" b="1">
                <a:latin typeface="+mj-lt"/>
              </a:rPr>
              <a:t>F#</a:t>
            </a:r>
          </a:p>
        </p:txBody>
      </p:sp>
      <p:sp>
        <p:nvSpPr>
          <p:cNvPr id="927751" name="AutoShape 7"/>
          <p:cNvSpPr>
            <a:spLocks noChangeArrowheads="1"/>
          </p:cNvSpPr>
          <p:nvPr/>
        </p:nvSpPr>
        <p:spPr bwMode="auto">
          <a:xfrm>
            <a:off x="431800" y="2636838"/>
            <a:ext cx="1368425" cy="1439862"/>
          </a:xfrm>
          <a:prstGeom prst="plus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“OCaml-Objects”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and other extensions</a:t>
            </a:r>
          </a:p>
        </p:txBody>
      </p:sp>
      <p:sp>
        <p:nvSpPr>
          <p:cNvPr id="927753" name="AutoShape 9"/>
          <p:cNvSpPr>
            <a:spLocks noChangeArrowheads="1"/>
          </p:cNvSpPr>
          <p:nvPr/>
        </p:nvSpPr>
        <p:spPr bwMode="auto">
          <a:xfrm>
            <a:off x="5562600" y="1524000"/>
            <a:ext cx="2077909" cy="1451556"/>
          </a:xfrm>
          <a:prstGeom prst="plus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0" algn="ctr"/>
            <a:r>
              <a:rPr lang="en-GB" sz="2500" b="1" dirty="0" smtClean="0">
                <a:solidFill>
                  <a:schemeClr val="tx1"/>
                </a:solidFill>
              </a:rPr>
              <a:t>Functional</a:t>
            </a:r>
          </a:p>
          <a:p>
            <a:pPr lvl="0" algn="ctr"/>
            <a:r>
              <a:rPr lang="en-GB" sz="2500" b="1" dirty="0" smtClean="0">
                <a:solidFill>
                  <a:schemeClr val="tx1"/>
                </a:solidFill>
              </a:rPr>
              <a:t>Programming</a:t>
            </a:r>
            <a:endParaRPr lang="en-GB" sz="2500" b="1" dirty="0">
              <a:solidFill>
                <a:schemeClr val="tx1"/>
              </a:solidFill>
            </a:endParaRPr>
          </a:p>
        </p:txBody>
      </p:sp>
      <p:sp>
        <p:nvSpPr>
          <p:cNvPr id="927754" name="AutoShape 10"/>
          <p:cNvSpPr>
            <a:spLocks noChangeArrowheads="1"/>
          </p:cNvSpPr>
          <p:nvPr/>
        </p:nvSpPr>
        <p:spPr bwMode="auto">
          <a:xfrm>
            <a:off x="5181600" y="2781300"/>
            <a:ext cx="1622425" cy="1562100"/>
          </a:xfrm>
          <a:prstGeom prst="plus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2500" b="1" dirty="0">
                <a:solidFill>
                  <a:schemeClr val="tx1"/>
                </a:solidFill>
              </a:rPr>
              <a:t>.NET API </a:t>
            </a:r>
          </a:p>
          <a:p>
            <a:pPr algn="ctr"/>
            <a:r>
              <a:rPr lang="en-GB" sz="2500" b="1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927755" name="AutoShape 11"/>
          <p:cNvSpPr>
            <a:spLocks noChangeArrowheads="1"/>
          </p:cNvSpPr>
          <p:nvPr/>
        </p:nvSpPr>
        <p:spPr bwMode="auto">
          <a:xfrm>
            <a:off x="6838950" y="2708275"/>
            <a:ext cx="1622425" cy="1562100"/>
          </a:xfrm>
          <a:prstGeom prst="plus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2500" b="1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en-GB" sz="2500" b="1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927756" name="AutoShape 12"/>
          <p:cNvSpPr>
            <a:spLocks noChangeArrowheads="1"/>
          </p:cNvSpPr>
          <p:nvPr/>
        </p:nvSpPr>
        <p:spPr bwMode="auto">
          <a:xfrm>
            <a:off x="7342188" y="4437063"/>
            <a:ext cx="1622425" cy="1562100"/>
          </a:xfrm>
          <a:prstGeom prst="plus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2500" b="1" dirty="0">
                <a:solidFill>
                  <a:schemeClr val="tx1"/>
                </a:solidFill>
              </a:rPr>
              <a:t>+ tools</a:t>
            </a:r>
          </a:p>
        </p:txBody>
      </p:sp>
      <p:sp>
        <p:nvSpPr>
          <p:cNvPr id="927757" name="AutoShape 13"/>
          <p:cNvSpPr>
            <a:spLocks noChangeArrowheads="1"/>
          </p:cNvSpPr>
          <p:nvPr/>
        </p:nvSpPr>
        <p:spPr bwMode="auto">
          <a:xfrm>
            <a:off x="2843213" y="4508500"/>
            <a:ext cx="1368425" cy="1368425"/>
          </a:xfrm>
          <a:prstGeom prst="plus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+ tools</a:t>
            </a:r>
          </a:p>
        </p:txBody>
      </p:sp>
      <p:sp>
        <p:nvSpPr>
          <p:cNvPr id="927758" name="Text Box 14"/>
          <p:cNvSpPr txBox="1">
            <a:spLocks noChangeArrowheads="1"/>
          </p:cNvSpPr>
          <p:nvPr/>
        </p:nvSpPr>
        <p:spPr bwMode="auto">
          <a:xfrm>
            <a:off x="3429000" y="1828800"/>
            <a:ext cx="1373902" cy="64633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r>
              <a:rPr lang="en-GB" b="1" dirty="0" smtClean="0">
                <a:latin typeface="+mj-lt"/>
              </a:rPr>
              <a:t>Similar </a:t>
            </a:r>
            <a:r>
              <a:rPr lang="en-GB" b="1" dirty="0">
                <a:latin typeface="+mj-lt"/>
              </a:rPr>
              <a:t>core </a:t>
            </a:r>
            <a:endParaRPr lang="en-GB" b="1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language</a:t>
            </a:r>
            <a:endParaRPr lang="en-GB" b="1" dirty="0">
              <a:latin typeface="+mj-lt"/>
            </a:endParaRPr>
          </a:p>
        </p:txBody>
      </p:sp>
      <p:sp>
        <p:nvSpPr>
          <p:cNvPr id="927759" name="AutoShape 15"/>
          <p:cNvSpPr>
            <a:spLocks noChangeArrowheads="1"/>
          </p:cNvSpPr>
          <p:nvPr/>
        </p:nvSpPr>
        <p:spPr bwMode="auto">
          <a:xfrm>
            <a:off x="7521575" y="1341438"/>
            <a:ext cx="1622425" cy="1562100"/>
          </a:xfrm>
          <a:prstGeom prst="plus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2500" b="1" dirty="0">
                <a:solidFill>
                  <a:schemeClr val="tx1"/>
                </a:solidFill>
              </a:rPr>
              <a:t>and </a:t>
            </a:r>
            <a:r>
              <a:rPr lang="en-GB" sz="2500" b="1" dirty="0" smtClean="0">
                <a:solidFill>
                  <a:schemeClr val="tx1"/>
                </a:solidFill>
              </a:rPr>
              <a:t>more</a:t>
            </a:r>
            <a:endParaRPr lang="en-GB" sz="2500" b="1" dirty="0">
              <a:solidFill>
                <a:schemeClr val="tx1"/>
              </a:solidFill>
            </a:endParaRPr>
          </a:p>
        </p:txBody>
      </p:sp>
      <p:sp>
        <p:nvSpPr>
          <p:cNvPr id="927752" name="Freeform 8"/>
          <p:cNvSpPr>
            <a:spLocks/>
          </p:cNvSpPr>
          <p:nvPr/>
        </p:nvSpPr>
        <p:spPr bwMode="auto">
          <a:xfrm>
            <a:off x="3132139" y="1604963"/>
            <a:ext cx="2430462" cy="376237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1497" y="15"/>
              </a:cxn>
              <a:cxn ang="0">
                <a:pos x="2177" y="151"/>
              </a:cxn>
            </a:cxnLst>
            <a:rect l="0" t="0" r="r" b="b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Overview: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5105400" cy="419100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Basic Types and Literals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sbyte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System.SByte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76y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byte      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System.Byte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76uy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int16      = System.Int16	76s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uint16     = System.UInt16	76us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int32      = System.Int32	76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uint32     = System.UInt32	76u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int64      = System.Int64	76L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uint64     = System.UInt64	76UL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string    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System.String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"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abc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", @"c:\etc"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single    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System.Single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3.14f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double    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System.Double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3.14, 3.2e5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char      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System.Char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'7'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nativeint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System.IntPtr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76n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unativeint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System.UIntPtr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76un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 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System.Boolean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true,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unit      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Microsoft.FSharp.Core.Unit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 ()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715000" y="1600200"/>
            <a:ext cx="2514600" cy="190500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Basic Type Abbreviations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int8   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sbyte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uint8   = byte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= int32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float32 = single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float   = double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200400" y="4191000"/>
            <a:ext cx="5334000" cy="220980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Types </a:t>
            </a:r>
          </a:p>
          <a:p>
            <a:pPr>
              <a:spcAft>
                <a:spcPts val="0"/>
              </a:spcAft>
              <a:tabLst>
                <a:tab pos="2863850" algn="l"/>
              </a:tabLst>
            </a:pPr>
            <a:r>
              <a:rPr lang="en-GB" sz="1600" i="1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ident</a:t>
            </a:r>
            <a:r>
              <a:rPr lang="en-GB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	</a:t>
            </a:r>
            <a:r>
              <a:rPr lang="en-GB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Named type </a:t>
            </a:r>
          </a:p>
          <a:p>
            <a:pPr>
              <a:spcAft>
                <a:spcPts val="0"/>
              </a:spcAft>
              <a:tabLst>
                <a:tab pos="2863850" algn="l"/>
              </a:tabLst>
            </a:pPr>
            <a:r>
              <a:rPr lang="en-GB" sz="1600" i="1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ident</a:t>
            </a:r>
            <a:r>
              <a:rPr lang="en-US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GB" sz="1600" i="1" dirty="0" smtClean="0">
                <a:latin typeface="Courier New" pitchFamily="49" charset="0"/>
                <a:ea typeface="Times New Roman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GB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...</a:t>
            </a:r>
            <a:r>
              <a:rPr lang="en-US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GB" sz="1600" i="1" dirty="0" smtClean="0">
                <a:latin typeface="Courier New" pitchFamily="49" charset="0"/>
                <a:ea typeface="Times New Roman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en-GB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	</a:t>
            </a:r>
            <a:r>
              <a:rPr lang="en-GB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Type instantiation</a:t>
            </a:r>
          </a:p>
          <a:p>
            <a:pPr>
              <a:spcAft>
                <a:spcPts val="0"/>
              </a:spcAft>
              <a:tabLst>
                <a:tab pos="2863850" algn="l"/>
              </a:tabLst>
            </a:pPr>
            <a:r>
              <a:rPr lang="en-GB" sz="1600" i="1" dirty="0" smtClean="0">
                <a:latin typeface="Courier New" pitchFamily="49" charset="0"/>
                <a:ea typeface="Times New Roman"/>
                <a:cs typeface="Courier New" pitchFamily="49" charset="0"/>
              </a:rPr>
              <a:t>type</a:t>
            </a:r>
            <a:r>
              <a:rPr lang="en-GB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lang="en-GB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 ... </a:t>
            </a:r>
            <a:r>
              <a:rPr lang="en-US" sz="16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lang="en-US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GB" sz="1600" i="1" dirty="0" smtClean="0">
                <a:latin typeface="Courier New" pitchFamily="49" charset="0"/>
                <a:ea typeface="Times New Roman"/>
                <a:cs typeface="Courier New" pitchFamily="49" charset="0"/>
              </a:rPr>
              <a:t>type</a:t>
            </a:r>
            <a:r>
              <a:rPr lang="en-GB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  	</a:t>
            </a:r>
            <a:r>
              <a:rPr lang="en-GB" sz="16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Tuple</a:t>
            </a:r>
            <a:r>
              <a:rPr lang="en-GB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type</a:t>
            </a:r>
          </a:p>
          <a:p>
            <a:pPr>
              <a:spcAft>
                <a:spcPts val="0"/>
              </a:spcAft>
              <a:tabLst>
                <a:tab pos="2863850" algn="l"/>
              </a:tabLst>
            </a:pPr>
            <a:r>
              <a:rPr lang="en-GB" sz="1600" i="1" dirty="0" smtClean="0">
                <a:latin typeface="Courier New" pitchFamily="49" charset="0"/>
                <a:ea typeface="Times New Roman"/>
                <a:cs typeface="Courier New" pitchFamily="49" charset="0"/>
              </a:rPr>
              <a:t>type</a:t>
            </a:r>
            <a:r>
              <a:rPr lang="en-US" sz="16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[]</a:t>
            </a:r>
            <a:r>
              <a:rPr lang="en-GB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  	</a:t>
            </a:r>
            <a:r>
              <a:rPr lang="en-GB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Array type</a:t>
            </a:r>
          </a:p>
          <a:p>
            <a:pPr>
              <a:spcAft>
                <a:spcPts val="0"/>
              </a:spcAft>
              <a:tabLst>
                <a:tab pos="2863850" algn="l"/>
              </a:tabLst>
            </a:pPr>
            <a:r>
              <a:rPr lang="en-US" sz="16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en-GB" sz="1600" i="1" dirty="0" smtClean="0">
                <a:latin typeface="Courier New" pitchFamily="49" charset="0"/>
                <a:ea typeface="Times New Roman"/>
                <a:cs typeface="Courier New" pitchFamily="49" charset="0"/>
              </a:rPr>
              <a:t>type</a:t>
            </a:r>
            <a:r>
              <a:rPr lang="en-GB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  	</a:t>
            </a:r>
            <a:r>
              <a:rPr lang="en-GB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Flexible type </a:t>
            </a:r>
            <a:r>
              <a:rPr lang="en-GB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(any </a:t>
            </a:r>
            <a:r>
              <a:rPr lang="en-GB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subtype)</a:t>
            </a:r>
          </a:p>
          <a:p>
            <a:pPr>
              <a:spcAft>
                <a:spcPts val="0"/>
              </a:spcAft>
              <a:tabLst>
                <a:tab pos="2863850" algn="l"/>
              </a:tabLst>
            </a:pPr>
            <a:r>
              <a:rPr lang="en-US" sz="16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'</a:t>
            </a:r>
            <a:r>
              <a:rPr lang="en-GB" sz="1600" i="1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ident</a:t>
            </a:r>
            <a:r>
              <a:rPr lang="en-GB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	</a:t>
            </a:r>
            <a:r>
              <a:rPr lang="en-GB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Variable type</a:t>
            </a:r>
          </a:p>
          <a:p>
            <a:pPr>
              <a:spcAft>
                <a:spcPts val="0"/>
              </a:spcAft>
              <a:tabLst>
                <a:tab pos="2863850" algn="l"/>
              </a:tabLst>
            </a:pPr>
            <a:r>
              <a:rPr lang="en-GB" sz="1600" i="1" dirty="0" smtClean="0">
                <a:latin typeface="Courier New" pitchFamily="49" charset="0"/>
                <a:ea typeface="Times New Roman"/>
                <a:cs typeface="Courier New" pitchFamily="49" charset="0"/>
              </a:rPr>
              <a:t>type</a:t>
            </a:r>
            <a:r>
              <a:rPr lang="en-GB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GB" sz="1600" i="1" dirty="0" smtClean="0">
                <a:latin typeface="Courier New" pitchFamily="49" charset="0"/>
                <a:ea typeface="Times New Roman"/>
                <a:cs typeface="Courier New" pitchFamily="49" charset="0"/>
              </a:rPr>
              <a:t>type</a:t>
            </a:r>
            <a:r>
              <a:rPr lang="en-GB" sz="1600" dirty="0" smtClean="0">
                <a:latin typeface="Courier New" pitchFamily="49" charset="0"/>
                <a:ea typeface="Times New Roman"/>
                <a:cs typeface="Courier New" pitchFamily="49" charset="0"/>
              </a:rPr>
              <a:t> 	</a:t>
            </a:r>
            <a:r>
              <a:rPr lang="en-GB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Function type</a:t>
            </a:r>
          </a:p>
          <a:p>
            <a:pPr marL="0" marR="228600" lvl="0" indent="0" algn="l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1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Type instantiations can be 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postfix: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eSansMonoConNormal" pitchFamily="34" charset="0"/>
                <a:cs typeface="Arial" pitchFamily="34" charset="0"/>
              </a:rPr>
              <a:t>int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eSansMonoConNormal" pitchFamily="34" charset="0"/>
                <a:cs typeface="Arial" pitchFamily="34" charset="0"/>
              </a:rPr>
              <a:t> list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4038600" y="5715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5-Point Star 10"/>
          <p:cNvSpPr/>
          <p:nvPr/>
        </p:nvSpPr>
        <p:spPr>
          <a:xfrm>
            <a:off x="7543800" y="28194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9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/>
              <a:t>The Combination</a:t>
            </a:r>
            <a:endParaRPr lang="en-GB" b="0" dirty="0"/>
          </a:p>
        </p:txBody>
      </p:sp>
      <p:sp>
        <p:nvSpPr>
          <p:cNvPr id="946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6180" name="Text Box 4"/>
          <p:cNvSpPr txBox="1">
            <a:spLocks noChangeArrowheads="1"/>
          </p:cNvSpPr>
          <p:nvPr/>
        </p:nvSpPr>
        <p:spPr bwMode="auto">
          <a:xfrm>
            <a:off x="2819400" y="1600200"/>
            <a:ext cx="2808974" cy="5847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3200" b="1" dirty="0">
                <a:latin typeface="+mj-lt"/>
              </a:rPr>
              <a:t>Statically </a:t>
            </a:r>
            <a:r>
              <a:rPr lang="en-GB" sz="3200" b="1" dirty="0" smtClean="0">
                <a:latin typeface="+mj-lt"/>
              </a:rPr>
              <a:t>typed</a:t>
            </a:r>
            <a:endParaRPr lang="en-GB" sz="3200" b="1" dirty="0">
              <a:latin typeface="+mj-lt"/>
            </a:endParaRPr>
          </a:p>
        </p:txBody>
      </p:sp>
      <p:sp>
        <p:nvSpPr>
          <p:cNvPr id="946181" name="Text Box 5"/>
          <p:cNvSpPr txBox="1">
            <a:spLocks noChangeArrowheads="1"/>
          </p:cNvSpPr>
          <p:nvPr/>
        </p:nvSpPr>
        <p:spPr bwMode="auto">
          <a:xfrm>
            <a:off x="5651500" y="5084763"/>
            <a:ext cx="2126096" cy="5847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3200" b="1" dirty="0" smtClean="0">
                <a:latin typeface="+mj-lt"/>
              </a:rPr>
              <a:t>Explorative</a:t>
            </a:r>
            <a:endParaRPr lang="en-GB" sz="3200" b="1" dirty="0">
              <a:latin typeface="+mj-lt"/>
            </a:endParaRPr>
          </a:p>
        </p:txBody>
      </p:sp>
      <p:sp>
        <p:nvSpPr>
          <p:cNvPr id="946182" name="Text Box 6"/>
          <p:cNvSpPr txBox="1">
            <a:spLocks noChangeArrowheads="1"/>
          </p:cNvSpPr>
          <p:nvPr/>
        </p:nvSpPr>
        <p:spPr bwMode="auto">
          <a:xfrm>
            <a:off x="1258888" y="5229225"/>
            <a:ext cx="2447338" cy="5847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3200" b="1">
                <a:latin typeface="+mj-lt"/>
              </a:rPr>
              <a:t>Interoperable</a:t>
            </a:r>
          </a:p>
        </p:txBody>
      </p:sp>
      <p:sp>
        <p:nvSpPr>
          <p:cNvPr id="946183" name="AutoShape 7"/>
          <p:cNvSpPr>
            <a:spLocks noChangeArrowheads="1"/>
          </p:cNvSpPr>
          <p:nvPr/>
        </p:nvSpPr>
        <p:spPr bwMode="auto">
          <a:xfrm>
            <a:off x="2555875" y="2349500"/>
            <a:ext cx="3600450" cy="3240088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46184" name="Text Box 8"/>
          <p:cNvSpPr txBox="1">
            <a:spLocks noChangeArrowheads="1"/>
          </p:cNvSpPr>
          <p:nvPr/>
        </p:nvSpPr>
        <p:spPr bwMode="auto">
          <a:xfrm>
            <a:off x="5616575" y="2349500"/>
            <a:ext cx="957313" cy="5847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3200" b="1">
                <a:latin typeface="+mj-lt"/>
              </a:rPr>
              <a:t>Safe</a:t>
            </a:r>
          </a:p>
        </p:txBody>
      </p:sp>
      <p:sp>
        <p:nvSpPr>
          <p:cNvPr id="946185" name="Text Box 9"/>
          <p:cNvSpPr txBox="1">
            <a:spLocks noChangeArrowheads="1"/>
          </p:cNvSpPr>
          <p:nvPr/>
        </p:nvSpPr>
        <p:spPr bwMode="auto">
          <a:xfrm>
            <a:off x="6238875" y="3716338"/>
            <a:ext cx="1641027" cy="5847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3200" b="1">
                <a:latin typeface="+mj-lt"/>
              </a:rPr>
              <a:t>Libraries</a:t>
            </a:r>
          </a:p>
        </p:txBody>
      </p:sp>
      <p:sp>
        <p:nvSpPr>
          <p:cNvPr id="946186" name="Text Box 10"/>
          <p:cNvSpPr txBox="1">
            <a:spLocks noChangeArrowheads="1"/>
          </p:cNvSpPr>
          <p:nvPr/>
        </p:nvSpPr>
        <p:spPr bwMode="auto">
          <a:xfrm>
            <a:off x="3352800" y="5562600"/>
            <a:ext cx="1981200" cy="107721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 anchorCtr="1">
            <a:spAutoFit/>
          </a:bodyPr>
          <a:lstStyle/>
          <a:p>
            <a:pPr algn="ctr"/>
            <a:r>
              <a:rPr lang="en-GB" sz="3200" b="1" dirty="0" smtClean="0">
                <a:latin typeface="+mj-lt"/>
              </a:rPr>
              <a:t>Great Platform</a:t>
            </a:r>
            <a:endParaRPr lang="en-GB" sz="3200" b="1" dirty="0">
              <a:latin typeface="+mj-lt"/>
            </a:endParaRPr>
          </a:p>
        </p:txBody>
      </p:sp>
      <p:sp>
        <p:nvSpPr>
          <p:cNvPr id="946187" name="Text Box 11"/>
          <p:cNvSpPr txBox="1">
            <a:spLocks noChangeArrowheads="1"/>
          </p:cNvSpPr>
          <p:nvPr/>
        </p:nvSpPr>
        <p:spPr bwMode="auto">
          <a:xfrm>
            <a:off x="900113" y="3789363"/>
            <a:ext cx="1553054" cy="5847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3200" b="1" dirty="0">
                <a:latin typeface="+mj-lt"/>
              </a:rPr>
              <a:t>Efficient</a:t>
            </a:r>
          </a:p>
        </p:txBody>
      </p:sp>
      <p:sp>
        <p:nvSpPr>
          <p:cNvPr id="946188" name="Text Box 12"/>
          <p:cNvSpPr txBox="1">
            <a:spLocks noChangeArrowheads="1"/>
          </p:cNvSpPr>
          <p:nvPr/>
        </p:nvSpPr>
        <p:spPr bwMode="auto">
          <a:xfrm>
            <a:off x="1438275" y="2420938"/>
            <a:ext cx="1526380" cy="5847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3200" b="1" dirty="0">
                <a:latin typeface="+mj-lt"/>
              </a:rPr>
              <a:t>Succinct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Title 97792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Quick start: let</a:t>
            </a:r>
          </a:p>
        </p:txBody>
      </p:sp>
      <p:sp>
        <p:nvSpPr>
          <p:cNvPr id="977923" name="Text Placeholder 97792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2438" indent="-452438">
              <a:lnSpc>
                <a:spcPct val="80000"/>
              </a:lnSpc>
            </a:pPr>
            <a:endParaRPr lang="en-GB" sz="2800"/>
          </a:p>
          <a:p>
            <a:pPr marL="452438" indent="-452438">
              <a:lnSpc>
                <a:spcPct val="80000"/>
              </a:lnSpc>
            </a:pPr>
            <a:r>
              <a:rPr lang="en-GB" sz="2800"/>
              <a:t>Let “let” simplify your life…</a:t>
            </a:r>
          </a:p>
        </p:txBody>
      </p:sp>
      <p:sp>
        <p:nvSpPr>
          <p:cNvPr id="39940" name="TextBox 977923"/>
          <p:cNvSpPr txBox="1">
            <a:spLocks noChangeArrowheads="1"/>
          </p:cNvSpPr>
          <p:nvPr/>
        </p:nvSpPr>
        <p:spPr bwMode="auto">
          <a:xfrm>
            <a:off x="3733800" y="2819400"/>
            <a:ext cx="5019323" cy="3065455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400" dirty="0" smtClean="0">
                <a:latin typeface="Lucida Console"/>
                <a:ea typeface="Calibri"/>
                <a:cs typeface="Times New Roman"/>
              </a:rPr>
              <a:t> data = (1,2,3)</a:t>
            </a:r>
            <a:endParaRPr lang="en-GB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4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400" dirty="0" smtClean="0">
                <a:latin typeface="Lucida Console"/>
                <a:ea typeface="Calibri"/>
                <a:cs typeface="Times New Roman"/>
              </a:rPr>
              <a:t> f(</a:t>
            </a:r>
            <a:r>
              <a:rPr lang="en-GB" sz="2400" dirty="0" err="1" smtClean="0">
                <a:latin typeface="Lucida Console"/>
                <a:ea typeface="Calibri"/>
                <a:cs typeface="Times New Roman"/>
              </a:rPr>
              <a:t>a,b,c</a:t>
            </a:r>
            <a:r>
              <a:rPr lang="en-GB" sz="2400" dirty="0" smtClean="0">
                <a:latin typeface="Lucida Console"/>
                <a:ea typeface="Calibri"/>
                <a:cs typeface="Times New Roman"/>
              </a:rPr>
              <a:t>) = </a:t>
            </a:r>
            <a:endParaRPr lang="en-GB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400" dirty="0" smtClean="0">
                <a:latin typeface="Lucida Console"/>
                <a:ea typeface="Calibri"/>
                <a:cs typeface="Times New Roman"/>
              </a:rPr>
              <a:t>     </a:t>
            </a:r>
            <a:r>
              <a:rPr lang="en-GB" sz="2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400" dirty="0" smtClean="0">
                <a:latin typeface="Lucida Console"/>
                <a:ea typeface="Calibri"/>
                <a:cs typeface="Times New Roman"/>
              </a:rPr>
              <a:t> sum = a + b + c  </a:t>
            </a:r>
            <a:endParaRPr lang="en-GB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400" dirty="0" smtClean="0">
                <a:latin typeface="Lucida Console"/>
                <a:ea typeface="Calibri"/>
                <a:cs typeface="Times New Roman"/>
              </a:rPr>
              <a:t>     </a:t>
            </a:r>
            <a:r>
              <a:rPr lang="en-GB" sz="2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400" dirty="0" smtClean="0">
                <a:latin typeface="Lucida Console"/>
                <a:ea typeface="Calibri"/>
                <a:cs typeface="Times New Roman"/>
              </a:rPr>
              <a:t> g(x) = sum + x*x </a:t>
            </a:r>
            <a:endParaRPr lang="en-GB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400" dirty="0" smtClean="0">
                <a:latin typeface="Lucida Console"/>
                <a:ea typeface="Calibri"/>
                <a:cs typeface="Times New Roman"/>
              </a:rPr>
              <a:t>     g(a), g(b), g(c)</a:t>
            </a:r>
            <a:endParaRPr lang="en-GB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4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2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977925" name="Rectangular Callout 977924"/>
          <p:cNvSpPr>
            <a:spLocks noChangeArrowheads="1"/>
          </p:cNvSpPr>
          <p:nvPr/>
        </p:nvSpPr>
        <p:spPr bwMode="auto">
          <a:xfrm>
            <a:off x="684213" y="2565400"/>
            <a:ext cx="2152576" cy="400110"/>
          </a:xfrm>
          <a:prstGeom prst="wedgeRectCallout">
            <a:avLst>
              <a:gd name="adj1" fmla="val 91641"/>
              <a:gd name="adj2" fmla="val 90027"/>
            </a:avLst>
          </a:prstGeom>
          <a:solidFill>
            <a:srgbClr val="2A3E71"/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Bind a static value</a:t>
            </a:r>
          </a:p>
        </p:txBody>
      </p:sp>
      <p:sp>
        <p:nvSpPr>
          <p:cNvPr id="977926" name="Rectangular Callout 977925"/>
          <p:cNvSpPr>
            <a:spLocks noChangeArrowheads="1"/>
          </p:cNvSpPr>
          <p:nvPr/>
        </p:nvSpPr>
        <p:spPr bwMode="auto">
          <a:xfrm>
            <a:off x="468313" y="3500438"/>
            <a:ext cx="2421176" cy="400110"/>
          </a:xfrm>
          <a:prstGeom prst="wedgeRectCallout">
            <a:avLst>
              <a:gd name="adj1" fmla="val 85698"/>
              <a:gd name="adj2" fmla="val 40021"/>
            </a:avLst>
          </a:prstGeom>
          <a:solidFill>
            <a:srgbClr val="2A3E71"/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Bind a static function</a:t>
            </a:r>
          </a:p>
        </p:txBody>
      </p:sp>
      <p:sp>
        <p:nvSpPr>
          <p:cNvPr id="977927" name="Rectangular Callout 977926"/>
          <p:cNvSpPr>
            <a:spLocks noChangeArrowheads="1"/>
          </p:cNvSpPr>
          <p:nvPr/>
        </p:nvSpPr>
        <p:spPr bwMode="auto">
          <a:xfrm>
            <a:off x="539750" y="4508500"/>
            <a:ext cx="2107372" cy="400110"/>
          </a:xfrm>
          <a:prstGeom prst="wedgeRectCallout">
            <a:avLst>
              <a:gd name="adj1" fmla="val 139741"/>
              <a:gd name="adj2" fmla="val -100906"/>
            </a:avLst>
          </a:prstGeom>
          <a:solidFill>
            <a:srgbClr val="2A3E71"/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Bind a local value</a:t>
            </a:r>
          </a:p>
        </p:txBody>
      </p:sp>
      <p:sp>
        <p:nvSpPr>
          <p:cNvPr id="977928" name="Rectangular Callout 977927"/>
          <p:cNvSpPr>
            <a:spLocks noChangeArrowheads="1"/>
          </p:cNvSpPr>
          <p:nvPr/>
        </p:nvSpPr>
        <p:spPr bwMode="auto">
          <a:xfrm>
            <a:off x="893763" y="5589588"/>
            <a:ext cx="2375971" cy="400110"/>
          </a:xfrm>
          <a:prstGeom prst="wedgeRectCallout">
            <a:avLst>
              <a:gd name="adj1" fmla="val 105499"/>
              <a:gd name="adj2" fmla="val -241763"/>
            </a:avLst>
          </a:prstGeom>
          <a:solidFill>
            <a:srgbClr val="2A3E71"/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Bind a local function</a:t>
            </a:r>
          </a:p>
        </p:txBody>
      </p:sp>
      <p:sp>
        <p:nvSpPr>
          <p:cNvPr id="977929" name="Rectangular Callout 977928"/>
          <p:cNvSpPr>
            <a:spLocks noChangeArrowheads="1"/>
          </p:cNvSpPr>
          <p:nvPr/>
        </p:nvSpPr>
        <p:spPr bwMode="auto">
          <a:xfrm>
            <a:off x="5651500" y="1268413"/>
            <a:ext cx="3346450" cy="1015663"/>
          </a:xfrm>
          <a:prstGeom prst="wedgeRectCallout">
            <a:avLst>
              <a:gd name="adj1" fmla="val -52468"/>
              <a:gd name="adj2" fmla="val 78829"/>
            </a:avLst>
          </a:prstGeom>
          <a:solidFill>
            <a:srgbClr val="2A3E71"/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Type inference.  The </a:t>
            </a:r>
            <a:r>
              <a:rPr lang="en-GB" sz="2000" b="1" u="sng" dirty="0">
                <a:solidFill>
                  <a:schemeClr val="bg1"/>
                </a:solidFill>
              </a:rPr>
              <a:t>safety</a:t>
            </a:r>
            <a:r>
              <a:rPr lang="en-GB" sz="2000" dirty="0">
                <a:solidFill>
                  <a:schemeClr val="bg1"/>
                </a:solidFill>
              </a:rPr>
              <a:t> of C# with the </a:t>
            </a:r>
            <a:r>
              <a:rPr lang="en-GB" sz="2000" b="1" u="sng" dirty="0">
                <a:solidFill>
                  <a:schemeClr val="bg1"/>
                </a:solidFill>
              </a:rPr>
              <a:t>succinctness</a:t>
            </a:r>
            <a:r>
              <a:rPr lang="en-GB" sz="2000" dirty="0">
                <a:solidFill>
                  <a:schemeClr val="bg1"/>
                </a:solidFill>
              </a:rPr>
              <a:t> of a scripting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5" grpId="0" animBg="1"/>
      <p:bldP spid="977926" grpId="0" animBg="1"/>
      <p:bldP spid="977927" grpId="0" animBg="1"/>
      <p:bldP spid="977928" grpId="0" animBg="1"/>
      <p:bldP spid="97792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Quick Start: Structured Data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Lists, tuples and options:</a:t>
            </a:r>
          </a:p>
          <a:p>
            <a:endParaRPr lang="en-GB"/>
          </a:p>
        </p:txBody>
      </p:sp>
      <p:sp>
        <p:nvSpPr>
          <p:cNvPr id="900100" name="TextBox 900099"/>
          <p:cNvSpPr txBox="1">
            <a:spLocks noChangeArrowheads="1"/>
          </p:cNvSpPr>
          <p:nvPr/>
        </p:nvSpPr>
        <p:spPr bwMode="auto">
          <a:xfrm>
            <a:off x="900113" y="2420938"/>
            <a:ext cx="7590539" cy="3207032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people = [ (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"Adam"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, None);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(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"Eve"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, None);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(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"Cain"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, Some(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Adam"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,</a:t>
            </a:r>
            <a:r>
              <a:rPr lang="en-GB" sz="16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"Eve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));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(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"Abel"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, Some(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Adam"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,</a:t>
            </a:r>
            <a:r>
              <a:rPr lang="en-GB" sz="16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"Eve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)) ]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showParents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nm,parents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 = 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parents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| Some(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dad,mum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printfn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"%s, dad %s, mum %s"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nm dad mum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| None      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printfb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"%s has no parents!"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nm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6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Title 90009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Quick Start: .NET Collections</a:t>
            </a:r>
          </a:p>
        </p:txBody>
      </p:sp>
      <p:sp>
        <p:nvSpPr>
          <p:cNvPr id="900099" name="Text Placeholder 90009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2438" indent="-452438">
              <a:lnSpc>
                <a:spcPct val="80000"/>
              </a:lnSpc>
            </a:pPr>
            <a:r>
              <a:rPr lang="en-GB" sz="2800"/>
              <a:t>e.g. using dictionaries…</a:t>
            </a:r>
          </a:p>
          <a:p>
            <a:pPr marL="452438" indent="-452438">
              <a:lnSpc>
                <a:spcPct val="80000"/>
              </a:lnSpc>
              <a:buFontTx/>
              <a:buNone/>
            </a:pPr>
            <a:endParaRPr lang="en-GB" sz="2800"/>
          </a:p>
        </p:txBody>
      </p:sp>
      <p:sp>
        <p:nvSpPr>
          <p:cNvPr id="900100" name="TextBox 900099"/>
          <p:cNvSpPr txBox="1">
            <a:spLocks noChangeArrowheads="1"/>
          </p:cNvSpPr>
          <p:nvPr/>
        </p:nvSpPr>
        <p:spPr bwMode="auto">
          <a:xfrm>
            <a:off x="1258888" y="2205038"/>
            <a:ext cx="5484194" cy="4233467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open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System.Collections.Generic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capitals =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new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Dictionary&lt;_,_&gt;()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capitals.[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"Great Britain"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] &lt;-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"London"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capitals.[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"France"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] &lt;-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"Paris"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 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err="1" smtClean="0">
                <a:latin typeface="Lucida Console"/>
                <a:ea typeface="Calibri"/>
                <a:cs typeface="Times New Roman"/>
              </a:rPr>
              <a:t>capitals.ContainsKey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"France"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err="1" smtClean="0">
                <a:latin typeface="Lucida Console"/>
                <a:ea typeface="Calibri"/>
                <a:cs typeface="Times New Roman"/>
              </a:rPr>
              <a:t>capitals.ContainsKey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"Sweden"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capitals.[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"France"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]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err="1" smtClean="0">
                <a:latin typeface="Lucida Console"/>
                <a:ea typeface="Calibri"/>
                <a:cs typeface="Times New Roman"/>
              </a:rPr>
              <a:t>capitals.Keys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|&gt; show</a:t>
            </a:r>
            <a:endParaRPr lang="en-GB" sz="16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Overview: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86000" y="4876800"/>
            <a:ext cx="4114800" cy="1600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612900" algn="l"/>
              </a:tabLst>
            </a:pPr>
            <a:r>
              <a:rPr kumimoji="0" lang="en-GB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Application and Pipelining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129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x	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Application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129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x |&gt; g	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Forward pipe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129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&gt;&gt; g	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Function composition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19200" y="1676400"/>
            <a:ext cx="6324600" cy="2895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151063" algn="l"/>
              </a:tabLst>
            </a:pPr>
            <a:r>
              <a:rPr kumimoji="0" lang="en-GB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Functions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59213" algn="l"/>
              </a:tabLst>
            </a:pP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fun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…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-&gt;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	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Function value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59213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59213" algn="l"/>
              </a:tabLst>
            </a:pP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Match function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59213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-&gt;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59213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59213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-&gt;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eSansMonoConLight" pitchFamily="34" charset="0"/>
                <a:cs typeface="Arial" pitchFamily="34" charset="0"/>
              </a:rPr>
              <a:t>	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eSansMonoConLight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- Control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2400" y="1524000"/>
            <a:ext cx="4419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3052763" algn="l"/>
              </a:tabLst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Control Flow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Sequencing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endParaRPr kumimoji="0" lang="en-GB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endParaRPr kumimoji="0" lang="en-GB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Sequencing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endParaRPr kumimoji="0" lang="en-GB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endParaRPr kumimoji="0" lang="en-GB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oop (1)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endParaRPr kumimoji="0" lang="en-GB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Loop</a:t>
            </a:r>
            <a:r>
              <a:rPr kumimoji="0" lang="en-GB" sz="16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(2)</a:t>
            </a:r>
            <a:endParaRPr kumimoji="0" lang="en-GB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endParaRPr kumimoji="0" lang="en-GB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endParaRPr kumimoji="0" lang="en-GB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 loop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2763" algn="l"/>
              </a:tabLst>
            </a:pP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800600" y="1600200"/>
            <a:ext cx="434340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782888" algn="l"/>
              </a:tabLst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Binding and Scoping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82888" algn="l"/>
              </a:tabLst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82888" algn="l"/>
              </a:tabLst>
            </a:pPr>
            <a:endParaRPr kumimoji="0" lang="en-GB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82888" algn="l"/>
              </a:tabLst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82888" algn="l"/>
              </a:tabLst>
            </a:pPr>
            <a:endParaRPr kumimoji="0" lang="en-GB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82888" algn="l"/>
              </a:tabLst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rec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Recursive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82888" algn="l"/>
              </a:tabLst>
            </a:pPr>
            <a:endParaRPr kumimoji="0" lang="en-GB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82888" algn="l"/>
              </a:tabLst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use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Dispose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82888" algn="l"/>
              </a:tabLst>
            </a:pPr>
            <a:endParaRPr kumimoji="0" lang="en-GB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- Operators</a:t>
            </a:r>
            <a:endParaRPr lang="en-GB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343400" y="609600"/>
            <a:ext cx="4572000" cy="335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Generic Comparison and Hashing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hash 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Generic hashing</a:t>
            </a:r>
            <a:endParaRPr kumimoji="0" 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=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Generic equality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&lt;&gt;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Generic inequality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compare x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Generic comparison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&gt;=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&lt;=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&gt;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&lt;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min x y, max x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</a:p>
          <a:p>
            <a:pPr marL="0" marR="228600" lvl="0" indent="0" algn="l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Note: Records,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tuples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, arrays and unions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automatically implement structural equality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and hashing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3657600" cy="182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Overloaded Math Operators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abs,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acos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atan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, atan2,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ceil,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cos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cosh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, exp,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floor, log, log10,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pown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sqrt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, sin,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sinh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tan,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tanh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3810000" cy="2987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689225" algn="l"/>
              </a:tabLst>
            </a:pPr>
            <a:r>
              <a:rPr kumimoji="0" lang="en-GB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Mutable Locals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9225" algn="l"/>
              </a:tabLst>
            </a:pPr>
            <a:r>
              <a:rPr kumimoji="0" lang="en-GB" sz="1600" b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GB" sz="1600" b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mutable</a:t>
            </a:r>
            <a:r>
              <a:rPr kumimoji="0" lang="en-US" sz="16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v </a:t>
            </a:r>
            <a:r>
              <a:rPr kumimoji="0" lang="en-US" sz="1600" b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declare</a:t>
            </a:r>
            <a:endParaRPr kumimoji="0" 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9225" algn="l"/>
              </a:tabLst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v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read</a:t>
            </a:r>
            <a:endParaRPr kumimoji="0" 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9225" algn="l"/>
              </a:tabLst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v 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&lt;-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update</a:t>
            </a:r>
            <a:endParaRPr kumimoji="0" 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228600" lvl="0" indent="0" algn="l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9225" algn="l"/>
              </a:tabLst>
            </a:pPr>
            <a:endParaRPr kumimoji="0" lang="en-US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689225" algn="l"/>
              </a:tabLst>
            </a:pPr>
            <a:r>
              <a:rPr kumimoji="0" lang="en-GB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Mutable Reference Cells (Chapter 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9225" algn="l"/>
              </a:tabLst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ref x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allocate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9225" algn="l"/>
              </a:tabLst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!cell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read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9225" algn="l"/>
              </a:tabLst>
            </a:pPr>
            <a:r>
              <a:rPr kumimoji="0" lang="en-US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cell.Value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read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9225" algn="l"/>
              </a:tabLst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cell := x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assign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kumimoji="0" lang="en-US" sz="4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876800" y="4800601"/>
            <a:ext cx="3657600" cy="1447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519238" algn="l"/>
              </a:tabLst>
            </a:pPr>
            <a:r>
              <a:rPr kumimoji="0" lang="en-GB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Booleans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not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negation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&amp;&amp;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“and”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||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“or”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3597276" cy="182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Overloaded Conversion Operators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byte,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sbyte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, int16, uint16,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, int32, uint32, int64,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uint64, float32, float, single, double,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nativeint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unativeint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800600" y="4191000"/>
            <a:ext cx="4038600" cy="23366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420938" algn="l"/>
              </a:tabLst>
            </a:pPr>
            <a:r>
              <a:rPr kumimoji="0" lang="en-GB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Indexed Lookup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20938" algn="l"/>
              </a:tabLst>
            </a:pPr>
            <a:r>
              <a:rPr kumimoji="0" lang="en-GB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.[</a:t>
            </a:r>
            <a:r>
              <a:rPr kumimoji="0" lang="en-US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idx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]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Lookup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20938" algn="l"/>
              </a:tabLst>
            </a:pPr>
            <a:r>
              <a:rPr kumimoji="0" lang="en-GB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.[</a:t>
            </a:r>
            <a:r>
              <a:rPr kumimoji="0" lang="en-US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idx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]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&lt;-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GB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Assignment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20938" algn="l"/>
              </a:tabLst>
            </a:pPr>
            <a:r>
              <a:rPr kumimoji="0" lang="en-GB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.[</a:t>
            </a:r>
            <a:r>
              <a:rPr kumimoji="0" lang="en-US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idx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..</a:t>
            </a:r>
            <a:r>
              <a:rPr kumimoji="0" lang="en-US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idx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]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Slice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20938" algn="l"/>
              </a:tabLst>
            </a:pPr>
            <a:r>
              <a:rPr kumimoji="0" lang="en-GB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.[</a:t>
            </a:r>
            <a:r>
              <a:rPr kumimoji="0" lang="en-US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idx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..]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Right slice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20938" algn="l"/>
              </a:tabLst>
            </a:pPr>
            <a:r>
              <a:rPr kumimoji="0" lang="en-GB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.[..</a:t>
            </a:r>
            <a:r>
              <a:rPr kumimoji="0" lang="en-US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idx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]</a:t>
            </a:r>
            <a:r>
              <a:rPr kumimoji="0" lang="en-GB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Left slice</a:t>
            </a:r>
          </a:p>
          <a:p>
            <a:pPr marL="0" marR="228600" lvl="0" indent="0" algn="l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20938" algn="l"/>
              </a:tabLst>
            </a:pPr>
            <a:endParaRPr kumimoji="0" lang="en-GB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4209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Also multidimensional operators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04800" y="1143000"/>
            <a:ext cx="3627437" cy="2058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Overloaded Arithmetic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+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Addition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-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Subtraction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*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Multiplication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/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Division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%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Remainder/modulus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-x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Unary negation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152400" y="5638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5-Point Star 11"/>
          <p:cNvSpPr/>
          <p:nvPr/>
        </p:nvSpPr>
        <p:spPr>
          <a:xfrm>
            <a:off x="4648200" y="58674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5-Point Star 12"/>
          <p:cNvSpPr/>
          <p:nvPr/>
        </p:nvSpPr>
        <p:spPr>
          <a:xfrm>
            <a:off x="152400" y="3886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100" grpId="0" animBg="1"/>
      <p:bldP spid="4101" grpId="0" animBg="1"/>
      <p:bldP spid="4102" grpId="0" animBg="1"/>
      <p:bldP spid="4103" grpId="0" animBg="1"/>
      <p:bldP spid="4104" grpId="0" animBg="1"/>
      <p:bldP spid="11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2626</Words>
  <Application>Microsoft Office PowerPoint</Application>
  <PresentationFormat>On-screen Show (4:3)</PresentationFormat>
  <Paragraphs>1179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Median</vt:lpstr>
      <vt:lpstr>F# drilldown    </vt:lpstr>
      <vt:lpstr>Today</vt:lpstr>
      <vt:lpstr> F# overview</vt:lpstr>
      <vt:lpstr>Language Overview </vt:lpstr>
      <vt:lpstr>Quick Overview</vt:lpstr>
      <vt:lpstr>Quick Overview: Types</vt:lpstr>
      <vt:lpstr>Quick Overview: Functions</vt:lpstr>
      <vt:lpstr>F# - Control Flow</vt:lpstr>
      <vt:lpstr>F# - Operators</vt:lpstr>
      <vt:lpstr>What is Pattern Matching</vt:lpstr>
      <vt:lpstr>Patterns are Everywhere</vt:lpstr>
      <vt:lpstr>F#: Patterns</vt:lpstr>
      <vt:lpstr>Objects</vt:lpstr>
      <vt:lpstr>Other things</vt:lpstr>
      <vt:lpstr>F# libraries, TOOLS, IDE   </vt:lpstr>
      <vt:lpstr>Binaries</vt:lpstr>
      <vt:lpstr>Libraries</vt:lpstr>
      <vt:lpstr>IDE Experience</vt:lpstr>
      <vt:lpstr>Tool Kits: FSharp.Parsing</vt:lpstr>
      <vt:lpstr>Spec, Doc, UE</vt:lpstr>
      <vt:lpstr>What have I/we found hard?</vt:lpstr>
      <vt:lpstr>SOME APPLICATIONS OF F#    </vt:lpstr>
      <vt:lpstr>APG Machine Learning</vt:lpstr>
      <vt:lpstr>APG Machine Learning</vt:lpstr>
      <vt:lpstr>APG Machine Learning</vt:lpstr>
      <vt:lpstr>The Team’s Summary</vt:lpstr>
      <vt:lpstr>Some Code Highlights</vt:lpstr>
      <vt:lpstr>F# for Biological Modelling</vt:lpstr>
      <vt:lpstr>TrueSkill in Halo 3</vt:lpstr>
      <vt:lpstr>F# for Bioinformatics</vt:lpstr>
      <vt:lpstr>Feature/QA Drilldown</vt:lpstr>
      <vt:lpstr>Language</vt:lpstr>
      <vt:lpstr>Language</vt:lpstr>
      <vt:lpstr>Language</vt:lpstr>
      <vt:lpstr>Compiler</vt:lpstr>
      <vt:lpstr>Exploration</vt:lpstr>
      <vt:lpstr>Tools</vt:lpstr>
      <vt:lpstr>Library</vt:lpstr>
      <vt:lpstr>CUSTOMERS, COMMUNITY, PARTNERS</vt:lpstr>
      <vt:lpstr>Internal Customers</vt:lpstr>
      <vt:lpstr>External Customers</vt:lpstr>
      <vt:lpstr>F# Community, http://hubFS.net</vt:lpstr>
      <vt:lpstr>F# Books</vt:lpstr>
      <vt:lpstr>DEEPER INTO THE LANGUAGE</vt:lpstr>
      <vt:lpstr>The Quick Summary</vt:lpstr>
      <vt:lpstr>The Quick Summary</vt:lpstr>
      <vt:lpstr>Taming Asynchronous I/O</vt:lpstr>
      <vt:lpstr>Taming Asynchronous I/O</vt:lpstr>
      <vt:lpstr>Taming Asynchronous I/O</vt:lpstr>
      <vt:lpstr>Taming Asynchronous I/O</vt:lpstr>
      <vt:lpstr>Taming Asynchronous I/O</vt:lpstr>
      <vt:lpstr>Taming Asynchronous I/O</vt:lpstr>
      <vt:lpstr>Taming Asynchronous I/O</vt:lpstr>
      <vt:lpstr>Taming Asynchronous I/O</vt:lpstr>
      <vt:lpstr>Taming Asynchronous I/O</vt:lpstr>
      <vt:lpstr>More Examples</vt:lpstr>
      <vt:lpstr>How does it work?</vt:lpstr>
      <vt:lpstr>BACKUP</vt:lpstr>
      <vt:lpstr>F# as a Language</vt:lpstr>
      <vt:lpstr>The Combination</vt:lpstr>
      <vt:lpstr>Quick start: let</vt:lpstr>
      <vt:lpstr>Quick Start: Structured Data </vt:lpstr>
      <vt:lpstr>Quick Start: .NET Collections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F#</dc:title>
  <dc:creator>dsyme</dc:creator>
  <cp:lastModifiedBy>Don Syme</cp:lastModifiedBy>
  <cp:revision>151</cp:revision>
  <dcterms:created xsi:type="dcterms:W3CDTF">2006-08-16T00:00:00Z</dcterms:created>
  <dcterms:modified xsi:type="dcterms:W3CDTF">2007-09-24T07:51:45Z</dcterms:modified>
</cp:coreProperties>
</file>