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319" r:id="rId4"/>
    <p:sldId id="320" r:id="rId5"/>
    <p:sldId id="321" r:id="rId6"/>
    <p:sldId id="322" r:id="rId7"/>
    <p:sldId id="294" r:id="rId8"/>
    <p:sldId id="296" r:id="rId9"/>
    <p:sldId id="295" r:id="rId10"/>
    <p:sldId id="297" r:id="rId11"/>
    <p:sldId id="298" r:id="rId12"/>
    <p:sldId id="299" r:id="rId13"/>
    <p:sldId id="300" r:id="rId14"/>
    <p:sldId id="302" r:id="rId15"/>
    <p:sldId id="303" r:id="rId16"/>
    <p:sldId id="304" r:id="rId17"/>
    <p:sldId id="344" r:id="rId18"/>
    <p:sldId id="305" r:id="rId19"/>
    <p:sldId id="307" r:id="rId20"/>
    <p:sldId id="308" r:id="rId21"/>
    <p:sldId id="309" r:id="rId22"/>
    <p:sldId id="311" r:id="rId23"/>
    <p:sldId id="314" r:id="rId24"/>
    <p:sldId id="345" r:id="rId25"/>
    <p:sldId id="337" r:id="rId26"/>
    <p:sldId id="340" r:id="rId27"/>
    <p:sldId id="341" r:id="rId28"/>
    <p:sldId id="346" r:id="rId29"/>
    <p:sldId id="342" r:id="rId30"/>
    <p:sldId id="339" r:id="rId31"/>
    <p:sldId id="265" r:id="rId32"/>
    <p:sldId id="266" r:id="rId33"/>
    <p:sldId id="267" r:id="rId34"/>
    <p:sldId id="323" r:id="rId35"/>
    <p:sldId id="325" r:id="rId36"/>
    <p:sldId id="293" r:id="rId37"/>
    <p:sldId id="338" r:id="rId3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04A7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9" autoAdjust="0"/>
    <p:restoredTop sz="87439" autoAdjust="0"/>
  </p:normalViewPr>
  <p:slideViewPr>
    <p:cSldViewPr>
      <p:cViewPr varScale="1">
        <p:scale>
          <a:sx n="61" d="100"/>
          <a:sy n="61" d="100"/>
        </p:scale>
        <p:origin x="-6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2129A-C044-4622-85CF-C18290B7AD3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9B4CACE-2E0C-4EEF-924D-92FF53364E03}">
      <dgm:prSet phldrT="[Text]" custT="1"/>
      <dgm:spPr/>
      <dgm:t>
        <a:bodyPr/>
        <a:lstStyle/>
        <a:p>
          <a:r>
            <a:rPr lang="en-GB" sz="2000" dirty="0" smtClean="0"/>
            <a:t>Concrete Representations</a:t>
          </a:r>
          <a:endParaRPr lang="en-GB" sz="2000" dirty="0"/>
        </a:p>
      </dgm:t>
    </dgm:pt>
    <dgm:pt modelId="{9222AF78-161C-4E14-8025-278A4A82DCB6}" type="parTrans" cxnId="{4DF1B1BA-A85C-42D4-86DD-BD49F968902A}">
      <dgm:prSet/>
      <dgm:spPr/>
      <dgm:t>
        <a:bodyPr/>
        <a:lstStyle/>
        <a:p>
          <a:endParaRPr lang="en-GB" sz="1600"/>
        </a:p>
      </dgm:t>
    </dgm:pt>
    <dgm:pt modelId="{BA17EC3C-AA95-438F-BA27-14C6DF286EBB}" type="sibTrans" cxnId="{4DF1B1BA-A85C-42D4-86DD-BD49F968902A}">
      <dgm:prSet/>
      <dgm:spPr/>
      <dgm:t>
        <a:bodyPr/>
        <a:lstStyle/>
        <a:p>
          <a:endParaRPr lang="en-GB" sz="1600"/>
        </a:p>
      </dgm:t>
    </dgm:pt>
    <dgm:pt modelId="{2379DA0B-9C52-400E-9933-1033B490F1B2}">
      <dgm:prSet phldrT="[Text]" custT="1"/>
      <dgm:spPr/>
      <dgm:t>
        <a:bodyPr/>
        <a:lstStyle/>
        <a:p>
          <a:r>
            <a:rPr lang="en-GB" sz="2000" dirty="0" smtClean="0"/>
            <a:t>Abstract Representations</a:t>
          </a:r>
          <a:endParaRPr lang="en-GB" sz="2000" dirty="0"/>
        </a:p>
      </dgm:t>
    </dgm:pt>
    <dgm:pt modelId="{F7CA997B-6178-4642-8D5D-77F36BD4B602}" type="parTrans" cxnId="{4F806787-914F-4E1D-A9DE-F68726F492F7}">
      <dgm:prSet/>
      <dgm:spPr/>
      <dgm:t>
        <a:bodyPr/>
        <a:lstStyle/>
        <a:p>
          <a:endParaRPr lang="en-GB" sz="1600"/>
        </a:p>
      </dgm:t>
    </dgm:pt>
    <dgm:pt modelId="{154B9F6F-B851-485F-8D48-8EE1316450E4}" type="sibTrans" cxnId="{4F806787-914F-4E1D-A9DE-F68726F492F7}">
      <dgm:prSet/>
      <dgm:spPr/>
      <dgm:t>
        <a:bodyPr/>
        <a:lstStyle/>
        <a:p>
          <a:endParaRPr lang="en-GB" sz="1600"/>
        </a:p>
      </dgm:t>
    </dgm:pt>
    <dgm:pt modelId="{40A526AA-B5D2-4CA4-843A-AD9DE7289BEA}">
      <dgm:prSet phldrT="[Text]" custT="1"/>
      <dgm:spPr/>
      <dgm:t>
        <a:bodyPr/>
        <a:lstStyle/>
        <a:p>
          <a:r>
            <a:rPr lang="en-GB" sz="2000" dirty="0" smtClean="0"/>
            <a:t>Integrated Representations</a:t>
          </a:r>
          <a:endParaRPr lang="en-GB" sz="2000" dirty="0"/>
        </a:p>
      </dgm:t>
    </dgm:pt>
    <dgm:pt modelId="{A7424046-13EC-4DDF-9CD4-F6C018B3FDB1}" type="parTrans" cxnId="{4F9881CA-6680-4C6D-B707-605A06C8DF62}">
      <dgm:prSet/>
      <dgm:spPr/>
      <dgm:t>
        <a:bodyPr/>
        <a:lstStyle/>
        <a:p>
          <a:endParaRPr lang="en-GB" sz="1600"/>
        </a:p>
      </dgm:t>
    </dgm:pt>
    <dgm:pt modelId="{D70C9226-A750-4741-A700-022974071858}" type="sibTrans" cxnId="{4F9881CA-6680-4C6D-B707-605A06C8DF62}">
      <dgm:prSet/>
      <dgm:spPr/>
      <dgm:t>
        <a:bodyPr/>
        <a:lstStyle/>
        <a:p>
          <a:endParaRPr lang="en-GB" sz="1600"/>
        </a:p>
      </dgm:t>
    </dgm:pt>
    <dgm:pt modelId="{2C7B08F9-AF44-4BD4-BDB7-6C890591FCA4}" type="pres">
      <dgm:prSet presAssocID="{3842129A-C044-4622-85CF-C18290B7AD32}" presName="compositeShape" presStyleCnt="0">
        <dgm:presLayoutVars>
          <dgm:dir/>
          <dgm:resizeHandles/>
        </dgm:presLayoutVars>
      </dgm:prSet>
      <dgm:spPr/>
    </dgm:pt>
    <dgm:pt modelId="{F0FC0BF1-8E76-4B1B-9811-57E6F2E05FD8}" type="pres">
      <dgm:prSet presAssocID="{3842129A-C044-4622-85CF-C18290B7AD32}" presName="pyramid" presStyleLbl="node1" presStyleIdx="0" presStyleCnt="1"/>
      <dgm:spPr/>
    </dgm:pt>
    <dgm:pt modelId="{773EE41B-7BA0-4F33-81AD-F49E5B6A0AB1}" type="pres">
      <dgm:prSet presAssocID="{3842129A-C044-4622-85CF-C18290B7AD32}" presName="theList" presStyleCnt="0"/>
      <dgm:spPr/>
    </dgm:pt>
    <dgm:pt modelId="{AF20BB7C-55FF-43C8-ADA6-E0121CF88974}" type="pres">
      <dgm:prSet presAssocID="{39B4CACE-2E0C-4EEF-924D-92FF53364E03}" presName="aNode" presStyleLbl="fgAcc1" presStyleIdx="0" presStyleCnt="3" custScaleX="87284" custScaleY="7973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9D1DED-2D09-4DF1-95C1-549447ADE0D9}" type="pres">
      <dgm:prSet presAssocID="{39B4CACE-2E0C-4EEF-924D-92FF53364E03}" presName="aSpace" presStyleCnt="0"/>
      <dgm:spPr/>
    </dgm:pt>
    <dgm:pt modelId="{F75EA60F-1819-41E9-A5E7-7C02D64E69E9}" type="pres">
      <dgm:prSet presAssocID="{2379DA0B-9C52-400E-9933-1033B490F1B2}" presName="aNode" presStyleLbl="fgAcc1" presStyleIdx="1" presStyleCnt="3" custScaleX="87284" custScaleY="781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221BC0-8675-4DD1-8D28-6393E9DC65B2}" type="pres">
      <dgm:prSet presAssocID="{2379DA0B-9C52-400E-9933-1033B490F1B2}" presName="aSpace" presStyleCnt="0"/>
      <dgm:spPr/>
    </dgm:pt>
    <dgm:pt modelId="{1247CD85-10D2-40CD-9410-0EE30E06CC07}" type="pres">
      <dgm:prSet presAssocID="{40A526AA-B5D2-4CA4-843A-AD9DE7289BEA}" presName="aNode" presStyleLbl="fgAcc1" presStyleIdx="2" presStyleCnt="3" custScaleX="87284" custScaleY="871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633B90-69DA-4D2B-AA2C-6415C978E30A}" type="pres">
      <dgm:prSet presAssocID="{40A526AA-B5D2-4CA4-843A-AD9DE7289BEA}" presName="aSpace" presStyleCnt="0"/>
      <dgm:spPr/>
    </dgm:pt>
  </dgm:ptLst>
  <dgm:cxnLst>
    <dgm:cxn modelId="{4F806787-914F-4E1D-A9DE-F68726F492F7}" srcId="{3842129A-C044-4622-85CF-C18290B7AD32}" destId="{2379DA0B-9C52-400E-9933-1033B490F1B2}" srcOrd="1" destOrd="0" parTransId="{F7CA997B-6178-4642-8D5D-77F36BD4B602}" sibTransId="{154B9F6F-B851-485F-8D48-8EE1316450E4}"/>
    <dgm:cxn modelId="{E387DBED-7102-4479-A183-98B6E220B325}" type="presOf" srcId="{2379DA0B-9C52-400E-9933-1033B490F1B2}" destId="{F75EA60F-1819-41E9-A5E7-7C02D64E69E9}" srcOrd="0" destOrd="0" presId="urn:microsoft.com/office/officeart/2005/8/layout/pyramid2"/>
    <dgm:cxn modelId="{023CF8BA-E169-49D8-BAA9-36B5739CB8C1}" type="presOf" srcId="{39B4CACE-2E0C-4EEF-924D-92FF53364E03}" destId="{AF20BB7C-55FF-43C8-ADA6-E0121CF88974}" srcOrd="0" destOrd="0" presId="urn:microsoft.com/office/officeart/2005/8/layout/pyramid2"/>
    <dgm:cxn modelId="{3F94ECE6-FB7B-4C88-AFD4-E0FF92010F6D}" type="presOf" srcId="{3842129A-C044-4622-85CF-C18290B7AD32}" destId="{2C7B08F9-AF44-4BD4-BDB7-6C890591FCA4}" srcOrd="0" destOrd="0" presId="urn:microsoft.com/office/officeart/2005/8/layout/pyramid2"/>
    <dgm:cxn modelId="{07DE9926-E976-451C-B3E7-A1DA769BBCC8}" type="presOf" srcId="{40A526AA-B5D2-4CA4-843A-AD9DE7289BEA}" destId="{1247CD85-10D2-40CD-9410-0EE30E06CC07}" srcOrd="0" destOrd="0" presId="urn:microsoft.com/office/officeart/2005/8/layout/pyramid2"/>
    <dgm:cxn modelId="{4F9881CA-6680-4C6D-B707-605A06C8DF62}" srcId="{3842129A-C044-4622-85CF-C18290B7AD32}" destId="{40A526AA-B5D2-4CA4-843A-AD9DE7289BEA}" srcOrd="2" destOrd="0" parTransId="{A7424046-13EC-4DDF-9CD4-F6C018B3FDB1}" sibTransId="{D70C9226-A750-4741-A700-022974071858}"/>
    <dgm:cxn modelId="{4DF1B1BA-A85C-42D4-86DD-BD49F968902A}" srcId="{3842129A-C044-4622-85CF-C18290B7AD32}" destId="{39B4CACE-2E0C-4EEF-924D-92FF53364E03}" srcOrd="0" destOrd="0" parTransId="{9222AF78-161C-4E14-8025-278A4A82DCB6}" sibTransId="{BA17EC3C-AA95-438F-BA27-14C6DF286EBB}"/>
    <dgm:cxn modelId="{7E988F7B-C483-4F34-9BA8-B536FEB14EC8}" type="presParOf" srcId="{2C7B08F9-AF44-4BD4-BDB7-6C890591FCA4}" destId="{F0FC0BF1-8E76-4B1B-9811-57E6F2E05FD8}" srcOrd="0" destOrd="0" presId="urn:microsoft.com/office/officeart/2005/8/layout/pyramid2"/>
    <dgm:cxn modelId="{C63D9689-2288-43AC-90B8-7D8892D51458}" type="presParOf" srcId="{2C7B08F9-AF44-4BD4-BDB7-6C890591FCA4}" destId="{773EE41B-7BA0-4F33-81AD-F49E5B6A0AB1}" srcOrd="1" destOrd="0" presId="urn:microsoft.com/office/officeart/2005/8/layout/pyramid2"/>
    <dgm:cxn modelId="{C77A2C19-95A5-4D3F-801A-9D4C4C0B65F0}" type="presParOf" srcId="{773EE41B-7BA0-4F33-81AD-F49E5B6A0AB1}" destId="{AF20BB7C-55FF-43C8-ADA6-E0121CF88974}" srcOrd="0" destOrd="0" presId="urn:microsoft.com/office/officeart/2005/8/layout/pyramid2"/>
    <dgm:cxn modelId="{61D8C00E-B8A2-4713-B207-3C2700D45D67}" type="presParOf" srcId="{773EE41B-7BA0-4F33-81AD-F49E5B6A0AB1}" destId="{409D1DED-2D09-4DF1-95C1-549447ADE0D9}" srcOrd="1" destOrd="0" presId="urn:microsoft.com/office/officeart/2005/8/layout/pyramid2"/>
    <dgm:cxn modelId="{FE3EDF38-11C1-4730-831D-BD86CFA8449C}" type="presParOf" srcId="{773EE41B-7BA0-4F33-81AD-F49E5B6A0AB1}" destId="{F75EA60F-1819-41E9-A5E7-7C02D64E69E9}" srcOrd="2" destOrd="0" presId="urn:microsoft.com/office/officeart/2005/8/layout/pyramid2"/>
    <dgm:cxn modelId="{771A28F9-9D5F-4EAD-AAC2-1D5160B18811}" type="presParOf" srcId="{773EE41B-7BA0-4F33-81AD-F49E5B6A0AB1}" destId="{2A221BC0-8675-4DD1-8D28-6393E9DC65B2}" srcOrd="3" destOrd="0" presId="urn:microsoft.com/office/officeart/2005/8/layout/pyramid2"/>
    <dgm:cxn modelId="{145CF993-00F8-4000-99F8-A765E1B7A4DF}" type="presParOf" srcId="{773EE41B-7BA0-4F33-81AD-F49E5B6A0AB1}" destId="{1247CD85-10D2-40CD-9410-0EE30E06CC07}" srcOrd="4" destOrd="0" presId="urn:microsoft.com/office/officeart/2005/8/layout/pyramid2"/>
    <dgm:cxn modelId="{CA17A2C6-AFE8-4E79-882C-DE974C485AB6}" type="presParOf" srcId="{773EE41B-7BA0-4F33-81AD-F49E5B6A0AB1}" destId="{FA633B90-69DA-4D2B-AA2C-6415C978E30A}" srcOrd="5" destOrd="0" presId="urn:microsoft.com/office/officeart/2005/8/layout/pyramid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2129A-C044-4622-85CF-C18290B7AD3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9B4CACE-2E0C-4EEF-924D-92FF53364E03}">
      <dgm:prSet phldrT="[Text]" custT="1"/>
      <dgm:spPr/>
      <dgm:t>
        <a:bodyPr/>
        <a:lstStyle/>
        <a:p>
          <a:r>
            <a:rPr lang="en-GB" sz="2000" dirty="0" smtClean="0"/>
            <a:t>Concrete Representations</a:t>
          </a:r>
          <a:endParaRPr lang="en-GB" sz="2000" dirty="0"/>
        </a:p>
      </dgm:t>
    </dgm:pt>
    <dgm:pt modelId="{9222AF78-161C-4E14-8025-278A4A82DCB6}" type="parTrans" cxnId="{4DF1B1BA-A85C-42D4-86DD-BD49F968902A}">
      <dgm:prSet/>
      <dgm:spPr/>
      <dgm:t>
        <a:bodyPr/>
        <a:lstStyle/>
        <a:p>
          <a:endParaRPr lang="en-GB" sz="1600"/>
        </a:p>
      </dgm:t>
    </dgm:pt>
    <dgm:pt modelId="{BA17EC3C-AA95-438F-BA27-14C6DF286EBB}" type="sibTrans" cxnId="{4DF1B1BA-A85C-42D4-86DD-BD49F968902A}">
      <dgm:prSet/>
      <dgm:spPr/>
      <dgm:t>
        <a:bodyPr/>
        <a:lstStyle/>
        <a:p>
          <a:endParaRPr lang="en-GB" sz="1600"/>
        </a:p>
      </dgm:t>
    </dgm:pt>
    <dgm:pt modelId="{2379DA0B-9C52-400E-9933-1033B490F1B2}">
      <dgm:prSet phldrT="[Text]" custT="1"/>
      <dgm:spPr/>
      <dgm:t>
        <a:bodyPr/>
        <a:lstStyle/>
        <a:p>
          <a:r>
            <a:rPr lang="en-GB" sz="2000" dirty="0" smtClean="0"/>
            <a:t>Abstract Representations</a:t>
          </a:r>
          <a:endParaRPr lang="en-GB" sz="2000" dirty="0"/>
        </a:p>
      </dgm:t>
    </dgm:pt>
    <dgm:pt modelId="{F7CA997B-6178-4642-8D5D-77F36BD4B602}" type="parTrans" cxnId="{4F806787-914F-4E1D-A9DE-F68726F492F7}">
      <dgm:prSet/>
      <dgm:spPr/>
      <dgm:t>
        <a:bodyPr/>
        <a:lstStyle/>
        <a:p>
          <a:endParaRPr lang="en-GB" sz="1600"/>
        </a:p>
      </dgm:t>
    </dgm:pt>
    <dgm:pt modelId="{154B9F6F-B851-485F-8D48-8EE1316450E4}" type="sibTrans" cxnId="{4F806787-914F-4E1D-A9DE-F68726F492F7}">
      <dgm:prSet/>
      <dgm:spPr/>
      <dgm:t>
        <a:bodyPr/>
        <a:lstStyle/>
        <a:p>
          <a:endParaRPr lang="en-GB" sz="1600"/>
        </a:p>
      </dgm:t>
    </dgm:pt>
    <dgm:pt modelId="{40A526AA-B5D2-4CA4-843A-AD9DE7289BEA}">
      <dgm:prSet phldrT="[Text]" custT="1"/>
      <dgm:spPr/>
      <dgm:t>
        <a:bodyPr/>
        <a:lstStyle/>
        <a:p>
          <a:r>
            <a:rPr lang="en-GB" sz="2000" dirty="0" smtClean="0"/>
            <a:t>Integrated Representations</a:t>
          </a:r>
          <a:endParaRPr lang="en-GB" sz="2000" dirty="0"/>
        </a:p>
      </dgm:t>
    </dgm:pt>
    <dgm:pt modelId="{A7424046-13EC-4DDF-9CD4-F6C018B3FDB1}" type="parTrans" cxnId="{4F9881CA-6680-4C6D-B707-605A06C8DF62}">
      <dgm:prSet/>
      <dgm:spPr/>
      <dgm:t>
        <a:bodyPr/>
        <a:lstStyle/>
        <a:p>
          <a:endParaRPr lang="en-GB" sz="1600"/>
        </a:p>
      </dgm:t>
    </dgm:pt>
    <dgm:pt modelId="{D70C9226-A750-4741-A700-022974071858}" type="sibTrans" cxnId="{4F9881CA-6680-4C6D-B707-605A06C8DF62}">
      <dgm:prSet/>
      <dgm:spPr/>
      <dgm:t>
        <a:bodyPr/>
        <a:lstStyle/>
        <a:p>
          <a:endParaRPr lang="en-GB" sz="1600"/>
        </a:p>
      </dgm:t>
    </dgm:pt>
    <dgm:pt modelId="{2C7B08F9-AF44-4BD4-BDB7-6C890591FCA4}" type="pres">
      <dgm:prSet presAssocID="{3842129A-C044-4622-85CF-C18290B7AD32}" presName="compositeShape" presStyleCnt="0">
        <dgm:presLayoutVars>
          <dgm:dir/>
          <dgm:resizeHandles/>
        </dgm:presLayoutVars>
      </dgm:prSet>
      <dgm:spPr/>
    </dgm:pt>
    <dgm:pt modelId="{F0FC0BF1-8E76-4B1B-9811-57E6F2E05FD8}" type="pres">
      <dgm:prSet presAssocID="{3842129A-C044-4622-85CF-C18290B7AD32}" presName="pyramid" presStyleLbl="node1" presStyleIdx="0" presStyleCnt="1" custLinFactNeighborX="13343" custLinFactNeighborY="1684"/>
      <dgm:spPr/>
    </dgm:pt>
    <dgm:pt modelId="{773EE41B-7BA0-4F33-81AD-F49E5B6A0AB1}" type="pres">
      <dgm:prSet presAssocID="{3842129A-C044-4622-85CF-C18290B7AD32}" presName="theList" presStyleCnt="0"/>
      <dgm:spPr/>
    </dgm:pt>
    <dgm:pt modelId="{AF20BB7C-55FF-43C8-ADA6-E0121CF88974}" type="pres">
      <dgm:prSet presAssocID="{39B4CACE-2E0C-4EEF-924D-92FF53364E03}" presName="aNode" presStyleLbl="fgAcc1" presStyleIdx="0" presStyleCnt="3" custScaleX="87284" custScaleY="7973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9D1DED-2D09-4DF1-95C1-549447ADE0D9}" type="pres">
      <dgm:prSet presAssocID="{39B4CACE-2E0C-4EEF-924D-92FF53364E03}" presName="aSpace" presStyleCnt="0"/>
      <dgm:spPr/>
    </dgm:pt>
    <dgm:pt modelId="{F75EA60F-1819-41E9-A5E7-7C02D64E69E9}" type="pres">
      <dgm:prSet presAssocID="{2379DA0B-9C52-400E-9933-1033B490F1B2}" presName="aNode" presStyleLbl="fgAcc1" presStyleIdx="1" presStyleCnt="3" custScaleX="87284" custScaleY="781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A221BC0-8675-4DD1-8D28-6393E9DC65B2}" type="pres">
      <dgm:prSet presAssocID="{2379DA0B-9C52-400E-9933-1033B490F1B2}" presName="aSpace" presStyleCnt="0"/>
      <dgm:spPr/>
    </dgm:pt>
    <dgm:pt modelId="{1247CD85-10D2-40CD-9410-0EE30E06CC07}" type="pres">
      <dgm:prSet presAssocID="{40A526AA-B5D2-4CA4-843A-AD9DE7289BEA}" presName="aNode" presStyleLbl="fgAcc1" presStyleIdx="2" presStyleCnt="3" custScaleX="87284" custScaleY="871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633B90-69DA-4D2B-AA2C-6415C978E30A}" type="pres">
      <dgm:prSet presAssocID="{40A526AA-B5D2-4CA4-843A-AD9DE7289BEA}" presName="aSpace" presStyleCnt="0"/>
      <dgm:spPr/>
    </dgm:pt>
  </dgm:ptLst>
  <dgm:cxnLst>
    <dgm:cxn modelId="{386EC8EB-61D3-45B1-BAA7-4CA09DD94850}" type="presOf" srcId="{2379DA0B-9C52-400E-9933-1033B490F1B2}" destId="{F75EA60F-1819-41E9-A5E7-7C02D64E69E9}" srcOrd="0" destOrd="0" presId="urn:microsoft.com/office/officeart/2005/8/layout/pyramid2"/>
    <dgm:cxn modelId="{4F806787-914F-4E1D-A9DE-F68726F492F7}" srcId="{3842129A-C044-4622-85CF-C18290B7AD32}" destId="{2379DA0B-9C52-400E-9933-1033B490F1B2}" srcOrd="1" destOrd="0" parTransId="{F7CA997B-6178-4642-8D5D-77F36BD4B602}" sibTransId="{154B9F6F-B851-485F-8D48-8EE1316450E4}"/>
    <dgm:cxn modelId="{C31CA248-0D47-447C-8A0D-635D2EAB7AE9}" type="presOf" srcId="{39B4CACE-2E0C-4EEF-924D-92FF53364E03}" destId="{AF20BB7C-55FF-43C8-ADA6-E0121CF88974}" srcOrd="0" destOrd="0" presId="urn:microsoft.com/office/officeart/2005/8/layout/pyramid2"/>
    <dgm:cxn modelId="{59269FD8-3C6D-406C-91FC-89A4630941DB}" type="presOf" srcId="{40A526AA-B5D2-4CA4-843A-AD9DE7289BEA}" destId="{1247CD85-10D2-40CD-9410-0EE30E06CC07}" srcOrd="0" destOrd="0" presId="urn:microsoft.com/office/officeart/2005/8/layout/pyramid2"/>
    <dgm:cxn modelId="{50A2FA9F-6409-49AC-90F3-6CED503AC35C}" type="presOf" srcId="{3842129A-C044-4622-85CF-C18290B7AD32}" destId="{2C7B08F9-AF44-4BD4-BDB7-6C890591FCA4}" srcOrd="0" destOrd="0" presId="urn:microsoft.com/office/officeart/2005/8/layout/pyramid2"/>
    <dgm:cxn modelId="{4F9881CA-6680-4C6D-B707-605A06C8DF62}" srcId="{3842129A-C044-4622-85CF-C18290B7AD32}" destId="{40A526AA-B5D2-4CA4-843A-AD9DE7289BEA}" srcOrd="2" destOrd="0" parTransId="{A7424046-13EC-4DDF-9CD4-F6C018B3FDB1}" sibTransId="{D70C9226-A750-4741-A700-022974071858}"/>
    <dgm:cxn modelId="{4DF1B1BA-A85C-42D4-86DD-BD49F968902A}" srcId="{3842129A-C044-4622-85CF-C18290B7AD32}" destId="{39B4CACE-2E0C-4EEF-924D-92FF53364E03}" srcOrd="0" destOrd="0" parTransId="{9222AF78-161C-4E14-8025-278A4A82DCB6}" sibTransId="{BA17EC3C-AA95-438F-BA27-14C6DF286EBB}"/>
    <dgm:cxn modelId="{90F75239-4ADD-479A-8B54-BED325945E97}" type="presParOf" srcId="{2C7B08F9-AF44-4BD4-BDB7-6C890591FCA4}" destId="{F0FC0BF1-8E76-4B1B-9811-57E6F2E05FD8}" srcOrd="0" destOrd="0" presId="urn:microsoft.com/office/officeart/2005/8/layout/pyramid2"/>
    <dgm:cxn modelId="{B5E922F8-40F5-4A0B-B803-B608E2FF038D}" type="presParOf" srcId="{2C7B08F9-AF44-4BD4-BDB7-6C890591FCA4}" destId="{773EE41B-7BA0-4F33-81AD-F49E5B6A0AB1}" srcOrd="1" destOrd="0" presId="urn:microsoft.com/office/officeart/2005/8/layout/pyramid2"/>
    <dgm:cxn modelId="{A3A3103E-12B7-4E20-99E2-C4159F71BE94}" type="presParOf" srcId="{773EE41B-7BA0-4F33-81AD-F49E5B6A0AB1}" destId="{AF20BB7C-55FF-43C8-ADA6-E0121CF88974}" srcOrd="0" destOrd="0" presId="urn:microsoft.com/office/officeart/2005/8/layout/pyramid2"/>
    <dgm:cxn modelId="{75E6BAF9-60EB-4074-8D0F-BBBA3E3ACD14}" type="presParOf" srcId="{773EE41B-7BA0-4F33-81AD-F49E5B6A0AB1}" destId="{409D1DED-2D09-4DF1-95C1-549447ADE0D9}" srcOrd="1" destOrd="0" presId="urn:microsoft.com/office/officeart/2005/8/layout/pyramid2"/>
    <dgm:cxn modelId="{91785F8C-08F0-457A-82FB-7E22948A8494}" type="presParOf" srcId="{773EE41B-7BA0-4F33-81AD-F49E5B6A0AB1}" destId="{F75EA60F-1819-41E9-A5E7-7C02D64E69E9}" srcOrd="2" destOrd="0" presId="urn:microsoft.com/office/officeart/2005/8/layout/pyramid2"/>
    <dgm:cxn modelId="{CD58A321-85C2-4A1B-B953-14DEF96CBE2E}" type="presParOf" srcId="{773EE41B-7BA0-4F33-81AD-F49E5B6A0AB1}" destId="{2A221BC0-8675-4DD1-8D28-6393E9DC65B2}" srcOrd="3" destOrd="0" presId="urn:microsoft.com/office/officeart/2005/8/layout/pyramid2"/>
    <dgm:cxn modelId="{DFAA1439-1665-4B41-A2D7-BF01A8F1B2DF}" type="presParOf" srcId="{773EE41B-7BA0-4F33-81AD-F49E5B6A0AB1}" destId="{1247CD85-10D2-40CD-9410-0EE30E06CC07}" srcOrd="4" destOrd="0" presId="urn:microsoft.com/office/officeart/2005/8/layout/pyramid2"/>
    <dgm:cxn modelId="{90B64034-1118-4248-B62F-894CF7946E8D}" type="presParOf" srcId="{773EE41B-7BA0-4F33-81AD-F49E5B6A0AB1}" destId="{FA633B90-69DA-4D2B-AA2C-6415C978E30A}" srcOrd="5" destOrd="0" presId="urn:microsoft.com/office/officeart/2005/8/layout/pyramid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C750731-BC33-4209-9B04-2E2CCF811BD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7EF9E9-39A2-4F06-A503-5B8BB9D20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5-19-2008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EF9E9-39A2-4F06-A503-5B8BB9D201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r>
              <a:rPr lang="en-US" dirty="0" smtClean="0"/>
              <a:t>Allows you to express problems without needing to map concepts to a general-purpose</a:t>
            </a:r>
            <a:r>
              <a:rPr lang="en-US" baseline="0" dirty="0" smtClean="0"/>
              <a:t> programming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Disadvantages:</a:t>
            </a:r>
          </a:p>
          <a:p>
            <a:r>
              <a:rPr lang="en-US" baseline="0" dirty="0" smtClean="0"/>
              <a:t>Requires you to invent and learn an entirely new language. Writing, Testing, and Debugging a compiler isn’t cheap.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EF9E9-39A2-4F06-A503-5B8BB9D2012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EF9E9-39A2-4F06-A503-5B8BB9D2012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EF9E9-39A2-4F06-A503-5B8BB9D2012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EF9E9-39A2-4F06-A503-5B8BB9D2012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89127-6464-4DF9-BE33-1FE52CB6D18D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EF9E9-39A2-4F06-A503-5B8BB9D201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EF9E9-39A2-4F06-A503-5B8BB9D201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EF9E9-39A2-4F06-A503-5B8BB9D201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248A-CD45-4BB9-81F4-DDD45E4318F2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B1C60B-74B7-454A-B7C6-584E40A0F32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EDAFEA-0A35-463B-9F5D-2CE655B39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1C60B-74B7-454A-B7C6-584E40A0F32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DAFEA-0A35-463B-9F5D-2CE655B39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1C60B-74B7-454A-B7C6-584E40A0F32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DAFEA-0A35-463B-9F5D-2CE655B39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1C60B-74B7-454A-B7C6-584E40A0F32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DAFEA-0A35-463B-9F5D-2CE655B39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1C60B-74B7-454A-B7C6-584E40A0F32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DAFEA-0A35-463B-9F5D-2CE655B39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1C60B-74B7-454A-B7C6-584E40A0F32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DAFEA-0A35-463B-9F5D-2CE655B39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1C60B-74B7-454A-B7C6-584E40A0F32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DAFEA-0A35-463B-9F5D-2CE655B39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1C60B-74B7-454A-B7C6-584E40A0F32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DAFEA-0A35-463B-9F5D-2CE655B39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B1C60B-74B7-454A-B7C6-584E40A0F32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DAFEA-0A35-463B-9F5D-2CE655B39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9B1C60B-74B7-454A-B7C6-584E40A0F32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EDAFEA-0A35-463B-9F5D-2CE655B39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B1C60B-74B7-454A-B7C6-584E40A0F32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EDAFEA-0A35-463B-9F5D-2CE655B39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9B1C60B-74B7-454A-B7C6-584E40A0F32D}" type="datetimeFigureOut">
              <a:rPr lang="en-US" smtClean="0"/>
              <a:pPr/>
              <a:t>6/3/2008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3EDAFEA-0A35-463B-9F5D-2CE655B39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chrsmith" TargetMode="External"/><Relationship Id="rId2" Type="http://schemas.openxmlformats.org/officeDocument/2006/relationships/hyperlink" Target="http://research.microsoft.com/fshar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search.microsoft.com/fshar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32775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Advanced F#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200" dirty="0" smtClean="0"/>
              <a:t>Asynchronous, Parallel,</a:t>
            </a:r>
            <a:br>
              <a:rPr lang="en-US" sz="3200" dirty="0" smtClean="0"/>
            </a:br>
            <a:r>
              <a:rPr lang="en-US" sz="3200" dirty="0" smtClean="0"/>
              <a:t>Language Oriented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F# Team</a:t>
            </a:r>
          </a:p>
          <a:p>
            <a:r>
              <a:rPr lang="en-US" dirty="0" smtClean="0"/>
              <a:t>Microsoft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52"/>
            <a:ext cx="8382000" cy="6093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Why is it so hard?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85871"/>
          </a:xfrm>
        </p:spPr>
        <p:txBody>
          <a:bodyPr/>
          <a:lstStyle/>
          <a:p>
            <a:pPr marL="357188" indent="-357188" eaLnBrk="1" hangingPunct="1"/>
            <a:r>
              <a:rPr lang="en-US" sz="2800" dirty="0" smtClean="0"/>
              <a:t>To get 50 web pages in parallel?</a:t>
            </a:r>
          </a:p>
          <a:p>
            <a:pPr marL="357188" indent="-357188" eaLnBrk="1" hangingPunct="1"/>
            <a:endParaRPr lang="en-US" sz="2800" dirty="0" smtClean="0"/>
          </a:p>
          <a:p>
            <a:pPr marL="357188" indent="-357188" eaLnBrk="1" hangingPunct="1"/>
            <a:r>
              <a:rPr lang="en-US" sz="2800" dirty="0" smtClean="0"/>
              <a:t>To get from thread to thread?</a:t>
            </a:r>
          </a:p>
          <a:p>
            <a:pPr marL="357188" indent="-357188" eaLnBrk="1" hangingPunct="1"/>
            <a:endParaRPr lang="en-US" sz="2800" dirty="0" smtClean="0"/>
          </a:p>
          <a:p>
            <a:pPr marL="357188" indent="-357188" eaLnBrk="1" hangingPunct="1"/>
            <a:r>
              <a:rPr lang="en-US" sz="2800" dirty="0" smtClean="0"/>
              <a:t>To create a worker thread that reads messages?</a:t>
            </a:r>
          </a:p>
          <a:p>
            <a:pPr marL="357188" indent="-357188" eaLnBrk="1" hangingPunct="1"/>
            <a:endParaRPr lang="en-US" sz="2800" dirty="0" smtClean="0"/>
          </a:p>
          <a:p>
            <a:pPr marL="357188" indent="-357188" eaLnBrk="1" hangingPunct="1"/>
            <a:r>
              <a:rPr lang="en-US" sz="2800" dirty="0" smtClean="0"/>
              <a:t>To handle failure on worker threads?</a:t>
            </a:r>
          </a:p>
          <a:p>
            <a:pPr marL="357188" indent="-357188" eaLnBrk="1" hangingPunct="1">
              <a:buNone/>
            </a:pPr>
            <a:endParaRPr lang="en-US" sz="2800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sz="2400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Why isn’t it this easy?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145777" y="2000240"/>
            <a:ext cx="8998223" cy="2731382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endParaRPr lang="en-GB" sz="2000" dirty="0" smtClean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 for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in 1 ..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-&gt;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2000" dirty="0">
              <a:solidFill>
                <a:schemeClr val="tx1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60939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Why isn’t it this easy?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ded Corner 3"/>
          <p:cNvSpPr/>
          <p:nvPr/>
        </p:nvSpPr>
        <p:spPr>
          <a:xfrm>
            <a:off x="1857356" y="2143116"/>
            <a:ext cx="6500858" cy="3612921"/>
          </a:xfrm>
          <a:prstGeom prst="foldedCorner">
            <a:avLst/>
          </a:prstGeom>
          <a:solidFill>
            <a:srgbClr val="F8F5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task =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20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{ ...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do!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SwitchToNewThread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...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do!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SwitchToThreadPool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...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do! </a:t>
            </a:r>
            <a:r>
              <a:rPr lang="en-GB" sz="20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SwitchToGuiThread</a:t>
            </a: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20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        ....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Foundation Technologies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048625" cy="4525963"/>
          </a:xfrm>
        </p:spPr>
        <p:txBody>
          <a:bodyPr>
            <a:normAutofit/>
          </a:bodyPr>
          <a:lstStyle/>
          <a:p>
            <a:pPr marL="357188" indent="-357188" algn="r" eaLnBrk="1" hangingPunct="1">
              <a:buNone/>
            </a:pPr>
            <a:endParaRPr lang="en-US" sz="2800" b="1" dirty="0" smtClean="0"/>
          </a:p>
          <a:p>
            <a:pPr marL="357188" indent="-357188" algn="r" eaLnBrk="1" hangingPunct="1">
              <a:buNone/>
            </a:pPr>
            <a:r>
              <a:rPr lang="en-US" sz="2800" b="1" dirty="0" smtClean="0"/>
              <a:t> OS Threads</a:t>
            </a:r>
          </a:p>
          <a:p>
            <a:pPr marL="357188" indent="-357188" algn="r" eaLnBrk="1" hangingPunct="1">
              <a:buNone/>
            </a:pPr>
            <a:endParaRPr lang="en-US" sz="2800" b="1" dirty="0" smtClean="0"/>
          </a:p>
          <a:p>
            <a:pPr marL="357188" indent="-357188" algn="r" eaLnBrk="1" hangingPunct="1">
              <a:buNone/>
            </a:pPr>
            <a:r>
              <a:rPr lang="en-US" sz="2800" b="1" dirty="0" err="1" smtClean="0"/>
              <a:t>System.Threading</a:t>
            </a:r>
            <a:r>
              <a:rPr lang="en-US" sz="2800" b="1" dirty="0" smtClean="0"/>
              <a:t> </a:t>
            </a:r>
          </a:p>
          <a:p>
            <a:pPr marL="357188" indent="-357188" algn="r" eaLnBrk="1" hangingPunct="1">
              <a:buNone/>
            </a:pPr>
            <a:endParaRPr lang="en-US" sz="2800" b="1" dirty="0" smtClean="0"/>
          </a:p>
          <a:p>
            <a:pPr marL="357188" indent="-357188" algn="r" eaLnBrk="1" hangingPunct="1">
              <a:buNone/>
            </a:pPr>
            <a:r>
              <a:rPr lang="en-US" sz="2800" b="1" dirty="0" smtClean="0"/>
              <a:t>.NET Thread Pool</a:t>
            </a:r>
          </a:p>
          <a:p>
            <a:pPr marL="357188" indent="-357188" algn="r" eaLnBrk="1" hangingPunct="1">
              <a:buNone/>
            </a:pPr>
            <a:endParaRPr lang="en-US" sz="2800" b="1" dirty="0" smtClean="0"/>
          </a:p>
          <a:p>
            <a:pPr marL="357188" indent="-357188" algn="r" eaLnBrk="1" hangingPunct="1">
              <a:buNone/>
            </a:pPr>
            <a:r>
              <a:rPr lang="en-US" sz="2800" b="1" dirty="0" smtClean="0"/>
              <a:t>Parallel Extensions for .NET</a:t>
            </a:r>
          </a:p>
          <a:p>
            <a:pPr marL="357188" indent="-357188" algn="r" eaLnBrk="1" hangingPunct="1">
              <a:buNone/>
            </a:pPr>
            <a:endParaRPr lang="en-US" sz="2800" b="1" dirty="0" smtClean="0"/>
          </a:p>
          <a:p>
            <a:pPr marL="357188" indent="-357188" algn="r">
              <a:buNone/>
            </a:pPr>
            <a:endParaRPr lang="en-US" sz="2800" b="1" dirty="0" smtClean="0"/>
          </a:p>
          <a:p>
            <a:pPr marL="987425" lvl="1" indent="-361950" algn="r" eaLnBrk="1" hangingPunct="1">
              <a:buClr>
                <a:srgbClr val="F37720"/>
              </a:buClr>
              <a:buNone/>
            </a:pPr>
            <a:endParaRPr lang="en-US" sz="2400" b="1" dirty="0" smtClean="0">
              <a:solidFill>
                <a:srgbClr val="FFFFFF"/>
              </a:solidFill>
            </a:endParaRPr>
          </a:p>
          <a:p>
            <a:pPr marL="357188" indent="-357188" algn="r" eaLnBrk="1" hangingPunct="1">
              <a:buNone/>
            </a:pPr>
            <a:endParaRPr 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8921" t="54878"/>
          <a:stretch>
            <a:fillRect/>
          </a:stretch>
        </p:blipFill>
        <p:spPr bwMode="auto">
          <a:xfrm>
            <a:off x="762000" y="2438400"/>
            <a:ext cx="812353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81200" y="5105400"/>
            <a:ext cx="6638924" cy="101566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Stream.BeginRead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: ...</a:t>
            </a:r>
          </a:p>
          <a:p>
            <a:endParaRPr lang="en-GB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Stream.EndRead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IAsyncResult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* ...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43600" y="1371600"/>
            <a:ext cx="1828800" cy="1323439"/>
          </a:xfrm>
          <a:prstGeom prst="wedgeRectCallout">
            <a:avLst>
              <a:gd name="adj1" fmla="val -175245"/>
              <a:gd name="adj2" fmla="val 10601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Target: make it easy to use Begin/End operations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0" y="2971800"/>
            <a:ext cx="1295400" cy="609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Typical Control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514600"/>
            <a:ext cx="1752600" cy="838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BeginRead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3733800"/>
            <a:ext cx="1752600" cy="838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EndRead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8800" y="5105400"/>
            <a:ext cx="1752600" cy="838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Rest of Task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7" idx="2"/>
            <a:endCxn id="16" idx="1"/>
          </p:cNvCxnSpPr>
          <p:nvPr/>
        </p:nvCxnSpPr>
        <p:spPr>
          <a:xfrm rot="16200000" flipH="1">
            <a:off x="3048000" y="3238500"/>
            <a:ext cx="800100" cy="10287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0"/>
          <p:cNvCxnSpPr>
            <a:stCxn id="16" idx="2"/>
            <a:endCxn id="17" idx="1"/>
          </p:cNvCxnSpPr>
          <p:nvPr/>
        </p:nvCxnSpPr>
        <p:spPr>
          <a:xfrm rot="16200000" flipH="1">
            <a:off x="4762500" y="4648200"/>
            <a:ext cx="952500" cy="8001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00200" y="2362200"/>
            <a:ext cx="4419600" cy="23622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Elbow Connector 29"/>
          <p:cNvCxnSpPr>
            <a:endCxn id="7" idx="1"/>
          </p:cNvCxnSpPr>
          <p:nvPr/>
        </p:nvCxnSpPr>
        <p:spPr>
          <a:xfrm>
            <a:off x="838200" y="2590800"/>
            <a:ext cx="1219200" cy="3429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5786446" y="1676400"/>
            <a:ext cx="2290754" cy="707886"/>
          </a:xfrm>
          <a:prstGeom prst="wedgeRectCallout">
            <a:avLst>
              <a:gd name="adj1" fmla="val -99203"/>
              <a:gd name="adj2" fmla="val 9764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Compositional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thread-hopping?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714612" y="3857628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14612" y="3929066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643438" y="5072074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43438" y="5143512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28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2971800" y="2971800"/>
            <a:ext cx="1752600" cy="838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ReadAsync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8800" y="4953000"/>
            <a:ext cx="1752600" cy="838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Rest of Task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4" name="Elbow Connector 20"/>
          <p:cNvCxnSpPr>
            <a:stCxn id="7" idx="2"/>
            <a:endCxn id="17" idx="1"/>
          </p:cNvCxnSpPr>
          <p:nvPr/>
        </p:nvCxnSpPr>
        <p:spPr>
          <a:xfrm rot="16200000" flipH="1">
            <a:off x="3962400" y="3695700"/>
            <a:ext cx="1562100" cy="17907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7" idx="1"/>
          </p:cNvCxnSpPr>
          <p:nvPr/>
        </p:nvCxnSpPr>
        <p:spPr>
          <a:xfrm>
            <a:off x="838200" y="2438400"/>
            <a:ext cx="2133600" cy="9525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43306" y="5143512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643306" y="5214950"/>
            <a:ext cx="35719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5419726" cy="584775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2*2 + 3*6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GB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3 + 5 - 1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572132" y="714356"/>
            <a:ext cx="1828800" cy="923330"/>
          </a:xfrm>
          <a:prstGeom prst="wedgeRectCallout">
            <a:avLst>
              <a:gd name="adj1" fmla="val -73928"/>
              <a:gd name="adj2" fmla="val 9018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Compute 22 and 7 in parallel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7981976" cy="830997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WebRequest.Async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"http://www.live.com";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WebRequest.Async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"http://www.yahoo.com";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WebRequest.Async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"http://www.google.com" ]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010400" y="1905000"/>
            <a:ext cx="1905000" cy="1477328"/>
          </a:xfrm>
          <a:prstGeom prst="wedgeRectCallout">
            <a:avLst>
              <a:gd name="adj1" fmla="val -78348"/>
              <a:gd name="adj2" fmla="val 4391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Get these three web pages and wait until all have come back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4731603"/>
            <a:ext cx="8534400" cy="584775"/>
          </a:xfrm>
          <a:prstGeom prst="rect">
            <a:avLst/>
          </a:prstGeom>
          <a:solidFill>
            <a:srgbClr val="FFFF66">
              <a:alpha val="94000"/>
            </a:srgbClr>
          </a:solidFill>
          <a:ln w="12700">
            <a:solidFill>
              <a:schemeClr val="tx1"/>
            </a:solidFill>
          </a:ln>
          <a:effectLst>
            <a:outerShdw blurRad="2667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parArrMap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_[]) = </a:t>
            </a:r>
          </a:p>
          <a:p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Async.Run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[| </a:t>
            </a:r>
            <a:r>
              <a:rPr lang="en-GB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</a:t>
            </a:r>
            <a:r>
              <a:rPr lang="en-GB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  <a:r>
              <a:rPr lang="en-GB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 x } |])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724525" y="5562600"/>
            <a:ext cx="2657475" cy="646331"/>
          </a:xfrm>
          <a:prstGeom prst="wedgeRectCallout">
            <a:avLst>
              <a:gd name="adj1" fmla="val -75992"/>
              <a:gd name="adj2" fmla="val -5448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Naive Parallel Array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Web Services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1"/>
            <a:ext cx="3700299" cy="5277884"/>
          </a:xfrm>
          <a:prstGeom prst="foldedCorner">
            <a:avLst>
              <a:gd name="adj" fmla="val 1297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and Parallel Programming with F# Workflows</a:t>
            </a:r>
          </a:p>
          <a:p>
            <a:endParaRPr lang="en-US" dirty="0" smtClean="0"/>
          </a:p>
          <a:p>
            <a:r>
              <a:rPr lang="en-US" dirty="0" smtClean="0"/>
              <a:t>Some other F# Language Oriented Programming Techniques</a:t>
            </a:r>
          </a:p>
          <a:p>
            <a:endParaRPr lang="en-US" dirty="0" smtClean="0"/>
          </a:p>
          <a:p>
            <a:r>
              <a:rPr lang="en-US" dirty="0" smtClean="0"/>
              <a:t>Lots of Examples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/>
          <p:cNvSpPr/>
          <p:nvPr/>
        </p:nvSpPr>
        <p:spPr>
          <a:xfrm>
            <a:off x="457200" y="2133600"/>
            <a:ext cx="8589458" cy="4303459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let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use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=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File.OpenRead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source%d.jpg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inStream.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ReadAsync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numPixels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pixels'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TransformImage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pixels,i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use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File.OpenWrite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sprintf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err="1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result%d.jpg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do!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outStream.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WriteAsync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(pixels')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Console.WriteLine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A31515"/>
                </a:solidFill>
                <a:latin typeface="Courier New" pitchFamily="49" charset="0"/>
                <a:ea typeface="Calibri"/>
                <a:cs typeface="Courier New" pitchFamily="49" charset="0"/>
              </a:rPr>
              <a:t>"done!"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 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let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ProcessImagesAsync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()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Calibri"/>
                <a:cs typeface="Courier New" pitchFamily="49" charset="0"/>
              </a:rPr>
              <a:t>=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Async.Run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Async.Parallel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               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in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1 ..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numImages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-&gt;</a:t>
            </a: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ProcessImageAsync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en-GB" sz="1600" dirty="0" err="1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i</a:t>
            </a:r>
            <a:r>
              <a:rPr lang="en-GB" sz="1600" dirty="0" smtClean="0">
                <a:solidFill>
                  <a:schemeClr val="tx1"/>
                </a:solidFill>
                <a:latin typeface="Courier New" pitchFamily="49" charset="0"/>
                <a:ea typeface="Calibri"/>
                <a:cs typeface="Courier New" pitchFamily="49" charset="0"/>
              </a:rPr>
              <a:t>) ])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GB" sz="1600" dirty="0" smtClean="0">
                <a:latin typeface="Courier New" pitchFamily="49" charset="0"/>
                <a:ea typeface="Calibri"/>
                <a:cs typeface="Courier New" pitchFamily="49" charset="0"/>
              </a:rPr>
              <a:t> </a:t>
            </a:r>
            <a:endParaRPr lang="en-GB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9" name="Rectangular Callout 8"/>
          <p:cNvSpPr/>
          <p:nvPr/>
        </p:nvSpPr>
        <p:spPr>
          <a:xfrm>
            <a:off x="7191375" y="1143000"/>
            <a:ext cx="1828800" cy="914400"/>
          </a:xfrm>
          <a:prstGeom prst="wedgeRectCallout">
            <a:avLst>
              <a:gd name="adj1" fmla="val -92297"/>
              <a:gd name="adj2" fmla="val 12350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Read from the file,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asynchronously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5249" y="2752725"/>
            <a:ext cx="37242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ular Callout 10"/>
          <p:cNvSpPr/>
          <p:nvPr/>
        </p:nvSpPr>
        <p:spPr>
          <a:xfrm>
            <a:off x="333374" y="5695949"/>
            <a:ext cx="2390775" cy="646331"/>
          </a:xfrm>
          <a:prstGeom prst="wedgeRectCallout">
            <a:avLst>
              <a:gd name="adj1" fmla="val 20162"/>
              <a:gd name="adj2" fmla="val -4977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“!”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= “asynchronous”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848475" y="4000500"/>
            <a:ext cx="1828800" cy="584775"/>
          </a:xfrm>
          <a:prstGeom prst="wedgeRectCallout">
            <a:avLst>
              <a:gd name="adj1" fmla="val -78067"/>
              <a:gd name="adj2" fmla="val -5412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smtClean="0">
                <a:solidFill>
                  <a:schemeClr val="bg1"/>
                </a:solidFill>
              </a:rPr>
              <a:t>Write the result, asynchronously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0" y="3419475"/>
            <a:ext cx="1657350" cy="646331"/>
          </a:xfrm>
          <a:prstGeom prst="wedgeRectCallout">
            <a:avLst>
              <a:gd name="adj1" fmla="val 21727"/>
              <a:gd name="adj2" fmla="val -13592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This object coordinates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828800" y="1143000"/>
            <a:ext cx="1828800" cy="923330"/>
          </a:xfrm>
          <a:prstGeom prst="wedgeRectCallout">
            <a:avLst>
              <a:gd name="adj1" fmla="val 26962"/>
              <a:gd name="adj2" fmla="val 6191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Equivalent F# code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(same </a:t>
            </a:r>
            <a:r>
              <a:rPr lang="en-GB" dirty="0" err="1" smtClean="0">
                <a:solidFill>
                  <a:schemeClr val="bg1"/>
                </a:solidFill>
              </a:rPr>
              <a:t>perf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896100" y="5581650"/>
            <a:ext cx="1828800" cy="830997"/>
          </a:xfrm>
          <a:prstGeom prst="wedgeRectCallout">
            <a:avLst>
              <a:gd name="adj1" fmla="val -96512"/>
              <a:gd name="adj2" fmla="val -7119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Generate the tasks and queue them in parallel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47925" y="3590925"/>
            <a:ext cx="3762375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ular Callout 20"/>
          <p:cNvSpPr/>
          <p:nvPr/>
        </p:nvSpPr>
        <p:spPr>
          <a:xfrm>
            <a:off x="4838700" y="647700"/>
            <a:ext cx="1828800" cy="914400"/>
          </a:xfrm>
          <a:prstGeom prst="wedgeRectCallout">
            <a:avLst>
              <a:gd name="adj1" fmla="val -34753"/>
              <a:gd name="adj2" fmla="val 14708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Open the file, synchronously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5724" y="2447925"/>
            <a:ext cx="4943475" cy="3048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866900" y="2743200"/>
            <a:ext cx="685800" cy="381000"/>
          </a:xfrm>
          <a:prstGeom prst="rect">
            <a:avLst/>
          </a:prstGeom>
          <a:solidFill>
            <a:srgbClr val="94B6D2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Taming Asynchronous I/O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0" y="14478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using System.Threading;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public class BulkImageProcAsync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String ImageBaseName = "tmpImage-";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int numImages = 200;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const int numPixels = 512 * 512;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ProcessImage has a simple O(N) loop, and you can vary the number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int processImageRepeats = 20;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Threads must decrement NumImagesToFinish, and protect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their access to it through a mutex.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int NumImagesToFinish = numImages;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Object[] NumImagesMutex = new Object[0];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// WaitObject is signalled when all image processing is done.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static Object[] WaitObject = new Object[0];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public class ImageStateObject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int imageNum;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     public FileStream fs;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600200"/>
            <a:ext cx="3749992" cy="5183966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724400" y="1676400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{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=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    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pixels'  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do!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do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"done!"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let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() </a:t>
            </a:r>
            <a:r>
              <a:rPr lang="en-GB" sz="7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1 ..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-&gt;</a:t>
            </a: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>
              <a:spcAft>
                <a:spcPts val="0"/>
              </a:spcAft>
            </a:pPr>
            <a:r>
              <a:rPr lang="en-GB" sz="70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1676400"/>
            <a:ext cx="3733800" cy="13234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36550" indent="-336550"/>
            <a:r>
              <a:rPr lang="en-GB" sz="1600" dirty="0" smtClean="0">
                <a:solidFill>
                  <a:schemeClr val="bg1"/>
                </a:solidFill>
              </a:rPr>
              <a:t>Create 10, 000s of “asynchronous tasks”</a:t>
            </a:r>
          </a:p>
          <a:p>
            <a:pPr marL="336550" indent="-336550"/>
            <a:endParaRPr lang="en-GB" sz="1600" dirty="0" smtClean="0">
              <a:solidFill>
                <a:schemeClr val="bg1"/>
              </a:solidFill>
            </a:endParaRPr>
          </a:p>
          <a:p>
            <a:pPr marL="336550" indent="-336550"/>
            <a:r>
              <a:rPr lang="en-GB" sz="1600" dirty="0" smtClean="0">
                <a:solidFill>
                  <a:schemeClr val="bg1"/>
                </a:solidFill>
              </a:rPr>
              <a:t>Mostly queued, suspended and executed in the thread pool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4114800"/>
            <a:ext cx="3733800" cy="23083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336550" indent="-336550"/>
            <a:r>
              <a:rPr lang="en-GB" sz="1600" dirty="0" smtClean="0">
                <a:solidFill>
                  <a:schemeClr val="bg1"/>
                </a:solidFill>
              </a:rPr>
              <a:t>Exceptions can be handled properly</a:t>
            </a:r>
          </a:p>
          <a:p>
            <a:pPr marL="336550" indent="-336550"/>
            <a:endParaRPr lang="en-GB" sz="1600" dirty="0" smtClean="0">
              <a:solidFill>
                <a:schemeClr val="bg1"/>
              </a:solidFill>
            </a:endParaRPr>
          </a:p>
          <a:p>
            <a:pPr marL="336550" indent="-336550"/>
            <a:r>
              <a:rPr lang="en-GB" sz="1600" dirty="0" smtClean="0">
                <a:solidFill>
                  <a:schemeClr val="bg1"/>
                </a:solidFill>
              </a:rPr>
              <a:t>Cancellation checks inserted automatically</a:t>
            </a:r>
          </a:p>
          <a:p>
            <a:pPr marL="336550" indent="-336550"/>
            <a:endParaRPr lang="en-GB" sz="1600" dirty="0" smtClean="0">
              <a:solidFill>
                <a:schemeClr val="bg1"/>
              </a:solidFill>
            </a:endParaRPr>
          </a:p>
          <a:p>
            <a:pPr marL="336550" indent="-336550"/>
            <a:r>
              <a:rPr lang="en-GB" sz="1600" dirty="0" smtClean="0">
                <a:solidFill>
                  <a:schemeClr val="bg1"/>
                </a:solidFill>
              </a:rPr>
              <a:t>Resources can be disposed properly on failure</a:t>
            </a:r>
          </a:p>
          <a:p>
            <a:pPr marL="336550" indent="-336550"/>
            <a:endParaRPr lang="en-GB" sz="1600" dirty="0" smtClean="0">
              <a:solidFill>
                <a:schemeClr val="bg1"/>
              </a:solidFill>
            </a:endParaRPr>
          </a:p>
          <a:p>
            <a:pPr marL="336550" indent="-336550"/>
            <a:r>
              <a:rPr lang="en-GB" sz="1600" dirty="0" smtClean="0">
                <a:solidFill>
                  <a:schemeClr val="bg1"/>
                </a:solidFill>
              </a:rPr>
              <a:t>CPU threads are not blocked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Asynchronous Image Processing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A2998A"/>
                </a:solidFill>
              </a:rPr>
              <a:t>Don Syme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Uses Computational LOP to make writing continuation-passing programs simpler and compositional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Similar to techniques used in Haskell</a:t>
            </a:r>
          </a:p>
          <a:p>
            <a:endParaRPr lang="en-GB" dirty="0" smtClean="0"/>
          </a:p>
          <a:p>
            <a:r>
              <a:rPr lang="en-GB" dirty="0" smtClean="0"/>
              <a:t>A wrapper over the .NET Thread Pool and .NET synchronization primitives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05200" y="3276600"/>
            <a:ext cx="1752600" cy="838200"/>
          </a:xfrm>
          <a:prstGeom prst="rect">
            <a:avLst/>
          </a:prstGeom>
          <a:solidFill>
            <a:srgbClr val="604A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bg1"/>
                </a:solidFill>
              </a:rPr>
              <a:t>Async</a:t>
            </a:r>
            <a:r>
              <a:rPr lang="en-GB" b="1" dirty="0" smtClean="0">
                <a:solidFill>
                  <a:schemeClr val="bg1"/>
                </a:solidFill>
              </a:rPr>
              <a:t>&lt;T&gt;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62250" y="3581400"/>
            <a:ext cx="8382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00650" y="3429000"/>
            <a:ext cx="8382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3733800"/>
            <a:ext cx="8382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35814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Exception continuation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1250" y="3200400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Success continuation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3425" y="340995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Execution request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57800" y="4038600"/>
            <a:ext cx="8382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2200" y="388620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Cancellation continuation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dirty="0" smtClean="0"/>
              <a:t>F# “Workflow” Syntax </a:t>
            </a:r>
            <a:endParaRPr lang="en-GB" dirty="0"/>
          </a:p>
        </p:txBody>
      </p:sp>
      <p:sp>
        <p:nvSpPr>
          <p:cNvPr id="17" name="Folded Corner 16"/>
          <p:cNvSpPr/>
          <p:nvPr/>
        </p:nvSpPr>
        <p:spPr>
          <a:xfrm>
            <a:off x="428596" y="3500438"/>
            <a:ext cx="8557398" cy="207022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async.Delay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(fun () -&gt; 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readAsync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"cat.jpg", (fun image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async.Return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(f image),(fun image2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writeAsync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"dog.jpg",(fun ()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async.Bind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async.Return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printfn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"done!"),(fun () -&gt;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                   </a:t>
            </a:r>
            <a:r>
              <a:rPr lang="en-GB" b="1" dirty="0" err="1" smtClean="0">
                <a:solidFill>
                  <a:schemeClr val="tx1"/>
                </a:solidFill>
                <a:latin typeface="Consolas" pitchFamily="49" charset="0"/>
              </a:rPr>
              <a:t>async.Return</a:t>
            </a:r>
            <a:r>
              <a:rPr lang="en-GB" b="1" dirty="0" smtClean="0">
                <a:solidFill>
                  <a:schemeClr val="tx1"/>
                </a:solidFill>
                <a:latin typeface="Consolas" pitchFamily="49" charset="0"/>
              </a:rPr>
              <a:t>())))))))))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428596" y="1011778"/>
            <a:ext cx="4561111" cy="155599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r>
              <a:rPr lang="en-GB" sz="1600" dirty="0" err="1" smtClean="0">
                <a:latin typeface="Consolas" pitchFamily="49" charset="0"/>
              </a:rPr>
              <a:t>async</a:t>
            </a:r>
            <a:r>
              <a:rPr lang="en-GB" sz="1600" dirty="0" smtClean="0">
                <a:latin typeface="Consolas" pitchFamily="49" charset="0"/>
              </a:rPr>
              <a:t> { let! image = </a:t>
            </a:r>
            <a:r>
              <a:rPr lang="en-GB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ReadAsync</a:t>
            </a:r>
            <a:r>
              <a:rPr lang="en-GB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 "cat.jpg"</a:t>
            </a:r>
          </a:p>
          <a:p>
            <a:r>
              <a:rPr lang="en-GB" sz="1600" dirty="0" smtClean="0">
                <a:latin typeface="Consolas" pitchFamily="49" charset="0"/>
              </a:rPr>
              <a:t>        let image2 = f image</a:t>
            </a:r>
          </a:p>
          <a:p>
            <a:r>
              <a:rPr lang="en-GB" sz="1600" dirty="0" smtClean="0">
                <a:latin typeface="Consolas" pitchFamily="49" charset="0"/>
              </a:rPr>
              <a:t>        do! </a:t>
            </a:r>
            <a:r>
              <a:rPr lang="en-GB" sz="1600" dirty="0" err="1" smtClean="0">
                <a:latin typeface="Consolas" pitchFamily="49" charset="0"/>
              </a:rPr>
              <a:t>writeAsync</a:t>
            </a:r>
            <a:r>
              <a:rPr lang="en-GB" sz="1600" dirty="0" smtClean="0">
                <a:latin typeface="Consolas" pitchFamily="49" charset="0"/>
              </a:rPr>
              <a:t> image2 "dog.jpg"</a:t>
            </a:r>
          </a:p>
          <a:p>
            <a:r>
              <a:rPr lang="en-GB" sz="1600" dirty="0" smtClean="0">
                <a:latin typeface="Consolas" pitchFamily="49" charset="0"/>
              </a:rPr>
              <a:t>        do </a:t>
            </a:r>
            <a:r>
              <a:rPr lang="en-GB" sz="1600" dirty="0" err="1" smtClean="0">
                <a:latin typeface="Consolas" pitchFamily="49" charset="0"/>
              </a:rPr>
              <a:t>printfn</a:t>
            </a:r>
            <a:r>
              <a:rPr lang="en-GB" sz="1600" dirty="0" smtClean="0">
                <a:latin typeface="Consolas" pitchFamily="49" charset="0"/>
              </a:rPr>
              <a:t> "done!" </a:t>
            </a:r>
          </a:p>
          <a:p>
            <a:r>
              <a:rPr lang="en-GB" sz="1600" dirty="0" smtClean="0">
                <a:latin typeface="Consolas" pitchFamily="49" charset="0"/>
              </a:rPr>
              <a:t>        return image2 }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12150" y="1000108"/>
            <a:ext cx="3686861" cy="1353312"/>
          </a:xfrm>
          <a:custGeom>
            <a:avLst/>
            <a:gdLst>
              <a:gd name="connsiteX0" fmla="*/ 1514246 w 3686861"/>
              <a:gd name="connsiteY0" fmla="*/ 138989 h 1353312"/>
              <a:gd name="connsiteX1" fmla="*/ 1499616 w 3686861"/>
              <a:gd name="connsiteY1" fmla="*/ 117044 h 1353312"/>
              <a:gd name="connsiteX2" fmla="*/ 1397203 w 3686861"/>
              <a:gd name="connsiteY2" fmla="*/ 51207 h 1353312"/>
              <a:gd name="connsiteX3" fmla="*/ 1324051 w 3686861"/>
              <a:gd name="connsiteY3" fmla="*/ 29261 h 1353312"/>
              <a:gd name="connsiteX4" fmla="*/ 1250899 w 3686861"/>
              <a:gd name="connsiteY4" fmla="*/ 21946 h 1353312"/>
              <a:gd name="connsiteX5" fmla="*/ 1177747 w 3686861"/>
              <a:gd name="connsiteY5" fmla="*/ 7316 h 1353312"/>
              <a:gd name="connsiteX6" fmla="*/ 555955 w 3686861"/>
              <a:gd name="connsiteY6" fmla="*/ 0 h 1353312"/>
              <a:gd name="connsiteX7" fmla="*/ 146304 w 3686861"/>
              <a:gd name="connsiteY7" fmla="*/ 7316 h 1353312"/>
              <a:gd name="connsiteX8" fmla="*/ 87782 w 3686861"/>
              <a:gd name="connsiteY8" fmla="*/ 29261 h 1353312"/>
              <a:gd name="connsiteX9" fmla="*/ 51206 w 3686861"/>
              <a:gd name="connsiteY9" fmla="*/ 73152 h 1353312"/>
              <a:gd name="connsiteX10" fmla="*/ 36576 w 3686861"/>
              <a:gd name="connsiteY10" fmla="*/ 124359 h 1353312"/>
              <a:gd name="connsiteX11" fmla="*/ 29261 w 3686861"/>
              <a:gd name="connsiteY11" fmla="*/ 321869 h 1353312"/>
              <a:gd name="connsiteX12" fmla="*/ 7315 w 3686861"/>
              <a:gd name="connsiteY12" fmla="*/ 438912 h 1353312"/>
              <a:gd name="connsiteX13" fmla="*/ 0 w 3686861"/>
              <a:gd name="connsiteY13" fmla="*/ 475488 h 1353312"/>
              <a:gd name="connsiteX14" fmla="*/ 7315 w 3686861"/>
              <a:gd name="connsiteY14" fmla="*/ 1009498 h 1353312"/>
              <a:gd name="connsiteX15" fmla="*/ 14630 w 3686861"/>
              <a:gd name="connsiteY15" fmla="*/ 1053389 h 1353312"/>
              <a:gd name="connsiteX16" fmla="*/ 21946 w 3686861"/>
              <a:gd name="connsiteY16" fmla="*/ 1141172 h 1353312"/>
              <a:gd name="connsiteX17" fmla="*/ 36576 w 3686861"/>
              <a:gd name="connsiteY17" fmla="*/ 1199693 h 1353312"/>
              <a:gd name="connsiteX18" fmla="*/ 58522 w 3686861"/>
              <a:gd name="connsiteY18" fmla="*/ 1258215 h 1353312"/>
              <a:gd name="connsiteX19" fmla="*/ 65837 w 3686861"/>
              <a:gd name="connsiteY19" fmla="*/ 1287476 h 1353312"/>
              <a:gd name="connsiteX20" fmla="*/ 87782 w 3686861"/>
              <a:gd name="connsiteY20" fmla="*/ 1331367 h 1353312"/>
              <a:gd name="connsiteX21" fmla="*/ 131674 w 3686861"/>
              <a:gd name="connsiteY21" fmla="*/ 1353312 h 1353312"/>
              <a:gd name="connsiteX22" fmla="*/ 1097280 w 3686861"/>
              <a:gd name="connsiteY22" fmla="*/ 1345997 h 1353312"/>
              <a:gd name="connsiteX23" fmla="*/ 1631290 w 3686861"/>
              <a:gd name="connsiteY23" fmla="*/ 1331367 h 1353312"/>
              <a:gd name="connsiteX24" fmla="*/ 1667866 w 3686861"/>
              <a:gd name="connsiteY24" fmla="*/ 1294791 h 1353312"/>
              <a:gd name="connsiteX25" fmla="*/ 1675181 w 3686861"/>
              <a:gd name="connsiteY25" fmla="*/ 1097280 h 1353312"/>
              <a:gd name="connsiteX26" fmla="*/ 1697126 w 3686861"/>
              <a:gd name="connsiteY26" fmla="*/ 1046074 h 1353312"/>
              <a:gd name="connsiteX27" fmla="*/ 1733702 w 3686861"/>
              <a:gd name="connsiteY27" fmla="*/ 1024128 h 1353312"/>
              <a:gd name="connsiteX28" fmla="*/ 2201875 w 3686861"/>
              <a:gd name="connsiteY28" fmla="*/ 1016813 h 1353312"/>
              <a:gd name="connsiteX29" fmla="*/ 2223821 w 3686861"/>
              <a:gd name="connsiteY29" fmla="*/ 1009498 h 1353312"/>
              <a:gd name="connsiteX30" fmla="*/ 2260397 w 3686861"/>
              <a:gd name="connsiteY30" fmla="*/ 965607 h 1353312"/>
              <a:gd name="connsiteX31" fmla="*/ 2296973 w 3686861"/>
              <a:gd name="connsiteY31" fmla="*/ 877824 h 1353312"/>
              <a:gd name="connsiteX32" fmla="*/ 2326234 w 3686861"/>
              <a:gd name="connsiteY32" fmla="*/ 855879 h 1353312"/>
              <a:gd name="connsiteX33" fmla="*/ 2348179 w 3686861"/>
              <a:gd name="connsiteY33" fmla="*/ 848564 h 1353312"/>
              <a:gd name="connsiteX34" fmla="*/ 3591763 w 3686861"/>
              <a:gd name="connsiteY34" fmla="*/ 841248 h 1353312"/>
              <a:gd name="connsiteX35" fmla="*/ 3642970 w 3686861"/>
              <a:gd name="connsiteY35" fmla="*/ 826618 h 1353312"/>
              <a:gd name="connsiteX36" fmla="*/ 3679546 w 3686861"/>
              <a:gd name="connsiteY36" fmla="*/ 782727 h 1353312"/>
              <a:gd name="connsiteX37" fmla="*/ 3686861 w 3686861"/>
              <a:gd name="connsiteY37" fmla="*/ 746151 h 1353312"/>
              <a:gd name="connsiteX38" fmla="*/ 3679546 w 3686861"/>
              <a:gd name="connsiteY38" fmla="*/ 570586 h 1353312"/>
              <a:gd name="connsiteX39" fmla="*/ 3664915 w 3686861"/>
              <a:gd name="connsiteY39" fmla="*/ 548640 h 1353312"/>
              <a:gd name="connsiteX40" fmla="*/ 3628339 w 3686861"/>
              <a:gd name="connsiteY40" fmla="*/ 512064 h 1353312"/>
              <a:gd name="connsiteX41" fmla="*/ 3606394 w 3686861"/>
              <a:gd name="connsiteY41" fmla="*/ 504749 h 1353312"/>
              <a:gd name="connsiteX42" fmla="*/ 3577133 w 3686861"/>
              <a:gd name="connsiteY42" fmla="*/ 490119 h 1353312"/>
              <a:gd name="connsiteX43" fmla="*/ 3533242 w 3686861"/>
              <a:gd name="connsiteY43" fmla="*/ 482804 h 1353312"/>
              <a:gd name="connsiteX44" fmla="*/ 3313786 w 3686861"/>
              <a:gd name="connsiteY44" fmla="*/ 504749 h 1353312"/>
              <a:gd name="connsiteX45" fmla="*/ 3255264 w 3686861"/>
              <a:gd name="connsiteY45" fmla="*/ 512064 h 1353312"/>
              <a:gd name="connsiteX46" fmla="*/ 3182112 w 3686861"/>
              <a:gd name="connsiteY46" fmla="*/ 519380 h 1353312"/>
              <a:gd name="connsiteX47" fmla="*/ 3145536 w 3686861"/>
              <a:gd name="connsiteY47" fmla="*/ 526695 h 1353312"/>
              <a:gd name="connsiteX48" fmla="*/ 2428646 w 3686861"/>
              <a:gd name="connsiteY48" fmla="*/ 519380 h 1353312"/>
              <a:gd name="connsiteX49" fmla="*/ 2421331 w 3686861"/>
              <a:gd name="connsiteY49" fmla="*/ 482804 h 1353312"/>
              <a:gd name="connsiteX50" fmla="*/ 2414016 w 3686861"/>
              <a:gd name="connsiteY50" fmla="*/ 380391 h 1353312"/>
              <a:gd name="connsiteX51" fmla="*/ 2370125 w 3686861"/>
              <a:gd name="connsiteY51" fmla="*/ 336500 h 1353312"/>
              <a:gd name="connsiteX52" fmla="*/ 2348179 w 3686861"/>
              <a:gd name="connsiteY52" fmla="*/ 321869 h 1353312"/>
              <a:gd name="connsiteX53" fmla="*/ 2282342 w 3686861"/>
              <a:gd name="connsiteY53" fmla="*/ 307239 h 1353312"/>
              <a:gd name="connsiteX54" fmla="*/ 1536192 w 3686861"/>
              <a:gd name="connsiteY54" fmla="*/ 307239 h 1353312"/>
              <a:gd name="connsiteX55" fmla="*/ 1521562 w 3686861"/>
              <a:gd name="connsiteY55" fmla="*/ 263348 h 1353312"/>
              <a:gd name="connsiteX56" fmla="*/ 1514246 w 3686861"/>
              <a:gd name="connsiteY56" fmla="*/ 168250 h 1353312"/>
              <a:gd name="connsiteX57" fmla="*/ 1506931 w 3686861"/>
              <a:gd name="connsiteY57" fmla="*/ 146304 h 1353312"/>
              <a:gd name="connsiteX58" fmla="*/ 1514246 w 3686861"/>
              <a:gd name="connsiteY58" fmla="*/ 138989 h 135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686861" h="1353312">
                <a:moveTo>
                  <a:pt x="1514246" y="138989"/>
                </a:moveTo>
                <a:cubicBezTo>
                  <a:pt x="1513027" y="134112"/>
                  <a:pt x="1506151" y="122925"/>
                  <a:pt x="1499616" y="117044"/>
                </a:cubicBezTo>
                <a:cubicBezTo>
                  <a:pt x="1467115" y="87793"/>
                  <a:pt x="1436671" y="67652"/>
                  <a:pt x="1397203" y="51207"/>
                </a:cubicBezTo>
                <a:cubicBezTo>
                  <a:pt x="1386574" y="46778"/>
                  <a:pt x="1340371" y="31592"/>
                  <a:pt x="1324051" y="29261"/>
                </a:cubicBezTo>
                <a:cubicBezTo>
                  <a:pt x="1299792" y="25795"/>
                  <a:pt x="1275134" y="25581"/>
                  <a:pt x="1250899" y="21946"/>
                </a:cubicBezTo>
                <a:cubicBezTo>
                  <a:pt x="1226307" y="18257"/>
                  <a:pt x="1202612" y="7609"/>
                  <a:pt x="1177747" y="7316"/>
                </a:cubicBezTo>
                <a:lnTo>
                  <a:pt x="555955" y="0"/>
                </a:lnTo>
                <a:lnTo>
                  <a:pt x="146304" y="7316"/>
                </a:lnTo>
                <a:cubicBezTo>
                  <a:pt x="118896" y="8215"/>
                  <a:pt x="107495" y="13491"/>
                  <a:pt x="87782" y="29261"/>
                </a:cubicBezTo>
                <a:cubicBezTo>
                  <a:pt x="73254" y="40883"/>
                  <a:pt x="61871" y="58933"/>
                  <a:pt x="51206" y="73152"/>
                </a:cubicBezTo>
                <a:cubicBezTo>
                  <a:pt x="47193" y="85192"/>
                  <a:pt x="37311" y="112969"/>
                  <a:pt x="36576" y="124359"/>
                </a:cubicBezTo>
                <a:cubicBezTo>
                  <a:pt x="32334" y="190104"/>
                  <a:pt x="33019" y="256094"/>
                  <a:pt x="29261" y="321869"/>
                </a:cubicBezTo>
                <a:cubicBezTo>
                  <a:pt x="25389" y="389631"/>
                  <a:pt x="20642" y="372275"/>
                  <a:pt x="7315" y="438912"/>
                </a:cubicBezTo>
                <a:lnTo>
                  <a:pt x="0" y="475488"/>
                </a:lnTo>
                <a:cubicBezTo>
                  <a:pt x="2438" y="653491"/>
                  <a:pt x="2810" y="831535"/>
                  <a:pt x="7315" y="1009498"/>
                </a:cubicBezTo>
                <a:cubicBezTo>
                  <a:pt x="7690" y="1024325"/>
                  <a:pt x="12992" y="1038648"/>
                  <a:pt x="14630" y="1053389"/>
                </a:cubicBezTo>
                <a:cubicBezTo>
                  <a:pt x="17873" y="1082572"/>
                  <a:pt x="17590" y="1112134"/>
                  <a:pt x="21946" y="1141172"/>
                </a:cubicBezTo>
                <a:cubicBezTo>
                  <a:pt x="24929" y="1161057"/>
                  <a:pt x="31699" y="1180186"/>
                  <a:pt x="36576" y="1199693"/>
                </a:cubicBezTo>
                <a:cubicBezTo>
                  <a:pt x="46536" y="1239534"/>
                  <a:pt x="39394" y="1219961"/>
                  <a:pt x="58522" y="1258215"/>
                </a:cubicBezTo>
                <a:cubicBezTo>
                  <a:pt x="60960" y="1267969"/>
                  <a:pt x="63075" y="1277809"/>
                  <a:pt x="65837" y="1287476"/>
                </a:cubicBezTo>
                <a:cubicBezTo>
                  <a:pt x="70596" y="1304133"/>
                  <a:pt x="74959" y="1318544"/>
                  <a:pt x="87782" y="1331367"/>
                </a:cubicBezTo>
                <a:cubicBezTo>
                  <a:pt x="101962" y="1345547"/>
                  <a:pt x="113826" y="1347363"/>
                  <a:pt x="131674" y="1353312"/>
                </a:cubicBezTo>
                <a:lnTo>
                  <a:pt x="1097280" y="1345997"/>
                </a:lnTo>
                <a:cubicBezTo>
                  <a:pt x="1275331" y="1343391"/>
                  <a:pt x="1453933" y="1347284"/>
                  <a:pt x="1631290" y="1331367"/>
                </a:cubicBezTo>
                <a:cubicBezTo>
                  <a:pt x="1648463" y="1329826"/>
                  <a:pt x="1667866" y="1294791"/>
                  <a:pt x="1667866" y="1294791"/>
                </a:cubicBezTo>
                <a:cubicBezTo>
                  <a:pt x="1670304" y="1228954"/>
                  <a:pt x="1670939" y="1163025"/>
                  <a:pt x="1675181" y="1097280"/>
                </a:cubicBezTo>
                <a:cubicBezTo>
                  <a:pt x="1676599" y="1075306"/>
                  <a:pt x="1683941" y="1062555"/>
                  <a:pt x="1697126" y="1046074"/>
                </a:cubicBezTo>
                <a:cubicBezTo>
                  <a:pt x="1706755" y="1034038"/>
                  <a:pt x="1716903" y="1024629"/>
                  <a:pt x="1733702" y="1024128"/>
                </a:cubicBezTo>
                <a:cubicBezTo>
                  <a:pt x="1889709" y="1019471"/>
                  <a:pt x="2045817" y="1019251"/>
                  <a:pt x="2201875" y="1016813"/>
                </a:cubicBezTo>
                <a:cubicBezTo>
                  <a:pt x="2209190" y="1014375"/>
                  <a:pt x="2217405" y="1013775"/>
                  <a:pt x="2223821" y="1009498"/>
                </a:cubicBezTo>
                <a:cubicBezTo>
                  <a:pt x="2240715" y="998235"/>
                  <a:pt x="2249603" y="981797"/>
                  <a:pt x="2260397" y="965607"/>
                </a:cubicBezTo>
                <a:cubicBezTo>
                  <a:pt x="2271752" y="920186"/>
                  <a:pt x="2266741" y="908055"/>
                  <a:pt x="2296973" y="877824"/>
                </a:cubicBezTo>
                <a:cubicBezTo>
                  <a:pt x="2305594" y="869203"/>
                  <a:pt x="2315648" y="861928"/>
                  <a:pt x="2326234" y="855879"/>
                </a:cubicBezTo>
                <a:cubicBezTo>
                  <a:pt x="2332929" y="852053"/>
                  <a:pt x="2340469" y="848653"/>
                  <a:pt x="2348179" y="848564"/>
                </a:cubicBezTo>
                <a:lnTo>
                  <a:pt x="3591763" y="841248"/>
                </a:lnTo>
                <a:cubicBezTo>
                  <a:pt x="3595664" y="840273"/>
                  <a:pt x="3636674" y="830815"/>
                  <a:pt x="3642970" y="826618"/>
                </a:cubicBezTo>
                <a:cubicBezTo>
                  <a:pt x="3659864" y="815355"/>
                  <a:pt x="3668752" y="798917"/>
                  <a:pt x="3679546" y="782727"/>
                </a:cubicBezTo>
                <a:cubicBezTo>
                  <a:pt x="3681984" y="770535"/>
                  <a:pt x="3686861" y="758584"/>
                  <a:pt x="3686861" y="746151"/>
                </a:cubicBezTo>
                <a:cubicBezTo>
                  <a:pt x="3686861" y="687579"/>
                  <a:pt x="3686014" y="628800"/>
                  <a:pt x="3679546" y="570586"/>
                </a:cubicBezTo>
                <a:cubicBezTo>
                  <a:pt x="3678575" y="561848"/>
                  <a:pt x="3670705" y="555257"/>
                  <a:pt x="3664915" y="548640"/>
                </a:cubicBezTo>
                <a:cubicBezTo>
                  <a:pt x="3653561" y="535664"/>
                  <a:pt x="3644696" y="517516"/>
                  <a:pt x="3628339" y="512064"/>
                </a:cubicBezTo>
                <a:cubicBezTo>
                  <a:pt x="3621024" y="509626"/>
                  <a:pt x="3613481" y="507786"/>
                  <a:pt x="3606394" y="504749"/>
                </a:cubicBezTo>
                <a:cubicBezTo>
                  <a:pt x="3596371" y="500453"/>
                  <a:pt x="3587578" y="493252"/>
                  <a:pt x="3577133" y="490119"/>
                </a:cubicBezTo>
                <a:cubicBezTo>
                  <a:pt x="3562926" y="485857"/>
                  <a:pt x="3547872" y="485242"/>
                  <a:pt x="3533242" y="482804"/>
                </a:cubicBezTo>
                <a:cubicBezTo>
                  <a:pt x="3255341" y="498243"/>
                  <a:pt x="3523619" y="478521"/>
                  <a:pt x="3313786" y="504749"/>
                </a:cubicBezTo>
                <a:lnTo>
                  <a:pt x="3255264" y="512064"/>
                </a:lnTo>
                <a:cubicBezTo>
                  <a:pt x="3230908" y="514770"/>
                  <a:pt x="3206403" y="516141"/>
                  <a:pt x="3182112" y="519380"/>
                </a:cubicBezTo>
                <a:cubicBezTo>
                  <a:pt x="3169788" y="521023"/>
                  <a:pt x="3157728" y="524257"/>
                  <a:pt x="3145536" y="526695"/>
                </a:cubicBezTo>
                <a:lnTo>
                  <a:pt x="2428646" y="519380"/>
                </a:lnTo>
                <a:cubicBezTo>
                  <a:pt x="2416235" y="518628"/>
                  <a:pt x="2422633" y="495169"/>
                  <a:pt x="2421331" y="482804"/>
                </a:cubicBezTo>
                <a:cubicBezTo>
                  <a:pt x="2417748" y="448767"/>
                  <a:pt x="2425322" y="412694"/>
                  <a:pt x="2414016" y="380391"/>
                </a:cubicBezTo>
                <a:cubicBezTo>
                  <a:pt x="2407181" y="360862"/>
                  <a:pt x="2387340" y="347977"/>
                  <a:pt x="2370125" y="336500"/>
                </a:cubicBezTo>
                <a:cubicBezTo>
                  <a:pt x="2362810" y="331623"/>
                  <a:pt x="2356043" y="325801"/>
                  <a:pt x="2348179" y="321869"/>
                </a:cubicBezTo>
                <a:cubicBezTo>
                  <a:pt x="2330171" y="312865"/>
                  <a:pt x="2299198" y="310048"/>
                  <a:pt x="2282342" y="307239"/>
                </a:cubicBezTo>
                <a:cubicBezTo>
                  <a:pt x="2036275" y="316352"/>
                  <a:pt x="1778114" y="329232"/>
                  <a:pt x="1536192" y="307239"/>
                </a:cubicBezTo>
                <a:cubicBezTo>
                  <a:pt x="1520834" y="305843"/>
                  <a:pt x="1521562" y="263348"/>
                  <a:pt x="1521562" y="263348"/>
                </a:cubicBezTo>
                <a:cubicBezTo>
                  <a:pt x="1519123" y="231649"/>
                  <a:pt x="1518190" y="199797"/>
                  <a:pt x="1514246" y="168250"/>
                </a:cubicBezTo>
                <a:cubicBezTo>
                  <a:pt x="1513290" y="160599"/>
                  <a:pt x="1511208" y="152720"/>
                  <a:pt x="1506931" y="146304"/>
                </a:cubicBezTo>
                <a:cubicBezTo>
                  <a:pt x="1483262" y="110799"/>
                  <a:pt x="1515465" y="143866"/>
                  <a:pt x="1514246" y="138989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Callout 21"/>
          <p:cNvSpPr/>
          <p:nvPr/>
        </p:nvSpPr>
        <p:spPr>
          <a:xfrm>
            <a:off x="4929190" y="1571612"/>
            <a:ext cx="4000528" cy="584775"/>
          </a:xfrm>
          <a:prstGeom prst="leftArrow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/>
              <a:t>Continuation/</a:t>
            </a:r>
          </a:p>
          <a:p>
            <a:pPr algn="ctr"/>
            <a:r>
              <a:rPr lang="en-GB" sz="1600" dirty="0" smtClean="0"/>
              <a:t>Event </a:t>
            </a:r>
            <a:r>
              <a:rPr lang="en-GB" sz="1600" dirty="0" err="1" smtClean="0"/>
              <a:t>callback</a:t>
            </a:r>
            <a:endParaRPr lang="en-GB" sz="1600" dirty="0"/>
          </a:p>
        </p:txBody>
      </p:sp>
      <p:sp>
        <p:nvSpPr>
          <p:cNvPr id="23" name="Left Arrow Callout 22"/>
          <p:cNvSpPr/>
          <p:nvPr/>
        </p:nvSpPr>
        <p:spPr>
          <a:xfrm>
            <a:off x="5143472" y="838200"/>
            <a:ext cx="4000528" cy="584775"/>
          </a:xfrm>
          <a:prstGeom prst="leftArrow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1600" dirty="0" smtClean="0"/>
              <a:t>Asynchronous "non-blocking" action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28596" y="3071810"/>
            <a:ext cx="454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You're actually writing this (approximately):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Part II: More Language Oriented Programming Techniques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A2998A"/>
                </a:solidFill>
              </a:rPr>
              <a:t>Don Syme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custom programming language designed to solve a specific set of problems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Windows Shell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r>
              <a:rPr lang="en-US" dirty="0" smtClean="0"/>
              <a:t>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Specific Language (DSL)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style where you apply the ideas of a DSL in a general purpose programming language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Bridges the gap between a separate, domain-specific language and the code you write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Ability to process problems described in a DSL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Oriented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XML a </a:t>
            </a:r>
            <a:r>
              <a:rPr lang="en-GB" b="1" dirty="0" smtClean="0"/>
              <a:t>concrete</a:t>
            </a:r>
            <a:r>
              <a:rPr lang="en-GB" dirty="0" smtClean="0"/>
              <a:t> language representation</a:t>
            </a:r>
          </a:p>
          <a:p>
            <a:endParaRPr lang="en-GB" dirty="0" smtClean="0"/>
          </a:p>
          <a:p>
            <a:r>
              <a:rPr lang="en-GB" dirty="0" smtClean="0"/>
              <a:t>A parser tree or object model is an </a:t>
            </a:r>
            <a:r>
              <a:rPr lang="en-GB" b="1" dirty="0" smtClean="0"/>
              <a:t>abstract</a:t>
            </a:r>
            <a:r>
              <a:rPr lang="en-GB" dirty="0" smtClean="0"/>
              <a:t> language representation</a:t>
            </a:r>
          </a:p>
          <a:p>
            <a:endParaRPr lang="en-GB" dirty="0" smtClean="0"/>
          </a:p>
          <a:p>
            <a:r>
              <a:rPr lang="en-GB" dirty="0" smtClean="0"/>
              <a:t>Asynchronous workflows are a </a:t>
            </a:r>
            <a:r>
              <a:rPr lang="en-GB" b="1" dirty="0" smtClean="0"/>
              <a:t>integrated</a:t>
            </a:r>
            <a:r>
              <a:rPr lang="en-GB" dirty="0" smtClean="0"/>
              <a:t> language representation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685800" y="14478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LOP Taxonomy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6781800" y="762000"/>
            <a:ext cx="2133600" cy="707886"/>
          </a:xfrm>
          <a:prstGeom prst="wedgeRectCallout">
            <a:avLst>
              <a:gd name="adj1" fmla="val -81812"/>
              <a:gd name="adj2" fmla="val 10084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XML, CSV, Text, Strings, JSON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514600"/>
            <a:ext cx="2133600" cy="400110"/>
          </a:xfrm>
          <a:prstGeom prst="wedgeRectCallout">
            <a:avLst>
              <a:gd name="adj1" fmla="val -72825"/>
              <a:gd name="adj2" fmla="val 12105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Parse Trees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781800" y="3581400"/>
            <a:ext cx="2133600" cy="2862322"/>
          </a:xfrm>
          <a:prstGeom prst="wedgeRectCallout">
            <a:avLst>
              <a:gd name="adj1" fmla="val -74900"/>
              <a:gd name="adj2" fmla="val -1522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Almost-Implicit</a:t>
            </a: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Parallelism</a:t>
            </a:r>
          </a:p>
          <a:p>
            <a:pPr algn="ctr"/>
            <a:endParaRPr lang="en-GB" sz="2000" dirty="0" smtClean="0">
              <a:solidFill>
                <a:schemeClr val="bg1"/>
              </a:solidFill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Queries</a:t>
            </a:r>
          </a:p>
          <a:p>
            <a:pPr algn="ctr"/>
            <a:endParaRPr lang="en-GB" sz="2000" dirty="0" smtClean="0">
              <a:solidFill>
                <a:schemeClr val="bg1"/>
              </a:solidFill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Exception Handling</a:t>
            </a:r>
          </a:p>
          <a:p>
            <a:pPr algn="ctr"/>
            <a:endParaRPr lang="en-GB" sz="2000" dirty="0" smtClean="0">
              <a:solidFill>
                <a:schemeClr val="bg1"/>
              </a:solidFill>
            </a:endParaRPr>
          </a:p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Workflows</a:t>
            </a:r>
          </a:p>
        </p:txBody>
      </p:sp>
      <p:sp>
        <p:nvSpPr>
          <p:cNvPr id="8" name="Down Arrow 7"/>
          <p:cNvSpPr/>
          <p:nvPr/>
        </p:nvSpPr>
        <p:spPr>
          <a:xfrm>
            <a:off x="838200" y="1752600"/>
            <a:ext cx="3810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0800000">
            <a:off x="1524000" y="1676400"/>
            <a:ext cx="3810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447800" y="1066800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The language </a:t>
            </a:r>
          </a:p>
          <a:p>
            <a:pPr algn="ctr"/>
            <a:r>
              <a:rPr lang="en-GB" dirty="0" smtClean="0"/>
              <a:t>is in the data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352800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The language </a:t>
            </a:r>
          </a:p>
          <a:p>
            <a:pPr algn="ctr"/>
            <a:r>
              <a:rPr lang="en-GB" dirty="0" smtClean="0"/>
              <a:t>is in the code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/>
      <p:bldP spid="10" grpId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r>
              <a:rPr lang="en-US" sz="2800" b="1" dirty="0" smtClean="0"/>
              <a:t>F# is a .NET programming language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F# is: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Imperative</a:t>
            </a:r>
          </a:p>
          <a:p>
            <a:r>
              <a:rPr lang="en-US" dirty="0" smtClean="0"/>
              <a:t>Object Oriented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 anyways?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1371600" y="13716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LOP Techniques</a:t>
            </a:r>
            <a:endParaRPr lang="en-GB" dirty="0"/>
          </a:p>
        </p:txBody>
      </p:sp>
      <p:sp>
        <p:nvSpPr>
          <p:cNvPr id="5" name="Rectangular Callout 4"/>
          <p:cNvSpPr/>
          <p:nvPr/>
        </p:nvSpPr>
        <p:spPr>
          <a:xfrm>
            <a:off x="6172200" y="762000"/>
            <a:ext cx="2667000" cy="1200329"/>
          </a:xfrm>
          <a:prstGeom prst="wedgeRectCallout">
            <a:avLst>
              <a:gd name="adj1" fmla="val -91489"/>
              <a:gd name="adj2" fmla="val 6127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XML Libraries</a:t>
            </a:r>
          </a:p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RegExp</a:t>
            </a:r>
            <a:r>
              <a:rPr lang="en-GB" dirty="0" smtClean="0">
                <a:solidFill>
                  <a:schemeClr val="bg1"/>
                </a:solidFill>
              </a:rPr>
              <a:t> Libraries</a:t>
            </a:r>
          </a:p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Lex</a:t>
            </a:r>
            <a:r>
              <a:rPr lang="en-GB" dirty="0" smtClean="0">
                <a:solidFill>
                  <a:schemeClr val="bg1"/>
                </a:solidFill>
              </a:rPr>
              <a:t>/</a:t>
            </a:r>
            <a:r>
              <a:rPr lang="en-GB" dirty="0" err="1" smtClean="0">
                <a:solidFill>
                  <a:schemeClr val="bg1"/>
                </a:solidFill>
              </a:rPr>
              <a:t>Yacc</a:t>
            </a:r>
            <a:endParaRPr lang="en-GB" dirty="0" smtClean="0">
              <a:solidFill>
                <a:schemeClr val="bg1"/>
              </a:solidFill>
            </a:endParaRP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172200" y="2514600"/>
            <a:ext cx="2819400" cy="923330"/>
          </a:xfrm>
          <a:prstGeom prst="wedgeRectCallout">
            <a:avLst>
              <a:gd name="adj1" fmla="val -84137"/>
              <a:gd name="adj2" fmla="val 6198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Discriminated Unions</a:t>
            </a:r>
          </a:p>
          <a:p>
            <a:pPr algn="ctr"/>
            <a:endParaRPr lang="en-GB" dirty="0" smtClean="0">
              <a:solidFill>
                <a:schemeClr val="bg1"/>
              </a:solidFill>
            </a:endParaRP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Pattern Matching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629400" y="3657600"/>
            <a:ext cx="2133600" cy="1200329"/>
          </a:xfrm>
          <a:prstGeom prst="wedgeRectCallout">
            <a:avLst>
              <a:gd name="adj1" fmla="val -112918"/>
              <a:gd name="adj2" fmla="val 4242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F# Computation Expressions</a:t>
            </a:r>
          </a:p>
          <a:p>
            <a:pPr algn="ctr"/>
            <a:endParaRPr lang="en-GB" dirty="0" smtClean="0">
              <a:solidFill>
                <a:schemeClr val="bg1"/>
              </a:solidFill>
            </a:endParaRP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Expression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7146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7146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7146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Onto Visual Studio!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has capabilities which enable LOP</a:t>
            </a:r>
          </a:p>
          <a:p>
            <a:pPr lvl="1"/>
            <a:r>
              <a:rPr lang="en-US" dirty="0" smtClean="0"/>
              <a:t>Representing other languages in F#</a:t>
            </a:r>
          </a:p>
          <a:p>
            <a:pPr lvl="1"/>
            <a:r>
              <a:rPr lang="en-US" dirty="0" smtClean="0"/>
              <a:t>Extracting other languages into F#</a:t>
            </a:r>
          </a:p>
          <a:p>
            <a:pPr lvl="1"/>
            <a:r>
              <a:rPr lang="en-US" dirty="0" smtClean="0"/>
              <a:t>Allowing F# to process in other languages/domains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LOP makes code that is cleaner and easier to understand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it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F#</a:t>
            </a:r>
          </a:p>
          <a:p>
            <a:pPr lvl="1"/>
            <a:r>
              <a:rPr lang="en-US" b="1" dirty="0" smtClean="0">
                <a:hlinkClick r:id="rId2"/>
              </a:rPr>
              <a:t>http://research.microsoft.com/fsharp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Includes add-in for VS2005 and VS2008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Books</a:t>
            </a:r>
          </a:p>
          <a:p>
            <a:pPr lvl="1"/>
            <a:r>
              <a:rPr lang="en-US" i="1" dirty="0" smtClean="0"/>
              <a:t>Expert F# </a:t>
            </a:r>
          </a:p>
          <a:p>
            <a:pPr lvl="2"/>
            <a:r>
              <a:rPr lang="en-US" dirty="0" smtClean="0"/>
              <a:t>Don Syme, Adam </a:t>
            </a:r>
            <a:r>
              <a:rPr lang="en-US" dirty="0" err="1" smtClean="0"/>
              <a:t>Granicz</a:t>
            </a:r>
            <a:r>
              <a:rPr lang="en-US" dirty="0" smtClean="0"/>
              <a:t>, and Antonio </a:t>
            </a:r>
            <a:r>
              <a:rPr lang="en-US" dirty="0" err="1" smtClean="0"/>
              <a:t>Cisternino</a:t>
            </a:r>
            <a:endParaRPr lang="en-US" dirty="0" smtClean="0"/>
          </a:p>
          <a:p>
            <a:pPr lvl="1"/>
            <a:r>
              <a:rPr lang="en-US" i="1" dirty="0" smtClean="0"/>
              <a:t>Foundations of F#</a:t>
            </a:r>
          </a:p>
          <a:p>
            <a:pPr lvl="2"/>
            <a:r>
              <a:rPr lang="en-US" dirty="0" smtClean="0"/>
              <a:t>Robert Pickering</a:t>
            </a:r>
          </a:p>
          <a:p>
            <a:endParaRPr lang="en-US" dirty="0" smtClean="0"/>
          </a:p>
          <a:p>
            <a:r>
              <a:rPr lang="en-US" dirty="0" smtClean="0"/>
              <a:t>Websites</a:t>
            </a:r>
          </a:p>
          <a:p>
            <a:pPr lvl="1"/>
            <a:r>
              <a:rPr lang="en-US" b="1" dirty="0" smtClean="0">
                <a:hlinkClick r:id="rId3"/>
              </a:rPr>
              <a:t>http://cs.hubfs.net/</a:t>
            </a:r>
          </a:p>
          <a:p>
            <a:pPr lvl="1"/>
            <a:r>
              <a:rPr lang="en-US" b="1" dirty="0" smtClean="0">
                <a:hlinkClick r:id="rId3"/>
              </a:rPr>
              <a:t>http://blogs.msdn.com/chrsmith</a:t>
            </a:r>
            <a:endParaRPr lang="en-US" b="1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Demo: Asynchronous Web Crawling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A2998A"/>
                </a:solidFill>
              </a:rPr>
              <a:t>Don Syme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F# - </a:t>
            </a:r>
            <a:r>
              <a:rPr lang="en-US" dirty="0" err="1" smtClean="0"/>
              <a:t>Erlang</a:t>
            </a:r>
            <a:r>
              <a:rPr lang="en-US" dirty="0" smtClean="0"/>
              <a:t>-style Message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Microsoft.FSharp.Control.Mailboxes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counter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MailboxProcessor.Create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inbox </a:t>
            </a:r>
            <a:r>
              <a:rPr lang="en-US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    /// Loop, receiving messages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loop(n) =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printfn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"n = %d" n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let!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inbox.Receive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kern="12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return!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 loop(</a:t>
            </a: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n+msg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 }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>
              <a:lnSpc>
                <a:spcPct val="90000"/>
              </a:lnSpc>
              <a:buClrTx/>
              <a:buNone/>
              <a:defRPr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/// Enter the loop</a:t>
            </a:r>
          </a:p>
          <a:p>
            <a:pPr marL="0" indent="0" defTabSz="914363">
              <a:lnSpc>
                <a:spcPct val="90000"/>
              </a:lnSpc>
              <a:buClr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loop(0</a:t>
            </a:r>
            <a:r>
              <a:rPr lang="en-US" b="1" kern="1200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Books about F#</a:t>
            </a:r>
            <a:endParaRPr lang="en-US" dirty="0"/>
          </a:p>
        </p:txBody>
      </p:sp>
      <p:pic>
        <p:nvPicPr>
          <p:cNvPr id="6" name="Picture 5" descr="FoundationsF.jpg"/>
          <p:cNvPicPr>
            <a:picLocks noChangeAspect="1"/>
          </p:cNvPicPr>
          <p:nvPr/>
        </p:nvPicPr>
        <p:blipFill>
          <a:blip r:embed="rId2"/>
          <a:srcRect l="13324" r="13660"/>
          <a:stretch>
            <a:fillRect/>
          </a:stretch>
        </p:blipFill>
        <p:spPr>
          <a:xfrm>
            <a:off x="714348" y="1857364"/>
            <a:ext cx="2282872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7" name="Picture 6" descr="ExpertF.jpg"/>
          <p:cNvPicPr>
            <a:picLocks noChangeAspect="1"/>
          </p:cNvPicPr>
          <p:nvPr/>
        </p:nvPicPr>
        <p:blipFill>
          <a:blip r:embed="rId3"/>
          <a:srcRect l="13140" r="13131"/>
          <a:stretch>
            <a:fillRect/>
          </a:stretch>
        </p:blipFill>
        <p:spPr>
          <a:xfrm>
            <a:off x="3357554" y="1928802"/>
            <a:ext cx="2305155" cy="312654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47625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  <p:pic>
        <p:nvPicPr>
          <p:cNvPr id="9" name="Picture 8" descr="FForScientis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8" y="1928802"/>
            <a:ext cx="2212176" cy="312654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isometricOffAxis1Right">
              <a:rot lat="1200000" lon="1800000" rev="21594000"/>
            </a:camera>
            <a:lightRig rig="threePt" dir="t"/>
          </a:scene3d>
          <a:sp3d extrusionH="292100" contourW="12700" prstMaterial="flat">
            <a:bevelT/>
            <a:extrusionClr>
              <a:schemeClr val="bg1"/>
            </a:extrusionClr>
            <a:contourClr>
              <a:schemeClr val="bg2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8288" y="2090738"/>
            <a:ext cx="7100887" cy="17192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Questions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8288" y="3870325"/>
            <a:ext cx="7100887" cy="1136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solidFill>
                  <a:srgbClr val="A2998A"/>
                </a:solidFill>
              </a:rPr>
              <a:t>Don Syme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838200"/>
            <a:ext cx="688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dirty="0" smtClean="0">
                <a:solidFill>
                  <a:schemeClr val="bg1"/>
                </a:solidFill>
                <a:latin typeface="+mn-lt"/>
              </a:rPr>
              <a:t>Visit 	</a:t>
            </a:r>
            <a:r>
              <a:rPr lang="en-GB" sz="2400" b="0" dirty="0" smtClean="0">
                <a:latin typeface="+mn-lt"/>
                <a:hlinkClick r:id="rId3"/>
              </a:rPr>
              <a:t>http://research.microsoft.com/fsharp</a:t>
            </a:r>
            <a:r>
              <a:rPr lang="en-GB" sz="2400" b="0" dirty="0" smtClean="0"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Emphasis is on </a:t>
            </a:r>
            <a:r>
              <a:rPr lang="en-US" b="1" dirty="0" smtClean="0"/>
              <a:t>what</a:t>
            </a:r>
            <a:r>
              <a:rPr lang="en-US" dirty="0" smtClean="0"/>
              <a:t> is to be computed not </a:t>
            </a:r>
            <a:r>
              <a:rPr lang="en-US" b="1" dirty="0" smtClean="0"/>
              <a:t>how</a:t>
            </a:r>
            <a:r>
              <a:rPr lang="en-US" dirty="0" smtClean="0"/>
              <a:t> it happens</a:t>
            </a:r>
          </a:p>
          <a:p>
            <a:endParaRPr lang="en-US" dirty="0" smtClean="0"/>
          </a:p>
          <a:p>
            <a:r>
              <a:rPr lang="en-US" dirty="0" smtClean="0"/>
              <a:t>Data is immutable by default</a:t>
            </a:r>
          </a:p>
          <a:p>
            <a:endParaRPr lang="en-US" dirty="0"/>
          </a:p>
          <a:p>
            <a:r>
              <a:rPr lang="en-US" dirty="0" smtClean="0"/>
              <a:t>Ability to express higher-order 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</a:p>
          <a:p>
            <a:endParaRPr lang="en-US" dirty="0" smtClean="0"/>
          </a:p>
          <a:p>
            <a:r>
              <a:rPr lang="en-US" dirty="0" smtClean="0"/>
              <a:t>Ability to declare and mutate variables</a:t>
            </a:r>
          </a:p>
          <a:p>
            <a:endParaRPr lang="en-US" dirty="0" smtClean="0"/>
          </a:p>
          <a:p>
            <a:r>
              <a:rPr lang="en-US" dirty="0" smtClean="0"/>
              <a:t>Control flow (while, for, if, etc.)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and </a:t>
            </a:r>
            <a:r>
              <a:rPr lang="en-US" dirty="0" err="1" smtClean="0"/>
              <a:t>Structs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Polymorphism and Inheritance</a:t>
            </a:r>
          </a:p>
          <a:p>
            <a:endParaRPr lang="en-US" dirty="0" smtClean="0"/>
          </a:p>
          <a:p>
            <a:r>
              <a:rPr lang="en-US" dirty="0" smtClean="0"/>
              <a:t>Events </a:t>
            </a:r>
          </a:p>
          <a:p>
            <a:endParaRPr lang="en-US" dirty="0" smtClean="0"/>
          </a:p>
          <a:p>
            <a:r>
              <a:rPr lang="en-US" dirty="0" smtClean="0"/>
              <a:t>Succinct, type-inferred classes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Oriented (and .NET)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829761"/>
          </a:xfrm>
        </p:spPr>
        <p:txBody>
          <a:bodyPr>
            <a:normAutofit/>
          </a:bodyPr>
          <a:lstStyle/>
          <a:p>
            <a:r>
              <a:rPr lang="en-GB" sz="4000" dirty="0" smtClean="0"/>
              <a:t>Asynchronous and Parallel Programming</a:t>
            </a:r>
            <a:endParaRPr lang="en-GB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adlocknajkcomafarialibh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-89322"/>
            <a:ext cx="9715568" cy="69473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2" y="5857892"/>
            <a:ext cx="6215074" cy="1714512"/>
          </a:xfrm>
          <a:effectLst>
            <a:outerShdw blurRad="50800" dist="25400" dir="2820000" algn="tl" rotWithShape="0">
              <a:prstClr val="black">
                <a:alpha val="73000"/>
              </a:prstClr>
            </a:outerShd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…can be hard</a:t>
            </a:r>
            <a:endParaRPr lang="en-AU" sz="54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5572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Concurrent programming with shared state…</a:t>
            </a:r>
            <a:endParaRPr lang="en-AU" sz="48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8231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F# - Concurrent/Reactive/Parallel </a:t>
            </a:r>
            <a:br>
              <a:rPr lang="en-US" dirty="0" smtClean="0"/>
            </a:b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31746" name="Shape 823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571625"/>
            <a:ext cx="8572500" cy="4525963"/>
          </a:xfrm>
        </p:spPr>
        <p:txBody>
          <a:bodyPr>
            <a:normAutofit/>
          </a:bodyPr>
          <a:lstStyle/>
          <a:p>
            <a:pPr marL="357188" indent="-357188" eaLnBrk="1" hangingPunct="1"/>
            <a:endParaRPr lang="en-US" sz="2400" dirty="0" smtClean="0"/>
          </a:p>
          <a:p>
            <a:pPr marL="357188" indent="-357188" eaLnBrk="1" hangingPunct="1"/>
            <a:r>
              <a:rPr lang="en-US" sz="2400" b="1" u="sng" dirty="0" smtClean="0">
                <a:solidFill>
                  <a:schemeClr val="tx2"/>
                </a:solidFill>
              </a:rPr>
              <a:t>Concurrent</a:t>
            </a:r>
            <a:r>
              <a:rPr lang="en-US" sz="2400" dirty="0" smtClean="0"/>
              <a:t>: 	</a:t>
            </a:r>
            <a:r>
              <a:rPr lang="en-US" sz="2400" i="1" dirty="0" smtClean="0">
                <a:solidFill>
                  <a:schemeClr val="accent1"/>
                </a:solidFill>
              </a:rPr>
              <a:t>Multiple threads </a:t>
            </a:r>
            <a:r>
              <a:rPr lang="en-US" sz="2400" dirty="0" smtClean="0"/>
              <a:t>of execution</a:t>
            </a:r>
          </a:p>
          <a:p>
            <a:pPr marL="357188" indent="-357188" eaLnBrk="1" hangingPunct="1"/>
            <a:endParaRPr lang="en-US" sz="2400" dirty="0" smtClean="0"/>
          </a:p>
          <a:p>
            <a:pPr marL="357188" indent="-357188" eaLnBrk="1" hangingPunct="1"/>
            <a:r>
              <a:rPr lang="en-US" sz="2400" b="1" u="sng" dirty="0" smtClean="0">
                <a:solidFill>
                  <a:schemeClr val="tx2"/>
                </a:solidFill>
              </a:rPr>
              <a:t>Parallel</a:t>
            </a:r>
            <a:r>
              <a:rPr lang="en-US" sz="2400" dirty="0" smtClean="0"/>
              <a:t>: 		These execute </a:t>
            </a:r>
            <a:r>
              <a:rPr lang="en-US" sz="2400" i="1" dirty="0" smtClean="0">
                <a:solidFill>
                  <a:schemeClr val="accent1"/>
                </a:solidFill>
              </a:rPr>
              <a:t>simultaneously</a:t>
            </a:r>
          </a:p>
          <a:p>
            <a:pPr marL="357188" indent="-357188" eaLnBrk="1" hangingPunct="1"/>
            <a:endParaRPr lang="en-US" sz="2400" dirty="0" smtClean="0"/>
          </a:p>
          <a:p>
            <a:pPr marL="357188" indent="-357188" eaLnBrk="1" hangingPunct="1"/>
            <a:r>
              <a:rPr lang="en-US" sz="2400" b="1" u="sng" dirty="0" smtClean="0">
                <a:solidFill>
                  <a:schemeClr val="tx2"/>
                </a:solidFill>
              </a:rPr>
              <a:t>Asynchronous</a:t>
            </a:r>
            <a:r>
              <a:rPr lang="en-US" sz="2400" dirty="0" smtClean="0"/>
              <a:t>: 	Computations that complete "</a:t>
            </a:r>
            <a:r>
              <a:rPr lang="en-US" sz="2400" i="1" dirty="0" smtClean="0">
                <a:solidFill>
                  <a:schemeClr val="accent1"/>
                </a:solidFill>
              </a:rPr>
              <a:t>later</a:t>
            </a:r>
            <a:r>
              <a:rPr lang="en-US" sz="2400" dirty="0" smtClean="0"/>
              <a:t>"</a:t>
            </a:r>
          </a:p>
          <a:p>
            <a:pPr marL="357188" indent="-357188" eaLnBrk="1" hangingPunct="1"/>
            <a:endParaRPr lang="en-US" sz="2400" dirty="0" smtClean="0"/>
          </a:p>
          <a:p>
            <a:pPr marL="357188" indent="-357188" eaLnBrk="1" hangingPunct="1"/>
            <a:r>
              <a:rPr lang="en-US" sz="2400" b="1" u="sng" dirty="0" smtClean="0">
                <a:solidFill>
                  <a:schemeClr val="tx2"/>
                </a:solidFill>
              </a:rPr>
              <a:t>Reactive</a:t>
            </a:r>
            <a:r>
              <a:rPr lang="en-US" sz="2400" dirty="0" smtClean="0"/>
              <a:t>: 		</a:t>
            </a:r>
            <a:r>
              <a:rPr lang="en-US" sz="2400" i="1" dirty="0" smtClean="0">
                <a:solidFill>
                  <a:schemeClr val="accent1"/>
                </a:solidFill>
              </a:rPr>
              <a:t>Waiting</a:t>
            </a:r>
            <a:r>
              <a:rPr lang="en-US" sz="2400" i="1" dirty="0" smtClean="0"/>
              <a:t> </a:t>
            </a:r>
            <a:r>
              <a:rPr lang="en-US" sz="2400" dirty="0" smtClean="0"/>
              <a:t>and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chemeClr val="accent1"/>
                </a:solidFill>
              </a:rPr>
              <a:t>responding</a:t>
            </a:r>
            <a:r>
              <a:rPr lang="en-US" sz="2400" dirty="0" smtClean="0"/>
              <a:t> is normal</a:t>
            </a:r>
            <a:endParaRPr lang="en-US" sz="2400" i="1" dirty="0" smtClean="0"/>
          </a:p>
          <a:p>
            <a:pPr marL="987425" lvl="1" indent="-361950" eaLnBrk="1" hangingPunct="1">
              <a:buClr>
                <a:srgbClr val="F37720"/>
              </a:buClr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357188" indent="-357188" eaLnBrk="1" hangingPunct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1495</TotalTime>
  <Words>1124</Words>
  <Application>Microsoft Office PowerPoint</Application>
  <PresentationFormat>On-screen Show (4:3)</PresentationFormat>
  <Paragraphs>548</Paragraphs>
  <Slides>37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Advanced F#  Asynchronous, Parallel, Language Oriented</vt:lpstr>
      <vt:lpstr>Agenda</vt:lpstr>
      <vt:lpstr>What is F# anyways?</vt:lpstr>
      <vt:lpstr>Functional</vt:lpstr>
      <vt:lpstr>Imperative </vt:lpstr>
      <vt:lpstr>Object Oriented (and .NET)</vt:lpstr>
      <vt:lpstr>Asynchronous and Parallel Programming</vt:lpstr>
      <vt:lpstr>Slide 8</vt:lpstr>
      <vt:lpstr>F# - Concurrent/Reactive/Parallel  </vt:lpstr>
      <vt:lpstr>Why is it so hard?</vt:lpstr>
      <vt:lpstr>Why isn’t it this easy?</vt:lpstr>
      <vt:lpstr>Why isn’t it this easy?</vt:lpstr>
      <vt:lpstr>Some Foundation Technologies</vt:lpstr>
      <vt:lpstr>Taming Asynchronous I/O</vt:lpstr>
      <vt:lpstr>Taming Asynchronous I/O</vt:lpstr>
      <vt:lpstr>Taming Asynchronous I/O</vt:lpstr>
      <vt:lpstr>Simple Examples</vt:lpstr>
      <vt:lpstr>Async Web Services</vt:lpstr>
      <vt:lpstr>Taming Asynchronous I/O</vt:lpstr>
      <vt:lpstr>Taming Asynchronous I/O</vt:lpstr>
      <vt:lpstr>Taming Asynchronous I/O</vt:lpstr>
      <vt:lpstr>Demo: Asynchronous Image Processing</vt:lpstr>
      <vt:lpstr>How does it work?</vt:lpstr>
      <vt:lpstr>F# “Workflow” Syntax </vt:lpstr>
      <vt:lpstr>Part II: More Language Oriented Programming Techniques</vt:lpstr>
      <vt:lpstr>Domain Specific Language (DSL)</vt:lpstr>
      <vt:lpstr>Language Oriented Programming</vt:lpstr>
      <vt:lpstr>Examples</vt:lpstr>
      <vt:lpstr>LOP Taxonomy</vt:lpstr>
      <vt:lpstr>LOP Techniques</vt:lpstr>
      <vt:lpstr>Onto Visual Studio!</vt:lpstr>
      <vt:lpstr>Wrapping it Up</vt:lpstr>
      <vt:lpstr>F# Resources</vt:lpstr>
      <vt:lpstr>Demo: Asynchronous Web Crawling</vt:lpstr>
      <vt:lpstr>F# - Erlang-style Message Agents</vt:lpstr>
      <vt:lpstr>Books about F#</vt:lpstr>
      <vt:lpstr>Questions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Oriented  Programming in F#</dc:title>
  <dc:creator>Chris Smith</dc:creator>
  <cp:lastModifiedBy>Don Syme</cp:lastModifiedBy>
  <cp:revision>84</cp:revision>
  <dcterms:created xsi:type="dcterms:W3CDTF">2008-05-19T15:07:01Z</dcterms:created>
  <dcterms:modified xsi:type="dcterms:W3CDTF">2008-06-03T04:13:16Z</dcterms:modified>
</cp:coreProperties>
</file>