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7" r:id="rId2"/>
    <p:sldId id="449" r:id="rId3"/>
    <p:sldId id="432" r:id="rId4"/>
    <p:sldId id="451" r:id="rId5"/>
    <p:sldId id="452" r:id="rId6"/>
    <p:sldId id="453" r:id="rId7"/>
    <p:sldId id="433" r:id="rId8"/>
    <p:sldId id="436" r:id="rId9"/>
    <p:sldId id="462" r:id="rId10"/>
    <p:sldId id="437" r:id="rId11"/>
    <p:sldId id="461" r:id="rId12"/>
    <p:sldId id="438" r:id="rId13"/>
    <p:sldId id="440" r:id="rId14"/>
    <p:sldId id="434" r:id="rId15"/>
    <p:sldId id="435" r:id="rId16"/>
    <p:sldId id="459" r:id="rId17"/>
    <p:sldId id="429" r:id="rId18"/>
    <p:sldId id="387" r:id="rId19"/>
    <p:sldId id="478" r:id="rId20"/>
    <p:sldId id="479" r:id="rId21"/>
    <p:sldId id="484" r:id="rId22"/>
    <p:sldId id="482" r:id="rId23"/>
    <p:sldId id="483" r:id="rId24"/>
    <p:sldId id="393" r:id="rId25"/>
    <p:sldId id="460" r:id="rId26"/>
    <p:sldId id="485" r:id="rId27"/>
    <p:sldId id="488" r:id="rId28"/>
    <p:sldId id="489" r:id="rId29"/>
    <p:sldId id="486" r:id="rId30"/>
    <p:sldId id="480" r:id="rId31"/>
    <p:sldId id="456" r:id="rId32"/>
    <p:sldId id="343" r:id="rId33"/>
    <p:sldId id="344" r:id="rId34"/>
    <p:sldId id="310" r:id="rId35"/>
    <p:sldId id="345" r:id="rId36"/>
    <p:sldId id="445" r:id="rId37"/>
    <p:sldId id="458" r:id="rId38"/>
    <p:sldId id="472" r:id="rId39"/>
    <p:sldId id="481" r:id="rId40"/>
    <p:sldId id="413" r:id="rId41"/>
    <p:sldId id="373" r:id="rId42"/>
    <p:sldId id="400" r:id="rId43"/>
    <p:sldId id="380" r:id="rId44"/>
    <p:sldId id="471" r:id="rId45"/>
    <p:sldId id="473" r:id="rId46"/>
    <p:sldId id="474" r:id="rId47"/>
    <p:sldId id="475" r:id="rId48"/>
    <p:sldId id="476" r:id="rId49"/>
    <p:sldId id="477" r:id="rId50"/>
    <p:sldId id="466" r:id="rId51"/>
    <p:sldId id="467" r:id="rId52"/>
    <p:sldId id="468" r:id="rId53"/>
    <p:sldId id="470" r:id="rId54"/>
    <p:sldId id="430" r:id="rId55"/>
    <p:sldId id="446" r:id="rId56"/>
    <p:sldId id="447" r:id="rId57"/>
    <p:sldId id="448" r:id="rId58"/>
    <p:sldId id="431" r:id="rId59"/>
    <p:sldId id="443" r:id="rId60"/>
    <p:sldId id="444" r:id="rId61"/>
    <p:sldId id="463" r:id="rId62"/>
    <p:sldId id="464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66"/>
    <a:srgbClr val="0033CC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97" autoAdjust="0"/>
    <p:restoredTop sz="84333" autoAdjust="0"/>
  </p:normalViewPr>
  <p:slideViewPr>
    <p:cSldViewPr>
      <p:cViewPr>
        <p:scale>
          <a:sx n="70" d="100"/>
          <a:sy n="70" d="100"/>
        </p:scale>
        <p:origin x="-1116" y="-594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FF1F-658C-4656-A2D1-05FDF9021CE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9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msn.com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115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What’s New?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48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http://stepheneasey.wordpress.com/tag/c/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rotate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z,x,y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</a:t>
            </a: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f 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14820" y="1142984"/>
            <a:ext cx="482918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 Rotate(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&lt;T,U,V&gt;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04"/>
            <a:ext cx="7358114" cy="44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-26666"/>
          <a:stretch>
            <a:fillRect/>
          </a:stretch>
        </p:blipFill>
        <p:spPr bwMode="auto">
          <a:xfrm>
            <a:off x="3357554" y="4714884"/>
            <a:ext cx="4857784" cy="205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“Low Cost, High Value”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Fun! Fun! </a:t>
            </a:r>
            <a:r>
              <a:rPr lang="en-GB" dirty="0" smtClean="0"/>
              <a:t>And More Fun</a:t>
            </a:r>
            <a:r>
              <a:rPr lang="en-GB" dirty="0" smtClean="0"/>
              <a:t>! 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People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Love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Programming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F#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Interesting Stuff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Topics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What is F# about?</a:t>
            </a:r>
          </a:p>
          <a:p>
            <a:pPr eaLnBrk="1" hangingPunct="1"/>
            <a:endParaRPr lang="en-GB" sz="3200" dirty="0" smtClean="0"/>
          </a:p>
          <a:p>
            <a:pPr eaLnBrk="1" hangingPunct="1"/>
            <a:r>
              <a:rPr lang="en-GB" sz="3200" dirty="0" smtClean="0"/>
              <a:t>Dig</a:t>
            </a:r>
            <a:r>
              <a:rPr lang="en-GB" sz="3200" dirty="0" smtClean="0"/>
              <a:t> into the “interesting stuff”</a:t>
            </a:r>
          </a:p>
          <a:p>
            <a:pPr lvl="1" eaLnBrk="1" hangingPunct="1"/>
            <a:r>
              <a:rPr lang="en-GB" sz="2800" dirty="0" smtClean="0"/>
              <a:t>Objects</a:t>
            </a:r>
          </a:p>
          <a:p>
            <a:pPr lvl="1" eaLnBrk="1" hangingPunct="1"/>
            <a:r>
              <a:rPr lang="en-GB" sz="2800" dirty="0" smtClean="0"/>
              <a:t>Computation Expressions (aka monads)</a:t>
            </a:r>
          </a:p>
          <a:p>
            <a:pPr lvl="1" eaLnBrk="1" hangingPunct="1"/>
            <a:r>
              <a:rPr lang="en-GB" sz="2800" dirty="0" smtClean="0"/>
              <a:t>Active Patterns</a:t>
            </a:r>
          </a:p>
          <a:p>
            <a:pPr lvl="1" eaLnBrk="1" hangingPunct="1"/>
            <a:r>
              <a:rPr lang="en-GB" sz="2800" dirty="0" smtClean="0"/>
              <a:t>Units of Measure</a:t>
            </a:r>
          </a:p>
          <a:p>
            <a:pPr lvl="1" eaLnBrk="1" hangingPunct="1"/>
            <a:r>
              <a:rPr lang="en-GB" sz="2800" dirty="0" smtClean="0"/>
              <a:t>Quotations</a:t>
            </a:r>
          </a:p>
          <a:p>
            <a:pPr lvl="1" eaLnBrk="1" hangingPunct="1"/>
            <a:r>
              <a:rPr lang="en-GB" sz="2800" dirty="0" err="1" smtClean="0"/>
              <a:t>Async</a:t>
            </a:r>
            <a:r>
              <a:rPr lang="en-GB" sz="2800" dirty="0" smtClean="0"/>
              <a:t>/Parallel</a:t>
            </a:r>
            <a:endParaRPr lang="en-GB" sz="2800" dirty="0" smtClean="0"/>
          </a:p>
          <a:p>
            <a:pPr eaLnBrk="1" hangingPunct="1"/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Computation Expressions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 Expressions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let pat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 id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if .. then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finally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while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for pat in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43636" y="1357298"/>
            <a:ext cx="2571768" cy="1477328"/>
          </a:xfrm>
          <a:prstGeom prst="wedgeRectCallout">
            <a:avLst>
              <a:gd name="adj1" fmla="val -159976"/>
              <a:gd name="adj2" fmla="val -2545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Give the outer control structure  of this syntactic expression a monadic/</a:t>
            </a:r>
          </a:p>
          <a:p>
            <a:pPr algn="ctr"/>
            <a:r>
              <a:rPr lang="en-GB" dirty="0" err="1" smtClean="0"/>
              <a:t>monoidal</a:t>
            </a:r>
            <a:r>
              <a:rPr lang="en-GB" dirty="0" smtClean="0"/>
              <a:t> interpretation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 Expressions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| let! pat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| return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| return!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let pat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use id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match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if .. then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while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 pat in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43636" y="1357298"/>
            <a:ext cx="2714644" cy="923330"/>
          </a:xfrm>
          <a:prstGeom prst="wedgeRectCallout">
            <a:avLst>
              <a:gd name="adj1" fmla="val -146597"/>
              <a:gd name="adj2" fmla="val 69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Add extra expression forms for monadic and </a:t>
            </a:r>
            <a:r>
              <a:rPr lang="en-GB" dirty="0" err="1" smtClean="0"/>
              <a:t>monoidal</a:t>
            </a:r>
            <a:r>
              <a:rPr lang="en-GB" dirty="0" smtClean="0"/>
              <a:t> actions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Very Smooth Transitions to/from Monadic Code</a:t>
            </a:r>
          </a:p>
          <a:p>
            <a:endParaRPr lang="en-GB" sz="2800" dirty="0" smtClean="0"/>
          </a:p>
          <a:p>
            <a:r>
              <a:rPr lang="en-GB" sz="2800" dirty="0" smtClean="0"/>
              <a:t>For</a:t>
            </a:r>
          </a:p>
          <a:p>
            <a:pPr lvl="1"/>
            <a:r>
              <a:rPr lang="en-GB" sz="2800" dirty="0" smtClean="0"/>
              <a:t>Sequences </a:t>
            </a:r>
          </a:p>
          <a:p>
            <a:pPr lvl="1"/>
            <a:r>
              <a:rPr lang="en-GB" sz="2800" dirty="0" smtClean="0"/>
              <a:t>Database Queries</a:t>
            </a:r>
          </a:p>
          <a:p>
            <a:pPr lvl="1"/>
            <a:r>
              <a:rPr lang="en-GB" sz="2800" dirty="0" smtClean="0"/>
              <a:t>A</a:t>
            </a:r>
            <a:r>
              <a:rPr lang="en-GB" sz="2800" dirty="0" smtClean="0"/>
              <a:t>synchronous (non-blocking) Programming</a:t>
            </a:r>
          </a:p>
          <a:p>
            <a:endParaRPr lang="en-GB" sz="2800" dirty="0" smtClean="0"/>
          </a:p>
          <a:p>
            <a:r>
              <a:rPr lang="en-GB" sz="2800" dirty="0" smtClean="0"/>
              <a:t>“Put </a:t>
            </a:r>
            <a:r>
              <a:rPr lang="en-GB" sz="2800" dirty="0" err="1" smtClean="0"/>
              <a:t>async</a:t>
            </a:r>
            <a:r>
              <a:rPr lang="en-GB" sz="2800" dirty="0" smtClean="0"/>
              <a:t> { ... } around it and add let! where needed”</a:t>
            </a:r>
            <a:endParaRPr lang="en-GB" sz="28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</a:t>
            </a:r>
            <a:r>
              <a:rPr lang="en-US" dirty="0" smtClean="0"/>
              <a:t>Lists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:\Demo")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29322" y="500042"/>
            <a:ext cx="1643074" cy="646331"/>
          </a:xfrm>
          <a:prstGeom prst="wedgeRectCallout">
            <a:avLst>
              <a:gd name="adj1" fmla="val -140433"/>
              <a:gd name="adj2" fmla="val 23778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Generated Lists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}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(@"C:\WINDOWS") 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Seq.take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100 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|&gt;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show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43636" y="428604"/>
            <a:ext cx="2071702" cy="646331"/>
          </a:xfrm>
          <a:prstGeom prst="wedgeRectCallout">
            <a:avLst>
              <a:gd name="adj1" fmla="val -140213"/>
              <a:gd name="adj2" fmla="val 3132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On-demand sequences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643570" y="4429132"/>
            <a:ext cx="1643074" cy="369332"/>
          </a:xfrm>
          <a:prstGeom prst="wedgeRectCallout">
            <a:avLst>
              <a:gd name="adj1" fmla="val -139673"/>
              <a:gd name="adj2" fmla="val 17069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Pipelines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184984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Bind: M&lt;'a&gt; * ('a -&gt; M&lt;'b&gt;) -&gt; M&lt;'b&gt;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monad = </a:t>
            </a:r>
            <a:r>
              <a:rPr lang="en-GB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184984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&lt;'a&gt;)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Bind: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'a&gt; * ('a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'b&gt;)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'b&gt;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Bind: M&lt;'a&gt; * ('a -&gt; M&lt;'b&gt;) -&gt; M&lt;'b&gt;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member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Combine: M&lt;unit&gt;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M&lt;'a&gt; -&gt; M&lt;'a&gt;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TryFinally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: M&lt;'a&gt; * (unit -&gt; unit) -&gt; M&lt;'a&gt;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TryWith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: M&lt;'a&gt; * 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exn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-&gt; M&lt;'a&gt;) -&gt; M&lt;'a&gt;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monad = </a:t>
            </a:r>
            <a:r>
              <a:rPr lang="en-GB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Workflow Syntax &amp; Translation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922880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= ... 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}          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let v =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{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}                          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[|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|]                        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 | [  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]                       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 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v.Bind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v.Let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use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=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v.Using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cexpr1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cexpr2        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  -- «let! () = cexpr1 in cexpr2»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        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-- «let () = cexpr1 in cexpr2»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v.For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while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v.While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((fun () -&gt;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),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                                                     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if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then «cexpr1» else «cexpr2»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then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if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 then «cexpr1» else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v.Zero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       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v.Combine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(«cexpr1»,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(fun () -&gt; «cexpr2»))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return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          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v.Return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yield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                   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-- 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v.Yield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match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[pat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]+ -- ...   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try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finally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      -- ...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try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with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pat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1400" dirty="0" err="1" smtClean="0"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latin typeface="Consolas" pitchFamily="49" charset="0"/>
                <a:ea typeface="Calibri"/>
                <a:cs typeface="Times New Roman"/>
              </a:rPr>
              <a:t>     -- ...</a:t>
            </a:r>
            <a:endParaRPr lang="en-GB" sz="1200" dirty="0" smtClean="0"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2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24400" y="4572000"/>
            <a:ext cx="39624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Interface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interface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ISimpleObject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Prop1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Meth2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-&gt;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4772028" cy="2628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ObjectType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internalFunction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internalState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x.Meth2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4876800"/>
            <a:ext cx="42862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Constructing Objects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new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FileInfo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(@"c:\misc\test.fs")</a:t>
            </a:r>
            <a:endParaRPr kumimoji="0" lang="en-US" sz="4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4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HuffmanEncoding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freq:seq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x.Encode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x.Decode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</a:t>
            </a:r>
            <a:r>
              <a:rPr lang="en-GB" sz="4000" b="1" dirty="0" err="1" smtClean="0"/>
              <a:t>Async</a:t>
            </a:r>
            <a:r>
              <a:rPr lang="en-GB" sz="4000" b="1" dirty="0" smtClean="0"/>
              <a:t>/Parallel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Good Architecture</a:t>
            </a:r>
          </a:p>
          <a:p>
            <a:pPr lvl="1"/>
            <a:r>
              <a:rPr lang="en-GB" sz="2400" dirty="0" smtClean="0"/>
              <a:t>Know your techniques (actors</a:t>
            </a:r>
            <a:r>
              <a:rPr lang="en-GB" sz="2400" smtClean="0"/>
              <a:t>, message passing)</a:t>
            </a:r>
            <a:endParaRPr lang="en-GB" sz="2400" dirty="0" smtClean="0"/>
          </a:p>
          <a:p>
            <a:pPr lvl="1"/>
            <a:r>
              <a:rPr lang="en-GB" sz="2400" dirty="0" smtClean="0"/>
              <a:t>Know your requirements</a:t>
            </a:r>
          </a:p>
          <a:p>
            <a:pPr lvl="1"/>
            <a:r>
              <a:rPr lang="en-GB" sz="2400" dirty="0" smtClean="0"/>
              <a:t>Know your  limits (CPU, disk, network, latency)</a:t>
            </a:r>
          </a:p>
          <a:p>
            <a:endParaRPr lang="en-GB" sz="2800" dirty="0" smtClean="0"/>
          </a:p>
          <a:p>
            <a:r>
              <a:rPr lang="en-GB" sz="2800" dirty="0" smtClean="0"/>
              <a:t>Translate Good Architecture into Good Code with F#</a:t>
            </a:r>
          </a:p>
          <a:p>
            <a:pPr lvl="1"/>
            <a:r>
              <a:rPr lang="en-GB" sz="2400" dirty="0" smtClean="0"/>
              <a:t>A great platform</a:t>
            </a:r>
          </a:p>
          <a:p>
            <a:pPr lvl="1"/>
            <a:r>
              <a:rPr lang="en-GB" sz="2400" dirty="0" smtClean="0"/>
              <a:t>Primitives for building design patterns</a:t>
            </a:r>
            <a:endParaRPr lang="en-GB" sz="2400" dirty="0" smtClean="0"/>
          </a:p>
          <a:p>
            <a:pPr lvl="1"/>
            <a:r>
              <a:rPr lang="en-GB" sz="2400" dirty="0" smtClean="0"/>
              <a:t>A </a:t>
            </a:r>
            <a:r>
              <a:rPr lang="en-GB" sz="2400" dirty="0" smtClean="0"/>
              <a:t>massive reduction in mutation</a:t>
            </a:r>
          </a:p>
          <a:p>
            <a:pPr lvl="1"/>
            <a:r>
              <a:rPr lang="en-GB" sz="2400" dirty="0" smtClean="0"/>
              <a:t>A massive increase in isolation and clarity</a:t>
            </a:r>
            <a:endParaRPr lang="en-GB" sz="24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: Simple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2*2 + 3*6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+ 5 - 1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1828800" cy="923330"/>
          </a:xfrm>
          <a:prstGeom prst="wedgeRectCallout">
            <a:avLst>
              <a:gd name="adj1" fmla="val -73928"/>
              <a:gd name="adj2" fmla="val 9018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Compute 22 and 7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729" y="4638676"/>
            <a:ext cx="8348675" cy="923330"/>
          </a:xfrm>
          <a:prstGeom prst="rect">
            <a:avLst/>
          </a:prstGeom>
          <a:solidFill>
            <a:schemeClr val="accent3">
              <a:lumMod val="40000"/>
              <a:lumOff val="60000"/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"http://www.live.com";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"http://www.yahoo.com";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"http://www.google.com" ]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72330" y="3571876"/>
            <a:ext cx="1828800" cy="1477328"/>
          </a:xfrm>
          <a:prstGeom prst="wedgeRectCallout">
            <a:avLst>
              <a:gd name="adj1" fmla="val -71380"/>
              <a:gd name="adj2" fmla="val 2294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Get these three web pages and wait until all have come 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Units Of Measure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Included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ML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September </a:t>
            </a:r>
            <a:r>
              <a:rPr lang="en-GB" sz="3200" dirty="0" smtClean="0"/>
              <a:t>2008: CTP released</a:t>
            </a:r>
            <a:endParaRPr lang="en-GB" sz="3200" dirty="0" smtClean="0"/>
          </a:p>
          <a:p>
            <a:pPr lvl="1"/>
            <a:endParaRPr lang="en-GB" sz="2800" dirty="0" smtClean="0"/>
          </a:p>
          <a:p>
            <a:pPr algn="ctr">
              <a:buNone/>
            </a:pPr>
            <a:r>
              <a:rPr lang="en-GB" sz="3200" dirty="0" smtClean="0"/>
              <a:t>F# will be a supported language in </a:t>
            </a:r>
          </a:p>
          <a:p>
            <a:pPr algn="ctr">
              <a:buNone/>
            </a:pPr>
            <a:r>
              <a:rPr lang="en-GB" sz="3200" dirty="0" smtClean="0"/>
              <a:t>Visual Studio 2010 </a:t>
            </a: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Next </a:t>
            </a:r>
            <a:r>
              <a:rPr lang="en-GB" sz="3200" dirty="0" smtClean="0"/>
              <a:t>stop: Visual </a:t>
            </a:r>
            <a:r>
              <a:rPr lang="en-GB" sz="3200" dirty="0" smtClean="0"/>
              <a:t>Studio </a:t>
            </a:r>
            <a:r>
              <a:rPr lang="en-GB" sz="3200" dirty="0" smtClean="0"/>
              <a:t>2010 Beta 1</a:t>
            </a:r>
          </a:p>
          <a:p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				Look for it soon!</a:t>
            </a:r>
            <a:endParaRPr lang="en-GB" sz="3200" dirty="0" smtClean="0"/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Case Study </a:t>
            </a:r>
            <a:br>
              <a:rPr lang="en-GB" sz="4000" b="1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err="1" smtClean="0"/>
              <a:t>adPredict</a:t>
            </a:r>
            <a:r>
              <a:rPr lang="en-GB" dirty="0" smtClean="0"/>
              <a:t> Competition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Cash-cow of Search</a:t>
            </a:r>
          </a:p>
          <a:p>
            <a:r>
              <a:rPr lang="en-GB" sz="3600" dirty="0" smtClean="0"/>
              <a:t>Selling “web space” at </a:t>
            </a:r>
            <a:r>
              <a:rPr lang="en-GB" sz="3600" dirty="0" smtClean="0">
                <a:hlinkClick r:id="rId3"/>
              </a:rPr>
              <a:t>www.live.com</a:t>
            </a:r>
            <a:r>
              <a:rPr lang="en-GB" sz="3600" dirty="0"/>
              <a:t> </a:t>
            </a:r>
            <a:r>
              <a:rPr lang="en-GB" sz="3600" dirty="0" smtClean="0"/>
              <a:t>and </a:t>
            </a:r>
            <a:r>
              <a:rPr lang="en-GB" sz="3600" dirty="0" smtClean="0">
                <a:hlinkClick r:id="rId4"/>
              </a:rPr>
              <a:t>www.msn.com</a:t>
            </a:r>
            <a:r>
              <a:rPr lang="en-GB" sz="3600" dirty="0" smtClean="0"/>
              <a:t>.  </a:t>
            </a:r>
            <a:endParaRPr lang="en-GB" sz="3200" dirty="0" smtClean="0"/>
          </a:p>
          <a:p>
            <a:r>
              <a:rPr lang="en-GB" sz="3500" dirty="0" smtClean="0"/>
              <a:t>“Paid Search” (prices by auctions)</a:t>
            </a:r>
          </a:p>
          <a:p>
            <a:r>
              <a:rPr lang="en-GB" sz="3600" dirty="0" smtClean="0"/>
              <a:t>The internal competition focuses on Paid Search.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7,000,000,000 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172.8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Concurrent</a:t>
            </a:r>
            <a:r>
              <a:rPr lang="en-US" dirty="0" smtClean="0"/>
              <a:t>: 	</a:t>
            </a:r>
            <a:r>
              <a:rPr lang="en-US" i="1" dirty="0" smtClean="0">
                <a:solidFill>
                  <a:schemeClr val="accent1"/>
                </a:solidFill>
              </a:rPr>
              <a:t>Multiple threads </a:t>
            </a:r>
            <a:r>
              <a:rPr lang="en-US" dirty="0" smtClean="0"/>
              <a:t>of execution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: 		These execute </a:t>
            </a:r>
            <a:r>
              <a:rPr lang="en-US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Asynchronous</a:t>
            </a:r>
            <a:r>
              <a:rPr lang="en-US" dirty="0" smtClean="0"/>
              <a:t>: 	Computations that complete "</a:t>
            </a:r>
            <a:r>
              <a:rPr lang="en-US" i="1" dirty="0" smtClean="0">
                <a:solidFill>
                  <a:schemeClr val="accent1"/>
                </a:solidFill>
              </a:rPr>
              <a:t>later</a:t>
            </a:r>
            <a:r>
              <a:rPr lang="en-US" dirty="0" smtClean="0"/>
              <a:t>"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: 		</a:t>
            </a:r>
            <a:r>
              <a:rPr lang="en-US" i="1" dirty="0" smtClean="0">
                <a:solidFill>
                  <a:schemeClr val="accent1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responding</a:t>
            </a:r>
            <a:r>
              <a:rPr lang="en-US" dirty="0" smtClean="0"/>
              <a:t> is normal</a:t>
            </a:r>
            <a:endParaRPr lang="en-US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Why is it so hard?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85871"/>
          </a:xfrm>
        </p:spPr>
        <p:txBody>
          <a:bodyPr/>
          <a:lstStyle/>
          <a:p>
            <a:pPr marL="357188" indent="-357188" eaLnBrk="1" hangingPunct="1"/>
            <a:r>
              <a:rPr lang="en-US" sz="2800" dirty="0" smtClean="0"/>
              <a:t>To get 50 web pages in parallel?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get from thread to thread?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create a worker thread that reads messages?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handle failure on worker threads?</a:t>
            </a:r>
          </a:p>
          <a:p>
            <a:pPr marL="357188" indent="-357188" eaLnBrk="1" hangingPunct="1">
              <a:buNone/>
            </a:pPr>
            <a:endParaRPr lang="en-US" sz="2800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45777" y="2000240"/>
            <a:ext cx="8998223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for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2000" dirty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1"/>
            <a:ext cx="3700299" cy="5277884"/>
          </a:xfrm>
          <a:prstGeom prst="foldedCorner">
            <a:avLst>
              <a:gd name="adj" fmla="val 1297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GB" dirty="0" smtClean="0"/>
              <a:t>F# - Functional + Queries</a:t>
            </a:r>
            <a:endParaRPr lang="en-GB" dirty="0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214282" y="857232"/>
            <a:ext cx="79200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452438">
              <a:spcBef>
                <a:spcPct val="30000"/>
              </a:spcBef>
              <a:buFontTx/>
              <a:buBlip>
                <a:blip r:embed="rId2"/>
              </a:buBlip>
            </a:pPr>
            <a:endParaRPr lang="en-GB" sz="2000" dirty="0">
              <a:solidFill>
                <a:srgbClr val="4D4D4D"/>
              </a:solidFill>
              <a:latin typeface="Calibri" pitchFamily="34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325313" y="1142984"/>
            <a:ext cx="8536559" cy="1555997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SQL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&lt;@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{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for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customer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db.Customers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for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employee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db.Employees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if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customer.Name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employee.Name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then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           </a:t>
            </a:r>
            <a:r>
              <a:rPr lang="en-GB" sz="2000" u="sng" dirty="0" smtClean="0">
                <a:solidFill>
                  <a:schemeClr val="tx1"/>
                </a:solidFill>
                <a:latin typeface="Consolas" pitchFamily="49" charset="0"/>
              </a:rPr>
              <a:t>yield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customer.Name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employee.Address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 }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@&gt;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036613" y="3250405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174" y="3000372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itchFamily="49" charset="0"/>
              </a:rPr>
              <a:t>SQL : </a:t>
            </a:r>
            <a:r>
              <a:rPr lang="en-GB" sz="2800" b="1" dirty="0" err="1" smtClean="0">
                <a:latin typeface="Consolas" pitchFamily="49" charset="0"/>
              </a:rPr>
              <a:t>Expr</a:t>
            </a:r>
            <a:r>
              <a:rPr lang="en-GB" sz="2800" b="1" dirty="0" smtClean="0">
                <a:latin typeface="Consolas" pitchFamily="49" charset="0"/>
              </a:rPr>
              <a:t>&lt;</a:t>
            </a:r>
            <a:r>
              <a:rPr lang="en-GB" sz="2800" b="1" dirty="0" err="1" smtClean="0">
                <a:latin typeface="Consolas" pitchFamily="49" charset="0"/>
              </a:rPr>
              <a:t>seq</a:t>
            </a:r>
            <a:r>
              <a:rPr lang="en-GB" sz="2800" b="1" dirty="0" smtClean="0">
                <a:latin typeface="Consolas" pitchFamily="49" charset="0"/>
              </a:rPr>
              <a:t>&lt;'a&gt;&gt; -&gt; </a:t>
            </a:r>
            <a:r>
              <a:rPr lang="en-GB" sz="2800" b="1" dirty="0" err="1" smtClean="0">
                <a:latin typeface="Consolas" pitchFamily="49" charset="0"/>
              </a:rPr>
              <a:t>seq</a:t>
            </a:r>
            <a:r>
              <a:rPr lang="en-GB" sz="2800" b="1" dirty="0" smtClean="0">
                <a:latin typeface="Consolas" pitchFamily="49" charset="0"/>
              </a:rPr>
              <a:t>&lt;'a&gt;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357290" y="5143512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/>
          <p:cNvSpPr/>
          <p:nvPr/>
        </p:nvSpPr>
        <p:spPr>
          <a:xfrm>
            <a:off x="1509690" y="5295912"/>
            <a:ext cx="357190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786183" y="3214289"/>
            <a:ext cx="11430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00166" y="5857892"/>
            <a:ext cx="2616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SQL Database</a:t>
            </a:r>
            <a:endParaRPr lang="en-GB" sz="28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464844" y="4750206"/>
            <a:ext cx="499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1179489" y="4678371"/>
            <a:ext cx="49927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0100" y="385762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LINQ </a:t>
            </a:r>
            <a:r>
              <a:rPr lang="en-GB" sz="2800" b="1" dirty="0" err="1" smtClean="0"/>
              <a:t>SQLMetal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8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Foundation Technologies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.NET/Win32 Threads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err="1" smtClean="0"/>
              <a:t>System.Threading</a:t>
            </a:r>
            <a:r>
              <a:rPr lang="en-US" dirty="0" smtClean="0"/>
              <a:t> 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 Thread Pool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.NET </a:t>
            </a:r>
            <a:r>
              <a:rPr lang="en-US" dirty="0" err="1" smtClean="0"/>
              <a:t>BackgroundWorker</a:t>
            </a:r>
            <a:r>
              <a:rPr lang="en-US" dirty="0" smtClean="0"/>
              <a:t> and </a:t>
            </a:r>
            <a:r>
              <a:rPr lang="en-US" dirty="0" err="1" smtClean="0"/>
              <a:t>SynchronizationContexts</a:t>
            </a:r>
            <a:endParaRPr lang="en-US" dirty="0" smtClean="0"/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dirty="0" smtClean="0"/>
              <a:t>Parallel Extensions for .NET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>
              <a:buNone/>
            </a:pPr>
            <a:endParaRPr lang="en-US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/>
          <a:lstStyle/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tx2"/>
                </a:solidFill>
              </a:rPr>
              <a:t>Concurrent</a:t>
            </a:r>
            <a:r>
              <a:rPr lang="en-US" dirty="0" smtClean="0">
                <a:solidFill>
                  <a:schemeClr val="tx2"/>
                </a:solidFill>
              </a:rPr>
              <a:t>: 	</a:t>
            </a:r>
            <a:r>
              <a:rPr lang="en-US" i="1" dirty="0" smtClean="0">
                <a:solidFill>
                  <a:schemeClr val="tx2"/>
                </a:solidFill>
              </a:rPr>
              <a:t>Multiple threads </a:t>
            </a:r>
            <a:r>
              <a:rPr lang="en-US" dirty="0" smtClean="0">
                <a:solidFill>
                  <a:schemeClr val="tx2"/>
                </a:solidFill>
              </a:rPr>
              <a:t>of execution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: 		These execute </a:t>
            </a:r>
            <a:r>
              <a:rPr lang="en-US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Asynchronous</a:t>
            </a:r>
            <a:r>
              <a:rPr lang="en-US" dirty="0" smtClean="0"/>
              <a:t>: 	Computations that complete "</a:t>
            </a:r>
            <a:r>
              <a:rPr lang="en-US" i="1" dirty="0" smtClean="0">
                <a:solidFill>
                  <a:schemeClr val="accent1"/>
                </a:solidFill>
              </a:rPr>
              <a:t>later</a:t>
            </a:r>
            <a:r>
              <a:rPr lang="en-US" dirty="0" smtClean="0"/>
              <a:t>"</a:t>
            </a:r>
          </a:p>
          <a:p>
            <a:pPr marL="357188" indent="-357188" eaLnBrk="1" hangingPunct="1"/>
            <a:endParaRPr lang="en-US" dirty="0" smtClean="0"/>
          </a:p>
          <a:p>
            <a:pPr marL="357188" indent="-357188" eaLnBrk="1" hangingPunct="1"/>
            <a:r>
              <a:rPr lang="en-US" b="1" u="sng" dirty="0" smtClean="0">
                <a:solidFill>
                  <a:schemeClr val="accent2"/>
                </a:solidFill>
              </a:rPr>
              <a:t>Reactive</a:t>
            </a:r>
            <a:r>
              <a:rPr lang="en-US" dirty="0" smtClean="0"/>
              <a:t>: 		</a:t>
            </a:r>
            <a:r>
              <a:rPr lang="en-US" i="1" dirty="0" smtClean="0">
                <a:solidFill>
                  <a:schemeClr val="accent1"/>
                </a:solidFill>
              </a:rPr>
              <a:t>Waiting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responding</a:t>
            </a:r>
            <a:r>
              <a:rPr lang="en-US" dirty="0" smtClean="0"/>
              <a:t> is normal</a:t>
            </a:r>
            <a:endParaRPr lang="en-US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8921" t="54878"/>
          <a:stretch>
            <a:fillRect/>
          </a:stretch>
        </p:blipFill>
        <p:spPr bwMode="auto">
          <a:xfrm>
            <a:off x="762000" y="2438400"/>
            <a:ext cx="812353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250" y="5410200"/>
            <a:ext cx="6638924" cy="1015663"/>
          </a:xfrm>
          <a:prstGeom prst="rect">
            <a:avLst/>
          </a:prstGeom>
          <a:solidFill>
            <a:schemeClr val="accent4">
              <a:alpha val="94000"/>
            </a:scheme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Stream.BeginRead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...</a:t>
            </a:r>
          </a:p>
          <a:p>
            <a:endParaRPr lang="en-GB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Stream.EndRead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1323439"/>
          </a:xfrm>
          <a:prstGeom prst="wedgeRectCallout">
            <a:avLst>
              <a:gd name="adj1" fmla="val -175245"/>
              <a:gd name="adj2" fmla="val 1060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Target: make it easy to use Begin/End operations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2971800"/>
            <a:ext cx="12954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Tour: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6196026" cy="4543444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 Types and 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byte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76uy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int16      = System.Int16	76s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uint16     = System.UInt16	76us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int32      = System.Int32	76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uint32     = System.UInt32	76u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int64      = System.Int64	76L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uint64     = System.UInt64	76UL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string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System.String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"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abc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", @"c:\etc"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single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System.Single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3.14f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double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System.Double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3.14, 3.2e5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char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System.Char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'7'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nativeint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System.IntPtr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unativeint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System.UIntPtr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76un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System.Boolean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true,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unit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Microsoft.FSharp.Core.Unit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 ()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715000" y="1600200"/>
            <a:ext cx="2928966" cy="218599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Basic Type Abbreviations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int8    = </a:t>
            </a: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sbyte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uint8   = byte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= int32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float32 = single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float   = double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Typical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5146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BeginRead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3733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EndRead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7" idx="2"/>
            <a:endCxn id="16" idx="1"/>
          </p:cNvCxnSpPr>
          <p:nvPr/>
        </p:nvCxnSpPr>
        <p:spPr>
          <a:xfrm rot="16200000" flipH="1">
            <a:off x="3048000" y="3238500"/>
            <a:ext cx="800100" cy="1028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6" idx="2"/>
            <a:endCxn id="17" idx="1"/>
          </p:cNvCxnSpPr>
          <p:nvPr/>
        </p:nvCxnSpPr>
        <p:spPr>
          <a:xfrm rot="16200000" flipH="1">
            <a:off x="4762500" y="4648200"/>
            <a:ext cx="952500" cy="8001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00200" y="2362200"/>
            <a:ext cx="4419600" cy="2362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1219200" cy="3429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5786446" y="1676400"/>
            <a:ext cx="2290754" cy="707886"/>
          </a:xfrm>
          <a:prstGeom prst="wedgeRectCallout">
            <a:avLst>
              <a:gd name="adj1" fmla="val -99203"/>
              <a:gd name="adj2" fmla="val 976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Compositional</a:t>
            </a:r>
          </a:p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thread-hopping?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14612" y="3857628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14612" y="3929066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43438" y="507207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43438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8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Fun! Fun! </a:t>
            </a:r>
            <a:r>
              <a:rPr lang="en-GB" dirty="0" smtClean="0"/>
              <a:t>And More Fun</a:t>
            </a:r>
            <a:r>
              <a:rPr lang="en-GB" dirty="0" smtClean="0"/>
              <a:t>! 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71800" y="3124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ReadAsync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0"/>
          <p:cNvCxnSpPr>
            <a:stCxn id="7" idx="2"/>
            <a:endCxn id="17" idx="1"/>
          </p:cNvCxnSpPr>
          <p:nvPr/>
        </p:nvCxnSpPr>
        <p:spPr>
          <a:xfrm rot="16200000" flipH="1">
            <a:off x="3962400" y="3848100"/>
            <a:ext cx="1562100" cy="1790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2133600" cy="9525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43306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43306" y="521495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Dictionary&lt;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int,string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&gt;(1000)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dict.[17] &lt;- "Seventeen"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dict.[1000] &lt;- "One Grand"</a:t>
            </a:r>
          </a:p>
          <a:p>
            <a:pPr eaLnBrk="1" hangingPunct="1"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KeyValue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"key = %d, value = %s" k v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072198" y="928670"/>
            <a:ext cx="1643074" cy="857256"/>
          </a:xfrm>
          <a:prstGeom prst="wedgeRectCallout">
            <a:avLst>
              <a:gd name="adj1" fmla="val -118224"/>
              <a:gd name="adj2" fmla="val 128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Using .NET collections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readAllLines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(file)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res = new List&lt;_&gt;()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res.Add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res.ToArray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071802" y="1500174"/>
            <a:ext cx="1643074" cy="646331"/>
          </a:xfrm>
          <a:prstGeom prst="wedgeRectCallout">
            <a:avLst>
              <a:gd name="adj1" fmla="val -107208"/>
              <a:gd name="adj2" fmla="val 2715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“use” = </a:t>
            </a:r>
          </a:p>
          <a:p>
            <a:pPr algn="ctr"/>
            <a:r>
              <a:rPr lang="en-GB" dirty="0" smtClean="0"/>
              <a:t>C# “using”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Pleasure and Pain</a:t>
            </a:r>
            <a:endParaRPr lang="en-GB" dirty="0"/>
          </a:p>
        </p:txBody>
      </p:sp>
      <p:pic>
        <p:nvPicPr>
          <p:cNvPr id="4" name="Content Placeholder 3" descr="hsbc-pleasure-p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571480"/>
            <a:ext cx="4643470" cy="61148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</TotalTime>
  <Words>1820</Words>
  <Application>Microsoft Office PowerPoint</Application>
  <PresentationFormat>On-screen Show (4:3)</PresentationFormat>
  <Paragraphs>727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TechEd2007-Developer</vt:lpstr>
      <vt:lpstr>F# What’s New?</vt:lpstr>
      <vt:lpstr>Topics</vt:lpstr>
      <vt:lpstr>What is F# about?  </vt:lpstr>
      <vt:lpstr>Simplicity</vt:lpstr>
      <vt:lpstr>Economics</vt:lpstr>
      <vt:lpstr>Fun! Fun! And More Fun! </vt:lpstr>
      <vt:lpstr>Simplicity</vt:lpstr>
      <vt:lpstr>Code!</vt:lpstr>
      <vt:lpstr>Pleasure and Pain</vt:lpstr>
      <vt:lpstr>Slide 10</vt:lpstr>
      <vt:lpstr>Slide 11</vt:lpstr>
      <vt:lpstr>Slide 12</vt:lpstr>
      <vt:lpstr>Slide 13</vt:lpstr>
      <vt:lpstr>Economics</vt:lpstr>
      <vt:lpstr>Fun! Fun! And More Fun! </vt:lpstr>
      <vt:lpstr>People </vt:lpstr>
      <vt:lpstr>F#: Combining Paradigms</vt:lpstr>
      <vt:lpstr>F#:  Influences</vt:lpstr>
      <vt:lpstr>The Interesting Stuff</vt:lpstr>
      <vt:lpstr>Computation Expressions</vt:lpstr>
      <vt:lpstr>Computation Expressions</vt:lpstr>
      <vt:lpstr>Computation Expressions</vt:lpstr>
      <vt:lpstr>Aims</vt:lpstr>
      <vt:lpstr>F# - Lists</vt:lpstr>
      <vt:lpstr>F# - Sequences</vt:lpstr>
      <vt:lpstr>Slide 26</vt:lpstr>
      <vt:lpstr>Slide 27</vt:lpstr>
      <vt:lpstr>Slide 28</vt:lpstr>
      <vt:lpstr>Full Workflow Syntax &amp; Translation</vt:lpstr>
      <vt:lpstr>Objects</vt:lpstr>
      <vt:lpstr>Objects</vt:lpstr>
      <vt:lpstr>F# - Objects + Functional</vt:lpstr>
      <vt:lpstr>F# - Objects + Functional</vt:lpstr>
      <vt:lpstr>F# - Objects + Functional</vt:lpstr>
      <vt:lpstr>F# - Objects + Functional</vt:lpstr>
      <vt:lpstr>F# Async/Parallel </vt:lpstr>
      <vt:lpstr>The Philosophy</vt:lpstr>
      <vt:lpstr>Async: Simple Examples</vt:lpstr>
      <vt:lpstr>Units Of Measure</vt:lpstr>
      <vt:lpstr>8 Ways to Learn</vt:lpstr>
      <vt:lpstr>Books about F#</vt:lpstr>
      <vt:lpstr>Getting F#</vt:lpstr>
      <vt:lpstr>Questions &amp; Discussion</vt:lpstr>
      <vt:lpstr>Slide 44</vt:lpstr>
      <vt:lpstr>Case Study   The adPredict Competition</vt:lpstr>
      <vt:lpstr>The adCenter Problem</vt:lpstr>
      <vt:lpstr>The Scale of Things</vt:lpstr>
      <vt:lpstr>F# and adCenter</vt:lpstr>
      <vt:lpstr>AdPredict: What We Observed</vt:lpstr>
      <vt:lpstr>F# - Concurrent/Reactive/Parallel  </vt:lpstr>
      <vt:lpstr>Why is it so hard?</vt:lpstr>
      <vt:lpstr>Why isn’t it this easy?</vt:lpstr>
      <vt:lpstr>Taming Asynchronous I/O</vt:lpstr>
      <vt:lpstr>F# - Functional + Queries</vt:lpstr>
      <vt:lpstr>Some Foundation Technologies</vt:lpstr>
      <vt:lpstr>F# - Concurrent/Reactive/Parallel  </vt:lpstr>
      <vt:lpstr>Taming Asynchronous I/O</vt:lpstr>
      <vt:lpstr>Quick Tour: Types</vt:lpstr>
      <vt:lpstr>Taming Asynchronous I/O</vt:lpstr>
      <vt:lpstr>Taming Asynchronous I/O</vt:lpstr>
      <vt:lpstr>F# - Imperative + Functional</vt:lpstr>
      <vt:lpstr>F# - Imperative + Functional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284</cp:revision>
  <dcterms:created xsi:type="dcterms:W3CDTF">2007-05-01T12:49:55Z</dcterms:created>
  <dcterms:modified xsi:type="dcterms:W3CDTF">2009-03-24T08:45:32Z</dcterms:modified>
</cp:coreProperties>
</file>