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449" r:id="rId3"/>
    <p:sldId id="432" r:id="rId4"/>
    <p:sldId id="451" r:id="rId5"/>
    <p:sldId id="452" r:id="rId6"/>
    <p:sldId id="453" r:id="rId7"/>
    <p:sldId id="433" r:id="rId8"/>
    <p:sldId id="492" r:id="rId9"/>
    <p:sldId id="436" r:id="rId10"/>
    <p:sldId id="437" r:id="rId11"/>
    <p:sldId id="461" r:id="rId12"/>
    <p:sldId id="438" r:id="rId13"/>
    <p:sldId id="493" r:id="rId14"/>
    <p:sldId id="494" r:id="rId15"/>
    <p:sldId id="495" r:id="rId16"/>
    <p:sldId id="434" r:id="rId17"/>
    <p:sldId id="435" r:id="rId18"/>
    <p:sldId id="459" r:id="rId19"/>
    <p:sldId id="387" r:id="rId20"/>
    <p:sldId id="429" r:id="rId21"/>
    <p:sldId id="479" r:id="rId22"/>
    <p:sldId id="497" r:id="rId23"/>
    <p:sldId id="496" r:id="rId24"/>
    <p:sldId id="406" r:id="rId25"/>
    <p:sldId id="407" r:id="rId26"/>
    <p:sldId id="376" r:id="rId27"/>
    <p:sldId id="409" r:id="rId28"/>
    <p:sldId id="377" r:id="rId29"/>
    <p:sldId id="313" r:id="rId30"/>
    <p:sldId id="314" r:id="rId31"/>
    <p:sldId id="392" r:id="rId32"/>
    <p:sldId id="410" r:id="rId33"/>
    <p:sldId id="393" r:id="rId34"/>
    <p:sldId id="460" r:id="rId35"/>
    <p:sldId id="394" r:id="rId36"/>
    <p:sldId id="395" r:id="rId37"/>
    <p:sldId id="480" r:id="rId38"/>
    <p:sldId id="343" r:id="rId39"/>
    <p:sldId id="344" r:id="rId40"/>
    <p:sldId id="310" r:id="rId41"/>
    <p:sldId id="345" r:id="rId42"/>
    <p:sldId id="498" r:id="rId43"/>
    <p:sldId id="499" r:id="rId44"/>
    <p:sldId id="500" r:id="rId45"/>
    <p:sldId id="501" r:id="rId46"/>
    <p:sldId id="502" r:id="rId47"/>
    <p:sldId id="445" r:id="rId48"/>
    <p:sldId id="490" r:id="rId49"/>
    <p:sldId id="491" r:id="rId50"/>
    <p:sldId id="458" r:id="rId51"/>
    <p:sldId id="487" r:id="rId52"/>
    <p:sldId id="488" r:id="rId53"/>
    <p:sldId id="489" r:id="rId54"/>
    <p:sldId id="465" r:id="rId55"/>
    <p:sldId id="413" r:id="rId56"/>
    <p:sldId id="373" r:id="rId57"/>
    <p:sldId id="400" r:id="rId58"/>
    <p:sldId id="380" r:id="rId59"/>
    <p:sldId id="471" r:id="rId60"/>
    <p:sldId id="481" r:id="rId61"/>
    <p:sldId id="482" r:id="rId62"/>
    <p:sldId id="483" r:id="rId63"/>
    <p:sldId id="484" r:id="rId64"/>
    <p:sldId id="485" r:id="rId65"/>
    <p:sldId id="486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A2998A"/>
        </a:solidFill>
        <a:latin typeface="Segoe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A2998A"/>
        </a:solidFill>
        <a:latin typeface="Segoe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66"/>
    <a:srgbClr val="0033CC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97" autoAdjust="0"/>
    <p:restoredTop sz="84333" autoAdjust="0"/>
  </p:normalViewPr>
  <p:slideViewPr>
    <p:cSldViewPr>
      <p:cViewPr>
        <p:scale>
          <a:sx n="70" d="100"/>
          <a:sy n="70" d="100"/>
        </p:scale>
        <p:origin x="-1692" y="-594"/>
      </p:cViewPr>
      <p:guideLst>
        <p:guide orient="horz" pos="3974"/>
        <p:guide orient="horz" pos="1565"/>
        <p:guide orient="horz" pos="4195"/>
        <p:guide pos="2880"/>
        <p:guide pos="340"/>
        <p:guide pos="1040"/>
        <p:guide pos="5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76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35CE-1BE1-4A04-BE2A-3B99D265ACD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F9648A-07FE-49CA-8945-9ECA77F1781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OCaml</a:t>
          </a:r>
          <a:endParaRPr lang="en-GB" dirty="0">
            <a:solidFill>
              <a:schemeClr val="tx1"/>
            </a:solidFill>
          </a:endParaRPr>
        </a:p>
      </dgm:t>
    </dgm:pt>
    <dgm:pt modelId="{2510AB78-CD66-44D3-AFB1-13FEFAC0F5D7}" type="parTrans" cxnId="{FFB7330F-9F15-47B7-8289-1B0A2EC29656}">
      <dgm:prSet/>
      <dgm:spPr/>
      <dgm:t>
        <a:bodyPr/>
        <a:lstStyle/>
        <a:p>
          <a:endParaRPr lang="en-GB"/>
        </a:p>
      </dgm:t>
    </dgm:pt>
    <dgm:pt modelId="{31F21FAB-B9F4-4A2F-B30F-21D9ED973B92}" type="sibTrans" cxnId="{FFB7330F-9F15-47B7-8289-1B0A2EC29656}">
      <dgm:prSet/>
      <dgm:spPr/>
      <dgm:t>
        <a:bodyPr/>
        <a:lstStyle/>
        <a:p>
          <a:endParaRPr lang="en-GB"/>
        </a:p>
      </dgm:t>
    </dgm:pt>
    <dgm:pt modelId="{B3929F1D-153B-450C-99EA-6E8BC8DBE9F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solidFill>
                <a:schemeClr val="tx1"/>
              </a:solidFill>
            </a:rPr>
            <a:t>C#/.NET</a:t>
          </a:r>
          <a:endParaRPr lang="en-GB" dirty="0">
            <a:solidFill>
              <a:schemeClr val="tx1"/>
            </a:solidFill>
          </a:endParaRPr>
        </a:p>
      </dgm:t>
    </dgm:pt>
    <dgm:pt modelId="{220AAC19-E5A3-47E3-BB91-6BDEF09711E3}" type="parTrans" cxnId="{552B9BD3-715A-4AE5-AE37-F7D8095C7ED8}">
      <dgm:prSet/>
      <dgm:spPr/>
      <dgm:t>
        <a:bodyPr/>
        <a:lstStyle/>
        <a:p>
          <a:endParaRPr lang="en-GB"/>
        </a:p>
      </dgm:t>
    </dgm:pt>
    <dgm:pt modelId="{1ABFF025-BD37-4FB7-8816-9E54B23B71CD}" type="sibTrans" cxnId="{552B9BD3-715A-4AE5-AE37-F7D8095C7ED8}">
      <dgm:prSet/>
      <dgm:spPr/>
      <dgm:t>
        <a:bodyPr/>
        <a:lstStyle/>
        <a:p>
          <a:endParaRPr lang="en-GB"/>
        </a:p>
      </dgm:t>
    </dgm:pt>
    <dgm:pt modelId="{F46DFFE8-954F-4BDC-9232-DB8F826D64D9}" type="pres">
      <dgm:prSet presAssocID="{0D7835CE-1BE1-4A04-BE2A-3B99D265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45D112E-F679-4F2C-BB3E-32C985B93210}" type="pres">
      <dgm:prSet presAssocID="{20F9648A-07FE-49CA-8945-9ECA77F1781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085288-8BBD-4A18-B782-013657CD3B38}" type="pres">
      <dgm:prSet presAssocID="{B3929F1D-153B-450C-99EA-6E8BC8DBE9F4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FB7330F-9F15-47B7-8289-1B0A2EC29656}" srcId="{0D7835CE-1BE1-4A04-BE2A-3B99D265ACDD}" destId="{20F9648A-07FE-49CA-8945-9ECA77F1781E}" srcOrd="0" destOrd="0" parTransId="{2510AB78-CD66-44D3-AFB1-13FEFAC0F5D7}" sibTransId="{31F21FAB-B9F4-4A2F-B30F-21D9ED973B92}"/>
    <dgm:cxn modelId="{552B9BD3-715A-4AE5-AE37-F7D8095C7ED8}" srcId="{0D7835CE-1BE1-4A04-BE2A-3B99D265ACDD}" destId="{B3929F1D-153B-450C-99EA-6E8BC8DBE9F4}" srcOrd="1" destOrd="0" parTransId="{220AAC19-E5A3-47E3-BB91-6BDEF09711E3}" sibTransId="{1ABFF025-BD37-4FB7-8816-9E54B23B71CD}"/>
    <dgm:cxn modelId="{F6BE280E-4F43-436B-B2DD-60D0314A821D}" type="presOf" srcId="{20F9648A-07FE-49CA-8945-9ECA77F1781E}" destId="{C45D112E-F679-4F2C-BB3E-32C985B93210}" srcOrd="0" destOrd="0" presId="urn:microsoft.com/office/officeart/2005/8/layout/arrow5"/>
    <dgm:cxn modelId="{3BCABBFB-CDE8-49AC-8BB7-B32BFB6C8F1F}" type="presOf" srcId="{0D7835CE-1BE1-4A04-BE2A-3B99D265ACDD}" destId="{F46DFFE8-954F-4BDC-9232-DB8F826D64D9}" srcOrd="0" destOrd="0" presId="urn:microsoft.com/office/officeart/2005/8/layout/arrow5"/>
    <dgm:cxn modelId="{41833F0F-F75E-4B3C-8837-9A67AE9353E8}" type="presOf" srcId="{B3929F1D-153B-450C-99EA-6E8BC8DBE9F4}" destId="{26085288-8BBD-4A18-B782-013657CD3B38}" srcOrd="0" destOrd="0" presId="urn:microsoft.com/office/officeart/2005/8/layout/arrow5"/>
    <dgm:cxn modelId="{B708C7F8-F8FA-4054-955B-084B446602D4}" type="presParOf" srcId="{F46DFFE8-954F-4BDC-9232-DB8F826D64D9}" destId="{C45D112E-F679-4F2C-BB3E-32C985B93210}" srcOrd="0" destOrd="0" presId="urn:microsoft.com/office/officeart/2005/8/layout/arrow5"/>
    <dgm:cxn modelId="{5806BA33-64FD-4027-8ACB-77B366459FC4}" type="presParOf" srcId="{F46DFFE8-954F-4BDC-9232-DB8F826D64D9}" destId="{26085288-8BBD-4A18-B782-013657CD3B38}" srcOrd="1" destOrd="0" presId="urn:microsoft.com/office/officeart/2005/8/layout/arrow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A6EFB-DFE4-48B0-B86B-7C871A3F98A9}" type="doc">
      <dgm:prSet loTypeId="urn:microsoft.com/office/officeart/2005/8/layout/radial4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3E9AF67-0012-425E-BCD0-F9D9194A5F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Statically Typed</a:t>
          </a:r>
          <a:endParaRPr lang="en-GB" sz="2000" b="1" dirty="0"/>
        </a:p>
      </dgm:t>
    </dgm:pt>
    <dgm:pt modelId="{E4E0ACDF-85EC-4F7E-85E7-9A2C26057D0A}" type="parTrans" cxnId="{0FCFDCAD-66FA-4D91-99AF-5D5F5D35C6F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61B8FD6C-235F-4A23-B239-1A2EFCFD171F}" type="sibTrans" cxnId="{0FCFDCAD-66FA-4D91-99AF-5D5F5D35C6F2}">
      <dgm:prSet/>
      <dgm:spPr/>
      <dgm:t>
        <a:bodyPr/>
        <a:lstStyle/>
        <a:p>
          <a:endParaRPr lang="en-GB"/>
        </a:p>
      </dgm:t>
    </dgm:pt>
    <dgm:pt modelId="{33362331-C4C0-479A-9E69-A5C61B0E39F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Succinct</a:t>
          </a:r>
          <a:endParaRPr lang="en-GB" sz="2000" b="1" dirty="0"/>
        </a:p>
      </dgm:t>
    </dgm:pt>
    <dgm:pt modelId="{01103240-4C88-4187-82A0-5437449330B9}" type="parTrans" cxnId="{7E65BE70-FEEF-4F4D-9CB8-EA88299C4CD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4A1AF50-4F97-44FD-8BB2-7B9629E5C164}" type="sibTrans" cxnId="{7E65BE70-FEEF-4F4D-9CB8-EA88299C4CDE}">
      <dgm:prSet/>
      <dgm:spPr/>
      <dgm:t>
        <a:bodyPr/>
        <a:lstStyle/>
        <a:p>
          <a:endParaRPr lang="en-GB"/>
        </a:p>
      </dgm:t>
    </dgm:pt>
    <dgm:pt modelId="{74993499-1DEF-4E20-8B21-8CD07318D878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smtClean="0">
              <a:solidFill>
                <a:schemeClr val="tx1"/>
              </a:solidFill>
            </a:rPr>
            <a:t>F#</a:t>
          </a:r>
          <a:endParaRPr lang="en-GB" dirty="0">
            <a:solidFill>
              <a:schemeClr val="tx1"/>
            </a:solidFill>
          </a:endParaRPr>
        </a:p>
      </dgm:t>
    </dgm:pt>
    <dgm:pt modelId="{34DF5C84-07B3-4611-9125-E75C7DB9A500}" type="parTrans" cxnId="{D291D52B-C11A-43F3-A06B-A8E1D4D7F1A4}">
      <dgm:prSet/>
      <dgm:spPr/>
      <dgm:t>
        <a:bodyPr/>
        <a:lstStyle/>
        <a:p>
          <a:endParaRPr lang="en-GB"/>
        </a:p>
      </dgm:t>
    </dgm:pt>
    <dgm:pt modelId="{626E4DBC-042B-4ACE-A1E8-6876B1A5E43B}" type="sibTrans" cxnId="{D291D52B-C11A-43F3-A06B-A8E1D4D7F1A4}">
      <dgm:prSet/>
      <dgm:spPr/>
      <dgm:t>
        <a:bodyPr/>
        <a:lstStyle/>
        <a:p>
          <a:endParaRPr lang="en-GB"/>
        </a:p>
      </dgm:t>
    </dgm:pt>
    <dgm:pt modelId="{FA26E0E4-613F-43D1-9A9A-0786F08DD8E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Libraries</a:t>
          </a:r>
        </a:p>
      </dgm:t>
    </dgm:pt>
    <dgm:pt modelId="{03FF78EA-A718-4249-9074-12E82B55D0AA}" type="parTrans" cxnId="{473BCC76-BFC6-4D33-8CA0-7000CBC9266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9C1E0A62-5CCE-4582-8545-3184F22D7BCF}" type="sibTrans" cxnId="{473BCC76-BFC6-4D33-8CA0-7000CBC92661}">
      <dgm:prSet/>
      <dgm:spPr/>
      <dgm:t>
        <a:bodyPr/>
        <a:lstStyle/>
        <a:p>
          <a:endParaRPr lang="en-GB"/>
        </a:p>
      </dgm:t>
    </dgm:pt>
    <dgm:pt modelId="{DB7B1319-1CF4-4FE7-8142-A25F2D858815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Explorative</a:t>
          </a:r>
          <a:endParaRPr lang="en-GB" sz="2000" b="1" dirty="0"/>
        </a:p>
      </dgm:t>
    </dgm:pt>
    <dgm:pt modelId="{7B149938-5F09-4D04-AF43-E124ED4818D0}" type="parTrans" cxnId="{68CF4D69-E6FC-4930-AF3C-91480BB8F604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EB8D02BD-CA62-4A6D-9FF6-042F831E69FF}" type="sibTrans" cxnId="{68CF4D69-E6FC-4930-AF3C-91480BB8F604}">
      <dgm:prSet/>
      <dgm:spPr/>
      <dgm:t>
        <a:bodyPr/>
        <a:lstStyle/>
        <a:p>
          <a:endParaRPr lang="en-GB"/>
        </a:p>
      </dgm:t>
    </dgm:pt>
    <dgm:pt modelId="{BF2642E4-B7B1-466A-8992-C515E4CB177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Interoperable</a:t>
          </a:r>
          <a:endParaRPr lang="en-GB" sz="2000" b="1" dirty="0"/>
        </a:p>
      </dgm:t>
    </dgm:pt>
    <dgm:pt modelId="{D3649AA9-E4E1-4AC5-ACFC-266F61D82D11}" type="parTrans" cxnId="{6F70A82D-7D26-4315-BA5B-E328EF3D526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F66B577B-ECAA-497F-913E-9A75A5C62F1C}" type="sibTrans" cxnId="{6F70A82D-7D26-4315-BA5B-E328EF3D526C}">
      <dgm:prSet/>
      <dgm:spPr/>
      <dgm:t>
        <a:bodyPr/>
        <a:lstStyle/>
        <a:p>
          <a:endParaRPr lang="en-GB"/>
        </a:p>
      </dgm:t>
    </dgm:pt>
    <dgm:pt modelId="{84FF6F92-158B-43BF-906F-6ADCF0938CD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Efficient</a:t>
          </a:r>
        </a:p>
      </dgm:t>
    </dgm:pt>
    <dgm:pt modelId="{EE2896D6-17F6-4685-9E97-678096EAE925}" type="parTrans" cxnId="{268A123C-0555-40B1-AA0D-358E930D2AB2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BCF09582-2F5D-4D8F-A848-F907A199D339}" type="sibTrans" cxnId="{268A123C-0555-40B1-AA0D-358E930D2AB2}">
      <dgm:prSet/>
      <dgm:spPr/>
      <dgm:t>
        <a:bodyPr/>
        <a:lstStyle/>
        <a:p>
          <a:endParaRPr lang="en-GB"/>
        </a:p>
      </dgm:t>
    </dgm:pt>
    <dgm:pt modelId="{99A1C928-2832-491B-9C49-8942EB19ED9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z="2000" b="1" dirty="0" smtClean="0"/>
            <a:t>Scalable</a:t>
          </a:r>
          <a:endParaRPr lang="en-GB" sz="2000" b="1" dirty="0"/>
        </a:p>
      </dgm:t>
    </dgm:pt>
    <dgm:pt modelId="{9DA00083-8893-4F9C-9C40-48732B2E3130}" type="parTrans" cxnId="{88682247-AD40-428A-BC78-31CA1344C25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208E07AE-F12E-46C1-BDB5-9DC14C635C36}" type="sibTrans" cxnId="{88682247-AD40-428A-BC78-31CA1344C251}">
      <dgm:prSet/>
      <dgm:spPr/>
      <dgm:t>
        <a:bodyPr/>
        <a:lstStyle/>
        <a:p>
          <a:endParaRPr lang="en-GB"/>
        </a:p>
      </dgm:t>
    </dgm:pt>
    <dgm:pt modelId="{044FD503-271E-4041-9B74-8FDB38D9A27B}" type="pres">
      <dgm:prSet presAssocID="{583A6EFB-DFE4-48B0-B86B-7C871A3F98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200EDAB-6BFA-4AB6-87BE-A3E6B71A1E0A}" type="pres">
      <dgm:prSet presAssocID="{74993499-1DEF-4E20-8B21-8CD07318D878}" presName="centerShape" presStyleLbl="node0" presStyleIdx="0" presStyleCnt="1" custLinFactNeighborX="-432" custLinFactNeighborY="-8188"/>
      <dgm:spPr/>
      <dgm:t>
        <a:bodyPr/>
        <a:lstStyle/>
        <a:p>
          <a:endParaRPr lang="en-GB"/>
        </a:p>
      </dgm:t>
    </dgm:pt>
    <dgm:pt modelId="{E0086FCE-E285-4A62-B42B-E8A01F7F5477}" type="pres">
      <dgm:prSet presAssocID="{E4E0ACDF-85EC-4F7E-85E7-9A2C26057D0A}" presName="parTrans" presStyleLbl="bgSibTrans2D1" presStyleIdx="0" presStyleCnt="7"/>
      <dgm:spPr/>
      <dgm:t>
        <a:bodyPr/>
        <a:lstStyle/>
        <a:p>
          <a:endParaRPr lang="en-GB"/>
        </a:p>
      </dgm:t>
    </dgm:pt>
    <dgm:pt modelId="{76A391E9-8CC0-4BBB-8BCC-76234AE64D90}" type="pres">
      <dgm:prSet presAssocID="{23E9AF67-0012-425E-BCD0-F9D9194A5F5E}" presName="node" presStyleLbl="node1" presStyleIdx="0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814AE7-E95D-497E-805F-CE9CC3755C69}" type="pres">
      <dgm:prSet presAssocID="{01103240-4C88-4187-82A0-5437449330B9}" presName="parTrans" presStyleLbl="bgSibTrans2D1" presStyleIdx="1" presStyleCnt="7"/>
      <dgm:spPr/>
      <dgm:t>
        <a:bodyPr/>
        <a:lstStyle/>
        <a:p>
          <a:endParaRPr lang="en-GB"/>
        </a:p>
      </dgm:t>
    </dgm:pt>
    <dgm:pt modelId="{755E51DA-A926-42B2-87F1-CDA12BA4893A}" type="pres">
      <dgm:prSet presAssocID="{33362331-C4C0-479A-9E69-A5C61B0E39F0}" presName="node" presStyleLbl="node1" presStyleIdx="1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CF76D0-40F2-4112-8E68-7D69001D26C0}" type="pres">
      <dgm:prSet presAssocID="{9DA00083-8893-4F9C-9C40-48732B2E3130}" presName="parTrans" presStyleLbl="bgSibTrans2D1" presStyleIdx="2" presStyleCnt="7"/>
      <dgm:spPr/>
      <dgm:t>
        <a:bodyPr/>
        <a:lstStyle/>
        <a:p>
          <a:endParaRPr lang="en-GB"/>
        </a:p>
      </dgm:t>
    </dgm:pt>
    <dgm:pt modelId="{0A39E56B-4062-49C9-9FF2-90CB4FC96ECD}" type="pres">
      <dgm:prSet presAssocID="{99A1C928-2832-491B-9C49-8942EB19ED9B}" presName="node" presStyleLbl="node1" presStyleIdx="2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7AA5B1-698B-4403-8761-C48610C5C318}" type="pres">
      <dgm:prSet presAssocID="{03FF78EA-A718-4249-9074-12E82B55D0AA}" presName="parTrans" presStyleLbl="bgSibTrans2D1" presStyleIdx="3" presStyleCnt="7"/>
      <dgm:spPr/>
      <dgm:t>
        <a:bodyPr/>
        <a:lstStyle/>
        <a:p>
          <a:endParaRPr lang="en-GB"/>
        </a:p>
      </dgm:t>
    </dgm:pt>
    <dgm:pt modelId="{C4C7A058-6A74-4164-BF49-C0E4D6D7E147}" type="pres">
      <dgm:prSet presAssocID="{FA26E0E4-613F-43D1-9A9A-0786F08DD8EF}" presName="node" presStyleLbl="node1" presStyleIdx="3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0D43E4-6AC6-4E8E-ADB6-67A6F6EFCE4C}" type="pres">
      <dgm:prSet presAssocID="{7B149938-5F09-4D04-AF43-E124ED4818D0}" presName="parTrans" presStyleLbl="bgSibTrans2D1" presStyleIdx="4" presStyleCnt="7"/>
      <dgm:spPr/>
      <dgm:t>
        <a:bodyPr/>
        <a:lstStyle/>
        <a:p>
          <a:endParaRPr lang="en-GB"/>
        </a:p>
      </dgm:t>
    </dgm:pt>
    <dgm:pt modelId="{20A31607-1B25-4CBB-9DA2-C2218C0DDD0F}" type="pres">
      <dgm:prSet presAssocID="{DB7B1319-1CF4-4FE7-8142-A25F2D858815}" presName="node" presStyleLbl="node1" presStyleIdx="4" presStyleCnt="7" custScaleX="1186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C823A7-0142-4E3F-8BF8-5B3A1ECEC76B}" type="pres">
      <dgm:prSet presAssocID="{D3649AA9-E4E1-4AC5-ACFC-266F61D82D11}" presName="parTrans" presStyleLbl="bgSibTrans2D1" presStyleIdx="5" presStyleCnt="7"/>
      <dgm:spPr/>
      <dgm:t>
        <a:bodyPr/>
        <a:lstStyle/>
        <a:p>
          <a:endParaRPr lang="en-GB"/>
        </a:p>
      </dgm:t>
    </dgm:pt>
    <dgm:pt modelId="{69A35B74-35C8-4387-A54C-436D18F6B04D}" type="pres">
      <dgm:prSet presAssocID="{BF2642E4-B7B1-466A-8992-C515E4CB1774}" presName="node" presStyleLbl="node1" presStyleIdx="5" presStyleCnt="7" custScaleX="1330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DA9D1C-07A3-472F-B240-CF45811F3670}" type="pres">
      <dgm:prSet presAssocID="{EE2896D6-17F6-4685-9E97-678096EAE925}" presName="parTrans" presStyleLbl="bgSibTrans2D1" presStyleIdx="6" presStyleCnt="7"/>
      <dgm:spPr/>
      <dgm:t>
        <a:bodyPr/>
        <a:lstStyle/>
        <a:p>
          <a:endParaRPr lang="en-GB"/>
        </a:p>
      </dgm:t>
    </dgm:pt>
    <dgm:pt modelId="{F719FB97-800B-49E0-9B9F-D33A3AFAA02B}" type="pres">
      <dgm:prSet presAssocID="{84FF6F92-158B-43BF-906F-6ADCF0938CD1}" presName="node" presStyleLbl="node1" presStyleIdx="6" presStyleCnt="7" custScaleX="1081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F40CCA2-3F6C-4C44-9743-FE926A50AA28}" type="presOf" srcId="{D3649AA9-E4E1-4AC5-ACFC-266F61D82D11}" destId="{FAC823A7-0142-4E3F-8BF8-5B3A1ECEC76B}" srcOrd="0" destOrd="0" presId="urn:microsoft.com/office/officeart/2005/8/layout/radial4"/>
    <dgm:cxn modelId="{0B48751B-B2BC-4236-81EF-07AE37CEA2DF}" type="presOf" srcId="{FA26E0E4-613F-43D1-9A9A-0786F08DD8EF}" destId="{C4C7A058-6A74-4164-BF49-C0E4D6D7E147}" srcOrd="0" destOrd="0" presId="urn:microsoft.com/office/officeart/2005/8/layout/radial4"/>
    <dgm:cxn modelId="{E1943964-A1D7-4878-B22B-4DEEC065C4D7}" type="presOf" srcId="{EE2896D6-17F6-4685-9E97-678096EAE925}" destId="{E0DA9D1C-07A3-472F-B240-CF45811F3670}" srcOrd="0" destOrd="0" presId="urn:microsoft.com/office/officeart/2005/8/layout/radial4"/>
    <dgm:cxn modelId="{03ED2DA3-90F6-40F5-9C14-A3F34284AA06}" type="presOf" srcId="{74993499-1DEF-4E20-8B21-8CD07318D878}" destId="{0200EDAB-6BFA-4AB6-87BE-A3E6B71A1E0A}" srcOrd="0" destOrd="0" presId="urn:microsoft.com/office/officeart/2005/8/layout/radial4"/>
    <dgm:cxn modelId="{0C0F0AE2-F2DE-4614-A9E8-7F40B706DC21}" type="presOf" srcId="{7B149938-5F09-4D04-AF43-E124ED4818D0}" destId="{BE0D43E4-6AC6-4E8E-ADB6-67A6F6EFCE4C}" srcOrd="0" destOrd="0" presId="urn:microsoft.com/office/officeart/2005/8/layout/radial4"/>
    <dgm:cxn modelId="{473BCC76-BFC6-4D33-8CA0-7000CBC92661}" srcId="{74993499-1DEF-4E20-8B21-8CD07318D878}" destId="{FA26E0E4-613F-43D1-9A9A-0786F08DD8EF}" srcOrd="3" destOrd="0" parTransId="{03FF78EA-A718-4249-9074-12E82B55D0AA}" sibTransId="{9C1E0A62-5CCE-4582-8545-3184F22D7BCF}"/>
    <dgm:cxn modelId="{268A123C-0555-40B1-AA0D-358E930D2AB2}" srcId="{74993499-1DEF-4E20-8B21-8CD07318D878}" destId="{84FF6F92-158B-43BF-906F-6ADCF0938CD1}" srcOrd="6" destOrd="0" parTransId="{EE2896D6-17F6-4685-9E97-678096EAE925}" sibTransId="{BCF09582-2F5D-4D8F-A848-F907A199D339}"/>
    <dgm:cxn modelId="{21A34621-7753-47F2-BA63-4AE9413200B7}" type="presOf" srcId="{BF2642E4-B7B1-466A-8992-C515E4CB1774}" destId="{69A35B74-35C8-4387-A54C-436D18F6B04D}" srcOrd="0" destOrd="0" presId="urn:microsoft.com/office/officeart/2005/8/layout/radial4"/>
    <dgm:cxn modelId="{15F7A3CC-5C1D-46EE-B26A-BFC5ECC6385D}" type="presOf" srcId="{23E9AF67-0012-425E-BCD0-F9D9194A5F5E}" destId="{76A391E9-8CC0-4BBB-8BCC-76234AE64D90}" srcOrd="0" destOrd="0" presId="urn:microsoft.com/office/officeart/2005/8/layout/radial4"/>
    <dgm:cxn modelId="{F11F65AA-CC1D-4DE2-A731-D56BC91020B7}" type="presOf" srcId="{DB7B1319-1CF4-4FE7-8142-A25F2D858815}" destId="{20A31607-1B25-4CBB-9DA2-C2218C0DDD0F}" srcOrd="0" destOrd="0" presId="urn:microsoft.com/office/officeart/2005/8/layout/radial4"/>
    <dgm:cxn modelId="{6F70A82D-7D26-4315-BA5B-E328EF3D526C}" srcId="{74993499-1DEF-4E20-8B21-8CD07318D878}" destId="{BF2642E4-B7B1-466A-8992-C515E4CB1774}" srcOrd="5" destOrd="0" parTransId="{D3649AA9-E4E1-4AC5-ACFC-266F61D82D11}" sibTransId="{F66B577B-ECAA-497F-913E-9A75A5C62F1C}"/>
    <dgm:cxn modelId="{EA09A086-2623-4242-A3BE-648DFE80A1C4}" type="presOf" srcId="{E4E0ACDF-85EC-4F7E-85E7-9A2C26057D0A}" destId="{E0086FCE-E285-4A62-B42B-E8A01F7F5477}" srcOrd="0" destOrd="0" presId="urn:microsoft.com/office/officeart/2005/8/layout/radial4"/>
    <dgm:cxn modelId="{7E65BE70-FEEF-4F4D-9CB8-EA88299C4CDE}" srcId="{74993499-1DEF-4E20-8B21-8CD07318D878}" destId="{33362331-C4C0-479A-9E69-A5C61B0E39F0}" srcOrd="1" destOrd="0" parTransId="{01103240-4C88-4187-82A0-5437449330B9}" sibTransId="{F4A1AF50-4F97-44FD-8BB2-7B9629E5C164}"/>
    <dgm:cxn modelId="{E930BA5B-674D-4107-8152-53263ED0DE2C}" type="presOf" srcId="{01103240-4C88-4187-82A0-5437449330B9}" destId="{43814AE7-E95D-497E-805F-CE9CC3755C69}" srcOrd="0" destOrd="0" presId="urn:microsoft.com/office/officeart/2005/8/layout/radial4"/>
    <dgm:cxn modelId="{06796990-80C5-4BB9-95E1-3F536D0D7E96}" type="presOf" srcId="{583A6EFB-DFE4-48B0-B86B-7C871A3F98A9}" destId="{044FD503-271E-4041-9B74-8FDB38D9A27B}" srcOrd="0" destOrd="0" presId="urn:microsoft.com/office/officeart/2005/8/layout/radial4"/>
    <dgm:cxn modelId="{BBFBCDB5-474D-43EF-BD76-D2264AD848F3}" type="presOf" srcId="{33362331-C4C0-479A-9E69-A5C61B0E39F0}" destId="{755E51DA-A926-42B2-87F1-CDA12BA4893A}" srcOrd="0" destOrd="0" presId="urn:microsoft.com/office/officeart/2005/8/layout/radial4"/>
    <dgm:cxn modelId="{3627FA8D-AFE8-40E9-9A3E-676DD34BD5B0}" type="presOf" srcId="{03FF78EA-A718-4249-9074-12E82B55D0AA}" destId="{EE7AA5B1-698B-4403-8761-C48610C5C318}" srcOrd="0" destOrd="0" presId="urn:microsoft.com/office/officeart/2005/8/layout/radial4"/>
    <dgm:cxn modelId="{D291D52B-C11A-43F3-A06B-A8E1D4D7F1A4}" srcId="{583A6EFB-DFE4-48B0-B86B-7C871A3F98A9}" destId="{74993499-1DEF-4E20-8B21-8CD07318D878}" srcOrd="0" destOrd="0" parTransId="{34DF5C84-07B3-4611-9125-E75C7DB9A500}" sibTransId="{626E4DBC-042B-4ACE-A1E8-6876B1A5E43B}"/>
    <dgm:cxn modelId="{0FCFDCAD-66FA-4D91-99AF-5D5F5D35C6F2}" srcId="{74993499-1DEF-4E20-8B21-8CD07318D878}" destId="{23E9AF67-0012-425E-BCD0-F9D9194A5F5E}" srcOrd="0" destOrd="0" parTransId="{E4E0ACDF-85EC-4F7E-85E7-9A2C26057D0A}" sibTransId="{61B8FD6C-235F-4A23-B239-1A2EFCFD171F}"/>
    <dgm:cxn modelId="{D0EE8235-18C1-416C-8718-158664253242}" type="presOf" srcId="{99A1C928-2832-491B-9C49-8942EB19ED9B}" destId="{0A39E56B-4062-49C9-9FF2-90CB4FC96ECD}" srcOrd="0" destOrd="0" presId="urn:microsoft.com/office/officeart/2005/8/layout/radial4"/>
    <dgm:cxn modelId="{88682247-AD40-428A-BC78-31CA1344C251}" srcId="{74993499-1DEF-4E20-8B21-8CD07318D878}" destId="{99A1C928-2832-491B-9C49-8942EB19ED9B}" srcOrd="2" destOrd="0" parTransId="{9DA00083-8893-4F9C-9C40-48732B2E3130}" sibTransId="{208E07AE-F12E-46C1-BDB5-9DC14C635C36}"/>
    <dgm:cxn modelId="{68CF4D69-E6FC-4930-AF3C-91480BB8F604}" srcId="{74993499-1DEF-4E20-8B21-8CD07318D878}" destId="{DB7B1319-1CF4-4FE7-8142-A25F2D858815}" srcOrd="4" destOrd="0" parTransId="{7B149938-5F09-4D04-AF43-E124ED4818D0}" sibTransId="{EB8D02BD-CA62-4A6D-9FF6-042F831E69FF}"/>
    <dgm:cxn modelId="{0080A280-8EE2-4E34-B638-A2AA1EBBBF58}" type="presOf" srcId="{84FF6F92-158B-43BF-906F-6ADCF0938CD1}" destId="{F719FB97-800B-49E0-9B9F-D33A3AFAA02B}" srcOrd="0" destOrd="0" presId="urn:microsoft.com/office/officeart/2005/8/layout/radial4"/>
    <dgm:cxn modelId="{DF8B6F23-BA5D-4E83-9F68-8BF70A3CB677}" type="presOf" srcId="{9DA00083-8893-4F9C-9C40-48732B2E3130}" destId="{76CF76D0-40F2-4112-8E68-7D69001D26C0}" srcOrd="0" destOrd="0" presId="urn:microsoft.com/office/officeart/2005/8/layout/radial4"/>
    <dgm:cxn modelId="{3CAADC54-AA78-40B7-9CE9-2B4AB7172D7D}" type="presParOf" srcId="{044FD503-271E-4041-9B74-8FDB38D9A27B}" destId="{0200EDAB-6BFA-4AB6-87BE-A3E6B71A1E0A}" srcOrd="0" destOrd="0" presId="urn:microsoft.com/office/officeart/2005/8/layout/radial4"/>
    <dgm:cxn modelId="{144E0350-42CE-4653-A436-4162C77ED6AA}" type="presParOf" srcId="{044FD503-271E-4041-9B74-8FDB38D9A27B}" destId="{E0086FCE-E285-4A62-B42B-E8A01F7F5477}" srcOrd="1" destOrd="0" presId="urn:microsoft.com/office/officeart/2005/8/layout/radial4"/>
    <dgm:cxn modelId="{240A9B78-06FF-4544-9397-5F5B61109BE2}" type="presParOf" srcId="{044FD503-271E-4041-9B74-8FDB38D9A27B}" destId="{76A391E9-8CC0-4BBB-8BCC-76234AE64D90}" srcOrd="2" destOrd="0" presId="urn:microsoft.com/office/officeart/2005/8/layout/radial4"/>
    <dgm:cxn modelId="{439DA391-1F1D-4D0C-A698-9F3BA7A78C8A}" type="presParOf" srcId="{044FD503-271E-4041-9B74-8FDB38D9A27B}" destId="{43814AE7-E95D-497E-805F-CE9CC3755C69}" srcOrd="3" destOrd="0" presId="urn:microsoft.com/office/officeart/2005/8/layout/radial4"/>
    <dgm:cxn modelId="{AADB11AD-31B3-4C77-9314-EC29F1FD65DC}" type="presParOf" srcId="{044FD503-271E-4041-9B74-8FDB38D9A27B}" destId="{755E51DA-A926-42B2-87F1-CDA12BA4893A}" srcOrd="4" destOrd="0" presId="urn:microsoft.com/office/officeart/2005/8/layout/radial4"/>
    <dgm:cxn modelId="{11D432D8-1AE2-42F7-837B-389D754CD8C5}" type="presParOf" srcId="{044FD503-271E-4041-9B74-8FDB38D9A27B}" destId="{76CF76D0-40F2-4112-8E68-7D69001D26C0}" srcOrd="5" destOrd="0" presId="urn:microsoft.com/office/officeart/2005/8/layout/radial4"/>
    <dgm:cxn modelId="{E827CCA8-8E76-4A79-8888-B24B065C30DB}" type="presParOf" srcId="{044FD503-271E-4041-9B74-8FDB38D9A27B}" destId="{0A39E56B-4062-49C9-9FF2-90CB4FC96ECD}" srcOrd="6" destOrd="0" presId="urn:microsoft.com/office/officeart/2005/8/layout/radial4"/>
    <dgm:cxn modelId="{1AA09F4B-B4C0-4F09-B33E-997D2F3CEC18}" type="presParOf" srcId="{044FD503-271E-4041-9B74-8FDB38D9A27B}" destId="{EE7AA5B1-698B-4403-8761-C48610C5C318}" srcOrd="7" destOrd="0" presId="urn:microsoft.com/office/officeart/2005/8/layout/radial4"/>
    <dgm:cxn modelId="{92BAB6DB-E19B-48AB-9C1B-4758B66B979A}" type="presParOf" srcId="{044FD503-271E-4041-9B74-8FDB38D9A27B}" destId="{C4C7A058-6A74-4164-BF49-C0E4D6D7E147}" srcOrd="8" destOrd="0" presId="urn:microsoft.com/office/officeart/2005/8/layout/radial4"/>
    <dgm:cxn modelId="{6B582756-F8E0-4160-858B-D2C94CFE64DD}" type="presParOf" srcId="{044FD503-271E-4041-9B74-8FDB38D9A27B}" destId="{BE0D43E4-6AC6-4E8E-ADB6-67A6F6EFCE4C}" srcOrd="9" destOrd="0" presId="urn:microsoft.com/office/officeart/2005/8/layout/radial4"/>
    <dgm:cxn modelId="{2071E4C2-9EF5-429D-9635-8BFE5C51DDED}" type="presParOf" srcId="{044FD503-271E-4041-9B74-8FDB38D9A27B}" destId="{20A31607-1B25-4CBB-9DA2-C2218C0DDD0F}" srcOrd="10" destOrd="0" presId="urn:microsoft.com/office/officeart/2005/8/layout/radial4"/>
    <dgm:cxn modelId="{276C2F89-F75F-4B03-8BF0-C34446FB4DDC}" type="presParOf" srcId="{044FD503-271E-4041-9B74-8FDB38D9A27B}" destId="{FAC823A7-0142-4E3F-8BF8-5B3A1ECEC76B}" srcOrd="11" destOrd="0" presId="urn:microsoft.com/office/officeart/2005/8/layout/radial4"/>
    <dgm:cxn modelId="{6DBDBF7F-C7D0-48AE-8C37-FCD19A243427}" type="presParOf" srcId="{044FD503-271E-4041-9B74-8FDB38D9A27B}" destId="{69A35B74-35C8-4387-A54C-436D18F6B04D}" srcOrd="12" destOrd="0" presId="urn:microsoft.com/office/officeart/2005/8/layout/radial4"/>
    <dgm:cxn modelId="{B5B70BC8-F0EB-4085-A2E9-A352A68635C7}" type="presParOf" srcId="{044FD503-271E-4041-9B74-8FDB38D9A27B}" destId="{E0DA9D1C-07A3-472F-B240-CF45811F3670}" srcOrd="13" destOrd="0" presId="urn:microsoft.com/office/officeart/2005/8/layout/radial4"/>
    <dgm:cxn modelId="{7B0B5703-EA1E-45C3-BD26-9E9683DFFC0F}" type="presParOf" srcId="{044FD503-271E-4041-9B74-8FDB38D9A27B}" destId="{F719FB97-800B-49E0-9B9F-D33A3AFAA02B}" srcOrd="14" destOrd="0" presId="urn:microsoft.com/office/officeart/2005/8/layout/radial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BA3C5-E9DA-463A-B721-3B98CBAE4660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F0DF067-F7D2-4B6C-A748-BDF62414454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1800" dirty="0" smtClean="0"/>
            <a:t>Functional Core</a:t>
          </a:r>
          <a:endParaRPr lang="en-GB" sz="1800" dirty="0"/>
        </a:p>
      </dgm:t>
    </dgm:pt>
    <dgm:pt modelId="{ABF82651-4A6C-41AE-A3C8-DFB690515105}" type="parTrans" cxnId="{A3E82D9D-2536-40A1-91F6-A6A1A80905A5}">
      <dgm:prSet/>
      <dgm:spPr/>
      <dgm:t>
        <a:bodyPr/>
        <a:lstStyle/>
        <a:p>
          <a:endParaRPr lang="en-GB"/>
        </a:p>
      </dgm:t>
    </dgm:pt>
    <dgm:pt modelId="{685B2F5B-5CE7-4F3F-9DFA-7D80847AE001}" type="sibTrans" cxnId="{A3E82D9D-2536-40A1-91F6-A6A1A80905A5}">
      <dgm:prSet/>
      <dgm:spPr/>
      <dgm:t>
        <a:bodyPr/>
        <a:lstStyle/>
        <a:p>
          <a:endParaRPr lang="en-GB"/>
        </a:p>
      </dgm:t>
    </dgm:pt>
    <dgm:pt modelId="{B49DAEF4-1AB0-43B3-B1B6-C75F476FEFA5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2000" dirty="0" smtClean="0"/>
            <a:t>Objects</a:t>
          </a:r>
          <a:endParaRPr lang="en-GB" sz="2000" dirty="0"/>
        </a:p>
      </dgm:t>
    </dgm:pt>
    <dgm:pt modelId="{948BC278-CE7E-447A-88AF-BCBD0D0D2C02}" type="parTrans" cxnId="{14209691-78E4-4ADF-B4C9-B538E2E8BC57}">
      <dgm:prSet custT="1"/>
      <dgm:spPr/>
      <dgm:t>
        <a:bodyPr/>
        <a:lstStyle/>
        <a:p>
          <a:endParaRPr lang="en-GB" sz="400"/>
        </a:p>
      </dgm:t>
    </dgm:pt>
    <dgm:pt modelId="{9931AA27-7CA3-4546-AE3F-033A0A8CFA7F}" type="sibTrans" cxnId="{14209691-78E4-4ADF-B4C9-B538E2E8BC57}">
      <dgm:prSet/>
      <dgm:spPr/>
      <dgm:t>
        <a:bodyPr/>
        <a:lstStyle/>
        <a:p>
          <a:endParaRPr lang="en-GB"/>
        </a:p>
      </dgm:t>
    </dgm:pt>
    <dgm:pt modelId="{210F1BEC-4CE8-4742-A4C5-0A64E27C322D}">
      <dgm:prSet phldrT="[Text]" custT="1"/>
      <dgm:spPr>
        <a:solidFill>
          <a:srgbClr val="0074BC"/>
        </a:solidFill>
      </dgm:spPr>
      <dgm:t>
        <a:bodyPr/>
        <a:lstStyle/>
        <a:p>
          <a:r>
            <a:rPr lang="en-GB" sz="1800" dirty="0" smtClean="0"/>
            <a:t>Units of Measure</a:t>
          </a:r>
          <a:endParaRPr lang="en-GB" sz="1800" dirty="0"/>
        </a:p>
      </dgm:t>
    </dgm:pt>
    <dgm:pt modelId="{112ABA65-0A2E-46CC-A1BC-C445DC13FEED}" type="parTrans" cxnId="{03DDBF23-887A-4192-BF1D-BAD8434869CB}">
      <dgm:prSet custT="1"/>
      <dgm:spPr/>
      <dgm:t>
        <a:bodyPr/>
        <a:lstStyle/>
        <a:p>
          <a:endParaRPr lang="en-GB" sz="400"/>
        </a:p>
      </dgm:t>
    </dgm:pt>
    <dgm:pt modelId="{6DB0F4DA-9549-426D-B3FD-AD906BD00445}" type="sibTrans" cxnId="{03DDBF23-887A-4192-BF1D-BAD8434869CB}">
      <dgm:prSet/>
      <dgm:spPr/>
      <dgm:t>
        <a:bodyPr/>
        <a:lstStyle/>
        <a:p>
          <a:endParaRPr lang="en-GB"/>
        </a:p>
      </dgm:t>
    </dgm:pt>
    <dgm:pt modelId="{B6018F76-1163-4B5A-A3CC-F63CA7F6FED3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sz="1800" dirty="0" smtClean="0"/>
            <a:t>Imperative Mutation &amp; I/O</a:t>
          </a:r>
          <a:endParaRPr lang="en-GB" sz="1800" dirty="0"/>
        </a:p>
      </dgm:t>
    </dgm:pt>
    <dgm:pt modelId="{7F3EB2E0-4263-477D-8F83-D3C3A84696D0}" type="parTrans" cxnId="{CC7F4900-5B92-4017-9689-6E551DCA8A56}">
      <dgm:prSet custT="1"/>
      <dgm:spPr/>
      <dgm:t>
        <a:bodyPr/>
        <a:lstStyle/>
        <a:p>
          <a:endParaRPr lang="en-GB" sz="400"/>
        </a:p>
      </dgm:t>
    </dgm:pt>
    <dgm:pt modelId="{819B64C5-F1B8-4901-86FA-A9B25C30DAA5}" type="sibTrans" cxnId="{CC7F4900-5B92-4017-9689-6E551DCA8A56}">
      <dgm:prSet/>
      <dgm:spPr/>
      <dgm:t>
        <a:bodyPr/>
        <a:lstStyle/>
        <a:p>
          <a:endParaRPr lang="en-GB"/>
        </a:p>
      </dgm:t>
    </dgm:pt>
    <dgm:pt modelId="{E0A57B48-EA5A-456B-BC85-34454CF9BBAB}">
      <dgm:prSet phldrT="[Text]" custT="1"/>
      <dgm:spPr>
        <a:solidFill>
          <a:schemeClr val="accent3">
            <a:lumMod val="75000"/>
          </a:schemeClr>
        </a:solidFill>
      </dgm:spPr>
      <dgm:t>
        <a:bodyPr lIns="0" tIns="0" rIns="0" bIns="0"/>
        <a:lstStyle/>
        <a:p>
          <a:r>
            <a:rPr lang="en-GB" sz="1600" dirty="0" smtClean="0"/>
            <a:t>Computation Expressions</a:t>
          </a:r>
          <a:endParaRPr lang="en-GB" sz="1600" dirty="0"/>
        </a:p>
      </dgm:t>
    </dgm:pt>
    <dgm:pt modelId="{1C613794-3115-4A2E-81A7-4CD2B09C8A58}" type="parTrans" cxnId="{874F2F7B-4722-43A4-B867-9D14F01D8F49}">
      <dgm:prSet custT="1"/>
      <dgm:spPr/>
      <dgm:t>
        <a:bodyPr/>
        <a:lstStyle/>
        <a:p>
          <a:endParaRPr lang="en-GB" sz="400"/>
        </a:p>
      </dgm:t>
    </dgm:pt>
    <dgm:pt modelId="{07D886CC-8B47-4D78-BD99-C4F203B74CBF}" type="sibTrans" cxnId="{874F2F7B-4722-43A4-B867-9D14F01D8F49}">
      <dgm:prSet/>
      <dgm:spPr/>
      <dgm:t>
        <a:bodyPr/>
        <a:lstStyle/>
        <a:p>
          <a:endParaRPr lang="en-GB"/>
        </a:p>
      </dgm:t>
    </dgm:pt>
    <dgm:pt modelId="{4DCF28A1-A001-4A8B-BA8D-F5AA58FBA484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sz="1600" dirty="0" smtClean="0"/>
            <a:t>Meta Programming</a:t>
          </a:r>
          <a:endParaRPr lang="en-GB" sz="1600" dirty="0"/>
        </a:p>
      </dgm:t>
    </dgm:pt>
    <dgm:pt modelId="{B1BEF249-65B4-419A-A652-31A4DF2B0D3E}" type="parTrans" cxnId="{30284869-BCF2-45A4-8882-558A4590971A}">
      <dgm:prSet custT="1"/>
      <dgm:spPr/>
      <dgm:t>
        <a:bodyPr/>
        <a:lstStyle/>
        <a:p>
          <a:endParaRPr lang="en-GB" sz="400"/>
        </a:p>
      </dgm:t>
    </dgm:pt>
    <dgm:pt modelId="{DEAC0314-4AE2-481C-9AC5-D8778696A2A2}" type="sibTrans" cxnId="{30284869-BCF2-45A4-8882-558A4590971A}">
      <dgm:prSet/>
      <dgm:spPr/>
      <dgm:t>
        <a:bodyPr/>
        <a:lstStyle/>
        <a:p>
          <a:endParaRPr lang="en-GB"/>
        </a:p>
      </dgm:t>
    </dgm:pt>
    <dgm:pt modelId="{5CC99902-26BF-4BFC-8731-875B434CC42A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GB" sz="1800" dirty="0" smtClean="0"/>
            <a:t>Functional Data </a:t>
          </a:r>
        </a:p>
      </dgm:t>
    </dgm:pt>
    <dgm:pt modelId="{DF18DA3C-1EB8-4E4D-8CF2-D6F6D2C28F16}" type="parTrans" cxnId="{23D3A1D2-C83E-4A49-98D6-61D1D729CB78}">
      <dgm:prSet custT="1"/>
      <dgm:spPr/>
      <dgm:t>
        <a:bodyPr/>
        <a:lstStyle/>
        <a:p>
          <a:endParaRPr lang="en-GB" sz="400"/>
        </a:p>
      </dgm:t>
    </dgm:pt>
    <dgm:pt modelId="{287B4124-6391-4DC1-8FD3-1ED7FC850F13}" type="sibTrans" cxnId="{23D3A1D2-C83E-4A49-98D6-61D1D729CB78}">
      <dgm:prSet/>
      <dgm:spPr/>
      <dgm:t>
        <a:bodyPr/>
        <a:lstStyle/>
        <a:p>
          <a:endParaRPr lang="en-GB"/>
        </a:p>
      </dgm:t>
    </dgm:pt>
    <dgm:pt modelId="{F7756C3A-1A92-4FF1-B6F2-680F3F88828B}" type="pres">
      <dgm:prSet presAssocID="{2A5BA3C5-E9DA-463A-B721-3B98CBAE466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D678365-FA29-467A-BBC3-DB11AF656B6C}" type="pres">
      <dgm:prSet presAssocID="{0F0DF067-F7D2-4B6C-A748-BDF62414454E}" presName="centerShape" presStyleLbl="node0" presStyleIdx="0" presStyleCnt="1" custScaleX="101220" custScaleY="103760" custLinFactNeighborX="71" custLinFactNeighborY="-1765"/>
      <dgm:spPr/>
      <dgm:t>
        <a:bodyPr/>
        <a:lstStyle/>
        <a:p>
          <a:endParaRPr lang="en-GB"/>
        </a:p>
      </dgm:t>
    </dgm:pt>
    <dgm:pt modelId="{8EF53924-82CD-48AA-807A-AED50CE571FE}" type="pres">
      <dgm:prSet presAssocID="{948BC278-CE7E-447A-88AF-BCBD0D0D2C02}" presName="Name9" presStyleLbl="parChTrans1D2" presStyleIdx="0" presStyleCnt="6" custScaleX="2000000" custScaleY="86538"/>
      <dgm:spPr/>
      <dgm:t>
        <a:bodyPr/>
        <a:lstStyle/>
        <a:p>
          <a:endParaRPr lang="en-GB"/>
        </a:p>
      </dgm:t>
    </dgm:pt>
    <dgm:pt modelId="{9DF399B7-B220-462E-9E30-1A3CE7B14583}" type="pres">
      <dgm:prSet presAssocID="{948BC278-CE7E-447A-88AF-BCBD0D0D2C02}" presName="connTx" presStyleLbl="parChTrans1D2" presStyleIdx="0" presStyleCnt="6"/>
      <dgm:spPr/>
      <dgm:t>
        <a:bodyPr/>
        <a:lstStyle/>
        <a:p>
          <a:endParaRPr lang="en-GB"/>
        </a:p>
      </dgm:t>
    </dgm:pt>
    <dgm:pt modelId="{A7CD3F34-6A20-4ABC-AA3E-4729615FC5D7}" type="pres">
      <dgm:prSet presAssocID="{B49DAEF4-1AB0-43B3-B1B6-C75F476FEFA5}" presName="node" presStyleLbl="node1" presStyleIdx="0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E1E880-843B-42E9-82F9-B49127B7D645}" type="pres">
      <dgm:prSet presAssocID="{DF18DA3C-1EB8-4E4D-8CF2-D6F6D2C28F16}" presName="Name9" presStyleLbl="parChTrans1D2" presStyleIdx="1" presStyleCnt="6" custScaleX="2000000" custScaleY="86538"/>
      <dgm:spPr/>
      <dgm:t>
        <a:bodyPr/>
        <a:lstStyle/>
        <a:p>
          <a:endParaRPr lang="en-GB"/>
        </a:p>
      </dgm:t>
    </dgm:pt>
    <dgm:pt modelId="{1A1DFE72-45BF-42ED-9318-5B86B9A43848}" type="pres">
      <dgm:prSet presAssocID="{DF18DA3C-1EB8-4E4D-8CF2-D6F6D2C28F16}" presName="connTx" presStyleLbl="parChTrans1D2" presStyleIdx="1" presStyleCnt="6"/>
      <dgm:spPr/>
      <dgm:t>
        <a:bodyPr/>
        <a:lstStyle/>
        <a:p>
          <a:endParaRPr lang="en-GB"/>
        </a:p>
      </dgm:t>
    </dgm:pt>
    <dgm:pt modelId="{CB21575F-1AB0-47C3-8606-75ABC72E64FC}" type="pres">
      <dgm:prSet presAssocID="{5CC99902-26BF-4BFC-8731-875B434CC42A}" presName="node" presStyleLbl="node1" presStyleIdx="1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D6FD47-113E-47DC-B8AF-6BFCE3BC12C9}" type="pres">
      <dgm:prSet presAssocID="{112ABA65-0A2E-46CC-A1BC-C445DC13FEED}" presName="Name9" presStyleLbl="parChTrans1D2" presStyleIdx="2" presStyleCnt="6" custScaleX="2000000" custScaleY="86538"/>
      <dgm:spPr/>
      <dgm:t>
        <a:bodyPr/>
        <a:lstStyle/>
        <a:p>
          <a:endParaRPr lang="en-GB"/>
        </a:p>
      </dgm:t>
    </dgm:pt>
    <dgm:pt modelId="{291F4434-1102-44E4-BE3A-104F05C47DA6}" type="pres">
      <dgm:prSet presAssocID="{112ABA65-0A2E-46CC-A1BC-C445DC13FEED}" presName="connTx" presStyleLbl="parChTrans1D2" presStyleIdx="2" presStyleCnt="6"/>
      <dgm:spPr/>
      <dgm:t>
        <a:bodyPr/>
        <a:lstStyle/>
        <a:p>
          <a:endParaRPr lang="en-GB"/>
        </a:p>
      </dgm:t>
    </dgm:pt>
    <dgm:pt modelId="{810D9AC2-3597-45F8-B9A9-3E5A5A65086C}" type="pres">
      <dgm:prSet presAssocID="{210F1BEC-4CE8-4742-A4C5-0A64E27C322D}" presName="node" presStyleLbl="node1" presStyleIdx="2" presStyleCnt="6" custScaleX="101220" custScaleY="103760" custRadScaleRad="105636" custRadScaleInc="52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4DF9AC-C53F-4B83-80E7-69EC636E01AE}" type="pres">
      <dgm:prSet presAssocID="{7F3EB2E0-4263-477D-8F83-D3C3A84696D0}" presName="Name9" presStyleLbl="parChTrans1D2" presStyleIdx="3" presStyleCnt="6" custScaleX="2000000" custScaleY="86538"/>
      <dgm:spPr/>
      <dgm:t>
        <a:bodyPr/>
        <a:lstStyle/>
        <a:p>
          <a:endParaRPr lang="en-GB"/>
        </a:p>
      </dgm:t>
    </dgm:pt>
    <dgm:pt modelId="{2B8176C1-04CB-4F2F-8FEC-BF9855B2F954}" type="pres">
      <dgm:prSet presAssocID="{7F3EB2E0-4263-477D-8F83-D3C3A84696D0}" presName="connTx" presStyleLbl="parChTrans1D2" presStyleIdx="3" presStyleCnt="6"/>
      <dgm:spPr/>
      <dgm:t>
        <a:bodyPr/>
        <a:lstStyle/>
        <a:p>
          <a:endParaRPr lang="en-GB"/>
        </a:p>
      </dgm:t>
    </dgm:pt>
    <dgm:pt modelId="{63528CF7-C952-4555-B092-88E34DE7AE6A}" type="pres">
      <dgm:prSet presAssocID="{B6018F76-1163-4B5A-A3CC-F63CA7F6FED3}" presName="node" presStyleLbl="node1" presStyleIdx="3" presStyleCnt="6" custScaleX="101220" custScaleY="103760" custRadScaleRad="89469" custRadScaleInc="-69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E273DF-1271-4D19-8CDF-9E32F3DD23BD}" type="pres">
      <dgm:prSet presAssocID="{1C613794-3115-4A2E-81A7-4CD2B09C8A58}" presName="Name9" presStyleLbl="parChTrans1D2" presStyleIdx="4" presStyleCnt="6" custScaleX="2000000" custScaleY="86538"/>
      <dgm:spPr/>
      <dgm:t>
        <a:bodyPr/>
        <a:lstStyle/>
        <a:p>
          <a:endParaRPr lang="en-GB"/>
        </a:p>
      </dgm:t>
    </dgm:pt>
    <dgm:pt modelId="{AA93166E-6112-4B7B-AC48-616375F38011}" type="pres">
      <dgm:prSet presAssocID="{1C613794-3115-4A2E-81A7-4CD2B09C8A58}" presName="connTx" presStyleLbl="parChTrans1D2" presStyleIdx="4" presStyleCnt="6"/>
      <dgm:spPr/>
      <dgm:t>
        <a:bodyPr/>
        <a:lstStyle/>
        <a:p>
          <a:endParaRPr lang="en-GB"/>
        </a:p>
      </dgm:t>
    </dgm:pt>
    <dgm:pt modelId="{4E8D27CA-6D31-40E6-9C5F-B1D27CA124BC}" type="pres">
      <dgm:prSet presAssocID="{E0A57B48-EA5A-456B-BC85-34454CF9BBAB}" presName="node" presStyleLbl="node1" presStyleIdx="4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0F8D7B-2D24-4769-92C8-EF4A2A5DCDDE}" type="pres">
      <dgm:prSet presAssocID="{B1BEF249-65B4-419A-A652-31A4DF2B0D3E}" presName="Name9" presStyleLbl="parChTrans1D2" presStyleIdx="5" presStyleCnt="6" custScaleX="2000000" custScaleY="86538"/>
      <dgm:spPr/>
      <dgm:t>
        <a:bodyPr/>
        <a:lstStyle/>
        <a:p>
          <a:endParaRPr lang="en-GB"/>
        </a:p>
      </dgm:t>
    </dgm:pt>
    <dgm:pt modelId="{D3DCE7F6-2FDE-4007-AFA3-8541B3D82943}" type="pres">
      <dgm:prSet presAssocID="{B1BEF249-65B4-419A-A652-31A4DF2B0D3E}" presName="connTx" presStyleLbl="parChTrans1D2" presStyleIdx="5" presStyleCnt="6"/>
      <dgm:spPr/>
      <dgm:t>
        <a:bodyPr/>
        <a:lstStyle/>
        <a:p>
          <a:endParaRPr lang="en-GB"/>
        </a:p>
      </dgm:t>
    </dgm:pt>
    <dgm:pt modelId="{4665E214-BA00-4CE6-A11D-C4034FA3A1A1}" type="pres">
      <dgm:prSet presAssocID="{4DCF28A1-A001-4A8B-BA8D-F5AA58FBA484}" presName="node" presStyleLbl="node1" presStyleIdx="5" presStyleCnt="6" custScaleX="101220" custScaleY="1037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972175-CA22-4CA4-83A2-F6B8C6959DE5}" type="presOf" srcId="{0F0DF067-F7D2-4B6C-A748-BDF62414454E}" destId="{2D678365-FA29-467A-BBC3-DB11AF656B6C}" srcOrd="0" destOrd="0" presId="urn:microsoft.com/office/officeart/2005/8/layout/radial1"/>
    <dgm:cxn modelId="{23114E9D-2701-4637-9F80-2509B435740C}" type="presOf" srcId="{B1BEF249-65B4-419A-A652-31A4DF2B0D3E}" destId="{050F8D7B-2D24-4769-92C8-EF4A2A5DCDDE}" srcOrd="0" destOrd="0" presId="urn:microsoft.com/office/officeart/2005/8/layout/radial1"/>
    <dgm:cxn modelId="{14209691-78E4-4ADF-B4C9-B538E2E8BC57}" srcId="{0F0DF067-F7D2-4B6C-A748-BDF62414454E}" destId="{B49DAEF4-1AB0-43B3-B1B6-C75F476FEFA5}" srcOrd="0" destOrd="0" parTransId="{948BC278-CE7E-447A-88AF-BCBD0D0D2C02}" sibTransId="{9931AA27-7CA3-4546-AE3F-033A0A8CFA7F}"/>
    <dgm:cxn modelId="{97B1603D-47EB-4A2F-9EB7-CE47647D01CA}" type="presOf" srcId="{210F1BEC-4CE8-4742-A4C5-0A64E27C322D}" destId="{810D9AC2-3597-45F8-B9A9-3E5A5A65086C}" srcOrd="0" destOrd="0" presId="urn:microsoft.com/office/officeart/2005/8/layout/radial1"/>
    <dgm:cxn modelId="{C6BC2649-4096-4317-B6A6-F25AAC56A466}" type="presOf" srcId="{4DCF28A1-A001-4A8B-BA8D-F5AA58FBA484}" destId="{4665E214-BA00-4CE6-A11D-C4034FA3A1A1}" srcOrd="0" destOrd="0" presId="urn:microsoft.com/office/officeart/2005/8/layout/radial1"/>
    <dgm:cxn modelId="{78114AD8-16B3-401C-817B-2ED6FF18C83F}" type="presOf" srcId="{112ABA65-0A2E-46CC-A1BC-C445DC13FEED}" destId="{291F4434-1102-44E4-BE3A-104F05C47DA6}" srcOrd="1" destOrd="0" presId="urn:microsoft.com/office/officeart/2005/8/layout/radial1"/>
    <dgm:cxn modelId="{DAD2DF5B-AAC5-4E15-BDE1-8CD7D2FF1A23}" type="presOf" srcId="{B6018F76-1163-4B5A-A3CC-F63CA7F6FED3}" destId="{63528CF7-C952-4555-B092-88E34DE7AE6A}" srcOrd="0" destOrd="0" presId="urn:microsoft.com/office/officeart/2005/8/layout/radial1"/>
    <dgm:cxn modelId="{23D3A1D2-C83E-4A49-98D6-61D1D729CB78}" srcId="{0F0DF067-F7D2-4B6C-A748-BDF62414454E}" destId="{5CC99902-26BF-4BFC-8731-875B434CC42A}" srcOrd="1" destOrd="0" parTransId="{DF18DA3C-1EB8-4E4D-8CF2-D6F6D2C28F16}" sibTransId="{287B4124-6391-4DC1-8FD3-1ED7FC850F13}"/>
    <dgm:cxn modelId="{03DDBF23-887A-4192-BF1D-BAD8434869CB}" srcId="{0F0DF067-F7D2-4B6C-A748-BDF62414454E}" destId="{210F1BEC-4CE8-4742-A4C5-0A64E27C322D}" srcOrd="2" destOrd="0" parTransId="{112ABA65-0A2E-46CC-A1BC-C445DC13FEED}" sibTransId="{6DB0F4DA-9549-426D-B3FD-AD906BD00445}"/>
    <dgm:cxn modelId="{6A9F3F85-6D52-4555-86F7-A4449D75B74B}" type="presOf" srcId="{E0A57B48-EA5A-456B-BC85-34454CF9BBAB}" destId="{4E8D27CA-6D31-40E6-9C5F-B1D27CA124BC}" srcOrd="0" destOrd="0" presId="urn:microsoft.com/office/officeart/2005/8/layout/radial1"/>
    <dgm:cxn modelId="{FF0EA79E-F767-42ED-985D-17F1493FD761}" type="presOf" srcId="{948BC278-CE7E-447A-88AF-BCBD0D0D2C02}" destId="{8EF53924-82CD-48AA-807A-AED50CE571FE}" srcOrd="0" destOrd="0" presId="urn:microsoft.com/office/officeart/2005/8/layout/radial1"/>
    <dgm:cxn modelId="{A3E82D9D-2536-40A1-91F6-A6A1A80905A5}" srcId="{2A5BA3C5-E9DA-463A-B721-3B98CBAE4660}" destId="{0F0DF067-F7D2-4B6C-A748-BDF62414454E}" srcOrd="0" destOrd="0" parTransId="{ABF82651-4A6C-41AE-A3C8-DFB690515105}" sibTransId="{685B2F5B-5CE7-4F3F-9DFA-7D80847AE001}"/>
    <dgm:cxn modelId="{FB545724-C0B4-4DA3-86E7-0C4B71F38524}" type="presOf" srcId="{B1BEF249-65B4-419A-A652-31A4DF2B0D3E}" destId="{D3DCE7F6-2FDE-4007-AFA3-8541B3D82943}" srcOrd="1" destOrd="0" presId="urn:microsoft.com/office/officeart/2005/8/layout/radial1"/>
    <dgm:cxn modelId="{A3F02D1C-FF41-4FC5-8E95-53D1340E79F7}" type="presOf" srcId="{5CC99902-26BF-4BFC-8731-875B434CC42A}" destId="{CB21575F-1AB0-47C3-8606-75ABC72E64FC}" srcOrd="0" destOrd="0" presId="urn:microsoft.com/office/officeart/2005/8/layout/radial1"/>
    <dgm:cxn modelId="{C0DF71D0-CE44-43E3-B759-04A8ED9F9299}" type="presOf" srcId="{B49DAEF4-1AB0-43B3-B1B6-C75F476FEFA5}" destId="{A7CD3F34-6A20-4ABC-AA3E-4729615FC5D7}" srcOrd="0" destOrd="0" presId="urn:microsoft.com/office/officeart/2005/8/layout/radial1"/>
    <dgm:cxn modelId="{7EE18DD8-B767-4B0D-961D-26E744C473C1}" type="presOf" srcId="{112ABA65-0A2E-46CC-A1BC-C445DC13FEED}" destId="{92D6FD47-113E-47DC-B8AF-6BFCE3BC12C9}" srcOrd="0" destOrd="0" presId="urn:microsoft.com/office/officeart/2005/8/layout/radial1"/>
    <dgm:cxn modelId="{544BB414-8B04-4624-BFF7-DFF257F6A232}" type="presOf" srcId="{7F3EB2E0-4263-477D-8F83-D3C3A84696D0}" destId="{2B8176C1-04CB-4F2F-8FEC-BF9855B2F954}" srcOrd="1" destOrd="0" presId="urn:microsoft.com/office/officeart/2005/8/layout/radial1"/>
    <dgm:cxn modelId="{874F2F7B-4722-43A4-B867-9D14F01D8F49}" srcId="{0F0DF067-F7D2-4B6C-A748-BDF62414454E}" destId="{E0A57B48-EA5A-456B-BC85-34454CF9BBAB}" srcOrd="4" destOrd="0" parTransId="{1C613794-3115-4A2E-81A7-4CD2B09C8A58}" sibTransId="{07D886CC-8B47-4D78-BD99-C4F203B74CBF}"/>
    <dgm:cxn modelId="{CC7F4900-5B92-4017-9689-6E551DCA8A56}" srcId="{0F0DF067-F7D2-4B6C-A748-BDF62414454E}" destId="{B6018F76-1163-4B5A-A3CC-F63CA7F6FED3}" srcOrd="3" destOrd="0" parTransId="{7F3EB2E0-4263-477D-8F83-D3C3A84696D0}" sibTransId="{819B64C5-F1B8-4901-86FA-A9B25C30DAA5}"/>
    <dgm:cxn modelId="{F78F3BA3-18F7-4CCC-855B-4D1D6E215122}" type="presOf" srcId="{DF18DA3C-1EB8-4E4D-8CF2-D6F6D2C28F16}" destId="{1A1DFE72-45BF-42ED-9318-5B86B9A43848}" srcOrd="1" destOrd="0" presId="urn:microsoft.com/office/officeart/2005/8/layout/radial1"/>
    <dgm:cxn modelId="{6FEF9243-773B-47B2-861C-729EFD45A434}" type="presOf" srcId="{DF18DA3C-1EB8-4E4D-8CF2-D6F6D2C28F16}" destId="{04E1E880-843B-42E9-82F9-B49127B7D645}" srcOrd="0" destOrd="0" presId="urn:microsoft.com/office/officeart/2005/8/layout/radial1"/>
    <dgm:cxn modelId="{30284869-BCF2-45A4-8882-558A4590971A}" srcId="{0F0DF067-F7D2-4B6C-A748-BDF62414454E}" destId="{4DCF28A1-A001-4A8B-BA8D-F5AA58FBA484}" srcOrd="5" destOrd="0" parTransId="{B1BEF249-65B4-419A-A652-31A4DF2B0D3E}" sibTransId="{DEAC0314-4AE2-481C-9AC5-D8778696A2A2}"/>
    <dgm:cxn modelId="{57C36BB1-D944-43B9-88BF-2FCAE58FE1B5}" type="presOf" srcId="{7F3EB2E0-4263-477D-8F83-D3C3A84696D0}" destId="{534DF9AC-C53F-4B83-80E7-69EC636E01AE}" srcOrd="0" destOrd="0" presId="urn:microsoft.com/office/officeart/2005/8/layout/radial1"/>
    <dgm:cxn modelId="{615D0C30-6B84-4987-94E9-DBC7C081318C}" type="presOf" srcId="{1C613794-3115-4A2E-81A7-4CD2B09C8A58}" destId="{66E273DF-1271-4D19-8CDF-9E32F3DD23BD}" srcOrd="0" destOrd="0" presId="urn:microsoft.com/office/officeart/2005/8/layout/radial1"/>
    <dgm:cxn modelId="{DC50772A-4F9A-4B82-9C54-DE2A4085BF9E}" type="presOf" srcId="{2A5BA3C5-E9DA-463A-B721-3B98CBAE4660}" destId="{F7756C3A-1A92-4FF1-B6F2-680F3F88828B}" srcOrd="0" destOrd="0" presId="urn:microsoft.com/office/officeart/2005/8/layout/radial1"/>
    <dgm:cxn modelId="{79FB828F-F389-438B-A9F3-6D1686ADD47D}" type="presOf" srcId="{948BC278-CE7E-447A-88AF-BCBD0D0D2C02}" destId="{9DF399B7-B220-462E-9E30-1A3CE7B14583}" srcOrd="1" destOrd="0" presId="urn:microsoft.com/office/officeart/2005/8/layout/radial1"/>
    <dgm:cxn modelId="{4ECA614F-055E-49BB-A7D6-AF21AF7730E3}" type="presOf" srcId="{1C613794-3115-4A2E-81A7-4CD2B09C8A58}" destId="{AA93166E-6112-4B7B-AC48-616375F38011}" srcOrd="1" destOrd="0" presId="urn:microsoft.com/office/officeart/2005/8/layout/radial1"/>
    <dgm:cxn modelId="{DD4B77B6-9E6E-4038-90AF-CB35342DC281}" type="presParOf" srcId="{F7756C3A-1A92-4FF1-B6F2-680F3F88828B}" destId="{2D678365-FA29-467A-BBC3-DB11AF656B6C}" srcOrd="0" destOrd="0" presId="urn:microsoft.com/office/officeart/2005/8/layout/radial1"/>
    <dgm:cxn modelId="{B3AEBF7E-8956-4645-B438-B76E83EB09D6}" type="presParOf" srcId="{F7756C3A-1A92-4FF1-B6F2-680F3F88828B}" destId="{8EF53924-82CD-48AA-807A-AED50CE571FE}" srcOrd="1" destOrd="0" presId="urn:microsoft.com/office/officeart/2005/8/layout/radial1"/>
    <dgm:cxn modelId="{3813A5AE-A7D3-400C-B493-C8874BADAB09}" type="presParOf" srcId="{8EF53924-82CD-48AA-807A-AED50CE571FE}" destId="{9DF399B7-B220-462E-9E30-1A3CE7B14583}" srcOrd="0" destOrd="0" presId="urn:microsoft.com/office/officeart/2005/8/layout/radial1"/>
    <dgm:cxn modelId="{DCD72DB8-F845-470C-A56B-B3ECE0A5C92B}" type="presParOf" srcId="{F7756C3A-1A92-4FF1-B6F2-680F3F88828B}" destId="{A7CD3F34-6A20-4ABC-AA3E-4729615FC5D7}" srcOrd="2" destOrd="0" presId="urn:microsoft.com/office/officeart/2005/8/layout/radial1"/>
    <dgm:cxn modelId="{F70F72C6-8BAC-41FD-8D10-9C713959DAEF}" type="presParOf" srcId="{F7756C3A-1A92-4FF1-B6F2-680F3F88828B}" destId="{04E1E880-843B-42E9-82F9-B49127B7D645}" srcOrd="3" destOrd="0" presId="urn:microsoft.com/office/officeart/2005/8/layout/radial1"/>
    <dgm:cxn modelId="{DE60C5FC-F911-43C5-8A41-C72F999857B5}" type="presParOf" srcId="{04E1E880-843B-42E9-82F9-B49127B7D645}" destId="{1A1DFE72-45BF-42ED-9318-5B86B9A43848}" srcOrd="0" destOrd="0" presId="urn:microsoft.com/office/officeart/2005/8/layout/radial1"/>
    <dgm:cxn modelId="{0F6ACC33-3362-453E-B287-A44073C2720E}" type="presParOf" srcId="{F7756C3A-1A92-4FF1-B6F2-680F3F88828B}" destId="{CB21575F-1AB0-47C3-8606-75ABC72E64FC}" srcOrd="4" destOrd="0" presId="urn:microsoft.com/office/officeart/2005/8/layout/radial1"/>
    <dgm:cxn modelId="{88277FBC-9D4E-4A7A-BE27-D49379626CEC}" type="presParOf" srcId="{F7756C3A-1A92-4FF1-B6F2-680F3F88828B}" destId="{92D6FD47-113E-47DC-B8AF-6BFCE3BC12C9}" srcOrd="5" destOrd="0" presId="urn:microsoft.com/office/officeart/2005/8/layout/radial1"/>
    <dgm:cxn modelId="{EF488B28-FE54-4BEB-96A1-D5A431C44CB5}" type="presParOf" srcId="{92D6FD47-113E-47DC-B8AF-6BFCE3BC12C9}" destId="{291F4434-1102-44E4-BE3A-104F05C47DA6}" srcOrd="0" destOrd="0" presId="urn:microsoft.com/office/officeart/2005/8/layout/radial1"/>
    <dgm:cxn modelId="{FA9AF001-748C-4009-9339-7C2C21EA3BDB}" type="presParOf" srcId="{F7756C3A-1A92-4FF1-B6F2-680F3F88828B}" destId="{810D9AC2-3597-45F8-B9A9-3E5A5A65086C}" srcOrd="6" destOrd="0" presId="urn:microsoft.com/office/officeart/2005/8/layout/radial1"/>
    <dgm:cxn modelId="{CA166D40-FD99-49B4-BB3C-7317E30E78E5}" type="presParOf" srcId="{F7756C3A-1A92-4FF1-B6F2-680F3F88828B}" destId="{534DF9AC-C53F-4B83-80E7-69EC636E01AE}" srcOrd="7" destOrd="0" presId="urn:microsoft.com/office/officeart/2005/8/layout/radial1"/>
    <dgm:cxn modelId="{1588FF36-F984-447E-BD37-FD4AB3F0DDC6}" type="presParOf" srcId="{534DF9AC-C53F-4B83-80E7-69EC636E01AE}" destId="{2B8176C1-04CB-4F2F-8FEC-BF9855B2F954}" srcOrd="0" destOrd="0" presId="urn:microsoft.com/office/officeart/2005/8/layout/radial1"/>
    <dgm:cxn modelId="{411EBCAA-739C-4A5F-80C6-6B312B65E498}" type="presParOf" srcId="{F7756C3A-1A92-4FF1-B6F2-680F3F88828B}" destId="{63528CF7-C952-4555-B092-88E34DE7AE6A}" srcOrd="8" destOrd="0" presId="urn:microsoft.com/office/officeart/2005/8/layout/radial1"/>
    <dgm:cxn modelId="{B8453437-7439-498E-B3D9-09C0CF1E0EA8}" type="presParOf" srcId="{F7756C3A-1A92-4FF1-B6F2-680F3F88828B}" destId="{66E273DF-1271-4D19-8CDF-9E32F3DD23BD}" srcOrd="9" destOrd="0" presId="urn:microsoft.com/office/officeart/2005/8/layout/radial1"/>
    <dgm:cxn modelId="{ED7250E2-C404-443F-BFBB-155DAADA8BC6}" type="presParOf" srcId="{66E273DF-1271-4D19-8CDF-9E32F3DD23BD}" destId="{AA93166E-6112-4B7B-AC48-616375F38011}" srcOrd="0" destOrd="0" presId="urn:microsoft.com/office/officeart/2005/8/layout/radial1"/>
    <dgm:cxn modelId="{75033A56-1056-47A3-B5F3-C54BD03582AF}" type="presParOf" srcId="{F7756C3A-1A92-4FF1-B6F2-680F3F88828B}" destId="{4E8D27CA-6D31-40E6-9C5F-B1D27CA124BC}" srcOrd="10" destOrd="0" presId="urn:microsoft.com/office/officeart/2005/8/layout/radial1"/>
    <dgm:cxn modelId="{0EDA7303-2C52-4D98-9B3C-7710E9657ECD}" type="presParOf" srcId="{F7756C3A-1A92-4FF1-B6F2-680F3F88828B}" destId="{050F8D7B-2D24-4769-92C8-EF4A2A5DCDDE}" srcOrd="11" destOrd="0" presId="urn:microsoft.com/office/officeart/2005/8/layout/radial1"/>
    <dgm:cxn modelId="{419DF6AE-2CFB-4620-A421-5B5F930D0520}" type="presParOf" srcId="{050F8D7B-2D24-4769-92C8-EF4A2A5DCDDE}" destId="{D3DCE7F6-2FDE-4007-AFA3-8541B3D82943}" srcOrd="0" destOrd="0" presId="urn:microsoft.com/office/officeart/2005/8/layout/radial1"/>
    <dgm:cxn modelId="{E48F3486-4374-4E7E-BBB2-6ED71660F986}" type="presParOf" srcId="{F7756C3A-1A92-4FF1-B6F2-680F3F88828B}" destId="{4665E214-BA00-4CE6-A11D-C4034FA3A1A1}" srcOrd="12" destOrd="0" presId="urn:microsoft.com/office/officeart/2005/8/layout/radial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492950-00D5-4B71-B5E1-9C26867756E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9243570-F68D-40A9-8133-9A85E6AD3763}">
      <dgm:prSet custT="1"/>
      <dgm:spPr>
        <a:solidFill>
          <a:schemeClr val="accent2">
            <a:lumMod val="50000"/>
          </a:schemeClr>
        </a:solidFill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pPr rtl="0"/>
          <a:r>
            <a:rPr lang="en-US" sz="4400" dirty="0" smtClean="0">
              <a:effectLst/>
            </a:rPr>
            <a:t>Typed</a:t>
          </a:r>
          <a:endParaRPr lang="en-AU" sz="4400" dirty="0">
            <a:effectLst/>
          </a:endParaRPr>
        </a:p>
      </dgm:t>
    </dgm:pt>
    <dgm:pt modelId="{CE1255B7-6802-4985-BF8A-6E0665861176}" type="parTrans" cxnId="{1537B5E1-F21A-4CD5-AA45-C513F7BD0520}">
      <dgm:prSet/>
      <dgm:spPr/>
      <dgm:t>
        <a:bodyPr/>
        <a:lstStyle/>
        <a:p>
          <a:endParaRPr lang="en-AU"/>
        </a:p>
      </dgm:t>
    </dgm:pt>
    <dgm:pt modelId="{28ECAFFF-6A89-4282-AFCD-87F5E7455B3D}" type="sibTrans" cxnId="{1537B5E1-F21A-4CD5-AA45-C513F7BD0520}">
      <dgm:prSet/>
      <dgm:spPr/>
      <dgm:t>
        <a:bodyPr/>
        <a:lstStyle/>
        <a:p>
          <a:endParaRPr lang="en-AU"/>
        </a:p>
      </dgm:t>
    </dgm:pt>
    <dgm:pt modelId="{EE412210-A156-443E-ACB7-4CC7E2EFE6EE}">
      <dgm:prSet custT="1"/>
      <dgm:spPr/>
      <dgm:t>
        <a:bodyPr/>
        <a:lstStyle/>
        <a:p>
          <a:r>
            <a:rPr lang="en-US" sz="2000" strike="sngStrike" baseline="0" dirty="0" err="1" smtClean="0">
              <a:solidFill>
                <a:schemeClr val="bg1">
                  <a:lumMod val="75000"/>
                </a:schemeClr>
              </a:solidFill>
            </a:rPr>
            <a:t>Untyped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E19CA582-D597-4B76-8199-C0F90D85D615}" type="parTrans" cxnId="{252F270C-A9F3-4A83-9CF9-51382D542275}">
      <dgm:prSet/>
      <dgm:spPr/>
      <dgm:t>
        <a:bodyPr/>
        <a:lstStyle/>
        <a:p>
          <a:endParaRPr lang="en-AU"/>
        </a:p>
      </dgm:t>
    </dgm:pt>
    <dgm:pt modelId="{3E7F71DC-211C-4901-A9CD-C149CE025521}" type="sibTrans" cxnId="{252F270C-A9F3-4A83-9CF9-51382D542275}">
      <dgm:prSet/>
      <dgm:spPr/>
      <dgm:t>
        <a:bodyPr/>
        <a:lstStyle/>
        <a:p>
          <a:endParaRPr lang="en-AU"/>
        </a:p>
      </dgm:t>
    </dgm:pt>
    <dgm:pt modelId="{3DA0A4B9-90CC-4871-B910-48F6469ACBCF}">
      <dgm:prSet custT="1"/>
      <dgm:spPr>
        <a:ln>
          <a:solidFill>
            <a:srgbClr val="FFFF00"/>
          </a:solidFill>
        </a:ln>
        <a:effectLst>
          <a:outerShdw blurRad="50800" dist="38100" dir="2700000" algn="tl" rotWithShape="0">
            <a:srgbClr val="FFFF00"/>
          </a:outerShdw>
        </a:effectLst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  <a:effectLst/>
            </a:rPr>
            <a:t>Efficient</a:t>
          </a:r>
          <a:endParaRPr lang="en-AU" sz="3600" dirty="0">
            <a:solidFill>
              <a:schemeClr val="tx1"/>
            </a:solidFill>
            <a:effectLst/>
          </a:endParaRPr>
        </a:p>
      </dgm:t>
    </dgm:pt>
    <dgm:pt modelId="{BE296B57-805E-4F99-8743-EB2CA8A47A9C}" type="parTrans" cxnId="{5AFB6E1D-8B8A-4E0F-8BCC-52A0B5F7F30E}">
      <dgm:prSet/>
      <dgm:spPr/>
      <dgm:t>
        <a:bodyPr/>
        <a:lstStyle/>
        <a:p>
          <a:endParaRPr lang="en-AU"/>
        </a:p>
      </dgm:t>
    </dgm:pt>
    <dgm:pt modelId="{01712B8C-2F3F-4422-87B2-6463AB3D3208}" type="sibTrans" cxnId="{5AFB6E1D-8B8A-4E0F-8BCC-52A0B5F7F30E}">
      <dgm:prSet/>
      <dgm:spPr/>
      <dgm:t>
        <a:bodyPr/>
        <a:lstStyle/>
        <a:p>
          <a:endParaRPr lang="en-AU"/>
        </a:p>
      </dgm:t>
    </dgm:pt>
    <dgm:pt modelId="{E801552B-9712-43BE-8CAB-FD8EBA5E5DFD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Interpreted</a:t>
          </a:r>
        </a:p>
        <a:p>
          <a:r>
            <a:rPr lang="en-US" sz="2000" strike="sngStrike" baseline="0" dirty="0" smtClean="0">
              <a:solidFill>
                <a:schemeClr val="bg1">
                  <a:lumMod val="75000"/>
                </a:schemeClr>
              </a:solidFill>
            </a:rPr>
            <a:t>Reflection Invoke</a:t>
          </a:r>
          <a:endParaRPr lang="en-AU" sz="2000" strike="sngStrike" baseline="0" dirty="0">
            <a:solidFill>
              <a:schemeClr val="bg1">
                <a:lumMod val="75000"/>
              </a:schemeClr>
            </a:solidFill>
          </a:endParaRPr>
        </a:p>
      </dgm:t>
    </dgm:pt>
    <dgm:pt modelId="{6EEDE5B0-CDB8-4F50-9BD6-1953267F6AAA}" type="parTrans" cxnId="{54350F00-6BE0-4FD7-A680-778709BAACAB}">
      <dgm:prSet/>
      <dgm:spPr/>
      <dgm:t>
        <a:bodyPr/>
        <a:lstStyle/>
        <a:p>
          <a:endParaRPr lang="en-AU"/>
        </a:p>
      </dgm:t>
    </dgm:pt>
    <dgm:pt modelId="{E2DA9115-0AE9-4AF4-980B-A0EAD6DBB06B}" type="sibTrans" cxnId="{54350F00-6BE0-4FD7-A680-778709BAACAB}">
      <dgm:prSet/>
      <dgm:spPr/>
      <dgm:t>
        <a:bodyPr/>
        <a:lstStyle/>
        <a:p>
          <a:endParaRPr lang="en-AU"/>
        </a:p>
      </dgm:t>
    </dgm:pt>
    <dgm:pt modelId="{C7069BF0-6E6F-48E9-8672-B57B0A87B972}" type="pres">
      <dgm:prSet presAssocID="{46492950-00D5-4B71-B5E1-9C26867756E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B344BB2-2EF0-485B-AA36-ED8BCFB80070}" type="pres">
      <dgm:prSet presAssocID="{46492950-00D5-4B71-B5E1-9C26867756E0}" presName="diamond" presStyleLbl="bgShp" presStyleIdx="0" presStyleCnt="1"/>
      <dgm:spPr/>
    </dgm:pt>
    <dgm:pt modelId="{E2D12E97-66DD-45C8-B91C-BF80A5DDCA13}" type="pres">
      <dgm:prSet presAssocID="{46492950-00D5-4B71-B5E1-9C26867756E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E87F1EA-4808-4FCD-BF39-1D159AFB4DEB}" type="pres">
      <dgm:prSet presAssocID="{46492950-00D5-4B71-B5E1-9C26867756E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DCAE967-FBDB-4B2B-91A1-C85D45CBA0AB}" type="pres">
      <dgm:prSet presAssocID="{46492950-00D5-4B71-B5E1-9C26867756E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6AF1C5-9540-44E7-9613-87EF9B57FABC}" type="pres">
      <dgm:prSet presAssocID="{46492950-00D5-4B71-B5E1-9C26867756E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2D2AA5B-A479-40F8-A00C-CB83FEE198FF}" type="presOf" srcId="{3DA0A4B9-90CC-4871-B910-48F6469ACBCF}" destId="{4DCAE967-FBDB-4B2B-91A1-C85D45CBA0AB}" srcOrd="0" destOrd="0" presId="urn:microsoft.com/office/officeart/2005/8/layout/matrix3"/>
    <dgm:cxn modelId="{54350F00-6BE0-4FD7-A680-778709BAACAB}" srcId="{46492950-00D5-4B71-B5E1-9C26867756E0}" destId="{E801552B-9712-43BE-8CAB-FD8EBA5E5DFD}" srcOrd="3" destOrd="0" parTransId="{6EEDE5B0-CDB8-4F50-9BD6-1953267F6AAA}" sibTransId="{E2DA9115-0AE9-4AF4-980B-A0EAD6DBB06B}"/>
    <dgm:cxn modelId="{079305FD-4EE4-475D-959E-8DABB96944CA}" type="presOf" srcId="{46492950-00D5-4B71-B5E1-9C26867756E0}" destId="{C7069BF0-6E6F-48E9-8672-B57B0A87B972}" srcOrd="0" destOrd="0" presId="urn:microsoft.com/office/officeart/2005/8/layout/matrix3"/>
    <dgm:cxn modelId="{B71B3827-D385-4B7F-930D-55C425B3DE5C}" type="presOf" srcId="{E801552B-9712-43BE-8CAB-FD8EBA5E5DFD}" destId="{D36AF1C5-9540-44E7-9613-87EF9B57FABC}" srcOrd="0" destOrd="0" presId="urn:microsoft.com/office/officeart/2005/8/layout/matrix3"/>
    <dgm:cxn modelId="{7914CBA3-B2B6-432C-9F06-0CB4CF4FA7DF}" type="presOf" srcId="{EE412210-A156-443E-ACB7-4CC7E2EFE6EE}" destId="{FE87F1EA-4808-4FCD-BF39-1D159AFB4DEB}" srcOrd="0" destOrd="0" presId="urn:microsoft.com/office/officeart/2005/8/layout/matrix3"/>
    <dgm:cxn modelId="{252F270C-A9F3-4A83-9CF9-51382D542275}" srcId="{46492950-00D5-4B71-B5E1-9C26867756E0}" destId="{EE412210-A156-443E-ACB7-4CC7E2EFE6EE}" srcOrd="1" destOrd="0" parTransId="{E19CA582-D597-4B76-8199-C0F90D85D615}" sibTransId="{3E7F71DC-211C-4901-A9CD-C149CE025521}"/>
    <dgm:cxn modelId="{5AFB6E1D-8B8A-4E0F-8BCC-52A0B5F7F30E}" srcId="{46492950-00D5-4B71-B5E1-9C26867756E0}" destId="{3DA0A4B9-90CC-4871-B910-48F6469ACBCF}" srcOrd="2" destOrd="0" parTransId="{BE296B57-805E-4F99-8743-EB2CA8A47A9C}" sibTransId="{01712B8C-2F3F-4422-87B2-6463AB3D3208}"/>
    <dgm:cxn modelId="{1537B5E1-F21A-4CD5-AA45-C513F7BD0520}" srcId="{46492950-00D5-4B71-B5E1-9C26867756E0}" destId="{59243570-F68D-40A9-8133-9A85E6AD3763}" srcOrd="0" destOrd="0" parTransId="{CE1255B7-6802-4985-BF8A-6E0665861176}" sibTransId="{28ECAFFF-6A89-4282-AFCD-87F5E7455B3D}"/>
    <dgm:cxn modelId="{9D4D11EB-9127-4AA9-925D-BB3AF1422A68}" type="presOf" srcId="{59243570-F68D-40A9-8133-9A85E6AD3763}" destId="{E2D12E97-66DD-45C8-B91C-BF80A5DDCA13}" srcOrd="0" destOrd="0" presId="urn:microsoft.com/office/officeart/2005/8/layout/matrix3"/>
    <dgm:cxn modelId="{333257DD-ED85-40B9-8C64-2BB8CE6859E1}" type="presParOf" srcId="{C7069BF0-6E6F-48E9-8672-B57B0A87B972}" destId="{CB344BB2-2EF0-485B-AA36-ED8BCFB80070}" srcOrd="0" destOrd="0" presId="urn:microsoft.com/office/officeart/2005/8/layout/matrix3"/>
    <dgm:cxn modelId="{FDC36656-9602-4666-B975-B65F464B08BF}" type="presParOf" srcId="{C7069BF0-6E6F-48E9-8672-B57B0A87B972}" destId="{E2D12E97-66DD-45C8-B91C-BF80A5DDCA13}" srcOrd="1" destOrd="0" presId="urn:microsoft.com/office/officeart/2005/8/layout/matrix3"/>
    <dgm:cxn modelId="{B33EAB1F-2557-4FA0-B49F-EC3F24AF74CE}" type="presParOf" srcId="{C7069BF0-6E6F-48E9-8672-B57B0A87B972}" destId="{FE87F1EA-4808-4FCD-BF39-1D159AFB4DEB}" srcOrd="2" destOrd="0" presId="urn:microsoft.com/office/officeart/2005/8/layout/matrix3"/>
    <dgm:cxn modelId="{45936C90-2451-4EB5-AA0C-A9BB4528E11D}" type="presParOf" srcId="{C7069BF0-6E6F-48E9-8672-B57B0A87B972}" destId="{4DCAE967-FBDB-4B2B-91A1-C85D45CBA0AB}" srcOrd="3" destOrd="0" presId="urn:microsoft.com/office/officeart/2005/8/layout/matrix3"/>
    <dgm:cxn modelId="{6A2DB9D1-C8FA-4924-8CBA-EB85691D4F4B}" type="presParOf" srcId="{C7069BF0-6E6F-48E9-8672-B57B0A87B972}" destId="{D36AF1C5-9540-44E7-9613-87EF9B57FABC}" srcOrd="4" destOrd="0" presId="urn:microsoft.com/office/officeart/2005/8/layout/matrix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C824F-E6F7-4C4D-9838-55A16B09F057}" type="datetimeFigureOut">
              <a:rPr lang="en-US" smtClean="0"/>
              <a:pPr/>
              <a:t>3/26/2009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/>
              <a:t>TLA405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F48-EE2D-4C47-B175-D4217846C1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C9BC253-3C3E-4952-95DF-387E8343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3B81C-D83E-4B7D-AC38-99079739491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why does F# omit any type information? Is it not type safe? Is it coercive maybe? Or weakly typed? Maybe this is one of those dynamic</a:t>
            </a:r>
            <a:r>
              <a:rPr lang="en-US" baseline="0" dirty="0" smtClean="0"/>
              <a:t> languages I read about at 37 signals?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35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 has some features to make this a little more comfortable. We’ll see a bit of that later.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36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2F6BC-8F5D-4ECC-B339-E8C0B7E8C32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04EDF-A11E-4F0C-BB23-611C4B2B8AD5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3553-298D-4A58-A747-1CE079C6F531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BFF1F-658C-4656-A2D1-05FDF9021CE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-slide-lines_BIG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514" y="2090058"/>
            <a:ext cx="7100662" cy="1719942"/>
          </a:xfrm>
        </p:spPr>
        <p:txBody>
          <a:bodyPr anchor="b"/>
          <a:lstStyle>
            <a:lvl1pPr>
              <a:defRPr sz="4000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513" y="3870551"/>
            <a:ext cx="7100662" cy="113687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274638"/>
            <a:ext cx="20113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74638"/>
            <a:ext cx="5884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600200"/>
            <a:ext cx="3948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3948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title-slide-lines-grey_BIG.png"/>
          <p:cNvPicPr>
            <a:picLocks noChangeAspect="1"/>
          </p:cNvPicPr>
          <p:nvPr userDrawn="1"/>
        </p:nvPicPr>
        <p:blipFill>
          <a:blip r:embed="rId15">
            <a:lum bright="-6000"/>
          </a:blip>
          <a:srcRect/>
          <a:stretch>
            <a:fillRect/>
          </a:stretch>
        </p:blipFill>
        <p:spPr bwMode="auto">
          <a:xfrm>
            <a:off x="0" y="2990850"/>
            <a:ext cx="3367088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85750"/>
            <a:ext cx="804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00200"/>
            <a:ext cx="804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Segoe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Segoe Semi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cs.hubfs.ne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hyperlink" Target="http://fsharp.net/" TargetMode="External"/><Relationship Id="rId4" Type="http://schemas.openxmlformats.org/officeDocument/2006/relationships/image" Target="../media/image13.gi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7/Sts-51-g-patch.p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GB" sz="11500" dirty="0" smtClean="0"/>
              <a:t>F#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3600" dirty="0" smtClean="0">
                <a:latin typeface="Arial" charset="0"/>
              </a:rPr>
              <a:t>Succinct, Expressive, Functional</a:t>
            </a:r>
            <a:endParaRPr lang="en-US" sz="3600" dirty="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The F# Team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Developer Division</a:t>
            </a:r>
          </a:p>
          <a:p>
            <a:pPr eaLnBrk="1" hangingPunct="1"/>
            <a:r>
              <a:rPr lang="en-US" dirty="0" smtClean="0">
                <a:solidFill>
                  <a:srgbClr val="A2998A"/>
                </a:solidFill>
              </a:rPr>
              <a:t>Microsoft Research</a:t>
            </a: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  <a:p>
            <a:pPr eaLnBrk="1" hangingPunct="1"/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071546"/>
            <a:ext cx="6758006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type Command = Command of (Rover -&gt; unit)</a:t>
            </a: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BreakCommand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  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rover.Accelerate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(-1.0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dirty="0" err="1" smtClean="0">
                <a:solidFill>
                  <a:srgbClr val="92D050"/>
                </a:solidFill>
                <a:latin typeface="Consolas" pitchFamily="49" charset="0"/>
              </a:rPr>
              <a:t>TurnLeftCommand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= </a:t>
            </a:r>
            <a:endParaRPr lang="en-US" sz="1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    Command(fun 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rover -&gt; 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(-5.0&lt;</a:t>
            </a:r>
            <a:r>
              <a:rPr lang="en-US" sz="1400" dirty="0" err="1">
                <a:solidFill>
                  <a:srgbClr val="92D050"/>
                </a:solidFill>
                <a:latin typeface="Consolas" pitchFamily="49" charset="0"/>
              </a:rPr>
              <a:t>degs</a:t>
            </a:r>
            <a:r>
              <a:rPr lang="en-US" sz="1400" dirty="0" smtClean="0">
                <a:solidFill>
                  <a:srgbClr val="92D050"/>
                </a:solidFill>
                <a:latin typeface="Consolas" pitchFamily="49" charset="0"/>
              </a:rPr>
              <a:t>&gt;))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92D050"/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1071546"/>
            <a:ext cx="7072362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 abstract class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virtual void Execute();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abstract class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protected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 { get; private set;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this.Rover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= rover;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: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BreakCommand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class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: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MarsRoverCommand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public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TurnLeftCommand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MarsRover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: base(rover)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       public override void Execute()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{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    </a:t>
            </a:r>
            <a:r>
              <a:rPr lang="en-US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Rover.Rotate</a:t>
            </a: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(-5.0);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 }</a:t>
            </a:r>
            <a:endParaRPr lang="en-GB" sz="14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GB" sz="14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4282" y="1071546"/>
            <a:ext cx="6758006" cy="17145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type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=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True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And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Nand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Or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Xor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*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 </a:t>
            </a:r>
          </a:p>
          <a:p>
            <a:pPr>
              <a:buNone/>
            </a:pP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    | Not of </a:t>
            </a:r>
            <a:r>
              <a:rPr lang="en-GB" sz="1400" b="1" dirty="0" err="1" smtClean="0">
                <a:solidFill>
                  <a:srgbClr val="92D050"/>
                </a:solidFill>
                <a:latin typeface="Consolas" pitchFamily="49" charset="0"/>
              </a:rPr>
              <a:t>Expr</a:t>
            </a:r>
            <a:r>
              <a:rPr lang="en-GB" sz="1400" b="1" dirty="0" smtClean="0">
                <a:solidFill>
                  <a:srgbClr val="92D050"/>
                </a:solidFill>
                <a:latin typeface="Consolas" pitchFamily="49" charset="0"/>
              </a:rPr>
              <a:t>  </a:t>
            </a:r>
            <a:endParaRPr lang="en-GB" sz="1400" b="1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071902" y="1071546"/>
            <a:ext cx="5072098" cy="550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abstract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 { get; private set;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this.First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first;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   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this.Second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= second;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TrueExpr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And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And(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Nand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Or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Or(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BinExpr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Xor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first,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second) : base(first, second)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public class Not : 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UnaryOp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   public Not(</a:t>
            </a:r>
            <a:r>
              <a:rPr lang="en-GB" sz="1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Expr</a:t>
            </a: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first) : base(first) { }   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  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 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643570" y="1071546"/>
            <a:ext cx="328614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483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http://stepheneasey.wordpress.com/tag/c/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8596" y="357166"/>
            <a:ext cx="4040188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Pleasure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142984"/>
            <a:ext cx="6758006" cy="54292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rotate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z,x,y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b="1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let reduce f (</a:t>
            </a:r>
            <a:r>
              <a:rPr lang="en-US" sz="1600" b="1" dirty="0" err="1" smtClean="0">
                <a:solidFill>
                  <a:srgbClr val="92D050"/>
                </a:solidFill>
                <a:latin typeface="Consolas" pitchFamily="49" charset="0"/>
              </a:rPr>
              <a:t>x,y,z</a:t>
            </a: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) =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92D050"/>
                </a:solidFill>
                <a:latin typeface="Consolas" pitchFamily="49" charset="0"/>
              </a:rPr>
              <a:t>    f x + f y + f z</a:t>
            </a: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16421" y="357166"/>
            <a:ext cx="4041775" cy="639762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Pain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14820" y="1142984"/>
            <a:ext cx="4829180" cy="50546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 Rotate(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&lt;T,U,V&gt;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new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&lt;V,T,U&gt;(t.Item3,t.Item1,t.Item2);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Reduce(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Func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T,int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&gt; </a:t>
            </a:r>
            <a:r>
              <a:rPr lang="en-GB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f,Tuple</a:t>
            </a: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&lt;T,T,T&gt; t)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    return f(t.Item1) + f(t.Item2) + f (t.Item3); </a:t>
            </a:r>
          </a:p>
          <a:p>
            <a:pPr>
              <a:buNone/>
            </a:pPr>
            <a:r>
              <a:rPr lang="en-GB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GB" sz="1600" dirty="0" smtClean="0">
              <a:solidFill>
                <a:schemeClr val="accent5">
                  <a:lumMod val="40000"/>
                  <a:lumOff val="6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endParaRPr lang="en-GB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04"/>
            <a:ext cx="7358114" cy="44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-26666"/>
          <a:stretch>
            <a:fillRect/>
          </a:stretch>
        </p:blipFill>
        <p:spPr bwMode="auto">
          <a:xfrm>
            <a:off x="3357554" y="4714884"/>
            <a:ext cx="4857784" cy="2051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You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Interoperate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With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Everything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Everything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Interoperate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With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kern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You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Programmer Productivity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28728" y="1857364"/>
            <a:ext cx="7100662" cy="666752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People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 bwMode="auto">
          <a:xfrm>
            <a:off x="1428728" y="2428868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Love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 bwMode="auto">
          <a:xfrm>
            <a:off x="1428728" y="3071810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Programming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428728" y="3714752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 bwMode="auto">
          <a:xfrm>
            <a:off x="1428728" y="4357694"/>
            <a:ext cx="7100662" cy="66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F#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382000" cy="609398"/>
          </a:xfrm>
        </p:spPr>
        <p:txBody>
          <a:bodyPr/>
          <a:lstStyle/>
          <a:p>
            <a:r>
              <a:rPr lang="en-GB" dirty="0" smtClean="0"/>
              <a:t>F#:  Influences</a:t>
            </a:r>
            <a:endParaRPr lang="en-GB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428596" y="1428736"/>
          <a:ext cx="8382000" cy="25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3571868" y="1785926"/>
            <a:ext cx="1944107" cy="1944107"/>
            <a:chOff x="3385633" y="2817223"/>
            <a:chExt cx="1944107" cy="1944107"/>
          </a:xfrm>
        </p:grpSpPr>
        <p:sp>
          <p:nvSpPr>
            <p:cNvPr id="12" name="Oval 11"/>
            <p:cNvSpPr/>
            <p:nvPr/>
          </p:nvSpPr>
          <p:spPr>
            <a:xfrm>
              <a:off x="3385633" y="2817223"/>
              <a:ext cx="1944107" cy="194410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670341" y="3101931"/>
              <a:ext cx="1374691" cy="1374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>
                  <a:solidFill>
                    <a:schemeClr val="tx1"/>
                  </a:solidFill>
                </a:rPr>
                <a:t>F#</a:t>
              </a:r>
              <a:endParaRPr lang="en-GB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Shape 896007"/>
          <p:cNvSpPr>
            <a:spLocks/>
          </p:cNvSpPr>
          <p:nvPr/>
        </p:nvSpPr>
        <p:spPr bwMode="auto">
          <a:xfrm rot="10800000">
            <a:off x="1357290" y="3857628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5" name="TextBox 896013"/>
          <p:cNvSpPr txBox="1">
            <a:spLocks noChangeArrowheads="1"/>
          </p:cNvSpPr>
          <p:nvPr/>
        </p:nvSpPr>
        <p:spPr bwMode="auto">
          <a:xfrm>
            <a:off x="1643042" y="4643446"/>
            <a:ext cx="2031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core </a:t>
            </a:r>
          </a:p>
          <a:p>
            <a:pPr algn="ctr"/>
            <a:r>
              <a:rPr lang="en-GB" sz="2400" b="1" dirty="0" smtClean="0"/>
              <a:t>language</a:t>
            </a:r>
            <a:endParaRPr lang="en-GB" sz="2400" b="1" dirty="0"/>
          </a:p>
        </p:txBody>
      </p:sp>
      <p:sp>
        <p:nvSpPr>
          <p:cNvPr id="16" name="Shape 896007"/>
          <p:cNvSpPr>
            <a:spLocks/>
          </p:cNvSpPr>
          <p:nvPr/>
        </p:nvSpPr>
        <p:spPr bwMode="auto">
          <a:xfrm rot="10800000" flipH="1">
            <a:off x="4886792" y="3929067"/>
            <a:ext cx="2600808" cy="715967"/>
          </a:xfrm>
          <a:custGeom>
            <a:avLst/>
            <a:gdLst>
              <a:gd name="T0" fmla="*/ 0 w 2177"/>
              <a:gd name="T1" fmla="*/ 242 h 242"/>
              <a:gd name="T2" fmla="*/ 1497 w 2177"/>
              <a:gd name="T3" fmla="*/ 15 h 242"/>
              <a:gd name="T4" fmla="*/ 2177 w 2177"/>
              <a:gd name="T5" fmla="*/ 151 h 242"/>
              <a:gd name="T6" fmla="*/ 0 60000 65536"/>
              <a:gd name="T7" fmla="*/ 0 60000 65536"/>
              <a:gd name="T8" fmla="*/ 0 60000 65536"/>
              <a:gd name="T9" fmla="*/ 0 w 2177"/>
              <a:gd name="T10" fmla="*/ 0 h 242"/>
              <a:gd name="T11" fmla="*/ 0 w 2177"/>
              <a:gd name="T12" fmla="*/ 0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242">
                <a:moveTo>
                  <a:pt x="0" y="242"/>
                </a:moveTo>
                <a:cubicBezTo>
                  <a:pt x="567" y="136"/>
                  <a:pt x="1134" y="30"/>
                  <a:pt x="1497" y="15"/>
                </a:cubicBezTo>
                <a:cubicBezTo>
                  <a:pt x="1860" y="0"/>
                  <a:pt x="2049" y="113"/>
                  <a:pt x="2177" y="151"/>
                </a:cubicBezTo>
              </a:path>
            </a:pathLst>
          </a:custGeom>
          <a:noFill/>
          <a:ln w="57150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GB" sz="2400" b="1">
              <a:solidFill>
                <a:srgbClr val="000000"/>
              </a:solidFill>
            </a:endParaRPr>
          </a:p>
        </p:txBody>
      </p:sp>
      <p:sp>
        <p:nvSpPr>
          <p:cNvPr id="17" name="TextBox 896013"/>
          <p:cNvSpPr txBox="1">
            <a:spLocks noChangeArrowheads="1"/>
          </p:cNvSpPr>
          <p:nvPr/>
        </p:nvSpPr>
        <p:spPr bwMode="auto">
          <a:xfrm>
            <a:off x="4572000" y="4643446"/>
            <a:ext cx="22012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>
            <a:spAutoFit/>
          </a:bodyPr>
          <a:lstStyle/>
          <a:p>
            <a:r>
              <a:rPr lang="en-GB" sz="2400" b="1" dirty="0" smtClean="0"/>
              <a:t>Similar object</a:t>
            </a:r>
          </a:p>
          <a:p>
            <a:pPr algn="ctr"/>
            <a:r>
              <a:rPr lang="en-GB" sz="2400" b="1" dirty="0" smtClean="0"/>
              <a:t>model</a:t>
            </a:r>
            <a:endParaRPr lang="en-GB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Topics</a:t>
            </a:r>
            <a:endParaRPr lang="en-US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4776692"/>
          </a:xfrm>
        </p:spPr>
        <p:txBody>
          <a:bodyPr/>
          <a:lstStyle/>
          <a:p>
            <a:pPr eaLnBrk="1" hangingPunct="1"/>
            <a:r>
              <a:rPr lang="en-GB" sz="3200" dirty="0" smtClean="0"/>
              <a:t>What is F# about?</a:t>
            </a:r>
          </a:p>
          <a:p>
            <a:pPr eaLnBrk="1" hangingPunct="1"/>
            <a:endParaRPr lang="en-GB" sz="3200" dirty="0" smtClean="0"/>
          </a:p>
          <a:p>
            <a:r>
              <a:rPr lang="en-GB" sz="3200" dirty="0" smtClean="0"/>
              <a:t>Some Simple F# Programming</a:t>
            </a:r>
          </a:p>
          <a:p>
            <a:pPr eaLnBrk="1" hangingPunct="1"/>
            <a:endParaRPr lang="en-GB" sz="3200" dirty="0" smtClean="0"/>
          </a:p>
          <a:p>
            <a:pPr eaLnBrk="1" hangingPunct="1"/>
            <a:r>
              <a:rPr lang="en-GB" sz="3200" dirty="0" smtClean="0"/>
              <a:t>A Taste of Parallel/Reactive with F#</a:t>
            </a:r>
          </a:p>
          <a:p>
            <a:pPr eaLnBrk="1" hangingPunct="1"/>
            <a:endParaRPr lang="en-GB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F#: Combining Paradigms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500174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I've been coding in F</a:t>
            </a:r>
            <a:r>
              <a:rPr lang="en-GB" sz="2400" i="1" smtClean="0">
                <a:solidFill>
                  <a:schemeClr val="bg1"/>
                </a:solidFill>
              </a:rPr>
              <a:t># lately, </a:t>
            </a:r>
            <a:r>
              <a:rPr lang="en-GB" sz="2400" i="1" dirty="0" smtClean="0">
                <a:solidFill>
                  <a:schemeClr val="bg1"/>
                </a:solidFill>
              </a:rPr>
              <a:t>for a production task. </a:t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/>
            </a:r>
            <a:br>
              <a:rPr lang="en-GB" sz="2400" i="1" dirty="0" smtClean="0">
                <a:solidFill>
                  <a:schemeClr val="bg1"/>
                </a:solidFill>
              </a:rPr>
            </a:br>
            <a:r>
              <a:rPr lang="en-GB" sz="2400" i="1" dirty="0" smtClean="0">
                <a:solidFill>
                  <a:schemeClr val="bg1"/>
                </a:solidFill>
              </a:rPr>
              <a:t>F# allows you to </a:t>
            </a:r>
            <a:r>
              <a:rPr lang="en-GB" sz="2400" b="1" i="1" dirty="0" smtClean="0">
                <a:solidFill>
                  <a:srgbClr val="00B0F0"/>
                </a:solidFill>
              </a:rPr>
              <a:t>move smoothly</a:t>
            </a:r>
            <a:r>
              <a:rPr lang="en-GB" sz="2400" i="1" dirty="0" smtClean="0">
                <a:solidFill>
                  <a:schemeClr val="bg1"/>
                </a:solidFill>
              </a:rPr>
              <a:t> in your programming style... I start with pure </a:t>
            </a:r>
            <a:r>
              <a:rPr lang="en-GB" sz="2400" i="1" u="sng" dirty="0" smtClean="0">
                <a:solidFill>
                  <a:schemeClr val="bg1"/>
                </a:solidFill>
              </a:rPr>
              <a:t>functional</a:t>
            </a:r>
            <a:r>
              <a:rPr lang="en-GB" sz="2400" i="1" dirty="0" smtClean="0">
                <a:solidFill>
                  <a:schemeClr val="bg1"/>
                </a:solidFill>
              </a:rPr>
              <a:t> code, shift slightly towards an </a:t>
            </a:r>
            <a:r>
              <a:rPr lang="en-GB" sz="2400" i="1" u="sng" dirty="0" smtClean="0">
                <a:solidFill>
                  <a:schemeClr val="bg1"/>
                </a:solidFill>
              </a:rPr>
              <a:t>object-oriented</a:t>
            </a:r>
            <a:r>
              <a:rPr lang="en-GB" sz="2400" i="1" dirty="0" smtClean="0">
                <a:solidFill>
                  <a:schemeClr val="bg1"/>
                </a:solidFill>
              </a:rPr>
              <a:t> style, and in production code, I sometimes have to do some </a:t>
            </a:r>
            <a:r>
              <a:rPr lang="en-GB" sz="2400" i="1" u="sng" dirty="0" smtClean="0">
                <a:solidFill>
                  <a:schemeClr val="bg1"/>
                </a:solidFill>
              </a:rPr>
              <a:t>imperative</a:t>
            </a:r>
            <a:r>
              <a:rPr lang="en-GB" sz="2400" i="1" dirty="0" smtClean="0">
                <a:solidFill>
                  <a:schemeClr val="bg1"/>
                </a:solidFill>
              </a:rPr>
              <a:t> programming. </a:t>
            </a:r>
          </a:p>
          <a:p>
            <a:pPr>
              <a:lnSpc>
                <a:spcPct val="110000"/>
              </a:lnSpc>
            </a:pPr>
            <a:endParaRPr lang="en-GB" sz="2400" i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400" i="1" dirty="0" smtClean="0">
                <a:solidFill>
                  <a:schemeClr val="bg1"/>
                </a:solidFill>
              </a:rPr>
              <a:t>I can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 with a pure idea</a:t>
            </a:r>
            <a:r>
              <a:rPr lang="en-GB" sz="2400" i="1" dirty="0" smtClean="0">
                <a:solidFill>
                  <a:schemeClr val="bg1"/>
                </a:solidFill>
              </a:rPr>
              <a:t>, and still </a:t>
            </a:r>
            <a:r>
              <a:rPr lang="en-GB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finish my project with realistic code</a:t>
            </a:r>
            <a:r>
              <a:rPr lang="en-GB" sz="2400" i="1" dirty="0" smtClean="0">
                <a:solidFill>
                  <a:schemeClr val="bg1"/>
                </a:solidFill>
              </a:rPr>
              <a:t>. You're never disappointed in any phase of the project!</a:t>
            </a:r>
          </a:p>
          <a:p>
            <a:pPr>
              <a:lnSpc>
                <a:spcPct val="140000"/>
              </a:lnSpc>
            </a:pPr>
            <a:endParaRPr lang="en-GB" sz="2000" i="1" dirty="0" smtClean="0">
              <a:solidFill>
                <a:schemeClr val="bg1"/>
              </a:solidFill>
            </a:endParaRPr>
          </a:p>
          <a:p>
            <a:pPr algn="r">
              <a:lnSpc>
                <a:spcPct val="14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Julien </a:t>
            </a:r>
            <a:r>
              <a:rPr lang="en-GB" sz="2000" dirty="0" err="1" smtClean="0">
                <a:solidFill>
                  <a:schemeClr val="bg1"/>
                </a:solidFill>
              </a:rPr>
              <a:t>Laugel</a:t>
            </a:r>
            <a:r>
              <a:rPr lang="en-GB" sz="2000" dirty="0" smtClean="0">
                <a:solidFill>
                  <a:schemeClr val="bg1"/>
                </a:solidFill>
              </a:rPr>
              <a:t>, Chief Software Architect, www.eurostocks.com</a:t>
            </a:r>
            <a:r>
              <a:rPr lang="en-GB" sz="2000" i="1" dirty="0" smtClean="0">
                <a:solidFill>
                  <a:schemeClr val="bg1"/>
                </a:solidFill>
              </a:rPr>
              <a:t/>
            </a:r>
            <a:br>
              <a:rPr lang="en-GB" sz="2000" i="1" dirty="0" smtClean="0">
                <a:solidFill>
                  <a:schemeClr val="bg1"/>
                </a:solidFill>
              </a:rPr>
            </a:br>
            <a:endParaRPr lang="en-GB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F#: The Combination Counts!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28736"/>
          <a:ext cx="8715375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F# in More Detail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4282" y="285728"/>
          <a:ext cx="8786874" cy="642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678365-FA29-467A-BBC3-DB11AF656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F53924-82CD-48AA-807A-AED50CE57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CD3F34-6A20-4ABC-AA3E-4729615FC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E1E880-843B-42E9-82F9-B49127B7D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21575F-1AB0-47C3-8606-75ABC72E6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D6FD47-113E-47DC-B8AF-6BFCE3BC1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0D9AC2-3597-45F8-B9A9-3E5A5A650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DF9AC-C53F-4B83-80E7-69EC636E0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528CF7-C952-4555-B092-88E34DE7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E273DF-1271-4D19-8CDF-9E32F3DD2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8D27CA-6D31-40E6-9C5F-B1D27CA12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0F8D7B-2D24-4769-92C8-EF4A2A5DC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65E214-BA00-4CE6-A11D-C4034FA3A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Tour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214546" y="1928802"/>
            <a:ext cx="4500594" cy="3714776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Comments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(*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comment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///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XML doc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let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x = 1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Quick Tour</a:t>
            </a:r>
            <a:endParaRPr lang="en-GB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071670" y="4286256"/>
            <a:ext cx="4714908" cy="2071702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1519238" algn="l"/>
              </a:tabLst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Booleans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not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negation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&amp;&amp;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“and”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57400" algn="l"/>
              </a:tabLst>
            </a:pP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|| 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Boolean “or”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071670" y="1357298"/>
            <a:ext cx="4643470" cy="2571768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Overloaded Arithmetic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+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Addition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-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Subtraction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*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Multiplication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/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Division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x % 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Remainder/modulus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-x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		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Unary negation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Orthogonal &amp; Unified Constructs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r>
              <a:rPr lang="en-GB" sz="2800" dirty="0"/>
              <a:t>Let “let” simplify your life…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357554" y="2928934"/>
            <a:ext cx="5161991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= (1,2,3)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GB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= </a:t>
            </a: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a + b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g(x) = sum +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x*x </a:t>
            </a:r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g(a), g(b), g(c)</a:t>
            </a:r>
          </a:p>
          <a:p>
            <a:endParaRPr lang="en-GB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3477" name="AutoShape 5"/>
          <p:cNvSpPr>
            <a:spLocks noChangeArrowheads="1"/>
          </p:cNvSpPr>
          <p:nvPr/>
        </p:nvSpPr>
        <p:spPr bwMode="auto">
          <a:xfrm>
            <a:off x="750888" y="2565400"/>
            <a:ext cx="2265364" cy="400110"/>
          </a:xfrm>
          <a:prstGeom prst="wedgeRectCallout">
            <a:avLst>
              <a:gd name="adj1" fmla="val 62659"/>
              <a:gd name="adj2" fmla="val 8179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value</a:t>
            </a:r>
          </a:p>
        </p:txBody>
      </p:sp>
      <p:sp>
        <p:nvSpPr>
          <p:cNvPr id="873478" name="AutoShape 6"/>
          <p:cNvSpPr>
            <a:spLocks noChangeArrowheads="1"/>
          </p:cNvSpPr>
          <p:nvPr/>
        </p:nvSpPr>
        <p:spPr bwMode="auto">
          <a:xfrm>
            <a:off x="528638" y="3500438"/>
            <a:ext cx="2549096" cy="400110"/>
          </a:xfrm>
          <a:prstGeom prst="wedgeRectCallout">
            <a:avLst>
              <a:gd name="adj1" fmla="val 61707"/>
              <a:gd name="adj2" fmla="val 46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static function</a:t>
            </a:r>
          </a:p>
        </p:txBody>
      </p:sp>
      <p:sp>
        <p:nvSpPr>
          <p:cNvPr id="873479" name="AutoShape 7"/>
          <p:cNvSpPr>
            <a:spLocks noChangeArrowheads="1"/>
          </p:cNvSpPr>
          <p:nvPr/>
        </p:nvSpPr>
        <p:spPr bwMode="auto">
          <a:xfrm>
            <a:off x="606425" y="4508500"/>
            <a:ext cx="2201863" cy="412750"/>
          </a:xfrm>
          <a:prstGeom prst="wedgeRectCallout">
            <a:avLst>
              <a:gd name="adj1" fmla="val 99903"/>
              <a:gd name="adj2" fmla="val -96155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a local value</a:t>
            </a:r>
          </a:p>
        </p:txBody>
      </p:sp>
      <p:sp>
        <p:nvSpPr>
          <p:cNvPr id="873480" name="AutoShape 8"/>
          <p:cNvSpPr>
            <a:spLocks noChangeArrowheads="1"/>
          </p:cNvSpPr>
          <p:nvPr/>
        </p:nvSpPr>
        <p:spPr bwMode="auto">
          <a:xfrm>
            <a:off x="887413" y="5589588"/>
            <a:ext cx="2480166" cy="400110"/>
          </a:xfrm>
          <a:prstGeom prst="wedgeRectCallout">
            <a:avLst>
              <a:gd name="adj1" fmla="val 65220"/>
              <a:gd name="adj2" fmla="val -25153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Bind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local function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5651500" y="1268413"/>
            <a:ext cx="3346450" cy="1327150"/>
          </a:xfrm>
          <a:prstGeom prst="wedgeRectCallout">
            <a:avLst>
              <a:gd name="adj1" fmla="val -52468"/>
              <a:gd name="adj2" fmla="val 78829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Type inference. 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safety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C# with the </a:t>
            </a:r>
            <a:r>
              <a:rPr lang="en-GB" sz="2000" b="1" u="sng" dirty="0">
                <a:solidFill>
                  <a:schemeClr val="bg1"/>
                </a:solidFill>
                <a:latin typeface="+mn-lt"/>
              </a:rPr>
              <a:t>succinctness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 of a scripting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7" grpId="0" animBg="1"/>
      <p:bldP spid="873478" grpId="0" animBg="1"/>
      <p:bldP spid="873479" grpId="0" animBg="1"/>
      <p:bldP spid="873480" grpId="0" animBg="1"/>
      <p:bldP spid="8734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Let’s </a:t>
            </a:r>
            <a:r>
              <a:rPr lang="en-US" dirty="0" err="1" smtClean="0"/>
              <a:t>WebCrawl</a:t>
            </a:r>
            <a:r>
              <a:rPr lang="en-US" dirty="0" smtClean="0"/>
              <a:t>…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solidFill>
                <a:srgbClr val="A2998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0"/>
              <a:t>Orthogonal &amp; Unified Constructs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Functions</a:t>
            </a:r>
            <a:r>
              <a:rPr lang="en-GB" sz="2800" dirty="0"/>
              <a:t>: like </a:t>
            </a:r>
            <a:r>
              <a:rPr lang="en-GB" sz="2800" dirty="0" smtClean="0"/>
              <a:t>delegates + unified </a:t>
            </a:r>
            <a:r>
              <a:rPr lang="en-GB" sz="2800" dirty="0"/>
              <a:t>and simple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</p:txBody>
      </p:sp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539750" y="2852738"/>
            <a:ext cx="3502882" cy="267765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-&gt; x + 1)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f(x) = x + 1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(f,f)</a:t>
            </a:r>
          </a:p>
          <a:p>
            <a:endParaRPr lang="nn-NO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nn-NO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: int -&gt; int</a:t>
            </a:r>
          </a:p>
        </p:txBody>
      </p:sp>
      <p:sp>
        <p:nvSpPr>
          <p:cNvPr id="928773" name="AutoShape 5"/>
          <p:cNvSpPr>
            <a:spLocks noChangeArrowheads="1"/>
          </p:cNvSpPr>
          <p:nvPr/>
        </p:nvSpPr>
        <p:spPr bwMode="auto">
          <a:xfrm>
            <a:off x="4352925" y="2643182"/>
            <a:ext cx="1878013" cy="717550"/>
          </a:xfrm>
          <a:prstGeom prst="wedgeRectCallout">
            <a:avLst>
              <a:gd name="adj1" fmla="val -84068"/>
              <a:gd name="adj2" fmla="val 1137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Anonymous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4" name="AutoShape 6"/>
          <p:cNvSpPr>
            <a:spLocks noChangeArrowheads="1"/>
          </p:cNvSpPr>
          <p:nvPr/>
        </p:nvSpPr>
        <p:spPr bwMode="auto">
          <a:xfrm>
            <a:off x="4140200" y="3644900"/>
            <a:ext cx="1766830" cy="707886"/>
          </a:xfrm>
          <a:prstGeom prst="wedgeRectCallout">
            <a:avLst>
              <a:gd name="adj1" fmla="val -74425"/>
              <a:gd name="adj2" fmla="val -20757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Declare a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function value</a:t>
            </a:r>
          </a:p>
        </p:txBody>
      </p:sp>
      <p:sp>
        <p:nvSpPr>
          <p:cNvPr id="928775" name="AutoShape 7"/>
          <p:cNvSpPr>
            <a:spLocks noChangeArrowheads="1"/>
          </p:cNvSpPr>
          <p:nvPr/>
        </p:nvSpPr>
        <p:spPr bwMode="auto">
          <a:xfrm>
            <a:off x="3929058" y="4500570"/>
            <a:ext cx="2234907" cy="707886"/>
          </a:xfrm>
          <a:prstGeom prst="wedgeRectCallout">
            <a:avLst>
              <a:gd name="adj1" fmla="val -143625"/>
              <a:gd name="adj2" fmla="val -4057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pair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of </a:t>
            </a:r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function </a:t>
            </a:r>
            <a:r>
              <a:rPr lang="en-GB" sz="2000" dirty="0">
                <a:solidFill>
                  <a:schemeClr val="bg1"/>
                </a:solidFill>
                <a:latin typeface="+mn-lt"/>
              </a:rPr>
              <a:t>values</a:t>
            </a:r>
          </a:p>
        </p:txBody>
      </p:sp>
      <p:sp>
        <p:nvSpPr>
          <p:cNvPr id="928779" name="Rectangle 11"/>
          <p:cNvSpPr>
            <a:spLocks noChangeArrowheads="1"/>
          </p:cNvSpPr>
          <p:nvPr/>
        </p:nvSpPr>
        <p:spPr bwMode="auto">
          <a:xfrm>
            <a:off x="5656263" y="2852738"/>
            <a:ext cx="323850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predicate = 'a 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bool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0" name="Rectangle 12"/>
          <p:cNvSpPr>
            <a:spLocks noChangeArrowheads="1"/>
          </p:cNvSpPr>
          <p:nvPr/>
        </p:nvSpPr>
        <p:spPr bwMode="auto">
          <a:xfrm>
            <a:off x="6000750" y="3429000"/>
            <a:ext cx="2547938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send = 'a -&gt; unit</a:t>
            </a:r>
          </a:p>
        </p:txBody>
      </p:sp>
      <p:sp>
        <p:nvSpPr>
          <p:cNvPr id="928781" name="Rectangle 13"/>
          <p:cNvSpPr>
            <a:spLocks noChangeArrowheads="1"/>
          </p:cNvSpPr>
          <p:nvPr/>
        </p:nvSpPr>
        <p:spPr bwMode="auto">
          <a:xfrm>
            <a:off x="5076825" y="4076700"/>
            <a:ext cx="3790950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threadStart = unit -&gt; unit</a:t>
            </a:r>
          </a:p>
        </p:txBody>
      </p: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5076825" y="48688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comparer = 'a </a:t>
            </a:r>
            <a:r>
              <a:rPr lang="en-GB" dirty="0" smtClean="0">
                <a:solidFill>
                  <a:schemeClr val="tx1"/>
                </a:solidFill>
                <a:latin typeface="Lucida Console" pitchFamily="49" charset="0"/>
              </a:rPr>
              <a:t>-&gt; </a:t>
            </a:r>
            <a:r>
              <a:rPr lang="en-GB" dirty="0">
                <a:solidFill>
                  <a:schemeClr val="tx1"/>
                </a:solidFill>
                <a:latin typeface="Lucida Console" pitchFamily="49" charset="0"/>
              </a:rPr>
              <a:t>'a -&gt; </a:t>
            </a:r>
            <a:r>
              <a:rPr lang="en-GB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endParaRPr lang="en-GB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5076825" y="5516563"/>
            <a:ext cx="3790950" cy="3825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hasher = 'a -&gt; int</a:t>
            </a:r>
          </a:p>
        </p:txBody>
      </p:sp>
      <p:sp>
        <p:nvSpPr>
          <p:cNvPr id="928784" name="Rectangle 16"/>
          <p:cNvSpPr>
            <a:spLocks noChangeArrowheads="1"/>
          </p:cNvSpPr>
          <p:nvPr/>
        </p:nvSpPr>
        <p:spPr bwMode="auto">
          <a:xfrm>
            <a:off x="4787900" y="6165850"/>
            <a:ext cx="4079875" cy="38258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Lucida Console" pitchFamily="49" charset="0"/>
              </a:rPr>
              <a:t>equality = 'a -&gt; 'a -&gt; bool</a:t>
            </a:r>
          </a:p>
        </p:txBody>
      </p:sp>
      <p:sp>
        <p:nvSpPr>
          <p:cNvPr id="928785" name="AutoShape 17"/>
          <p:cNvSpPr>
            <a:spLocks noChangeArrowheads="1"/>
          </p:cNvSpPr>
          <p:nvPr/>
        </p:nvSpPr>
        <p:spPr bwMode="auto">
          <a:xfrm>
            <a:off x="3419475" y="2435220"/>
            <a:ext cx="1636988" cy="1323439"/>
          </a:xfrm>
          <a:prstGeom prst="wedgeRectCallout">
            <a:avLst>
              <a:gd name="adj1" fmla="val 68421"/>
              <a:gd name="adj2" fmla="val -7102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One simple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mechanism,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many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uses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219575" y="5741988"/>
            <a:ext cx="1864870" cy="400110"/>
          </a:xfrm>
          <a:prstGeom prst="wedgeRectCallout">
            <a:avLst>
              <a:gd name="adj1" fmla="val -98449"/>
              <a:gd name="adj2" fmla="val -83630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A function type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nimBg="1"/>
      <p:bldP spid="928773" grpId="0" animBg="1"/>
      <p:bldP spid="928773" grpId="1" animBg="1"/>
      <p:bldP spid="928774" grpId="0" animBg="1"/>
      <p:bldP spid="928774" grpId="1" animBg="1"/>
      <p:bldP spid="928775" grpId="0" animBg="1"/>
      <p:bldP spid="928775" grpId="1" animBg="1"/>
      <p:bldP spid="928779" grpId="0" animBg="1"/>
      <p:bldP spid="928780" grpId="0" animBg="1"/>
      <p:bldP spid="928781" grpId="0" animBg="1"/>
      <p:bldP spid="928782" grpId="0" animBg="1"/>
      <p:bldP spid="928783" grpId="0" animBg="1"/>
      <p:bldP spid="928784" grpId="0" animBg="1"/>
      <p:bldP spid="928785" grpId="0" animBg="1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f x = x+1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pair x =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x,x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 x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data = (Some [1;2;3], Some [4;5;6])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Some(nums1), Some(nums2) -&gt; nums1 @ nums2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None, Some(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Some(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), None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nums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| None, None         -&gt;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failwith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"missing!"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/>
              <a:t>What is F# about?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Or: </a:t>
            </a:r>
            <a:r>
              <a:rPr lang="en-GB" sz="2400" i="1" dirty="0" smtClean="0"/>
              <a:t>Why is Microsoft investing in functional programming anyway?</a:t>
            </a:r>
            <a:endParaRPr lang="en-GB" sz="24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4714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List.map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Seq.fold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Array.filter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Lazy.force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Set.union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Map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LazyList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Events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[ 0..1000 ]   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[|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|]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seq {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0..10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(x, x * x) }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071934" y="2071678"/>
            <a:ext cx="1928826" cy="707886"/>
          </a:xfrm>
          <a:prstGeom prst="wedgeRectCallout">
            <a:avLst>
              <a:gd name="adj1" fmla="val -127500"/>
              <a:gd name="adj2" fmla="val 249178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Range</a:t>
            </a:r>
          </a:p>
          <a:p>
            <a:pPr algn="ctr"/>
            <a:r>
              <a:rPr lang="en-GB" sz="2000" b="1" dirty="0" smtClean="0"/>
              <a:t>Expressions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5500694" y="3571876"/>
            <a:ext cx="1928826" cy="400110"/>
          </a:xfrm>
          <a:prstGeom prst="wedgeRectCallout">
            <a:avLst>
              <a:gd name="adj1" fmla="val -107863"/>
              <a:gd name="adj2" fmla="val 16986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List via query</a:t>
            </a:r>
            <a:endParaRPr lang="en-GB" sz="20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643702" y="4286256"/>
            <a:ext cx="2180412" cy="400110"/>
          </a:xfrm>
          <a:prstGeom prst="wedgeRectCallout">
            <a:avLst>
              <a:gd name="adj1" fmla="val -52829"/>
              <a:gd name="adj2" fmla="val 96170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smtClean="0"/>
              <a:t>Array via query</a:t>
            </a:r>
            <a:endParaRPr lang="en-GB" sz="20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429388" y="5572140"/>
            <a:ext cx="2180412" cy="707886"/>
          </a:xfrm>
          <a:prstGeom prst="wedgeRectCallout">
            <a:avLst>
              <a:gd name="adj1" fmla="val -76818"/>
              <a:gd name="adj2" fmla="val -2934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b="1" dirty="0" err="1" smtClean="0"/>
              <a:t>IEnumerable</a:t>
            </a:r>
            <a:endParaRPr lang="en-GB" sz="2000" b="1" dirty="0" smtClean="0"/>
          </a:p>
          <a:p>
            <a:pPr algn="ctr"/>
            <a:r>
              <a:rPr lang="en-GB" sz="2000" b="1" dirty="0" smtClean="0"/>
              <a:t>via query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Immutability the norm…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48" t="20067" r="43941" b="26003"/>
          <a:stretch>
            <a:fillRect/>
          </a:stretch>
        </p:blipFill>
        <p:spPr bwMode="auto">
          <a:xfrm>
            <a:off x="285720" y="1000108"/>
            <a:ext cx="4500594" cy="30718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900101" name="AutoShape 5"/>
          <p:cNvSpPr>
            <a:spLocks noChangeArrowheads="1"/>
          </p:cNvSpPr>
          <p:nvPr/>
        </p:nvSpPr>
        <p:spPr bwMode="auto">
          <a:xfrm>
            <a:off x="142844" y="4429132"/>
            <a:ext cx="1800225" cy="1022350"/>
          </a:xfrm>
          <a:prstGeom prst="wedgeRectCallout">
            <a:avLst>
              <a:gd name="adj1" fmla="val 13256"/>
              <a:gd name="adj2" fmla="val -195814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Values may not be 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007" t="16250" r="18985" b="11250"/>
          <a:stretch>
            <a:fillRect/>
          </a:stretch>
        </p:blipFill>
        <p:spPr bwMode="auto">
          <a:xfrm>
            <a:off x="2214546" y="2071678"/>
            <a:ext cx="654273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0103" name="AutoShape 7"/>
          <p:cNvSpPr>
            <a:spLocks noChangeArrowheads="1"/>
          </p:cNvSpPr>
          <p:nvPr/>
        </p:nvSpPr>
        <p:spPr bwMode="auto">
          <a:xfrm>
            <a:off x="5105375" y="1884348"/>
            <a:ext cx="2592387" cy="717550"/>
          </a:xfrm>
          <a:prstGeom prst="wedgeRectCallout">
            <a:avLst>
              <a:gd name="adj1" fmla="val -50233"/>
              <a:gd name="adj2" fmla="val 1135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</a:rPr>
              <a:t>Data is immutable by default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857620" y="5357826"/>
            <a:ext cx="2235197" cy="523220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sym typeface="Wingdings"/>
              </a:rPr>
              <a:t></a:t>
            </a:r>
            <a:r>
              <a:rPr lang="en-GB" sz="2000" b="1" dirty="0" smtClean="0"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Not Mutate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613" y="4929198"/>
            <a:ext cx="2592387" cy="461665"/>
          </a:xfrm>
          <a:prstGeom prst="wedgeRectCallout">
            <a:avLst>
              <a:gd name="adj1" fmla="val -49569"/>
              <a:gd name="adj2" fmla="val -129053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CC00"/>
                </a:solidFill>
                <a:sym typeface="Wingdings"/>
              </a:rPr>
              <a:t></a:t>
            </a:r>
            <a:r>
              <a:rPr lang="en-GB" sz="2000" b="1" dirty="0" smtClean="0">
                <a:solidFill>
                  <a:srgbClr val="008000"/>
                </a:solidFill>
                <a:sym typeface="Wingdings"/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Copy &amp; Update</a:t>
            </a:r>
            <a:endParaRPr lang="en-GB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1" grpId="0" animBg="1"/>
      <p:bldP spid="900103" grpId="0" animBg="1"/>
      <p:bldP spid="16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Praise of 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Immutable objects can be relied upon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transfer between threads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can be aliased safely</a:t>
            </a:r>
          </a:p>
          <a:p>
            <a:endParaRPr lang="en-GB" sz="2800" dirty="0" smtClean="0"/>
          </a:p>
          <a:p>
            <a:r>
              <a:rPr lang="en-GB" sz="2800" dirty="0" smtClean="0"/>
              <a:t>Immutable objects lead to (different) optimization opportunities</a:t>
            </a:r>
            <a:endParaRPr lang="en-GB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F# -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[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Directory.GetDirectories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yield!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(sub) ]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(@"C:\Demo")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929322" y="500042"/>
            <a:ext cx="1643074" cy="646331"/>
          </a:xfrm>
          <a:prstGeom prst="wedgeRectCallout">
            <a:avLst>
              <a:gd name="adj1" fmla="val -140433"/>
              <a:gd name="adj2" fmla="val 237781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Generated Lists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pPr eaLnBrk="1" hangingPunct="1"/>
            <a:r>
              <a:rPr lang="en-US" dirty="0" smtClean="0"/>
              <a:t>F# -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84313"/>
            <a:ext cx="8786874" cy="39887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System.IO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=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file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Directory.GetDirectories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(dir)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yield!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(sub) }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allFiles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(@"C:\WINDOWS")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|&gt;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Seq.take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100 </a:t>
            </a:r>
          </a:p>
          <a:p>
            <a:pPr marL="0" indent="0">
              <a:buNone/>
              <a:defRPr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  |&gt; show</a:t>
            </a:r>
          </a:p>
          <a:p>
            <a:pPr marL="0" indent="0">
              <a:buNone/>
              <a:defRPr/>
            </a:pP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143636" y="428604"/>
            <a:ext cx="2071702" cy="646331"/>
          </a:xfrm>
          <a:prstGeom prst="wedgeRectCallout">
            <a:avLst>
              <a:gd name="adj1" fmla="val -140213"/>
              <a:gd name="adj2" fmla="val 3132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On-demand sequences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643570" y="4429132"/>
            <a:ext cx="1643074" cy="369332"/>
          </a:xfrm>
          <a:prstGeom prst="wedgeRectCallout">
            <a:avLst>
              <a:gd name="adj1" fmla="val -139673"/>
              <a:gd name="adj2" fmla="val 17069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/>
              <a:t>Pipelines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85720" y="1214422"/>
            <a:ext cx="8429684" cy="5643578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2068259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</a:rPr>
              <a:t>//F#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#light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open System</a:t>
            </a:r>
          </a:p>
          <a:p>
            <a:pPr>
              <a:buNone/>
            </a:pP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let a = 2</a:t>
            </a:r>
          </a:p>
          <a:p>
            <a:pPr>
              <a:buNone/>
            </a:pPr>
            <a:r>
              <a:rPr lang="en-AU" sz="1800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sz="1800" dirty="0" smtClean="0">
                <a:solidFill>
                  <a:schemeClr val="bg1"/>
                </a:solidFill>
                <a:latin typeface="Consolas" pitchFamily="49" charset="0"/>
              </a:rPr>
              <a:t>(a)</a:t>
            </a:r>
            <a:endParaRPr lang="en-US" sz="1800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57620" y="1643050"/>
            <a:ext cx="482918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</a:rPr>
              <a:t>//C#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using System;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namespace ConsoleApplication1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class Program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a()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return 2;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endParaRPr lang="en-AU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static void Main(string[]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{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    </a:t>
            </a:r>
            <a:r>
              <a:rPr lang="en-AU" dirty="0" err="1" smtClean="0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(a);            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    }</a:t>
            </a:r>
          </a:p>
          <a:p>
            <a:r>
              <a:rPr lang="en-AU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28596" y="4214818"/>
            <a:ext cx="4857784" cy="2428892"/>
          </a:xfrm>
          <a:prstGeom prst="cloudCallout">
            <a:avLst>
              <a:gd name="adj1" fmla="val -24668"/>
              <a:gd name="adj2" fmla="val -6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Looks Weakly typed?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Maybe Dynamic?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/>
          <a:lstStyle/>
          <a:p>
            <a:r>
              <a:rPr lang="en-GB" dirty="0" smtClean="0"/>
              <a:t>Weakly Typed? Slow?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686800" cy="5583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142976" y="2143116"/>
            <a:ext cx="1643074" cy="150019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F#</a:t>
            </a:r>
            <a:endParaRPr lang="en-AU" sz="7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88" y="214311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Yet rich, dynamic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42913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Yet succinct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28800" y="1524000"/>
            <a:ext cx="4772028" cy="2628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Class Types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ObjectType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internalValue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internalFunction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let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mutable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internalState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x.Prop1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en-GB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member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x.Meth2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=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expr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43108" y="4714884"/>
            <a:ext cx="4286280" cy="857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Constructing Objects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new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FileInfo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Arial" pitchFamily="34" charset="0"/>
              </a:rPr>
              <a:t>(@"c:\misc\test.fs")</a:t>
            </a:r>
            <a:endParaRPr kumimoji="0" lang="en-US" sz="4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v.Scale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(k) =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k,dy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*k)</a:t>
            </a:r>
            <a:endParaRPr lang="en-US" b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1643074" cy="1015663"/>
          </a:xfrm>
          <a:prstGeom prst="wedgeRectCallout">
            <a:avLst>
              <a:gd name="adj1" fmla="val -84021"/>
              <a:gd name="adj2" fmla="val -53055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Inputs to object construction</a:t>
            </a:r>
            <a:endParaRPr lang="en-GB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6715140" y="3143248"/>
            <a:ext cx="1643074" cy="707886"/>
          </a:xfrm>
          <a:prstGeom prst="wedgeRectCallout">
            <a:avLst>
              <a:gd name="adj1" fmla="val -115325"/>
              <a:gd name="adj2" fmla="val -1638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properties</a:t>
            </a:r>
            <a:endParaRPr lang="en-GB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6143636" y="5715016"/>
            <a:ext cx="1643074" cy="707886"/>
          </a:xfrm>
          <a:prstGeom prst="wedgeRectCallout">
            <a:avLst>
              <a:gd name="adj1" fmla="val -79963"/>
              <a:gd name="adj2" fmla="val -91944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/>
              <a:t>Exported method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norm2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dx+dy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v.Length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(norm2)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v.Norm2 = norm2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1214446"/>
          </a:xfrm>
          <a:prstGeom prst="wedgeRectCallout">
            <a:avLst>
              <a:gd name="adj1" fmla="val -126440"/>
              <a:gd name="adj2" fmla="val -9592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(pre-computed) values and functions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HuffmanEncoding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freq:seq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&lt;char*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&gt;)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b="1" i="1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&lt; 50 lines of beautiful functional code&gt;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i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x.Encode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encode(input)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member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x.Decode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(input: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&lt;char&gt;)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decode(input)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929454" y="785794"/>
            <a:ext cx="1643074" cy="857256"/>
          </a:xfrm>
          <a:prstGeom prst="wedgeRectCallout">
            <a:avLst>
              <a:gd name="adj1" fmla="val -142572"/>
              <a:gd name="adj2" fmla="val 4916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Immutable inputs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7072330" y="2857496"/>
            <a:ext cx="1643074" cy="857256"/>
          </a:xfrm>
          <a:prstGeom prst="wedgeRectCallout">
            <a:avLst>
              <a:gd name="adj1" fmla="val -76485"/>
              <a:gd name="adj2" fmla="val -2527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tables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215206" y="4143380"/>
            <a:ext cx="1643074" cy="857256"/>
          </a:xfrm>
          <a:prstGeom prst="wedgeRectCallout">
            <a:avLst>
              <a:gd name="adj1" fmla="val -109529"/>
              <a:gd name="adj2" fmla="val -47499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access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F# - Objects +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Vector2D(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dx:double,dy:double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let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mutable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member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v.Move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currDX+x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</a:t>
            </a: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kern="1200" dirty="0" err="1" smtClean="0">
                <a:latin typeface="Courier New" pitchFamily="49" charset="0"/>
                <a:cs typeface="Courier New" pitchFamily="49" charset="0"/>
              </a:rPr>
              <a:t>currDY+y</a:t>
            </a:r>
            <a:endParaRPr lang="en-US" sz="20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29388" y="1928802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Internal state</a:t>
            </a:r>
            <a:endParaRPr lang="en-GB" sz="20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6286512" y="3500438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Publish internal state</a:t>
            </a:r>
            <a:endParaRPr lang="en-GB" sz="20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6357950" y="4857760"/>
            <a:ext cx="2071702" cy="642942"/>
          </a:xfrm>
          <a:prstGeom prst="wedgeRectCallout">
            <a:avLst>
              <a:gd name="adj1" fmla="val -125061"/>
              <a:gd name="adj2" fmla="val 37816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Mutate internal state</a:t>
            </a:r>
            <a:endParaRPr lang="en-GB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adCenter</a:t>
            </a:r>
            <a:r>
              <a:rPr lang="en-GB" dirty="0" smtClean="0"/>
              <a:t>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38200"/>
            <a:ext cx="7555338" cy="54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38200"/>
            <a:ext cx="7786687" cy="5840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538162" y="2347922"/>
            <a:ext cx="5857916" cy="857256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396078" y="2347922"/>
            <a:ext cx="1714512" cy="2357454"/>
          </a:xfrm>
          <a:prstGeom prst="roundRect">
            <a:avLst/>
          </a:prstGeom>
          <a:solidFill>
            <a:srgbClr val="FF0000">
              <a:alpha val="1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753136" y="2705112"/>
            <a:ext cx="85725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Scale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Weeks of data in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N</a:t>
            </a:r>
            <a:r>
              <a:rPr lang="en-GB" b="1" dirty="0" smtClean="0">
                <a:solidFill>
                  <a:schemeClr val="accent1"/>
                </a:solidFill>
              </a:rPr>
              <a:t>,000,000,000 </a:t>
            </a:r>
            <a:r>
              <a:rPr lang="en-GB" b="1" dirty="0" smtClean="0">
                <a:solidFill>
                  <a:schemeClr val="accent1"/>
                </a:solidFill>
              </a:rPr>
              <a:t>impressions, 6TB data</a:t>
            </a:r>
          </a:p>
          <a:p>
            <a:r>
              <a:rPr lang="en-GB" b="1" dirty="0" smtClean="0"/>
              <a:t>2 weeks of CPU time during training</a:t>
            </a:r>
            <a:r>
              <a:rPr lang="en-GB" dirty="0" smtClean="0"/>
              <a:t>: </a:t>
            </a:r>
          </a:p>
          <a:p>
            <a:pPr algn="ctr">
              <a:buNone/>
            </a:pPr>
            <a:r>
              <a:rPr lang="en-GB" dirty="0" smtClean="0"/>
              <a:t>2 wks × 7 days × 86,400 sec/day = </a:t>
            </a:r>
          </a:p>
          <a:p>
            <a:pPr algn="ctr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1,209,600 seconds</a:t>
            </a:r>
          </a:p>
          <a:p>
            <a:r>
              <a:rPr lang="en-GB" b="1" dirty="0" smtClean="0"/>
              <a:t>Learning algorithm speed requirement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N,000</a:t>
            </a:r>
            <a:r>
              <a:rPr lang="en-GB" dirty="0" smtClean="0"/>
              <a:t> </a:t>
            </a:r>
            <a:r>
              <a:rPr lang="en-GB" dirty="0" smtClean="0"/>
              <a:t>impression updates / sec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</a:rPr>
              <a:t>N00.0 </a:t>
            </a:r>
            <a:r>
              <a:rPr lang="el-GR" b="1" dirty="0" smtClean="0">
                <a:solidFill>
                  <a:schemeClr val="accent1"/>
                </a:solidFill>
              </a:rPr>
              <a:t>μ</a:t>
            </a:r>
            <a:r>
              <a:rPr lang="en-GB" b="1" dirty="0" smtClean="0">
                <a:solidFill>
                  <a:schemeClr val="accent1"/>
                </a:solidFill>
              </a:rPr>
              <a:t>s </a:t>
            </a:r>
            <a:r>
              <a:rPr lang="en-GB" dirty="0" smtClean="0"/>
              <a:t>per impression update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and </a:t>
            </a:r>
            <a:r>
              <a:rPr lang="en-US" dirty="0" err="1" smtClean="0"/>
              <a:t>adCenter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21148" cy="45587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4 week project, 4 machine learning experts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100million probabilistic variables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Processes 6TB of training data 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Real time processing</a:t>
            </a:r>
          </a:p>
          <a:p>
            <a:pPr lvl="1">
              <a:lnSpc>
                <a:spcPct val="120000"/>
              </a:lnSpc>
              <a:buNone/>
            </a:pPr>
            <a:endParaRPr lang="en-US" sz="2400" dirty="0" smtClean="0"/>
          </a:p>
          <a:p>
            <a:pPr lvl="1">
              <a:lnSpc>
                <a:spcPct val="12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AdPredict</a:t>
            </a:r>
            <a:r>
              <a:rPr lang="en-US" dirty="0" smtClean="0"/>
              <a:t>: What We Observed</a:t>
            </a:r>
            <a:endParaRPr lang="en-GB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3200" dirty="0" smtClean="0"/>
              <a:t>Quick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Agile Coding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Scripting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Performance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Memory-Faithful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Succinct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Symbolic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.NET Integration</a:t>
            </a:r>
            <a:endParaRPr lang="en-GB" sz="3200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5791200" y="304800"/>
            <a:ext cx="2743200" cy="1015663"/>
          </a:xfrm>
          <a:prstGeom prst="wedgeRectCallout">
            <a:avLst>
              <a:gd name="adj1" fmla="val -120033"/>
              <a:gd name="adj2" fmla="val 6462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F#’s powerful type inference means less typing, more thinking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562600" y="1447800"/>
            <a:ext cx="2743200" cy="707886"/>
          </a:xfrm>
          <a:prstGeom prst="wedgeRectCallout">
            <a:avLst>
              <a:gd name="adj1" fmla="val -140910"/>
              <a:gd name="adj2" fmla="val 5238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Type-inferred code is easily </a:t>
            </a:r>
            <a:r>
              <a:rPr lang="en-US" sz="2000" dirty="0" err="1" smtClean="0"/>
              <a:t>refactored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357818" y="2286000"/>
            <a:ext cx="3024182" cy="400110"/>
          </a:xfrm>
          <a:prstGeom prst="wedgeRectCallout">
            <a:avLst>
              <a:gd name="adj1" fmla="val -161167"/>
              <a:gd name="adj2" fmla="val 801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“Hands-on” exploration. </a:t>
            </a:r>
            <a:endParaRPr lang="en-GB" sz="20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81600" y="2819400"/>
            <a:ext cx="2743200" cy="707886"/>
          </a:xfrm>
          <a:prstGeom prst="wedgeRectCallout">
            <a:avLst>
              <a:gd name="adj1" fmla="val -128340"/>
              <a:gd name="adj2" fmla="val 1686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Immediate scaling to massive data sets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3733800"/>
            <a:ext cx="2743200" cy="707886"/>
          </a:xfrm>
          <a:prstGeom prst="wedgeRectCallout">
            <a:avLst>
              <a:gd name="adj1" fmla="val -122648"/>
              <a:gd name="adj2" fmla="val -2143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mega-data structures, 16GB machines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029200" y="4495800"/>
            <a:ext cx="2743200" cy="707886"/>
          </a:xfrm>
          <a:prstGeom prst="wedgeRectCallout">
            <a:avLst>
              <a:gd name="adj1" fmla="val -140516"/>
              <a:gd name="adj2" fmla="val -3704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Live in the </a:t>
            </a:r>
            <a:r>
              <a:rPr lang="en-US" sz="2000" b="1" dirty="0" smtClean="0"/>
              <a:t>domain</a:t>
            </a:r>
            <a:r>
              <a:rPr lang="en-US" sz="2000" dirty="0" smtClean="0"/>
              <a:t>, not the language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105400" y="5334000"/>
            <a:ext cx="2743200" cy="707886"/>
          </a:xfrm>
          <a:prstGeom prst="wedgeRectCallout">
            <a:avLst>
              <a:gd name="adj1" fmla="val -132517"/>
              <a:gd name="adj2" fmla="val -7762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Schema compilation and “Schedules”</a:t>
            </a:r>
            <a:endParaRPr lang="en-US" sz="20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3714744" y="5857892"/>
            <a:ext cx="2743200" cy="707886"/>
          </a:xfrm>
          <a:prstGeom prst="wedgeRectCallout">
            <a:avLst>
              <a:gd name="adj1" fmla="val -61250"/>
              <a:gd name="adj2" fmla="val -983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/>
              <a:t>Especially Excel, SQL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Smooth Transitions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Researcher’s Brain </a:t>
            </a:r>
            <a:r>
              <a:rPr lang="en-GB" sz="2800" dirty="0" smtClean="0">
                <a:sym typeface="Wingdings" pitchFamily="2" charset="2"/>
              </a:rPr>
              <a:t> Realistic, Efficient Code</a:t>
            </a:r>
          </a:p>
          <a:p>
            <a:endParaRPr lang="en-GB" sz="2800" dirty="0" smtClean="0">
              <a:sym typeface="Wingdings" pitchFamily="2" charset="2"/>
            </a:endParaRPr>
          </a:p>
          <a:p>
            <a:r>
              <a:rPr lang="en-GB" sz="2800" dirty="0" smtClean="0">
                <a:sym typeface="Wingdings" pitchFamily="2" charset="2"/>
              </a:rPr>
              <a:t>Realistic, Efficient Code  Component</a:t>
            </a:r>
          </a:p>
          <a:p>
            <a:endParaRPr lang="en-GB" sz="2800" dirty="0" smtClean="0">
              <a:sym typeface="Wingdings" pitchFamily="2" charset="2"/>
            </a:endParaRPr>
          </a:p>
          <a:p>
            <a:r>
              <a:rPr lang="en-GB" sz="2800" dirty="0" smtClean="0">
                <a:sym typeface="Wingdings" pitchFamily="2" charset="2"/>
              </a:rPr>
              <a:t>Component  Deployment</a:t>
            </a:r>
          </a:p>
          <a:p>
            <a:endParaRPr lang="en-GB" sz="28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F# </a:t>
            </a:r>
            <a:r>
              <a:rPr lang="en-GB" sz="4000" b="1" dirty="0" err="1" smtClean="0"/>
              <a:t>Async</a:t>
            </a:r>
            <a:r>
              <a:rPr lang="en-GB" sz="4000" b="1" dirty="0" smtClean="0"/>
              <a:t>/Parallel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750" y="3500438"/>
            <a:ext cx="8048625" cy="2625725"/>
          </a:xfrm>
        </p:spPr>
        <p:txBody>
          <a:bodyPr>
            <a:normAutofit/>
          </a:bodyPr>
          <a:lstStyle/>
          <a:p>
            <a:r>
              <a:rPr lang="en-GB" dirty="0" smtClean="0"/>
              <a:t>For users:</a:t>
            </a:r>
          </a:p>
          <a:p>
            <a:pPr lvl="1">
              <a:buNone/>
            </a:pPr>
            <a:r>
              <a:rPr lang="en-GB" dirty="0" smtClean="0"/>
              <a:t>   			You can run it, but it may take a while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Or, your builder says...</a:t>
            </a:r>
          </a:p>
          <a:p>
            <a:pPr lvl="1" algn="ctr">
              <a:buNone/>
            </a:pPr>
            <a:endParaRPr lang="en-GB" i="1" dirty="0" smtClean="0"/>
          </a:p>
          <a:p>
            <a:pPr lvl="1" algn="ctr">
              <a:buNone/>
            </a:pPr>
            <a:r>
              <a:rPr lang="en-GB" i="1" dirty="0" smtClean="0"/>
              <a:t>OK, I can do the job, but I might  have to talk to someone else about it. I’ll get back to you when I’m 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6834206" cy="923330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GB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3429024" cy="923330"/>
          </a:xfrm>
          <a:prstGeom prst="wedgeRectCallout">
            <a:avLst>
              <a:gd name="adj1" fmla="val -78704"/>
              <a:gd name="adj2" fmla="val 130097"/>
            </a:avLst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Building Block for </a:t>
            </a:r>
            <a:r>
              <a:rPr lang="en-GB" b="1" dirty="0" err="1" smtClean="0">
                <a:solidFill>
                  <a:schemeClr val="bg1"/>
                </a:solidFill>
              </a:rPr>
              <a:t>Async</a:t>
            </a:r>
            <a:r>
              <a:rPr lang="en-GB" b="1" dirty="0" smtClean="0">
                <a:solidFill>
                  <a:schemeClr val="bg1"/>
                </a:solidFill>
              </a:rPr>
              <a:t>/Parallel/Reactive  Design Patterns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Economics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F#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Good Architecture</a:t>
            </a:r>
          </a:p>
          <a:p>
            <a:pPr lvl="1"/>
            <a:r>
              <a:rPr lang="en-GB" sz="2400" dirty="0" smtClean="0"/>
              <a:t>Know your techniques</a:t>
            </a:r>
          </a:p>
          <a:p>
            <a:pPr lvl="1"/>
            <a:r>
              <a:rPr lang="en-GB" sz="2400" dirty="0" smtClean="0"/>
              <a:t>Know your requirements</a:t>
            </a:r>
          </a:p>
          <a:p>
            <a:pPr lvl="1"/>
            <a:r>
              <a:rPr lang="en-GB" sz="2400" dirty="0" smtClean="0"/>
              <a:t>Know your  limits (CPU, disk, network, latency)</a:t>
            </a:r>
          </a:p>
          <a:p>
            <a:endParaRPr lang="en-GB" sz="2800" dirty="0" smtClean="0"/>
          </a:p>
          <a:p>
            <a:r>
              <a:rPr lang="en-GB" sz="2800" dirty="0" smtClean="0"/>
              <a:t>Translate Good Architecture into Good Code with F#</a:t>
            </a:r>
          </a:p>
          <a:p>
            <a:pPr lvl="1"/>
            <a:r>
              <a:rPr lang="en-GB" sz="2400" dirty="0" smtClean="0"/>
              <a:t>A great platform</a:t>
            </a:r>
          </a:p>
          <a:p>
            <a:pPr lvl="1"/>
            <a:r>
              <a:rPr lang="en-GB" sz="2400" dirty="0" smtClean="0"/>
              <a:t>A massive increase in isolation and immutability</a:t>
            </a:r>
          </a:p>
          <a:p>
            <a:pPr lvl="1"/>
            <a:r>
              <a:rPr lang="en-GB" sz="2400" dirty="0" smtClean="0"/>
              <a:t>A massive reduction in mutation</a:t>
            </a:r>
          </a:p>
          <a:p>
            <a:endParaRPr lang="en-GB" sz="2800" dirty="0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572132" y="500042"/>
            <a:ext cx="3346450" cy="1938992"/>
          </a:xfrm>
          <a:prstGeom prst="wedgeRectCallout">
            <a:avLst>
              <a:gd name="adj1" fmla="val -8015"/>
              <a:gd name="adj2" fmla="val 49971"/>
            </a:avLst>
          </a:prstGeom>
          <a:solidFill>
            <a:srgbClr val="0033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In parallel programming, </a:t>
            </a:r>
          </a:p>
          <a:p>
            <a:pPr algn="ctr"/>
            <a:endParaRPr lang="en-GB" sz="20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F# is a</a:t>
            </a:r>
            <a:r>
              <a:rPr lang="en-GB" sz="2000" b="1" dirty="0" smtClean="0">
                <a:solidFill>
                  <a:schemeClr val="bg1"/>
                </a:solidFill>
                <a:latin typeface="+mn-lt"/>
              </a:rPr>
              <a:t> power tool </a:t>
            </a:r>
          </a:p>
          <a:p>
            <a:pPr algn="ctr"/>
            <a:endParaRPr lang="en-GB" sz="20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  <a:latin typeface="+mn-lt"/>
              </a:rPr>
              <a:t>for good architects and good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6404565" cy="207022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async.Delay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(fun () -&gt;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ReadAsync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"cat.jpg", (fun image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let image2 = f image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writeAsync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"dog.jpg",(fun ()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"done!"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5009952" cy="1555997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tx1"/>
                </a:solidFill>
                <a:latin typeface="Lucida Console" pitchFamily="49" charset="0"/>
              </a:rPr>
              <a:t>ReadAsync</a:t>
            </a: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</a:rPr>
              <a:t> "cat.jpg"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let image2 = f image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do!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image2 "dog.jpg"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printfn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"done!"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4145668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5429256" y="1571612"/>
            <a:ext cx="3500462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Continuation/</a:t>
            </a:r>
          </a:p>
          <a:p>
            <a:pPr algn="ctr"/>
            <a:r>
              <a:rPr lang="en-GB" sz="1600" b="1" dirty="0" smtClean="0"/>
              <a:t>Event </a:t>
            </a:r>
            <a:r>
              <a:rPr lang="en-GB" sz="1600" b="1" dirty="0" err="1" smtClean="0"/>
              <a:t>callback</a:t>
            </a:r>
            <a:endParaRPr lang="en-GB" sz="1600" b="1" dirty="0"/>
          </a:p>
        </p:txBody>
      </p:sp>
      <p:sp>
        <p:nvSpPr>
          <p:cNvPr id="23" name="Left Arrow Callout 22"/>
          <p:cNvSpPr/>
          <p:nvPr/>
        </p:nvSpPr>
        <p:spPr>
          <a:xfrm>
            <a:off x="5429256" y="838200"/>
            <a:ext cx="3714744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Asynchronous "non-blocking" action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20" grpId="0" animBg="1"/>
      <p:bldP spid="22" grpId="0" animBg="1"/>
      <p:bldP spid="24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6404565" cy="207022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async.Delay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(fun () -&gt;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ReadAsync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"cat.jpg", (fun image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let image2 = f image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writeAsync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"dog.jpg",(fun ()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"done!"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5009952" cy="1555997"/>
          </a:xfrm>
          <a:prstGeom prst="foldedCorner">
            <a:avLst/>
          </a:prstGeom>
          <a:solidFill>
            <a:srgbClr val="FFFF66">
              <a:alpha val="9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tx1"/>
                </a:solidFill>
                <a:latin typeface="Lucida Console" pitchFamily="49" charset="0"/>
              </a:rPr>
              <a:t>ReadAsync</a:t>
            </a:r>
            <a:r>
              <a:rPr lang="en-GB" sz="1600" b="1" dirty="0" smtClean="0">
                <a:solidFill>
                  <a:schemeClr val="tx1"/>
                </a:solidFill>
                <a:latin typeface="Lucida Console" pitchFamily="49" charset="0"/>
              </a:rPr>
              <a:t> "cat.jpg"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let image2 = f image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do!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image2 "dog.jpg"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do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</a:rPr>
              <a:t>printfn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"done!"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4145668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5429256" y="1571612"/>
            <a:ext cx="3500462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Continuation/</a:t>
            </a:r>
          </a:p>
          <a:p>
            <a:pPr algn="ctr"/>
            <a:r>
              <a:rPr lang="en-GB" sz="1600" b="1" dirty="0" smtClean="0"/>
              <a:t>Event </a:t>
            </a:r>
            <a:r>
              <a:rPr lang="en-GB" sz="1600" b="1" dirty="0" err="1" smtClean="0"/>
              <a:t>callback</a:t>
            </a:r>
            <a:endParaRPr lang="en-GB" sz="1600" b="1" dirty="0"/>
          </a:p>
        </p:txBody>
      </p:sp>
      <p:sp>
        <p:nvSpPr>
          <p:cNvPr id="23" name="Left Arrow Callout 22"/>
          <p:cNvSpPr/>
          <p:nvPr/>
        </p:nvSpPr>
        <p:spPr>
          <a:xfrm>
            <a:off x="5429256" y="838200"/>
            <a:ext cx="3714744" cy="584775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b="1" dirty="0" smtClean="0"/>
              <a:t>Asynchronous "non-blocking" action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20" grpId="0" animBg="1"/>
      <p:bldP spid="22" grpId="0" animBg="1"/>
      <p:bldP spid="24" grpId="0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{ ... }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Built on a much more general mechanism called “computation expressions”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err="1" smtClean="0"/>
              <a:t>seq</a:t>
            </a:r>
            <a:r>
              <a:rPr lang="en-GB" dirty="0" smtClean="0"/>
              <a:t> { ... }			(queries/sequences)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eventStream</a:t>
            </a:r>
            <a:r>
              <a:rPr lang="en-GB" dirty="0" smtClean="0"/>
              <a:t> { ... }		(queries over event streams)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parser { ... }			(parser </a:t>
            </a:r>
            <a:r>
              <a:rPr lang="en-GB" dirty="0" err="1" smtClean="0"/>
              <a:t>combinators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resumable</a:t>
            </a:r>
            <a:r>
              <a:rPr lang="en-GB" dirty="0" smtClean="0"/>
              <a:t> { ... }		(resumptions)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Ways to Learn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/>
              <a:t>FSI.exe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Samples Included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Go to definition</a:t>
            </a:r>
          </a:p>
          <a:p>
            <a:pPr marL="514350" indent="-514350"/>
            <a:endParaRPr lang="en-US" sz="2800" b="1" dirty="0" smtClean="0"/>
          </a:p>
          <a:p>
            <a:pPr marL="514350" indent="-514350"/>
            <a:r>
              <a:rPr lang="en-US" sz="2800" b="1" dirty="0" smtClean="0"/>
              <a:t>Lutz’ Reflector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0562" y="1714488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endParaRPr lang="en-AU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6248" y="1571612"/>
            <a:ext cx="39004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hlinkClick r:id="rId2"/>
              </a:rPr>
              <a:t>http://cs.hubfs.net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err="1" smtClean="0">
                <a:solidFill>
                  <a:schemeClr val="bg1"/>
                </a:solidFill>
              </a:rPr>
              <a:t>Codeplex</a:t>
            </a:r>
            <a:r>
              <a:rPr lang="en-US" sz="2800" b="1" dirty="0" smtClean="0">
                <a:solidFill>
                  <a:schemeClr val="bg1"/>
                </a:solidFill>
              </a:rPr>
              <a:t> Fsharp Samples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Books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</a:rPr>
              <a:t>ML</a:t>
            </a:r>
            <a:endParaRPr lang="en-A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rcRect l="13324" r="13660"/>
          <a:stretch>
            <a:fillRect/>
          </a:stretch>
        </p:blipFill>
        <p:spPr>
          <a:xfrm>
            <a:off x="214282" y="1571612"/>
            <a:ext cx="2143140" cy="321470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rcRect l="13140" r="13131"/>
          <a:stretch>
            <a:fillRect/>
          </a:stretch>
        </p:blipFill>
        <p:spPr>
          <a:xfrm>
            <a:off x="2571736" y="1643050"/>
            <a:ext cx="2000264" cy="31979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785926"/>
            <a:ext cx="192882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65150" y="5562600"/>
            <a:ext cx="529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3200" b="1" dirty="0" smtClean="0">
                <a:latin typeface="+mn-lt"/>
                <a:hlinkClick r:id="rId5"/>
              </a:rPr>
              <a:t>www.fsharp.net</a:t>
            </a:r>
            <a:r>
              <a:rPr lang="en-GB" sz="3200" b="1" dirty="0" smtClean="0">
                <a:latin typeface="+mn-lt"/>
              </a:rPr>
              <a:t>  </a:t>
            </a:r>
          </a:p>
        </p:txBody>
      </p:sp>
      <p:pic>
        <p:nvPicPr>
          <p:cNvPr id="8" name="Picture 7" descr="FForScientists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892" y="1643050"/>
            <a:ext cx="1928826" cy="336023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September 2008: CTP released</a:t>
            </a:r>
          </a:p>
          <a:p>
            <a:pPr lvl="1"/>
            <a:endParaRPr lang="en-GB" sz="2800" dirty="0" smtClean="0"/>
          </a:p>
          <a:p>
            <a:pPr algn="ctr">
              <a:buNone/>
            </a:pPr>
            <a:r>
              <a:rPr lang="en-GB" sz="3200" dirty="0" smtClean="0"/>
              <a:t>F# will be a supported language in </a:t>
            </a:r>
          </a:p>
          <a:p>
            <a:pPr algn="ctr">
              <a:buNone/>
            </a:pPr>
            <a:r>
              <a:rPr lang="en-GB" sz="3200" dirty="0" smtClean="0"/>
              <a:t>Visual Studio 2010 </a:t>
            </a:r>
          </a:p>
          <a:p>
            <a:pPr>
              <a:buNone/>
            </a:pPr>
            <a:endParaRPr lang="en-GB" sz="3200" dirty="0" smtClean="0"/>
          </a:p>
          <a:p>
            <a:r>
              <a:rPr lang="en-GB" sz="3200" dirty="0" smtClean="0"/>
              <a:t>Next stop: Visual Studio 2010 Beta 1</a:t>
            </a:r>
          </a:p>
          <a:p>
            <a:endParaRPr lang="en-GB" sz="3200" dirty="0" smtClean="0"/>
          </a:p>
          <a:p>
            <a:pPr>
              <a:buNone/>
            </a:pPr>
            <a:r>
              <a:rPr lang="en-GB" sz="3200" dirty="0" smtClean="0"/>
              <a:t>				Look for it soon!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 &amp; Discussion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TextBox 326658"/>
          <p:cNvSpPr txBox="1">
            <a:spLocks noChangeArrowheads="1"/>
          </p:cNvSpPr>
          <p:nvPr/>
        </p:nvSpPr>
        <p:spPr bwMode="auto">
          <a:xfrm>
            <a:off x="1314450" y="4230688"/>
            <a:ext cx="62753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1200"/>
              </a:spcAft>
              <a:tabLst>
                <a:tab pos="174625" algn="l"/>
              </a:tabLst>
              <a:defRPr/>
            </a:pPr>
            <a:r>
              <a:rPr lang="en-US" sz="1100" dirty="0">
                <a:solidFill>
                  <a:schemeClr val="accent1"/>
                </a:solidFill>
                <a:latin typeface="+mj-lt"/>
                <a:cs typeface="Arial" charset="0"/>
              </a:rPr>
              <a:t>© 2007 Microsoft Corporation. All rights reserved.</a:t>
            </a: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/>
            </a:r>
            <a:b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</a:br>
            <a:r>
              <a:rPr lang="en-US" sz="1100" b="1" dirty="0">
                <a:solidFill>
                  <a:schemeClr val="accent1"/>
                </a:solidFill>
                <a:latin typeface="+mj-lt"/>
                <a:cs typeface="Arial" charset="0"/>
              </a:rPr>
              <a:t>	</a:t>
            </a: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This presentation is for informational purposes only.</a:t>
            </a:r>
            <a:b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</a:br>
            <a:r>
              <a:rPr lang="en-US" sz="1100" dirty="0">
                <a:solidFill>
                  <a:schemeClr val="tx2"/>
                </a:solidFill>
                <a:latin typeface="+mj-lt"/>
                <a:cs typeface="Arial" charset="0"/>
              </a:rPr>
              <a:t>	MICROSOFT MAKES NO WARRANTIES, EXPRESS OR IMPLIED, IN THIS SUMMARY.</a:t>
            </a:r>
          </a:p>
        </p:txBody>
      </p:sp>
      <p:pic>
        <p:nvPicPr>
          <p:cNvPr id="54275" name="Picture 4" descr="logo_ms_big.png"/>
          <p:cNvPicPr>
            <a:picLocks noChangeAspect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577975" y="3298825"/>
            <a:ext cx="4937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9" descr="title-slide-lines_BI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97200"/>
            <a:ext cx="3360738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10" descr="title-slide-lines_BI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5338" y="4476750"/>
            <a:ext cx="326866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Programmer Productivity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0937269">
            <a:off x="2712246" y="1659705"/>
            <a:ext cx="1824228" cy="1643177"/>
          </a:xfrm>
          <a:prstGeom prst="rect">
            <a:avLst/>
          </a:prstGeom>
          <a:noFill/>
        </p:spPr>
      </p:pic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4714884"/>
            <a:ext cx="913486" cy="890626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endCxn id="96263" idx="0"/>
          </p:cNvCxnSpPr>
          <p:nvPr/>
        </p:nvCxnSpPr>
        <p:spPr>
          <a:xfrm rot="16200000" flipH="1">
            <a:off x="2800107" y="3700694"/>
            <a:ext cx="1857388" cy="170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00034" y="3500438"/>
            <a:ext cx="2286016" cy="714380"/>
          </a:xfrm>
          <a:prstGeom prst="wedgeRoundRectCallout">
            <a:avLst>
              <a:gd name="adj1" fmla="val 70075"/>
              <a:gd name="adj2" fmla="val -129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Mirror on underside of shuttle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3571876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SDI experiment: The plan</a:t>
            </a:r>
            <a:endParaRPr lang="en-GB" sz="28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28596" y="5500702"/>
            <a:ext cx="2500330" cy="428628"/>
          </a:xfrm>
          <a:prstGeom prst="wedgeRoundRectCallout">
            <a:avLst>
              <a:gd name="adj1" fmla="val 58993"/>
              <a:gd name="adj2" fmla="val -87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mountain in Hawaii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930947">
            <a:off x="2712246" y="1659705"/>
            <a:ext cx="1824228" cy="1643177"/>
          </a:xfrm>
          <a:prstGeom prst="rect">
            <a:avLst/>
          </a:prstGeom>
          <a:noFill/>
        </p:spPr>
      </p:pic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4714884"/>
            <a:ext cx="913486" cy="89062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43438" y="3571876"/>
            <a:ext cx="300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SDI experiment:</a:t>
            </a:r>
          </a:p>
          <a:p>
            <a:r>
              <a:rPr lang="en-GB" sz="2800" dirty="0" smtClean="0"/>
              <a:t>The reality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1985</a:t>
            </a:r>
            <a:endParaRPr lang="en-GB" dirty="0"/>
          </a:p>
        </p:txBody>
      </p:sp>
      <p:pic>
        <p:nvPicPr>
          <p:cNvPr id="96258" name="Picture 2" descr="Image:Sts-51-g-patch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714500" cy="1714500"/>
          </a:xfrm>
          <a:prstGeom prst="rect">
            <a:avLst/>
          </a:prstGeom>
          <a:noFill/>
        </p:spPr>
      </p:pic>
      <p:pic>
        <p:nvPicPr>
          <p:cNvPr id="96260" name="Picture 4" descr="C:\Users\akenn\AppData\Local\Microsoft\Windows\Temporary Internet Files\Content.IE5\GDK4QY75\MCj036846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9930947">
            <a:off x="2712246" y="1659705"/>
            <a:ext cx="1824228" cy="164317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643438" y="3571876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reality</a:t>
            </a:r>
            <a:endParaRPr lang="en-GB" sz="2800" dirty="0"/>
          </a:p>
        </p:txBody>
      </p:sp>
      <p:pic>
        <p:nvPicPr>
          <p:cNvPr id="96263" name="Picture 7" descr="C:\Users\akenn\AppData\Local\Microsoft\Windows\Temporary Internet Files\Content.IE5\QYES2HHN\MCj0389360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0"/>
            <a:ext cx="913486" cy="560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857810" cy="522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5143504" y="4000504"/>
            <a:ext cx="1115291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NASA Mars Climate </a:t>
            </a:r>
            <a:r>
              <a:rPr lang="en-GB" dirty="0" err="1" smtClean="0"/>
              <a:t>Orbiter</a:t>
            </a:r>
            <a:r>
              <a:rPr lang="en-GB" dirty="0" smtClean="0"/>
              <a:t>, 1999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285860"/>
            <a:ext cx="4857810" cy="522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2"/>
          <p:cNvSpPr/>
          <p:nvPr/>
        </p:nvSpPr>
        <p:spPr>
          <a:xfrm>
            <a:off x="5143504" y="4000504"/>
            <a:ext cx="1115291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NASA Mars Climate </a:t>
            </a:r>
            <a:r>
              <a:rPr lang="en-GB" dirty="0" err="1" smtClean="0"/>
              <a:t>Orbiter</a:t>
            </a:r>
            <a:r>
              <a:rPr lang="en-GB" dirty="0" smtClean="0"/>
              <a:t>, 1999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214282" y="1357298"/>
            <a:ext cx="8643966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5.9736e24&lt;kg&gt;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Average between pole and equator radii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= 6371.0e3&lt;m&gt;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Lucida Console" pitchFamily="49" charset="0"/>
                <a:cs typeface="Courier New" pitchFamily="49" charset="0"/>
              </a:rPr>
              <a:t>// Gravitational acceleration on surface of Earth </a:t>
            </a:r>
          </a:p>
          <a:p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let g =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PhysicalConstants.G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EarthMass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/ (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 * </a:t>
            </a:r>
            <a:r>
              <a:rPr lang="en-GB" sz="1600" dirty="0" err="1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EarthRadius</a:t>
            </a:r>
            <a:r>
              <a:rPr lang="en-GB" sz="1600" dirty="0" smtClean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endParaRPr lang="en-GB" sz="1600" dirty="0" smtClean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696" r="58209" b="21425"/>
          <a:stretch>
            <a:fillRect/>
          </a:stretch>
        </p:blipFill>
        <p:spPr bwMode="auto">
          <a:xfrm>
            <a:off x="1500166" y="3571876"/>
            <a:ext cx="695165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5"/>
          <p:cNvSpPr/>
          <p:nvPr/>
        </p:nvSpPr>
        <p:spPr>
          <a:xfrm>
            <a:off x="3071802" y="4786322"/>
            <a:ext cx="3357586" cy="812800"/>
          </a:xfrm>
          <a:custGeom>
            <a:avLst/>
            <a:gdLst>
              <a:gd name="connsiteX0" fmla="*/ 300182 w 1115291"/>
              <a:gd name="connsiteY0" fmla="*/ 53109 h 812800"/>
              <a:gd name="connsiteX1" fmla="*/ 23091 w 1115291"/>
              <a:gd name="connsiteY1" fmla="*/ 413327 h 812800"/>
              <a:gd name="connsiteX2" fmla="*/ 161637 w 1115291"/>
              <a:gd name="connsiteY2" fmla="*/ 787400 h 812800"/>
              <a:gd name="connsiteX3" fmla="*/ 979055 w 1115291"/>
              <a:gd name="connsiteY3" fmla="*/ 565727 h 812800"/>
              <a:gd name="connsiteX4" fmla="*/ 979055 w 1115291"/>
              <a:gd name="connsiteY4" fmla="*/ 94673 h 812800"/>
              <a:gd name="connsiteX5" fmla="*/ 300182 w 1115291"/>
              <a:gd name="connsiteY5" fmla="*/ 53109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291" h="812800">
                <a:moveTo>
                  <a:pt x="300182" y="53109"/>
                </a:moveTo>
                <a:cubicBezTo>
                  <a:pt x="140855" y="106218"/>
                  <a:pt x="46182" y="290945"/>
                  <a:pt x="23091" y="413327"/>
                </a:cubicBezTo>
                <a:cubicBezTo>
                  <a:pt x="0" y="535709"/>
                  <a:pt x="2310" y="762000"/>
                  <a:pt x="161637" y="787400"/>
                </a:cubicBezTo>
                <a:cubicBezTo>
                  <a:pt x="320964" y="812800"/>
                  <a:pt x="842819" y="681182"/>
                  <a:pt x="979055" y="565727"/>
                </a:cubicBezTo>
                <a:cubicBezTo>
                  <a:pt x="1115291" y="450273"/>
                  <a:pt x="1099128" y="182418"/>
                  <a:pt x="979055" y="94673"/>
                </a:cubicBezTo>
                <a:cubicBezTo>
                  <a:pt x="858982" y="6928"/>
                  <a:pt x="459509" y="0"/>
                  <a:pt x="300182" y="531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hsbc-pleasure-pa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214289"/>
            <a:ext cx="4786346" cy="630300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Code!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361473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92D050"/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rgbClr val="92D050"/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let a = 2</a:t>
            </a:r>
          </a:p>
          <a:p>
            <a:pPr>
              <a:buNone/>
            </a:pPr>
            <a:r>
              <a:rPr lang="en-AU" sz="1800" b="1" dirty="0">
                <a:solidFill>
                  <a:srgbClr val="92D050"/>
                </a:solidFill>
                <a:latin typeface="Lucida Console" pitchFamily="49" charset="0"/>
              </a:rPr>
              <a:t>Console.WriteLine a</a:t>
            </a:r>
            <a:endParaRPr lang="en-US" sz="1800" b="1" dirty="0">
              <a:solidFill>
                <a:srgbClr val="92D050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6182" y="1643051"/>
            <a:ext cx="5143536" cy="4525963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/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int a()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return 2;</a:t>
            </a:r>
          </a:p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(a);            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accent5">
                  <a:lumMod val="40000"/>
                  <a:lumOff val="6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357290" y="5500702"/>
            <a:ext cx="2428892" cy="1071570"/>
          </a:xfrm>
          <a:prstGeom prst="wedgeRectCallout">
            <a:avLst>
              <a:gd name="adj1" fmla="val 57869"/>
              <a:gd name="adj2" fmla="val -158483"/>
            </a:avLst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  <p:txBody>
          <a:bodyPr lIns="91432" tIns="45715" rIns="91432" bIns="45715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Noise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Signal!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chEd2007-Developer">
  <a:themeElements>
    <a:clrScheme name="Custom 5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37720"/>
      </a:accent1>
      <a:accent2>
        <a:srgbClr val="0076BF"/>
      </a:accent2>
      <a:accent3>
        <a:srgbClr val="66CC33"/>
      </a:accent3>
      <a:accent4>
        <a:srgbClr val="FFCC00"/>
      </a:accent4>
      <a:accent5>
        <a:srgbClr val="EE3424"/>
      </a:accent5>
      <a:accent6>
        <a:srgbClr val="FFFFFF"/>
      </a:accent6>
      <a:hlink>
        <a:srgbClr val="F37720"/>
      </a:hlink>
      <a:folHlink>
        <a:srgbClr val="F37720"/>
      </a:folHlink>
    </a:clrScheme>
    <a:fontScheme name="Custom 8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9F9F8"/>
        </a:lt1>
        <a:dk2>
          <a:srgbClr val="F37736"/>
        </a:dk2>
        <a:lt2>
          <a:srgbClr val="DDDDDD"/>
        </a:lt2>
        <a:accent1>
          <a:srgbClr val="FEC214"/>
        </a:accent1>
        <a:accent2>
          <a:srgbClr val="A2C83A"/>
        </a:accent2>
        <a:accent3>
          <a:srgbClr val="FBFBFB"/>
        </a:accent3>
        <a:accent4>
          <a:srgbClr val="000000"/>
        </a:accent4>
        <a:accent5>
          <a:srgbClr val="FEDDAA"/>
        </a:accent5>
        <a:accent6>
          <a:srgbClr val="92B534"/>
        </a:accent6>
        <a:hlink>
          <a:srgbClr val="519CD5"/>
        </a:hlink>
        <a:folHlink>
          <a:srgbClr val="A299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7943</TotalTime>
  <Words>1691</Words>
  <Application>Microsoft Office PowerPoint</Application>
  <PresentationFormat>On-screen Show (4:3)</PresentationFormat>
  <Paragraphs>625</Paragraphs>
  <Slides>65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TechEd2007-Developer</vt:lpstr>
      <vt:lpstr>F# Succinct, Expressive, Functional</vt:lpstr>
      <vt:lpstr>Topics</vt:lpstr>
      <vt:lpstr>What is F# about?  </vt:lpstr>
      <vt:lpstr>Simplicity</vt:lpstr>
      <vt:lpstr>Economics</vt:lpstr>
      <vt:lpstr>Programmer Productivity</vt:lpstr>
      <vt:lpstr>Simplicity</vt:lpstr>
      <vt:lpstr>Slide 8</vt:lpstr>
      <vt:lpstr>Code!</vt:lpstr>
      <vt:lpstr>Slide 10</vt:lpstr>
      <vt:lpstr>Slide 11</vt:lpstr>
      <vt:lpstr>Slide 12</vt:lpstr>
      <vt:lpstr>Slide 13</vt:lpstr>
      <vt:lpstr>You</vt:lpstr>
      <vt:lpstr>Everything</vt:lpstr>
      <vt:lpstr>Economics</vt:lpstr>
      <vt:lpstr>Programmer Productivity</vt:lpstr>
      <vt:lpstr>People </vt:lpstr>
      <vt:lpstr>F#:  Influences</vt:lpstr>
      <vt:lpstr>F#: Combining Paradigms</vt:lpstr>
      <vt:lpstr>F#: The Combination Counts!</vt:lpstr>
      <vt:lpstr>F# in More Detail</vt:lpstr>
      <vt:lpstr>Slide 23</vt:lpstr>
      <vt:lpstr>Quick Tour</vt:lpstr>
      <vt:lpstr>Quick Tour</vt:lpstr>
      <vt:lpstr>Orthogonal &amp; Unified Constructs</vt:lpstr>
      <vt:lpstr>Demo: Let’s WebCrawl…</vt:lpstr>
      <vt:lpstr>Orthogonal &amp; Unified Constructs</vt:lpstr>
      <vt:lpstr>F# - Functional</vt:lpstr>
      <vt:lpstr>F# - Functional</vt:lpstr>
      <vt:lpstr>Immutability the norm…</vt:lpstr>
      <vt:lpstr>In Praise of Immutability</vt:lpstr>
      <vt:lpstr>F# - Lists</vt:lpstr>
      <vt:lpstr>F# - Sequences</vt:lpstr>
      <vt:lpstr>Weakly Typed? Slow?</vt:lpstr>
      <vt:lpstr>Slide 36</vt:lpstr>
      <vt:lpstr>Objects</vt:lpstr>
      <vt:lpstr>F# - Objects + Functional</vt:lpstr>
      <vt:lpstr>F# - Objects + Functional</vt:lpstr>
      <vt:lpstr>F# - Objects + Functional</vt:lpstr>
      <vt:lpstr>F# - Objects + Functional</vt:lpstr>
      <vt:lpstr>The adCenter Problem</vt:lpstr>
      <vt:lpstr>The Scale of Things</vt:lpstr>
      <vt:lpstr>F# and adCenter</vt:lpstr>
      <vt:lpstr>AdPredict: What We Observed</vt:lpstr>
      <vt:lpstr>Smooth Transitions</vt:lpstr>
      <vt:lpstr>F# Async/Parallel </vt:lpstr>
      <vt:lpstr>async { ... }</vt:lpstr>
      <vt:lpstr>Demo</vt:lpstr>
      <vt:lpstr>The F# Approach</vt:lpstr>
      <vt:lpstr>async { ... }</vt:lpstr>
      <vt:lpstr>async { ... }</vt:lpstr>
      <vt:lpstr>async { ... }</vt:lpstr>
      <vt:lpstr>Demo</vt:lpstr>
      <vt:lpstr>8 Ways to Learn</vt:lpstr>
      <vt:lpstr>Books about F#</vt:lpstr>
      <vt:lpstr>Getting F#</vt:lpstr>
      <vt:lpstr>Questions &amp; Discussion</vt:lpstr>
      <vt:lpstr>Slide 59</vt:lpstr>
      <vt:lpstr>1985</vt:lpstr>
      <vt:lpstr>1985</vt:lpstr>
      <vt:lpstr>1985</vt:lpstr>
      <vt:lpstr>NASA Mars Climate Orbiter, 1999</vt:lpstr>
      <vt:lpstr>NASA Mars Climate Orbiter, 1999</vt:lpstr>
      <vt:lpstr>Slide 65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dsyme</dc:creator>
  <cp:lastModifiedBy>Don Syme</cp:lastModifiedBy>
  <cp:revision>291</cp:revision>
  <dcterms:created xsi:type="dcterms:W3CDTF">2007-05-01T12:49:55Z</dcterms:created>
  <dcterms:modified xsi:type="dcterms:W3CDTF">2009-03-26T13:50:27Z</dcterms:modified>
</cp:coreProperties>
</file>