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7" r:id="rId2"/>
    <p:sldId id="449" r:id="rId3"/>
    <p:sldId id="432" r:id="rId4"/>
    <p:sldId id="451" r:id="rId5"/>
    <p:sldId id="452" r:id="rId6"/>
    <p:sldId id="453" r:id="rId7"/>
    <p:sldId id="433" r:id="rId8"/>
    <p:sldId id="436" r:id="rId9"/>
    <p:sldId id="437" r:id="rId10"/>
    <p:sldId id="438" r:id="rId11"/>
    <p:sldId id="461" r:id="rId12"/>
    <p:sldId id="494" r:id="rId13"/>
    <p:sldId id="542" r:id="rId14"/>
    <p:sldId id="387" r:id="rId15"/>
    <p:sldId id="429" r:id="rId16"/>
    <p:sldId id="479" r:id="rId17"/>
    <p:sldId id="547" r:id="rId18"/>
    <p:sldId id="376" r:id="rId19"/>
    <p:sldId id="548" r:id="rId20"/>
    <p:sldId id="549" r:id="rId21"/>
    <p:sldId id="543" r:id="rId22"/>
    <p:sldId id="513" r:id="rId23"/>
    <p:sldId id="514" r:id="rId24"/>
    <p:sldId id="392" r:id="rId25"/>
    <p:sldId id="410" r:id="rId26"/>
    <p:sldId id="394" r:id="rId27"/>
    <p:sldId id="395" r:id="rId28"/>
    <p:sldId id="556" r:id="rId29"/>
    <p:sldId id="519" r:id="rId30"/>
    <p:sldId id="520" r:id="rId31"/>
    <p:sldId id="521" r:id="rId32"/>
    <p:sldId id="522" r:id="rId33"/>
    <p:sldId id="523" r:id="rId34"/>
    <p:sldId id="499" r:id="rId35"/>
    <p:sldId id="500" r:id="rId36"/>
    <p:sldId id="501" r:id="rId37"/>
    <p:sldId id="502" r:id="rId38"/>
    <p:sldId id="445" r:id="rId39"/>
    <p:sldId id="527" r:id="rId40"/>
    <p:sldId id="528" r:id="rId41"/>
    <p:sldId id="529" r:id="rId42"/>
    <p:sldId id="530" r:id="rId43"/>
    <p:sldId id="558" r:id="rId44"/>
    <p:sldId id="510" r:id="rId45"/>
    <p:sldId id="565" r:id="rId46"/>
    <p:sldId id="545" r:id="rId47"/>
    <p:sldId id="413" r:id="rId48"/>
    <p:sldId id="373" r:id="rId49"/>
    <p:sldId id="524" r:id="rId50"/>
    <p:sldId id="525" r:id="rId51"/>
    <p:sldId id="38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66"/>
    <a:srgbClr val="0033CC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84333" autoAdjust="0"/>
  </p:normalViewPr>
  <p:slideViewPr>
    <p:cSldViewPr>
      <p:cViewPr>
        <p:scale>
          <a:sx n="70" d="100"/>
          <a:sy n="70" d="100"/>
        </p:scale>
        <p:origin x="-1260" y="-264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F6BE280E-4F43-436B-B2DD-60D0314A821D}" type="presOf" srcId="{20F9648A-07FE-49CA-8945-9ECA77F1781E}" destId="{C45D112E-F679-4F2C-BB3E-32C985B93210}" srcOrd="0" destOrd="0" presId="urn:microsoft.com/office/officeart/2005/8/layout/arrow5"/>
    <dgm:cxn modelId="{3BCABBFB-CDE8-49AC-8BB7-B32BFB6C8F1F}" type="presOf" srcId="{0D7835CE-1BE1-4A04-BE2A-3B99D265ACDD}" destId="{F46DFFE8-954F-4BDC-9232-DB8F826D64D9}" srcOrd="0" destOrd="0" presId="urn:microsoft.com/office/officeart/2005/8/layout/arrow5"/>
    <dgm:cxn modelId="{41833F0F-F75E-4B3C-8837-9A67AE9353E8}" type="presOf" srcId="{B3929F1D-153B-450C-99EA-6E8BC8DBE9F4}" destId="{26085288-8BBD-4A18-B782-013657CD3B38}" srcOrd="0" destOrd="0" presId="urn:microsoft.com/office/officeart/2005/8/layout/arrow5"/>
    <dgm:cxn modelId="{B708C7F8-F8FA-4054-955B-084B446602D4}" type="presParOf" srcId="{F46DFFE8-954F-4BDC-9232-DB8F826D64D9}" destId="{C45D112E-F679-4F2C-BB3E-32C985B93210}" srcOrd="0" destOrd="0" presId="urn:microsoft.com/office/officeart/2005/8/layout/arrow5"/>
    <dgm:cxn modelId="{5806BA33-64FD-4027-8ACB-77B366459FC4}" type="presParOf" srcId="{F46DFFE8-954F-4BDC-9232-DB8F826D64D9}" destId="{26085288-8BBD-4A18-B782-013657CD3B3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A6EFB-DFE4-48B0-B86B-7C871A3F98A9}" type="doc">
      <dgm:prSet loTypeId="urn:microsoft.com/office/officeart/2005/8/layout/radial4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E9AF67-0012-425E-BCD0-F9D9194A5F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Statically Typed</a:t>
          </a:r>
          <a:endParaRPr lang="en-GB" sz="2000" b="1" dirty="0"/>
        </a:p>
      </dgm:t>
    </dgm:pt>
    <dgm:pt modelId="{E4E0ACDF-85EC-4F7E-85E7-9A2C26057D0A}" type="parTrans" cxnId="{0FCFDCAD-66FA-4D91-99AF-5D5F5D35C6F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61B8FD6C-235F-4A23-B239-1A2EFCFD171F}" type="sibTrans" cxnId="{0FCFDCAD-66FA-4D91-99AF-5D5F5D35C6F2}">
      <dgm:prSet/>
      <dgm:spPr/>
      <dgm:t>
        <a:bodyPr/>
        <a:lstStyle/>
        <a:p>
          <a:endParaRPr lang="en-GB"/>
        </a:p>
      </dgm:t>
    </dgm:pt>
    <dgm:pt modelId="{33362331-C4C0-479A-9E69-A5C61B0E39F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Succinct</a:t>
          </a:r>
          <a:endParaRPr lang="en-GB" sz="2000" b="1" dirty="0"/>
        </a:p>
      </dgm:t>
    </dgm:pt>
    <dgm:pt modelId="{01103240-4C88-4187-82A0-5437449330B9}" type="parTrans" cxnId="{7E65BE70-FEEF-4F4D-9CB8-EA88299C4CD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4A1AF50-4F97-44FD-8BB2-7B9629E5C164}" type="sibTrans" cxnId="{7E65BE70-FEEF-4F4D-9CB8-EA88299C4CDE}">
      <dgm:prSet/>
      <dgm:spPr/>
      <dgm:t>
        <a:bodyPr/>
        <a:lstStyle/>
        <a:p>
          <a:endParaRPr lang="en-GB"/>
        </a:p>
      </dgm:t>
    </dgm:pt>
    <dgm:pt modelId="{74993499-1DEF-4E20-8B21-8CD07318D878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smtClean="0">
              <a:solidFill>
                <a:schemeClr val="tx1"/>
              </a:solidFill>
            </a:rPr>
            <a:t>F#</a:t>
          </a:r>
          <a:endParaRPr lang="en-GB" dirty="0">
            <a:solidFill>
              <a:schemeClr val="tx1"/>
            </a:solidFill>
          </a:endParaRPr>
        </a:p>
      </dgm:t>
    </dgm:pt>
    <dgm:pt modelId="{34DF5C84-07B3-4611-9125-E75C7DB9A500}" type="parTrans" cxnId="{D291D52B-C11A-43F3-A06B-A8E1D4D7F1A4}">
      <dgm:prSet/>
      <dgm:spPr/>
      <dgm:t>
        <a:bodyPr/>
        <a:lstStyle/>
        <a:p>
          <a:endParaRPr lang="en-GB"/>
        </a:p>
      </dgm:t>
    </dgm:pt>
    <dgm:pt modelId="{626E4DBC-042B-4ACE-A1E8-6876B1A5E43B}" type="sibTrans" cxnId="{D291D52B-C11A-43F3-A06B-A8E1D4D7F1A4}">
      <dgm:prSet/>
      <dgm:spPr/>
      <dgm:t>
        <a:bodyPr/>
        <a:lstStyle/>
        <a:p>
          <a:endParaRPr lang="en-GB"/>
        </a:p>
      </dgm:t>
    </dgm:pt>
    <dgm:pt modelId="{FA26E0E4-613F-43D1-9A9A-0786F08DD8E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Libraries</a:t>
          </a:r>
        </a:p>
      </dgm:t>
    </dgm:pt>
    <dgm:pt modelId="{03FF78EA-A718-4249-9074-12E82B55D0AA}" type="parTrans" cxnId="{473BCC76-BFC6-4D33-8CA0-7000CBC9266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9C1E0A62-5CCE-4582-8545-3184F22D7BCF}" type="sibTrans" cxnId="{473BCC76-BFC6-4D33-8CA0-7000CBC92661}">
      <dgm:prSet/>
      <dgm:spPr/>
      <dgm:t>
        <a:bodyPr/>
        <a:lstStyle/>
        <a:p>
          <a:endParaRPr lang="en-GB"/>
        </a:p>
      </dgm:t>
    </dgm:pt>
    <dgm:pt modelId="{DB7B1319-1CF4-4FE7-8142-A25F2D85881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Explorative</a:t>
          </a:r>
          <a:endParaRPr lang="en-GB" sz="2000" b="1" dirty="0"/>
        </a:p>
      </dgm:t>
    </dgm:pt>
    <dgm:pt modelId="{7B149938-5F09-4D04-AF43-E124ED4818D0}" type="parTrans" cxnId="{68CF4D69-E6FC-4930-AF3C-91480BB8F60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EB8D02BD-CA62-4A6D-9FF6-042F831E69FF}" type="sibTrans" cxnId="{68CF4D69-E6FC-4930-AF3C-91480BB8F604}">
      <dgm:prSet/>
      <dgm:spPr/>
      <dgm:t>
        <a:bodyPr/>
        <a:lstStyle/>
        <a:p>
          <a:endParaRPr lang="en-GB"/>
        </a:p>
      </dgm:t>
    </dgm:pt>
    <dgm:pt modelId="{BF2642E4-B7B1-466A-8992-C515E4CB177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Interoperable</a:t>
          </a:r>
          <a:endParaRPr lang="en-GB" sz="2000" b="1" dirty="0"/>
        </a:p>
      </dgm:t>
    </dgm:pt>
    <dgm:pt modelId="{D3649AA9-E4E1-4AC5-ACFC-266F61D82D11}" type="parTrans" cxnId="{6F70A82D-7D26-4315-BA5B-E328EF3D526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66B577B-ECAA-497F-913E-9A75A5C62F1C}" type="sibTrans" cxnId="{6F70A82D-7D26-4315-BA5B-E328EF3D526C}">
      <dgm:prSet/>
      <dgm:spPr/>
      <dgm:t>
        <a:bodyPr/>
        <a:lstStyle/>
        <a:p>
          <a:endParaRPr lang="en-GB"/>
        </a:p>
      </dgm:t>
    </dgm:pt>
    <dgm:pt modelId="{84FF6F92-158B-43BF-906F-6ADCF0938CD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Efficient</a:t>
          </a:r>
        </a:p>
      </dgm:t>
    </dgm:pt>
    <dgm:pt modelId="{EE2896D6-17F6-4685-9E97-678096EAE925}" type="parTrans" cxnId="{268A123C-0555-40B1-AA0D-358E930D2AB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BCF09582-2F5D-4D8F-A848-F907A199D339}" type="sibTrans" cxnId="{268A123C-0555-40B1-AA0D-358E930D2AB2}">
      <dgm:prSet/>
      <dgm:spPr/>
      <dgm:t>
        <a:bodyPr/>
        <a:lstStyle/>
        <a:p>
          <a:endParaRPr lang="en-GB"/>
        </a:p>
      </dgm:t>
    </dgm:pt>
    <dgm:pt modelId="{99A1C928-2832-491B-9C49-8942EB19ED9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Scalable</a:t>
          </a:r>
          <a:endParaRPr lang="en-GB" sz="2000" b="1" dirty="0"/>
        </a:p>
      </dgm:t>
    </dgm:pt>
    <dgm:pt modelId="{9DA00083-8893-4F9C-9C40-48732B2E3130}" type="parTrans" cxnId="{88682247-AD40-428A-BC78-31CA1344C25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208E07AE-F12E-46C1-BDB5-9DC14C635C36}" type="sibTrans" cxnId="{88682247-AD40-428A-BC78-31CA1344C251}">
      <dgm:prSet/>
      <dgm:spPr/>
      <dgm:t>
        <a:bodyPr/>
        <a:lstStyle/>
        <a:p>
          <a:endParaRPr lang="en-GB"/>
        </a:p>
      </dgm:t>
    </dgm:pt>
    <dgm:pt modelId="{044FD503-271E-4041-9B74-8FDB38D9A27B}" type="pres">
      <dgm:prSet presAssocID="{583A6EFB-DFE4-48B0-B86B-7C871A3F98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200EDAB-6BFA-4AB6-87BE-A3E6B71A1E0A}" type="pres">
      <dgm:prSet presAssocID="{74993499-1DEF-4E20-8B21-8CD07318D878}" presName="centerShape" presStyleLbl="node0" presStyleIdx="0" presStyleCnt="1" custLinFactNeighborX="-432" custLinFactNeighborY="-8188"/>
      <dgm:spPr/>
      <dgm:t>
        <a:bodyPr/>
        <a:lstStyle/>
        <a:p>
          <a:endParaRPr lang="en-GB"/>
        </a:p>
      </dgm:t>
    </dgm:pt>
    <dgm:pt modelId="{E0086FCE-E285-4A62-B42B-E8A01F7F5477}" type="pres">
      <dgm:prSet presAssocID="{E4E0ACDF-85EC-4F7E-85E7-9A2C26057D0A}" presName="parTrans" presStyleLbl="bgSibTrans2D1" presStyleIdx="0" presStyleCnt="7"/>
      <dgm:spPr/>
      <dgm:t>
        <a:bodyPr/>
        <a:lstStyle/>
        <a:p>
          <a:endParaRPr lang="en-GB"/>
        </a:p>
      </dgm:t>
    </dgm:pt>
    <dgm:pt modelId="{76A391E9-8CC0-4BBB-8BCC-76234AE64D90}" type="pres">
      <dgm:prSet presAssocID="{23E9AF67-0012-425E-BCD0-F9D9194A5F5E}" presName="node" presStyleLbl="node1" presStyleIdx="0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814AE7-E95D-497E-805F-CE9CC3755C69}" type="pres">
      <dgm:prSet presAssocID="{01103240-4C88-4187-82A0-5437449330B9}" presName="parTrans" presStyleLbl="bgSibTrans2D1" presStyleIdx="1" presStyleCnt="7"/>
      <dgm:spPr/>
      <dgm:t>
        <a:bodyPr/>
        <a:lstStyle/>
        <a:p>
          <a:endParaRPr lang="en-GB"/>
        </a:p>
      </dgm:t>
    </dgm:pt>
    <dgm:pt modelId="{755E51DA-A926-42B2-87F1-CDA12BA4893A}" type="pres">
      <dgm:prSet presAssocID="{33362331-C4C0-479A-9E69-A5C61B0E39F0}" presName="node" presStyleLbl="node1" presStyleIdx="1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CF76D0-40F2-4112-8E68-7D69001D26C0}" type="pres">
      <dgm:prSet presAssocID="{9DA00083-8893-4F9C-9C40-48732B2E3130}" presName="parTrans" presStyleLbl="bgSibTrans2D1" presStyleIdx="2" presStyleCnt="7"/>
      <dgm:spPr/>
      <dgm:t>
        <a:bodyPr/>
        <a:lstStyle/>
        <a:p>
          <a:endParaRPr lang="en-GB"/>
        </a:p>
      </dgm:t>
    </dgm:pt>
    <dgm:pt modelId="{0A39E56B-4062-49C9-9FF2-90CB4FC96ECD}" type="pres">
      <dgm:prSet presAssocID="{99A1C928-2832-491B-9C49-8942EB19ED9B}" presName="node" presStyleLbl="node1" presStyleIdx="2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7AA5B1-698B-4403-8761-C48610C5C318}" type="pres">
      <dgm:prSet presAssocID="{03FF78EA-A718-4249-9074-12E82B55D0AA}" presName="parTrans" presStyleLbl="bgSibTrans2D1" presStyleIdx="3" presStyleCnt="7"/>
      <dgm:spPr/>
      <dgm:t>
        <a:bodyPr/>
        <a:lstStyle/>
        <a:p>
          <a:endParaRPr lang="en-GB"/>
        </a:p>
      </dgm:t>
    </dgm:pt>
    <dgm:pt modelId="{C4C7A058-6A74-4164-BF49-C0E4D6D7E147}" type="pres">
      <dgm:prSet presAssocID="{FA26E0E4-613F-43D1-9A9A-0786F08DD8EF}" presName="node" presStyleLbl="node1" presStyleIdx="3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0D43E4-6AC6-4E8E-ADB6-67A6F6EFCE4C}" type="pres">
      <dgm:prSet presAssocID="{7B149938-5F09-4D04-AF43-E124ED4818D0}" presName="parTrans" presStyleLbl="bgSibTrans2D1" presStyleIdx="4" presStyleCnt="7"/>
      <dgm:spPr/>
      <dgm:t>
        <a:bodyPr/>
        <a:lstStyle/>
        <a:p>
          <a:endParaRPr lang="en-GB"/>
        </a:p>
      </dgm:t>
    </dgm:pt>
    <dgm:pt modelId="{20A31607-1B25-4CBB-9DA2-C2218C0DDD0F}" type="pres">
      <dgm:prSet presAssocID="{DB7B1319-1CF4-4FE7-8142-A25F2D858815}" presName="node" presStyleLbl="node1" presStyleIdx="4" presStyleCnt="7" custScaleX="1186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C823A7-0142-4E3F-8BF8-5B3A1ECEC76B}" type="pres">
      <dgm:prSet presAssocID="{D3649AA9-E4E1-4AC5-ACFC-266F61D82D11}" presName="parTrans" presStyleLbl="bgSibTrans2D1" presStyleIdx="5" presStyleCnt="7"/>
      <dgm:spPr/>
      <dgm:t>
        <a:bodyPr/>
        <a:lstStyle/>
        <a:p>
          <a:endParaRPr lang="en-GB"/>
        </a:p>
      </dgm:t>
    </dgm:pt>
    <dgm:pt modelId="{69A35B74-35C8-4387-A54C-436D18F6B04D}" type="pres">
      <dgm:prSet presAssocID="{BF2642E4-B7B1-466A-8992-C515E4CB1774}" presName="node" presStyleLbl="node1" presStyleIdx="5" presStyleCnt="7" custScaleX="1330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DA9D1C-07A3-472F-B240-CF45811F3670}" type="pres">
      <dgm:prSet presAssocID="{EE2896D6-17F6-4685-9E97-678096EAE925}" presName="parTrans" presStyleLbl="bgSibTrans2D1" presStyleIdx="6" presStyleCnt="7"/>
      <dgm:spPr/>
      <dgm:t>
        <a:bodyPr/>
        <a:lstStyle/>
        <a:p>
          <a:endParaRPr lang="en-GB"/>
        </a:p>
      </dgm:t>
    </dgm:pt>
    <dgm:pt modelId="{F719FB97-800B-49E0-9B9F-D33A3AFAA02B}" type="pres">
      <dgm:prSet presAssocID="{84FF6F92-158B-43BF-906F-6ADCF0938CD1}" presName="node" presStyleLbl="node1" presStyleIdx="6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40CCA2-3F6C-4C44-9743-FE926A50AA28}" type="presOf" srcId="{D3649AA9-E4E1-4AC5-ACFC-266F61D82D11}" destId="{FAC823A7-0142-4E3F-8BF8-5B3A1ECEC76B}" srcOrd="0" destOrd="0" presId="urn:microsoft.com/office/officeart/2005/8/layout/radial4"/>
    <dgm:cxn modelId="{0B48751B-B2BC-4236-81EF-07AE37CEA2DF}" type="presOf" srcId="{FA26E0E4-613F-43D1-9A9A-0786F08DD8EF}" destId="{C4C7A058-6A74-4164-BF49-C0E4D6D7E147}" srcOrd="0" destOrd="0" presId="urn:microsoft.com/office/officeart/2005/8/layout/radial4"/>
    <dgm:cxn modelId="{E1943964-A1D7-4878-B22B-4DEEC065C4D7}" type="presOf" srcId="{EE2896D6-17F6-4685-9E97-678096EAE925}" destId="{E0DA9D1C-07A3-472F-B240-CF45811F3670}" srcOrd="0" destOrd="0" presId="urn:microsoft.com/office/officeart/2005/8/layout/radial4"/>
    <dgm:cxn modelId="{03ED2DA3-90F6-40F5-9C14-A3F34284AA06}" type="presOf" srcId="{74993499-1DEF-4E20-8B21-8CD07318D878}" destId="{0200EDAB-6BFA-4AB6-87BE-A3E6B71A1E0A}" srcOrd="0" destOrd="0" presId="urn:microsoft.com/office/officeart/2005/8/layout/radial4"/>
    <dgm:cxn modelId="{0C0F0AE2-F2DE-4614-A9E8-7F40B706DC21}" type="presOf" srcId="{7B149938-5F09-4D04-AF43-E124ED4818D0}" destId="{BE0D43E4-6AC6-4E8E-ADB6-67A6F6EFCE4C}" srcOrd="0" destOrd="0" presId="urn:microsoft.com/office/officeart/2005/8/layout/radial4"/>
    <dgm:cxn modelId="{473BCC76-BFC6-4D33-8CA0-7000CBC92661}" srcId="{74993499-1DEF-4E20-8B21-8CD07318D878}" destId="{FA26E0E4-613F-43D1-9A9A-0786F08DD8EF}" srcOrd="3" destOrd="0" parTransId="{03FF78EA-A718-4249-9074-12E82B55D0AA}" sibTransId="{9C1E0A62-5CCE-4582-8545-3184F22D7BCF}"/>
    <dgm:cxn modelId="{268A123C-0555-40B1-AA0D-358E930D2AB2}" srcId="{74993499-1DEF-4E20-8B21-8CD07318D878}" destId="{84FF6F92-158B-43BF-906F-6ADCF0938CD1}" srcOrd="6" destOrd="0" parTransId="{EE2896D6-17F6-4685-9E97-678096EAE925}" sibTransId="{BCF09582-2F5D-4D8F-A848-F907A199D339}"/>
    <dgm:cxn modelId="{21A34621-7753-47F2-BA63-4AE9413200B7}" type="presOf" srcId="{BF2642E4-B7B1-466A-8992-C515E4CB1774}" destId="{69A35B74-35C8-4387-A54C-436D18F6B04D}" srcOrd="0" destOrd="0" presId="urn:microsoft.com/office/officeart/2005/8/layout/radial4"/>
    <dgm:cxn modelId="{15F7A3CC-5C1D-46EE-B26A-BFC5ECC6385D}" type="presOf" srcId="{23E9AF67-0012-425E-BCD0-F9D9194A5F5E}" destId="{76A391E9-8CC0-4BBB-8BCC-76234AE64D90}" srcOrd="0" destOrd="0" presId="urn:microsoft.com/office/officeart/2005/8/layout/radial4"/>
    <dgm:cxn modelId="{F11F65AA-CC1D-4DE2-A731-D56BC91020B7}" type="presOf" srcId="{DB7B1319-1CF4-4FE7-8142-A25F2D858815}" destId="{20A31607-1B25-4CBB-9DA2-C2218C0DDD0F}" srcOrd="0" destOrd="0" presId="urn:microsoft.com/office/officeart/2005/8/layout/radial4"/>
    <dgm:cxn modelId="{6F70A82D-7D26-4315-BA5B-E328EF3D526C}" srcId="{74993499-1DEF-4E20-8B21-8CD07318D878}" destId="{BF2642E4-B7B1-466A-8992-C515E4CB1774}" srcOrd="5" destOrd="0" parTransId="{D3649AA9-E4E1-4AC5-ACFC-266F61D82D11}" sibTransId="{F66B577B-ECAA-497F-913E-9A75A5C62F1C}"/>
    <dgm:cxn modelId="{EA09A086-2623-4242-A3BE-648DFE80A1C4}" type="presOf" srcId="{E4E0ACDF-85EC-4F7E-85E7-9A2C26057D0A}" destId="{E0086FCE-E285-4A62-B42B-E8A01F7F5477}" srcOrd="0" destOrd="0" presId="urn:microsoft.com/office/officeart/2005/8/layout/radial4"/>
    <dgm:cxn modelId="{7E65BE70-FEEF-4F4D-9CB8-EA88299C4CDE}" srcId="{74993499-1DEF-4E20-8B21-8CD07318D878}" destId="{33362331-C4C0-479A-9E69-A5C61B0E39F0}" srcOrd="1" destOrd="0" parTransId="{01103240-4C88-4187-82A0-5437449330B9}" sibTransId="{F4A1AF50-4F97-44FD-8BB2-7B9629E5C164}"/>
    <dgm:cxn modelId="{E930BA5B-674D-4107-8152-53263ED0DE2C}" type="presOf" srcId="{01103240-4C88-4187-82A0-5437449330B9}" destId="{43814AE7-E95D-497E-805F-CE9CC3755C69}" srcOrd="0" destOrd="0" presId="urn:microsoft.com/office/officeart/2005/8/layout/radial4"/>
    <dgm:cxn modelId="{BBFBCDB5-474D-43EF-BD76-D2264AD848F3}" type="presOf" srcId="{33362331-C4C0-479A-9E69-A5C61B0E39F0}" destId="{755E51DA-A926-42B2-87F1-CDA12BA4893A}" srcOrd="0" destOrd="0" presId="urn:microsoft.com/office/officeart/2005/8/layout/radial4"/>
    <dgm:cxn modelId="{06796990-80C5-4BB9-95E1-3F536D0D7E96}" type="presOf" srcId="{583A6EFB-DFE4-48B0-B86B-7C871A3F98A9}" destId="{044FD503-271E-4041-9B74-8FDB38D9A27B}" srcOrd="0" destOrd="0" presId="urn:microsoft.com/office/officeart/2005/8/layout/radial4"/>
    <dgm:cxn modelId="{3627FA8D-AFE8-40E9-9A3E-676DD34BD5B0}" type="presOf" srcId="{03FF78EA-A718-4249-9074-12E82B55D0AA}" destId="{EE7AA5B1-698B-4403-8761-C48610C5C318}" srcOrd="0" destOrd="0" presId="urn:microsoft.com/office/officeart/2005/8/layout/radial4"/>
    <dgm:cxn modelId="{D291D52B-C11A-43F3-A06B-A8E1D4D7F1A4}" srcId="{583A6EFB-DFE4-48B0-B86B-7C871A3F98A9}" destId="{74993499-1DEF-4E20-8B21-8CD07318D878}" srcOrd="0" destOrd="0" parTransId="{34DF5C84-07B3-4611-9125-E75C7DB9A500}" sibTransId="{626E4DBC-042B-4ACE-A1E8-6876B1A5E43B}"/>
    <dgm:cxn modelId="{0FCFDCAD-66FA-4D91-99AF-5D5F5D35C6F2}" srcId="{74993499-1DEF-4E20-8B21-8CD07318D878}" destId="{23E9AF67-0012-425E-BCD0-F9D9194A5F5E}" srcOrd="0" destOrd="0" parTransId="{E4E0ACDF-85EC-4F7E-85E7-9A2C26057D0A}" sibTransId="{61B8FD6C-235F-4A23-B239-1A2EFCFD171F}"/>
    <dgm:cxn modelId="{D0EE8235-18C1-416C-8718-158664253242}" type="presOf" srcId="{99A1C928-2832-491B-9C49-8942EB19ED9B}" destId="{0A39E56B-4062-49C9-9FF2-90CB4FC96ECD}" srcOrd="0" destOrd="0" presId="urn:microsoft.com/office/officeart/2005/8/layout/radial4"/>
    <dgm:cxn modelId="{88682247-AD40-428A-BC78-31CA1344C251}" srcId="{74993499-1DEF-4E20-8B21-8CD07318D878}" destId="{99A1C928-2832-491B-9C49-8942EB19ED9B}" srcOrd="2" destOrd="0" parTransId="{9DA00083-8893-4F9C-9C40-48732B2E3130}" sibTransId="{208E07AE-F12E-46C1-BDB5-9DC14C635C36}"/>
    <dgm:cxn modelId="{68CF4D69-E6FC-4930-AF3C-91480BB8F604}" srcId="{74993499-1DEF-4E20-8B21-8CD07318D878}" destId="{DB7B1319-1CF4-4FE7-8142-A25F2D858815}" srcOrd="4" destOrd="0" parTransId="{7B149938-5F09-4D04-AF43-E124ED4818D0}" sibTransId="{EB8D02BD-CA62-4A6D-9FF6-042F831E69FF}"/>
    <dgm:cxn modelId="{0080A280-8EE2-4E34-B638-A2AA1EBBBF58}" type="presOf" srcId="{84FF6F92-158B-43BF-906F-6ADCF0938CD1}" destId="{F719FB97-800B-49E0-9B9F-D33A3AFAA02B}" srcOrd="0" destOrd="0" presId="urn:microsoft.com/office/officeart/2005/8/layout/radial4"/>
    <dgm:cxn modelId="{DF8B6F23-BA5D-4E83-9F68-8BF70A3CB677}" type="presOf" srcId="{9DA00083-8893-4F9C-9C40-48732B2E3130}" destId="{76CF76D0-40F2-4112-8E68-7D69001D26C0}" srcOrd="0" destOrd="0" presId="urn:microsoft.com/office/officeart/2005/8/layout/radial4"/>
    <dgm:cxn modelId="{3CAADC54-AA78-40B7-9CE9-2B4AB7172D7D}" type="presParOf" srcId="{044FD503-271E-4041-9B74-8FDB38D9A27B}" destId="{0200EDAB-6BFA-4AB6-87BE-A3E6B71A1E0A}" srcOrd="0" destOrd="0" presId="urn:microsoft.com/office/officeart/2005/8/layout/radial4"/>
    <dgm:cxn modelId="{144E0350-42CE-4653-A436-4162C77ED6AA}" type="presParOf" srcId="{044FD503-271E-4041-9B74-8FDB38D9A27B}" destId="{E0086FCE-E285-4A62-B42B-E8A01F7F5477}" srcOrd="1" destOrd="0" presId="urn:microsoft.com/office/officeart/2005/8/layout/radial4"/>
    <dgm:cxn modelId="{240A9B78-06FF-4544-9397-5F5B61109BE2}" type="presParOf" srcId="{044FD503-271E-4041-9B74-8FDB38D9A27B}" destId="{76A391E9-8CC0-4BBB-8BCC-76234AE64D90}" srcOrd="2" destOrd="0" presId="urn:microsoft.com/office/officeart/2005/8/layout/radial4"/>
    <dgm:cxn modelId="{439DA391-1F1D-4D0C-A698-9F3BA7A78C8A}" type="presParOf" srcId="{044FD503-271E-4041-9B74-8FDB38D9A27B}" destId="{43814AE7-E95D-497E-805F-CE9CC3755C69}" srcOrd="3" destOrd="0" presId="urn:microsoft.com/office/officeart/2005/8/layout/radial4"/>
    <dgm:cxn modelId="{AADB11AD-31B3-4C77-9314-EC29F1FD65DC}" type="presParOf" srcId="{044FD503-271E-4041-9B74-8FDB38D9A27B}" destId="{755E51DA-A926-42B2-87F1-CDA12BA4893A}" srcOrd="4" destOrd="0" presId="urn:microsoft.com/office/officeart/2005/8/layout/radial4"/>
    <dgm:cxn modelId="{11D432D8-1AE2-42F7-837B-389D754CD8C5}" type="presParOf" srcId="{044FD503-271E-4041-9B74-8FDB38D9A27B}" destId="{76CF76D0-40F2-4112-8E68-7D69001D26C0}" srcOrd="5" destOrd="0" presId="urn:microsoft.com/office/officeart/2005/8/layout/radial4"/>
    <dgm:cxn modelId="{E827CCA8-8E76-4A79-8888-B24B065C30DB}" type="presParOf" srcId="{044FD503-271E-4041-9B74-8FDB38D9A27B}" destId="{0A39E56B-4062-49C9-9FF2-90CB4FC96ECD}" srcOrd="6" destOrd="0" presId="urn:microsoft.com/office/officeart/2005/8/layout/radial4"/>
    <dgm:cxn modelId="{1AA09F4B-B4C0-4F09-B33E-997D2F3CEC18}" type="presParOf" srcId="{044FD503-271E-4041-9B74-8FDB38D9A27B}" destId="{EE7AA5B1-698B-4403-8761-C48610C5C318}" srcOrd="7" destOrd="0" presId="urn:microsoft.com/office/officeart/2005/8/layout/radial4"/>
    <dgm:cxn modelId="{92BAB6DB-E19B-48AB-9C1B-4758B66B979A}" type="presParOf" srcId="{044FD503-271E-4041-9B74-8FDB38D9A27B}" destId="{C4C7A058-6A74-4164-BF49-C0E4D6D7E147}" srcOrd="8" destOrd="0" presId="urn:microsoft.com/office/officeart/2005/8/layout/radial4"/>
    <dgm:cxn modelId="{6B582756-F8E0-4160-858B-D2C94CFE64DD}" type="presParOf" srcId="{044FD503-271E-4041-9B74-8FDB38D9A27B}" destId="{BE0D43E4-6AC6-4E8E-ADB6-67A6F6EFCE4C}" srcOrd="9" destOrd="0" presId="urn:microsoft.com/office/officeart/2005/8/layout/radial4"/>
    <dgm:cxn modelId="{2071E4C2-9EF5-429D-9635-8BFE5C51DDED}" type="presParOf" srcId="{044FD503-271E-4041-9B74-8FDB38D9A27B}" destId="{20A31607-1B25-4CBB-9DA2-C2218C0DDD0F}" srcOrd="10" destOrd="0" presId="urn:microsoft.com/office/officeart/2005/8/layout/radial4"/>
    <dgm:cxn modelId="{276C2F89-F75F-4B03-8BF0-C34446FB4DDC}" type="presParOf" srcId="{044FD503-271E-4041-9B74-8FDB38D9A27B}" destId="{FAC823A7-0142-4E3F-8BF8-5B3A1ECEC76B}" srcOrd="11" destOrd="0" presId="urn:microsoft.com/office/officeart/2005/8/layout/radial4"/>
    <dgm:cxn modelId="{6DBDBF7F-C7D0-48AE-8C37-FCD19A243427}" type="presParOf" srcId="{044FD503-271E-4041-9B74-8FDB38D9A27B}" destId="{69A35B74-35C8-4387-A54C-436D18F6B04D}" srcOrd="12" destOrd="0" presId="urn:microsoft.com/office/officeart/2005/8/layout/radial4"/>
    <dgm:cxn modelId="{B5B70BC8-F0EB-4085-A2E9-A352A68635C7}" type="presParOf" srcId="{044FD503-271E-4041-9B74-8FDB38D9A27B}" destId="{E0DA9D1C-07A3-472F-B240-CF45811F3670}" srcOrd="13" destOrd="0" presId="urn:microsoft.com/office/officeart/2005/8/layout/radial4"/>
    <dgm:cxn modelId="{7B0B5703-EA1E-45C3-BD26-9E9683DFFC0F}" type="presParOf" srcId="{044FD503-271E-4041-9B74-8FDB38D9A27B}" destId="{F719FB97-800B-49E0-9B9F-D33A3AFAA02B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92950-00D5-4B71-B5E1-9C26867756E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9243570-F68D-40A9-8133-9A85E6AD3763}">
      <dgm:prSet custT="1"/>
      <dgm:spPr>
        <a:solidFill>
          <a:schemeClr val="accent2">
            <a:lumMod val="50000"/>
          </a:schemeClr>
        </a:solidFill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pPr rtl="0"/>
          <a:r>
            <a:rPr lang="en-US" sz="4400" dirty="0" smtClean="0">
              <a:effectLst/>
            </a:rPr>
            <a:t>Typed</a:t>
          </a:r>
          <a:endParaRPr lang="en-AU" sz="4400" dirty="0">
            <a:effectLst/>
          </a:endParaRPr>
        </a:p>
      </dgm:t>
    </dgm:pt>
    <dgm:pt modelId="{CE1255B7-6802-4985-BF8A-6E0665861176}" type="parTrans" cxnId="{1537B5E1-F21A-4CD5-AA45-C513F7BD0520}">
      <dgm:prSet/>
      <dgm:spPr/>
      <dgm:t>
        <a:bodyPr/>
        <a:lstStyle/>
        <a:p>
          <a:endParaRPr lang="en-AU"/>
        </a:p>
      </dgm:t>
    </dgm:pt>
    <dgm:pt modelId="{28ECAFFF-6A89-4282-AFCD-87F5E7455B3D}" type="sibTrans" cxnId="{1537B5E1-F21A-4CD5-AA45-C513F7BD0520}">
      <dgm:prSet/>
      <dgm:spPr/>
      <dgm:t>
        <a:bodyPr/>
        <a:lstStyle/>
        <a:p>
          <a:endParaRPr lang="en-AU"/>
        </a:p>
      </dgm:t>
    </dgm:pt>
    <dgm:pt modelId="{EE412210-A156-443E-ACB7-4CC7E2EFE6EE}">
      <dgm:prSet custT="1"/>
      <dgm:spPr/>
      <dgm:t>
        <a:bodyPr/>
        <a:lstStyle/>
        <a:p>
          <a:r>
            <a:rPr lang="en-US" sz="2000" strike="sngStrike" baseline="0" dirty="0" err="1" smtClean="0">
              <a:solidFill>
                <a:schemeClr val="bg1">
                  <a:lumMod val="75000"/>
                </a:schemeClr>
              </a:solidFill>
            </a:rPr>
            <a:t>Untyped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E19CA582-D597-4B76-8199-C0F90D85D615}" type="parTrans" cxnId="{252F270C-A9F3-4A83-9CF9-51382D542275}">
      <dgm:prSet/>
      <dgm:spPr/>
      <dgm:t>
        <a:bodyPr/>
        <a:lstStyle/>
        <a:p>
          <a:endParaRPr lang="en-AU"/>
        </a:p>
      </dgm:t>
    </dgm:pt>
    <dgm:pt modelId="{3E7F71DC-211C-4901-A9CD-C149CE025521}" type="sibTrans" cxnId="{252F270C-A9F3-4A83-9CF9-51382D542275}">
      <dgm:prSet/>
      <dgm:spPr/>
      <dgm:t>
        <a:bodyPr/>
        <a:lstStyle/>
        <a:p>
          <a:endParaRPr lang="en-AU"/>
        </a:p>
      </dgm:t>
    </dgm:pt>
    <dgm:pt modelId="{3DA0A4B9-90CC-4871-B910-48F6469ACBCF}">
      <dgm:prSet custT="1"/>
      <dgm:spPr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  <a:effectLst/>
            </a:rPr>
            <a:t>Efficient</a:t>
          </a:r>
          <a:endParaRPr lang="en-AU" sz="3600" dirty="0">
            <a:solidFill>
              <a:schemeClr val="tx1"/>
            </a:solidFill>
            <a:effectLst/>
          </a:endParaRPr>
        </a:p>
      </dgm:t>
    </dgm:pt>
    <dgm:pt modelId="{BE296B57-805E-4F99-8743-EB2CA8A47A9C}" type="parTrans" cxnId="{5AFB6E1D-8B8A-4E0F-8BCC-52A0B5F7F30E}">
      <dgm:prSet/>
      <dgm:spPr/>
      <dgm:t>
        <a:bodyPr/>
        <a:lstStyle/>
        <a:p>
          <a:endParaRPr lang="en-AU"/>
        </a:p>
      </dgm:t>
    </dgm:pt>
    <dgm:pt modelId="{01712B8C-2F3F-4422-87B2-6463AB3D3208}" type="sibTrans" cxnId="{5AFB6E1D-8B8A-4E0F-8BCC-52A0B5F7F30E}">
      <dgm:prSet/>
      <dgm:spPr/>
      <dgm:t>
        <a:bodyPr/>
        <a:lstStyle/>
        <a:p>
          <a:endParaRPr lang="en-AU"/>
        </a:p>
      </dgm:t>
    </dgm:pt>
    <dgm:pt modelId="{E801552B-9712-43BE-8CAB-FD8EBA5E5DFD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Interpreted</a:t>
          </a:r>
        </a:p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Reflection Invoke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6EEDE5B0-CDB8-4F50-9BD6-1953267F6AAA}" type="parTrans" cxnId="{54350F00-6BE0-4FD7-A680-778709BAACAB}">
      <dgm:prSet/>
      <dgm:spPr/>
      <dgm:t>
        <a:bodyPr/>
        <a:lstStyle/>
        <a:p>
          <a:endParaRPr lang="en-AU"/>
        </a:p>
      </dgm:t>
    </dgm:pt>
    <dgm:pt modelId="{E2DA9115-0AE9-4AF4-980B-A0EAD6DBB06B}" type="sibTrans" cxnId="{54350F00-6BE0-4FD7-A680-778709BAACAB}">
      <dgm:prSet/>
      <dgm:spPr/>
      <dgm:t>
        <a:bodyPr/>
        <a:lstStyle/>
        <a:p>
          <a:endParaRPr lang="en-AU"/>
        </a:p>
      </dgm:t>
    </dgm:pt>
    <dgm:pt modelId="{C7069BF0-6E6F-48E9-8672-B57B0A87B972}" type="pres">
      <dgm:prSet presAssocID="{46492950-00D5-4B71-B5E1-9C26867756E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B344BB2-2EF0-485B-AA36-ED8BCFB80070}" type="pres">
      <dgm:prSet presAssocID="{46492950-00D5-4B71-B5E1-9C26867756E0}" presName="diamond" presStyleLbl="bgShp" presStyleIdx="0" presStyleCnt="1"/>
      <dgm:spPr/>
    </dgm:pt>
    <dgm:pt modelId="{E2D12E97-66DD-45C8-B91C-BF80A5DDCA13}" type="pres">
      <dgm:prSet presAssocID="{46492950-00D5-4B71-B5E1-9C26867756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87F1EA-4808-4FCD-BF39-1D159AFB4DEB}" type="pres">
      <dgm:prSet presAssocID="{46492950-00D5-4B71-B5E1-9C26867756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CAE967-FBDB-4B2B-91A1-C85D45CBA0AB}" type="pres">
      <dgm:prSet presAssocID="{46492950-00D5-4B71-B5E1-9C26867756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6AF1C5-9540-44E7-9613-87EF9B57FABC}" type="pres">
      <dgm:prSet presAssocID="{46492950-00D5-4B71-B5E1-9C26867756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2D2AA5B-A479-40F8-A00C-CB83FEE198FF}" type="presOf" srcId="{3DA0A4B9-90CC-4871-B910-48F6469ACBCF}" destId="{4DCAE967-FBDB-4B2B-91A1-C85D45CBA0AB}" srcOrd="0" destOrd="0" presId="urn:microsoft.com/office/officeart/2005/8/layout/matrix3"/>
    <dgm:cxn modelId="{54350F00-6BE0-4FD7-A680-778709BAACAB}" srcId="{46492950-00D5-4B71-B5E1-9C26867756E0}" destId="{E801552B-9712-43BE-8CAB-FD8EBA5E5DFD}" srcOrd="3" destOrd="0" parTransId="{6EEDE5B0-CDB8-4F50-9BD6-1953267F6AAA}" sibTransId="{E2DA9115-0AE9-4AF4-980B-A0EAD6DBB06B}"/>
    <dgm:cxn modelId="{079305FD-4EE4-475D-959E-8DABB96944CA}" type="presOf" srcId="{46492950-00D5-4B71-B5E1-9C26867756E0}" destId="{C7069BF0-6E6F-48E9-8672-B57B0A87B972}" srcOrd="0" destOrd="0" presId="urn:microsoft.com/office/officeart/2005/8/layout/matrix3"/>
    <dgm:cxn modelId="{B71B3827-D385-4B7F-930D-55C425B3DE5C}" type="presOf" srcId="{E801552B-9712-43BE-8CAB-FD8EBA5E5DFD}" destId="{D36AF1C5-9540-44E7-9613-87EF9B57FABC}" srcOrd="0" destOrd="0" presId="urn:microsoft.com/office/officeart/2005/8/layout/matrix3"/>
    <dgm:cxn modelId="{7914CBA3-B2B6-432C-9F06-0CB4CF4FA7DF}" type="presOf" srcId="{EE412210-A156-443E-ACB7-4CC7E2EFE6EE}" destId="{FE87F1EA-4808-4FCD-BF39-1D159AFB4DEB}" srcOrd="0" destOrd="0" presId="urn:microsoft.com/office/officeart/2005/8/layout/matrix3"/>
    <dgm:cxn modelId="{252F270C-A9F3-4A83-9CF9-51382D542275}" srcId="{46492950-00D5-4B71-B5E1-9C26867756E0}" destId="{EE412210-A156-443E-ACB7-4CC7E2EFE6EE}" srcOrd="1" destOrd="0" parTransId="{E19CA582-D597-4B76-8199-C0F90D85D615}" sibTransId="{3E7F71DC-211C-4901-A9CD-C149CE025521}"/>
    <dgm:cxn modelId="{5AFB6E1D-8B8A-4E0F-8BCC-52A0B5F7F30E}" srcId="{46492950-00D5-4B71-B5E1-9C26867756E0}" destId="{3DA0A4B9-90CC-4871-B910-48F6469ACBCF}" srcOrd="2" destOrd="0" parTransId="{BE296B57-805E-4F99-8743-EB2CA8A47A9C}" sibTransId="{01712B8C-2F3F-4422-87B2-6463AB3D3208}"/>
    <dgm:cxn modelId="{1537B5E1-F21A-4CD5-AA45-C513F7BD0520}" srcId="{46492950-00D5-4B71-B5E1-9C26867756E0}" destId="{59243570-F68D-40A9-8133-9A85E6AD3763}" srcOrd="0" destOrd="0" parTransId="{CE1255B7-6802-4985-BF8A-6E0665861176}" sibTransId="{28ECAFFF-6A89-4282-AFCD-87F5E7455B3D}"/>
    <dgm:cxn modelId="{9D4D11EB-9127-4AA9-925D-BB3AF1422A68}" type="presOf" srcId="{59243570-F68D-40A9-8133-9A85E6AD3763}" destId="{E2D12E97-66DD-45C8-B91C-BF80A5DDCA13}" srcOrd="0" destOrd="0" presId="urn:microsoft.com/office/officeart/2005/8/layout/matrix3"/>
    <dgm:cxn modelId="{333257DD-ED85-40B9-8C64-2BB8CE6859E1}" type="presParOf" srcId="{C7069BF0-6E6F-48E9-8672-B57B0A87B972}" destId="{CB344BB2-2EF0-485B-AA36-ED8BCFB80070}" srcOrd="0" destOrd="0" presId="urn:microsoft.com/office/officeart/2005/8/layout/matrix3"/>
    <dgm:cxn modelId="{FDC36656-9602-4666-B975-B65F464B08BF}" type="presParOf" srcId="{C7069BF0-6E6F-48E9-8672-B57B0A87B972}" destId="{E2D12E97-66DD-45C8-B91C-BF80A5DDCA13}" srcOrd="1" destOrd="0" presId="urn:microsoft.com/office/officeart/2005/8/layout/matrix3"/>
    <dgm:cxn modelId="{B33EAB1F-2557-4FA0-B49F-EC3F24AF74CE}" type="presParOf" srcId="{C7069BF0-6E6F-48E9-8672-B57B0A87B972}" destId="{FE87F1EA-4808-4FCD-BF39-1D159AFB4DEB}" srcOrd="2" destOrd="0" presId="urn:microsoft.com/office/officeart/2005/8/layout/matrix3"/>
    <dgm:cxn modelId="{45936C90-2451-4EB5-AA0C-A9BB4528E11D}" type="presParOf" srcId="{C7069BF0-6E6F-48E9-8672-B57B0A87B972}" destId="{4DCAE967-FBDB-4B2B-91A1-C85D45CBA0AB}" srcOrd="3" destOrd="0" presId="urn:microsoft.com/office/officeart/2005/8/layout/matrix3"/>
    <dgm:cxn modelId="{6A2DB9D1-C8FA-4924-8CBA-EB85691D4F4B}" type="presParOf" srcId="{C7069BF0-6E6F-48E9-8672-B57B0A87B972}" destId="{D36AF1C5-9540-44E7-9613-87EF9B57FAB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5D112E-F679-4F2C-BB3E-32C985B93210}">
      <dsp:nvSpPr>
        <dsp:cNvPr id="0" name=""/>
        <dsp:cNvSpPr/>
      </dsp:nvSpPr>
      <dsp:spPr>
        <a:xfrm rot="16200000">
          <a:off x="1862" y="360"/>
          <a:ext cx="2578447" cy="2578447"/>
        </a:xfrm>
        <a:prstGeom prst="down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>
              <a:solidFill>
                <a:schemeClr val="tx1"/>
              </a:solidFill>
            </a:rPr>
            <a:t>OCaml</a:t>
          </a:r>
          <a:endParaRPr lang="en-GB" sz="3300" kern="1200" dirty="0">
            <a:solidFill>
              <a:schemeClr val="tx1"/>
            </a:solidFill>
          </a:endParaRPr>
        </a:p>
      </dsp:txBody>
      <dsp:txXfrm rot="16200000">
        <a:off x="1862" y="360"/>
        <a:ext cx="2578447" cy="2578447"/>
      </dsp:txXfrm>
    </dsp:sp>
    <dsp:sp modelId="{26085288-8BBD-4A18-B782-013657CD3B38}">
      <dsp:nvSpPr>
        <dsp:cNvPr id="0" name=""/>
        <dsp:cNvSpPr/>
      </dsp:nvSpPr>
      <dsp:spPr>
        <a:xfrm rot="5400000">
          <a:off x="5801689" y="360"/>
          <a:ext cx="2578447" cy="2578447"/>
        </a:xfrm>
        <a:prstGeom prst="downArrow">
          <a:avLst>
            <a:gd name="adj1" fmla="val 50000"/>
            <a:gd name="adj2" fmla="val 35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>
              <a:solidFill>
                <a:schemeClr val="tx1"/>
              </a:solidFill>
            </a:rPr>
            <a:t>C#/.NET</a:t>
          </a:r>
          <a:endParaRPr lang="en-GB" sz="3300" kern="1200" dirty="0">
            <a:solidFill>
              <a:schemeClr val="tx1"/>
            </a:solidFill>
          </a:endParaRPr>
        </a:p>
      </dsp:txBody>
      <dsp:txXfrm rot="5400000">
        <a:off x="5801689" y="360"/>
        <a:ext cx="2578447" cy="25784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00EDAB-6BFA-4AB6-87BE-A3E6B71A1E0A}">
      <dsp:nvSpPr>
        <dsp:cNvPr id="0" name=""/>
        <dsp:cNvSpPr/>
      </dsp:nvSpPr>
      <dsp:spPr>
        <a:xfrm>
          <a:off x="3357607" y="2286025"/>
          <a:ext cx="1944107" cy="1944107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smtClean="0">
              <a:solidFill>
                <a:schemeClr val="tx1"/>
              </a:solidFill>
            </a:rPr>
            <a:t>F#</a:t>
          </a:r>
          <a:endParaRPr lang="en-GB" sz="6500" kern="1200" dirty="0">
            <a:solidFill>
              <a:schemeClr val="tx1"/>
            </a:solidFill>
          </a:endParaRPr>
        </a:p>
      </dsp:txBody>
      <dsp:txXfrm>
        <a:off x="3357607" y="2286025"/>
        <a:ext cx="1944107" cy="1944107"/>
      </dsp:txXfrm>
    </dsp:sp>
    <dsp:sp modelId="{E0086FCE-E285-4A62-B42B-E8A01F7F5477}">
      <dsp:nvSpPr>
        <dsp:cNvPr id="0" name=""/>
        <dsp:cNvSpPr/>
      </dsp:nvSpPr>
      <dsp:spPr>
        <a:xfrm rot="10237210">
          <a:off x="1099479" y="3336106"/>
          <a:ext cx="2161457" cy="554070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76A391E9-8CC0-4BBB-8BCC-76234AE64D90}">
      <dsp:nvSpPr>
        <dsp:cNvPr id="0" name=""/>
        <dsp:cNvSpPr/>
      </dsp:nvSpPr>
      <dsp:spPr>
        <a:xfrm>
          <a:off x="378321" y="3244927"/>
          <a:ext cx="1471214" cy="10887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Statically Typed</a:t>
          </a:r>
          <a:endParaRPr lang="en-GB" sz="2000" b="1" kern="1200" dirty="0"/>
        </a:p>
      </dsp:txBody>
      <dsp:txXfrm>
        <a:off x="378321" y="3244927"/>
        <a:ext cx="1471214" cy="1088700"/>
      </dsp:txXfrm>
    </dsp:sp>
    <dsp:sp modelId="{43814AE7-E95D-497E-805F-CE9CC3755C69}">
      <dsp:nvSpPr>
        <dsp:cNvPr id="0" name=""/>
        <dsp:cNvSpPr/>
      </dsp:nvSpPr>
      <dsp:spPr>
        <a:xfrm rot="12084814">
          <a:off x="1482776" y="2238022"/>
          <a:ext cx="1904474" cy="554070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755E51DA-A926-42B2-87F1-CDA12BA4893A}">
      <dsp:nvSpPr>
        <dsp:cNvPr id="0" name=""/>
        <dsp:cNvSpPr/>
      </dsp:nvSpPr>
      <dsp:spPr>
        <a:xfrm>
          <a:off x="812903" y="1623048"/>
          <a:ext cx="1471214" cy="10887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Succinct</a:t>
          </a:r>
          <a:endParaRPr lang="en-GB" sz="2000" b="1" kern="1200" dirty="0"/>
        </a:p>
      </dsp:txBody>
      <dsp:txXfrm>
        <a:off x="812903" y="1623048"/>
        <a:ext cx="1471214" cy="1088700"/>
      </dsp:txXfrm>
    </dsp:sp>
    <dsp:sp modelId="{76CF76D0-40F2-4112-8E68-7D69001D26C0}">
      <dsp:nvSpPr>
        <dsp:cNvPr id="0" name=""/>
        <dsp:cNvSpPr/>
      </dsp:nvSpPr>
      <dsp:spPr>
        <a:xfrm rot="14101221">
          <a:off x="2371243" y="1403083"/>
          <a:ext cx="1708705" cy="554070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A39E56B-4062-49C9-9FF2-90CB4FC96ECD}">
      <dsp:nvSpPr>
        <dsp:cNvPr id="0" name=""/>
        <dsp:cNvSpPr/>
      </dsp:nvSpPr>
      <dsp:spPr>
        <a:xfrm>
          <a:off x="2000200" y="435750"/>
          <a:ext cx="1471214" cy="10887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Scalable</a:t>
          </a:r>
          <a:endParaRPr lang="en-GB" sz="2000" b="1" kern="1200" dirty="0"/>
        </a:p>
      </dsp:txBody>
      <dsp:txXfrm>
        <a:off x="2000200" y="435750"/>
        <a:ext cx="1471214" cy="1088700"/>
      </dsp:txXfrm>
    </dsp:sp>
    <dsp:sp modelId="{EE7AA5B1-698B-4403-8761-C48610C5C318}">
      <dsp:nvSpPr>
        <dsp:cNvPr id="0" name=""/>
        <dsp:cNvSpPr/>
      </dsp:nvSpPr>
      <dsp:spPr>
        <a:xfrm rot="16235517">
          <a:off x="3526732" y="1090897"/>
          <a:ext cx="1644915" cy="554070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C4C7A058-6A74-4164-BF49-C0E4D6D7E147}">
      <dsp:nvSpPr>
        <dsp:cNvPr id="0" name=""/>
        <dsp:cNvSpPr/>
      </dsp:nvSpPr>
      <dsp:spPr>
        <a:xfrm>
          <a:off x="3622080" y="1169"/>
          <a:ext cx="1471214" cy="10887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Libraries</a:t>
          </a:r>
        </a:p>
      </dsp:txBody>
      <dsp:txXfrm>
        <a:off x="3622080" y="1169"/>
        <a:ext cx="1471214" cy="1088700"/>
      </dsp:txXfrm>
    </dsp:sp>
    <dsp:sp modelId="{BE0D43E4-6AC6-4E8E-ADB6-67A6F6EFCE4C}">
      <dsp:nvSpPr>
        <dsp:cNvPr id="0" name=""/>
        <dsp:cNvSpPr/>
      </dsp:nvSpPr>
      <dsp:spPr>
        <a:xfrm rot="18354914">
          <a:off x="4599690" y="1407433"/>
          <a:ext cx="1739426" cy="554070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20A31607-1B25-4CBB-9DA2-C2218C0DDD0F}">
      <dsp:nvSpPr>
        <dsp:cNvPr id="0" name=""/>
        <dsp:cNvSpPr/>
      </dsp:nvSpPr>
      <dsp:spPr>
        <a:xfrm>
          <a:off x="5172519" y="435750"/>
          <a:ext cx="1614093" cy="10887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Explorative</a:t>
          </a:r>
          <a:endParaRPr lang="en-GB" sz="2000" b="1" kern="1200" dirty="0"/>
        </a:p>
      </dsp:txBody>
      <dsp:txXfrm>
        <a:off x="5172519" y="435750"/>
        <a:ext cx="1614093" cy="1088700"/>
      </dsp:txXfrm>
    </dsp:sp>
    <dsp:sp modelId="{FAC823A7-0142-4E3F-8BF8-5B3A1ECEC76B}">
      <dsp:nvSpPr>
        <dsp:cNvPr id="0" name=""/>
        <dsp:cNvSpPr/>
      </dsp:nvSpPr>
      <dsp:spPr>
        <a:xfrm rot="20338331">
          <a:off x="5278068" y="2240904"/>
          <a:ext cx="1953852" cy="554070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69A35B74-35C8-4387-A54C-436D18F6B04D}">
      <dsp:nvSpPr>
        <dsp:cNvPr id="0" name=""/>
        <dsp:cNvSpPr/>
      </dsp:nvSpPr>
      <dsp:spPr>
        <a:xfrm>
          <a:off x="6261236" y="1623048"/>
          <a:ext cx="1811256" cy="10887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Interoperable</a:t>
          </a:r>
          <a:endParaRPr lang="en-GB" sz="2000" b="1" kern="1200" dirty="0"/>
        </a:p>
      </dsp:txBody>
      <dsp:txXfrm>
        <a:off x="6261236" y="1623048"/>
        <a:ext cx="1811256" cy="1088700"/>
      </dsp:txXfrm>
    </dsp:sp>
    <dsp:sp modelId="{E0DA9D1C-07A3-472F-B240-CF45811F3670}">
      <dsp:nvSpPr>
        <dsp:cNvPr id="0" name=""/>
        <dsp:cNvSpPr/>
      </dsp:nvSpPr>
      <dsp:spPr>
        <a:xfrm rot="553315">
          <a:off x="5402021" y="3334857"/>
          <a:ext cx="2213730" cy="554070"/>
        </a:xfrm>
        <a:prstGeom prst="leftArrow">
          <a:avLst>
            <a:gd name="adj1" fmla="val 6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F719FB97-800B-49E0-9B9F-D33A3AFAA02B}">
      <dsp:nvSpPr>
        <dsp:cNvPr id="0" name=""/>
        <dsp:cNvSpPr/>
      </dsp:nvSpPr>
      <dsp:spPr>
        <a:xfrm>
          <a:off x="6865838" y="3244927"/>
          <a:ext cx="1471214" cy="10887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Efficient</a:t>
          </a:r>
        </a:p>
      </dsp:txBody>
      <dsp:txXfrm>
        <a:off x="6865838" y="3244927"/>
        <a:ext cx="1471214" cy="10887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344BB2-2EF0-485B-AA36-ED8BCFB80070}">
      <dsp:nvSpPr>
        <dsp:cNvPr id="0" name=""/>
        <dsp:cNvSpPr/>
      </dsp:nvSpPr>
      <dsp:spPr>
        <a:xfrm>
          <a:off x="1551773" y="0"/>
          <a:ext cx="5583254" cy="558325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12E97-66DD-45C8-B91C-BF80A5DDCA13}">
      <dsp:nvSpPr>
        <dsp:cNvPr id="0" name=""/>
        <dsp:cNvSpPr/>
      </dsp:nvSpPr>
      <dsp:spPr>
        <a:xfrm>
          <a:off x="2082182" y="530409"/>
          <a:ext cx="2177469" cy="2177469"/>
        </a:xfrm>
        <a:prstGeom prst="round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rgbClr val="FFFF00"/>
          </a:solidFill>
          <a:prstDash val="solid"/>
        </a:ln>
        <a:effectLst>
          <a:outerShdw blurRad="50800" dist="38100" dir="2700000" algn="tl" rotWithShape="0">
            <a:srgbClr val="FFFF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/>
            </a:rPr>
            <a:t>Typed</a:t>
          </a:r>
          <a:endParaRPr lang="en-AU" sz="4400" kern="1200" dirty="0">
            <a:effectLst/>
          </a:endParaRPr>
        </a:p>
      </dsp:txBody>
      <dsp:txXfrm>
        <a:off x="2082182" y="530409"/>
        <a:ext cx="2177469" cy="2177469"/>
      </dsp:txXfrm>
    </dsp:sp>
    <dsp:sp modelId="{FE87F1EA-4808-4FCD-BF39-1D159AFB4DEB}">
      <dsp:nvSpPr>
        <dsp:cNvPr id="0" name=""/>
        <dsp:cNvSpPr/>
      </dsp:nvSpPr>
      <dsp:spPr>
        <a:xfrm>
          <a:off x="4427148" y="530409"/>
          <a:ext cx="2177469" cy="21774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strike="sngStrike" kern="1200" baseline="0" dirty="0" err="1" smtClean="0">
              <a:solidFill>
                <a:schemeClr val="bg1">
                  <a:lumMod val="75000"/>
                </a:schemeClr>
              </a:solidFill>
            </a:rPr>
            <a:t>Untyped</a:t>
          </a:r>
          <a:endParaRPr lang="en-AU" sz="2000" strike="sngStrike" kern="1200" baseline="0" dirty="0">
            <a:solidFill>
              <a:schemeClr val="bg1">
                <a:lumMod val="75000"/>
              </a:schemeClr>
            </a:solidFill>
          </a:endParaRPr>
        </a:p>
      </dsp:txBody>
      <dsp:txXfrm>
        <a:off x="4427148" y="530409"/>
        <a:ext cx="2177469" cy="2177469"/>
      </dsp:txXfrm>
    </dsp:sp>
    <dsp:sp modelId="{4DCAE967-FBDB-4B2B-91A1-C85D45CBA0AB}">
      <dsp:nvSpPr>
        <dsp:cNvPr id="0" name=""/>
        <dsp:cNvSpPr/>
      </dsp:nvSpPr>
      <dsp:spPr>
        <a:xfrm>
          <a:off x="2082182" y="2875375"/>
          <a:ext cx="2177469" cy="21774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FF00"/>
          </a:solidFill>
          <a:prstDash val="solid"/>
        </a:ln>
        <a:effectLst>
          <a:outerShdw blurRad="50800" dist="38100" dir="2700000" algn="tl" rotWithShape="0">
            <a:srgbClr val="FFFF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effectLst/>
            </a:rPr>
            <a:t>Efficient</a:t>
          </a:r>
          <a:endParaRPr lang="en-AU" sz="3600" kern="1200" dirty="0">
            <a:solidFill>
              <a:schemeClr val="tx1"/>
            </a:solidFill>
            <a:effectLst/>
          </a:endParaRPr>
        </a:p>
      </dsp:txBody>
      <dsp:txXfrm>
        <a:off x="2082182" y="2875375"/>
        <a:ext cx="2177469" cy="2177469"/>
      </dsp:txXfrm>
    </dsp:sp>
    <dsp:sp modelId="{D36AF1C5-9540-44E7-9613-87EF9B57FABC}">
      <dsp:nvSpPr>
        <dsp:cNvPr id="0" name=""/>
        <dsp:cNvSpPr/>
      </dsp:nvSpPr>
      <dsp:spPr>
        <a:xfrm>
          <a:off x="4427148" y="2875375"/>
          <a:ext cx="2177469" cy="2177469"/>
        </a:xfrm>
        <a:prstGeom prst="round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strike="sngStrike" kern="1200" baseline="0" dirty="0" smtClean="0">
              <a:solidFill>
                <a:schemeClr val="bg1">
                  <a:lumMod val="75000"/>
                </a:schemeClr>
              </a:solidFill>
            </a:rPr>
            <a:t>Interpreted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strike="sngStrike" kern="1200" baseline="0" dirty="0" smtClean="0">
              <a:solidFill>
                <a:schemeClr val="bg1">
                  <a:lumMod val="75000"/>
                </a:schemeClr>
              </a:solidFill>
            </a:rPr>
            <a:t>Reflection Invoke</a:t>
          </a:r>
          <a:endParaRPr lang="en-AU" sz="2000" strike="sngStrike" kern="1200" baseline="0" dirty="0">
            <a:solidFill>
              <a:schemeClr val="bg1">
                <a:lumMod val="75000"/>
              </a:schemeClr>
            </a:solidFill>
          </a:endParaRPr>
        </a:p>
      </dsp:txBody>
      <dsp:txXfrm>
        <a:off x="4427148" y="2875375"/>
        <a:ext cx="2177469" cy="217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why does F# omit any type information? Is it not type safe? Is it coercive maybe? Or weakly typed? Maybe this is one of those dynamic</a:t>
            </a:r>
            <a:r>
              <a:rPr lang="en-US" baseline="0" dirty="0" smtClean="0"/>
              <a:t> languages I read about at 37 signals?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26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 has some features to make this a little more comfortable. We’ll see a bit of that later.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4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5" cstate="print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s.hubfs.net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hyperlink" Target="http://fsharp.net/" TargetMode="External"/><Relationship Id="rId4" Type="http://schemas.openxmlformats.org/officeDocument/2006/relationships/image" Target="../media/image9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sharp.net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sz="11500" dirty="0" smtClean="0"/>
              <a:t>F#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3600" dirty="0" smtClean="0">
                <a:latin typeface="Arial" charset="0"/>
              </a:rPr>
              <a:t>Succinct, Expressive, Functional</a:t>
            </a:r>
            <a:endParaRPr lang="en-US" sz="36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Don Syme, 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Principal Researcher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Research, Cambridge</a:t>
            </a:r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142984"/>
            <a:ext cx="6758006" cy="542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swap (x, y) = (y, x)</a:t>
            </a: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rotations (x, y, z) =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[ (x, y, z);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  (z, x, y);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  (y, z, x) ]</a:t>
            </a: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reduce f (x, y, z) =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f x + f y + f z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714744" y="1142984"/>
            <a:ext cx="5757906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&lt;U,T&gt; Swap&lt;T,U&gt;(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&lt;T,U&gt; t)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&lt;U,T&gt;(t.Item2, t.Item1)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ReadOnlyCollection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&lt;T,T,T&gt;&gt; Rotations&lt;T&gt;(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ReadOnlyCollection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(new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&lt;T,T,T&gt;[]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 {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&lt;T,T,T&gt;(t.Item1,t.Item2,t.Item3);    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  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&lt;T,T,T&gt;(t.Item3,t.Item1,t.Item2);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  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&lt;T,T,T&gt;(t.Item2,t.Item3,t.Item1); });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6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Reduce&lt;T&gt;(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Func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T,int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f,Tuple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4282" y="1071546"/>
            <a:ext cx="6758006" cy="17145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type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=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True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And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Nand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Or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Xor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    | Not of </a:t>
            </a:r>
            <a:r>
              <a:rPr lang="en-GB" sz="16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600" b="1" dirty="0" smtClean="0">
                <a:solidFill>
                  <a:srgbClr val="92D050"/>
                </a:solidFill>
                <a:latin typeface="Consolas" pitchFamily="49" charset="0"/>
              </a:rPr>
              <a:t>  </a:t>
            </a:r>
            <a:endParaRPr lang="en-GB" sz="1600" b="1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071902" y="1071546"/>
            <a:ext cx="5072098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this.Second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second;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TrueExpr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And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And(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Or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Or(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Not : 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Not(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 : base(first)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43570" y="1071546"/>
            <a:ext cx="328614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You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Everything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People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Love	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Programming 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F#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Combining Paradigms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I've been coding in F</a:t>
            </a:r>
            <a:r>
              <a:rPr lang="en-GB" sz="2400" i="1" smtClean="0">
                <a:solidFill>
                  <a:schemeClr val="bg1"/>
                </a:solidFill>
              </a:rPr>
              <a:t># lately, </a:t>
            </a:r>
            <a:r>
              <a:rPr lang="en-GB" sz="2400" i="1" dirty="0" smtClean="0">
                <a:solidFill>
                  <a:schemeClr val="bg1"/>
                </a:solidFill>
              </a:rPr>
              <a:t>for a production task. </a:t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/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>F# allows you to </a:t>
            </a:r>
            <a:r>
              <a:rPr lang="en-GB" sz="2400" b="1" i="1" dirty="0" smtClean="0">
                <a:solidFill>
                  <a:srgbClr val="00B0F0"/>
                </a:solidFill>
              </a:rPr>
              <a:t>move smoothly</a:t>
            </a:r>
            <a:r>
              <a:rPr lang="en-GB" sz="2400" i="1" dirty="0" smtClean="0">
                <a:solidFill>
                  <a:schemeClr val="bg1"/>
                </a:solidFill>
              </a:rPr>
              <a:t> in your programming style... I start with pure </a:t>
            </a:r>
            <a:r>
              <a:rPr lang="en-GB" sz="2400" i="1" u="sng" dirty="0" smtClean="0">
                <a:solidFill>
                  <a:schemeClr val="bg1"/>
                </a:solidFill>
              </a:rPr>
              <a:t>functional</a:t>
            </a:r>
            <a:r>
              <a:rPr lang="en-GB" sz="2400" i="1" dirty="0" smtClean="0">
                <a:solidFill>
                  <a:schemeClr val="bg1"/>
                </a:solidFill>
              </a:rPr>
              <a:t> code, shift slightly towards an </a:t>
            </a:r>
            <a:r>
              <a:rPr lang="en-GB" sz="2400" i="1" u="sng" dirty="0" smtClean="0">
                <a:solidFill>
                  <a:schemeClr val="bg1"/>
                </a:solidFill>
              </a:rPr>
              <a:t>object-oriented</a:t>
            </a:r>
            <a:r>
              <a:rPr lang="en-GB" sz="2400" i="1" dirty="0" smtClean="0">
                <a:solidFill>
                  <a:schemeClr val="bg1"/>
                </a:solidFill>
              </a:rPr>
              <a:t> style, and in production code, I sometimes have to do some </a:t>
            </a:r>
            <a:r>
              <a:rPr lang="en-GB" sz="2400" i="1" u="sng" dirty="0" smtClean="0">
                <a:solidFill>
                  <a:schemeClr val="bg1"/>
                </a:solidFill>
              </a:rPr>
              <a:t>imperative</a:t>
            </a:r>
            <a:r>
              <a:rPr lang="en-GB" sz="2400" i="1" dirty="0" smtClean="0">
                <a:solidFill>
                  <a:schemeClr val="bg1"/>
                </a:solidFill>
              </a:rPr>
              <a:t> programming. </a:t>
            </a:r>
          </a:p>
          <a:p>
            <a:pPr>
              <a:lnSpc>
                <a:spcPct val="110000"/>
              </a:lnSpc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 can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with a pure idea</a:t>
            </a:r>
            <a:r>
              <a:rPr lang="en-GB" sz="2400" i="1" dirty="0" smtClean="0">
                <a:solidFill>
                  <a:schemeClr val="bg1"/>
                </a:solidFill>
              </a:rPr>
              <a:t>, and still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finish my project with realistic code</a:t>
            </a:r>
            <a:r>
              <a:rPr lang="en-GB" sz="2400" i="1" dirty="0" smtClean="0">
                <a:solidFill>
                  <a:schemeClr val="bg1"/>
                </a:solidFill>
              </a:rPr>
              <a:t>. You're never disappointed in any phase of the project!</a:t>
            </a:r>
          </a:p>
          <a:p>
            <a:pPr>
              <a:lnSpc>
                <a:spcPct val="140000"/>
              </a:lnSpc>
            </a:pPr>
            <a:endParaRPr lang="en-GB" sz="2000" i="1" dirty="0" smtClean="0">
              <a:solidFill>
                <a:schemeClr val="bg1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Julien </a:t>
            </a:r>
            <a:r>
              <a:rPr lang="en-GB" sz="2000" dirty="0" err="1" smtClean="0">
                <a:solidFill>
                  <a:schemeClr val="bg1"/>
                </a:solidFill>
              </a:rPr>
              <a:t>Laugel</a:t>
            </a:r>
            <a:r>
              <a:rPr lang="en-GB" sz="2000" dirty="0" smtClean="0">
                <a:solidFill>
                  <a:schemeClr val="bg1"/>
                </a:solidFill>
              </a:rPr>
              <a:t>, Chief Software Architect, www.eurostocks.com</a:t>
            </a:r>
            <a:r>
              <a:rPr lang="en-GB" sz="2000" i="1" dirty="0" smtClean="0">
                <a:solidFill>
                  <a:schemeClr val="bg1"/>
                </a:solidFill>
              </a:rPr>
              <a:t/>
            </a:r>
            <a:br>
              <a:rPr lang="en-GB" sz="2000" i="1" dirty="0" smtClean="0">
                <a:solidFill>
                  <a:schemeClr val="bg1"/>
                </a:solidFill>
              </a:rPr>
            </a:br>
            <a:endParaRPr lang="en-GB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F#: The Combination Counts!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28736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Let’s </a:t>
            </a:r>
            <a:r>
              <a:rPr lang="en-GB" sz="4000" b="1" dirty="0" err="1" smtClean="0"/>
              <a:t>WebCrawl</a:t>
            </a:r>
            <a:r>
              <a:rPr lang="en-GB" sz="4000" b="1" dirty="0" smtClean="0"/>
              <a:t>...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Orthogonal &amp; Unified Constructs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Let “let” simplify your life…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357554" y="2928934"/>
            <a:ext cx="4793300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= (1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2, 3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b, c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a + b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 x 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sum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x*x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 a, g b, g c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750888" y="2565400"/>
            <a:ext cx="2265364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value</a:t>
            </a:r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528638" y="3500438"/>
            <a:ext cx="2549096" cy="400110"/>
          </a:xfrm>
          <a:prstGeom prst="wedgeRectCallout">
            <a:avLst>
              <a:gd name="adj1" fmla="val 61707"/>
              <a:gd name="adj2" fmla="val 46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function</a:t>
            </a:r>
          </a:p>
        </p:txBody>
      </p:sp>
      <p:sp>
        <p:nvSpPr>
          <p:cNvPr id="873479" name="AutoShape 7"/>
          <p:cNvSpPr>
            <a:spLocks noChangeArrowheads="1"/>
          </p:cNvSpPr>
          <p:nvPr/>
        </p:nvSpPr>
        <p:spPr bwMode="auto">
          <a:xfrm>
            <a:off x="606425" y="4508500"/>
            <a:ext cx="2201863" cy="412750"/>
          </a:xfrm>
          <a:prstGeom prst="wedgeRectCallout">
            <a:avLst>
              <a:gd name="adj1" fmla="val 99903"/>
              <a:gd name="adj2" fmla="val -96155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local value</a:t>
            </a:r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>
            <a:off x="887413" y="5589588"/>
            <a:ext cx="2480166" cy="400110"/>
          </a:xfrm>
          <a:prstGeom prst="wedgeRectCallout">
            <a:avLst>
              <a:gd name="adj1" fmla="val 65220"/>
              <a:gd name="adj2" fmla="val -251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local function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51500" y="1268413"/>
            <a:ext cx="3346450" cy="1327150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safety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succinctness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  <p:bldP spid="873479" grpId="0" animBg="1"/>
      <p:bldP spid="873480" grpId="0" animBg="1"/>
      <p:bldP spid="8734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- Whitespace Matters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0034" y="1571612"/>
            <a:ext cx="7358114" cy="4286280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computeDeriative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 = f (x - 0.05)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 = f (x + 0.05)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(p2 – p1) / 0.1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35751" y="3750471"/>
            <a:ext cx="250033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4851" y="5589588"/>
            <a:ext cx="2985305" cy="400110"/>
          </a:xfrm>
          <a:prstGeom prst="wedgeRectCallout">
            <a:avLst>
              <a:gd name="adj1" fmla="val -31189"/>
              <a:gd name="adj2" fmla="val -323168"/>
            </a:avLst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Offside (bad indentation)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Topics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3200" dirty="0" smtClean="0"/>
              <a:t>What is F# about?</a:t>
            </a:r>
          </a:p>
          <a:p>
            <a:pPr eaLnBrk="1" hangingPunct="1"/>
            <a:endParaRPr lang="en-GB" sz="3200" dirty="0" smtClean="0"/>
          </a:p>
          <a:p>
            <a:r>
              <a:rPr lang="en-GB" sz="3200" dirty="0" smtClean="0"/>
              <a:t>Some Simple F# Programming</a:t>
            </a:r>
          </a:p>
          <a:p>
            <a:pPr eaLnBrk="1" hangingPunct="1"/>
            <a:endParaRPr lang="en-GB" sz="3200" dirty="0" smtClean="0"/>
          </a:p>
          <a:p>
            <a:pPr eaLnBrk="1" hangingPunct="1"/>
            <a:r>
              <a:rPr lang="en-GB" sz="3200" dirty="0" smtClean="0"/>
              <a:t>A Taste of Parallel/Reactive with F#</a:t>
            </a:r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Fundamentals - Whitespace Matters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ded Corner 924687"/>
          <p:cNvSpPr>
            <a:spLocks noChangeArrowheads="1"/>
          </p:cNvSpPr>
          <p:nvPr/>
        </p:nvSpPr>
        <p:spPr bwMode="auto">
          <a:xfrm>
            <a:off x="500034" y="1571612"/>
            <a:ext cx="7358114" cy="4286280"/>
          </a:xfrm>
          <a:prstGeom prst="foldedCorner">
            <a:avLst>
              <a:gd name="adj" fmla="val 12866"/>
            </a:avLst>
          </a:prstGeom>
          <a:solidFill>
            <a:srgbClr val="F8F57B"/>
          </a:solidFill>
          <a:ln w="158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08000" tIns="45720" rIns="10800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computeDeriative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 x =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 = f (x - 0.05)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 = f (x + 0.05)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(p2 – p1) / 0.1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/>
              <a:t>Orthogonal &amp; Unified Constructs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Functions</a:t>
            </a:r>
            <a:r>
              <a:rPr lang="en-GB" sz="2800" dirty="0"/>
              <a:t>: like </a:t>
            </a:r>
            <a:r>
              <a:rPr lang="en-GB" sz="2800" dirty="0" smtClean="0"/>
              <a:t>delegates + unified </a:t>
            </a:r>
            <a:r>
              <a:rPr lang="en-GB" sz="2800" dirty="0"/>
              <a:t>and simple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3502882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-&gt; x + 1)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x 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x + 1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: int -&gt; int</a:t>
            </a:r>
          </a:p>
        </p:txBody>
      </p:sp>
      <p:sp>
        <p:nvSpPr>
          <p:cNvPr id="928773" name="AutoShape 5"/>
          <p:cNvSpPr>
            <a:spLocks noChangeArrowheads="1"/>
          </p:cNvSpPr>
          <p:nvPr/>
        </p:nvSpPr>
        <p:spPr bwMode="auto">
          <a:xfrm>
            <a:off x="4736332" y="2801902"/>
            <a:ext cx="1111202" cy="400110"/>
          </a:xfrm>
          <a:prstGeom prst="wedgeRectCallout">
            <a:avLst>
              <a:gd name="adj1" fmla="val -84068"/>
              <a:gd name="adj2" fmla="val 1137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Lambda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8774" name="AutoShape 6"/>
          <p:cNvSpPr>
            <a:spLocks noChangeArrowheads="1"/>
          </p:cNvSpPr>
          <p:nvPr/>
        </p:nvSpPr>
        <p:spPr bwMode="auto">
          <a:xfrm>
            <a:off x="4382253" y="3644900"/>
            <a:ext cx="1282723" cy="707886"/>
          </a:xfrm>
          <a:prstGeom prst="wedgeRectCallout">
            <a:avLst>
              <a:gd name="adj1" fmla="val -74425"/>
              <a:gd name="adj2" fmla="val -2075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Declare a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</a:t>
            </a:r>
          </a:p>
        </p:txBody>
      </p:sp>
      <p:sp>
        <p:nvSpPr>
          <p:cNvPr id="928775" name="AutoShape 7"/>
          <p:cNvSpPr>
            <a:spLocks noChangeArrowheads="1"/>
          </p:cNvSpPr>
          <p:nvPr/>
        </p:nvSpPr>
        <p:spPr bwMode="auto">
          <a:xfrm>
            <a:off x="3929058" y="4500570"/>
            <a:ext cx="2234907" cy="707886"/>
          </a:xfrm>
          <a:prstGeom prst="wedgeRectCallout">
            <a:avLst>
              <a:gd name="adj1" fmla="val -143625"/>
              <a:gd name="adj2" fmla="val -4057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pair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of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function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values</a:t>
            </a:r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5649106" y="2859365"/>
            <a:ext cx="3252814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predicate =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'T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bool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0" name="Rectangle 12"/>
          <p:cNvSpPr>
            <a:spLocks noChangeArrowheads="1"/>
          </p:cNvSpPr>
          <p:nvPr/>
        </p:nvSpPr>
        <p:spPr bwMode="auto">
          <a:xfrm>
            <a:off x="5996965" y="3435628"/>
            <a:ext cx="2555508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send =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'T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-&gt; unit</a:t>
            </a:r>
          </a:p>
        </p:txBody>
      </p:sp>
      <p:sp>
        <p:nvSpPr>
          <p:cNvPr id="928781" name="Rectangle 13"/>
          <p:cNvSpPr>
            <a:spLocks noChangeArrowheads="1"/>
          </p:cNvSpPr>
          <p:nvPr/>
        </p:nvSpPr>
        <p:spPr bwMode="auto">
          <a:xfrm>
            <a:off x="5076825" y="4076700"/>
            <a:ext cx="3790950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threadStart = unit -&gt; unit</a:t>
            </a: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5076825" y="48688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comparer =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'T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'T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5076825" y="55165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hasher =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'T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4787900" y="6165850"/>
            <a:ext cx="4079875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equality =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'T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'T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bool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5" name="AutoShape 17"/>
          <p:cNvSpPr>
            <a:spLocks noChangeArrowheads="1"/>
          </p:cNvSpPr>
          <p:nvPr/>
        </p:nvSpPr>
        <p:spPr bwMode="auto">
          <a:xfrm>
            <a:off x="3419475" y="2435220"/>
            <a:ext cx="1636988" cy="1323439"/>
          </a:xfrm>
          <a:prstGeom prst="wedgeRectCallout">
            <a:avLst>
              <a:gd name="adj1" fmla="val 68421"/>
              <a:gd name="adj2" fmla="val -710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One simple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mechanism,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many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uses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19575" y="5741988"/>
            <a:ext cx="1864870" cy="400110"/>
          </a:xfrm>
          <a:prstGeom prst="wedgeRectCallout">
            <a:avLst>
              <a:gd name="adj1" fmla="val -98449"/>
              <a:gd name="adj2" fmla="val -83630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function type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nimBg="1"/>
      <p:bldP spid="928773" grpId="0" animBg="1"/>
      <p:bldP spid="928773" grpId="1" animBg="1"/>
      <p:bldP spid="928774" grpId="0" animBg="1"/>
      <p:bldP spid="928774" grpId="1" animBg="1"/>
      <p:bldP spid="928775" grpId="0" animBg="1"/>
      <p:bldP spid="928775" grpId="1" animBg="1"/>
      <p:bldP spid="928779" grpId="0" animBg="1"/>
      <p:bldP spid="928780" grpId="0" animBg="1"/>
      <p:bldP spid="928781" grpId="0" animBg="1"/>
      <p:bldP spid="928782" grpId="0" animBg="1"/>
      <p:bldP spid="928783" grpId="0" animBg="1"/>
      <p:bldP spid="928784" grpId="0" animBg="1"/>
      <p:bldP spid="928785" grpId="0" animBg="1"/>
      <p:bldP spid="16" grpId="0" animBg="1"/>
      <p:bldP spid="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Functional– Pipelines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357422" y="2000240"/>
            <a:ext cx="4357718" cy="350046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4000" b="1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|&gt; f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79372" y="2565400"/>
            <a:ext cx="2608407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The pipeline operator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Functional– Pipelines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357422" y="2000240"/>
            <a:ext cx="4357718" cy="350046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4000" b="1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3600" b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|&gt; f1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|&gt; f2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|&gt; f3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14655" y="2132104"/>
            <a:ext cx="2379177" cy="707886"/>
          </a:xfrm>
          <a:prstGeom prst="wedgeRectCallout">
            <a:avLst>
              <a:gd name="adj1" fmla="val 69543"/>
              <a:gd name="adj2" fmla="val 54808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Successive stages 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in a pipeline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Immutability the norm…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548" t="20067" r="43941" b="26003"/>
          <a:stretch>
            <a:fillRect/>
          </a:stretch>
        </p:blipFill>
        <p:spPr bwMode="auto">
          <a:xfrm>
            <a:off x="285720" y="1000108"/>
            <a:ext cx="4500594" cy="30718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900101" name="AutoShape 5"/>
          <p:cNvSpPr>
            <a:spLocks noChangeArrowheads="1"/>
          </p:cNvSpPr>
          <p:nvPr/>
        </p:nvSpPr>
        <p:spPr bwMode="auto">
          <a:xfrm>
            <a:off x="142844" y="4429132"/>
            <a:ext cx="1800225" cy="1022350"/>
          </a:xfrm>
          <a:prstGeom prst="wedgeRectCallout">
            <a:avLst>
              <a:gd name="adj1" fmla="val 13256"/>
              <a:gd name="adj2" fmla="val -195814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Values may not be 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007" t="16250" r="18985" b="11250"/>
          <a:stretch>
            <a:fillRect/>
          </a:stretch>
        </p:blipFill>
        <p:spPr bwMode="auto">
          <a:xfrm>
            <a:off x="2214546" y="2071678"/>
            <a:ext cx="65427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0103" name="AutoShape 7"/>
          <p:cNvSpPr>
            <a:spLocks noChangeArrowheads="1"/>
          </p:cNvSpPr>
          <p:nvPr/>
        </p:nvSpPr>
        <p:spPr bwMode="auto">
          <a:xfrm>
            <a:off x="5105375" y="1884348"/>
            <a:ext cx="2592387" cy="717550"/>
          </a:xfrm>
          <a:prstGeom prst="wedgeRectCallout">
            <a:avLst>
              <a:gd name="adj1" fmla="val -50233"/>
              <a:gd name="adj2" fmla="val 1135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Data is immutable by default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57620" y="5357826"/>
            <a:ext cx="2235197" cy="523220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sym typeface="Wingdings"/>
              </a:rPr>
              <a:t></a:t>
            </a:r>
            <a:r>
              <a:rPr lang="en-GB" sz="2000" b="1" dirty="0" smtClean="0"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Not Mutate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613" y="4929198"/>
            <a:ext cx="2592387" cy="461665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CC00"/>
                </a:solidFill>
                <a:sym typeface="Wingdings"/>
              </a:rPr>
              <a:t></a:t>
            </a:r>
            <a:r>
              <a:rPr lang="en-GB" sz="2000" b="1" dirty="0" smtClean="0">
                <a:solidFill>
                  <a:srgbClr val="008000"/>
                </a:solidFill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Copy &amp; Update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1" grpId="0" animBg="1"/>
      <p:bldP spid="900103" grpId="0" animBg="1"/>
      <p:bldP spid="1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Praise of 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Immutable objects can be relied upon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transfer between threads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be aliased safely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lead to (different) optimization opportunities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85720" y="1214422"/>
            <a:ext cx="8429684" cy="5643578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2068259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</a:rPr>
              <a:t>//F#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#light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open System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let a = 2</a:t>
            </a:r>
          </a:p>
          <a:p>
            <a:pPr>
              <a:buNone/>
            </a:pPr>
            <a:r>
              <a:rPr lang="en-AU" sz="1800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(a)</a:t>
            </a:r>
            <a:endParaRPr lang="en-US" sz="1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7620" y="1643050"/>
            <a:ext cx="48291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//C#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using System;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namespace ConsoleApplication1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class Program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a()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return 2;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void Main(string[]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(a);            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28596" y="4214818"/>
            <a:ext cx="4857784" cy="2428892"/>
          </a:xfrm>
          <a:prstGeom prst="cloudCallout">
            <a:avLst>
              <a:gd name="adj1" fmla="val -24668"/>
              <a:gd name="adj2" fmla="val -6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Looks Weakly typed?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Maybe Dynamic?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Weakly Typed? Slow?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686800" cy="558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142976" y="2143116"/>
            <a:ext cx="1643074" cy="150019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F#</a:t>
            </a:r>
            <a:endParaRPr lang="en-AU" sz="7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Yet rich, dynamic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4291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Yet succinct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F# Objects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Vector2D 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dx:double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dy:double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v.Length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dx+dy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v.Scale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(k) 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Vector2D 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k,dy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*k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143248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715016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What is F# about?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Or: </a:t>
            </a:r>
            <a:r>
              <a:rPr lang="en-GB" sz="2400" i="1" dirty="0" smtClean="0"/>
              <a:t>Why is Microsoft investing in functional programming anyway?</a:t>
            </a:r>
            <a:endParaRPr lang="en-GB" sz="2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4714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Vector2D(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dx:double,dy:double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let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norm2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dx+dy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v.Length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HuffmanEncoding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freq:seq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&lt;char*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b="1" i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&lt; 50 lines of beautiful functional code&gt;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x.Encode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(input: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     encode(input)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x.Decode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(input: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     decode(input)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Immutable inputs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7072330" y="2857496"/>
            <a:ext cx="1643074" cy="857256"/>
          </a:xfrm>
          <a:prstGeom prst="wedgeRectCallout">
            <a:avLst>
              <a:gd name="adj1" fmla="val -76485"/>
              <a:gd name="adj2" fmla="val -25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tables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access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Vector2D(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dx:double,dy:double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let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mutable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let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mutable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member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v.Move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x,y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currDX+x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currDY</a:t>
            </a:r>
            <a:r>
              <a:rPr lang="en-US" b="1" kern="12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en-US" b="1" kern="1200" dirty="0" err="1" smtClean="0">
                <a:latin typeface="Consolas" pitchFamily="49" charset="0"/>
                <a:cs typeface="Consolas" pitchFamily="49" charset="0"/>
              </a:rPr>
              <a:t>currDY+y</a:t>
            </a:r>
            <a:endParaRPr lang="en-US" b="1" kern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state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internal state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Mutate internal state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Interlude: Case Study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N,000,000,000 impressions, 6TB data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N,000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N00.0 </a:t>
            </a:r>
            <a:r>
              <a:rPr lang="el-GR" b="1" dirty="0" smtClean="0">
                <a:solidFill>
                  <a:schemeClr val="accent1"/>
                </a:solidFill>
              </a:rPr>
              <a:t>μ</a:t>
            </a:r>
            <a:r>
              <a:rPr lang="en-GB" b="1" dirty="0" smtClean="0">
                <a:solidFill>
                  <a:schemeClr val="accent1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What We Observed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Quick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Agile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Scripting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Memory-Faithful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Succinct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Symbolic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.NET Integration</a:t>
            </a:r>
            <a:endParaRPr lang="en-GB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304800"/>
            <a:ext cx="2743200" cy="1015663"/>
          </a:xfrm>
          <a:prstGeom prst="wedgeRectCallout">
            <a:avLst>
              <a:gd name="adj1" fmla="val -120033"/>
              <a:gd name="adj2" fmla="val 6462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powerful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62600" y="1447800"/>
            <a:ext cx="2743200" cy="707886"/>
          </a:xfrm>
          <a:prstGeom prst="wedgeRectCallout">
            <a:avLst>
              <a:gd name="adj1" fmla="val -140910"/>
              <a:gd name="adj2" fmla="val 523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code is easily </a:t>
            </a:r>
            <a:r>
              <a:rPr lang="en-US" sz="2000" dirty="0" err="1" smtClean="0"/>
              <a:t>refactored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57818" y="2286000"/>
            <a:ext cx="3024182" cy="400110"/>
          </a:xfrm>
          <a:prstGeom prst="wedgeRectCallout">
            <a:avLst>
              <a:gd name="adj1" fmla="val -161167"/>
              <a:gd name="adj2" fmla="val 801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“Hands-on” exploration. 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81600" y="2819400"/>
            <a:ext cx="2743200" cy="707886"/>
          </a:xfrm>
          <a:prstGeom prst="wedgeRectCallout">
            <a:avLst>
              <a:gd name="adj1" fmla="val -128340"/>
              <a:gd name="adj2" fmla="val 1686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3733800"/>
            <a:ext cx="2743200" cy="707886"/>
          </a:xfrm>
          <a:prstGeom prst="wedgeRectCallout">
            <a:avLst>
              <a:gd name="adj1" fmla="val -122648"/>
              <a:gd name="adj2" fmla="val -2143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495800"/>
            <a:ext cx="2743200" cy="707886"/>
          </a:xfrm>
          <a:prstGeom prst="wedgeRectCallout">
            <a:avLst>
              <a:gd name="adj1" fmla="val -140516"/>
              <a:gd name="adj2" fmla="val -3704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5334000"/>
            <a:ext cx="2743200" cy="707886"/>
          </a:xfrm>
          <a:prstGeom prst="wedgeRectCallout">
            <a:avLst>
              <a:gd name="adj1" fmla="val -132517"/>
              <a:gd name="adj2" fmla="val -776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“Schedules”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714744" y="5857892"/>
            <a:ext cx="2743200" cy="707886"/>
          </a:xfrm>
          <a:prstGeom prst="wedgeRectCallout">
            <a:avLst>
              <a:gd name="adj1" fmla="val -61250"/>
              <a:gd name="adj2" fmla="val -9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Smooth Transitions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Researcher’s Brain </a:t>
            </a:r>
            <a:r>
              <a:rPr lang="en-GB" sz="2800" dirty="0" smtClean="0">
                <a:sym typeface="Wingdings" pitchFamily="2" charset="2"/>
              </a:rPr>
              <a:t> Realistic, Efficient Code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Realistic, Efficient Code  Component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Component  Deployment</a:t>
            </a:r>
          </a:p>
          <a:p>
            <a:endParaRPr lang="en-GB" sz="2800" dirty="0" smtClean="0">
              <a:sym typeface="Wingdings" pitchFamily="2" charset="2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14348" y="4643446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F# </a:t>
            </a:r>
            <a:r>
              <a:rPr lang="en-GB" sz="4000" b="1" dirty="0" err="1" smtClean="0"/>
              <a:t>Async</a:t>
            </a:r>
            <a:r>
              <a:rPr lang="en-GB" sz="4000" b="1" dirty="0" smtClean="0"/>
              <a:t>/Parallel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1" y="1571612"/>
            <a:ext cx="6461142" cy="4554551"/>
          </a:xfrm>
        </p:spPr>
        <p:txBody>
          <a:bodyPr/>
          <a:lstStyle/>
          <a:p>
            <a:pPr algn="ctr">
              <a:buNone/>
            </a:pPr>
            <a:r>
              <a:rPr lang="en-GB" sz="2800" dirty="0" smtClean="0"/>
              <a:t>F# is a </a:t>
            </a:r>
            <a:r>
              <a:rPr lang="en-GB" sz="2800" b="1" dirty="0" smtClean="0"/>
              <a:t>Parallel</a:t>
            </a:r>
            <a:r>
              <a:rPr lang="en-GB" sz="2800" dirty="0" smtClean="0"/>
              <a:t> Language</a:t>
            </a:r>
          </a:p>
          <a:p>
            <a:pPr algn="ctr">
              <a:buNone/>
            </a:pPr>
            <a:endParaRPr lang="en-GB" sz="2800" dirty="0" smtClean="0"/>
          </a:p>
          <a:p>
            <a:pPr algn="ctr">
              <a:buNone/>
            </a:pPr>
            <a:r>
              <a:rPr lang="en-GB" sz="2400" dirty="0" smtClean="0"/>
              <a:t>(Multiple active </a:t>
            </a:r>
            <a:r>
              <a:rPr lang="en-GB" sz="2400" b="1" u="sng" dirty="0" smtClean="0"/>
              <a:t>computations</a:t>
            </a:r>
            <a:r>
              <a:rPr lang="en-GB" sz="2400" dirty="0" smtClean="0"/>
              <a:t>)</a:t>
            </a:r>
          </a:p>
          <a:p>
            <a:pPr>
              <a:buNone/>
            </a:pPr>
            <a:endParaRPr lang="en-GB" sz="2800" dirty="0" smtClean="0"/>
          </a:p>
          <a:p>
            <a:pPr algn="ctr">
              <a:buNone/>
            </a:pPr>
            <a:r>
              <a:rPr lang="en-GB" sz="2800" dirty="0" smtClean="0"/>
              <a:t>F# is a </a:t>
            </a:r>
            <a:r>
              <a:rPr lang="en-GB" sz="2800" b="1" dirty="0" smtClean="0"/>
              <a:t>Reactive</a:t>
            </a:r>
            <a:r>
              <a:rPr lang="en-GB" sz="2800" dirty="0" smtClean="0"/>
              <a:t> Language</a:t>
            </a:r>
            <a:endParaRPr lang="en-GB" sz="2800" b="1" dirty="0" smtClean="0"/>
          </a:p>
          <a:p>
            <a:pPr algn="ctr">
              <a:buNone/>
            </a:pPr>
            <a:endParaRPr lang="en-GB" sz="2400" dirty="0" smtClean="0"/>
          </a:p>
          <a:p>
            <a:pPr algn="ctr">
              <a:buNone/>
            </a:pPr>
            <a:r>
              <a:rPr lang="en-GB" sz="2400" dirty="0" smtClean="0"/>
              <a:t>(Multiple pending </a:t>
            </a:r>
            <a:r>
              <a:rPr lang="en-GB" sz="2400" b="1" u="sng" dirty="0" smtClean="0"/>
              <a:t>reactions</a:t>
            </a:r>
            <a:r>
              <a:rPr lang="en-GB" sz="2400" dirty="0" smtClean="0"/>
              <a:t>)</a:t>
            </a:r>
          </a:p>
          <a:p>
            <a:pPr>
              <a:buNone/>
            </a:pPr>
            <a:endParaRPr lang="en-GB" sz="2800" dirty="0"/>
          </a:p>
        </p:txBody>
      </p:sp>
      <p:sp>
        <p:nvSpPr>
          <p:cNvPr id="4" name="Rectangular Callout 3"/>
          <p:cNvSpPr/>
          <p:nvPr/>
        </p:nvSpPr>
        <p:spPr>
          <a:xfrm>
            <a:off x="6715140" y="3695267"/>
            <a:ext cx="2428860" cy="2308324"/>
          </a:xfrm>
          <a:prstGeom prst="wedgeRectCallout">
            <a:avLst>
              <a:gd name="adj1" fmla="val -90965"/>
              <a:gd name="adj2" fmla="val 142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e.g.</a:t>
            </a:r>
          </a:p>
          <a:p>
            <a:pPr algn="ctr"/>
            <a:r>
              <a:rPr lang="en-GB" sz="1600" dirty="0" smtClean="0"/>
              <a:t> GUI Event</a:t>
            </a:r>
          </a:p>
          <a:p>
            <a:pPr algn="ctr"/>
            <a:r>
              <a:rPr lang="en-GB" sz="1600" dirty="0" smtClean="0"/>
              <a:t> Page Load</a:t>
            </a:r>
          </a:p>
          <a:p>
            <a:pPr algn="ctr"/>
            <a:r>
              <a:rPr lang="en-GB" sz="1600" dirty="0" smtClean="0"/>
              <a:t>Timer </a:t>
            </a:r>
            <a:r>
              <a:rPr lang="en-GB" sz="1600" dirty="0" err="1" smtClean="0"/>
              <a:t>Callback</a:t>
            </a:r>
            <a:endParaRPr lang="en-GB" sz="1600" dirty="0" smtClean="0"/>
          </a:p>
          <a:p>
            <a:pPr algn="ctr"/>
            <a:r>
              <a:rPr lang="en-GB" sz="1600" dirty="0" smtClean="0"/>
              <a:t>Query Response</a:t>
            </a:r>
          </a:p>
          <a:p>
            <a:pPr algn="ctr"/>
            <a:r>
              <a:rPr lang="en-GB" sz="1600" dirty="0" smtClean="0"/>
              <a:t>HTTP Response</a:t>
            </a:r>
          </a:p>
          <a:p>
            <a:pPr algn="ctr"/>
            <a:r>
              <a:rPr lang="en-GB" sz="1600" dirty="0" smtClean="0"/>
              <a:t>Web Service Response</a:t>
            </a:r>
          </a:p>
          <a:p>
            <a:pPr algn="ctr"/>
            <a:r>
              <a:rPr lang="en-GB" sz="1600" dirty="0" smtClean="0"/>
              <a:t>Disk I/O Completion</a:t>
            </a:r>
          </a:p>
          <a:p>
            <a:pPr algn="ctr"/>
            <a:r>
              <a:rPr lang="en-GB" sz="1600" dirty="0" smtClean="0"/>
              <a:t>Agent Gets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3500438"/>
            <a:ext cx="8048625" cy="2625725"/>
          </a:xfrm>
        </p:spPr>
        <p:txBody>
          <a:bodyPr>
            <a:normAutofit/>
          </a:bodyPr>
          <a:lstStyle/>
          <a:p>
            <a:r>
              <a:rPr lang="en-GB" dirty="0" smtClean="0"/>
              <a:t>For users:</a:t>
            </a:r>
          </a:p>
          <a:p>
            <a:pPr lvl="1">
              <a:buNone/>
            </a:pPr>
            <a:r>
              <a:rPr lang="en-GB" dirty="0" smtClean="0"/>
              <a:t>   			You can run it, but it may take a while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Or, your builder says...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OK, I can do the job, but I might  have to talk to someone else about it. I’ll get back to you when I’m 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785926"/>
            <a:ext cx="6834206" cy="1200329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sz="2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... }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852855"/>
            <a:ext cx="3429024" cy="646331"/>
          </a:xfrm>
          <a:prstGeom prst="wedgeRectCallout">
            <a:avLst>
              <a:gd name="adj1" fmla="val -78704"/>
              <a:gd name="adj2" fmla="val 1300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Building Block for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Writing Reactive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6404565" cy="207022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async.Delay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(fun () -&gt; 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async.Bind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ReadAsync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"cat.jpg", (fun image -&gt;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let image2 = f image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async.Bind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writeAsync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"dog.jpg",(fun () -&gt;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"done!"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async.Return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4561111" cy="1555997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ReadAsync</a:t>
            </a:r>
            <a:r>
              <a:rPr lang="en-GB" sz="1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"cat.jpg"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let image2 = f image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do!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image2 "dog.jpg"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do </a:t>
            </a:r>
            <a:r>
              <a:rPr lang="en-GB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"done!"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3574164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5429256" y="1571612"/>
            <a:ext cx="3500462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Continuation/</a:t>
            </a:r>
          </a:p>
          <a:p>
            <a:pPr algn="ctr"/>
            <a:r>
              <a:rPr lang="en-GB" sz="1600" b="1" dirty="0" smtClean="0"/>
              <a:t>Event </a:t>
            </a:r>
            <a:r>
              <a:rPr lang="en-GB" sz="1600" b="1" dirty="0" err="1" smtClean="0"/>
              <a:t>callback</a:t>
            </a:r>
            <a:endParaRPr lang="en-GB" sz="1600" b="1" dirty="0"/>
          </a:p>
        </p:txBody>
      </p:sp>
      <p:sp>
        <p:nvSpPr>
          <p:cNvPr id="23" name="Left Arrow Callout 22"/>
          <p:cNvSpPr/>
          <p:nvPr/>
        </p:nvSpPr>
        <p:spPr>
          <a:xfrm>
            <a:off x="5429256" y="838200"/>
            <a:ext cx="3714744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Asynchronous "non-blocking" action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0" grpId="0" animBg="1"/>
      <p:bldP spid="22" grpId="0" animBg="1"/>
      <p:bldP spid="24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Code: </a:t>
            </a:r>
            <a:r>
              <a:rPr lang="en-US" dirty="0" smtClean="0"/>
              <a:t>Web Translation</a:t>
            </a:r>
            <a:endParaRPr lang="en-US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F# Reactive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8912" y="1457324"/>
            <a:ext cx="8048625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5752" y="2214554"/>
            <a:ext cx="2286016" cy="407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Threaded GUI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Or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Single Threaded Page Handler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Or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Command Line Driver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86016" y="2428868"/>
            <a:ext cx="100010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3428992" y="2143116"/>
            <a:ext cx="3071834" cy="417343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Async.Parallel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[ ... ]</a:t>
            </a:r>
          </a:p>
        </p:txBody>
      </p:sp>
      <p:sp>
        <p:nvSpPr>
          <p:cNvPr id="8" name="Circular Arrow 7"/>
          <p:cNvSpPr/>
          <p:nvPr/>
        </p:nvSpPr>
        <p:spPr>
          <a:xfrm>
            <a:off x="6715140" y="207167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>
            <a:off x="7358082" y="207167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>
            <a:off x="7929586" y="207167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16" y="3367086"/>
            <a:ext cx="704856" cy="133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3286116" y="3214686"/>
            <a:ext cx="4929222" cy="417343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Agent&lt;_&gt;(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... })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3286116" y="4357694"/>
            <a:ext cx="4929222" cy="2070228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WebCrawler&lt;_&gt;()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Internally: new Agent&lt;_&gt;(...) ...</a:t>
            </a:r>
          </a:p>
          <a:p>
            <a:endParaRPr lang="en-GB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event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x.Started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event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x.CrawledPage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event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x.Finished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8" name="Circular Arrow 17"/>
          <p:cNvSpPr/>
          <p:nvPr/>
        </p:nvSpPr>
        <p:spPr>
          <a:xfrm>
            <a:off x="8358214" y="3214686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2528" y="20002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4" name="Circular Arrow 23"/>
          <p:cNvSpPr/>
          <p:nvPr/>
        </p:nvSpPr>
        <p:spPr>
          <a:xfrm>
            <a:off x="6858048" y="528638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428892" y="5429264"/>
            <a:ext cx="121444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428892" y="5715016"/>
            <a:ext cx="121444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2428892" y="6000768"/>
            <a:ext cx="121444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356660" y="3715546"/>
            <a:ext cx="93028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ircular Arrow 32"/>
          <p:cNvSpPr/>
          <p:nvPr/>
        </p:nvSpPr>
        <p:spPr>
          <a:xfrm>
            <a:off x="7500990" y="528638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2214546" y="1428736"/>
            <a:ext cx="107157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3428992" y="1071546"/>
            <a:ext cx="3643338" cy="417343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Async.Start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... }</a:t>
            </a:r>
          </a:p>
        </p:txBody>
      </p:sp>
      <p:sp>
        <p:nvSpPr>
          <p:cNvPr id="38" name="Circular Arrow 37"/>
          <p:cNvSpPr/>
          <p:nvPr/>
        </p:nvSpPr>
        <p:spPr>
          <a:xfrm>
            <a:off x="7215206" y="1000108"/>
            <a:ext cx="500066" cy="5000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545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7786678" y="2571744"/>
            <a:ext cx="1357322" cy="369332"/>
          </a:xfrm>
          <a:prstGeom prst="wedgeRectCallout">
            <a:avLst>
              <a:gd name="adj1" fmla="val -47533"/>
              <a:gd name="adj2" fmla="val 524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(queued)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7" grpId="0" animBg="1"/>
      <p:bldP spid="18" grpId="0" animBg="1"/>
      <p:bldP spid="24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1"/>
            <a:ext cx="3700299" cy="5277884"/>
          </a:xfrm>
          <a:prstGeom prst="foldedCorner">
            <a:avLst>
              <a:gd name="adj" fmla="val 1297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Units of Measure</a:t>
            </a:r>
            <a:endParaRPr lang="en-US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214282" y="1357298"/>
            <a:ext cx="8643966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5.9736e24&lt;kg&gt;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Average between pole and equator radii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6371.0e3&lt;m&gt;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Gravitational acceleration on surface of Earth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g =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PhysicalConstants.G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/ (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8696" r="58209" b="21425"/>
          <a:stretch>
            <a:fillRect/>
          </a:stretch>
        </p:blipFill>
        <p:spPr bwMode="auto">
          <a:xfrm>
            <a:off x="1500166" y="3571876"/>
            <a:ext cx="69516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3071802" y="4786322"/>
            <a:ext cx="3357586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Learn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FSI.exe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Samples Included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Go to definition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Lutz’ Reflector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1714488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en-AU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6248" y="1571612"/>
            <a:ext cx="3900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hlinkClick r:id="rId2"/>
              </a:rPr>
              <a:t>http://cs.hubfs.net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</a:rPr>
              <a:t>Codeplex</a:t>
            </a:r>
            <a:r>
              <a:rPr lang="en-US" sz="2800" b="1" dirty="0" smtClean="0">
                <a:solidFill>
                  <a:schemeClr val="bg1"/>
                </a:solidFill>
              </a:rPr>
              <a:t> Fsharp Samples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Books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ML/</a:t>
            </a:r>
            <a:r>
              <a:rPr lang="en-US" sz="2800" b="1" dirty="0" err="1" smtClean="0">
                <a:solidFill>
                  <a:schemeClr val="bg1"/>
                </a:solidFill>
              </a:rPr>
              <a:t>Erlang</a:t>
            </a:r>
            <a:r>
              <a:rPr lang="en-US" sz="2800" b="1" dirty="0" smtClean="0">
                <a:solidFill>
                  <a:schemeClr val="bg1"/>
                </a:solidFill>
              </a:rPr>
              <a:t>/Haskell/</a:t>
            </a:r>
            <a:r>
              <a:rPr lang="en-US" sz="2800" b="1" dirty="0" err="1" smtClean="0">
                <a:solidFill>
                  <a:schemeClr val="bg1"/>
                </a:solidFill>
              </a:rPr>
              <a:t>Clojure</a:t>
            </a:r>
            <a:endParaRPr lang="en-A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 cstate="print"/>
          <a:srcRect l="13324" r="13660"/>
          <a:stretch>
            <a:fillRect/>
          </a:stretch>
        </p:blipFill>
        <p:spPr>
          <a:xfrm>
            <a:off x="214282" y="1571612"/>
            <a:ext cx="2143140" cy="32147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 cstate="print"/>
          <a:srcRect l="13140" r="13131"/>
          <a:stretch>
            <a:fillRect/>
          </a:stretch>
        </p:blipFill>
        <p:spPr>
          <a:xfrm>
            <a:off x="2571736" y="1643050"/>
            <a:ext cx="2000264" cy="31979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1785926"/>
            <a:ext cx="192882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5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8" name="Picture 7" descr="FForScientists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1643050"/>
            <a:ext cx="1928826" cy="33602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2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1026" name="Picture 2" descr="C:\Users\dsyme\AppData\Local\Microsoft\Windows\Temporary Internet Files\Content.Outlook\JUSAJN82\Finch Cover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973306"/>
            <a:ext cx="3470005" cy="455407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Ahead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sz="2800" dirty="0" smtClean="0"/>
          </a:p>
          <a:p>
            <a:pPr algn="ctr">
              <a:buNone/>
            </a:pPr>
            <a:r>
              <a:rPr lang="en-GB" sz="3200" dirty="0" smtClean="0"/>
              <a:t>F# will be a supported language in </a:t>
            </a:r>
          </a:p>
          <a:p>
            <a:pPr algn="ctr">
              <a:buNone/>
            </a:pPr>
            <a:r>
              <a:rPr lang="en-GB" sz="3200" dirty="0" smtClean="0"/>
              <a:t>Visual Studio 2010 </a:t>
            </a:r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Next stop: Visual Studio 2010 Beta 2</a:t>
            </a:r>
          </a:p>
          <a:p>
            <a:pPr>
              <a:buNone/>
            </a:pPr>
            <a:endParaRPr lang="en-GB" sz="3200" dirty="0" smtClean="0"/>
          </a:p>
          <a:p>
            <a:pPr>
              <a:buNone/>
            </a:pPr>
            <a:r>
              <a:rPr lang="en-GB" sz="3200" dirty="0" smtClean="0"/>
              <a:t>				Look for it soon!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&amp; Discussion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Fun, Fun and More Fun!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61473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92D05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rgbClr val="92D050"/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let a = 2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Console.WriteLine a</a:t>
            </a:r>
            <a:endParaRPr lang="en-US" sz="1800" b="1" dirty="0">
              <a:solidFill>
                <a:srgbClr val="92D050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6182" y="1643051"/>
            <a:ext cx="5143536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int a()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return 2;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(a);            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357290" y="5500702"/>
            <a:ext cx="2428892" cy="1071570"/>
          </a:xfrm>
          <a:prstGeom prst="wedgeRectCallout">
            <a:avLst>
              <a:gd name="adj1" fmla="val 57869"/>
              <a:gd name="adj2" fmla="val -158483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lIns="91432" tIns="45715" rIns="91432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Noise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Signal!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071546"/>
            <a:ext cx="6758006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BreakCommand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  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rover.Accelerate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(-1.0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 smtClean="0">
                <a:solidFill>
                  <a:srgbClr val="92D050"/>
                </a:solidFill>
                <a:latin typeface="Consolas" pitchFamily="49" charset="0"/>
              </a:rPr>
              <a:t>TurnLeftCommand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(-5.0&lt;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degs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&gt;))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1071546"/>
            <a:ext cx="707236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 abstract class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virtual void Execute();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abstract class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protected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 { get; private set;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= rover;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10152</TotalTime>
  <Words>1583</Words>
  <Application>Microsoft Office PowerPoint</Application>
  <PresentationFormat>On-screen Show (4:3)</PresentationFormat>
  <Paragraphs>676</Paragraphs>
  <Slides>51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TechEd2007-Developer</vt:lpstr>
      <vt:lpstr>F# Succinct, Expressive, Functional</vt:lpstr>
      <vt:lpstr>Topics</vt:lpstr>
      <vt:lpstr>What is F# about?  </vt:lpstr>
      <vt:lpstr>Simplicity</vt:lpstr>
      <vt:lpstr>Economics</vt:lpstr>
      <vt:lpstr>Fun, Fun and More Fun!</vt:lpstr>
      <vt:lpstr>Simplicity</vt:lpstr>
      <vt:lpstr>Code!</vt:lpstr>
      <vt:lpstr>Slide 9</vt:lpstr>
      <vt:lpstr>Slide 10</vt:lpstr>
      <vt:lpstr>Slide 11</vt:lpstr>
      <vt:lpstr>You</vt:lpstr>
      <vt:lpstr>People</vt:lpstr>
      <vt:lpstr>F#:  Influences</vt:lpstr>
      <vt:lpstr>F#: Combining Paradigms</vt:lpstr>
      <vt:lpstr>F#: The Combination Counts!</vt:lpstr>
      <vt:lpstr>Let’s WebCrawl...</vt:lpstr>
      <vt:lpstr>Orthogonal &amp; Unified Constructs</vt:lpstr>
      <vt:lpstr>Fundamentals - Whitespace Matters</vt:lpstr>
      <vt:lpstr>Fundamentals - Whitespace Matters</vt:lpstr>
      <vt:lpstr>Orthogonal &amp; Unified Constructs</vt:lpstr>
      <vt:lpstr>Functional– Pipelines</vt:lpstr>
      <vt:lpstr>Functional– Pipelines</vt:lpstr>
      <vt:lpstr>Immutability the norm…</vt:lpstr>
      <vt:lpstr>In Praise of Immutability</vt:lpstr>
      <vt:lpstr>Weakly Typed? Slow?</vt:lpstr>
      <vt:lpstr>Slide 27</vt:lpstr>
      <vt:lpstr>F# Objects</vt:lpstr>
      <vt:lpstr>F# - Objects + Functional</vt:lpstr>
      <vt:lpstr>F# - Objects + Functional</vt:lpstr>
      <vt:lpstr>F# - Objects + Functional</vt:lpstr>
      <vt:lpstr>F# - Objects + Functional</vt:lpstr>
      <vt:lpstr>Interlude: Case Study</vt:lpstr>
      <vt:lpstr>The Scale of Things</vt:lpstr>
      <vt:lpstr>F# and adCenter</vt:lpstr>
      <vt:lpstr>AdPredict: What We Observed</vt:lpstr>
      <vt:lpstr>Smooth Transitions</vt:lpstr>
      <vt:lpstr>F# Async/Parallel </vt:lpstr>
      <vt:lpstr>Slide 39</vt:lpstr>
      <vt:lpstr>async { ... }</vt:lpstr>
      <vt:lpstr>async { ... }</vt:lpstr>
      <vt:lpstr>Code: Web Translation</vt:lpstr>
      <vt:lpstr>Typical F# Reactive Architecture</vt:lpstr>
      <vt:lpstr>Taming Asynchronous I/O</vt:lpstr>
      <vt:lpstr>Units of Measure</vt:lpstr>
      <vt:lpstr>Slide 46</vt:lpstr>
      <vt:lpstr>8 Ways to Learn</vt:lpstr>
      <vt:lpstr>Books about F#</vt:lpstr>
      <vt:lpstr>Books about F#</vt:lpstr>
      <vt:lpstr>F# Ahead</vt:lpstr>
      <vt:lpstr>Questions &amp; Discussion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341</cp:revision>
  <dcterms:created xsi:type="dcterms:W3CDTF">2007-05-01T12:49:55Z</dcterms:created>
  <dcterms:modified xsi:type="dcterms:W3CDTF">2009-10-05T12:36:44Z</dcterms:modified>
</cp:coreProperties>
</file>