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54"/>
  </p:notesMasterIdLst>
  <p:handoutMasterIdLst>
    <p:handoutMasterId r:id="rId55"/>
  </p:handoutMasterIdLst>
  <p:sldIdLst>
    <p:sldId id="257" r:id="rId2"/>
    <p:sldId id="383" r:id="rId3"/>
    <p:sldId id="442" r:id="rId4"/>
    <p:sldId id="443" r:id="rId5"/>
    <p:sldId id="286" r:id="rId6"/>
    <p:sldId id="350" r:id="rId7"/>
    <p:sldId id="351" r:id="rId8"/>
    <p:sldId id="352" r:id="rId9"/>
    <p:sldId id="450" r:id="rId10"/>
    <p:sldId id="292" r:id="rId11"/>
    <p:sldId id="293" r:id="rId12"/>
    <p:sldId id="372" r:id="rId13"/>
    <p:sldId id="456" r:id="rId14"/>
    <p:sldId id="446" r:id="rId15"/>
    <p:sldId id="441" r:id="rId16"/>
    <p:sldId id="452" r:id="rId17"/>
    <p:sldId id="453" r:id="rId18"/>
    <p:sldId id="454" r:id="rId19"/>
    <p:sldId id="455" r:id="rId20"/>
    <p:sldId id="424" r:id="rId21"/>
    <p:sldId id="412" r:id="rId22"/>
    <p:sldId id="415" r:id="rId23"/>
    <p:sldId id="416" r:id="rId24"/>
    <p:sldId id="417" r:id="rId25"/>
    <p:sldId id="418" r:id="rId26"/>
    <p:sldId id="419" r:id="rId27"/>
    <p:sldId id="444" r:id="rId28"/>
    <p:sldId id="390" r:id="rId29"/>
    <p:sldId id="391" r:id="rId30"/>
    <p:sldId id="392" r:id="rId31"/>
    <p:sldId id="386" r:id="rId32"/>
    <p:sldId id="387" r:id="rId33"/>
    <p:sldId id="388" r:id="rId34"/>
    <p:sldId id="457" r:id="rId35"/>
    <p:sldId id="324" r:id="rId36"/>
    <p:sldId id="325" r:id="rId37"/>
    <p:sldId id="464" r:id="rId38"/>
    <p:sldId id="459" r:id="rId39"/>
    <p:sldId id="461" r:id="rId40"/>
    <p:sldId id="462" r:id="rId41"/>
    <p:sldId id="409" r:id="rId42"/>
    <p:sldId id="460" r:id="rId43"/>
    <p:sldId id="458" r:id="rId44"/>
    <p:sldId id="400" r:id="rId45"/>
    <p:sldId id="402" r:id="rId46"/>
    <p:sldId id="403" r:id="rId47"/>
    <p:sldId id="439" r:id="rId48"/>
    <p:sldId id="413" r:id="rId49"/>
    <p:sldId id="427" r:id="rId50"/>
    <p:sldId id="274" r:id="rId51"/>
    <p:sldId id="433" r:id="rId52"/>
    <p:sldId id="449" r:id="rId53"/>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Simmonsen" initials="H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CC99"/>
    <a:srgbClr val="000000"/>
    <a:srgbClr val="CCFFCC"/>
    <a:srgbClr val="CCCCCC"/>
    <a:srgbClr val="F6AE1E"/>
    <a:srgbClr val="FFFFFF"/>
    <a:srgbClr val="FF0066"/>
    <a:srgbClr val="F3AF35"/>
    <a:srgbClr val="9C42E6"/>
    <a:srgbClr val="D1943B"/>
  </p:clrMru>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6" autoAdjust="0"/>
    <p:restoredTop sz="96105" autoAdjust="0"/>
  </p:normalViewPr>
  <p:slideViewPr>
    <p:cSldViewPr snapToGrid="0">
      <p:cViewPr varScale="1">
        <p:scale>
          <a:sx n="74" d="100"/>
          <a:sy n="74" d="100"/>
        </p:scale>
        <p:origin x="-1146" y="-102"/>
      </p:cViewPr>
      <p:guideLst>
        <p:guide orient="horz" pos="144"/>
        <p:guide orient="horz" pos="895"/>
        <p:guide orient="horz" pos="1484"/>
        <p:guide orient="horz" pos="1200"/>
        <p:guide orient="horz" pos="2736"/>
        <p:guide orient="horz" pos="3897"/>
        <p:guide pos="2880"/>
        <p:guide pos="240"/>
        <p:guide pos="460"/>
        <p:guide pos="5520"/>
        <p:guide pos="863"/>
        <p:guide pos="5299"/>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4" d="100"/>
          <a:sy n="64" d="100"/>
        </p:scale>
        <p:origin x="-2814"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7835CE-1BE1-4A04-BE2A-3B99D265ACDD}"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GB"/>
        </a:p>
      </dgm:t>
    </dgm:pt>
    <dgm:pt modelId="{20F9648A-07FE-49CA-8945-9ECA77F1781E}">
      <dgm:prSet phldrT="[Text]">
        <dgm:style>
          <a:lnRef idx="1">
            <a:schemeClr val="accent6"/>
          </a:lnRef>
          <a:fillRef idx="3">
            <a:schemeClr val="accent6"/>
          </a:fillRef>
          <a:effectRef idx="2">
            <a:schemeClr val="accent6"/>
          </a:effectRef>
          <a:fontRef idx="minor">
            <a:schemeClr val="lt1"/>
          </a:fontRef>
        </dgm:style>
      </dgm:prSet>
      <dgm:spPr>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0" scaled="1"/>
          <a:tileRect/>
        </a:gradFill>
        <a:ln>
          <a:solidFill>
            <a:schemeClr val="tx1"/>
          </a:solidFill>
        </a:ln>
      </dgm:spPr>
      <dgm:t>
        <a:bodyPr/>
        <a:lstStyle/>
        <a:p>
          <a:r>
            <a:rPr lang="en-GB" dirty="0" smtClean="0">
              <a:solidFill>
                <a:schemeClr val="tx1"/>
              </a:solidFill>
            </a:rPr>
            <a:t>OCaml</a:t>
          </a:r>
          <a:endParaRPr lang="en-GB" dirty="0">
            <a:solidFill>
              <a:schemeClr val="tx1"/>
            </a:solidFill>
          </a:endParaRPr>
        </a:p>
      </dgm:t>
    </dgm:pt>
    <dgm:pt modelId="{2510AB78-CD66-44D3-AFB1-13FEFAC0F5D7}" type="parTrans" cxnId="{FFB7330F-9F15-47B7-8289-1B0A2EC29656}">
      <dgm:prSet/>
      <dgm:spPr/>
      <dgm:t>
        <a:bodyPr/>
        <a:lstStyle/>
        <a:p>
          <a:endParaRPr lang="en-GB"/>
        </a:p>
      </dgm:t>
    </dgm:pt>
    <dgm:pt modelId="{31F21FAB-B9F4-4A2F-B30F-21D9ED973B92}" type="sibTrans" cxnId="{FFB7330F-9F15-47B7-8289-1B0A2EC29656}">
      <dgm:prSet/>
      <dgm:spPr/>
      <dgm:t>
        <a:bodyPr/>
        <a:lstStyle/>
        <a:p>
          <a:endParaRPr lang="en-GB"/>
        </a:p>
      </dgm:t>
    </dgm:pt>
    <dgm:pt modelId="{B3929F1D-153B-450C-99EA-6E8BC8DBE9F4}">
      <dgm:prSet phldrT="[Text]">
        <dgm:style>
          <a:lnRef idx="1">
            <a:schemeClr val="accent6"/>
          </a:lnRef>
          <a:fillRef idx="3">
            <a:schemeClr val="accent6"/>
          </a:fillRef>
          <a:effectRef idx="2">
            <a:schemeClr val="accent6"/>
          </a:effectRef>
          <a:fontRef idx="minor">
            <a:schemeClr val="lt1"/>
          </a:fontRef>
        </dgm:style>
      </dgm:prSet>
      <dgm:spPr>
        <a:gradFill flip="none" rotWithShape="0">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0800000" scaled="1"/>
          <a:tileRect/>
        </a:gradFill>
        <a:ln>
          <a:solidFill>
            <a:schemeClr val="tx1"/>
          </a:solidFill>
        </a:ln>
      </dgm:spPr>
      <dgm:t>
        <a:bodyPr/>
        <a:lstStyle/>
        <a:p>
          <a:r>
            <a:rPr lang="en-GB" dirty="0" smtClean="0">
              <a:solidFill>
                <a:schemeClr val="tx1"/>
              </a:solidFill>
            </a:rPr>
            <a:t>C#/.NET</a:t>
          </a:r>
          <a:endParaRPr lang="en-GB" dirty="0">
            <a:solidFill>
              <a:schemeClr val="tx1"/>
            </a:solidFill>
          </a:endParaRPr>
        </a:p>
      </dgm:t>
    </dgm:pt>
    <dgm:pt modelId="{220AAC19-E5A3-47E3-BB91-6BDEF09711E3}" type="parTrans" cxnId="{552B9BD3-715A-4AE5-AE37-F7D8095C7ED8}">
      <dgm:prSet/>
      <dgm:spPr/>
      <dgm:t>
        <a:bodyPr/>
        <a:lstStyle/>
        <a:p>
          <a:endParaRPr lang="en-GB"/>
        </a:p>
      </dgm:t>
    </dgm:pt>
    <dgm:pt modelId="{1ABFF025-BD37-4FB7-8816-9E54B23B71CD}" type="sibTrans" cxnId="{552B9BD3-715A-4AE5-AE37-F7D8095C7ED8}">
      <dgm:prSet/>
      <dgm:spPr/>
      <dgm:t>
        <a:bodyPr/>
        <a:lstStyle/>
        <a:p>
          <a:endParaRPr lang="en-GB"/>
        </a:p>
      </dgm:t>
    </dgm:pt>
    <dgm:pt modelId="{F46DFFE8-954F-4BDC-9232-DB8F826D64D9}" type="pres">
      <dgm:prSet presAssocID="{0D7835CE-1BE1-4A04-BE2A-3B99D265ACDD}" presName="diagram" presStyleCnt="0">
        <dgm:presLayoutVars>
          <dgm:dir/>
          <dgm:resizeHandles val="exact"/>
        </dgm:presLayoutVars>
      </dgm:prSet>
      <dgm:spPr/>
      <dgm:t>
        <a:bodyPr/>
        <a:lstStyle/>
        <a:p>
          <a:endParaRPr lang="en-GB"/>
        </a:p>
      </dgm:t>
    </dgm:pt>
    <dgm:pt modelId="{C45D112E-F679-4F2C-BB3E-32C985B93210}" type="pres">
      <dgm:prSet presAssocID="{20F9648A-07FE-49CA-8945-9ECA77F1781E}" presName="arrow" presStyleLbl="node1" presStyleIdx="0" presStyleCnt="2">
        <dgm:presLayoutVars>
          <dgm:bulletEnabled val="1"/>
        </dgm:presLayoutVars>
      </dgm:prSet>
      <dgm:spPr/>
      <dgm:t>
        <a:bodyPr/>
        <a:lstStyle/>
        <a:p>
          <a:endParaRPr lang="en-GB"/>
        </a:p>
      </dgm:t>
    </dgm:pt>
    <dgm:pt modelId="{26085288-8BBD-4A18-B782-013657CD3B38}" type="pres">
      <dgm:prSet presAssocID="{B3929F1D-153B-450C-99EA-6E8BC8DBE9F4}" presName="arrow" presStyleLbl="node1" presStyleIdx="1" presStyleCnt="2">
        <dgm:presLayoutVars>
          <dgm:bulletEnabled val="1"/>
        </dgm:presLayoutVars>
      </dgm:prSet>
      <dgm:spPr/>
      <dgm:t>
        <a:bodyPr/>
        <a:lstStyle/>
        <a:p>
          <a:endParaRPr lang="en-GB"/>
        </a:p>
      </dgm:t>
    </dgm:pt>
  </dgm:ptLst>
  <dgm:cxnLst>
    <dgm:cxn modelId="{FFB7330F-9F15-47B7-8289-1B0A2EC29656}" srcId="{0D7835CE-1BE1-4A04-BE2A-3B99D265ACDD}" destId="{20F9648A-07FE-49CA-8945-9ECA77F1781E}" srcOrd="0" destOrd="0" parTransId="{2510AB78-CD66-44D3-AFB1-13FEFAC0F5D7}" sibTransId="{31F21FAB-B9F4-4A2F-B30F-21D9ED973B92}"/>
    <dgm:cxn modelId="{552B9BD3-715A-4AE5-AE37-F7D8095C7ED8}" srcId="{0D7835CE-1BE1-4A04-BE2A-3B99D265ACDD}" destId="{B3929F1D-153B-450C-99EA-6E8BC8DBE9F4}" srcOrd="1" destOrd="0" parTransId="{220AAC19-E5A3-47E3-BB91-6BDEF09711E3}" sibTransId="{1ABFF025-BD37-4FB7-8816-9E54B23B71CD}"/>
    <dgm:cxn modelId="{C4437388-32EA-48A1-A3EB-683F15C1633F}" type="presOf" srcId="{0D7835CE-1BE1-4A04-BE2A-3B99D265ACDD}" destId="{F46DFFE8-954F-4BDC-9232-DB8F826D64D9}" srcOrd="0" destOrd="0" presId="urn:microsoft.com/office/officeart/2005/8/layout/arrow5"/>
    <dgm:cxn modelId="{AB5EC3AE-5534-4EA0-B4A9-4E008A489AC8}" type="presOf" srcId="{20F9648A-07FE-49CA-8945-9ECA77F1781E}" destId="{C45D112E-F679-4F2C-BB3E-32C985B93210}" srcOrd="0" destOrd="0" presId="urn:microsoft.com/office/officeart/2005/8/layout/arrow5"/>
    <dgm:cxn modelId="{821CE069-012D-4852-8FDD-EB606D3D5DDD}" type="presOf" srcId="{B3929F1D-153B-450C-99EA-6E8BC8DBE9F4}" destId="{26085288-8BBD-4A18-B782-013657CD3B38}" srcOrd="0" destOrd="0" presId="urn:microsoft.com/office/officeart/2005/8/layout/arrow5"/>
    <dgm:cxn modelId="{B23FE694-7626-4D84-8526-1F6D1BE3598F}" type="presParOf" srcId="{F46DFFE8-954F-4BDC-9232-DB8F826D64D9}" destId="{C45D112E-F679-4F2C-BB3E-32C985B93210}" srcOrd="0" destOrd="0" presId="urn:microsoft.com/office/officeart/2005/8/layout/arrow5"/>
    <dgm:cxn modelId="{AC795E5F-C65F-4933-B0E7-5A015F96A318}" type="presParOf" srcId="{F46DFFE8-954F-4BDC-9232-DB8F826D64D9}" destId="{26085288-8BBD-4A18-B782-013657CD3B38}" srcOrd="1" destOrd="0" presId="urn:microsoft.com/office/officeart/2005/8/layout/arrow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BB7EE0-458E-41F8-8D26-65ADA7DB6936}" type="doc">
      <dgm:prSet loTypeId="urn:microsoft.com/office/officeart/2005/8/layout/process4" loCatId="list" qsTypeId="urn:microsoft.com/office/officeart/2005/8/quickstyle/simple4" qsCatId="simple" csTypeId="urn:microsoft.com/office/officeart/2005/8/colors/accent1_2" csCatId="accent1"/>
      <dgm:spPr/>
      <dgm:t>
        <a:bodyPr/>
        <a:lstStyle/>
        <a:p>
          <a:endParaRPr lang="en-US"/>
        </a:p>
      </dgm:t>
    </dgm:pt>
    <dgm:pt modelId="{3AE36175-53CC-4E9F-AA56-1914B9942C0F}">
      <dgm:prSet/>
      <dgm:spPr/>
      <dgm:t>
        <a:bodyPr/>
        <a:lstStyle/>
        <a:p>
          <a:pPr rtl="0"/>
          <a:r>
            <a:rPr lang="en-US" dirty="0" smtClean="0"/>
            <a:t>“Shared state is the new spaghetti code”</a:t>
          </a:r>
          <a:endParaRPr lang="en-US" dirty="0"/>
        </a:p>
      </dgm:t>
    </dgm:pt>
    <dgm:pt modelId="{357623C9-111C-4BC8-8B3B-82B0382301F5}" type="parTrans" cxnId="{48D953EF-9C6D-4099-94E2-EF5552248E9B}">
      <dgm:prSet/>
      <dgm:spPr/>
      <dgm:t>
        <a:bodyPr/>
        <a:lstStyle/>
        <a:p>
          <a:endParaRPr lang="en-US"/>
        </a:p>
      </dgm:t>
    </dgm:pt>
    <dgm:pt modelId="{2435D18B-DA50-4744-B581-F4581527F0BE}" type="sibTrans" cxnId="{48D953EF-9C6D-4099-94E2-EF5552248E9B}">
      <dgm:prSet/>
      <dgm:spPr/>
      <dgm:t>
        <a:bodyPr/>
        <a:lstStyle/>
        <a:p>
          <a:endParaRPr lang="en-US"/>
        </a:p>
      </dgm:t>
    </dgm:pt>
    <dgm:pt modelId="{6D72AED7-54AC-44E5-A97C-C768B44AB9C9}">
      <dgm:prSet/>
      <dgm:spPr/>
      <dgm:t>
        <a:bodyPr/>
        <a:lstStyle/>
        <a:p>
          <a:pPr rtl="0"/>
          <a:r>
            <a:rPr lang="en-US" dirty="0" smtClean="0"/>
            <a:t>Difficult to maintain </a:t>
          </a:r>
          <a:endParaRPr lang="en-US" dirty="0"/>
        </a:p>
      </dgm:t>
    </dgm:pt>
    <dgm:pt modelId="{C9661D8B-4D13-498E-862E-433F6E9E23F8}" type="parTrans" cxnId="{6E4DD2DF-0423-4225-B940-1A3F7C573246}">
      <dgm:prSet/>
      <dgm:spPr/>
      <dgm:t>
        <a:bodyPr/>
        <a:lstStyle/>
        <a:p>
          <a:endParaRPr lang="en-US"/>
        </a:p>
      </dgm:t>
    </dgm:pt>
    <dgm:pt modelId="{C534293D-C77D-489A-8293-79C680C492BC}" type="sibTrans" cxnId="{6E4DD2DF-0423-4225-B940-1A3F7C573246}">
      <dgm:prSet/>
      <dgm:spPr/>
      <dgm:t>
        <a:bodyPr/>
        <a:lstStyle/>
        <a:p>
          <a:endParaRPr lang="en-US"/>
        </a:p>
      </dgm:t>
    </dgm:pt>
    <dgm:pt modelId="{E3EFFD73-72C1-4595-A07B-EF8083838A17}">
      <dgm:prSet/>
      <dgm:spPr/>
      <dgm:t>
        <a:bodyPr/>
        <a:lstStyle/>
        <a:p>
          <a:pPr rtl="0"/>
          <a:r>
            <a:rPr lang="en-US" dirty="0" smtClean="0"/>
            <a:t>Difficult to test</a:t>
          </a:r>
          <a:endParaRPr lang="en-US" dirty="0"/>
        </a:p>
      </dgm:t>
    </dgm:pt>
    <dgm:pt modelId="{D2157766-3873-44FA-BEA1-6AC8CB8DD128}" type="parTrans" cxnId="{CD942D23-6B96-4917-9872-43D077453EE1}">
      <dgm:prSet/>
      <dgm:spPr/>
      <dgm:t>
        <a:bodyPr/>
        <a:lstStyle/>
        <a:p>
          <a:endParaRPr lang="en-US"/>
        </a:p>
      </dgm:t>
    </dgm:pt>
    <dgm:pt modelId="{5ECE7C4E-4800-408B-AA9E-4AE12976CAA1}" type="sibTrans" cxnId="{CD942D23-6B96-4917-9872-43D077453EE1}">
      <dgm:prSet/>
      <dgm:spPr/>
      <dgm:t>
        <a:bodyPr/>
        <a:lstStyle/>
        <a:p>
          <a:endParaRPr lang="en-US"/>
        </a:p>
      </dgm:t>
    </dgm:pt>
    <dgm:pt modelId="{670C488F-E1D0-48B2-A8F8-672CF4ACE55A}">
      <dgm:prSet/>
      <dgm:spPr/>
      <dgm:t>
        <a:bodyPr/>
        <a:lstStyle/>
        <a:p>
          <a:pPr rtl="0"/>
          <a:r>
            <a:rPr lang="en-US" dirty="0" smtClean="0"/>
            <a:t>Very difficult to parallelize!</a:t>
          </a:r>
          <a:endParaRPr lang="en-US" dirty="0"/>
        </a:p>
      </dgm:t>
    </dgm:pt>
    <dgm:pt modelId="{63D8DEE6-6B2E-470A-A98E-0922E67E9D61}" type="parTrans" cxnId="{4972F1E0-C4CC-4F5C-9831-FE063ABDBF2C}">
      <dgm:prSet/>
      <dgm:spPr/>
      <dgm:t>
        <a:bodyPr/>
        <a:lstStyle/>
        <a:p>
          <a:endParaRPr lang="en-US"/>
        </a:p>
      </dgm:t>
    </dgm:pt>
    <dgm:pt modelId="{891EA0C8-93BE-471A-803E-99661A65A787}" type="sibTrans" cxnId="{4972F1E0-C4CC-4F5C-9831-FE063ABDBF2C}">
      <dgm:prSet/>
      <dgm:spPr/>
      <dgm:t>
        <a:bodyPr/>
        <a:lstStyle/>
        <a:p>
          <a:endParaRPr lang="en-US"/>
        </a:p>
      </dgm:t>
    </dgm:pt>
    <dgm:pt modelId="{3E7FCA3B-69AB-430A-9518-16BAB25E6AE4}">
      <dgm:prSet/>
      <dgm:spPr/>
      <dgm:t>
        <a:bodyPr/>
        <a:lstStyle/>
        <a:p>
          <a:pPr rtl="0"/>
          <a:r>
            <a:rPr lang="en-US" smtClean="0"/>
            <a:t>Locking is fundamentally error prone</a:t>
          </a:r>
          <a:endParaRPr lang="en-US" dirty="0"/>
        </a:p>
      </dgm:t>
    </dgm:pt>
    <dgm:pt modelId="{EDCC05EC-30B9-493B-8456-764DCBCCA10B}" type="parTrans" cxnId="{B12490BD-738C-4003-BEE4-10C6EC50B0C2}">
      <dgm:prSet/>
      <dgm:spPr/>
      <dgm:t>
        <a:bodyPr/>
        <a:lstStyle/>
        <a:p>
          <a:endParaRPr lang="en-US"/>
        </a:p>
      </dgm:t>
    </dgm:pt>
    <dgm:pt modelId="{44B92FD2-9E43-4333-A59B-B23A76E6F14A}" type="sibTrans" cxnId="{B12490BD-738C-4003-BEE4-10C6EC50B0C2}">
      <dgm:prSet/>
      <dgm:spPr/>
      <dgm:t>
        <a:bodyPr/>
        <a:lstStyle/>
        <a:p>
          <a:endParaRPr lang="en-US"/>
        </a:p>
      </dgm:t>
    </dgm:pt>
    <dgm:pt modelId="{63E1A81F-1F7D-405E-86EE-F0AEBCC7F8CA}">
      <dgm:prSet/>
      <dgm:spPr/>
      <dgm:t>
        <a:bodyPr/>
        <a:lstStyle/>
        <a:p>
          <a:pPr rtl="0"/>
          <a:r>
            <a:rPr lang="en-US" dirty="0" smtClean="0"/>
            <a:t>Have to guess where thing might one day be used concurrently </a:t>
          </a:r>
          <a:endParaRPr lang="en-US" dirty="0"/>
        </a:p>
      </dgm:t>
    </dgm:pt>
    <dgm:pt modelId="{49BD01B6-4287-4AA5-87B4-A2551AF64BB6}" type="parTrans" cxnId="{1D19E55C-AB6D-4CB1-9C1A-22100239C7A1}">
      <dgm:prSet/>
      <dgm:spPr/>
      <dgm:t>
        <a:bodyPr/>
        <a:lstStyle/>
        <a:p>
          <a:endParaRPr lang="en-US"/>
        </a:p>
      </dgm:t>
    </dgm:pt>
    <dgm:pt modelId="{06EB2D6E-5868-489A-A0C5-54D6C199EB4C}" type="sibTrans" cxnId="{1D19E55C-AB6D-4CB1-9C1A-22100239C7A1}">
      <dgm:prSet/>
      <dgm:spPr/>
      <dgm:t>
        <a:bodyPr/>
        <a:lstStyle/>
        <a:p>
          <a:endParaRPr lang="en-US"/>
        </a:p>
      </dgm:t>
    </dgm:pt>
    <dgm:pt modelId="{1D94BFBB-ABC2-4774-92E0-F60426ABCEA2}">
      <dgm:prSet/>
      <dgm:spPr/>
      <dgm:t>
        <a:bodyPr/>
        <a:lstStyle/>
        <a:p>
          <a:pPr rtl="0"/>
          <a:r>
            <a:rPr lang="en-US" dirty="0" smtClean="0"/>
            <a:t>Necessary invariants for locking correctness are not recorded in the code</a:t>
          </a:r>
          <a:endParaRPr lang="en-US" dirty="0"/>
        </a:p>
      </dgm:t>
    </dgm:pt>
    <dgm:pt modelId="{BCD69BFF-3C81-4A69-83FB-CEF3B4D2B784}" type="parTrans" cxnId="{36226BFE-A33C-47BA-AA23-9ABC108BF46F}">
      <dgm:prSet/>
      <dgm:spPr/>
      <dgm:t>
        <a:bodyPr/>
        <a:lstStyle/>
        <a:p>
          <a:endParaRPr lang="en-US"/>
        </a:p>
      </dgm:t>
    </dgm:pt>
    <dgm:pt modelId="{2F8471A6-6DE7-4B3C-9FF4-C33BC2D2F2BA}" type="sibTrans" cxnId="{36226BFE-A33C-47BA-AA23-9ABC108BF46F}">
      <dgm:prSet/>
      <dgm:spPr/>
      <dgm:t>
        <a:bodyPr/>
        <a:lstStyle/>
        <a:p>
          <a:endParaRPr lang="en-US"/>
        </a:p>
      </dgm:t>
    </dgm:pt>
    <dgm:pt modelId="{B039EB12-9DB9-4F24-A029-D6C965CB519E}" type="pres">
      <dgm:prSet presAssocID="{77BB7EE0-458E-41F8-8D26-65ADA7DB6936}" presName="Name0" presStyleCnt="0">
        <dgm:presLayoutVars>
          <dgm:dir/>
          <dgm:animLvl val="lvl"/>
          <dgm:resizeHandles val="exact"/>
        </dgm:presLayoutVars>
      </dgm:prSet>
      <dgm:spPr/>
      <dgm:t>
        <a:bodyPr/>
        <a:lstStyle/>
        <a:p>
          <a:endParaRPr lang="en-GB"/>
        </a:p>
      </dgm:t>
    </dgm:pt>
    <dgm:pt modelId="{66E8D7B4-25A5-4488-AC15-EDF51CD1BE80}" type="pres">
      <dgm:prSet presAssocID="{3E7FCA3B-69AB-430A-9518-16BAB25E6AE4}" presName="boxAndChildren" presStyleCnt="0"/>
      <dgm:spPr/>
      <dgm:t>
        <a:bodyPr/>
        <a:lstStyle/>
        <a:p>
          <a:endParaRPr lang="en-GB"/>
        </a:p>
      </dgm:t>
    </dgm:pt>
    <dgm:pt modelId="{6F202088-21D5-4971-AE6E-B7746DB68706}" type="pres">
      <dgm:prSet presAssocID="{3E7FCA3B-69AB-430A-9518-16BAB25E6AE4}" presName="parentTextBox" presStyleLbl="node1" presStyleIdx="0" presStyleCnt="2"/>
      <dgm:spPr/>
      <dgm:t>
        <a:bodyPr/>
        <a:lstStyle/>
        <a:p>
          <a:endParaRPr lang="en-GB"/>
        </a:p>
      </dgm:t>
    </dgm:pt>
    <dgm:pt modelId="{5DB1AFDC-16F6-4D80-BB21-808D9D354BA5}" type="pres">
      <dgm:prSet presAssocID="{3E7FCA3B-69AB-430A-9518-16BAB25E6AE4}" presName="entireBox" presStyleLbl="node1" presStyleIdx="0" presStyleCnt="2"/>
      <dgm:spPr/>
      <dgm:t>
        <a:bodyPr/>
        <a:lstStyle/>
        <a:p>
          <a:endParaRPr lang="en-GB"/>
        </a:p>
      </dgm:t>
    </dgm:pt>
    <dgm:pt modelId="{10CC3C1B-C4D4-40CF-BA85-483BA98C1EF9}" type="pres">
      <dgm:prSet presAssocID="{3E7FCA3B-69AB-430A-9518-16BAB25E6AE4}" presName="descendantBox" presStyleCnt="0"/>
      <dgm:spPr/>
      <dgm:t>
        <a:bodyPr/>
        <a:lstStyle/>
        <a:p>
          <a:endParaRPr lang="en-GB"/>
        </a:p>
      </dgm:t>
    </dgm:pt>
    <dgm:pt modelId="{02A45976-23DA-4E0B-93F9-5FA665432300}" type="pres">
      <dgm:prSet presAssocID="{63E1A81F-1F7D-405E-86EE-F0AEBCC7F8CA}" presName="childTextBox" presStyleLbl="fgAccFollowNode1" presStyleIdx="0" presStyleCnt="5">
        <dgm:presLayoutVars>
          <dgm:bulletEnabled val="1"/>
        </dgm:presLayoutVars>
      </dgm:prSet>
      <dgm:spPr/>
      <dgm:t>
        <a:bodyPr/>
        <a:lstStyle/>
        <a:p>
          <a:endParaRPr lang="en-GB"/>
        </a:p>
      </dgm:t>
    </dgm:pt>
    <dgm:pt modelId="{CBEE4D6F-7AA2-44BF-BDEF-2E799D6516EE}" type="pres">
      <dgm:prSet presAssocID="{1D94BFBB-ABC2-4774-92E0-F60426ABCEA2}" presName="childTextBox" presStyleLbl="fgAccFollowNode1" presStyleIdx="1" presStyleCnt="5">
        <dgm:presLayoutVars>
          <dgm:bulletEnabled val="1"/>
        </dgm:presLayoutVars>
      </dgm:prSet>
      <dgm:spPr/>
      <dgm:t>
        <a:bodyPr/>
        <a:lstStyle/>
        <a:p>
          <a:endParaRPr lang="en-GB"/>
        </a:p>
      </dgm:t>
    </dgm:pt>
    <dgm:pt modelId="{61D707F6-72FC-47F5-801A-FF2DFF4300C8}" type="pres">
      <dgm:prSet presAssocID="{2435D18B-DA50-4744-B581-F4581527F0BE}" presName="sp" presStyleCnt="0"/>
      <dgm:spPr/>
      <dgm:t>
        <a:bodyPr/>
        <a:lstStyle/>
        <a:p>
          <a:endParaRPr lang="en-GB"/>
        </a:p>
      </dgm:t>
    </dgm:pt>
    <dgm:pt modelId="{B9DAA569-D854-4F0B-ACD8-9E9303EDD4D4}" type="pres">
      <dgm:prSet presAssocID="{3AE36175-53CC-4E9F-AA56-1914B9942C0F}" presName="arrowAndChildren" presStyleCnt="0"/>
      <dgm:spPr/>
      <dgm:t>
        <a:bodyPr/>
        <a:lstStyle/>
        <a:p>
          <a:endParaRPr lang="en-GB"/>
        </a:p>
      </dgm:t>
    </dgm:pt>
    <dgm:pt modelId="{A3E65C53-DEF3-40CF-83A5-07079A66437F}" type="pres">
      <dgm:prSet presAssocID="{3AE36175-53CC-4E9F-AA56-1914B9942C0F}" presName="parentTextArrow" presStyleLbl="node1" presStyleIdx="0" presStyleCnt="2"/>
      <dgm:spPr/>
      <dgm:t>
        <a:bodyPr/>
        <a:lstStyle/>
        <a:p>
          <a:endParaRPr lang="en-GB"/>
        </a:p>
      </dgm:t>
    </dgm:pt>
    <dgm:pt modelId="{B71BECE2-9AA1-41AB-BB56-B37920F4CC58}" type="pres">
      <dgm:prSet presAssocID="{3AE36175-53CC-4E9F-AA56-1914B9942C0F}" presName="arrow" presStyleLbl="node1" presStyleIdx="1" presStyleCnt="2"/>
      <dgm:spPr/>
      <dgm:t>
        <a:bodyPr/>
        <a:lstStyle/>
        <a:p>
          <a:endParaRPr lang="en-GB"/>
        </a:p>
      </dgm:t>
    </dgm:pt>
    <dgm:pt modelId="{CDA756E3-B082-48D1-B24D-178E37D8720B}" type="pres">
      <dgm:prSet presAssocID="{3AE36175-53CC-4E9F-AA56-1914B9942C0F}" presName="descendantArrow" presStyleCnt="0"/>
      <dgm:spPr/>
      <dgm:t>
        <a:bodyPr/>
        <a:lstStyle/>
        <a:p>
          <a:endParaRPr lang="en-GB"/>
        </a:p>
      </dgm:t>
    </dgm:pt>
    <dgm:pt modelId="{318ACB70-8173-4960-901D-81811E000B61}" type="pres">
      <dgm:prSet presAssocID="{6D72AED7-54AC-44E5-A97C-C768B44AB9C9}" presName="childTextArrow" presStyleLbl="fgAccFollowNode1" presStyleIdx="2" presStyleCnt="5">
        <dgm:presLayoutVars>
          <dgm:bulletEnabled val="1"/>
        </dgm:presLayoutVars>
      </dgm:prSet>
      <dgm:spPr/>
      <dgm:t>
        <a:bodyPr/>
        <a:lstStyle/>
        <a:p>
          <a:endParaRPr lang="en-GB"/>
        </a:p>
      </dgm:t>
    </dgm:pt>
    <dgm:pt modelId="{650C9C5D-DC90-46EE-B2B7-49F8F724F9B9}" type="pres">
      <dgm:prSet presAssocID="{E3EFFD73-72C1-4595-A07B-EF8083838A17}" presName="childTextArrow" presStyleLbl="fgAccFollowNode1" presStyleIdx="3" presStyleCnt="5">
        <dgm:presLayoutVars>
          <dgm:bulletEnabled val="1"/>
        </dgm:presLayoutVars>
      </dgm:prSet>
      <dgm:spPr/>
      <dgm:t>
        <a:bodyPr/>
        <a:lstStyle/>
        <a:p>
          <a:endParaRPr lang="en-GB"/>
        </a:p>
      </dgm:t>
    </dgm:pt>
    <dgm:pt modelId="{80A4724E-B80B-4F43-BF41-95D3E78CDCDB}" type="pres">
      <dgm:prSet presAssocID="{670C488F-E1D0-48B2-A8F8-672CF4ACE55A}" presName="childTextArrow" presStyleLbl="fgAccFollowNode1" presStyleIdx="4" presStyleCnt="5">
        <dgm:presLayoutVars>
          <dgm:bulletEnabled val="1"/>
        </dgm:presLayoutVars>
      </dgm:prSet>
      <dgm:spPr/>
      <dgm:t>
        <a:bodyPr/>
        <a:lstStyle/>
        <a:p>
          <a:endParaRPr lang="en-GB"/>
        </a:p>
      </dgm:t>
    </dgm:pt>
  </dgm:ptLst>
  <dgm:cxnLst>
    <dgm:cxn modelId="{CE6D1997-4907-448A-A66A-EE3E4BF5212C}" type="presOf" srcId="{3AE36175-53CC-4E9F-AA56-1914B9942C0F}" destId="{A3E65C53-DEF3-40CF-83A5-07079A66437F}" srcOrd="0" destOrd="0" presId="urn:microsoft.com/office/officeart/2005/8/layout/process4"/>
    <dgm:cxn modelId="{DEF637FB-0E86-4221-9BE3-EBC5487D2520}" type="presOf" srcId="{3AE36175-53CC-4E9F-AA56-1914B9942C0F}" destId="{B71BECE2-9AA1-41AB-BB56-B37920F4CC58}" srcOrd="1" destOrd="0" presId="urn:microsoft.com/office/officeart/2005/8/layout/process4"/>
    <dgm:cxn modelId="{36226BFE-A33C-47BA-AA23-9ABC108BF46F}" srcId="{3E7FCA3B-69AB-430A-9518-16BAB25E6AE4}" destId="{1D94BFBB-ABC2-4774-92E0-F60426ABCEA2}" srcOrd="1" destOrd="0" parTransId="{BCD69BFF-3C81-4A69-83FB-CEF3B4D2B784}" sibTransId="{2F8471A6-6DE7-4B3C-9FF4-C33BC2D2F2BA}"/>
    <dgm:cxn modelId="{62DCA6A6-D6DE-4DA3-BB6E-1C1DE23F4BE5}" type="presOf" srcId="{63E1A81F-1F7D-405E-86EE-F0AEBCC7F8CA}" destId="{02A45976-23DA-4E0B-93F9-5FA665432300}" srcOrd="0" destOrd="0" presId="urn:microsoft.com/office/officeart/2005/8/layout/process4"/>
    <dgm:cxn modelId="{6E4DD2DF-0423-4225-B940-1A3F7C573246}" srcId="{3AE36175-53CC-4E9F-AA56-1914B9942C0F}" destId="{6D72AED7-54AC-44E5-A97C-C768B44AB9C9}" srcOrd="0" destOrd="0" parTransId="{C9661D8B-4D13-498E-862E-433F6E9E23F8}" sibTransId="{C534293D-C77D-489A-8293-79C680C492BC}"/>
    <dgm:cxn modelId="{1D19E55C-AB6D-4CB1-9C1A-22100239C7A1}" srcId="{3E7FCA3B-69AB-430A-9518-16BAB25E6AE4}" destId="{63E1A81F-1F7D-405E-86EE-F0AEBCC7F8CA}" srcOrd="0" destOrd="0" parTransId="{49BD01B6-4287-4AA5-87B4-A2551AF64BB6}" sibTransId="{06EB2D6E-5868-489A-A0C5-54D6C199EB4C}"/>
    <dgm:cxn modelId="{48D953EF-9C6D-4099-94E2-EF5552248E9B}" srcId="{77BB7EE0-458E-41F8-8D26-65ADA7DB6936}" destId="{3AE36175-53CC-4E9F-AA56-1914B9942C0F}" srcOrd="0" destOrd="0" parTransId="{357623C9-111C-4BC8-8B3B-82B0382301F5}" sibTransId="{2435D18B-DA50-4744-B581-F4581527F0BE}"/>
    <dgm:cxn modelId="{9001E9F7-483C-49F4-8133-4BBEEA5D50A0}" type="presOf" srcId="{3E7FCA3B-69AB-430A-9518-16BAB25E6AE4}" destId="{6F202088-21D5-4971-AE6E-B7746DB68706}" srcOrd="0" destOrd="0" presId="urn:microsoft.com/office/officeart/2005/8/layout/process4"/>
    <dgm:cxn modelId="{B12490BD-738C-4003-BEE4-10C6EC50B0C2}" srcId="{77BB7EE0-458E-41F8-8D26-65ADA7DB6936}" destId="{3E7FCA3B-69AB-430A-9518-16BAB25E6AE4}" srcOrd="1" destOrd="0" parTransId="{EDCC05EC-30B9-493B-8456-764DCBCCA10B}" sibTransId="{44B92FD2-9E43-4333-A59B-B23A76E6F14A}"/>
    <dgm:cxn modelId="{BB974822-1480-472A-9DCD-5D6FC0FF6ECD}" type="presOf" srcId="{77BB7EE0-458E-41F8-8D26-65ADA7DB6936}" destId="{B039EB12-9DB9-4F24-A029-D6C965CB519E}" srcOrd="0" destOrd="0" presId="urn:microsoft.com/office/officeart/2005/8/layout/process4"/>
    <dgm:cxn modelId="{7F48B844-F21F-45DF-82ED-65E489B3F1B9}" type="presOf" srcId="{3E7FCA3B-69AB-430A-9518-16BAB25E6AE4}" destId="{5DB1AFDC-16F6-4D80-BB21-808D9D354BA5}" srcOrd="1" destOrd="0" presId="urn:microsoft.com/office/officeart/2005/8/layout/process4"/>
    <dgm:cxn modelId="{F2E86F60-0B6C-4B5C-B7B8-8A65933C418B}" type="presOf" srcId="{E3EFFD73-72C1-4595-A07B-EF8083838A17}" destId="{650C9C5D-DC90-46EE-B2B7-49F8F724F9B9}" srcOrd="0" destOrd="0" presId="urn:microsoft.com/office/officeart/2005/8/layout/process4"/>
    <dgm:cxn modelId="{F8180184-0B86-40E1-93B1-A2246CF63B0B}" type="presOf" srcId="{6D72AED7-54AC-44E5-A97C-C768B44AB9C9}" destId="{318ACB70-8173-4960-901D-81811E000B61}" srcOrd="0" destOrd="0" presId="urn:microsoft.com/office/officeart/2005/8/layout/process4"/>
    <dgm:cxn modelId="{4972F1E0-C4CC-4F5C-9831-FE063ABDBF2C}" srcId="{3AE36175-53CC-4E9F-AA56-1914B9942C0F}" destId="{670C488F-E1D0-48B2-A8F8-672CF4ACE55A}" srcOrd="2" destOrd="0" parTransId="{63D8DEE6-6B2E-470A-A98E-0922E67E9D61}" sibTransId="{891EA0C8-93BE-471A-803E-99661A65A787}"/>
    <dgm:cxn modelId="{CD942D23-6B96-4917-9872-43D077453EE1}" srcId="{3AE36175-53CC-4E9F-AA56-1914B9942C0F}" destId="{E3EFFD73-72C1-4595-A07B-EF8083838A17}" srcOrd="1" destOrd="0" parTransId="{D2157766-3873-44FA-BEA1-6AC8CB8DD128}" sibTransId="{5ECE7C4E-4800-408B-AA9E-4AE12976CAA1}"/>
    <dgm:cxn modelId="{8A8E8E04-FA5B-4001-841F-E1C6F5F1FDF3}" type="presOf" srcId="{670C488F-E1D0-48B2-A8F8-672CF4ACE55A}" destId="{80A4724E-B80B-4F43-BF41-95D3E78CDCDB}" srcOrd="0" destOrd="0" presId="urn:microsoft.com/office/officeart/2005/8/layout/process4"/>
    <dgm:cxn modelId="{4A51F3AE-51BF-4C70-BDD7-CBB312303525}" type="presOf" srcId="{1D94BFBB-ABC2-4774-92E0-F60426ABCEA2}" destId="{CBEE4D6F-7AA2-44BF-BDEF-2E799D6516EE}" srcOrd="0" destOrd="0" presId="urn:microsoft.com/office/officeart/2005/8/layout/process4"/>
    <dgm:cxn modelId="{C395C9BD-1EA6-4B1D-A787-98FF4EB17438}" type="presParOf" srcId="{B039EB12-9DB9-4F24-A029-D6C965CB519E}" destId="{66E8D7B4-25A5-4488-AC15-EDF51CD1BE80}" srcOrd="0" destOrd="0" presId="urn:microsoft.com/office/officeart/2005/8/layout/process4"/>
    <dgm:cxn modelId="{37CF4572-F14D-49A6-A98E-52673A2E520E}" type="presParOf" srcId="{66E8D7B4-25A5-4488-AC15-EDF51CD1BE80}" destId="{6F202088-21D5-4971-AE6E-B7746DB68706}" srcOrd="0" destOrd="0" presId="urn:microsoft.com/office/officeart/2005/8/layout/process4"/>
    <dgm:cxn modelId="{09E42634-3071-4F6D-9D42-B78F759C3E36}" type="presParOf" srcId="{66E8D7B4-25A5-4488-AC15-EDF51CD1BE80}" destId="{5DB1AFDC-16F6-4D80-BB21-808D9D354BA5}" srcOrd="1" destOrd="0" presId="urn:microsoft.com/office/officeart/2005/8/layout/process4"/>
    <dgm:cxn modelId="{49F8A2FD-9E61-4DC9-BA60-4F4CAE5AD39B}" type="presParOf" srcId="{66E8D7B4-25A5-4488-AC15-EDF51CD1BE80}" destId="{10CC3C1B-C4D4-40CF-BA85-483BA98C1EF9}" srcOrd="2" destOrd="0" presId="urn:microsoft.com/office/officeart/2005/8/layout/process4"/>
    <dgm:cxn modelId="{9E752E52-6586-4009-8ED1-EE0A358A0AC5}" type="presParOf" srcId="{10CC3C1B-C4D4-40CF-BA85-483BA98C1EF9}" destId="{02A45976-23DA-4E0B-93F9-5FA665432300}" srcOrd="0" destOrd="0" presId="urn:microsoft.com/office/officeart/2005/8/layout/process4"/>
    <dgm:cxn modelId="{B63AB4A0-8574-42DC-B142-F57F1C9D10EB}" type="presParOf" srcId="{10CC3C1B-C4D4-40CF-BA85-483BA98C1EF9}" destId="{CBEE4D6F-7AA2-44BF-BDEF-2E799D6516EE}" srcOrd="1" destOrd="0" presId="urn:microsoft.com/office/officeart/2005/8/layout/process4"/>
    <dgm:cxn modelId="{51AC73B4-41D2-4259-93BF-D0579C34BDFD}" type="presParOf" srcId="{B039EB12-9DB9-4F24-A029-D6C965CB519E}" destId="{61D707F6-72FC-47F5-801A-FF2DFF4300C8}" srcOrd="1" destOrd="0" presId="urn:microsoft.com/office/officeart/2005/8/layout/process4"/>
    <dgm:cxn modelId="{3AACFD4E-A2C6-475B-8F62-A9C69E9D20B6}" type="presParOf" srcId="{B039EB12-9DB9-4F24-A029-D6C965CB519E}" destId="{B9DAA569-D854-4F0B-ACD8-9E9303EDD4D4}" srcOrd="2" destOrd="0" presId="urn:microsoft.com/office/officeart/2005/8/layout/process4"/>
    <dgm:cxn modelId="{1DC73F20-B68B-4C3D-864D-A9854F3FA62C}" type="presParOf" srcId="{B9DAA569-D854-4F0B-ACD8-9E9303EDD4D4}" destId="{A3E65C53-DEF3-40CF-83A5-07079A66437F}" srcOrd="0" destOrd="0" presId="urn:microsoft.com/office/officeart/2005/8/layout/process4"/>
    <dgm:cxn modelId="{42D5BC60-D43E-4264-919F-A382A0230966}" type="presParOf" srcId="{B9DAA569-D854-4F0B-ACD8-9E9303EDD4D4}" destId="{B71BECE2-9AA1-41AB-BB56-B37920F4CC58}" srcOrd="1" destOrd="0" presId="urn:microsoft.com/office/officeart/2005/8/layout/process4"/>
    <dgm:cxn modelId="{01AE8D05-FD06-4E6F-ACEB-3B1C0B9E2E49}" type="presParOf" srcId="{B9DAA569-D854-4F0B-ACD8-9E9303EDD4D4}" destId="{CDA756E3-B082-48D1-B24D-178E37D8720B}" srcOrd="2" destOrd="0" presId="urn:microsoft.com/office/officeart/2005/8/layout/process4"/>
    <dgm:cxn modelId="{7AB0A4FD-976B-4A30-BC52-3CE9E4F63D18}" type="presParOf" srcId="{CDA756E3-B082-48D1-B24D-178E37D8720B}" destId="{318ACB70-8173-4960-901D-81811E000B61}" srcOrd="0" destOrd="0" presId="urn:microsoft.com/office/officeart/2005/8/layout/process4"/>
    <dgm:cxn modelId="{A1AFC5D5-4D5E-4EC3-A6CA-0FA305B833D9}" type="presParOf" srcId="{CDA756E3-B082-48D1-B24D-178E37D8720B}" destId="{650C9C5D-DC90-46EE-B2B7-49F8F724F9B9}" srcOrd="1" destOrd="0" presId="urn:microsoft.com/office/officeart/2005/8/layout/process4"/>
    <dgm:cxn modelId="{DEBD7665-6E67-4EB3-8C40-BA38F4C45015}" type="presParOf" srcId="{CDA756E3-B082-48D1-B24D-178E37D8720B}" destId="{80A4724E-B80B-4F43-BF41-95D3E78CDCDB}" srcOrd="2"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290243-9586-4FD8-9268-FFC159A95363}"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A6B25E8E-3AD5-476E-AE79-19EE4887E230}">
      <dgm:prSet custT="1"/>
      <dgm:spPr/>
      <dgm:t>
        <a:bodyPr/>
        <a:lstStyle/>
        <a:p>
          <a:pPr rtl="0"/>
          <a:r>
            <a:rPr lang="en-US" sz="5400" b="1" dirty="0" smtClean="0"/>
            <a:t>F#</a:t>
          </a:r>
          <a:endParaRPr lang="en-US" sz="2500" b="1" dirty="0"/>
        </a:p>
      </dgm:t>
    </dgm:pt>
    <dgm:pt modelId="{F2965A2F-5969-4BEE-816D-3851E58EC2F4}" type="parTrans" cxnId="{5878124E-315D-420E-A1E9-A7CC79A6320B}">
      <dgm:prSet/>
      <dgm:spPr/>
      <dgm:t>
        <a:bodyPr/>
        <a:lstStyle/>
        <a:p>
          <a:endParaRPr lang="en-US" b="1"/>
        </a:p>
      </dgm:t>
    </dgm:pt>
    <dgm:pt modelId="{4495C953-E758-40B5-96E6-91E656D25076}" type="sibTrans" cxnId="{5878124E-315D-420E-A1E9-A7CC79A6320B}">
      <dgm:prSet/>
      <dgm:spPr/>
      <dgm:t>
        <a:bodyPr/>
        <a:lstStyle/>
        <a:p>
          <a:endParaRPr lang="en-US" b="1"/>
        </a:p>
      </dgm:t>
    </dgm:pt>
    <dgm:pt modelId="{B6DA48CD-B6A1-40DF-B1B2-298D0352C4AA}">
      <dgm:prSet/>
      <dgm:spPr/>
      <dgm:t>
        <a:bodyPr/>
        <a:lstStyle/>
        <a:p>
          <a:pPr rtl="0"/>
          <a:r>
            <a:rPr lang="en-US" b="1" dirty="0" smtClean="0">
              <a:solidFill>
                <a:schemeClr val="bg1"/>
              </a:solidFill>
            </a:rPr>
            <a:t>Parallelism and asynchrony, for today and tomorrow</a:t>
          </a:r>
          <a:endParaRPr lang="en-US" b="1" dirty="0">
            <a:solidFill>
              <a:schemeClr val="bg1"/>
            </a:solidFill>
          </a:endParaRPr>
        </a:p>
      </dgm:t>
    </dgm:pt>
    <dgm:pt modelId="{1E1D15BA-B465-4B32-88A9-5EC3A54AFD7E}" type="parTrans" cxnId="{0A4FF1E7-E933-4C60-BCA1-B3784330DCD2}">
      <dgm:prSet/>
      <dgm:spPr/>
      <dgm:t>
        <a:bodyPr/>
        <a:lstStyle/>
        <a:p>
          <a:endParaRPr lang="en-US" b="1"/>
        </a:p>
      </dgm:t>
    </dgm:pt>
    <dgm:pt modelId="{AB616020-4390-47C6-943E-87A53E0DC69B}" type="sibTrans" cxnId="{0A4FF1E7-E933-4C60-BCA1-B3784330DCD2}">
      <dgm:prSet/>
      <dgm:spPr/>
      <dgm:t>
        <a:bodyPr/>
        <a:lstStyle/>
        <a:p>
          <a:endParaRPr lang="en-US" b="1"/>
        </a:p>
      </dgm:t>
    </dgm:pt>
    <dgm:pt modelId="{8379D34F-D2EB-44C7-A6BA-B404EF2D892C}">
      <dgm:prSet/>
      <dgm:spPr/>
      <dgm:t>
        <a:bodyPr/>
        <a:lstStyle/>
        <a:p>
          <a:pPr rtl="0"/>
          <a:r>
            <a:rPr lang="en-US" b="1" dirty="0" smtClean="0">
              <a:solidFill>
                <a:schemeClr val="bg1"/>
              </a:solidFill>
            </a:rPr>
            <a:t>F# + .NET 4.0 </a:t>
          </a:r>
          <a:r>
            <a:rPr lang="en-US" b="1" dirty="0" smtClean="0">
              <a:solidFill>
                <a:schemeClr val="bg1"/>
              </a:solidFill>
            </a:rPr>
            <a:t>greatly simplify </a:t>
          </a:r>
          <a:r>
            <a:rPr lang="en-US" b="1" dirty="0" smtClean="0">
              <a:solidFill>
                <a:schemeClr val="bg1"/>
              </a:solidFill>
            </a:rPr>
            <a:t>parallelism </a:t>
          </a:r>
          <a:endParaRPr lang="en-US" b="1" dirty="0">
            <a:solidFill>
              <a:schemeClr val="bg1"/>
            </a:solidFill>
          </a:endParaRPr>
        </a:p>
      </dgm:t>
    </dgm:pt>
    <dgm:pt modelId="{784C2F39-8EE2-4C1A-8502-BA28A769CF6F}" type="parTrans" cxnId="{48DCABCC-9DD7-488F-8A2E-2A88D8BE32F0}">
      <dgm:prSet/>
      <dgm:spPr/>
      <dgm:t>
        <a:bodyPr/>
        <a:lstStyle/>
        <a:p>
          <a:endParaRPr lang="en-US" b="1"/>
        </a:p>
      </dgm:t>
    </dgm:pt>
    <dgm:pt modelId="{565F2C0E-B1E4-41FA-8DCE-D03CDE3DB36D}" type="sibTrans" cxnId="{48DCABCC-9DD7-488F-8A2E-2A88D8BE32F0}">
      <dgm:prSet/>
      <dgm:spPr/>
      <dgm:t>
        <a:bodyPr/>
        <a:lstStyle/>
        <a:p>
          <a:endParaRPr lang="en-US" b="1"/>
        </a:p>
      </dgm:t>
    </dgm:pt>
    <dgm:pt modelId="{7D6988BB-C65B-4E09-813B-7747FFB5A8A2}">
      <dgm:prSet/>
      <dgm:spPr/>
      <dgm:t>
        <a:bodyPr/>
        <a:lstStyle/>
        <a:p>
          <a:pPr rtl="0"/>
          <a:r>
            <a:rPr lang="en-US" b="1" dirty="0" smtClean="0">
              <a:solidFill>
                <a:schemeClr val="bg1"/>
              </a:solidFill>
            </a:rPr>
            <a:t>F# is ready for use in production with VS2010</a:t>
          </a:r>
          <a:endParaRPr lang="en-US" b="1" dirty="0">
            <a:solidFill>
              <a:schemeClr val="bg1"/>
            </a:solidFill>
          </a:endParaRPr>
        </a:p>
      </dgm:t>
    </dgm:pt>
    <dgm:pt modelId="{71D039FD-D047-44D4-9296-81F6D5279051}" type="parTrans" cxnId="{E2016309-E145-43C6-8FC9-F006FC5FC1F1}">
      <dgm:prSet/>
      <dgm:spPr/>
      <dgm:t>
        <a:bodyPr/>
        <a:lstStyle/>
        <a:p>
          <a:endParaRPr lang="en-US" b="1"/>
        </a:p>
      </dgm:t>
    </dgm:pt>
    <dgm:pt modelId="{97966A1B-3566-43CC-877A-F65EBB3C1A0D}" type="sibTrans" cxnId="{E2016309-E145-43C6-8FC9-F006FC5FC1F1}">
      <dgm:prSet/>
      <dgm:spPr/>
      <dgm:t>
        <a:bodyPr/>
        <a:lstStyle/>
        <a:p>
          <a:endParaRPr lang="en-US" b="1"/>
        </a:p>
      </dgm:t>
    </dgm:pt>
    <dgm:pt modelId="{0027F459-B446-46B1-8201-A37991051222}">
      <dgm:prSet/>
      <dgm:spPr/>
      <dgm:t>
        <a:bodyPr/>
        <a:lstStyle/>
        <a:p>
          <a:pPr rtl="0"/>
          <a:r>
            <a:rPr lang="en-US" b="1" dirty="0" smtClean="0">
              <a:solidFill>
                <a:schemeClr val="bg1"/>
              </a:solidFill>
            </a:rPr>
            <a:t>Simple, powerful, and productive</a:t>
          </a:r>
          <a:endParaRPr lang="en-US" b="1" dirty="0">
            <a:solidFill>
              <a:schemeClr val="bg1"/>
            </a:solidFill>
          </a:endParaRPr>
        </a:p>
      </dgm:t>
    </dgm:pt>
    <dgm:pt modelId="{7FF8C639-B210-4124-A577-D463CD290EA6}" type="parTrans" cxnId="{EC78E062-EA3B-43A4-A0B5-9B30C61EC779}">
      <dgm:prSet/>
      <dgm:spPr/>
      <dgm:t>
        <a:bodyPr/>
        <a:lstStyle/>
        <a:p>
          <a:endParaRPr lang="en-GB" b="1"/>
        </a:p>
      </dgm:t>
    </dgm:pt>
    <dgm:pt modelId="{401F4873-09FD-4618-AC1C-F6AC07B1AE63}" type="sibTrans" cxnId="{EC78E062-EA3B-43A4-A0B5-9B30C61EC779}">
      <dgm:prSet/>
      <dgm:spPr/>
      <dgm:t>
        <a:bodyPr/>
        <a:lstStyle/>
        <a:p>
          <a:endParaRPr lang="en-GB" b="1"/>
        </a:p>
      </dgm:t>
    </dgm:pt>
    <dgm:pt modelId="{A2BDDE09-967E-4575-B702-D3388ABBADC8}" type="pres">
      <dgm:prSet presAssocID="{9F290243-9586-4FD8-9268-FFC159A95363}" presName="diagram" presStyleCnt="0">
        <dgm:presLayoutVars>
          <dgm:chMax val="1"/>
          <dgm:dir/>
          <dgm:animLvl val="ctr"/>
          <dgm:resizeHandles val="exact"/>
        </dgm:presLayoutVars>
      </dgm:prSet>
      <dgm:spPr/>
      <dgm:t>
        <a:bodyPr/>
        <a:lstStyle/>
        <a:p>
          <a:endParaRPr lang="en-GB"/>
        </a:p>
      </dgm:t>
    </dgm:pt>
    <dgm:pt modelId="{C75D8A5F-F48F-4013-9E99-B76AF4C4D7AF}" type="pres">
      <dgm:prSet presAssocID="{9F290243-9586-4FD8-9268-FFC159A95363}" presName="matrix" presStyleCnt="0"/>
      <dgm:spPr/>
    </dgm:pt>
    <dgm:pt modelId="{504ADB60-2DEB-48D0-8123-CA7933E4971B}" type="pres">
      <dgm:prSet presAssocID="{9F290243-9586-4FD8-9268-FFC159A95363}" presName="tile1" presStyleLbl="node1" presStyleIdx="0" presStyleCnt="4"/>
      <dgm:spPr/>
      <dgm:t>
        <a:bodyPr/>
        <a:lstStyle/>
        <a:p>
          <a:endParaRPr lang="en-GB"/>
        </a:p>
      </dgm:t>
    </dgm:pt>
    <dgm:pt modelId="{3BF692F9-897A-4426-BC45-0235699D63BA}" type="pres">
      <dgm:prSet presAssocID="{9F290243-9586-4FD8-9268-FFC159A95363}" presName="tile1text" presStyleLbl="node1" presStyleIdx="0" presStyleCnt="4">
        <dgm:presLayoutVars>
          <dgm:chMax val="0"/>
          <dgm:chPref val="0"/>
          <dgm:bulletEnabled val="1"/>
        </dgm:presLayoutVars>
      </dgm:prSet>
      <dgm:spPr/>
      <dgm:t>
        <a:bodyPr/>
        <a:lstStyle/>
        <a:p>
          <a:endParaRPr lang="en-GB"/>
        </a:p>
      </dgm:t>
    </dgm:pt>
    <dgm:pt modelId="{51DBD211-C134-41AD-AD57-176244304372}" type="pres">
      <dgm:prSet presAssocID="{9F290243-9586-4FD8-9268-FFC159A95363}" presName="tile2" presStyleLbl="node1" presStyleIdx="1" presStyleCnt="4"/>
      <dgm:spPr/>
      <dgm:t>
        <a:bodyPr/>
        <a:lstStyle/>
        <a:p>
          <a:endParaRPr lang="en-GB"/>
        </a:p>
      </dgm:t>
    </dgm:pt>
    <dgm:pt modelId="{31D08910-A6AB-452C-B3EB-93BCBD6544C8}" type="pres">
      <dgm:prSet presAssocID="{9F290243-9586-4FD8-9268-FFC159A95363}" presName="tile2text" presStyleLbl="node1" presStyleIdx="1" presStyleCnt="4">
        <dgm:presLayoutVars>
          <dgm:chMax val="0"/>
          <dgm:chPref val="0"/>
          <dgm:bulletEnabled val="1"/>
        </dgm:presLayoutVars>
      </dgm:prSet>
      <dgm:spPr/>
      <dgm:t>
        <a:bodyPr/>
        <a:lstStyle/>
        <a:p>
          <a:endParaRPr lang="en-GB"/>
        </a:p>
      </dgm:t>
    </dgm:pt>
    <dgm:pt modelId="{6341D0F4-C184-47C1-B6FD-93C52A30A16E}" type="pres">
      <dgm:prSet presAssocID="{9F290243-9586-4FD8-9268-FFC159A95363}" presName="tile3" presStyleLbl="node1" presStyleIdx="2" presStyleCnt="4"/>
      <dgm:spPr/>
      <dgm:t>
        <a:bodyPr/>
        <a:lstStyle/>
        <a:p>
          <a:endParaRPr lang="en-GB"/>
        </a:p>
      </dgm:t>
    </dgm:pt>
    <dgm:pt modelId="{BE121AA7-A037-43CD-8CC7-33C1B387C247}" type="pres">
      <dgm:prSet presAssocID="{9F290243-9586-4FD8-9268-FFC159A95363}" presName="tile3text" presStyleLbl="node1" presStyleIdx="2" presStyleCnt="4">
        <dgm:presLayoutVars>
          <dgm:chMax val="0"/>
          <dgm:chPref val="0"/>
          <dgm:bulletEnabled val="1"/>
        </dgm:presLayoutVars>
      </dgm:prSet>
      <dgm:spPr/>
      <dgm:t>
        <a:bodyPr/>
        <a:lstStyle/>
        <a:p>
          <a:endParaRPr lang="en-GB"/>
        </a:p>
      </dgm:t>
    </dgm:pt>
    <dgm:pt modelId="{06F7728C-5299-4235-8017-DBD5BC2DB36C}" type="pres">
      <dgm:prSet presAssocID="{9F290243-9586-4FD8-9268-FFC159A95363}" presName="tile4" presStyleLbl="node1" presStyleIdx="3" presStyleCnt="4"/>
      <dgm:spPr/>
      <dgm:t>
        <a:bodyPr/>
        <a:lstStyle/>
        <a:p>
          <a:endParaRPr lang="en-GB"/>
        </a:p>
      </dgm:t>
    </dgm:pt>
    <dgm:pt modelId="{ECFA074D-691D-42C6-A6A7-C04D755BBC44}" type="pres">
      <dgm:prSet presAssocID="{9F290243-9586-4FD8-9268-FFC159A95363}" presName="tile4text" presStyleLbl="node1" presStyleIdx="3" presStyleCnt="4">
        <dgm:presLayoutVars>
          <dgm:chMax val="0"/>
          <dgm:chPref val="0"/>
          <dgm:bulletEnabled val="1"/>
        </dgm:presLayoutVars>
      </dgm:prSet>
      <dgm:spPr/>
      <dgm:t>
        <a:bodyPr/>
        <a:lstStyle/>
        <a:p>
          <a:endParaRPr lang="en-GB"/>
        </a:p>
      </dgm:t>
    </dgm:pt>
    <dgm:pt modelId="{62CD59B7-0D31-4CEC-A61C-C239FA1C3946}" type="pres">
      <dgm:prSet presAssocID="{9F290243-9586-4FD8-9268-FFC159A95363}" presName="centerTile" presStyleLbl="fgShp" presStyleIdx="0" presStyleCnt="1">
        <dgm:presLayoutVars>
          <dgm:chMax val="0"/>
          <dgm:chPref val="0"/>
        </dgm:presLayoutVars>
      </dgm:prSet>
      <dgm:spPr/>
      <dgm:t>
        <a:bodyPr/>
        <a:lstStyle/>
        <a:p>
          <a:endParaRPr lang="en-US"/>
        </a:p>
      </dgm:t>
    </dgm:pt>
  </dgm:ptLst>
  <dgm:cxnLst>
    <dgm:cxn modelId="{5878124E-315D-420E-A1E9-A7CC79A6320B}" srcId="{9F290243-9586-4FD8-9268-FFC159A95363}" destId="{A6B25E8E-3AD5-476E-AE79-19EE4887E230}" srcOrd="0" destOrd="0" parTransId="{F2965A2F-5969-4BEE-816D-3851E58EC2F4}" sibTransId="{4495C953-E758-40B5-96E6-91E656D25076}"/>
    <dgm:cxn modelId="{6E2C64C6-2700-49F4-AFFE-D8C36E59A9A0}" type="presOf" srcId="{A6B25E8E-3AD5-476E-AE79-19EE4887E230}" destId="{62CD59B7-0D31-4CEC-A61C-C239FA1C3946}" srcOrd="0" destOrd="0" presId="urn:microsoft.com/office/officeart/2005/8/layout/matrix1"/>
    <dgm:cxn modelId="{E2016309-E145-43C6-8FC9-F006FC5FC1F1}" srcId="{A6B25E8E-3AD5-476E-AE79-19EE4887E230}" destId="{7D6988BB-C65B-4E09-813B-7747FFB5A8A2}" srcOrd="3" destOrd="0" parTransId="{71D039FD-D047-44D4-9296-81F6D5279051}" sibTransId="{97966A1B-3566-43CC-877A-F65EBB3C1A0D}"/>
    <dgm:cxn modelId="{E18EB45A-C02F-4C75-9B34-EFAA0849C2AC}" type="presOf" srcId="{0027F459-B446-46B1-8201-A37991051222}" destId="{3BF692F9-897A-4426-BC45-0235699D63BA}" srcOrd="1" destOrd="0" presId="urn:microsoft.com/office/officeart/2005/8/layout/matrix1"/>
    <dgm:cxn modelId="{0A4FF1E7-E933-4C60-BCA1-B3784330DCD2}" srcId="{A6B25E8E-3AD5-476E-AE79-19EE4887E230}" destId="{B6DA48CD-B6A1-40DF-B1B2-298D0352C4AA}" srcOrd="1" destOrd="0" parTransId="{1E1D15BA-B465-4B32-88A9-5EC3A54AFD7E}" sibTransId="{AB616020-4390-47C6-943E-87A53E0DC69B}"/>
    <dgm:cxn modelId="{7B70E83D-CA97-4405-8FEC-B3BA752F88CA}" type="presOf" srcId="{B6DA48CD-B6A1-40DF-B1B2-298D0352C4AA}" destId="{51DBD211-C134-41AD-AD57-176244304372}" srcOrd="0" destOrd="0" presId="urn:microsoft.com/office/officeart/2005/8/layout/matrix1"/>
    <dgm:cxn modelId="{34B69E7A-6D72-4E90-B94F-322A56F6CEFE}" type="presOf" srcId="{8379D34F-D2EB-44C7-A6BA-B404EF2D892C}" destId="{6341D0F4-C184-47C1-B6FD-93C52A30A16E}" srcOrd="0" destOrd="0" presId="urn:microsoft.com/office/officeart/2005/8/layout/matrix1"/>
    <dgm:cxn modelId="{8BAE6979-15BB-4D2C-B72D-D4F516EF64CF}" type="presOf" srcId="{8379D34F-D2EB-44C7-A6BA-B404EF2D892C}" destId="{BE121AA7-A037-43CD-8CC7-33C1B387C247}" srcOrd="1" destOrd="0" presId="urn:microsoft.com/office/officeart/2005/8/layout/matrix1"/>
    <dgm:cxn modelId="{0EDD6CC1-F849-47D3-AFFF-B01A05BFDB74}" type="presOf" srcId="{B6DA48CD-B6A1-40DF-B1B2-298D0352C4AA}" destId="{31D08910-A6AB-452C-B3EB-93BCBD6544C8}" srcOrd="1" destOrd="0" presId="urn:microsoft.com/office/officeart/2005/8/layout/matrix1"/>
    <dgm:cxn modelId="{EC78E062-EA3B-43A4-A0B5-9B30C61EC779}" srcId="{A6B25E8E-3AD5-476E-AE79-19EE4887E230}" destId="{0027F459-B446-46B1-8201-A37991051222}" srcOrd="0" destOrd="0" parTransId="{7FF8C639-B210-4124-A577-D463CD290EA6}" sibTransId="{401F4873-09FD-4618-AC1C-F6AC07B1AE63}"/>
    <dgm:cxn modelId="{025F6473-2BAC-4062-99B0-8451C954A201}" type="presOf" srcId="{9F290243-9586-4FD8-9268-FFC159A95363}" destId="{A2BDDE09-967E-4575-B702-D3388ABBADC8}" srcOrd="0" destOrd="0" presId="urn:microsoft.com/office/officeart/2005/8/layout/matrix1"/>
    <dgm:cxn modelId="{48DCABCC-9DD7-488F-8A2E-2A88D8BE32F0}" srcId="{A6B25E8E-3AD5-476E-AE79-19EE4887E230}" destId="{8379D34F-D2EB-44C7-A6BA-B404EF2D892C}" srcOrd="2" destOrd="0" parTransId="{784C2F39-8EE2-4C1A-8502-BA28A769CF6F}" sibTransId="{565F2C0E-B1E4-41FA-8DCE-D03CDE3DB36D}"/>
    <dgm:cxn modelId="{541CFF01-A926-4EBB-AB41-DADFCEA61863}" type="presOf" srcId="{0027F459-B446-46B1-8201-A37991051222}" destId="{504ADB60-2DEB-48D0-8123-CA7933E4971B}" srcOrd="0" destOrd="0" presId="urn:microsoft.com/office/officeart/2005/8/layout/matrix1"/>
    <dgm:cxn modelId="{B0DD034F-2EB3-4897-8B33-2FBAFCB5C87A}" type="presOf" srcId="{7D6988BB-C65B-4E09-813B-7747FFB5A8A2}" destId="{06F7728C-5299-4235-8017-DBD5BC2DB36C}" srcOrd="0" destOrd="0" presId="urn:microsoft.com/office/officeart/2005/8/layout/matrix1"/>
    <dgm:cxn modelId="{F8CFFBFF-7CE4-47E8-ABCC-6FB7F74D935D}" type="presOf" srcId="{7D6988BB-C65B-4E09-813B-7747FFB5A8A2}" destId="{ECFA074D-691D-42C6-A6A7-C04D755BBC44}" srcOrd="1" destOrd="0" presId="urn:microsoft.com/office/officeart/2005/8/layout/matrix1"/>
    <dgm:cxn modelId="{ABFAA7CF-0C73-486E-827E-38A66C6222F9}" type="presParOf" srcId="{A2BDDE09-967E-4575-B702-D3388ABBADC8}" destId="{C75D8A5F-F48F-4013-9E99-B76AF4C4D7AF}" srcOrd="0" destOrd="0" presId="urn:microsoft.com/office/officeart/2005/8/layout/matrix1"/>
    <dgm:cxn modelId="{B173C62C-B2C5-42A3-94F0-C379750A0893}" type="presParOf" srcId="{C75D8A5F-F48F-4013-9E99-B76AF4C4D7AF}" destId="{504ADB60-2DEB-48D0-8123-CA7933E4971B}" srcOrd="0" destOrd="0" presId="urn:microsoft.com/office/officeart/2005/8/layout/matrix1"/>
    <dgm:cxn modelId="{4D5DDB9A-FF02-4BAE-8F6B-16F0DEA7F44E}" type="presParOf" srcId="{C75D8A5F-F48F-4013-9E99-B76AF4C4D7AF}" destId="{3BF692F9-897A-4426-BC45-0235699D63BA}" srcOrd="1" destOrd="0" presId="urn:microsoft.com/office/officeart/2005/8/layout/matrix1"/>
    <dgm:cxn modelId="{AD0A6ED8-0C70-405D-8F26-7AC85CC4065A}" type="presParOf" srcId="{C75D8A5F-F48F-4013-9E99-B76AF4C4D7AF}" destId="{51DBD211-C134-41AD-AD57-176244304372}" srcOrd="2" destOrd="0" presId="urn:microsoft.com/office/officeart/2005/8/layout/matrix1"/>
    <dgm:cxn modelId="{C55C8739-C19D-4576-A094-219D965AE7B8}" type="presParOf" srcId="{C75D8A5F-F48F-4013-9E99-B76AF4C4D7AF}" destId="{31D08910-A6AB-452C-B3EB-93BCBD6544C8}" srcOrd="3" destOrd="0" presId="urn:microsoft.com/office/officeart/2005/8/layout/matrix1"/>
    <dgm:cxn modelId="{C282AA86-1577-4190-96E8-952FC121D1E4}" type="presParOf" srcId="{C75D8A5F-F48F-4013-9E99-B76AF4C4D7AF}" destId="{6341D0F4-C184-47C1-B6FD-93C52A30A16E}" srcOrd="4" destOrd="0" presId="urn:microsoft.com/office/officeart/2005/8/layout/matrix1"/>
    <dgm:cxn modelId="{61005164-F0E4-49DB-B7C6-189F3498BD83}" type="presParOf" srcId="{C75D8A5F-F48F-4013-9E99-B76AF4C4D7AF}" destId="{BE121AA7-A037-43CD-8CC7-33C1B387C247}" srcOrd="5" destOrd="0" presId="urn:microsoft.com/office/officeart/2005/8/layout/matrix1"/>
    <dgm:cxn modelId="{7CC42E3C-A52F-498C-B4F9-17D45EED4257}" type="presParOf" srcId="{C75D8A5F-F48F-4013-9E99-B76AF4C4D7AF}" destId="{06F7728C-5299-4235-8017-DBD5BC2DB36C}" srcOrd="6" destOrd="0" presId="urn:microsoft.com/office/officeart/2005/8/layout/matrix1"/>
    <dgm:cxn modelId="{84B1EBCA-1AE9-4CCC-8B6F-9FD0CE1168CD}" type="presParOf" srcId="{C75D8A5F-F48F-4013-9E99-B76AF4C4D7AF}" destId="{ECFA074D-691D-42C6-A6A7-C04D755BBC44}" srcOrd="7" destOrd="0" presId="urn:microsoft.com/office/officeart/2005/8/layout/matrix1"/>
    <dgm:cxn modelId="{7EBE0E5B-4C18-46D0-A4DA-8792F5DC2363}" type="presParOf" srcId="{A2BDDE09-967E-4575-B702-D3388ABBADC8}" destId="{62CD59B7-0D31-4CEC-A61C-C239FA1C3946}" srcOrd="1" destOrd="0" presId="urn:microsoft.com/office/officeart/2005/8/layout/matrix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5D112E-F679-4F2C-BB3E-32C985B93210}">
      <dsp:nvSpPr>
        <dsp:cNvPr id="0" name=""/>
        <dsp:cNvSpPr/>
      </dsp:nvSpPr>
      <dsp:spPr>
        <a:xfrm rot="16200000">
          <a:off x="1862" y="360"/>
          <a:ext cx="2578447" cy="2578447"/>
        </a:xfrm>
        <a:prstGeom prst="downArrow">
          <a:avLst>
            <a:gd name="adj1" fmla="val 50000"/>
            <a:gd name="adj2" fmla="val 35000"/>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0" scaled="1"/>
          <a:tileRect/>
        </a:gradFill>
        <a:ln w="9525" cap="flat" cmpd="sng" algn="ctr">
          <a:solidFill>
            <a:schemeClr val="tx1"/>
          </a:solidFill>
          <a:prstDash val="solid"/>
        </a:ln>
        <a:effectLst>
          <a:outerShdw blurRad="50800" dist="381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263144" tIns="263144" rIns="263144" bIns="263144" numCol="1" spcCol="1270" anchor="ctr" anchorCtr="0">
          <a:noAutofit/>
        </a:bodyPr>
        <a:lstStyle/>
        <a:p>
          <a:pPr lvl="0" algn="ctr" defTabSz="1644650">
            <a:lnSpc>
              <a:spcPct val="90000"/>
            </a:lnSpc>
            <a:spcBef>
              <a:spcPct val="0"/>
            </a:spcBef>
            <a:spcAft>
              <a:spcPct val="35000"/>
            </a:spcAft>
          </a:pPr>
          <a:r>
            <a:rPr lang="en-GB" sz="3700" kern="1200" dirty="0" smtClean="0">
              <a:solidFill>
                <a:schemeClr val="tx1"/>
              </a:solidFill>
            </a:rPr>
            <a:t>OCaml</a:t>
          </a:r>
          <a:endParaRPr lang="en-GB" sz="3700" kern="1200" dirty="0">
            <a:solidFill>
              <a:schemeClr val="tx1"/>
            </a:solidFill>
          </a:endParaRPr>
        </a:p>
      </dsp:txBody>
      <dsp:txXfrm rot="16200000">
        <a:off x="1862" y="360"/>
        <a:ext cx="2578447" cy="2578447"/>
      </dsp:txXfrm>
    </dsp:sp>
    <dsp:sp modelId="{26085288-8BBD-4A18-B782-013657CD3B38}">
      <dsp:nvSpPr>
        <dsp:cNvPr id="0" name=""/>
        <dsp:cNvSpPr/>
      </dsp:nvSpPr>
      <dsp:spPr>
        <a:xfrm rot="5400000">
          <a:off x="5801689" y="360"/>
          <a:ext cx="2578447" cy="2578447"/>
        </a:xfrm>
        <a:prstGeom prst="downArrow">
          <a:avLst>
            <a:gd name="adj1" fmla="val 50000"/>
            <a:gd name="adj2" fmla="val 35000"/>
          </a:avLst>
        </a:prstGeom>
        <a:gradFill flip="none" rotWithShape="0">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0800000" scaled="1"/>
          <a:tileRect/>
        </a:gradFill>
        <a:ln w="9525" cap="flat" cmpd="sng" algn="ctr">
          <a:solidFill>
            <a:schemeClr val="tx1"/>
          </a:solidFill>
          <a:prstDash val="solid"/>
        </a:ln>
        <a:effectLst>
          <a:outerShdw blurRad="50800" dist="381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263144" tIns="263144" rIns="263144" bIns="263144" numCol="1" spcCol="1270" anchor="ctr" anchorCtr="0">
          <a:noAutofit/>
        </a:bodyPr>
        <a:lstStyle/>
        <a:p>
          <a:pPr lvl="0" algn="ctr" defTabSz="1644650">
            <a:lnSpc>
              <a:spcPct val="90000"/>
            </a:lnSpc>
            <a:spcBef>
              <a:spcPct val="0"/>
            </a:spcBef>
            <a:spcAft>
              <a:spcPct val="35000"/>
            </a:spcAft>
          </a:pPr>
          <a:r>
            <a:rPr lang="en-GB" sz="3700" kern="1200" dirty="0" smtClean="0">
              <a:solidFill>
                <a:schemeClr val="tx1"/>
              </a:solidFill>
            </a:rPr>
            <a:t>C#/.NET</a:t>
          </a:r>
          <a:endParaRPr lang="en-GB" sz="3700" kern="1200" dirty="0">
            <a:solidFill>
              <a:schemeClr val="tx1"/>
            </a:solidFill>
          </a:endParaRPr>
        </a:p>
      </dsp:txBody>
      <dsp:txXfrm rot="5400000">
        <a:off x="5801689" y="360"/>
        <a:ext cx="2578447" cy="257844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DB1AFDC-16F6-4D80-BB21-808D9D354BA5}">
      <dsp:nvSpPr>
        <dsp:cNvPr id="0" name=""/>
        <dsp:cNvSpPr/>
      </dsp:nvSpPr>
      <dsp:spPr>
        <a:xfrm>
          <a:off x="0" y="2492891"/>
          <a:ext cx="8382000" cy="1635606"/>
        </a:xfrm>
        <a:prstGeom prst="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rtl="0">
            <a:lnSpc>
              <a:spcPct val="90000"/>
            </a:lnSpc>
            <a:spcBef>
              <a:spcPct val="0"/>
            </a:spcBef>
            <a:spcAft>
              <a:spcPct val="35000"/>
            </a:spcAft>
          </a:pPr>
          <a:r>
            <a:rPr lang="en-US" sz="3100" kern="1200" smtClean="0"/>
            <a:t>Locking is fundamentally error prone</a:t>
          </a:r>
          <a:endParaRPr lang="en-US" sz="3100" kern="1200" dirty="0"/>
        </a:p>
      </dsp:txBody>
      <dsp:txXfrm>
        <a:off x="0" y="2492891"/>
        <a:ext cx="8382000" cy="883227"/>
      </dsp:txXfrm>
    </dsp:sp>
    <dsp:sp modelId="{02A45976-23DA-4E0B-93F9-5FA665432300}">
      <dsp:nvSpPr>
        <dsp:cNvPr id="0" name=""/>
        <dsp:cNvSpPr/>
      </dsp:nvSpPr>
      <dsp:spPr>
        <a:xfrm>
          <a:off x="0" y="3343407"/>
          <a:ext cx="4191000" cy="752379"/>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rtl="0">
            <a:lnSpc>
              <a:spcPct val="90000"/>
            </a:lnSpc>
            <a:spcBef>
              <a:spcPct val="0"/>
            </a:spcBef>
            <a:spcAft>
              <a:spcPct val="35000"/>
            </a:spcAft>
          </a:pPr>
          <a:r>
            <a:rPr lang="en-US" sz="1800" kern="1200" dirty="0" smtClean="0"/>
            <a:t>Have to guess where thing might one day be used concurrently </a:t>
          </a:r>
          <a:endParaRPr lang="en-US" sz="1800" kern="1200" dirty="0"/>
        </a:p>
      </dsp:txBody>
      <dsp:txXfrm>
        <a:off x="0" y="3343407"/>
        <a:ext cx="4191000" cy="752379"/>
      </dsp:txXfrm>
    </dsp:sp>
    <dsp:sp modelId="{CBEE4D6F-7AA2-44BF-BDEF-2E799D6516EE}">
      <dsp:nvSpPr>
        <dsp:cNvPr id="0" name=""/>
        <dsp:cNvSpPr/>
      </dsp:nvSpPr>
      <dsp:spPr>
        <a:xfrm>
          <a:off x="4191000" y="3343407"/>
          <a:ext cx="4191000" cy="752379"/>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rtl="0">
            <a:lnSpc>
              <a:spcPct val="90000"/>
            </a:lnSpc>
            <a:spcBef>
              <a:spcPct val="0"/>
            </a:spcBef>
            <a:spcAft>
              <a:spcPct val="35000"/>
            </a:spcAft>
          </a:pPr>
          <a:r>
            <a:rPr lang="en-US" sz="1800" kern="1200" dirty="0" smtClean="0"/>
            <a:t>Necessary invariants for locking correctness are not recorded in the code</a:t>
          </a:r>
          <a:endParaRPr lang="en-US" sz="1800" kern="1200" dirty="0"/>
        </a:p>
      </dsp:txBody>
      <dsp:txXfrm>
        <a:off x="4191000" y="3343407"/>
        <a:ext cx="4191000" cy="752379"/>
      </dsp:txXfrm>
    </dsp:sp>
    <dsp:sp modelId="{B71BECE2-9AA1-41AB-BB56-B37920F4CC58}">
      <dsp:nvSpPr>
        <dsp:cNvPr id="0" name=""/>
        <dsp:cNvSpPr/>
      </dsp:nvSpPr>
      <dsp:spPr>
        <a:xfrm rot="10800000">
          <a:off x="0" y="1862"/>
          <a:ext cx="8382000" cy="2515563"/>
        </a:xfrm>
        <a:prstGeom prst="upArrowCallou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rtl="0">
            <a:lnSpc>
              <a:spcPct val="90000"/>
            </a:lnSpc>
            <a:spcBef>
              <a:spcPct val="0"/>
            </a:spcBef>
            <a:spcAft>
              <a:spcPct val="35000"/>
            </a:spcAft>
          </a:pPr>
          <a:r>
            <a:rPr lang="en-US" sz="3100" kern="1200" dirty="0" smtClean="0"/>
            <a:t>“Shared state is the new spaghetti code”</a:t>
          </a:r>
          <a:endParaRPr lang="en-US" sz="3100" kern="1200" dirty="0"/>
        </a:p>
      </dsp:txBody>
      <dsp:txXfrm>
        <a:off x="0" y="1862"/>
        <a:ext cx="8382000" cy="882962"/>
      </dsp:txXfrm>
    </dsp:sp>
    <dsp:sp modelId="{318ACB70-8173-4960-901D-81811E000B61}">
      <dsp:nvSpPr>
        <dsp:cNvPr id="0" name=""/>
        <dsp:cNvSpPr/>
      </dsp:nvSpPr>
      <dsp:spPr>
        <a:xfrm>
          <a:off x="4092" y="884825"/>
          <a:ext cx="2791271" cy="752153"/>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rtl="0">
            <a:lnSpc>
              <a:spcPct val="90000"/>
            </a:lnSpc>
            <a:spcBef>
              <a:spcPct val="0"/>
            </a:spcBef>
            <a:spcAft>
              <a:spcPct val="35000"/>
            </a:spcAft>
          </a:pPr>
          <a:r>
            <a:rPr lang="en-US" sz="1800" kern="1200" dirty="0" smtClean="0"/>
            <a:t>Difficult to maintain </a:t>
          </a:r>
          <a:endParaRPr lang="en-US" sz="1800" kern="1200" dirty="0"/>
        </a:p>
      </dsp:txBody>
      <dsp:txXfrm>
        <a:off x="4092" y="884825"/>
        <a:ext cx="2791271" cy="752153"/>
      </dsp:txXfrm>
    </dsp:sp>
    <dsp:sp modelId="{650C9C5D-DC90-46EE-B2B7-49F8F724F9B9}">
      <dsp:nvSpPr>
        <dsp:cNvPr id="0" name=""/>
        <dsp:cNvSpPr/>
      </dsp:nvSpPr>
      <dsp:spPr>
        <a:xfrm>
          <a:off x="2795364" y="884825"/>
          <a:ext cx="2791271" cy="752153"/>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rtl="0">
            <a:lnSpc>
              <a:spcPct val="90000"/>
            </a:lnSpc>
            <a:spcBef>
              <a:spcPct val="0"/>
            </a:spcBef>
            <a:spcAft>
              <a:spcPct val="35000"/>
            </a:spcAft>
          </a:pPr>
          <a:r>
            <a:rPr lang="en-US" sz="1800" kern="1200" dirty="0" smtClean="0"/>
            <a:t>Difficult to test</a:t>
          </a:r>
          <a:endParaRPr lang="en-US" sz="1800" kern="1200" dirty="0"/>
        </a:p>
      </dsp:txBody>
      <dsp:txXfrm>
        <a:off x="2795364" y="884825"/>
        <a:ext cx="2791271" cy="752153"/>
      </dsp:txXfrm>
    </dsp:sp>
    <dsp:sp modelId="{80A4724E-B80B-4F43-BF41-95D3E78CDCDB}">
      <dsp:nvSpPr>
        <dsp:cNvPr id="0" name=""/>
        <dsp:cNvSpPr/>
      </dsp:nvSpPr>
      <dsp:spPr>
        <a:xfrm>
          <a:off x="5586635" y="884825"/>
          <a:ext cx="2791271" cy="752153"/>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rtl="0">
            <a:lnSpc>
              <a:spcPct val="90000"/>
            </a:lnSpc>
            <a:spcBef>
              <a:spcPct val="0"/>
            </a:spcBef>
            <a:spcAft>
              <a:spcPct val="35000"/>
            </a:spcAft>
          </a:pPr>
          <a:r>
            <a:rPr lang="en-US" sz="1800" kern="1200" dirty="0" smtClean="0"/>
            <a:t>Very difficult to parallelize!</a:t>
          </a:r>
          <a:endParaRPr lang="en-US" sz="1800" kern="1200" dirty="0"/>
        </a:p>
      </dsp:txBody>
      <dsp:txXfrm>
        <a:off x="5586635" y="884825"/>
        <a:ext cx="2791271" cy="752153"/>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04ADB60-2DEB-48D0-8123-CA7933E4971B}">
      <dsp:nvSpPr>
        <dsp:cNvPr id="0" name=""/>
        <dsp:cNvSpPr/>
      </dsp:nvSpPr>
      <dsp:spPr>
        <a:xfrm rot="16200000">
          <a:off x="1110615" y="-1110615"/>
          <a:ext cx="1969770" cy="4191000"/>
        </a:xfrm>
        <a:prstGeom prst="round1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rtl="0">
            <a:lnSpc>
              <a:spcPct val="90000"/>
            </a:lnSpc>
            <a:spcBef>
              <a:spcPct val="0"/>
            </a:spcBef>
            <a:spcAft>
              <a:spcPct val="35000"/>
            </a:spcAft>
          </a:pPr>
          <a:r>
            <a:rPr lang="en-US" sz="2600" b="1" kern="1200" dirty="0" smtClean="0">
              <a:solidFill>
                <a:schemeClr val="bg1"/>
              </a:solidFill>
            </a:rPr>
            <a:t>Simple, powerful, and productive</a:t>
          </a:r>
          <a:endParaRPr lang="en-US" sz="2600" b="1" kern="1200" dirty="0">
            <a:solidFill>
              <a:schemeClr val="bg1"/>
            </a:solidFill>
          </a:endParaRPr>
        </a:p>
      </dsp:txBody>
      <dsp:txXfrm rot="16200000">
        <a:off x="1356836" y="-1356836"/>
        <a:ext cx="1477327" cy="4191000"/>
      </dsp:txXfrm>
    </dsp:sp>
    <dsp:sp modelId="{51DBD211-C134-41AD-AD57-176244304372}">
      <dsp:nvSpPr>
        <dsp:cNvPr id="0" name=""/>
        <dsp:cNvSpPr/>
      </dsp:nvSpPr>
      <dsp:spPr>
        <a:xfrm>
          <a:off x="4191000" y="0"/>
          <a:ext cx="4191000" cy="1969770"/>
        </a:xfrm>
        <a:prstGeom prst="round1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rtl="0">
            <a:lnSpc>
              <a:spcPct val="90000"/>
            </a:lnSpc>
            <a:spcBef>
              <a:spcPct val="0"/>
            </a:spcBef>
            <a:spcAft>
              <a:spcPct val="35000"/>
            </a:spcAft>
          </a:pPr>
          <a:r>
            <a:rPr lang="en-US" sz="2600" b="1" kern="1200" dirty="0" smtClean="0">
              <a:solidFill>
                <a:schemeClr val="bg1"/>
              </a:solidFill>
            </a:rPr>
            <a:t>Parallelism and asynchrony, for today and tomorrow</a:t>
          </a:r>
          <a:endParaRPr lang="en-US" sz="2600" b="1" kern="1200" dirty="0">
            <a:solidFill>
              <a:schemeClr val="bg1"/>
            </a:solidFill>
          </a:endParaRPr>
        </a:p>
      </dsp:txBody>
      <dsp:txXfrm>
        <a:off x="4191000" y="0"/>
        <a:ext cx="4191000" cy="1477327"/>
      </dsp:txXfrm>
    </dsp:sp>
    <dsp:sp modelId="{6341D0F4-C184-47C1-B6FD-93C52A30A16E}">
      <dsp:nvSpPr>
        <dsp:cNvPr id="0" name=""/>
        <dsp:cNvSpPr/>
      </dsp:nvSpPr>
      <dsp:spPr>
        <a:xfrm rot="10800000">
          <a:off x="0" y="1969770"/>
          <a:ext cx="4191000" cy="1969770"/>
        </a:xfrm>
        <a:prstGeom prst="round1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rtl="0">
            <a:lnSpc>
              <a:spcPct val="90000"/>
            </a:lnSpc>
            <a:spcBef>
              <a:spcPct val="0"/>
            </a:spcBef>
            <a:spcAft>
              <a:spcPct val="35000"/>
            </a:spcAft>
          </a:pPr>
          <a:r>
            <a:rPr lang="en-US" sz="2600" b="1" kern="1200" dirty="0" smtClean="0">
              <a:solidFill>
                <a:schemeClr val="bg1"/>
              </a:solidFill>
            </a:rPr>
            <a:t>F# + .NET 4.0 </a:t>
          </a:r>
          <a:r>
            <a:rPr lang="en-US" sz="2600" b="1" kern="1200" dirty="0" smtClean="0">
              <a:solidFill>
                <a:schemeClr val="bg1"/>
              </a:solidFill>
            </a:rPr>
            <a:t>greatly simplify </a:t>
          </a:r>
          <a:r>
            <a:rPr lang="en-US" sz="2600" b="1" kern="1200" dirty="0" smtClean="0">
              <a:solidFill>
                <a:schemeClr val="bg1"/>
              </a:solidFill>
            </a:rPr>
            <a:t>parallelism </a:t>
          </a:r>
          <a:endParaRPr lang="en-US" sz="2600" b="1" kern="1200" dirty="0">
            <a:solidFill>
              <a:schemeClr val="bg1"/>
            </a:solidFill>
          </a:endParaRPr>
        </a:p>
      </dsp:txBody>
      <dsp:txXfrm rot="10800000">
        <a:off x="0" y="2462212"/>
        <a:ext cx="4191000" cy="1477327"/>
      </dsp:txXfrm>
    </dsp:sp>
    <dsp:sp modelId="{06F7728C-5299-4235-8017-DBD5BC2DB36C}">
      <dsp:nvSpPr>
        <dsp:cNvPr id="0" name=""/>
        <dsp:cNvSpPr/>
      </dsp:nvSpPr>
      <dsp:spPr>
        <a:xfrm rot="5400000">
          <a:off x="5301615" y="859155"/>
          <a:ext cx="1969770" cy="4191000"/>
        </a:xfrm>
        <a:prstGeom prst="round1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rtl="0">
            <a:lnSpc>
              <a:spcPct val="90000"/>
            </a:lnSpc>
            <a:spcBef>
              <a:spcPct val="0"/>
            </a:spcBef>
            <a:spcAft>
              <a:spcPct val="35000"/>
            </a:spcAft>
          </a:pPr>
          <a:r>
            <a:rPr lang="en-US" sz="2600" b="1" kern="1200" dirty="0" smtClean="0">
              <a:solidFill>
                <a:schemeClr val="bg1"/>
              </a:solidFill>
            </a:rPr>
            <a:t>F# is ready for use in production with VS2010</a:t>
          </a:r>
          <a:endParaRPr lang="en-US" sz="2600" b="1" kern="1200" dirty="0">
            <a:solidFill>
              <a:schemeClr val="bg1"/>
            </a:solidFill>
          </a:endParaRPr>
        </a:p>
      </dsp:txBody>
      <dsp:txXfrm rot="5400000">
        <a:off x="5547836" y="1105376"/>
        <a:ext cx="1477327" cy="4191000"/>
      </dsp:txXfrm>
    </dsp:sp>
    <dsp:sp modelId="{62CD59B7-0D31-4CEC-A61C-C239FA1C3946}">
      <dsp:nvSpPr>
        <dsp:cNvPr id="0" name=""/>
        <dsp:cNvSpPr/>
      </dsp:nvSpPr>
      <dsp:spPr>
        <a:xfrm>
          <a:off x="2933700" y="1477327"/>
          <a:ext cx="2514600" cy="984885"/>
        </a:xfrm>
        <a:prstGeom prst="roundRect">
          <a:avLst/>
        </a:prstGeom>
        <a:solidFill>
          <a:schemeClr val="accent1">
            <a:tint val="6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lvl="0" algn="ctr" defTabSz="2400300" rtl="0">
            <a:lnSpc>
              <a:spcPct val="90000"/>
            </a:lnSpc>
            <a:spcBef>
              <a:spcPct val="0"/>
            </a:spcBef>
            <a:spcAft>
              <a:spcPct val="35000"/>
            </a:spcAft>
          </a:pPr>
          <a:r>
            <a:rPr lang="en-US" sz="5400" b="1" kern="1200" dirty="0" smtClean="0"/>
            <a:t>F#</a:t>
          </a:r>
          <a:endParaRPr lang="en-US" sz="2500" b="1" kern="1200" dirty="0"/>
        </a:p>
      </dsp:txBody>
      <dsp:txXfrm>
        <a:off x="2933700" y="1477327"/>
        <a:ext cx="2514600" cy="984885"/>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smtClean="0">
                <a:latin typeface="Trebuchet MS" pitchFamily="34" charset="0"/>
              </a:rPr>
              <a:t>May 11 – 15, 2009</a:t>
            </a:r>
            <a:endParaRPr lang="en-US" dirty="0">
              <a:latin typeface="Trebuchet MS"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Trebuchet MS" pitchFamily="34" charset="0"/>
              </a:rPr>
              <a:pPr/>
              <a:t>‹#›</a:t>
            </a:fld>
            <a:endParaRPr lang="en-US" dirty="0">
              <a:latin typeface="Trebuchet MS"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rebuchet MS" pitchFamily="34" charset="0"/>
              </a:defRPr>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rebuchet MS" pitchFamily="34" charset="0"/>
              </a:defRPr>
            </a:lvl1pPr>
          </a:lstStyle>
          <a:p>
            <a:r>
              <a:rPr lang="en-US" dirty="0" smtClean="0"/>
              <a:t>May 11 – 15, 2009</a:t>
            </a:r>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400">
                <a:latin typeface="Segoe" pitchFamily="34" charset="0"/>
              </a:defRPr>
            </a:lvl1pPr>
          </a:lstStyle>
          <a:p>
            <a:r>
              <a:rPr lang="en-US"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Trebuchet MS" pitchFamily="34" charset="0"/>
              </a:rPr>
            </a:br>
            <a:r>
              <a:rPr lang="en-US" sz="500" smtClean="0">
                <a:solidFill>
                  <a:srgbClr val="000000"/>
                </a:solidFill>
                <a:latin typeface="Trebuchet MS" pitchFamily="34" charset="0"/>
              </a:rPr>
              <a:t>MICROSOFT MAKES NO WARRANTIES, EXPRESS, IMPLIED OR STATUTORY, AS TO THE INFORMATION IN THIS PRESENTATION.</a:t>
            </a:r>
            <a:endParaRPr lang="en-US" sz="500" dirty="0" smtClean="0">
              <a:solidFill>
                <a:srgbClr val="000000"/>
              </a:solidFill>
              <a:latin typeface="Trebuchet MS" pitchFamily="34" charset="0"/>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Trebuchet MS" pitchFamily="34" charset="0"/>
              </a:defRPr>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Trebuchet MS"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err="1" smtClean="0"/>
              <a:t>Tech·Ed</a:t>
            </a:r>
            <a:r>
              <a:rPr lang="en-US" dirty="0" smtClean="0"/>
              <a:t>  North America 2009</a:t>
            </a:r>
          </a:p>
        </p:txBody>
      </p:sp>
      <p:sp>
        <p:nvSpPr>
          <p:cNvPr id="5" name="Date Placeholder 4"/>
          <p:cNvSpPr>
            <a:spLocks noGrp="1"/>
          </p:cNvSpPr>
          <p:nvPr>
            <p:ph type="dt" idx="11"/>
          </p:nvPr>
        </p:nvSpPr>
        <p:spPr/>
        <p:txBody>
          <a:bodyPr/>
          <a:lstStyle/>
          <a:p>
            <a:fld id="{81331B57-0BE5-4F82-AA58-76F53EFF3ADA}" type="datetime8">
              <a:rPr lang="en-US" smtClean="0"/>
              <a:pPr/>
              <a:t>11/14/2009 12:13 PM</a:t>
            </a:fld>
            <a:endParaRPr lang="en-US" dirty="0"/>
          </a:p>
        </p:txBody>
      </p:sp>
      <p:sp>
        <p:nvSpPr>
          <p:cNvPr id="6" name="Footer Placeholder 5"/>
          <p:cNvSpPr>
            <a:spLocks noGrp="1"/>
          </p:cNvSpPr>
          <p:nvPr>
            <p:ph type="ftr" sz="quarter" idx="12"/>
          </p:nvPr>
        </p:nvSpPr>
        <p:spPr/>
        <p:txBody>
          <a:bodyPr/>
          <a:lstStyle/>
          <a:p>
            <a:r>
              <a:rPr lang="en-US" dirty="0" smtClean="0"/>
              <a:t>© 2009 Microsoft Corporation. All rights reserved. Microsoft, Windows, Windows Vista and other product names are or may be registered trademarks and/or trademarks in the U.S. and/or other countries.</a:t>
            </a:r>
          </a:p>
          <a:p>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Slide will be simplified,</a:t>
            </a:r>
            <a:r>
              <a:rPr lang="en-US" baseline="0" dirty="0" smtClean="0"/>
              <a:t> currently collecting talking points.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Synchronous code is linear </a:t>
            </a:r>
          </a:p>
          <a:p>
            <a:r>
              <a:rPr lang="en-US" dirty="0" smtClean="0"/>
              <a:t>Asynchronous code requires de-coupling Begin action from End action</a:t>
            </a:r>
          </a:p>
          <a:p>
            <a:pPr lvl="1"/>
            <a:r>
              <a:rPr lang="en-US" dirty="0" smtClean="0"/>
              <a:t>Makes code hard to write, and even harder to read</a:t>
            </a:r>
          </a:p>
          <a:p>
            <a:r>
              <a:rPr lang="en-US" dirty="0" smtClean="0"/>
              <a:t>Especially difficult to compose multiple operations</a:t>
            </a:r>
          </a:p>
          <a:p>
            <a:r>
              <a:rPr lang="en-US" dirty="0" smtClean="0"/>
              <a:t>But…reactivity requires asynchronous code</a:t>
            </a:r>
          </a:p>
          <a:p>
            <a:pPr lvl="1"/>
            <a:r>
              <a:rPr lang="en-US" dirty="0" smtClean="0"/>
              <a:t>Silverlight doesn’t even provide synchronous versions of common I/O operations</a:t>
            </a:r>
          </a:p>
          <a:p>
            <a:pPr>
              <a:buNone/>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Multicore</a:t>
            </a:r>
            <a:r>
              <a:rPr lang="en-US" dirty="0" smtClean="0"/>
              <a:t> means your apps can run 4, 8,16x faster</a:t>
            </a:r>
          </a:p>
          <a:p>
            <a:r>
              <a:rPr lang="en-US" dirty="0" smtClean="0"/>
              <a:t>I/O is almost always the </a:t>
            </a:r>
            <a:r>
              <a:rPr lang="en-US" dirty="0" err="1" smtClean="0"/>
              <a:t>perf</a:t>
            </a:r>
            <a:r>
              <a:rPr lang="en-US" dirty="0" smtClean="0"/>
              <a:t> bottleneck in the “real world”</a:t>
            </a:r>
          </a:p>
          <a:p>
            <a:pPr lvl="1"/>
            <a:r>
              <a:rPr lang="en-US" dirty="0" smtClean="0"/>
              <a:t>Can get 10, 50, 100x performance improvement</a:t>
            </a:r>
          </a:p>
          <a:p>
            <a:r>
              <a:rPr lang="en-US" dirty="0" smtClean="0"/>
              <a:t>Disk and network speeds growing much slower than CPU</a:t>
            </a:r>
          </a:p>
          <a:p>
            <a:r>
              <a:rPr lang="en-US" dirty="0" smtClean="0"/>
              <a:t>Applications are working with more and more web services and more and more data on disk</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really want processing power, you’ve got to scale to multi machines</a:t>
            </a:r>
          </a:p>
          <a:p>
            <a:r>
              <a:rPr lang="en-US" dirty="0" smtClean="0"/>
              <a:t>But…</a:t>
            </a:r>
          </a:p>
          <a:p>
            <a:pPr lvl="1"/>
            <a:r>
              <a:rPr lang="en-US" dirty="0" smtClean="0"/>
              <a:t>Shared memory doesn’t scale</a:t>
            </a:r>
          </a:p>
          <a:p>
            <a:pPr lvl="1"/>
            <a:endParaRPr lang="en-US" dirty="0" smtClean="0"/>
          </a:p>
          <a:p>
            <a:r>
              <a:rPr lang="en-US" dirty="0" smtClean="0"/>
              <a:t>This is becoming common place:</a:t>
            </a:r>
          </a:p>
          <a:p>
            <a:pPr lvl="1"/>
            <a:r>
              <a:rPr lang="en-US" dirty="0" smtClean="0"/>
              <a:t>Roll-your-own clusters with cheap hardware</a:t>
            </a:r>
          </a:p>
          <a:p>
            <a:pPr lvl="1"/>
            <a:r>
              <a:rPr lang="en-US" dirty="0" smtClean="0"/>
              <a:t>Azure provides compute in the cloud</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all know it’s not always as easy as adding .Parallel</a:t>
            </a:r>
            <a:r>
              <a:rPr lang="en-US" baseline="0" dirty="0" smtClean="0"/>
              <a:t> !!</a:t>
            </a:r>
            <a:endParaRPr lang="en-US" dirty="0" smtClean="0"/>
          </a:p>
          <a:p>
            <a:endParaRPr lang="en-US" dirty="0" smtClean="0"/>
          </a:p>
          <a:p>
            <a:pPr>
              <a:buFontTx/>
              <a:buChar char="-"/>
            </a:pPr>
            <a:r>
              <a:rPr lang="en-US" dirty="0" smtClean="0"/>
              <a:t> Shared state</a:t>
            </a:r>
          </a:p>
          <a:p>
            <a:pPr>
              <a:buFontTx/>
              <a:buChar char="-"/>
            </a:pPr>
            <a:r>
              <a:rPr lang="en-US" dirty="0" smtClean="0"/>
              <a:t> Making applications reactive means inverting control - “do this when you are done with this”</a:t>
            </a:r>
          </a:p>
          <a:p>
            <a:pPr>
              <a:buFontTx/>
              <a:buChar char="-"/>
            </a:pPr>
            <a:r>
              <a:rPr lang="en-US" dirty="0" smtClean="0"/>
              <a:t> In practice, performance</a:t>
            </a:r>
            <a:r>
              <a:rPr lang="en-US" baseline="0" dirty="0" smtClean="0"/>
              <a:t> bottlenecks are more often about I/O than CPU – and there is abundant I/O </a:t>
            </a:r>
            <a:r>
              <a:rPr lang="en-US" baseline="0" dirty="0" err="1" smtClean="0"/>
              <a:t>paralleism</a:t>
            </a:r>
            <a:r>
              <a:rPr lang="en-US" baseline="0" dirty="0" smtClean="0"/>
              <a:t> (can have hundreds of pending web requests, disks know how to </a:t>
            </a:r>
            <a:r>
              <a:rPr lang="en-US" baseline="0" dirty="0" err="1" smtClean="0"/>
              <a:t>inteligently</a:t>
            </a:r>
            <a:r>
              <a:rPr lang="en-US" baseline="0" dirty="0" smtClean="0"/>
              <a:t> schedule concurrent reads, etc.) -  using .Parallel doesn’t take advantage of this parallelism</a:t>
            </a:r>
          </a:p>
          <a:p>
            <a:pPr>
              <a:buFontTx/>
              <a:buChar char="-"/>
            </a:pPr>
            <a:r>
              <a:rPr lang="en-US" baseline="0" dirty="0" smtClean="0"/>
              <a:t> And if you really just want pure speed or scalability, a single machine is likely not enough.  So easy to get </a:t>
            </a:r>
            <a:r>
              <a:rPr lang="en-US" baseline="0" dirty="0" err="1" smtClean="0"/>
              <a:t>ahold</a:t>
            </a:r>
            <a:r>
              <a:rPr lang="en-US" baseline="0" dirty="0" smtClean="0"/>
              <a:t> of compute resources now, need development approaches which scale.</a:t>
            </a:r>
            <a:endParaRPr lang="en-US" dirty="0" smtClean="0"/>
          </a:p>
          <a:p>
            <a:pPr lvl="1"/>
            <a:endParaRPr lang="en-US" dirty="0" smtClean="0"/>
          </a:p>
          <a:p>
            <a:pPr lvl="1"/>
            <a:endParaRPr lang="en-US" dirty="0" smtClean="0"/>
          </a:p>
          <a:p>
            <a:pPr lvl="1"/>
            <a:r>
              <a:rPr lang="en-US" dirty="0" smtClean="0"/>
              <a:t>Shared State</a:t>
            </a:r>
          </a:p>
          <a:p>
            <a:pPr lvl="1"/>
            <a:r>
              <a:rPr lang="en-US" dirty="0" smtClean="0"/>
              <a:t>Inversion of Control (asynchronous)</a:t>
            </a:r>
          </a:p>
          <a:p>
            <a:pPr lvl="1"/>
            <a:r>
              <a:rPr lang="en-US" dirty="0" smtClean="0"/>
              <a:t>I/O bottlenecks (network, disk)</a:t>
            </a:r>
          </a:p>
          <a:p>
            <a:pPr lvl="1"/>
            <a:r>
              <a:rPr lang="en-US" dirty="0" smtClean="0"/>
              <a:t>Scaling off a single machine</a:t>
            </a:r>
          </a:p>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all know it’s not always as easy as adding .Parallel</a:t>
            </a:r>
            <a:r>
              <a:rPr lang="en-US" baseline="0" dirty="0" smtClean="0"/>
              <a:t> !!</a:t>
            </a:r>
            <a:endParaRPr lang="en-US" dirty="0" smtClean="0"/>
          </a:p>
          <a:p>
            <a:endParaRPr lang="en-US" dirty="0" smtClean="0"/>
          </a:p>
          <a:p>
            <a:pPr>
              <a:buFontTx/>
              <a:buChar char="-"/>
            </a:pPr>
            <a:r>
              <a:rPr lang="en-US" dirty="0" smtClean="0"/>
              <a:t> Shared state</a:t>
            </a:r>
          </a:p>
          <a:p>
            <a:pPr>
              <a:buFontTx/>
              <a:buChar char="-"/>
            </a:pPr>
            <a:r>
              <a:rPr lang="en-US" dirty="0" smtClean="0"/>
              <a:t> Making applications reactive means inverting control - “do this when you are done with this”</a:t>
            </a:r>
          </a:p>
          <a:p>
            <a:pPr>
              <a:buFontTx/>
              <a:buChar char="-"/>
            </a:pPr>
            <a:r>
              <a:rPr lang="en-US" dirty="0" smtClean="0"/>
              <a:t> In practice, performance</a:t>
            </a:r>
            <a:r>
              <a:rPr lang="en-US" baseline="0" dirty="0" smtClean="0"/>
              <a:t> bottlenecks are more often about I/O than CPU – and there is abundant I/O </a:t>
            </a:r>
            <a:r>
              <a:rPr lang="en-US" baseline="0" dirty="0" err="1" smtClean="0"/>
              <a:t>paralleism</a:t>
            </a:r>
            <a:r>
              <a:rPr lang="en-US" baseline="0" dirty="0" smtClean="0"/>
              <a:t> (can have hundreds of pending web requests, disks know how to </a:t>
            </a:r>
            <a:r>
              <a:rPr lang="en-US" baseline="0" dirty="0" err="1" smtClean="0"/>
              <a:t>inteligently</a:t>
            </a:r>
            <a:r>
              <a:rPr lang="en-US" baseline="0" dirty="0" smtClean="0"/>
              <a:t> schedule concurrent reads, etc.) -  using .Parallel doesn’t take advantage of this parallelism</a:t>
            </a:r>
          </a:p>
          <a:p>
            <a:pPr>
              <a:buFontTx/>
              <a:buChar char="-"/>
            </a:pPr>
            <a:r>
              <a:rPr lang="en-US" baseline="0" dirty="0" smtClean="0"/>
              <a:t> And if you really just want pure speed or scalability, a single machine is likely not enough.  So easy to get </a:t>
            </a:r>
            <a:r>
              <a:rPr lang="en-US" baseline="0" dirty="0" err="1" smtClean="0"/>
              <a:t>ahold</a:t>
            </a:r>
            <a:r>
              <a:rPr lang="en-US" baseline="0" dirty="0" smtClean="0"/>
              <a:t> of compute resources now, need development approaches which scale.</a:t>
            </a:r>
            <a:endParaRPr lang="en-US" dirty="0" smtClean="0"/>
          </a:p>
          <a:p>
            <a:pPr lvl="1"/>
            <a:endParaRPr lang="en-US" dirty="0" smtClean="0"/>
          </a:p>
          <a:p>
            <a:pPr lvl="1"/>
            <a:endParaRPr lang="en-US" dirty="0" smtClean="0"/>
          </a:p>
          <a:p>
            <a:pPr lvl="1"/>
            <a:r>
              <a:rPr lang="en-US" dirty="0" smtClean="0"/>
              <a:t>Shared State</a:t>
            </a:r>
          </a:p>
          <a:p>
            <a:pPr lvl="1"/>
            <a:r>
              <a:rPr lang="en-US" dirty="0" smtClean="0"/>
              <a:t>Inversion of Control (asynchronous)</a:t>
            </a:r>
          </a:p>
          <a:p>
            <a:pPr lvl="1"/>
            <a:r>
              <a:rPr lang="en-US" dirty="0" smtClean="0"/>
              <a:t>I/O bottlenecks (network, disk)</a:t>
            </a:r>
          </a:p>
          <a:p>
            <a:pPr lvl="1"/>
            <a:r>
              <a:rPr lang="en-US" dirty="0" smtClean="0"/>
              <a:t>Scaling off a single machine</a:t>
            </a:r>
          </a:p>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20C89127-6464-4DF9-BE33-1FE52CB6D18D}" type="slidenum">
              <a:rPr lang="en-US" smtClean="0"/>
              <a:pPr/>
              <a:t>41</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all know it’s not always as easy as adding .Parallel</a:t>
            </a:r>
            <a:r>
              <a:rPr lang="en-US" baseline="0" dirty="0" smtClean="0"/>
              <a:t> !!</a:t>
            </a:r>
            <a:endParaRPr lang="en-US" dirty="0" smtClean="0"/>
          </a:p>
          <a:p>
            <a:endParaRPr lang="en-US" dirty="0" smtClean="0"/>
          </a:p>
          <a:p>
            <a:pPr>
              <a:buFontTx/>
              <a:buChar char="-"/>
            </a:pPr>
            <a:r>
              <a:rPr lang="en-US" dirty="0" smtClean="0"/>
              <a:t> Shared state</a:t>
            </a:r>
          </a:p>
          <a:p>
            <a:pPr>
              <a:buFontTx/>
              <a:buChar char="-"/>
            </a:pPr>
            <a:r>
              <a:rPr lang="en-US" dirty="0" smtClean="0"/>
              <a:t> Making applications reactive means inverting control - “do this when you are done with this”</a:t>
            </a:r>
          </a:p>
          <a:p>
            <a:pPr>
              <a:buFontTx/>
              <a:buChar char="-"/>
            </a:pPr>
            <a:r>
              <a:rPr lang="en-US" dirty="0" smtClean="0"/>
              <a:t> In practice, performance</a:t>
            </a:r>
            <a:r>
              <a:rPr lang="en-US" baseline="0" dirty="0" smtClean="0"/>
              <a:t> bottlenecks are more often about I/O than CPU – and there is abundant I/O </a:t>
            </a:r>
            <a:r>
              <a:rPr lang="en-US" baseline="0" dirty="0" err="1" smtClean="0"/>
              <a:t>paralleism</a:t>
            </a:r>
            <a:r>
              <a:rPr lang="en-US" baseline="0" dirty="0" smtClean="0"/>
              <a:t> (can have hundreds of pending web requests, disks know how to </a:t>
            </a:r>
            <a:r>
              <a:rPr lang="en-US" baseline="0" dirty="0" err="1" smtClean="0"/>
              <a:t>inteligently</a:t>
            </a:r>
            <a:r>
              <a:rPr lang="en-US" baseline="0" dirty="0" smtClean="0"/>
              <a:t> schedule concurrent reads, etc.) -  using .Parallel doesn’t take advantage of this parallelism</a:t>
            </a:r>
          </a:p>
          <a:p>
            <a:pPr>
              <a:buFontTx/>
              <a:buChar char="-"/>
            </a:pPr>
            <a:r>
              <a:rPr lang="en-US" baseline="0" dirty="0" smtClean="0"/>
              <a:t> And if you really just want pure speed or scalability, a single machine is likely not enough.  So easy to get </a:t>
            </a:r>
            <a:r>
              <a:rPr lang="en-US" baseline="0" dirty="0" err="1" smtClean="0"/>
              <a:t>ahold</a:t>
            </a:r>
            <a:r>
              <a:rPr lang="en-US" baseline="0" dirty="0" smtClean="0"/>
              <a:t> of compute resources now, need development approaches which scale.</a:t>
            </a:r>
            <a:endParaRPr lang="en-US" dirty="0" smtClean="0"/>
          </a:p>
          <a:p>
            <a:pPr lvl="1"/>
            <a:endParaRPr lang="en-US" dirty="0" smtClean="0"/>
          </a:p>
          <a:p>
            <a:pPr lvl="1"/>
            <a:endParaRPr lang="en-US" dirty="0" smtClean="0"/>
          </a:p>
          <a:p>
            <a:pPr lvl="1"/>
            <a:r>
              <a:rPr lang="en-US" dirty="0" smtClean="0"/>
              <a:t>Shared State</a:t>
            </a:r>
          </a:p>
          <a:p>
            <a:pPr lvl="1"/>
            <a:r>
              <a:rPr lang="en-US" dirty="0" smtClean="0"/>
              <a:t>Inversion of Control (asynchronous)</a:t>
            </a:r>
          </a:p>
          <a:p>
            <a:pPr lvl="1"/>
            <a:r>
              <a:rPr lang="en-US" dirty="0" smtClean="0"/>
              <a:t>I/O bottlenecks (network, disk)</a:t>
            </a:r>
          </a:p>
          <a:p>
            <a:pPr lvl="1"/>
            <a:r>
              <a:rPr lang="en-US" dirty="0" smtClean="0"/>
              <a:t>Scaling off a single machine</a:t>
            </a:r>
          </a:p>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43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20C89127-6464-4DF9-BE33-1FE52CB6D18D}" type="slidenum">
              <a:rPr lang="en-US" smtClean="0"/>
              <a:pPr/>
              <a:t>47</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Contents are wrong – should be a summary of key F# takeaways</a:t>
            </a:r>
          </a:p>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48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AB3A3553-298D-4A58-A747-1CE079C6F531}" type="slidenum">
              <a:rPr lang="en-AU" smtClean="0"/>
              <a:pPr/>
              <a:t>9</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all know it’s not always as easy as adding .Parallel</a:t>
            </a:r>
            <a:r>
              <a:rPr lang="en-US" baseline="0" dirty="0" smtClean="0"/>
              <a:t> !!</a:t>
            </a:r>
            <a:endParaRPr lang="en-US" dirty="0" smtClean="0"/>
          </a:p>
          <a:p>
            <a:endParaRPr lang="en-US" dirty="0" smtClean="0"/>
          </a:p>
          <a:p>
            <a:pPr>
              <a:buFontTx/>
              <a:buChar char="-"/>
            </a:pPr>
            <a:r>
              <a:rPr lang="en-US" dirty="0" smtClean="0"/>
              <a:t> Shared state</a:t>
            </a:r>
          </a:p>
          <a:p>
            <a:pPr>
              <a:buFontTx/>
              <a:buChar char="-"/>
            </a:pPr>
            <a:r>
              <a:rPr lang="en-US" dirty="0" smtClean="0"/>
              <a:t> Making applications reactive means inverting control - “do this when you are done with this”</a:t>
            </a:r>
          </a:p>
          <a:p>
            <a:pPr>
              <a:buFontTx/>
              <a:buChar char="-"/>
            </a:pPr>
            <a:r>
              <a:rPr lang="en-US" dirty="0" smtClean="0"/>
              <a:t> In practice, performance</a:t>
            </a:r>
            <a:r>
              <a:rPr lang="en-US" baseline="0" dirty="0" smtClean="0"/>
              <a:t> bottlenecks are more often about I/O than CPU – and there is abundant I/O </a:t>
            </a:r>
            <a:r>
              <a:rPr lang="en-US" baseline="0" dirty="0" err="1" smtClean="0"/>
              <a:t>paralleism</a:t>
            </a:r>
            <a:r>
              <a:rPr lang="en-US" baseline="0" dirty="0" smtClean="0"/>
              <a:t> (can have hundreds of pending web requests, disks know how to </a:t>
            </a:r>
            <a:r>
              <a:rPr lang="en-US" baseline="0" dirty="0" err="1" smtClean="0"/>
              <a:t>inteligently</a:t>
            </a:r>
            <a:r>
              <a:rPr lang="en-US" baseline="0" dirty="0" smtClean="0"/>
              <a:t> schedule concurrent reads, etc.) -  using .Parallel doesn’t take advantage of this parallelism</a:t>
            </a:r>
          </a:p>
          <a:p>
            <a:pPr>
              <a:buFontTx/>
              <a:buChar char="-"/>
            </a:pPr>
            <a:r>
              <a:rPr lang="en-US" baseline="0" dirty="0" smtClean="0"/>
              <a:t> And if you really just want pure speed or scalability, a single machine is likely not enough.  So easy to get </a:t>
            </a:r>
            <a:r>
              <a:rPr lang="en-US" baseline="0" dirty="0" err="1" smtClean="0"/>
              <a:t>ahold</a:t>
            </a:r>
            <a:r>
              <a:rPr lang="en-US" baseline="0" dirty="0" smtClean="0"/>
              <a:t> of compute resources now, need development approaches which scale.</a:t>
            </a:r>
            <a:endParaRPr lang="en-US" dirty="0" smtClean="0"/>
          </a:p>
          <a:p>
            <a:pPr lvl="1"/>
            <a:endParaRPr lang="en-US" dirty="0" smtClean="0"/>
          </a:p>
          <a:p>
            <a:pPr lvl="1"/>
            <a:endParaRPr lang="en-US" dirty="0" smtClean="0"/>
          </a:p>
          <a:p>
            <a:pPr lvl="1"/>
            <a:r>
              <a:rPr lang="en-US" dirty="0" smtClean="0"/>
              <a:t>Shared State</a:t>
            </a:r>
          </a:p>
          <a:p>
            <a:pPr lvl="1"/>
            <a:r>
              <a:rPr lang="en-US" dirty="0" smtClean="0"/>
              <a:t>Inversion of Control (asynchronous)</a:t>
            </a:r>
          </a:p>
          <a:p>
            <a:pPr lvl="1"/>
            <a:r>
              <a:rPr lang="en-US" dirty="0" smtClean="0"/>
              <a:t>I/O bottlenecks (network, disk)</a:t>
            </a:r>
          </a:p>
          <a:p>
            <a:pPr lvl="1"/>
            <a:r>
              <a:rPr lang="en-US" dirty="0" smtClean="0"/>
              <a:t>Scaling off a single machine</a:t>
            </a:r>
          </a:p>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11/14/2009 12:13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Calibri" pitchFamily="34" charset="0"/>
                <a:ea typeface="+mn-ea"/>
                <a:cs typeface="+mn-cs"/>
              </a:rPr>
              <a:t>If</a:t>
            </a:r>
            <a:r>
              <a:rPr lang="en-US" sz="900" kern="1200" baseline="0" dirty="0" smtClean="0">
                <a:solidFill>
                  <a:schemeClr val="tx1"/>
                </a:solidFill>
                <a:latin typeface="Calibri" pitchFamily="34" charset="0"/>
                <a:ea typeface="+mn-ea"/>
                <a:cs typeface="+mn-cs"/>
              </a:rPr>
              <a:t> you would like to host your demo on the Virtual Server, please use the </a:t>
            </a:r>
            <a:r>
              <a:rPr lang="en-US" sz="900" kern="1200" baseline="0" dirty="0" err="1" smtClean="0">
                <a:solidFill>
                  <a:schemeClr val="tx1"/>
                </a:solidFill>
                <a:latin typeface="Calibri" pitchFamily="34" charset="0"/>
                <a:ea typeface="+mn-ea"/>
                <a:cs typeface="+mn-cs"/>
              </a:rPr>
              <a:t>myVPC</a:t>
            </a:r>
            <a:r>
              <a:rPr lang="en-US" sz="900" kern="1200" baseline="0" dirty="0" smtClean="0">
                <a:solidFill>
                  <a:schemeClr val="tx1"/>
                </a:solidFill>
                <a:latin typeface="Calibri" pitchFamily="34" charset="0"/>
                <a:ea typeface="+mn-ea"/>
                <a:cs typeface="+mn-cs"/>
              </a:rPr>
              <a:t> demo slide, not this slide.</a:t>
            </a:r>
            <a:endParaRPr lang="en-US" sz="900" kern="1200" dirty="0" smtClean="0">
              <a:solidFill>
                <a:schemeClr val="tx1"/>
              </a:solidFill>
              <a:latin typeface="Calibri" pitchFamily="34" charset="0"/>
              <a:ea typeface="+mn-ea"/>
              <a:cs typeface="+mn-cs"/>
            </a:endParaRP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all know it’s not always as easy as adding .Parallel</a:t>
            </a:r>
            <a:r>
              <a:rPr lang="en-US" baseline="0" dirty="0" smtClean="0"/>
              <a:t> !!</a:t>
            </a:r>
            <a:endParaRPr lang="en-US" dirty="0" smtClean="0"/>
          </a:p>
          <a:p>
            <a:endParaRPr lang="en-US" dirty="0" smtClean="0"/>
          </a:p>
          <a:p>
            <a:pPr>
              <a:buFontTx/>
              <a:buChar char="-"/>
            </a:pPr>
            <a:r>
              <a:rPr lang="en-US" dirty="0" smtClean="0"/>
              <a:t> Shared state</a:t>
            </a:r>
          </a:p>
          <a:p>
            <a:pPr>
              <a:buFontTx/>
              <a:buChar char="-"/>
            </a:pPr>
            <a:r>
              <a:rPr lang="en-US" dirty="0" smtClean="0"/>
              <a:t> Making applications reactive means inverting control - “do this when you are done with this”</a:t>
            </a:r>
          </a:p>
          <a:p>
            <a:pPr>
              <a:buFontTx/>
              <a:buChar char="-"/>
            </a:pPr>
            <a:r>
              <a:rPr lang="en-US" dirty="0" smtClean="0"/>
              <a:t> In practice, performance</a:t>
            </a:r>
            <a:r>
              <a:rPr lang="en-US" baseline="0" dirty="0" smtClean="0"/>
              <a:t> bottlenecks are more often about I/O than CPU – and there is abundant I/O </a:t>
            </a:r>
            <a:r>
              <a:rPr lang="en-US" baseline="0" dirty="0" err="1" smtClean="0"/>
              <a:t>paralleism</a:t>
            </a:r>
            <a:r>
              <a:rPr lang="en-US" baseline="0" dirty="0" smtClean="0"/>
              <a:t> (can have hundreds of pending web requests, disks know how to </a:t>
            </a:r>
            <a:r>
              <a:rPr lang="en-US" baseline="0" dirty="0" err="1" smtClean="0"/>
              <a:t>inteligently</a:t>
            </a:r>
            <a:r>
              <a:rPr lang="en-US" baseline="0" dirty="0" smtClean="0"/>
              <a:t> schedule concurrent reads, etc.) -  using .Parallel doesn’t take advantage of this parallelism</a:t>
            </a:r>
          </a:p>
          <a:p>
            <a:pPr>
              <a:buFontTx/>
              <a:buChar char="-"/>
            </a:pPr>
            <a:r>
              <a:rPr lang="en-US" baseline="0" dirty="0" smtClean="0"/>
              <a:t> And if you really just want pure speed or scalability, a single machine is likely not enough.  So easy to get </a:t>
            </a:r>
            <a:r>
              <a:rPr lang="en-US" baseline="0" dirty="0" err="1" smtClean="0"/>
              <a:t>ahold</a:t>
            </a:r>
            <a:r>
              <a:rPr lang="en-US" baseline="0" dirty="0" smtClean="0"/>
              <a:t> of compute resources now, need development approaches which scale.</a:t>
            </a:r>
            <a:endParaRPr lang="en-US" dirty="0" smtClean="0"/>
          </a:p>
          <a:p>
            <a:pPr lvl="1"/>
            <a:endParaRPr lang="en-US" dirty="0" smtClean="0"/>
          </a:p>
          <a:p>
            <a:pPr lvl="1"/>
            <a:endParaRPr lang="en-US" dirty="0" smtClean="0"/>
          </a:p>
          <a:p>
            <a:pPr lvl="1"/>
            <a:r>
              <a:rPr lang="en-US" dirty="0" smtClean="0"/>
              <a:t>Shared State</a:t>
            </a:r>
          </a:p>
          <a:p>
            <a:pPr lvl="1"/>
            <a:r>
              <a:rPr lang="en-US" dirty="0" smtClean="0"/>
              <a:t>Inversion of Control (asynchronous)</a:t>
            </a:r>
          </a:p>
          <a:p>
            <a:pPr lvl="1"/>
            <a:r>
              <a:rPr lang="en-US" dirty="0" smtClean="0"/>
              <a:t>I/O bottlenecks (network, disk)</a:t>
            </a:r>
          </a:p>
          <a:p>
            <a:pPr lvl="1"/>
            <a:r>
              <a:rPr lang="en-US" dirty="0" smtClean="0"/>
              <a:t>Scaling off a single machine</a:t>
            </a:r>
          </a:p>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all know it’s not always as easy as adding .Parallel</a:t>
            </a:r>
            <a:r>
              <a:rPr lang="en-US" baseline="0" dirty="0" smtClean="0"/>
              <a:t> !!</a:t>
            </a:r>
            <a:endParaRPr lang="en-US" dirty="0" smtClean="0"/>
          </a:p>
          <a:p>
            <a:endParaRPr lang="en-US" dirty="0" smtClean="0"/>
          </a:p>
          <a:p>
            <a:pPr>
              <a:buFontTx/>
              <a:buChar char="-"/>
            </a:pPr>
            <a:r>
              <a:rPr lang="en-US" dirty="0" smtClean="0"/>
              <a:t> Shared state</a:t>
            </a:r>
          </a:p>
          <a:p>
            <a:pPr>
              <a:buFontTx/>
              <a:buChar char="-"/>
            </a:pPr>
            <a:r>
              <a:rPr lang="en-US" dirty="0" smtClean="0"/>
              <a:t> Making applications reactive means inverting control - “do this when you are done with this”</a:t>
            </a:r>
          </a:p>
          <a:p>
            <a:pPr>
              <a:buFontTx/>
              <a:buChar char="-"/>
            </a:pPr>
            <a:r>
              <a:rPr lang="en-US" dirty="0" smtClean="0"/>
              <a:t> In practice, performance</a:t>
            </a:r>
            <a:r>
              <a:rPr lang="en-US" baseline="0" dirty="0" smtClean="0"/>
              <a:t> bottlenecks are more often about I/O than CPU – and there is abundant I/O </a:t>
            </a:r>
            <a:r>
              <a:rPr lang="en-US" baseline="0" dirty="0" err="1" smtClean="0"/>
              <a:t>paralleism</a:t>
            </a:r>
            <a:r>
              <a:rPr lang="en-US" baseline="0" dirty="0" smtClean="0"/>
              <a:t> (can have hundreds of pending web requests, disks know how to </a:t>
            </a:r>
            <a:r>
              <a:rPr lang="en-US" baseline="0" dirty="0" err="1" smtClean="0"/>
              <a:t>inteligently</a:t>
            </a:r>
            <a:r>
              <a:rPr lang="en-US" baseline="0" dirty="0" smtClean="0"/>
              <a:t> schedule concurrent reads, etc.) -  using .Parallel doesn’t take advantage of this parallelism</a:t>
            </a:r>
          </a:p>
          <a:p>
            <a:pPr>
              <a:buFontTx/>
              <a:buChar char="-"/>
            </a:pPr>
            <a:r>
              <a:rPr lang="en-US" baseline="0" dirty="0" smtClean="0"/>
              <a:t> And if you really just want pure speed or scalability, a single machine is likely not enough.  So easy to get </a:t>
            </a:r>
            <a:r>
              <a:rPr lang="en-US" baseline="0" dirty="0" err="1" smtClean="0"/>
              <a:t>ahold</a:t>
            </a:r>
            <a:r>
              <a:rPr lang="en-US" baseline="0" dirty="0" smtClean="0"/>
              <a:t> of compute resources now, need development approaches which scale.</a:t>
            </a:r>
            <a:endParaRPr lang="en-US" dirty="0" smtClean="0"/>
          </a:p>
          <a:p>
            <a:pPr lvl="1"/>
            <a:endParaRPr lang="en-US" dirty="0" smtClean="0"/>
          </a:p>
          <a:p>
            <a:pPr lvl="1"/>
            <a:endParaRPr lang="en-US" dirty="0" smtClean="0"/>
          </a:p>
          <a:p>
            <a:pPr lvl="1"/>
            <a:r>
              <a:rPr lang="en-US" dirty="0" smtClean="0"/>
              <a:t>Shared State</a:t>
            </a:r>
          </a:p>
          <a:p>
            <a:pPr lvl="1"/>
            <a:r>
              <a:rPr lang="en-US" dirty="0" smtClean="0"/>
              <a:t>Inversion of Control (asynchronous)</a:t>
            </a:r>
          </a:p>
          <a:p>
            <a:pPr lvl="1"/>
            <a:r>
              <a:rPr lang="en-US" dirty="0" smtClean="0"/>
              <a:t>I/O bottlenecks (network, disk)</a:t>
            </a:r>
          </a:p>
          <a:p>
            <a:pPr lvl="1"/>
            <a:r>
              <a:rPr lang="en-US" dirty="0" smtClean="0"/>
              <a:t>Scaling off a single machine</a:t>
            </a:r>
          </a:p>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490251" y="3929349"/>
            <a:ext cx="7921912" cy="1337595"/>
          </a:xfrm>
        </p:spPr>
        <p:txBody>
          <a:bodyPr>
            <a:noAutofit/>
          </a:bodyPr>
          <a:lstStyle>
            <a:lvl1pPr algn="l" defTabSz="914363" rtl="0" eaLnBrk="1" latinLnBrk="0" hangingPunct="1">
              <a:lnSpc>
                <a:spcPct val="90000"/>
              </a:lnSpc>
              <a:spcBef>
                <a:spcPct val="0"/>
              </a:spcBef>
              <a:buNone/>
              <a:defRPr lang="en-US" sz="6000" b="1" kern="1200" cap="none" spc="-15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4475221" y="5341785"/>
            <a:ext cx="3812443" cy="461665"/>
          </a:xfrm>
        </p:spPr>
        <p:txBody>
          <a:bodyPr>
            <a:noAutofit/>
          </a:bodyPr>
          <a:lstStyle>
            <a:lvl1pPr marL="0" indent="0" algn="l">
              <a:lnSpc>
                <a:spcPct val="90000"/>
              </a:lnSpc>
              <a:spcBef>
                <a:spcPts val="0"/>
              </a:spcBef>
              <a:buNone/>
              <a:defRPr sz="2400">
                <a:solidFill>
                  <a:schemeClr val="tx1"/>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100000"/>
              <a:buFontTx/>
              <a:buBlip>
                <a:blip r:embed="rId2"/>
              </a:buBlip>
              <a:defRPr/>
            </a:lvl1pPr>
            <a:lvl2pPr>
              <a:buClr>
                <a:schemeClr val="tx1"/>
              </a:buClr>
              <a:buSzPct val="90000"/>
              <a:buFontTx/>
              <a:buBlip>
                <a:blip r:embed="rId3"/>
              </a:buBlip>
              <a:defRPr/>
            </a:lvl2pPr>
            <a:lvl3pPr>
              <a:buClr>
                <a:schemeClr val="tx1"/>
              </a:buClr>
              <a:buSzPct val="90000"/>
              <a:buFontTx/>
              <a:buBlip>
                <a:blip r:embed="rId3"/>
              </a:buBlip>
              <a:defRPr/>
            </a:lvl3pPr>
            <a:lvl4pPr>
              <a:buClr>
                <a:schemeClr val="tx1"/>
              </a:buClr>
              <a:buSzPct val="90000"/>
              <a:buFontTx/>
              <a:buBlip>
                <a:blip r:embed="rId3"/>
              </a:buBlip>
              <a:defRPr/>
            </a:lvl4pPr>
            <a:lvl5pPr>
              <a:buClr>
                <a:schemeClr val="tx1"/>
              </a:buClr>
              <a:buSzPct val="9000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ight background developer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descr="white-green code shape.png"/>
          <p:cNvPicPr>
            <a:picLocks noChangeAspect="1"/>
          </p:cNvPicPr>
          <p:nvPr userDrawn="1"/>
        </p:nvPicPr>
        <p:blipFill>
          <a:blip r:embed="rId3"/>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646176" y="1304544"/>
            <a:ext cx="8086952" cy="1966747"/>
          </a:xfrm>
        </p:spPr>
        <p:txBody>
          <a:bodyPr/>
          <a:lstStyle>
            <a:lvl1pPr marL="0" indent="0">
              <a:lnSpc>
                <a:spcPct val="80000"/>
              </a:lnSpc>
              <a:buFontTx/>
              <a:buNone/>
              <a:defRPr sz="2400" b="0">
                <a:solidFill>
                  <a:srgbClr val="000000"/>
                </a:solidFill>
                <a:latin typeface="Consolas" pitchFamily="49" charset="0"/>
                <a:cs typeface="Courier New" pitchFamily="49" charset="0"/>
              </a:defRPr>
            </a:lvl1pPr>
            <a:lvl2pPr marL="457200" indent="6350">
              <a:lnSpc>
                <a:spcPct val="80000"/>
              </a:lnSpc>
              <a:buFontTx/>
              <a:buNone/>
              <a:defRPr sz="2000" b="0">
                <a:solidFill>
                  <a:srgbClr val="000000"/>
                </a:solidFill>
                <a:latin typeface="Consolas" pitchFamily="49" charset="0"/>
                <a:cs typeface="Courier New" pitchFamily="49" charset="0"/>
              </a:defRPr>
            </a:lvl2pPr>
            <a:lvl3pPr marL="796925" indent="0">
              <a:lnSpc>
                <a:spcPct val="80000"/>
              </a:lnSpc>
              <a:buFontTx/>
              <a:buNone/>
              <a:defRPr sz="1800" b="0">
                <a:solidFill>
                  <a:srgbClr val="000000"/>
                </a:solidFill>
                <a:latin typeface="Consolas" pitchFamily="49" charset="0"/>
                <a:cs typeface="Courier New" pitchFamily="49" charset="0"/>
              </a:defRPr>
            </a:lvl3pPr>
            <a:lvl4pPr marL="1147763" indent="20638">
              <a:lnSpc>
                <a:spcPct val="80000"/>
              </a:lnSpc>
              <a:buFontTx/>
              <a:buNone/>
              <a:defRPr sz="1800" b="0">
                <a:solidFill>
                  <a:srgbClr val="000000"/>
                </a:solidFill>
                <a:latin typeface="Consolas" pitchFamily="49" charset="0"/>
                <a:cs typeface="Courier New" pitchFamily="49" charset="0"/>
              </a:defRPr>
            </a:lvl4pPr>
            <a:lvl5pPr marL="1489075" indent="0">
              <a:lnSpc>
                <a:spcPct val="80000"/>
              </a:lnSpc>
              <a:buFontTx/>
              <a:buNone/>
              <a:defRPr sz="1800" b="0">
                <a:solidFill>
                  <a:srgbClr val="000000"/>
                </a:solidFill>
                <a:latin typeface="Consolas" pitchFamily="49" charset="0"/>
                <a:cs typeface="Courier New"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GB" dirty="0"/>
          </a:p>
        </p:txBody>
      </p:sp>
      <p:sp>
        <p:nvSpPr>
          <p:cNvPr id="3" name="Text Placeholder 2"/>
          <p:cNvSpPr>
            <a:spLocks noGrp="1"/>
          </p:cNvSpPr>
          <p:nvPr>
            <p:ph type="body"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Footer Placeholder 3"/>
          <p:cNvSpPr>
            <a:spLocks noGrp="1"/>
          </p:cNvSpPr>
          <p:nvPr>
            <p:ph type="ftr" sz="quarter" idx="10"/>
          </p:nvPr>
        </p:nvSpPr>
        <p:spPr>
          <a:xfrm>
            <a:off x="609600" y="6248206"/>
            <a:ext cx="5421083" cy="365125"/>
          </a:xfrm>
          <a:prstGeom prst="rect">
            <a:avLst/>
          </a:prstGeom>
        </p:spPr>
        <p:txBody>
          <a:bodyPr/>
          <a:lstStyle>
            <a:lvl1pPr>
              <a:defRPr/>
            </a:lvl1pPr>
          </a:lstStyle>
          <a:p>
            <a:endParaRPr lang="en-GB"/>
          </a:p>
        </p:txBody>
      </p:sp>
      <p:sp>
        <p:nvSpPr>
          <p:cNvPr id="5" name="Slide Number Placeholder 4"/>
          <p:cNvSpPr>
            <a:spLocks noGrp="1"/>
          </p:cNvSpPr>
          <p:nvPr>
            <p:ph type="sldNum" sz="quarter" idx="11"/>
          </p:nvPr>
        </p:nvSpPr>
        <p:spPr>
          <a:xfrm>
            <a:off x="0" y="1272222"/>
            <a:ext cx="533400" cy="244476"/>
          </a:xfrm>
          <a:prstGeom prst="rect">
            <a:avLst/>
          </a:prstGeom>
        </p:spPr>
        <p:txBody>
          <a:bodyPr/>
          <a:lstStyle>
            <a:lvl1pPr>
              <a:defRPr/>
            </a:lvl1pPr>
          </a:lstStyle>
          <a:p>
            <a:fld id="{8BAA82A5-D41F-40B6-864A-06BCCF57D3E7}" type="slidenum">
              <a:rPr lang="en-GB"/>
              <a:pPr/>
              <a:t>‹#›</a:t>
            </a:fld>
            <a:endParaRPr lang="en-GB"/>
          </a:p>
        </p:txBody>
      </p:sp>
      <p:sp>
        <p:nvSpPr>
          <p:cNvPr id="6" name="Date Placeholder 5"/>
          <p:cNvSpPr>
            <a:spLocks noGrp="1"/>
          </p:cNvSpPr>
          <p:nvPr>
            <p:ph type="dt" sz="half" idx="12"/>
          </p:nvPr>
        </p:nvSpPr>
        <p:spPr>
          <a:xfrm>
            <a:off x="6096000" y="6248400"/>
            <a:ext cx="2667000" cy="365125"/>
          </a:xfrm>
          <a:prstGeom prst="rect">
            <a:avLst/>
          </a:prstGeom>
        </p:spPr>
        <p:txBody>
          <a:bodyPr/>
          <a:lstStyle>
            <a:lvl1pPr>
              <a:defRPr/>
            </a:lvl1pPr>
          </a:lstStyle>
          <a:p>
            <a:endParaRPr lang="en-GB"/>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1_Title an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GB" dirty="0"/>
          </a:p>
        </p:txBody>
      </p:sp>
      <p:sp>
        <p:nvSpPr>
          <p:cNvPr id="3" name="Text Placeholder 2"/>
          <p:cNvSpPr>
            <a:spLocks noGrp="1"/>
          </p:cNvSpPr>
          <p:nvPr>
            <p:ph type="body"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Footer Placeholder 3"/>
          <p:cNvSpPr>
            <a:spLocks noGrp="1"/>
          </p:cNvSpPr>
          <p:nvPr>
            <p:ph type="ftr" sz="quarter" idx="10"/>
          </p:nvPr>
        </p:nvSpPr>
        <p:spPr>
          <a:xfrm>
            <a:off x="609600" y="6248206"/>
            <a:ext cx="5421083" cy="365125"/>
          </a:xfrm>
          <a:prstGeom prst="rect">
            <a:avLst/>
          </a:prstGeom>
        </p:spPr>
        <p:txBody>
          <a:bodyPr/>
          <a:lstStyle>
            <a:lvl1pPr>
              <a:defRPr/>
            </a:lvl1pPr>
          </a:lstStyle>
          <a:p>
            <a:endParaRPr lang="en-GB"/>
          </a:p>
        </p:txBody>
      </p:sp>
      <p:sp>
        <p:nvSpPr>
          <p:cNvPr id="5" name="Slide Number Placeholder 4"/>
          <p:cNvSpPr>
            <a:spLocks noGrp="1"/>
          </p:cNvSpPr>
          <p:nvPr>
            <p:ph type="sldNum" sz="quarter" idx="11"/>
          </p:nvPr>
        </p:nvSpPr>
        <p:spPr>
          <a:xfrm>
            <a:off x="0" y="1272222"/>
            <a:ext cx="533400" cy="244476"/>
          </a:xfrm>
          <a:prstGeom prst="rect">
            <a:avLst/>
          </a:prstGeom>
        </p:spPr>
        <p:txBody>
          <a:bodyPr/>
          <a:lstStyle>
            <a:lvl1pPr>
              <a:defRPr/>
            </a:lvl1pPr>
          </a:lstStyle>
          <a:p>
            <a:fld id="{8BAA82A5-D41F-40B6-864A-06BCCF57D3E7}" type="slidenum">
              <a:rPr lang="en-GB"/>
              <a:pPr/>
              <a:t>‹#›</a:t>
            </a:fld>
            <a:endParaRPr lang="en-GB"/>
          </a:p>
        </p:txBody>
      </p:sp>
      <p:sp>
        <p:nvSpPr>
          <p:cNvPr id="6" name="Date Placeholder 5"/>
          <p:cNvSpPr>
            <a:spLocks noGrp="1"/>
          </p:cNvSpPr>
          <p:nvPr>
            <p:ph type="dt" sz="half" idx="12"/>
          </p:nvPr>
        </p:nvSpPr>
        <p:spPr>
          <a:xfrm>
            <a:off x="6096000" y="6248400"/>
            <a:ext cx="2667000" cy="365125"/>
          </a:xfrm>
          <a:prstGeom prst="rect">
            <a:avLst/>
          </a:prstGeom>
        </p:spPr>
        <p:txBody>
          <a:bodyPr/>
          <a:lstStyle>
            <a:lvl1pPr>
              <a:defRPr/>
            </a:lvl1pPr>
          </a:lstStyle>
          <a:p>
            <a:endParaRPr lang="en-GB"/>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68808" y="3253804"/>
            <a:ext cx="8382000" cy="664797"/>
          </a:xfrm>
        </p:spPr>
        <p:txBody>
          <a:bodyPr/>
          <a:lstStyle>
            <a:lvl1pPr algn="ctr">
              <a:defRPr>
                <a:latin typeface="+mj-lt"/>
              </a:defRPr>
            </a:lvl1pPr>
          </a:lstStyle>
          <a:p>
            <a:r>
              <a:rPr lang="en-US" dirty="0" smtClean="0"/>
              <a:t>Click to edit Master title style</a:t>
            </a:r>
            <a:endParaRPr lang="en-GB" dirty="0"/>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730249" y="4992403"/>
            <a:ext cx="7651245" cy="752822"/>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dirty="0">
                <a:ln w="3175">
                  <a:noFill/>
                </a:ln>
                <a:solidFill>
                  <a:schemeClr val="bg1"/>
                </a:solidFill>
                <a:effectLst/>
                <a:latin typeface="+mn-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730249" y="5746265"/>
            <a:ext cx="6803209" cy="461665"/>
          </a:xfrm>
        </p:spPr>
        <p:txBody>
          <a:bodyPr>
            <a:noAutofit/>
          </a:bodyPr>
          <a:lstStyle>
            <a:lvl1pPr marL="0" indent="0" algn="l">
              <a:lnSpc>
                <a:spcPct val="90000"/>
              </a:lnSpc>
              <a:spcBef>
                <a:spcPts val="0"/>
              </a:spcBef>
              <a:buNone/>
              <a:defRPr sz="2000">
                <a:solidFill>
                  <a:schemeClr val="tx1">
                    <a:tint val="75000"/>
                  </a:schemeClr>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510793" y="3813437"/>
            <a:ext cx="7681913" cy="1059925"/>
          </a:xfrm>
        </p:spPr>
        <p:txBody>
          <a:bodyPr anchor="t" anchorCtr="0">
            <a:noAutofit/>
          </a:bodyPr>
          <a:lstStyle>
            <a:lvl1pPr marL="0" indent="0" algn="l">
              <a:buFont typeface="Arial" pitchFamily="34" charset="0"/>
              <a:buNone/>
              <a:defRPr kumimoji="0" lang="en-US" sz="8000" b="1" i="0" u="none" strike="noStrike" kern="1200" cap="none" spc="-560" normalizeH="0" baseline="0" noProof="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latin typeface="+mj-lt"/>
                <a:ea typeface="+mn-ea"/>
                <a:cs typeface="+mn-cs"/>
              </a:defRPr>
            </a:lvl1pPr>
          </a:lstStyle>
          <a:p>
            <a:pPr lvl="0"/>
            <a:r>
              <a:rPr lang="en-US" dirty="0" smtClean="0"/>
              <a:t>click to…</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1000" y="1412874"/>
            <a:ext cx="8382000" cy="4561205"/>
          </a:xfrm>
        </p:spPr>
        <p:txBody>
          <a:bodyPr>
            <a:noAutofit/>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1999" cy="2135969"/>
          </a:xfrm>
          <a:prstGeom prst="rect">
            <a:avLst/>
          </a:prstGeom>
        </p:spPr>
        <p:txBody>
          <a:bodyPr vert="horz" wrap="square"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24" r:id="rId11"/>
    <p:sldLayoutId id="2147483727" r:id="rId12"/>
    <p:sldLayoutId id="2147483728" r:id="rId13"/>
    <p:sldLayoutId id="2147483729" r:id="rId14"/>
  </p:sldLayoutIdLst>
  <p:transition/>
  <p:txStyles>
    <p:titleStyle>
      <a:lvl1pPr algn="l" defTabSz="914363" rtl="0" eaLnBrk="1" latinLnBrk="0" hangingPunct="1">
        <a:lnSpc>
          <a:spcPct val="90000"/>
        </a:lnSpc>
        <a:spcBef>
          <a:spcPct val="0"/>
        </a:spcBef>
        <a:buNone/>
        <a:defRPr lang="en-US" sz="4800" b="0" kern="1200" cap="none" spc="-150" dirty="0" smtClean="0">
          <a:ln w="3175">
            <a:noFill/>
          </a:ln>
          <a:solidFill>
            <a:srgbClr val="CCFFCC"/>
          </a:solidFill>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7"/>
        </a:buBlip>
        <a:defRPr sz="3200" kern="1200">
          <a:solidFill>
            <a:srgbClr val="99CC99"/>
          </a:solidFill>
          <a:latin typeface="+mn-lt"/>
          <a:ea typeface="+mn-ea"/>
          <a:cs typeface="+mn-cs"/>
        </a:defRPr>
      </a:lvl1pPr>
      <a:lvl2pPr marL="914400" indent="-396875" algn="l" defTabSz="914363" rtl="0" eaLnBrk="1" latinLnBrk="0" hangingPunct="1">
        <a:lnSpc>
          <a:spcPct val="90000"/>
        </a:lnSpc>
        <a:spcBef>
          <a:spcPct val="20000"/>
        </a:spcBef>
        <a:buSzPct val="90000"/>
        <a:buFontTx/>
        <a:buBlip>
          <a:blip r:embed="rId18"/>
        </a:buBlip>
        <a:defRPr sz="2800" kern="1200">
          <a:solidFill>
            <a:srgbClr val="99CC99"/>
          </a:solidFill>
          <a:latin typeface="+mn-lt"/>
          <a:ea typeface="+mn-ea"/>
          <a:cs typeface="+mn-cs"/>
        </a:defRPr>
      </a:lvl2pPr>
      <a:lvl3pPr marL="1258888" indent="-344488" algn="l" defTabSz="914363" rtl="0" eaLnBrk="1" latinLnBrk="0" hangingPunct="1">
        <a:lnSpc>
          <a:spcPct val="90000"/>
        </a:lnSpc>
        <a:spcBef>
          <a:spcPct val="20000"/>
        </a:spcBef>
        <a:buSzPct val="90000"/>
        <a:buFontTx/>
        <a:buBlip>
          <a:blip r:embed="rId18"/>
        </a:buBlip>
        <a:defRPr sz="2400" kern="1200">
          <a:solidFill>
            <a:srgbClr val="99CC99"/>
          </a:soli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8"/>
        </a:buBlip>
        <a:defRPr sz="2400" kern="1200">
          <a:solidFill>
            <a:srgbClr val="99CC99"/>
          </a:soli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8"/>
        </a:buBlip>
        <a:defRPr sz="2400" kern="1200">
          <a:solidFill>
            <a:srgbClr val="99CC9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fsharp.net/"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800" dirty="0" smtClean="0"/>
              <a:t>F# for Parallel and Asynchronous Programming</a:t>
            </a:r>
            <a:endParaRPr sz="4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cs typeface="+mn-cs"/>
            </a:endParaRPr>
          </a:p>
        </p:txBody>
      </p:sp>
      <p:sp>
        <p:nvSpPr>
          <p:cNvPr id="3" name="Subtitle 2"/>
          <p:cNvSpPr>
            <a:spLocks noGrp="1"/>
          </p:cNvSpPr>
          <p:nvPr>
            <p:ph type="subTitle" idx="1"/>
          </p:nvPr>
        </p:nvSpPr>
        <p:spPr/>
        <p:txBody>
          <a:bodyPr/>
          <a:lstStyle/>
          <a:p>
            <a:r>
              <a:rPr lang="en-US" dirty="0" smtClean="0">
                <a:solidFill>
                  <a:schemeClr val="tx1"/>
                </a:solidFill>
              </a:rPr>
              <a:t>Don Syme</a:t>
            </a:r>
          </a:p>
          <a:p>
            <a:r>
              <a:rPr lang="en-US" dirty="0" smtClean="0"/>
              <a:t>Principal Researcher</a:t>
            </a:r>
            <a:endParaRPr lang="en-US" dirty="0" smtClean="0">
              <a:solidFill>
                <a:schemeClr val="tx1"/>
              </a:solidFill>
            </a:endParaRPr>
          </a:p>
          <a:p>
            <a:r>
              <a:rPr lang="en-US" dirty="0" smtClean="0">
                <a:solidFill>
                  <a:schemeClr val="tx1"/>
                </a:solidFill>
              </a:rPr>
              <a:t>Microsoft</a:t>
            </a:r>
          </a:p>
          <a:p>
            <a:r>
              <a:rPr lang="en-US" dirty="0" smtClean="0">
                <a:solidFill>
                  <a:schemeClr val="tx1"/>
                </a:solidFill>
              </a:rPr>
              <a:t>DEV306</a:t>
            </a:r>
            <a:endParaRPr lang="en-US" dirty="0">
              <a:solidFill>
                <a:schemeClr val="tx1"/>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GB"/>
          </a:p>
        </p:txBody>
      </p:sp>
      <p:sp>
        <p:nvSpPr>
          <p:cNvPr id="5" name="Content Placeholder 4"/>
          <p:cNvSpPr>
            <a:spLocks noGrp="1"/>
          </p:cNvSpPr>
          <p:nvPr>
            <p:ph sz="half" idx="4294967295"/>
          </p:nvPr>
        </p:nvSpPr>
        <p:spPr>
          <a:xfrm>
            <a:off x="0" y="1150938"/>
            <a:ext cx="6757988" cy="3857625"/>
          </a:xfrm>
        </p:spPr>
        <p:txBody>
          <a:bodyPr>
            <a:noAutofit/>
          </a:bodyPr>
          <a:lstStyle/>
          <a:p>
            <a:pPr>
              <a:buNone/>
            </a:pPr>
            <a:r>
              <a:rPr lang="en-US" sz="1800" b="1" spc="-50" dirty="0">
                <a:solidFill>
                  <a:schemeClr val="accent1">
                    <a:lumMod val="75000"/>
                  </a:schemeClr>
                </a:solidFill>
                <a:latin typeface="Consolas" pitchFamily="49" charset="0"/>
              </a:rPr>
              <a:t> </a:t>
            </a:r>
            <a:endParaRPr lang="en-GB" sz="1800" b="1" spc="-50" dirty="0">
              <a:solidFill>
                <a:schemeClr val="accent1">
                  <a:lumMod val="75000"/>
                </a:schemeClr>
              </a:solidFill>
              <a:latin typeface="Consolas" pitchFamily="49" charset="0"/>
            </a:endParaRPr>
          </a:p>
          <a:p>
            <a:pPr>
              <a:buNone/>
            </a:pPr>
            <a:r>
              <a:rPr lang="en-US" sz="1800" b="1" spc="-50" dirty="0" smtClean="0">
                <a:solidFill>
                  <a:schemeClr val="accent1">
                    <a:lumMod val="75000"/>
                  </a:schemeClr>
                </a:solidFill>
                <a:latin typeface="Consolas" pitchFamily="49" charset="0"/>
              </a:rPr>
              <a:t>type Command = Command of (Rover -&gt; unit)</a:t>
            </a:r>
          </a:p>
          <a:p>
            <a:pPr>
              <a:buNone/>
            </a:pPr>
            <a:endParaRPr lang="en-US" sz="1800" b="1" spc="-50" dirty="0" smtClean="0">
              <a:solidFill>
                <a:schemeClr val="accent1">
                  <a:lumMod val="75000"/>
                </a:schemeClr>
              </a:solidFill>
              <a:latin typeface="Consolas" pitchFamily="49" charset="0"/>
            </a:endParaRPr>
          </a:p>
          <a:p>
            <a:pPr>
              <a:buNone/>
            </a:pPr>
            <a:r>
              <a:rPr lang="en-US" sz="1800" b="1" spc="-50" dirty="0" smtClean="0">
                <a:solidFill>
                  <a:schemeClr val="accent1">
                    <a:lumMod val="75000"/>
                  </a:schemeClr>
                </a:solidFill>
                <a:latin typeface="Consolas" pitchFamily="49" charset="0"/>
              </a:rPr>
              <a:t>let </a:t>
            </a:r>
            <a:r>
              <a:rPr lang="en-US" sz="1800" b="1" spc="-50" dirty="0" err="1">
                <a:solidFill>
                  <a:schemeClr val="accent1">
                    <a:lumMod val="75000"/>
                  </a:schemeClr>
                </a:solidFill>
                <a:latin typeface="Consolas" pitchFamily="49" charset="0"/>
              </a:rPr>
              <a:t>BreakCommand</a:t>
            </a:r>
            <a:r>
              <a:rPr lang="en-US" sz="1800" b="1" spc="-50" dirty="0">
                <a:solidFill>
                  <a:schemeClr val="accent1">
                    <a:lumMod val="75000"/>
                  </a:schemeClr>
                </a:solidFill>
                <a:latin typeface="Consolas" pitchFamily="49" charset="0"/>
              </a:rPr>
              <a:t>  </a:t>
            </a:r>
            <a:r>
              <a:rPr lang="en-US" sz="1800" b="1" spc="-50" dirty="0" smtClean="0">
                <a:solidFill>
                  <a:schemeClr val="accent1">
                    <a:lumMod val="75000"/>
                  </a:schemeClr>
                </a:solidFill>
                <a:latin typeface="Consolas" pitchFamily="49" charset="0"/>
              </a:rPr>
              <a:t>= </a:t>
            </a:r>
          </a:p>
          <a:p>
            <a:pPr>
              <a:buNone/>
            </a:pPr>
            <a:r>
              <a:rPr lang="en-US" sz="1800" b="1" spc="-50" dirty="0" smtClean="0">
                <a:solidFill>
                  <a:schemeClr val="accent1">
                    <a:lumMod val="75000"/>
                  </a:schemeClr>
                </a:solidFill>
                <a:latin typeface="Consolas" pitchFamily="49" charset="0"/>
              </a:rPr>
              <a:t>  Command(fun </a:t>
            </a:r>
            <a:r>
              <a:rPr lang="en-US" sz="1800" b="1" spc="-50" dirty="0">
                <a:solidFill>
                  <a:schemeClr val="accent1">
                    <a:lumMod val="75000"/>
                  </a:schemeClr>
                </a:solidFill>
                <a:latin typeface="Consolas" pitchFamily="49" charset="0"/>
              </a:rPr>
              <a:t>rover -&gt; </a:t>
            </a:r>
            <a:r>
              <a:rPr lang="en-US" sz="1800" b="1" spc="-50" dirty="0" err="1" smtClean="0">
                <a:solidFill>
                  <a:schemeClr val="accent1">
                    <a:lumMod val="75000"/>
                  </a:schemeClr>
                </a:solidFill>
                <a:latin typeface="Consolas" pitchFamily="49" charset="0"/>
              </a:rPr>
              <a:t>rover.Accelerate</a:t>
            </a:r>
            <a:r>
              <a:rPr lang="en-US" sz="1800" b="1" spc="-50" dirty="0">
                <a:solidFill>
                  <a:schemeClr val="accent1">
                    <a:lumMod val="75000"/>
                  </a:schemeClr>
                </a:solidFill>
                <a:latin typeface="Consolas" pitchFamily="49" charset="0"/>
              </a:rPr>
              <a:t>(-1.0</a:t>
            </a:r>
            <a:r>
              <a:rPr lang="en-US" sz="1800" b="1" spc="-50" dirty="0" smtClean="0">
                <a:solidFill>
                  <a:schemeClr val="accent1">
                    <a:lumMod val="75000"/>
                  </a:schemeClr>
                </a:solidFill>
                <a:latin typeface="Consolas" pitchFamily="49" charset="0"/>
              </a:rPr>
              <a:t>))</a:t>
            </a:r>
            <a:endParaRPr lang="en-GB" sz="1800" b="1" spc="-50" dirty="0">
              <a:solidFill>
                <a:schemeClr val="accent1">
                  <a:lumMod val="75000"/>
                </a:schemeClr>
              </a:solidFill>
              <a:latin typeface="Consolas" pitchFamily="49" charset="0"/>
            </a:endParaRPr>
          </a:p>
          <a:p>
            <a:pPr>
              <a:buNone/>
            </a:pPr>
            <a:endParaRPr lang="en-US" sz="1800" b="1" spc="-50" dirty="0" smtClean="0">
              <a:solidFill>
                <a:schemeClr val="accent1">
                  <a:lumMod val="75000"/>
                </a:schemeClr>
              </a:solidFill>
              <a:latin typeface="Consolas" pitchFamily="49" charset="0"/>
            </a:endParaRPr>
          </a:p>
          <a:p>
            <a:pPr>
              <a:buNone/>
            </a:pPr>
            <a:r>
              <a:rPr lang="en-US" sz="1800" b="1" spc="-50" dirty="0" smtClean="0">
                <a:solidFill>
                  <a:schemeClr val="accent1">
                    <a:lumMod val="75000"/>
                  </a:schemeClr>
                </a:solidFill>
                <a:latin typeface="Consolas" pitchFamily="49" charset="0"/>
              </a:rPr>
              <a:t>let </a:t>
            </a:r>
            <a:r>
              <a:rPr lang="en-US" sz="1800" b="1" spc="-50" dirty="0" err="1" smtClean="0">
                <a:solidFill>
                  <a:schemeClr val="accent1">
                    <a:lumMod val="75000"/>
                  </a:schemeClr>
                </a:solidFill>
                <a:latin typeface="Consolas" pitchFamily="49" charset="0"/>
              </a:rPr>
              <a:t>TurnLeftCommand</a:t>
            </a:r>
            <a:r>
              <a:rPr lang="en-US" sz="1800" b="1" spc="-50" dirty="0">
                <a:solidFill>
                  <a:schemeClr val="accent1">
                    <a:lumMod val="75000"/>
                  </a:schemeClr>
                </a:solidFill>
                <a:latin typeface="Consolas" pitchFamily="49" charset="0"/>
              </a:rPr>
              <a:t> </a:t>
            </a:r>
            <a:r>
              <a:rPr lang="en-US" sz="1800" b="1" spc="-50" dirty="0" smtClean="0">
                <a:solidFill>
                  <a:schemeClr val="accent1">
                    <a:lumMod val="75000"/>
                  </a:schemeClr>
                </a:solidFill>
                <a:latin typeface="Consolas" pitchFamily="49" charset="0"/>
              </a:rPr>
              <a:t> </a:t>
            </a:r>
            <a:r>
              <a:rPr lang="en-US" sz="1800" b="1" spc="-50" dirty="0">
                <a:solidFill>
                  <a:schemeClr val="accent1">
                    <a:lumMod val="75000"/>
                  </a:schemeClr>
                </a:solidFill>
                <a:latin typeface="Consolas" pitchFamily="49" charset="0"/>
              </a:rPr>
              <a:t>= </a:t>
            </a:r>
            <a:endParaRPr lang="en-US" sz="1800" b="1" spc="-50" dirty="0" smtClean="0">
              <a:solidFill>
                <a:schemeClr val="accent1">
                  <a:lumMod val="75000"/>
                </a:schemeClr>
              </a:solidFill>
              <a:latin typeface="Consolas" pitchFamily="49" charset="0"/>
            </a:endParaRPr>
          </a:p>
          <a:p>
            <a:pPr>
              <a:buNone/>
            </a:pPr>
            <a:r>
              <a:rPr lang="en-US" sz="1800" b="1" spc="-50" dirty="0" smtClean="0">
                <a:solidFill>
                  <a:schemeClr val="accent1">
                    <a:lumMod val="75000"/>
                  </a:schemeClr>
                </a:solidFill>
                <a:latin typeface="Consolas" pitchFamily="49" charset="0"/>
              </a:rPr>
              <a:t>  Command(fun rover </a:t>
            </a:r>
            <a:r>
              <a:rPr lang="en-US" sz="1800" b="1" spc="-50" dirty="0">
                <a:solidFill>
                  <a:schemeClr val="accent1">
                    <a:lumMod val="75000"/>
                  </a:schemeClr>
                </a:solidFill>
                <a:latin typeface="Consolas" pitchFamily="49" charset="0"/>
              </a:rPr>
              <a:t>-&gt; </a:t>
            </a:r>
            <a:r>
              <a:rPr lang="en-US" sz="1800" b="1" spc="-50" dirty="0" err="1" smtClean="0">
                <a:solidFill>
                  <a:schemeClr val="accent1">
                    <a:lumMod val="75000"/>
                  </a:schemeClr>
                </a:solidFill>
                <a:latin typeface="Consolas" pitchFamily="49" charset="0"/>
              </a:rPr>
              <a:t>rover.Rotate</a:t>
            </a:r>
            <a:r>
              <a:rPr lang="en-US" sz="1800" b="1" spc="-50" dirty="0">
                <a:solidFill>
                  <a:schemeClr val="accent1">
                    <a:lumMod val="75000"/>
                  </a:schemeClr>
                </a:solidFill>
                <a:latin typeface="Consolas" pitchFamily="49" charset="0"/>
              </a:rPr>
              <a:t>(-5.0&lt;</a:t>
            </a:r>
            <a:r>
              <a:rPr lang="en-US" sz="1800" b="1" spc="-50" dirty="0" err="1">
                <a:solidFill>
                  <a:schemeClr val="accent1">
                    <a:lumMod val="75000"/>
                  </a:schemeClr>
                </a:solidFill>
                <a:latin typeface="Consolas" pitchFamily="49" charset="0"/>
              </a:rPr>
              <a:t>degs</a:t>
            </a:r>
            <a:r>
              <a:rPr lang="en-US" sz="1800" b="1" spc="-50" dirty="0" smtClean="0">
                <a:solidFill>
                  <a:schemeClr val="accent1">
                    <a:lumMod val="75000"/>
                  </a:schemeClr>
                </a:solidFill>
                <a:latin typeface="Consolas" pitchFamily="49" charset="0"/>
              </a:rPr>
              <a:t>&gt;))</a:t>
            </a:r>
            <a:endParaRPr lang="en-GB" sz="1800" b="1" spc="-50" dirty="0">
              <a:solidFill>
                <a:schemeClr val="accent1">
                  <a:lumMod val="75000"/>
                </a:schemeClr>
              </a:solidFill>
              <a:latin typeface="Consolas" pitchFamily="49" charset="0"/>
            </a:endParaRPr>
          </a:p>
          <a:p>
            <a:pPr>
              <a:buNone/>
            </a:pPr>
            <a:r>
              <a:rPr lang="en-US" sz="1800" b="1" spc="-50" dirty="0">
                <a:solidFill>
                  <a:schemeClr val="accent1">
                    <a:lumMod val="75000"/>
                  </a:schemeClr>
                </a:solidFill>
                <a:latin typeface="Consolas" pitchFamily="49" charset="0"/>
              </a:rPr>
              <a:t> </a:t>
            </a:r>
            <a:endParaRPr lang="en-GB" sz="1800" b="1" spc="-50" dirty="0">
              <a:solidFill>
                <a:schemeClr val="accent1">
                  <a:lumMod val="75000"/>
                </a:schemeClr>
              </a:solidFill>
              <a:latin typeface="Consolas" pitchFamily="49" charset="0"/>
            </a:endParaRPr>
          </a:p>
        </p:txBody>
      </p:sp>
      <p:sp>
        <p:nvSpPr>
          <p:cNvPr id="6" name="Text Placeholder 5"/>
          <p:cNvSpPr>
            <a:spLocks noGrp="1"/>
          </p:cNvSpPr>
          <p:nvPr>
            <p:ph type="body" sz="quarter" idx="4294967295"/>
          </p:nvPr>
        </p:nvSpPr>
        <p:spPr>
          <a:xfrm>
            <a:off x="3608276" y="382767"/>
            <a:ext cx="4041775" cy="639762"/>
          </a:xfrm>
        </p:spPr>
        <p:txBody>
          <a:bodyPr/>
          <a:lstStyle/>
          <a:p>
            <a:pPr algn="ctr">
              <a:buNone/>
            </a:pPr>
            <a:r>
              <a:rPr lang="en-GB" dirty="0" smtClean="0">
                <a:solidFill>
                  <a:schemeClr val="accent5">
                    <a:lumMod val="40000"/>
                    <a:lumOff val="60000"/>
                  </a:schemeClr>
                </a:solidFill>
              </a:rPr>
              <a:t>Pain</a:t>
            </a:r>
            <a:endParaRPr lang="en-GB" dirty="0">
              <a:solidFill>
                <a:schemeClr val="accent5">
                  <a:lumMod val="40000"/>
                  <a:lumOff val="60000"/>
                </a:schemeClr>
              </a:solidFill>
            </a:endParaRPr>
          </a:p>
        </p:txBody>
      </p:sp>
      <p:sp>
        <p:nvSpPr>
          <p:cNvPr id="7" name="Content Placeholder 6"/>
          <p:cNvSpPr>
            <a:spLocks noGrp="1"/>
          </p:cNvSpPr>
          <p:nvPr>
            <p:ph sz="quarter" idx="4294967295"/>
          </p:nvPr>
        </p:nvSpPr>
        <p:spPr>
          <a:xfrm>
            <a:off x="2071688" y="1357313"/>
            <a:ext cx="7072312" cy="5500687"/>
          </a:xfrm>
        </p:spPr>
        <p:txBody>
          <a:bodyPr>
            <a:noAutofit/>
          </a:bodyPr>
          <a:lstStyle/>
          <a:p>
            <a:pPr>
              <a:spcBef>
                <a:spcPts val="0"/>
              </a:spcBef>
              <a:buNone/>
            </a:pPr>
            <a:r>
              <a:rPr lang="en-US" sz="1800" b="1" dirty="0" smtClean="0">
                <a:solidFill>
                  <a:schemeClr val="accent5">
                    <a:lumMod val="40000"/>
                    <a:lumOff val="60000"/>
                  </a:schemeClr>
                </a:solidFill>
                <a:latin typeface="Consolas" pitchFamily="49" charset="0"/>
              </a:rPr>
              <a:t>abstract class Command</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public virtual void Execute();</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abstract class </a:t>
            </a:r>
            <a:r>
              <a:rPr lang="en-US" sz="1800" b="1" dirty="0" err="1" smtClean="0">
                <a:solidFill>
                  <a:schemeClr val="accent5">
                    <a:lumMod val="40000"/>
                    <a:lumOff val="60000"/>
                  </a:schemeClr>
                </a:solidFill>
                <a:latin typeface="Consolas" pitchFamily="49" charset="0"/>
              </a:rPr>
              <a:t>MarsRoverCommand</a:t>
            </a:r>
            <a:r>
              <a:rPr lang="en-US" sz="1800" b="1" dirty="0" smtClean="0">
                <a:solidFill>
                  <a:schemeClr val="accent5">
                    <a:lumMod val="40000"/>
                    <a:lumOff val="60000"/>
                  </a:schemeClr>
                </a:solidFill>
                <a:latin typeface="Consolas" pitchFamily="49" charset="0"/>
              </a:rPr>
              <a:t> : Command</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protected </a:t>
            </a:r>
            <a:r>
              <a:rPr lang="en-US" sz="1800" b="1" dirty="0" err="1" smtClean="0">
                <a:solidFill>
                  <a:schemeClr val="accent5">
                    <a:lumMod val="40000"/>
                    <a:lumOff val="60000"/>
                  </a:schemeClr>
                </a:solidFill>
                <a:latin typeface="Consolas" pitchFamily="49" charset="0"/>
              </a:rPr>
              <a:t>MarsRover</a:t>
            </a:r>
            <a:r>
              <a:rPr lang="en-US" sz="1800" b="1" dirty="0" smtClean="0">
                <a:solidFill>
                  <a:schemeClr val="accent5">
                    <a:lumMod val="40000"/>
                    <a:lumOff val="60000"/>
                  </a:schemeClr>
                </a:solidFill>
                <a:latin typeface="Consolas" pitchFamily="49" charset="0"/>
              </a:rPr>
              <a:t> Rover { get; private set;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public </a:t>
            </a:r>
            <a:r>
              <a:rPr lang="en-US" sz="1800" b="1" dirty="0" err="1" smtClean="0">
                <a:solidFill>
                  <a:schemeClr val="accent5">
                    <a:lumMod val="40000"/>
                    <a:lumOff val="60000"/>
                  </a:schemeClr>
                </a:solidFill>
                <a:latin typeface="Consolas" pitchFamily="49" charset="0"/>
              </a:rPr>
              <a:t>MarsRoverCommand</a:t>
            </a:r>
            <a:r>
              <a:rPr lang="en-US" sz="1800" b="1" dirty="0" smtClean="0">
                <a:solidFill>
                  <a:schemeClr val="accent5">
                    <a:lumMod val="40000"/>
                    <a:lumOff val="60000"/>
                  </a:schemeClr>
                </a:solidFill>
                <a:latin typeface="Consolas" pitchFamily="49" charset="0"/>
              </a:rPr>
              <a:t>(</a:t>
            </a:r>
            <a:r>
              <a:rPr lang="en-US" sz="1800" b="1" dirty="0" err="1" smtClean="0">
                <a:solidFill>
                  <a:schemeClr val="accent5">
                    <a:lumMod val="40000"/>
                    <a:lumOff val="60000"/>
                  </a:schemeClr>
                </a:solidFill>
                <a:latin typeface="Consolas" pitchFamily="49" charset="0"/>
              </a:rPr>
              <a:t>MarsRover</a:t>
            </a:r>
            <a:r>
              <a:rPr lang="en-US" sz="1800" b="1" dirty="0" smtClean="0">
                <a:solidFill>
                  <a:schemeClr val="accent5">
                    <a:lumMod val="40000"/>
                    <a:lumOff val="60000"/>
                  </a:schemeClr>
                </a:solidFill>
                <a:latin typeface="Consolas" pitchFamily="49" charset="0"/>
              </a:rPr>
              <a:t> rover)</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r>
              <a:rPr lang="en-US" sz="1800" b="1" dirty="0" err="1" smtClean="0">
                <a:solidFill>
                  <a:schemeClr val="accent5">
                    <a:lumMod val="40000"/>
                    <a:lumOff val="60000"/>
                  </a:schemeClr>
                </a:solidFill>
                <a:latin typeface="Consolas" pitchFamily="49" charset="0"/>
              </a:rPr>
              <a:t>this.Rover</a:t>
            </a:r>
            <a:r>
              <a:rPr lang="en-US" sz="1800" b="1" dirty="0" smtClean="0">
                <a:solidFill>
                  <a:schemeClr val="accent5">
                    <a:lumMod val="40000"/>
                    <a:lumOff val="60000"/>
                  </a:schemeClr>
                </a:solidFill>
                <a:latin typeface="Consolas" pitchFamily="49" charset="0"/>
              </a:rPr>
              <a:t> = rover;</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class </a:t>
            </a:r>
            <a:r>
              <a:rPr lang="en-US" sz="1800" b="1" dirty="0" err="1" smtClean="0">
                <a:solidFill>
                  <a:schemeClr val="accent5">
                    <a:lumMod val="40000"/>
                    <a:lumOff val="60000"/>
                  </a:schemeClr>
                </a:solidFill>
                <a:latin typeface="Consolas" pitchFamily="49" charset="0"/>
              </a:rPr>
              <a:t>BreakCommand</a:t>
            </a:r>
            <a:r>
              <a:rPr lang="en-US" sz="1800" b="1" dirty="0" smtClean="0">
                <a:solidFill>
                  <a:schemeClr val="accent5">
                    <a:lumMod val="40000"/>
                    <a:lumOff val="60000"/>
                  </a:schemeClr>
                </a:solidFill>
                <a:latin typeface="Consolas" pitchFamily="49" charset="0"/>
              </a:rPr>
              <a:t> : </a:t>
            </a:r>
            <a:r>
              <a:rPr lang="en-US" sz="1800" b="1" dirty="0" err="1" smtClean="0">
                <a:solidFill>
                  <a:schemeClr val="accent5">
                    <a:lumMod val="40000"/>
                    <a:lumOff val="60000"/>
                  </a:schemeClr>
                </a:solidFill>
                <a:latin typeface="Consolas" pitchFamily="49" charset="0"/>
              </a:rPr>
              <a:t>MarsRoverCommand</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public </a:t>
            </a:r>
            <a:r>
              <a:rPr lang="en-US" sz="1800" b="1" dirty="0" err="1" smtClean="0">
                <a:solidFill>
                  <a:schemeClr val="accent5">
                    <a:lumMod val="40000"/>
                    <a:lumOff val="60000"/>
                  </a:schemeClr>
                </a:solidFill>
                <a:latin typeface="Consolas" pitchFamily="49" charset="0"/>
              </a:rPr>
              <a:t>BreakCommand</a:t>
            </a:r>
            <a:r>
              <a:rPr lang="en-US" sz="1800" b="1" dirty="0" smtClean="0">
                <a:solidFill>
                  <a:schemeClr val="accent5">
                    <a:lumMod val="40000"/>
                    <a:lumOff val="60000"/>
                  </a:schemeClr>
                </a:solidFill>
                <a:latin typeface="Consolas" pitchFamily="49" charset="0"/>
              </a:rPr>
              <a:t>(</a:t>
            </a:r>
            <a:r>
              <a:rPr lang="en-US" sz="1800" b="1" dirty="0" err="1" smtClean="0">
                <a:solidFill>
                  <a:schemeClr val="accent5">
                    <a:lumMod val="40000"/>
                    <a:lumOff val="60000"/>
                  </a:schemeClr>
                </a:solidFill>
                <a:latin typeface="Consolas" pitchFamily="49" charset="0"/>
              </a:rPr>
              <a:t>MarsRover</a:t>
            </a:r>
            <a:r>
              <a:rPr lang="en-US" sz="1800" b="1" dirty="0" smtClean="0">
                <a:solidFill>
                  <a:schemeClr val="accent5">
                    <a:lumMod val="40000"/>
                    <a:lumOff val="60000"/>
                  </a:schemeClr>
                </a:solidFill>
                <a:latin typeface="Consolas" pitchFamily="49" charset="0"/>
              </a:rPr>
              <a:t> rover)</a:t>
            </a:r>
          </a:p>
          <a:p>
            <a:pPr>
              <a:spcBef>
                <a:spcPts val="0"/>
              </a:spcBef>
              <a:buNone/>
            </a:pPr>
            <a:r>
              <a:rPr lang="en-US" sz="1800" b="1" dirty="0" smtClean="0">
                <a:solidFill>
                  <a:schemeClr val="accent5">
                    <a:lumMod val="40000"/>
                    <a:lumOff val="60000"/>
                  </a:schemeClr>
                </a:solidFill>
                <a:latin typeface="Consolas" pitchFamily="49" charset="0"/>
              </a:rPr>
              <a:t>       : base(rover)</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public override void Execute()</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r>
              <a:rPr lang="en-US" sz="1800" b="1" dirty="0" err="1" smtClean="0">
                <a:solidFill>
                  <a:schemeClr val="accent5">
                    <a:lumMod val="40000"/>
                    <a:lumOff val="60000"/>
                  </a:schemeClr>
                </a:solidFill>
                <a:latin typeface="Consolas" pitchFamily="49" charset="0"/>
              </a:rPr>
              <a:t>Rover.Rotate</a:t>
            </a:r>
            <a:r>
              <a:rPr lang="en-US" sz="1800" b="1" dirty="0" smtClean="0">
                <a:solidFill>
                  <a:schemeClr val="accent5">
                    <a:lumMod val="40000"/>
                    <a:lumOff val="60000"/>
                  </a:schemeClr>
                </a:solidFill>
                <a:latin typeface="Consolas" pitchFamily="49" charset="0"/>
              </a:rPr>
              <a:t>(-5.0);</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a:t>
            </a:r>
          </a:p>
          <a:p>
            <a:pPr>
              <a:spcBef>
                <a:spcPts val="0"/>
              </a:spcBef>
              <a:buNone/>
            </a:pPr>
            <a:r>
              <a:rPr lang="en-US" sz="1800" b="1" dirty="0" smtClean="0">
                <a:solidFill>
                  <a:schemeClr val="accent5">
                    <a:lumMod val="40000"/>
                    <a:lumOff val="60000"/>
                  </a:schemeClr>
                </a:solidFill>
                <a:latin typeface="Consolas" pitchFamily="49" charset="0"/>
              </a:rPr>
              <a:t>class </a:t>
            </a:r>
            <a:r>
              <a:rPr lang="en-US" sz="1800" b="1" dirty="0" err="1" smtClean="0">
                <a:solidFill>
                  <a:schemeClr val="accent5">
                    <a:lumMod val="40000"/>
                    <a:lumOff val="60000"/>
                  </a:schemeClr>
                </a:solidFill>
                <a:latin typeface="Consolas" pitchFamily="49" charset="0"/>
              </a:rPr>
              <a:t>TurnLeftCommand</a:t>
            </a:r>
            <a:r>
              <a:rPr lang="en-US" sz="1800" b="1" dirty="0" smtClean="0">
                <a:solidFill>
                  <a:schemeClr val="accent5">
                    <a:lumMod val="40000"/>
                    <a:lumOff val="60000"/>
                  </a:schemeClr>
                </a:solidFill>
                <a:latin typeface="Consolas" pitchFamily="49" charset="0"/>
              </a:rPr>
              <a:t> : </a:t>
            </a:r>
            <a:r>
              <a:rPr lang="en-US" sz="1800" b="1" dirty="0" err="1" smtClean="0">
                <a:solidFill>
                  <a:schemeClr val="accent5">
                    <a:lumMod val="40000"/>
                    <a:lumOff val="60000"/>
                  </a:schemeClr>
                </a:solidFill>
                <a:latin typeface="Consolas" pitchFamily="49" charset="0"/>
              </a:rPr>
              <a:t>MarsRoverCommand</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public </a:t>
            </a:r>
            <a:r>
              <a:rPr lang="en-US" sz="1800" b="1" dirty="0" err="1" smtClean="0">
                <a:solidFill>
                  <a:schemeClr val="accent5">
                    <a:lumMod val="40000"/>
                    <a:lumOff val="60000"/>
                  </a:schemeClr>
                </a:solidFill>
                <a:latin typeface="Consolas" pitchFamily="49" charset="0"/>
              </a:rPr>
              <a:t>TurnLeftCommand</a:t>
            </a:r>
            <a:r>
              <a:rPr lang="en-US" sz="1800" b="1" dirty="0" smtClean="0">
                <a:solidFill>
                  <a:schemeClr val="accent5">
                    <a:lumMod val="40000"/>
                    <a:lumOff val="60000"/>
                  </a:schemeClr>
                </a:solidFill>
                <a:latin typeface="Consolas" pitchFamily="49" charset="0"/>
              </a:rPr>
              <a:t>(</a:t>
            </a:r>
            <a:r>
              <a:rPr lang="en-US" sz="1800" b="1" dirty="0" err="1" smtClean="0">
                <a:solidFill>
                  <a:schemeClr val="accent5">
                    <a:lumMod val="40000"/>
                    <a:lumOff val="60000"/>
                  </a:schemeClr>
                </a:solidFill>
                <a:latin typeface="Consolas" pitchFamily="49" charset="0"/>
              </a:rPr>
              <a:t>MarsRover</a:t>
            </a:r>
            <a:r>
              <a:rPr lang="en-US" sz="1800" b="1" dirty="0" smtClean="0">
                <a:solidFill>
                  <a:schemeClr val="accent5">
                    <a:lumMod val="40000"/>
                    <a:lumOff val="60000"/>
                  </a:schemeClr>
                </a:solidFill>
                <a:latin typeface="Consolas" pitchFamily="49" charset="0"/>
              </a:rPr>
              <a:t> rover)</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 base(rover)</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public override void Execute()</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r>
              <a:rPr lang="en-US" sz="1800" b="1" dirty="0" err="1" smtClean="0">
                <a:solidFill>
                  <a:schemeClr val="accent5">
                    <a:lumMod val="40000"/>
                    <a:lumOff val="60000"/>
                  </a:schemeClr>
                </a:solidFill>
                <a:latin typeface="Consolas" pitchFamily="49" charset="0"/>
              </a:rPr>
              <a:t>Rover.Rotate</a:t>
            </a:r>
            <a:r>
              <a:rPr lang="en-US" sz="1800" b="1" dirty="0" smtClean="0">
                <a:solidFill>
                  <a:schemeClr val="accent5">
                    <a:lumMod val="40000"/>
                    <a:lumOff val="60000"/>
                  </a:schemeClr>
                </a:solidFill>
                <a:latin typeface="Consolas" pitchFamily="49" charset="0"/>
              </a:rPr>
              <a:t>(-5.0);</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endParaRPr lang="en-GB" sz="1800" b="1" dirty="0" smtClean="0">
              <a:solidFill>
                <a:schemeClr val="accent5">
                  <a:lumMod val="40000"/>
                  <a:lumOff val="60000"/>
                </a:schemeClr>
              </a:solidFill>
              <a:latin typeface="Consolas" pitchFamily="49" charset="0"/>
            </a:endParaRPr>
          </a:p>
          <a:p>
            <a:pPr>
              <a:spcBef>
                <a:spcPts val="0"/>
              </a:spcBef>
              <a:buNone/>
            </a:pPr>
            <a:r>
              <a:rPr lang="en-US" sz="1800" b="1" dirty="0" smtClean="0">
                <a:solidFill>
                  <a:schemeClr val="accent5">
                    <a:lumMod val="40000"/>
                    <a:lumOff val="60000"/>
                  </a:schemeClr>
                </a:solidFill>
                <a:latin typeface="Consolas" pitchFamily="49" charset="0"/>
              </a:rPr>
              <a:t>    }</a:t>
            </a:r>
          </a:p>
          <a:p>
            <a:pPr>
              <a:spcBef>
                <a:spcPts val="0"/>
              </a:spcBef>
              <a:buNone/>
            </a:pPr>
            <a:endParaRPr lang="en-GB" sz="1800" b="1" dirty="0" smtClean="0">
              <a:solidFill>
                <a:schemeClr val="accent5">
                  <a:lumMod val="40000"/>
                  <a:lumOff val="60000"/>
                </a:schemeClr>
              </a:solidFill>
              <a:latin typeface="Consolas" pitchFamily="49" charset="0"/>
            </a:endParaRPr>
          </a:p>
          <a:p>
            <a:pPr>
              <a:spcBef>
                <a:spcPts val="0"/>
              </a:spcBef>
              <a:buNone/>
            </a:pPr>
            <a:endParaRPr lang="en-GB" sz="1800" b="1" dirty="0" smtClean="0">
              <a:solidFill>
                <a:schemeClr val="accent5">
                  <a:lumMod val="40000"/>
                  <a:lumOff val="60000"/>
                </a:schemeClr>
              </a:solidFill>
              <a:latin typeface="Consolas" pitchFamily="49" charset="0"/>
            </a:endParaRPr>
          </a:p>
          <a:p>
            <a:pPr>
              <a:spcBef>
                <a:spcPts val="0"/>
              </a:spcBef>
              <a:buNone/>
            </a:pPr>
            <a:endParaRPr lang="en-GB" sz="1800" b="1" dirty="0">
              <a:solidFill>
                <a:schemeClr val="accent5">
                  <a:lumMod val="40000"/>
                  <a:lumOff val="60000"/>
                </a:schemeClr>
              </a:solidFill>
              <a:latin typeface="Consolas" pitchFamily="49" charset="0"/>
            </a:endParaRPr>
          </a:p>
        </p:txBody>
      </p:sp>
      <p:sp>
        <p:nvSpPr>
          <p:cNvPr id="9" name="Text Placeholder 8"/>
          <p:cNvSpPr>
            <a:spLocks noGrp="1"/>
          </p:cNvSpPr>
          <p:nvPr>
            <p:ph type="body" idx="1"/>
          </p:nvPr>
        </p:nvSpPr>
        <p:spPr/>
        <p:txBody>
          <a:bodyPr/>
          <a:lstStyle/>
          <a:p>
            <a:endParaRPr lang="en-GB" dirty="0"/>
          </a:p>
        </p:txBody>
      </p:sp>
      <p:sp>
        <p:nvSpPr>
          <p:cNvPr id="10" name="Text Placeholder 5"/>
          <p:cNvSpPr txBox="1">
            <a:spLocks/>
          </p:cNvSpPr>
          <p:nvPr/>
        </p:nvSpPr>
        <p:spPr>
          <a:xfrm>
            <a:off x="347775" y="380620"/>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buFontTx/>
              <a:buNone/>
              <a:tabLst/>
              <a:defRPr/>
            </a:pPr>
            <a:r>
              <a:rPr kumimoji="0" lang="en-GB" sz="3200" b="0" i="0" u="none" strike="noStrike" kern="1200" cap="none" spc="0" normalizeH="0" baseline="0" noProof="0" dirty="0" smtClean="0">
                <a:ln>
                  <a:noFill/>
                </a:ln>
                <a:solidFill>
                  <a:schemeClr val="accent1"/>
                </a:solidFill>
                <a:effectLst/>
                <a:uLnTx/>
                <a:uFillTx/>
                <a:latin typeface="+mn-lt"/>
                <a:ea typeface="+mn-ea"/>
                <a:cs typeface="+mn-cs"/>
              </a:rPr>
              <a:t>Pleasure</a:t>
            </a: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xEl>
                                              <p:pRg st="11" end="1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xEl>
                                              <p:pRg st="12" end="12"/>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xEl>
                                              <p:pRg st="13" end="13"/>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xEl>
                                              <p:pRg st="14" end="1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xEl>
                                              <p:pRg st="15" end="15"/>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xEl>
                                              <p:pRg st="16" end="16"/>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
                                            <p:txEl>
                                              <p:pRg st="17" end="17"/>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
                                            <p:txEl>
                                              <p:pRg st="18" end="18"/>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
                                            <p:txEl>
                                              <p:pRg st="19" end="19"/>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
                                            <p:txEl>
                                              <p:pRg st="20" end="20"/>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
                                            <p:txEl>
                                              <p:pRg st="21" end="21"/>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
                                            <p:txEl>
                                              <p:pRg st="22" end="22"/>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
                                            <p:txEl>
                                              <p:pRg st="23" end="23"/>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
                                            <p:txEl>
                                              <p:pRg st="24" end="24"/>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
                                            <p:txEl>
                                              <p:pRg st="25" end="25"/>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
                                            <p:txEl>
                                              <p:pRg st="26" end="26"/>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
                                            <p:txEl>
                                              <p:pRg st="27" end="27"/>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
                                            <p:txEl>
                                              <p:pRg st="28" end="28"/>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
                                            <p:txEl>
                                              <p:pRg st="29" end="29"/>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
                                            <p:txEl>
                                              <p:pRg st="30" end="30"/>
                                            </p:txEl>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
                                            <p:txEl>
                                              <p:pRg st="31" end="31"/>
                                            </p:txEl>
                                          </p:spTgt>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
                                            <p:txEl>
                                              <p:pRg st="32" end="32"/>
                                            </p:txEl>
                                          </p:spTgt>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
                                            <p:txEl>
                                              <p:pRg st="33" end="33"/>
                                            </p:txEl>
                                          </p:spTgt>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build="p"/>
      <p:bldP spid="7" grpId="0" uiExpand="1" build="p"/>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GB"/>
          </a:p>
        </p:txBody>
      </p:sp>
      <p:sp>
        <p:nvSpPr>
          <p:cNvPr id="5" name="Content Placeholder 4"/>
          <p:cNvSpPr>
            <a:spLocks noGrp="1"/>
          </p:cNvSpPr>
          <p:nvPr>
            <p:ph sz="half" idx="4294967295"/>
          </p:nvPr>
        </p:nvSpPr>
        <p:spPr>
          <a:xfrm>
            <a:off x="167425" y="1194515"/>
            <a:ext cx="6757988" cy="5429250"/>
          </a:xfrm>
          <a:prstGeom prst="rect">
            <a:avLst/>
          </a:prstGeom>
        </p:spPr>
        <p:txBody>
          <a:bodyPr>
            <a:noAutofit/>
          </a:bodyPr>
          <a:lstStyle/>
          <a:p>
            <a:pPr>
              <a:buNone/>
            </a:pPr>
            <a:r>
              <a:rPr lang="en-US" sz="1800" b="1" dirty="0" smtClean="0">
                <a:solidFill>
                  <a:srgbClr val="92D050"/>
                </a:solidFill>
                <a:latin typeface="Consolas" pitchFamily="49" charset="0"/>
              </a:rPr>
              <a:t>let swap (x, y) = (y, x)</a:t>
            </a:r>
          </a:p>
          <a:p>
            <a:pPr>
              <a:buNone/>
            </a:pPr>
            <a:endParaRPr lang="en-US" sz="1800" b="1" dirty="0" smtClean="0">
              <a:solidFill>
                <a:srgbClr val="92D050"/>
              </a:solidFill>
              <a:latin typeface="Consolas" pitchFamily="49" charset="0"/>
            </a:endParaRPr>
          </a:p>
          <a:p>
            <a:pPr>
              <a:buNone/>
            </a:pPr>
            <a:endParaRPr lang="en-US" sz="1800" b="1" dirty="0" smtClean="0">
              <a:solidFill>
                <a:srgbClr val="92D050"/>
              </a:solidFill>
              <a:latin typeface="Consolas" pitchFamily="49" charset="0"/>
            </a:endParaRPr>
          </a:p>
          <a:p>
            <a:pPr>
              <a:buNone/>
            </a:pPr>
            <a:endParaRPr lang="en-US" sz="1800" b="1" dirty="0" smtClean="0">
              <a:solidFill>
                <a:srgbClr val="92D050"/>
              </a:solidFill>
              <a:latin typeface="Consolas" pitchFamily="49" charset="0"/>
            </a:endParaRPr>
          </a:p>
          <a:p>
            <a:pPr>
              <a:buNone/>
            </a:pPr>
            <a:endParaRPr lang="en-US" sz="1800" b="1" dirty="0" smtClean="0">
              <a:solidFill>
                <a:srgbClr val="92D050"/>
              </a:solidFill>
              <a:latin typeface="Consolas" pitchFamily="49" charset="0"/>
            </a:endParaRPr>
          </a:p>
          <a:p>
            <a:pPr>
              <a:buNone/>
            </a:pPr>
            <a:r>
              <a:rPr lang="en-US" sz="1800" b="1" dirty="0" smtClean="0">
                <a:solidFill>
                  <a:srgbClr val="92D050"/>
                </a:solidFill>
                <a:latin typeface="Consolas" pitchFamily="49" charset="0"/>
              </a:rPr>
              <a:t>let rotations (x, y, z) = </a:t>
            </a:r>
          </a:p>
          <a:p>
            <a:pPr>
              <a:buNone/>
            </a:pPr>
            <a:r>
              <a:rPr lang="en-US" sz="1800" b="1" dirty="0" smtClean="0">
                <a:solidFill>
                  <a:srgbClr val="92D050"/>
                </a:solidFill>
                <a:latin typeface="Consolas" pitchFamily="49" charset="0"/>
              </a:rPr>
              <a:t>    [ (x, y, z);</a:t>
            </a:r>
          </a:p>
          <a:p>
            <a:pPr>
              <a:buNone/>
            </a:pPr>
            <a:r>
              <a:rPr lang="en-US" sz="1800" b="1" dirty="0" smtClean="0">
                <a:solidFill>
                  <a:srgbClr val="92D050"/>
                </a:solidFill>
                <a:latin typeface="Consolas" pitchFamily="49" charset="0"/>
              </a:rPr>
              <a:t>      (z, x, y);</a:t>
            </a:r>
          </a:p>
          <a:p>
            <a:pPr>
              <a:buNone/>
            </a:pPr>
            <a:r>
              <a:rPr lang="en-US" sz="1800" b="1" dirty="0" smtClean="0">
                <a:solidFill>
                  <a:srgbClr val="92D050"/>
                </a:solidFill>
                <a:latin typeface="Consolas" pitchFamily="49" charset="0"/>
              </a:rPr>
              <a:t>      (y, z, x) ]</a:t>
            </a:r>
          </a:p>
          <a:p>
            <a:pPr>
              <a:buNone/>
            </a:pPr>
            <a:endParaRPr lang="en-US" sz="1800" b="1" dirty="0" smtClean="0">
              <a:solidFill>
                <a:srgbClr val="92D050"/>
              </a:solidFill>
              <a:latin typeface="Consolas" pitchFamily="49" charset="0"/>
            </a:endParaRPr>
          </a:p>
          <a:p>
            <a:pPr>
              <a:buNone/>
            </a:pPr>
            <a:endParaRPr lang="en-US" sz="1800" b="1" dirty="0" smtClean="0">
              <a:solidFill>
                <a:srgbClr val="92D050"/>
              </a:solidFill>
              <a:latin typeface="Consolas" pitchFamily="49" charset="0"/>
            </a:endParaRPr>
          </a:p>
          <a:p>
            <a:pPr>
              <a:buNone/>
            </a:pPr>
            <a:endParaRPr lang="en-US" sz="1800" b="1" dirty="0" smtClean="0">
              <a:solidFill>
                <a:srgbClr val="92D050"/>
              </a:solidFill>
              <a:latin typeface="Consolas" pitchFamily="49" charset="0"/>
            </a:endParaRPr>
          </a:p>
          <a:p>
            <a:pPr>
              <a:buNone/>
            </a:pPr>
            <a:endParaRPr lang="en-US" sz="1800" b="1" dirty="0" smtClean="0">
              <a:solidFill>
                <a:srgbClr val="92D050"/>
              </a:solidFill>
              <a:latin typeface="Consolas" pitchFamily="49" charset="0"/>
            </a:endParaRPr>
          </a:p>
          <a:p>
            <a:pPr>
              <a:buNone/>
            </a:pPr>
            <a:endParaRPr lang="en-US" sz="1800" b="1" dirty="0" smtClean="0">
              <a:solidFill>
                <a:srgbClr val="92D050"/>
              </a:solidFill>
              <a:latin typeface="Consolas" pitchFamily="49" charset="0"/>
            </a:endParaRPr>
          </a:p>
          <a:p>
            <a:pPr>
              <a:buNone/>
            </a:pPr>
            <a:endParaRPr lang="en-US" sz="1800" b="1" dirty="0" smtClean="0">
              <a:solidFill>
                <a:srgbClr val="92D050"/>
              </a:solidFill>
              <a:latin typeface="Consolas" pitchFamily="49" charset="0"/>
            </a:endParaRPr>
          </a:p>
          <a:p>
            <a:pPr>
              <a:buNone/>
            </a:pPr>
            <a:r>
              <a:rPr lang="en-US" sz="1800" b="1" dirty="0" smtClean="0">
                <a:solidFill>
                  <a:srgbClr val="92D050"/>
                </a:solidFill>
                <a:latin typeface="Consolas" pitchFamily="49" charset="0"/>
              </a:rPr>
              <a:t>let reduce f (x, y, z) = </a:t>
            </a:r>
          </a:p>
          <a:p>
            <a:pPr>
              <a:buNone/>
            </a:pPr>
            <a:r>
              <a:rPr lang="en-US" sz="1800" b="1" dirty="0" smtClean="0">
                <a:solidFill>
                  <a:srgbClr val="92D050"/>
                </a:solidFill>
                <a:latin typeface="Consolas" pitchFamily="49" charset="0"/>
              </a:rPr>
              <a:t>    f x + f y + f z</a:t>
            </a:r>
          </a:p>
          <a:p>
            <a:pPr>
              <a:buNone/>
            </a:pPr>
            <a:endParaRPr lang="en-US" sz="1800" dirty="0" smtClean="0">
              <a:solidFill>
                <a:srgbClr val="92D050"/>
              </a:solidFill>
              <a:latin typeface="Consolas" pitchFamily="49" charset="0"/>
            </a:endParaRPr>
          </a:p>
        </p:txBody>
      </p:sp>
      <p:sp>
        <p:nvSpPr>
          <p:cNvPr id="6" name="Text Placeholder 5"/>
          <p:cNvSpPr>
            <a:spLocks noGrp="1"/>
          </p:cNvSpPr>
          <p:nvPr>
            <p:ph type="body" sz="quarter" idx="4294967295"/>
          </p:nvPr>
        </p:nvSpPr>
        <p:spPr>
          <a:xfrm>
            <a:off x="5102225" y="357188"/>
            <a:ext cx="4041775" cy="639762"/>
          </a:xfrm>
          <a:prstGeom prst="rect">
            <a:avLst/>
          </a:prstGeom>
        </p:spPr>
        <p:txBody>
          <a:bodyPr/>
          <a:lstStyle/>
          <a:p>
            <a:pPr algn="ctr">
              <a:buNone/>
            </a:pPr>
            <a:r>
              <a:rPr lang="en-GB" dirty="0" smtClean="0">
                <a:solidFill>
                  <a:schemeClr val="accent5">
                    <a:lumMod val="40000"/>
                    <a:lumOff val="60000"/>
                  </a:schemeClr>
                </a:solidFill>
              </a:rPr>
              <a:t>Pain</a:t>
            </a:r>
            <a:endParaRPr lang="en-GB" dirty="0">
              <a:solidFill>
                <a:schemeClr val="accent5">
                  <a:lumMod val="40000"/>
                  <a:lumOff val="60000"/>
                </a:schemeClr>
              </a:solidFill>
            </a:endParaRPr>
          </a:p>
        </p:txBody>
      </p:sp>
      <p:sp>
        <p:nvSpPr>
          <p:cNvPr id="7" name="Content Placeholder 6"/>
          <p:cNvSpPr>
            <a:spLocks noGrp="1"/>
          </p:cNvSpPr>
          <p:nvPr>
            <p:ph sz="quarter" idx="4294967295"/>
          </p:nvPr>
        </p:nvSpPr>
        <p:spPr>
          <a:xfrm>
            <a:off x="3420667" y="1172335"/>
            <a:ext cx="6182865" cy="5054600"/>
          </a:xfrm>
          <a:prstGeom prst="rect">
            <a:avLst/>
          </a:prstGeom>
        </p:spPr>
        <p:txBody>
          <a:bodyPr>
            <a:noAutofit/>
          </a:bodyPr>
          <a:lstStyle/>
          <a:p>
            <a:pPr>
              <a:buNone/>
            </a:pPr>
            <a:r>
              <a:rPr lang="en-GB" sz="1800" b="1" dirty="0" err="1" smtClean="0">
                <a:solidFill>
                  <a:schemeClr val="accent5">
                    <a:lumMod val="40000"/>
                    <a:lumOff val="60000"/>
                  </a:schemeClr>
                </a:solidFill>
                <a:latin typeface="Consolas" pitchFamily="49" charset="0"/>
              </a:rPr>
              <a:t>Tuple</a:t>
            </a:r>
            <a:r>
              <a:rPr lang="en-GB" sz="1800" b="1" dirty="0" smtClean="0">
                <a:solidFill>
                  <a:schemeClr val="accent5">
                    <a:lumMod val="40000"/>
                    <a:lumOff val="60000"/>
                  </a:schemeClr>
                </a:solidFill>
                <a:latin typeface="Consolas" pitchFamily="49" charset="0"/>
              </a:rPr>
              <a:t>&lt;U,T&gt; Swap&lt;T,U&gt;(</a:t>
            </a:r>
            <a:r>
              <a:rPr lang="en-GB" sz="1800" b="1" dirty="0" err="1" smtClean="0">
                <a:solidFill>
                  <a:schemeClr val="accent5">
                    <a:lumMod val="40000"/>
                    <a:lumOff val="60000"/>
                  </a:schemeClr>
                </a:solidFill>
                <a:latin typeface="Consolas" pitchFamily="49" charset="0"/>
              </a:rPr>
              <a:t>Tuple</a:t>
            </a:r>
            <a:r>
              <a:rPr lang="en-GB" sz="1800" b="1" dirty="0" smtClean="0">
                <a:solidFill>
                  <a:schemeClr val="accent5">
                    <a:lumMod val="40000"/>
                    <a:lumOff val="60000"/>
                  </a:schemeClr>
                </a:solidFill>
                <a:latin typeface="Consolas" pitchFamily="49" charset="0"/>
              </a:rPr>
              <a:t>&lt;T,U&gt; t)</a:t>
            </a:r>
          </a:p>
          <a:p>
            <a:pPr>
              <a:buNone/>
            </a:pPr>
            <a:r>
              <a:rPr lang="en-GB" sz="1800" b="1" dirty="0" smtClean="0">
                <a:solidFill>
                  <a:schemeClr val="accent5">
                    <a:lumMod val="40000"/>
                    <a:lumOff val="60000"/>
                  </a:schemeClr>
                </a:solidFill>
                <a:latin typeface="Consolas" pitchFamily="49" charset="0"/>
              </a:rPr>
              <a:t>{</a:t>
            </a:r>
          </a:p>
          <a:p>
            <a:pPr>
              <a:buNone/>
            </a:pPr>
            <a:r>
              <a:rPr lang="en-GB" sz="1800" b="1" dirty="0" smtClean="0">
                <a:solidFill>
                  <a:schemeClr val="accent5">
                    <a:lumMod val="40000"/>
                    <a:lumOff val="60000"/>
                  </a:schemeClr>
                </a:solidFill>
                <a:latin typeface="Consolas" pitchFamily="49" charset="0"/>
              </a:rPr>
              <a:t>    return new </a:t>
            </a:r>
            <a:r>
              <a:rPr lang="en-GB" sz="1800" b="1" dirty="0" err="1" smtClean="0">
                <a:solidFill>
                  <a:schemeClr val="accent5">
                    <a:lumMod val="40000"/>
                    <a:lumOff val="60000"/>
                  </a:schemeClr>
                </a:solidFill>
                <a:latin typeface="Consolas" pitchFamily="49" charset="0"/>
              </a:rPr>
              <a:t>Tuple</a:t>
            </a:r>
            <a:r>
              <a:rPr lang="en-GB" sz="1800" b="1" dirty="0" smtClean="0">
                <a:solidFill>
                  <a:schemeClr val="accent5">
                    <a:lumMod val="40000"/>
                    <a:lumOff val="60000"/>
                  </a:schemeClr>
                </a:solidFill>
                <a:latin typeface="Consolas" pitchFamily="49" charset="0"/>
              </a:rPr>
              <a:t>&lt;U,T&gt;(t.Item2, t.Item1)</a:t>
            </a:r>
          </a:p>
          <a:p>
            <a:pPr>
              <a:buNone/>
            </a:pPr>
            <a:r>
              <a:rPr lang="en-GB" sz="1800" b="1" dirty="0" smtClean="0">
                <a:solidFill>
                  <a:schemeClr val="accent5">
                    <a:lumMod val="40000"/>
                    <a:lumOff val="60000"/>
                  </a:schemeClr>
                </a:solidFill>
                <a:latin typeface="Consolas" pitchFamily="49" charset="0"/>
              </a:rPr>
              <a:t>}</a:t>
            </a:r>
          </a:p>
          <a:p>
            <a:pPr>
              <a:buNone/>
            </a:pPr>
            <a:endParaRPr lang="en-GB" sz="1800" b="1" dirty="0" smtClean="0">
              <a:solidFill>
                <a:schemeClr val="accent5">
                  <a:lumMod val="40000"/>
                  <a:lumOff val="60000"/>
                </a:schemeClr>
              </a:solidFill>
              <a:latin typeface="Consolas" pitchFamily="49" charset="0"/>
            </a:endParaRPr>
          </a:p>
          <a:p>
            <a:pPr>
              <a:buNone/>
            </a:pPr>
            <a:r>
              <a:rPr lang="en-GB" sz="1800" b="1" dirty="0" err="1" smtClean="0">
                <a:solidFill>
                  <a:schemeClr val="accent5">
                    <a:lumMod val="40000"/>
                    <a:lumOff val="60000"/>
                  </a:schemeClr>
                </a:solidFill>
                <a:latin typeface="Consolas" pitchFamily="49" charset="0"/>
              </a:rPr>
              <a:t>ReadOnlyCollection</a:t>
            </a:r>
            <a:r>
              <a:rPr lang="en-GB" sz="1800" b="1" dirty="0" smtClean="0">
                <a:solidFill>
                  <a:schemeClr val="accent5">
                    <a:lumMod val="40000"/>
                    <a:lumOff val="60000"/>
                  </a:schemeClr>
                </a:solidFill>
                <a:latin typeface="Consolas" pitchFamily="49" charset="0"/>
              </a:rPr>
              <a:t>&lt;</a:t>
            </a:r>
            <a:r>
              <a:rPr lang="en-GB" sz="1800" b="1" dirty="0" err="1" smtClean="0">
                <a:solidFill>
                  <a:schemeClr val="accent5">
                    <a:lumMod val="40000"/>
                    <a:lumOff val="60000"/>
                  </a:schemeClr>
                </a:solidFill>
                <a:latin typeface="Consolas" pitchFamily="49" charset="0"/>
              </a:rPr>
              <a:t>Tuple</a:t>
            </a:r>
            <a:r>
              <a:rPr lang="en-GB" sz="1800" b="1" dirty="0" smtClean="0">
                <a:solidFill>
                  <a:schemeClr val="accent5">
                    <a:lumMod val="40000"/>
                    <a:lumOff val="60000"/>
                  </a:schemeClr>
                </a:solidFill>
                <a:latin typeface="Consolas" pitchFamily="49" charset="0"/>
              </a:rPr>
              <a:t>&lt;T,T,T&gt;&gt; Rotations&lt;T&gt;(</a:t>
            </a:r>
            <a:r>
              <a:rPr lang="en-GB" sz="1800" b="1" dirty="0" err="1" smtClean="0">
                <a:solidFill>
                  <a:schemeClr val="accent5">
                    <a:lumMod val="40000"/>
                    <a:lumOff val="60000"/>
                  </a:schemeClr>
                </a:solidFill>
                <a:latin typeface="Consolas" pitchFamily="49" charset="0"/>
              </a:rPr>
              <a:t>Tuple</a:t>
            </a:r>
            <a:r>
              <a:rPr lang="en-GB" sz="1800" b="1" dirty="0" smtClean="0">
                <a:solidFill>
                  <a:schemeClr val="accent5">
                    <a:lumMod val="40000"/>
                    <a:lumOff val="60000"/>
                  </a:schemeClr>
                </a:solidFill>
                <a:latin typeface="Consolas" pitchFamily="49" charset="0"/>
              </a:rPr>
              <a:t>&lt;T,T,T&gt; t) </a:t>
            </a:r>
          </a:p>
          <a:p>
            <a:pPr>
              <a:buNone/>
            </a:pPr>
            <a:r>
              <a:rPr lang="en-GB" sz="1800" b="1" dirty="0" smtClean="0">
                <a:solidFill>
                  <a:schemeClr val="accent5">
                    <a:lumMod val="40000"/>
                    <a:lumOff val="60000"/>
                  </a:schemeClr>
                </a:solidFill>
                <a:latin typeface="Consolas" pitchFamily="49" charset="0"/>
              </a:rPr>
              <a:t>{ </a:t>
            </a:r>
          </a:p>
          <a:p>
            <a:pPr>
              <a:buNone/>
            </a:pPr>
            <a:r>
              <a:rPr lang="en-GB" sz="1800" b="1" dirty="0" smtClean="0">
                <a:solidFill>
                  <a:schemeClr val="accent5">
                    <a:lumMod val="40000"/>
                    <a:lumOff val="60000"/>
                  </a:schemeClr>
                </a:solidFill>
                <a:latin typeface="Consolas" pitchFamily="49" charset="0"/>
              </a:rPr>
              <a:t>  new </a:t>
            </a:r>
            <a:r>
              <a:rPr lang="en-GB" sz="1800" b="1" dirty="0" err="1" smtClean="0">
                <a:solidFill>
                  <a:schemeClr val="accent5">
                    <a:lumMod val="40000"/>
                    <a:lumOff val="60000"/>
                  </a:schemeClr>
                </a:solidFill>
                <a:latin typeface="Consolas" pitchFamily="49" charset="0"/>
              </a:rPr>
              <a:t>ReadOnlyCollection</a:t>
            </a:r>
            <a:r>
              <a:rPr lang="en-GB" sz="1800" b="1" dirty="0" smtClean="0">
                <a:solidFill>
                  <a:schemeClr val="accent5">
                    <a:lumMod val="40000"/>
                    <a:lumOff val="60000"/>
                  </a:schemeClr>
                </a:solidFill>
                <a:latin typeface="Consolas" pitchFamily="49" charset="0"/>
              </a:rPr>
              <a:t>&lt;</a:t>
            </a:r>
            <a:r>
              <a:rPr lang="en-GB" sz="1800" b="1" dirty="0" err="1" smtClean="0">
                <a:solidFill>
                  <a:schemeClr val="accent5">
                    <a:lumMod val="40000"/>
                    <a:lumOff val="60000"/>
                  </a:schemeClr>
                </a:solidFill>
                <a:latin typeface="Consolas" pitchFamily="49" charset="0"/>
              </a:rPr>
              <a:t>int</a:t>
            </a:r>
            <a:r>
              <a:rPr lang="en-GB" sz="1800" b="1" dirty="0" smtClean="0">
                <a:solidFill>
                  <a:schemeClr val="accent5">
                    <a:lumMod val="40000"/>
                    <a:lumOff val="60000"/>
                  </a:schemeClr>
                </a:solidFill>
                <a:latin typeface="Consolas" pitchFamily="49" charset="0"/>
              </a:rPr>
              <a:t>&gt;</a:t>
            </a:r>
          </a:p>
          <a:p>
            <a:pPr>
              <a:buNone/>
            </a:pPr>
            <a:r>
              <a:rPr lang="en-GB" sz="1800" b="1" dirty="0" smtClean="0">
                <a:solidFill>
                  <a:schemeClr val="accent5">
                    <a:lumMod val="40000"/>
                    <a:lumOff val="60000"/>
                  </a:schemeClr>
                </a:solidFill>
                <a:latin typeface="Consolas" pitchFamily="49" charset="0"/>
              </a:rPr>
              <a:t>   (new Tuple&lt;T,T,T&gt;[]</a:t>
            </a:r>
          </a:p>
          <a:p>
            <a:pPr>
              <a:buNone/>
            </a:pPr>
            <a:r>
              <a:rPr lang="en-GB" sz="1800" b="1" dirty="0" smtClean="0">
                <a:solidFill>
                  <a:schemeClr val="accent5">
                    <a:lumMod val="40000"/>
                    <a:lumOff val="60000"/>
                  </a:schemeClr>
                </a:solidFill>
                <a:latin typeface="Consolas" pitchFamily="49" charset="0"/>
              </a:rPr>
              <a:t>    {new Tuple&lt;T,T,T&gt;(t.Item1,t.Item2,t.Item3);     </a:t>
            </a:r>
          </a:p>
          <a:p>
            <a:pPr>
              <a:buNone/>
            </a:pPr>
            <a:r>
              <a:rPr lang="en-GB" sz="1800" b="1" dirty="0" smtClean="0">
                <a:solidFill>
                  <a:schemeClr val="accent5">
                    <a:lumMod val="40000"/>
                    <a:lumOff val="60000"/>
                  </a:schemeClr>
                </a:solidFill>
                <a:latin typeface="Consolas" pitchFamily="49" charset="0"/>
              </a:rPr>
              <a:t>     new Tuple&lt;T,T,T&gt;(t.Item3,t.Item1,t.Item2); </a:t>
            </a:r>
          </a:p>
          <a:p>
            <a:pPr>
              <a:buNone/>
            </a:pPr>
            <a:r>
              <a:rPr lang="en-GB" sz="1800" b="1" dirty="0" smtClean="0">
                <a:solidFill>
                  <a:schemeClr val="accent5">
                    <a:lumMod val="40000"/>
                    <a:lumOff val="60000"/>
                  </a:schemeClr>
                </a:solidFill>
                <a:latin typeface="Consolas" pitchFamily="49" charset="0"/>
              </a:rPr>
              <a:t>     new Tuple&lt;T,T,T&gt;(t.Item2,t.Item3,t.Item1); });</a:t>
            </a:r>
          </a:p>
          <a:p>
            <a:pPr>
              <a:buNone/>
            </a:pPr>
            <a:r>
              <a:rPr lang="en-GB" sz="1800" b="1" dirty="0" smtClean="0">
                <a:solidFill>
                  <a:schemeClr val="accent5">
                    <a:lumMod val="40000"/>
                    <a:lumOff val="60000"/>
                  </a:schemeClr>
                </a:solidFill>
                <a:latin typeface="Consolas" pitchFamily="49" charset="0"/>
              </a:rPr>
              <a:t>}</a:t>
            </a:r>
          </a:p>
          <a:p>
            <a:pPr>
              <a:buNone/>
            </a:pPr>
            <a:r>
              <a:rPr lang="en-GB" sz="1800" b="1" dirty="0" err="1" smtClean="0">
                <a:solidFill>
                  <a:schemeClr val="accent5">
                    <a:lumMod val="40000"/>
                    <a:lumOff val="60000"/>
                  </a:schemeClr>
                </a:solidFill>
                <a:latin typeface="Consolas" pitchFamily="49" charset="0"/>
              </a:rPr>
              <a:t>int</a:t>
            </a:r>
            <a:r>
              <a:rPr lang="en-GB" sz="1800" b="1" dirty="0" smtClean="0">
                <a:solidFill>
                  <a:schemeClr val="accent5">
                    <a:lumMod val="40000"/>
                    <a:lumOff val="60000"/>
                  </a:schemeClr>
                </a:solidFill>
                <a:latin typeface="Consolas" pitchFamily="49" charset="0"/>
              </a:rPr>
              <a:t> Reduce&lt;T&gt;(</a:t>
            </a:r>
            <a:r>
              <a:rPr lang="en-GB" sz="1800" b="1" dirty="0" err="1" smtClean="0">
                <a:solidFill>
                  <a:schemeClr val="accent5">
                    <a:lumMod val="40000"/>
                    <a:lumOff val="60000"/>
                  </a:schemeClr>
                </a:solidFill>
                <a:latin typeface="Consolas" pitchFamily="49" charset="0"/>
              </a:rPr>
              <a:t>Func</a:t>
            </a:r>
            <a:r>
              <a:rPr lang="en-GB" sz="1800" b="1" dirty="0" smtClean="0">
                <a:solidFill>
                  <a:schemeClr val="accent5">
                    <a:lumMod val="40000"/>
                    <a:lumOff val="60000"/>
                  </a:schemeClr>
                </a:solidFill>
                <a:latin typeface="Consolas" pitchFamily="49" charset="0"/>
              </a:rPr>
              <a:t>&lt;</a:t>
            </a:r>
            <a:r>
              <a:rPr lang="en-GB" sz="1800" b="1" dirty="0" err="1" smtClean="0">
                <a:solidFill>
                  <a:schemeClr val="accent5">
                    <a:lumMod val="40000"/>
                    <a:lumOff val="60000"/>
                  </a:schemeClr>
                </a:solidFill>
                <a:latin typeface="Consolas" pitchFamily="49" charset="0"/>
              </a:rPr>
              <a:t>T,int</a:t>
            </a:r>
            <a:r>
              <a:rPr lang="en-GB" sz="1800" b="1" dirty="0" smtClean="0">
                <a:solidFill>
                  <a:schemeClr val="accent5">
                    <a:lumMod val="40000"/>
                    <a:lumOff val="60000"/>
                  </a:schemeClr>
                </a:solidFill>
                <a:latin typeface="Consolas" pitchFamily="49" charset="0"/>
              </a:rPr>
              <a:t>&gt; </a:t>
            </a:r>
            <a:r>
              <a:rPr lang="en-GB" sz="1800" b="1" dirty="0" err="1" smtClean="0">
                <a:solidFill>
                  <a:schemeClr val="accent5">
                    <a:lumMod val="40000"/>
                    <a:lumOff val="60000"/>
                  </a:schemeClr>
                </a:solidFill>
                <a:latin typeface="Consolas" pitchFamily="49" charset="0"/>
              </a:rPr>
              <a:t>f,Tuple</a:t>
            </a:r>
            <a:r>
              <a:rPr lang="en-GB" sz="1800" b="1" dirty="0" smtClean="0">
                <a:solidFill>
                  <a:schemeClr val="accent5">
                    <a:lumMod val="40000"/>
                    <a:lumOff val="60000"/>
                  </a:schemeClr>
                </a:solidFill>
                <a:latin typeface="Consolas" pitchFamily="49" charset="0"/>
              </a:rPr>
              <a:t>&lt;T,T,T&gt; t) </a:t>
            </a:r>
          </a:p>
          <a:p>
            <a:pPr>
              <a:buNone/>
            </a:pPr>
            <a:r>
              <a:rPr lang="en-GB" sz="1800" b="1" dirty="0" smtClean="0">
                <a:solidFill>
                  <a:schemeClr val="accent5">
                    <a:lumMod val="40000"/>
                    <a:lumOff val="60000"/>
                  </a:schemeClr>
                </a:solidFill>
                <a:latin typeface="Consolas" pitchFamily="49" charset="0"/>
              </a:rPr>
              <a:t>{ </a:t>
            </a:r>
          </a:p>
          <a:p>
            <a:pPr>
              <a:buNone/>
            </a:pPr>
            <a:r>
              <a:rPr lang="en-GB" sz="1800" b="1" dirty="0" smtClean="0">
                <a:solidFill>
                  <a:schemeClr val="accent5">
                    <a:lumMod val="40000"/>
                    <a:lumOff val="60000"/>
                  </a:schemeClr>
                </a:solidFill>
                <a:latin typeface="Consolas" pitchFamily="49" charset="0"/>
              </a:rPr>
              <a:t>    return f(t.Item1)+f(t.Item2)+f(t.Item3); </a:t>
            </a:r>
          </a:p>
          <a:p>
            <a:pPr>
              <a:buNone/>
            </a:pPr>
            <a:r>
              <a:rPr lang="en-GB" sz="1800" b="1" dirty="0" smtClean="0">
                <a:solidFill>
                  <a:schemeClr val="accent5">
                    <a:lumMod val="40000"/>
                    <a:lumOff val="60000"/>
                  </a:schemeClr>
                </a:solidFill>
                <a:latin typeface="Consolas" pitchFamily="49" charset="0"/>
              </a:rPr>
              <a:t>}</a:t>
            </a:r>
          </a:p>
          <a:p>
            <a:pPr>
              <a:buNone/>
            </a:pPr>
            <a:endParaRPr lang="en-GB" sz="1800" b="1" dirty="0" smtClean="0">
              <a:solidFill>
                <a:schemeClr val="accent5">
                  <a:lumMod val="40000"/>
                  <a:lumOff val="60000"/>
                </a:schemeClr>
              </a:solidFill>
              <a:latin typeface="Consolas" pitchFamily="49" charset="0"/>
            </a:endParaRPr>
          </a:p>
          <a:p>
            <a:pPr>
              <a:buNone/>
            </a:pPr>
            <a:endParaRPr lang="en-GB" sz="1800" b="1" dirty="0" smtClean="0">
              <a:latin typeface="Consolas" pitchFamily="49" charset="0"/>
            </a:endParaRPr>
          </a:p>
        </p:txBody>
      </p:sp>
      <p:sp>
        <p:nvSpPr>
          <p:cNvPr id="9" name="Text Placeholder 5"/>
          <p:cNvSpPr txBox="1">
            <a:spLocks/>
          </p:cNvSpPr>
          <p:nvPr/>
        </p:nvSpPr>
        <p:spPr>
          <a:xfrm>
            <a:off x="193228" y="419436"/>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r>
              <a:rPr kumimoji="0" lang="en-GB" sz="3200" b="0" i="0" u="none" strike="noStrike" kern="1200" cap="none" spc="0" normalizeH="0" baseline="0" noProof="0" dirty="0" smtClean="0">
                <a:ln>
                  <a:noFill/>
                </a:ln>
                <a:solidFill>
                  <a:schemeClr val="accent5">
                    <a:lumMod val="40000"/>
                    <a:lumOff val="60000"/>
                  </a:schemeClr>
                </a:solidFill>
                <a:effectLst/>
                <a:uLnTx/>
                <a:uFillTx/>
                <a:latin typeface="+mn-lt"/>
                <a:ea typeface="+mn-ea"/>
                <a:cs typeface="+mn-cs"/>
              </a:rPr>
              <a:t>Pleasure</a:t>
            </a:r>
            <a:endParaRPr kumimoji="0" lang="en-GB" sz="3200" b="0" i="0" u="none" strike="noStrike" kern="1200" cap="none" spc="0" normalizeH="0" baseline="0" noProof="0" dirty="0">
              <a:ln>
                <a:noFill/>
              </a:ln>
              <a:solidFill>
                <a:schemeClr val="accent5">
                  <a:lumMod val="40000"/>
                  <a:lumOff val="60000"/>
                </a:schemeClr>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GB"/>
          </a:p>
        </p:txBody>
      </p:sp>
      <p:sp>
        <p:nvSpPr>
          <p:cNvPr id="5" name="Content Placeholder 4"/>
          <p:cNvSpPr>
            <a:spLocks noGrp="1"/>
          </p:cNvSpPr>
          <p:nvPr>
            <p:ph sz="half" idx="4294967295"/>
          </p:nvPr>
        </p:nvSpPr>
        <p:spPr>
          <a:xfrm>
            <a:off x="167425" y="1194515"/>
            <a:ext cx="6757988" cy="5429250"/>
          </a:xfrm>
          <a:prstGeom prst="rect">
            <a:avLst/>
          </a:prstGeom>
        </p:spPr>
        <p:txBody>
          <a:bodyPr>
            <a:normAutofit/>
          </a:bodyPr>
          <a:lstStyle/>
          <a:p>
            <a:pPr>
              <a:buNone/>
            </a:pPr>
            <a:r>
              <a:rPr lang="en-GB" sz="1800" b="1" dirty="0" smtClean="0">
                <a:solidFill>
                  <a:schemeClr val="accent1">
                    <a:lumMod val="75000"/>
                  </a:schemeClr>
                </a:solidFill>
                <a:latin typeface="Consolas" pitchFamily="49" charset="0"/>
              </a:rPr>
              <a:t>type Expr =   </a:t>
            </a:r>
          </a:p>
          <a:p>
            <a:pPr>
              <a:buNone/>
            </a:pPr>
            <a:r>
              <a:rPr lang="en-GB" sz="1800" b="1" dirty="0" smtClean="0">
                <a:solidFill>
                  <a:schemeClr val="accent1">
                    <a:lumMod val="75000"/>
                  </a:schemeClr>
                </a:solidFill>
                <a:latin typeface="Consolas" pitchFamily="49" charset="0"/>
              </a:rPr>
              <a:t>    | True   </a:t>
            </a:r>
          </a:p>
          <a:p>
            <a:pPr>
              <a:buNone/>
            </a:pPr>
            <a:r>
              <a:rPr lang="en-GB" sz="1800" b="1" dirty="0" smtClean="0">
                <a:solidFill>
                  <a:schemeClr val="accent1">
                    <a:lumMod val="75000"/>
                  </a:schemeClr>
                </a:solidFill>
                <a:latin typeface="Consolas" pitchFamily="49" charset="0"/>
              </a:rPr>
              <a:t>    | And  of Expr * Expr   </a:t>
            </a:r>
          </a:p>
          <a:p>
            <a:pPr>
              <a:buNone/>
            </a:pPr>
            <a:r>
              <a:rPr lang="en-GB" sz="1800" b="1" dirty="0" smtClean="0">
                <a:solidFill>
                  <a:schemeClr val="accent1">
                    <a:lumMod val="75000"/>
                  </a:schemeClr>
                </a:solidFill>
                <a:latin typeface="Consolas" pitchFamily="49" charset="0"/>
              </a:rPr>
              <a:t>    | </a:t>
            </a:r>
            <a:r>
              <a:rPr lang="en-GB" sz="1800" b="1" dirty="0" err="1" smtClean="0">
                <a:solidFill>
                  <a:schemeClr val="accent1">
                    <a:lumMod val="75000"/>
                  </a:schemeClr>
                </a:solidFill>
                <a:latin typeface="Consolas" pitchFamily="49" charset="0"/>
              </a:rPr>
              <a:t>Nand</a:t>
            </a:r>
            <a:r>
              <a:rPr lang="en-GB" sz="1800" b="1" dirty="0" smtClean="0">
                <a:solidFill>
                  <a:schemeClr val="accent1">
                    <a:lumMod val="75000"/>
                  </a:schemeClr>
                </a:solidFill>
                <a:latin typeface="Consolas" pitchFamily="49" charset="0"/>
              </a:rPr>
              <a:t> of Expr * Expr   </a:t>
            </a:r>
          </a:p>
          <a:p>
            <a:pPr>
              <a:buNone/>
            </a:pPr>
            <a:r>
              <a:rPr lang="en-GB" sz="1800" b="1" dirty="0" smtClean="0">
                <a:solidFill>
                  <a:schemeClr val="accent1">
                    <a:lumMod val="75000"/>
                  </a:schemeClr>
                </a:solidFill>
                <a:latin typeface="Consolas" pitchFamily="49" charset="0"/>
              </a:rPr>
              <a:t>    | Or   of Expr * Expr   </a:t>
            </a:r>
          </a:p>
          <a:p>
            <a:pPr>
              <a:buNone/>
            </a:pPr>
            <a:r>
              <a:rPr lang="en-GB" sz="1800" b="1" dirty="0" smtClean="0">
                <a:solidFill>
                  <a:schemeClr val="accent1">
                    <a:lumMod val="75000"/>
                  </a:schemeClr>
                </a:solidFill>
                <a:latin typeface="Consolas" pitchFamily="49" charset="0"/>
              </a:rPr>
              <a:t>    | </a:t>
            </a:r>
            <a:r>
              <a:rPr lang="en-GB" sz="1800" b="1" dirty="0" err="1" smtClean="0">
                <a:solidFill>
                  <a:schemeClr val="accent1">
                    <a:lumMod val="75000"/>
                  </a:schemeClr>
                </a:solidFill>
                <a:latin typeface="Consolas" pitchFamily="49" charset="0"/>
              </a:rPr>
              <a:t>Xor</a:t>
            </a:r>
            <a:r>
              <a:rPr lang="en-GB" sz="1800" b="1" dirty="0" smtClean="0">
                <a:solidFill>
                  <a:schemeClr val="accent1">
                    <a:lumMod val="75000"/>
                  </a:schemeClr>
                </a:solidFill>
                <a:latin typeface="Consolas" pitchFamily="49" charset="0"/>
              </a:rPr>
              <a:t>  of Expr * Expr   </a:t>
            </a:r>
          </a:p>
          <a:p>
            <a:pPr>
              <a:buNone/>
            </a:pPr>
            <a:r>
              <a:rPr lang="en-GB" sz="1800" b="1" dirty="0" smtClean="0">
                <a:solidFill>
                  <a:schemeClr val="accent1">
                    <a:lumMod val="75000"/>
                  </a:schemeClr>
                </a:solidFill>
                <a:latin typeface="Consolas" pitchFamily="49" charset="0"/>
              </a:rPr>
              <a:t>    | Not  of Expr   </a:t>
            </a:r>
            <a:endParaRPr lang="en-GB" sz="1800" b="1" dirty="0">
              <a:solidFill>
                <a:schemeClr val="accent1">
                  <a:lumMod val="75000"/>
                </a:schemeClr>
              </a:solidFill>
              <a:latin typeface="Consolas" pitchFamily="49" charset="0"/>
            </a:endParaRPr>
          </a:p>
        </p:txBody>
      </p:sp>
      <p:sp>
        <p:nvSpPr>
          <p:cNvPr id="6" name="Text Placeholder 5"/>
          <p:cNvSpPr>
            <a:spLocks noGrp="1"/>
          </p:cNvSpPr>
          <p:nvPr>
            <p:ph type="body" sz="quarter" idx="4294967295"/>
          </p:nvPr>
        </p:nvSpPr>
        <p:spPr>
          <a:xfrm>
            <a:off x="4162067" y="408703"/>
            <a:ext cx="4041775" cy="639762"/>
          </a:xfrm>
          <a:prstGeom prst="rect">
            <a:avLst/>
          </a:prstGeom>
        </p:spPr>
        <p:txBody>
          <a:bodyPr/>
          <a:lstStyle/>
          <a:p>
            <a:pPr algn="ctr">
              <a:buNone/>
            </a:pPr>
            <a:r>
              <a:rPr lang="en-GB" dirty="0" smtClean="0">
                <a:solidFill>
                  <a:schemeClr val="accent5">
                    <a:lumMod val="40000"/>
                    <a:lumOff val="60000"/>
                  </a:schemeClr>
                </a:solidFill>
              </a:rPr>
              <a:t>Pain</a:t>
            </a:r>
            <a:endParaRPr lang="en-GB" dirty="0">
              <a:solidFill>
                <a:schemeClr val="accent5">
                  <a:lumMod val="40000"/>
                  <a:lumOff val="60000"/>
                </a:schemeClr>
              </a:solidFill>
            </a:endParaRPr>
          </a:p>
        </p:txBody>
      </p:sp>
      <p:sp>
        <p:nvSpPr>
          <p:cNvPr id="7" name="Content Placeholder 6"/>
          <p:cNvSpPr>
            <a:spLocks noGrp="1"/>
          </p:cNvSpPr>
          <p:nvPr>
            <p:ph sz="quarter" idx="4294967295"/>
          </p:nvPr>
        </p:nvSpPr>
        <p:spPr>
          <a:xfrm>
            <a:off x="3386138" y="1082183"/>
            <a:ext cx="5757862" cy="5054600"/>
          </a:xfrm>
          <a:prstGeom prst="rect">
            <a:avLst/>
          </a:prstGeom>
        </p:spPr>
        <p:txBody>
          <a:bodyPr>
            <a:noAutofit/>
          </a:bodyPr>
          <a:lstStyle/>
          <a:p>
            <a:pPr>
              <a:spcBef>
                <a:spcPts val="0"/>
              </a:spcBef>
              <a:buNone/>
            </a:pPr>
            <a:r>
              <a:rPr lang="en-GB" sz="1800" b="1" dirty="0" smtClean="0">
                <a:solidFill>
                  <a:schemeClr val="accent5">
                    <a:lumMod val="40000"/>
                    <a:lumOff val="60000"/>
                  </a:schemeClr>
                </a:solidFill>
                <a:latin typeface="Consolas" pitchFamily="49" charset="0"/>
              </a:rPr>
              <a:t>public abstract class Expr { }   </a:t>
            </a:r>
          </a:p>
          <a:p>
            <a:pPr>
              <a:spcBef>
                <a:spcPts val="0"/>
              </a:spcBef>
              <a:buNone/>
            </a:pPr>
            <a:r>
              <a:rPr lang="en-GB" sz="1800" b="1" dirty="0" smtClean="0">
                <a:solidFill>
                  <a:schemeClr val="accent5">
                    <a:lumMod val="40000"/>
                    <a:lumOff val="60000"/>
                  </a:schemeClr>
                </a:solidFill>
                <a:latin typeface="Consolas" pitchFamily="49" charset="0"/>
              </a:rPr>
              <a:t>public abstract class </a:t>
            </a:r>
            <a:r>
              <a:rPr lang="en-GB" sz="1800" b="1" dirty="0" err="1" smtClean="0">
                <a:solidFill>
                  <a:schemeClr val="accent5">
                    <a:lumMod val="40000"/>
                    <a:lumOff val="60000"/>
                  </a:schemeClr>
                </a:solidFill>
                <a:latin typeface="Consolas" pitchFamily="49" charset="0"/>
              </a:rPr>
              <a:t>UnaryOp</a:t>
            </a:r>
            <a:r>
              <a:rPr lang="en-GB" sz="1800" b="1" dirty="0" smtClean="0">
                <a:solidFill>
                  <a:schemeClr val="accent5">
                    <a:lumMod val="40000"/>
                    <a:lumOff val="60000"/>
                  </a:schemeClr>
                </a:solidFill>
                <a:latin typeface="Consolas" pitchFamily="49" charset="0"/>
              </a:rPr>
              <a:t> :Expr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public Expr First { get; private set; }   </a:t>
            </a:r>
          </a:p>
          <a:p>
            <a:pPr>
              <a:spcBef>
                <a:spcPts val="0"/>
              </a:spcBef>
              <a:buNone/>
            </a:pPr>
            <a:r>
              <a:rPr lang="en-GB" sz="1800" b="1" dirty="0" smtClean="0">
                <a:solidFill>
                  <a:schemeClr val="accent5">
                    <a:lumMod val="40000"/>
                    <a:lumOff val="60000"/>
                  </a:schemeClr>
                </a:solidFill>
                <a:latin typeface="Consolas" pitchFamily="49" charset="0"/>
              </a:rPr>
              <a:t>    public </a:t>
            </a:r>
            <a:r>
              <a:rPr lang="en-GB" sz="1800" b="1" dirty="0" err="1" smtClean="0">
                <a:solidFill>
                  <a:schemeClr val="accent5">
                    <a:lumMod val="40000"/>
                    <a:lumOff val="60000"/>
                  </a:schemeClr>
                </a:solidFill>
                <a:latin typeface="Consolas" pitchFamily="49" charset="0"/>
              </a:rPr>
              <a:t>UnaryOp</a:t>
            </a:r>
            <a:r>
              <a:rPr lang="en-GB" sz="1800" b="1" dirty="0" smtClean="0">
                <a:solidFill>
                  <a:schemeClr val="accent5">
                    <a:lumMod val="40000"/>
                    <a:lumOff val="60000"/>
                  </a:schemeClr>
                </a:solidFill>
                <a:latin typeface="Consolas" pitchFamily="49" charset="0"/>
              </a:rPr>
              <a:t>(Expr first)   </a:t>
            </a:r>
          </a:p>
          <a:p>
            <a:pPr>
              <a:spcBef>
                <a:spcPts val="0"/>
              </a:spcBef>
              <a:buNone/>
            </a:pPr>
            <a:r>
              <a:rPr lang="en-GB" sz="1800" b="1" dirty="0" smtClean="0">
                <a:solidFill>
                  <a:schemeClr val="accent5">
                    <a:lumMod val="40000"/>
                    <a:lumOff val="60000"/>
                  </a:schemeClr>
                </a:solidFill>
                <a:latin typeface="Consolas" pitchFamily="49" charset="0"/>
              </a:rPr>
              <a:t>    {   </a:t>
            </a:r>
          </a:p>
          <a:p>
            <a:pPr>
              <a:spcBef>
                <a:spcPts val="0"/>
              </a:spcBef>
              <a:buNone/>
            </a:pPr>
            <a:r>
              <a:rPr lang="en-GB" sz="1800" b="1" dirty="0" smtClean="0">
                <a:solidFill>
                  <a:schemeClr val="accent5">
                    <a:lumMod val="40000"/>
                    <a:lumOff val="60000"/>
                  </a:schemeClr>
                </a:solidFill>
                <a:latin typeface="Consolas" pitchFamily="49" charset="0"/>
              </a:rPr>
              <a:t>        </a:t>
            </a:r>
            <a:r>
              <a:rPr lang="en-GB" sz="1800" b="1" dirty="0" err="1" smtClean="0">
                <a:solidFill>
                  <a:schemeClr val="accent5">
                    <a:lumMod val="40000"/>
                    <a:lumOff val="60000"/>
                  </a:schemeClr>
                </a:solidFill>
                <a:latin typeface="Consolas" pitchFamily="49" charset="0"/>
              </a:rPr>
              <a:t>this.First</a:t>
            </a:r>
            <a:r>
              <a:rPr lang="en-GB" sz="1800" b="1" dirty="0" smtClean="0">
                <a:solidFill>
                  <a:schemeClr val="accent5">
                    <a:lumMod val="40000"/>
                    <a:lumOff val="60000"/>
                  </a:schemeClr>
                </a:solidFill>
                <a:latin typeface="Consolas" pitchFamily="49" charset="0"/>
              </a:rPr>
              <a:t> = first;   </a:t>
            </a:r>
          </a:p>
          <a:p>
            <a:pPr>
              <a:spcBef>
                <a:spcPts val="0"/>
              </a:spcBef>
              <a:buNone/>
            </a:pPr>
            <a:r>
              <a:rPr lang="en-GB" sz="1800" b="1" dirty="0" smtClean="0">
                <a:solidFill>
                  <a:schemeClr val="accent5">
                    <a:lumMod val="40000"/>
                    <a:lumOff val="60000"/>
                  </a:schemeClr>
                </a:solidFill>
                <a:latin typeface="Consolas" pitchFamily="49" charset="0"/>
              </a:rPr>
              <a:t>    }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public abstract class </a:t>
            </a:r>
            <a:r>
              <a:rPr lang="en-GB" sz="1800" b="1" dirty="0" err="1" smtClean="0">
                <a:solidFill>
                  <a:schemeClr val="accent5">
                    <a:lumMod val="40000"/>
                    <a:lumOff val="60000"/>
                  </a:schemeClr>
                </a:solidFill>
                <a:latin typeface="Consolas" pitchFamily="49" charset="0"/>
              </a:rPr>
              <a:t>BinExpr</a:t>
            </a:r>
            <a:r>
              <a:rPr lang="en-GB" sz="1800" b="1" dirty="0" smtClean="0">
                <a:solidFill>
                  <a:schemeClr val="accent5">
                    <a:lumMod val="40000"/>
                    <a:lumOff val="60000"/>
                  </a:schemeClr>
                </a:solidFill>
                <a:latin typeface="Consolas" pitchFamily="49" charset="0"/>
              </a:rPr>
              <a:t> : Expr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public Expr First { get; private set; }   </a:t>
            </a:r>
          </a:p>
          <a:p>
            <a:pPr>
              <a:spcBef>
                <a:spcPts val="0"/>
              </a:spcBef>
              <a:buNone/>
            </a:pPr>
            <a:r>
              <a:rPr lang="en-GB" sz="1800" b="1" dirty="0" smtClean="0">
                <a:solidFill>
                  <a:schemeClr val="accent5">
                    <a:lumMod val="40000"/>
                    <a:lumOff val="60000"/>
                  </a:schemeClr>
                </a:solidFill>
                <a:latin typeface="Consolas" pitchFamily="49" charset="0"/>
              </a:rPr>
              <a:t>    public Expr Second { get; private set; }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public </a:t>
            </a:r>
            <a:r>
              <a:rPr lang="en-GB" sz="1800" b="1" dirty="0" err="1" smtClean="0">
                <a:solidFill>
                  <a:schemeClr val="accent5">
                    <a:lumMod val="40000"/>
                    <a:lumOff val="60000"/>
                  </a:schemeClr>
                </a:solidFill>
                <a:latin typeface="Consolas" pitchFamily="49" charset="0"/>
              </a:rPr>
              <a:t>BinExpr</a:t>
            </a:r>
            <a:r>
              <a:rPr lang="en-GB" sz="1800" b="1" dirty="0" smtClean="0">
                <a:solidFill>
                  <a:schemeClr val="accent5">
                    <a:lumMod val="40000"/>
                    <a:lumOff val="60000"/>
                  </a:schemeClr>
                </a:solidFill>
                <a:latin typeface="Consolas" pitchFamily="49" charset="0"/>
              </a:rPr>
              <a:t>(Expr first, Expr second)   </a:t>
            </a:r>
          </a:p>
          <a:p>
            <a:pPr>
              <a:spcBef>
                <a:spcPts val="0"/>
              </a:spcBef>
              <a:buNone/>
            </a:pPr>
            <a:r>
              <a:rPr lang="en-GB" sz="1800" b="1" dirty="0" smtClean="0">
                <a:solidFill>
                  <a:schemeClr val="accent5">
                    <a:lumMod val="40000"/>
                    <a:lumOff val="60000"/>
                  </a:schemeClr>
                </a:solidFill>
                <a:latin typeface="Consolas" pitchFamily="49" charset="0"/>
              </a:rPr>
              <a:t>    {   </a:t>
            </a:r>
          </a:p>
          <a:p>
            <a:pPr>
              <a:spcBef>
                <a:spcPts val="0"/>
              </a:spcBef>
              <a:buNone/>
            </a:pPr>
            <a:r>
              <a:rPr lang="en-GB" sz="1800" b="1" dirty="0" smtClean="0">
                <a:solidFill>
                  <a:schemeClr val="accent5">
                    <a:lumMod val="40000"/>
                    <a:lumOff val="60000"/>
                  </a:schemeClr>
                </a:solidFill>
                <a:latin typeface="Consolas" pitchFamily="49" charset="0"/>
              </a:rPr>
              <a:t>        </a:t>
            </a:r>
            <a:r>
              <a:rPr lang="en-GB" sz="1800" b="1" dirty="0" err="1" smtClean="0">
                <a:solidFill>
                  <a:schemeClr val="accent5">
                    <a:lumMod val="40000"/>
                    <a:lumOff val="60000"/>
                  </a:schemeClr>
                </a:solidFill>
                <a:latin typeface="Consolas" pitchFamily="49" charset="0"/>
              </a:rPr>
              <a:t>this.First</a:t>
            </a:r>
            <a:r>
              <a:rPr lang="en-GB" sz="1800" b="1" dirty="0" smtClean="0">
                <a:solidFill>
                  <a:schemeClr val="accent5">
                    <a:lumMod val="40000"/>
                    <a:lumOff val="60000"/>
                  </a:schemeClr>
                </a:solidFill>
                <a:latin typeface="Consolas" pitchFamily="49" charset="0"/>
              </a:rPr>
              <a:t> = first;   </a:t>
            </a:r>
          </a:p>
          <a:p>
            <a:pPr>
              <a:spcBef>
                <a:spcPts val="0"/>
              </a:spcBef>
              <a:buNone/>
            </a:pPr>
            <a:r>
              <a:rPr lang="en-GB" sz="1800" b="1" dirty="0" smtClean="0">
                <a:solidFill>
                  <a:schemeClr val="accent5">
                    <a:lumMod val="40000"/>
                    <a:lumOff val="60000"/>
                  </a:schemeClr>
                </a:solidFill>
                <a:latin typeface="Consolas" pitchFamily="49" charset="0"/>
              </a:rPr>
              <a:t>        </a:t>
            </a:r>
            <a:r>
              <a:rPr lang="en-GB" sz="1800" b="1" dirty="0" err="1" smtClean="0">
                <a:solidFill>
                  <a:schemeClr val="accent5">
                    <a:lumMod val="40000"/>
                    <a:lumOff val="60000"/>
                  </a:schemeClr>
                </a:solidFill>
                <a:latin typeface="Consolas" pitchFamily="49" charset="0"/>
              </a:rPr>
              <a:t>this.Second</a:t>
            </a:r>
            <a:r>
              <a:rPr lang="en-GB" sz="1800" b="1" dirty="0" smtClean="0">
                <a:solidFill>
                  <a:schemeClr val="accent5">
                    <a:lumMod val="40000"/>
                    <a:lumOff val="60000"/>
                  </a:schemeClr>
                </a:solidFill>
                <a:latin typeface="Consolas" pitchFamily="49" charset="0"/>
              </a:rPr>
              <a:t> = second;   </a:t>
            </a:r>
          </a:p>
          <a:p>
            <a:pPr>
              <a:spcBef>
                <a:spcPts val="0"/>
              </a:spcBef>
              <a:buNone/>
            </a:pPr>
            <a:r>
              <a:rPr lang="en-GB" sz="1800" b="1" dirty="0" smtClean="0">
                <a:solidFill>
                  <a:schemeClr val="accent5">
                    <a:lumMod val="40000"/>
                    <a:lumOff val="60000"/>
                  </a:schemeClr>
                </a:solidFill>
                <a:latin typeface="Consolas" pitchFamily="49" charset="0"/>
              </a:rPr>
              <a:t>    }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public class </a:t>
            </a:r>
            <a:r>
              <a:rPr lang="en-GB" sz="1800" b="1" dirty="0" err="1" smtClean="0">
                <a:solidFill>
                  <a:schemeClr val="accent5">
                    <a:lumMod val="40000"/>
                    <a:lumOff val="60000"/>
                  </a:schemeClr>
                </a:solidFill>
                <a:latin typeface="Consolas" pitchFamily="49" charset="0"/>
              </a:rPr>
              <a:t>TrueExpr</a:t>
            </a:r>
            <a:r>
              <a:rPr lang="en-GB" sz="1800" b="1" dirty="0" smtClean="0">
                <a:solidFill>
                  <a:schemeClr val="accent5">
                    <a:lumMod val="40000"/>
                    <a:lumOff val="60000"/>
                  </a:schemeClr>
                </a:solidFill>
                <a:latin typeface="Consolas" pitchFamily="49" charset="0"/>
              </a:rPr>
              <a:t> : Expr { }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public class And : </a:t>
            </a:r>
            <a:r>
              <a:rPr lang="en-GB" sz="1800" b="1" dirty="0" err="1" smtClean="0">
                <a:solidFill>
                  <a:schemeClr val="accent5">
                    <a:lumMod val="40000"/>
                    <a:lumOff val="60000"/>
                  </a:schemeClr>
                </a:solidFill>
                <a:latin typeface="Consolas" pitchFamily="49" charset="0"/>
              </a:rPr>
              <a:t>BinExpr</a:t>
            </a: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public And(Expr first, Expr second) : base(first, second) { }   </a:t>
            </a:r>
          </a:p>
          <a:p>
            <a:pPr>
              <a:spcBef>
                <a:spcPts val="0"/>
              </a:spcBef>
              <a:buNone/>
            </a:pPr>
            <a:r>
              <a:rPr lang="en-GB" sz="1800" b="1" dirty="0" smtClean="0">
                <a:solidFill>
                  <a:schemeClr val="accent5">
                    <a:lumMod val="40000"/>
                    <a:lumOff val="60000"/>
                  </a:schemeClr>
                </a:solidFill>
                <a:latin typeface="Consolas" pitchFamily="49" charset="0"/>
              </a:rPr>
              <a:t>}</a:t>
            </a:r>
          </a:p>
          <a:p>
            <a:pPr lvl="0">
              <a:spcBef>
                <a:spcPts val="0"/>
              </a:spcBef>
              <a:buNone/>
              <a:defRPr/>
            </a:pPr>
            <a:r>
              <a:rPr lang="en-GB" sz="1800" b="1" dirty="0" smtClean="0">
                <a:solidFill>
                  <a:schemeClr val="accent5">
                    <a:lumMod val="40000"/>
                    <a:lumOff val="60000"/>
                  </a:schemeClr>
                </a:solidFill>
                <a:latin typeface="Consolas" pitchFamily="49" charset="0"/>
              </a:rPr>
              <a:t>public class </a:t>
            </a:r>
            <a:r>
              <a:rPr lang="en-GB" sz="1800" b="1" dirty="0" err="1" smtClean="0">
                <a:solidFill>
                  <a:schemeClr val="accent5">
                    <a:lumMod val="40000"/>
                    <a:lumOff val="60000"/>
                  </a:schemeClr>
                </a:solidFill>
                <a:latin typeface="Consolas" pitchFamily="49" charset="0"/>
              </a:rPr>
              <a:t>Nand</a:t>
            </a:r>
            <a:r>
              <a:rPr lang="en-GB" sz="1800" b="1" dirty="0" smtClean="0">
                <a:solidFill>
                  <a:schemeClr val="accent5">
                    <a:lumMod val="40000"/>
                    <a:lumOff val="60000"/>
                  </a:schemeClr>
                </a:solidFill>
                <a:latin typeface="Consolas" pitchFamily="49" charset="0"/>
              </a:rPr>
              <a:t> : </a:t>
            </a:r>
            <a:r>
              <a:rPr lang="en-GB" sz="1800" b="1" dirty="0" err="1" smtClean="0">
                <a:solidFill>
                  <a:schemeClr val="accent5">
                    <a:lumMod val="40000"/>
                    <a:lumOff val="60000"/>
                  </a:schemeClr>
                </a:solidFill>
                <a:latin typeface="Consolas" pitchFamily="49" charset="0"/>
              </a:rPr>
              <a:t>BinExpr</a:t>
            </a: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    public </a:t>
            </a:r>
            <a:r>
              <a:rPr lang="en-GB" sz="1800" b="1" dirty="0" err="1" smtClean="0">
                <a:solidFill>
                  <a:schemeClr val="accent5">
                    <a:lumMod val="40000"/>
                    <a:lumOff val="60000"/>
                  </a:schemeClr>
                </a:solidFill>
                <a:latin typeface="Consolas" pitchFamily="49" charset="0"/>
              </a:rPr>
              <a:t>Nand</a:t>
            </a:r>
            <a:r>
              <a:rPr lang="en-GB" sz="1800" b="1" dirty="0" smtClean="0">
                <a:solidFill>
                  <a:schemeClr val="accent5">
                    <a:lumMod val="40000"/>
                    <a:lumOff val="60000"/>
                  </a:schemeClr>
                </a:solidFill>
                <a:latin typeface="Consolas" pitchFamily="49" charset="0"/>
              </a:rPr>
              <a:t>(Expr first, Expr second) : base(first, second) { }   </a:t>
            </a:r>
          </a:p>
          <a:p>
            <a:pPr lvl="0">
              <a:spcBef>
                <a:spcPts val="0"/>
              </a:spcBef>
              <a:buNone/>
              <a:defRPr/>
            </a:pP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public class Or : </a:t>
            </a:r>
            <a:r>
              <a:rPr lang="en-GB" sz="1800" b="1" dirty="0" err="1" smtClean="0">
                <a:solidFill>
                  <a:schemeClr val="accent5">
                    <a:lumMod val="40000"/>
                    <a:lumOff val="60000"/>
                  </a:schemeClr>
                </a:solidFill>
                <a:latin typeface="Consolas" pitchFamily="49" charset="0"/>
              </a:rPr>
              <a:t>BinExpr</a:t>
            </a: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    public Or(Expr first, Expr second) : base(first, second) { }   </a:t>
            </a:r>
          </a:p>
          <a:p>
            <a:pPr lvl="0">
              <a:spcBef>
                <a:spcPts val="0"/>
              </a:spcBef>
              <a:buNone/>
              <a:defRPr/>
            </a:pP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public class </a:t>
            </a:r>
            <a:r>
              <a:rPr lang="en-GB" sz="1800" b="1" dirty="0" err="1" smtClean="0">
                <a:solidFill>
                  <a:schemeClr val="accent5">
                    <a:lumMod val="40000"/>
                    <a:lumOff val="60000"/>
                  </a:schemeClr>
                </a:solidFill>
                <a:latin typeface="Consolas" pitchFamily="49" charset="0"/>
              </a:rPr>
              <a:t>Xor</a:t>
            </a:r>
            <a:r>
              <a:rPr lang="en-GB" sz="1800" b="1" dirty="0" smtClean="0">
                <a:solidFill>
                  <a:schemeClr val="accent5">
                    <a:lumMod val="40000"/>
                    <a:lumOff val="60000"/>
                  </a:schemeClr>
                </a:solidFill>
                <a:latin typeface="Consolas" pitchFamily="49" charset="0"/>
              </a:rPr>
              <a:t> : </a:t>
            </a:r>
            <a:r>
              <a:rPr lang="en-GB" sz="1800" b="1" dirty="0" err="1" smtClean="0">
                <a:solidFill>
                  <a:schemeClr val="accent5">
                    <a:lumMod val="40000"/>
                    <a:lumOff val="60000"/>
                  </a:schemeClr>
                </a:solidFill>
                <a:latin typeface="Consolas" pitchFamily="49" charset="0"/>
              </a:rPr>
              <a:t>BinExpr</a:t>
            </a: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    public </a:t>
            </a:r>
            <a:r>
              <a:rPr lang="en-GB" sz="1800" b="1" dirty="0" err="1" smtClean="0">
                <a:solidFill>
                  <a:schemeClr val="accent5">
                    <a:lumMod val="40000"/>
                    <a:lumOff val="60000"/>
                  </a:schemeClr>
                </a:solidFill>
                <a:latin typeface="Consolas" pitchFamily="49" charset="0"/>
              </a:rPr>
              <a:t>Xor</a:t>
            </a:r>
            <a:r>
              <a:rPr lang="en-GB" sz="1800" b="1" dirty="0" smtClean="0">
                <a:solidFill>
                  <a:schemeClr val="accent5">
                    <a:lumMod val="40000"/>
                    <a:lumOff val="60000"/>
                  </a:schemeClr>
                </a:solidFill>
                <a:latin typeface="Consolas" pitchFamily="49" charset="0"/>
              </a:rPr>
              <a:t>(Expr first, Expr second) : base(first, second) { }   </a:t>
            </a:r>
          </a:p>
          <a:p>
            <a:pPr lvl="0">
              <a:spcBef>
                <a:spcPts val="0"/>
              </a:spcBef>
              <a:buNone/>
              <a:defRPr/>
            </a:pP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public class Not : </a:t>
            </a:r>
            <a:r>
              <a:rPr lang="en-GB" sz="1800" b="1" dirty="0" err="1" smtClean="0">
                <a:solidFill>
                  <a:schemeClr val="accent5">
                    <a:lumMod val="40000"/>
                    <a:lumOff val="60000"/>
                  </a:schemeClr>
                </a:solidFill>
                <a:latin typeface="Consolas" pitchFamily="49" charset="0"/>
              </a:rPr>
              <a:t>UnaryOp</a:t>
            </a: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   </a:t>
            </a:r>
          </a:p>
          <a:p>
            <a:pPr lvl="0">
              <a:spcBef>
                <a:spcPts val="0"/>
              </a:spcBef>
              <a:buNone/>
              <a:defRPr/>
            </a:pPr>
            <a:r>
              <a:rPr lang="en-GB" sz="1800" b="1" dirty="0" smtClean="0">
                <a:solidFill>
                  <a:schemeClr val="accent5">
                    <a:lumMod val="40000"/>
                    <a:lumOff val="60000"/>
                  </a:schemeClr>
                </a:solidFill>
                <a:latin typeface="Consolas" pitchFamily="49" charset="0"/>
              </a:rPr>
              <a:t>    public Not(Expr first) : base(first) { }   </a:t>
            </a:r>
          </a:p>
          <a:p>
            <a:pPr lvl="0">
              <a:spcBef>
                <a:spcPts val="0"/>
              </a:spcBef>
              <a:buNone/>
              <a:defRPr/>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a:t>
            </a:r>
          </a:p>
          <a:p>
            <a:pPr>
              <a:spcBef>
                <a:spcPts val="0"/>
              </a:spcBef>
              <a:buNone/>
            </a:pPr>
            <a:r>
              <a:rPr lang="en-GB" sz="1800" b="1" dirty="0" smtClean="0">
                <a:solidFill>
                  <a:schemeClr val="accent5">
                    <a:lumMod val="40000"/>
                    <a:lumOff val="60000"/>
                  </a:schemeClr>
                </a:solidFill>
                <a:latin typeface="Consolas" pitchFamily="49" charset="0"/>
              </a:rPr>
              <a:t> </a:t>
            </a:r>
          </a:p>
        </p:txBody>
      </p:sp>
      <p:sp>
        <p:nvSpPr>
          <p:cNvPr id="9" name="Text Placeholder 5"/>
          <p:cNvSpPr txBox="1">
            <a:spLocks/>
          </p:cNvSpPr>
          <p:nvPr/>
        </p:nvSpPr>
        <p:spPr>
          <a:xfrm>
            <a:off x="193228" y="419436"/>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r>
              <a:rPr kumimoji="0" lang="en-GB" sz="3200" b="0" i="0" u="none" strike="noStrike" kern="1200" cap="none" spc="0" normalizeH="0" baseline="0" noProof="0" dirty="0" smtClean="0">
                <a:ln>
                  <a:noFill/>
                </a:ln>
                <a:solidFill>
                  <a:schemeClr val="accent1">
                    <a:lumMod val="75000"/>
                  </a:schemeClr>
                </a:solidFill>
                <a:effectLst/>
                <a:uLnTx/>
                <a:uFillTx/>
                <a:latin typeface="+mn-lt"/>
                <a:ea typeface="+mn-ea"/>
                <a:cs typeface="+mn-cs"/>
              </a:rPr>
              <a:t>Pleasure</a:t>
            </a:r>
            <a:endParaRPr kumimoji="0" lang="en-GB" sz="3200" b="0" i="0" u="none" strike="noStrike" kern="1200" cap="none" spc="0" normalizeH="0" baseline="0" noProof="0" dirty="0">
              <a:ln>
                <a:noFill/>
              </a:ln>
              <a:solidFill>
                <a:schemeClr val="accent1">
                  <a:lumMod val="75000"/>
                </a:schemeClr>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build="p"/>
      <p:bldP spid="7" grpId="0"/>
      <p:bldP spid="9"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F#:  Influences</a:t>
            </a:r>
            <a:endParaRPr lang="en-GB" dirty="0"/>
          </a:p>
        </p:txBody>
      </p:sp>
      <p:sp>
        <p:nvSpPr>
          <p:cNvPr id="11" name="Text Placeholder 10"/>
          <p:cNvSpPr>
            <a:spLocks noGrp="1"/>
          </p:cNvSpPr>
          <p:nvPr>
            <p:ph type="body" idx="1"/>
          </p:nvPr>
        </p:nvSpPr>
        <p:spPr/>
        <p:txBody>
          <a:bodyPr/>
          <a:lstStyle/>
          <a:p>
            <a:endParaRPr lang="en-GB"/>
          </a:p>
        </p:txBody>
      </p:sp>
      <p:graphicFrame>
        <p:nvGraphicFramePr>
          <p:cNvPr id="10" name="Diagram 9"/>
          <p:cNvGraphicFramePr/>
          <p:nvPr/>
        </p:nvGraphicFramePr>
        <p:xfrm>
          <a:off x="428596" y="1428736"/>
          <a:ext cx="8382000" cy="2579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10"/>
          <p:cNvGrpSpPr/>
          <p:nvPr/>
        </p:nvGrpSpPr>
        <p:grpSpPr>
          <a:xfrm>
            <a:off x="3571868" y="1785926"/>
            <a:ext cx="1944107" cy="1944107"/>
            <a:chOff x="3385633" y="2817223"/>
            <a:chExt cx="1944107" cy="1944107"/>
          </a:xfrm>
        </p:grpSpPr>
        <p:sp>
          <p:nvSpPr>
            <p:cNvPr id="12" name="Oval 11"/>
            <p:cNvSpPr/>
            <p:nvPr/>
          </p:nvSpPr>
          <p:spPr>
            <a:xfrm>
              <a:off x="3385633" y="2817223"/>
              <a:ext cx="1944107" cy="1944107"/>
            </a:xfrm>
            <a:prstGeom prst="ellipse">
              <a:avLst/>
            </a:prstGeom>
          </p:spPr>
          <p:style>
            <a:lnRef idx="0">
              <a:schemeClr val="accent2"/>
            </a:lnRef>
            <a:fillRef idx="3">
              <a:schemeClr val="accent2"/>
            </a:fillRef>
            <a:effectRef idx="3">
              <a:schemeClr val="accent2"/>
            </a:effectRef>
            <a:fontRef idx="minor">
              <a:schemeClr val="lt1"/>
            </a:fontRef>
          </p:style>
        </p:sp>
        <p:sp>
          <p:nvSpPr>
            <p:cNvPr id="13" name="Oval 4"/>
            <p:cNvSpPr/>
            <p:nvPr/>
          </p:nvSpPr>
          <p:spPr>
            <a:xfrm>
              <a:off x="3670341" y="3101931"/>
              <a:ext cx="1374691" cy="13746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275" tIns="41275" rIns="41275" bIns="41275" numCol="1" spcCol="1270" anchor="ctr" anchorCtr="0">
              <a:noAutofit/>
            </a:bodyPr>
            <a:lstStyle/>
            <a:p>
              <a:pPr lvl="0" algn="ctr" defTabSz="2889250" rtl="0">
                <a:lnSpc>
                  <a:spcPct val="90000"/>
                </a:lnSpc>
                <a:spcBef>
                  <a:spcPct val="0"/>
                </a:spcBef>
                <a:spcAft>
                  <a:spcPct val="35000"/>
                </a:spcAft>
              </a:pPr>
              <a:r>
                <a:rPr lang="en-GB" sz="6500" kern="1200" dirty="0" smtClean="0">
                  <a:solidFill>
                    <a:schemeClr val="tx1"/>
                  </a:solidFill>
                </a:rPr>
                <a:t>F#</a:t>
              </a:r>
              <a:endParaRPr lang="en-GB" sz="6500" kern="1200" dirty="0">
                <a:solidFill>
                  <a:schemeClr val="tx1"/>
                </a:solidFill>
              </a:endParaRPr>
            </a:p>
          </p:txBody>
        </p:sp>
      </p:grpSp>
      <p:sp>
        <p:nvSpPr>
          <p:cNvPr id="14" name="Shape 896007"/>
          <p:cNvSpPr>
            <a:spLocks/>
          </p:cNvSpPr>
          <p:nvPr/>
        </p:nvSpPr>
        <p:spPr bwMode="auto">
          <a:xfrm rot="10800000">
            <a:off x="1357290" y="3857628"/>
            <a:ext cx="2600808" cy="715967"/>
          </a:xfrm>
          <a:custGeom>
            <a:avLst/>
            <a:gdLst>
              <a:gd name="T0" fmla="*/ 0 w 2177"/>
              <a:gd name="T1" fmla="*/ 242 h 242"/>
              <a:gd name="T2" fmla="*/ 1497 w 2177"/>
              <a:gd name="T3" fmla="*/ 15 h 242"/>
              <a:gd name="T4" fmla="*/ 2177 w 2177"/>
              <a:gd name="T5" fmla="*/ 151 h 242"/>
              <a:gd name="T6" fmla="*/ 0 60000 65536"/>
              <a:gd name="T7" fmla="*/ 0 60000 65536"/>
              <a:gd name="T8" fmla="*/ 0 60000 65536"/>
              <a:gd name="T9" fmla="*/ 0 w 2177"/>
              <a:gd name="T10" fmla="*/ 0 h 242"/>
              <a:gd name="T11" fmla="*/ 0 w 2177"/>
              <a:gd name="T12" fmla="*/ 0 h 242"/>
            </a:gdLst>
            <a:ahLst/>
            <a:cxnLst>
              <a:cxn ang="T6">
                <a:pos x="T0" y="T1"/>
              </a:cxn>
              <a:cxn ang="T7">
                <a:pos x="T2" y="T3"/>
              </a:cxn>
              <a:cxn ang="T8">
                <a:pos x="T4" y="T5"/>
              </a:cxn>
            </a:cxnLst>
            <a:rect l="T9" t="T10" r="T11" b="T12"/>
            <a:pathLst>
              <a:path w="2177" h="242">
                <a:moveTo>
                  <a:pt x="0" y="242"/>
                </a:moveTo>
                <a:cubicBezTo>
                  <a:pt x="567" y="136"/>
                  <a:pt x="1134" y="30"/>
                  <a:pt x="1497" y="15"/>
                </a:cubicBezTo>
                <a:cubicBezTo>
                  <a:pt x="1860" y="0"/>
                  <a:pt x="2049" y="113"/>
                  <a:pt x="2177" y="151"/>
                </a:cubicBezTo>
              </a:path>
            </a:pathLst>
          </a:custGeom>
          <a:noFill/>
          <a:ln w="57150" algn="ctr">
            <a:solidFill>
              <a:schemeClr val="accent1"/>
            </a:solidFill>
            <a:prstDash val="dash"/>
            <a:round/>
            <a:headEnd type="triangle" w="med" len="med"/>
            <a:tailEnd type="triangle" w="med" len="med"/>
          </a:ln>
          <a:effectLst>
            <a:outerShdw blurRad="50800" dist="38100" dir="2700000" algn="tl" rotWithShape="0">
              <a:prstClr val="black">
                <a:alpha val="40000"/>
              </a:prstClr>
            </a:outerShdw>
          </a:effectLst>
        </p:spPr>
        <p:txBody>
          <a:bodyPr/>
          <a:lstStyle/>
          <a:p>
            <a:endParaRPr lang="en-GB" sz="2400" b="1">
              <a:solidFill>
                <a:srgbClr val="000000"/>
              </a:solidFill>
            </a:endParaRPr>
          </a:p>
        </p:txBody>
      </p:sp>
      <p:sp>
        <p:nvSpPr>
          <p:cNvPr id="15" name="TextBox 896013"/>
          <p:cNvSpPr txBox="1">
            <a:spLocks noChangeArrowheads="1"/>
          </p:cNvSpPr>
          <p:nvPr/>
        </p:nvSpPr>
        <p:spPr bwMode="auto">
          <a:xfrm>
            <a:off x="1643042" y="4643446"/>
            <a:ext cx="2031325" cy="830997"/>
          </a:xfrm>
          <a:prstGeom prst="rect">
            <a:avLst/>
          </a:prstGeom>
          <a:noFill/>
          <a:ln w="9525">
            <a:noFill/>
            <a:miter lim="800000"/>
            <a:headEnd/>
            <a:tailEnd/>
          </a:ln>
        </p:spPr>
        <p:txBody>
          <a:bodyPr wrap="none" anchorCtr="1">
            <a:spAutoFit/>
          </a:bodyPr>
          <a:lstStyle/>
          <a:p>
            <a:r>
              <a:rPr lang="en-GB" sz="2400" b="1" dirty="0" smtClean="0"/>
              <a:t>Similar core </a:t>
            </a:r>
          </a:p>
          <a:p>
            <a:pPr algn="ctr"/>
            <a:r>
              <a:rPr lang="en-GB" sz="2400" b="1" dirty="0" smtClean="0"/>
              <a:t>language</a:t>
            </a:r>
            <a:endParaRPr lang="en-GB" sz="2400" b="1" dirty="0"/>
          </a:p>
        </p:txBody>
      </p:sp>
      <p:sp>
        <p:nvSpPr>
          <p:cNvPr id="16" name="Shape 896007"/>
          <p:cNvSpPr>
            <a:spLocks/>
          </p:cNvSpPr>
          <p:nvPr/>
        </p:nvSpPr>
        <p:spPr bwMode="auto">
          <a:xfrm rot="10800000" flipH="1">
            <a:off x="4886792" y="3929067"/>
            <a:ext cx="2600808" cy="715967"/>
          </a:xfrm>
          <a:custGeom>
            <a:avLst/>
            <a:gdLst>
              <a:gd name="T0" fmla="*/ 0 w 2177"/>
              <a:gd name="T1" fmla="*/ 242 h 242"/>
              <a:gd name="T2" fmla="*/ 1497 w 2177"/>
              <a:gd name="T3" fmla="*/ 15 h 242"/>
              <a:gd name="T4" fmla="*/ 2177 w 2177"/>
              <a:gd name="T5" fmla="*/ 151 h 242"/>
              <a:gd name="T6" fmla="*/ 0 60000 65536"/>
              <a:gd name="T7" fmla="*/ 0 60000 65536"/>
              <a:gd name="T8" fmla="*/ 0 60000 65536"/>
              <a:gd name="T9" fmla="*/ 0 w 2177"/>
              <a:gd name="T10" fmla="*/ 0 h 242"/>
              <a:gd name="T11" fmla="*/ 0 w 2177"/>
              <a:gd name="T12" fmla="*/ 0 h 242"/>
            </a:gdLst>
            <a:ahLst/>
            <a:cxnLst>
              <a:cxn ang="T6">
                <a:pos x="T0" y="T1"/>
              </a:cxn>
              <a:cxn ang="T7">
                <a:pos x="T2" y="T3"/>
              </a:cxn>
              <a:cxn ang="T8">
                <a:pos x="T4" y="T5"/>
              </a:cxn>
            </a:cxnLst>
            <a:rect l="T9" t="T10" r="T11" b="T12"/>
            <a:pathLst>
              <a:path w="2177" h="242">
                <a:moveTo>
                  <a:pt x="0" y="242"/>
                </a:moveTo>
                <a:cubicBezTo>
                  <a:pt x="567" y="136"/>
                  <a:pt x="1134" y="30"/>
                  <a:pt x="1497" y="15"/>
                </a:cubicBezTo>
                <a:cubicBezTo>
                  <a:pt x="1860" y="0"/>
                  <a:pt x="2049" y="113"/>
                  <a:pt x="2177" y="151"/>
                </a:cubicBezTo>
              </a:path>
            </a:pathLst>
          </a:custGeom>
          <a:noFill/>
          <a:ln w="57150" algn="ctr">
            <a:solidFill>
              <a:schemeClr val="accent1"/>
            </a:solidFill>
            <a:prstDash val="dash"/>
            <a:round/>
            <a:headEnd type="triangle" w="med" len="med"/>
            <a:tailEnd type="triangle" w="med" len="med"/>
          </a:ln>
          <a:effectLst>
            <a:outerShdw blurRad="50800" dist="38100" dir="2700000" algn="tl" rotWithShape="0">
              <a:prstClr val="black">
                <a:alpha val="40000"/>
              </a:prstClr>
            </a:outerShdw>
          </a:effectLst>
        </p:spPr>
        <p:txBody>
          <a:bodyPr/>
          <a:lstStyle/>
          <a:p>
            <a:endParaRPr lang="en-GB" sz="2400" b="1">
              <a:solidFill>
                <a:srgbClr val="000000"/>
              </a:solidFill>
            </a:endParaRPr>
          </a:p>
        </p:txBody>
      </p:sp>
      <p:sp>
        <p:nvSpPr>
          <p:cNvPr id="17" name="TextBox 896013"/>
          <p:cNvSpPr txBox="1">
            <a:spLocks noChangeArrowheads="1"/>
          </p:cNvSpPr>
          <p:nvPr/>
        </p:nvSpPr>
        <p:spPr bwMode="auto">
          <a:xfrm>
            <a:off x="4572000" y="4643446"/>
            <a:ext cx="2201244" cy="830997"/>
          </a:xfrm>
          <a:prstGeom prst="rect">
            <a:avLst/>
          </a:prstGeom>
          <a:noFill/>
          <a:ln w="9525">
            <a:noFill/>
            <a:miter lim="800000"/>
            <a:headEnd/>
            <a:tailEnd/>
          </a:ln>
        </p:spPr>
        <p:txBody>
          <a:bodyPr wrap="none" anchorCtr="1">
            <a:spAutoFit/>
          </a:bodyPr>
          <a:lstStyle/>
          <a:p>
            <a:r>
              <a:rPr lang="en-GB" sz="2400" b="1" dirty="0" smtClean="0"/>
              <a:t>Similar object</a:t>
            </a:r>
          </a:p>
          <a:p>
            <a:pPr algn="ctr"/>
            <a:r>
              <a:rPr lang="en-GB" sz="2400" b="1" dirty="0" smtClean="0"/>
              <a:t>model</a:t>
            </a:r>
            <a:endParaRPr lang="en-GB" sz="2400" b="1"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6606" y="2973388"/>
            <a:ext cx="8382000" cy="664797"/>
          </a:xfrm>
        </p:spPr>
        <p:txBody>
          <a:bodyPr/>
          <a:lstStyle/>
          <a:p>
            <a:pPr algn="ctr"/>
            <a:r>
              <a:rPr lang="en-GB" dirty="0" smtClean="0"/>
              <a:t>Parallel</a:t>
            </a:r>
            <a:endParaRPr lang="en-GB"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664797"/>
          </a:xfrm>
        </p:spPr>
        <p:txBody>
          <a:bodyPr/>
          <a:lstStyle/>
          <a:p>
            <a:r>
              <a:rPr lang="en-US" dirty="0" smtClean="0"/>
              <a:t>F# and the Concurrency Challenges</a:t>
            </a:r>
            <a:endParaRPr lang="en-US" dirty="0"/>
          </a:p>
        </p:txBody>
      </p:sp>
      <p:grpSp>
        <p:nvGrpSpPr>
          <p:cNvPr id="3" name="Group 7"/>
          <p:cNvGrpSpPr/>
          <p:nvPr/>
        </p:nvGrpSpPr>
        <p:grpSpPr>
          <a:xfrm>
            <a:off x="859536" y="1081107"/>
            <a:ext cx="6217920" cy="822960"/>
            <a:chOff x="0" y="98833"/>
            <a:chExt cx="7909560" cy="1106820"/>
          </a:xfrm>
          <a:scene3d>
            <a:camera prst="orthographicFront"/>
            <a:lightRig rig="flat" dir="t"/>
          </a:scene3d>
        </p:grpSpPr>
        <p:sp>
          <p:nvSpPr>
            <p:cNvPr id="18" name="Rounded Rectangle 17"/>
            <p:cNvSpPr/>
            <p:nvPr/>
          </p:nvSpPr>
          <p:spPr>
            <a:xfrm>
              <a:off x="0" y="98833"/>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9" name="Rounded Rectangle 4"/>
            <p:cNvSpPr/>
            <p:nvPr/>
          </p:nvSpPr>
          <p:spPr>
            <a:xfrm>
              <a:off x="54031" y="152864"/>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Shared State</a:t>
              </a:r>
              <a:endParaRPr lang="en-US" sz="3600" kern="1200" dirty="0"/>
            </a:p>
          </p:txBody>
        </p:sp>
      </p:grpSp>
      <p:grpSp>
        <p:nvGrpSpPr>
          <p:cNvPr id="4" name="Group 8"/>
          <p:cNvGrpSpPr/>
          <p:nvPr/>
        </p:nvGrpSpPr>
        <p:grpSpPr>
          <a:xfrm>
            <a:off x="859536" y="2361154"/>
            <a:ext cx="6217920" cy="822960"/>
            <a:chOff x="0" y="1378880"/>
            <a:chExt cx="7909560" cy="1106820"/>
          </a:xfrm>
          <a:scene3d>
            <a:camera prst="orthographicFront"/>
            <a:lightRig rig="flat" dir="t"/>
          </a:scene3d>
        </p:grpSpPr>
        <p:sp>
          <p:nvSpPr>
            <p:cNvPr id="16" name="Rounded Rectangle 15"/>
            <p:cNvSpPr/>
            <p:nvPr/>
          </p:nvSpPr>
          <p:spPr>
            <a:xfrm>
              <a:off x="0" y="1378880"/>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7" name="Rounded Rectangle 6"/>
            <p:cNvSpPr/>
            <p:nvPr/>
          </p:nvSpPr>
          <p:spPr>
            <a:xfrm>
              <a:off x="54031" y="1432911"/>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Inversion of Control</a:t>
              </a:r>
              <a:endParaRPr lang="en-US" sz="3600" kern="1200" dirty="0"/>
            </a:p>
          </p:txBody>
        </p:sp>
      </p:grpSp>
      <p:grpSp>
        <p:nvGrpSpPr>
          <p:cNvPr id="5" name="Group 9"/>
          <p:cNvGrpSpPr/>
          <p:nvPr/>
        </p:nvGrpSpPr>
        <p:grpSpPr>
          <a:xfrm>
            <a:off x="859536" y="3591813"/>
            <a:ext cx="6217920" cy="822960"/>
            <a:chOff x="0" y="2609539"/>
            <a:chExt cx="7909560" cy="1106820"/>
          </a:xfrm>
          <a:scene3d>
            <a:camera prst="orthographicFront"/>
            <a:lightRig rig="flat" dir="t"/>
          </a:scene3d>
        </p:grpSpPr>
        <p:sp>
          <p:nvSpPr>
            <p:cNvPr id="14" name="Rounded Rectangle 13"/>
            <p:cNvSpPr/>
            <p:nvPr/>
          </p:nvSpPr>
          <p:spPr>
            <a:xfrm>
              <a:off x="0" y="2609539"/>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5" name="Rounded Rectangle 8"/>
            <p:cNvSpPr/>
            <p:nvPr/>
          </p:nvSpPr>
          <p:spPr>
            <a:xfrm>
              <a:off x="54031" y="2663570"/>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I/O Parallelism</a:t>
              </a:r>
            </a:p>
          </p:txBody>
        </p:sp>
      </p:grpSp>
      <p:grpSp>
        <p:nvGrpSpPr>
          <p:cNvPr id="6" name="Group 10"/>
          <p:cNvGrpSpPr/>
          <p:nvPr/>
        </p:nvGrpSpPr>
        <p:grpSpPr>
          <a:xfrm>
            <a:off x="859536" y="4822473"/>
            <a:ext cx="6217920" cy="822960"/>
            <a:chOff x="0" y="3840199"/>
            <a:chExt cx="7909560" cy="1106820"/>
          </a:xfrm>
          <a:scene3d>
            <a:camera prst="orthographicFront"/>
            <a:lightRig rig="flat" dir="t"/>
          </a:scene3d>
        </p:grpSpPr>
        <p:sp>
          <p:nvSpPr>
            <p:cNvPr id="12" name="Rounded Rectangle 11"/>
            <p:cNvSpPr/>
            <p:nvPr/>
          </p:nvSpPr>
          <p:spPr>
            <a:xfrm>
              <a:off x="0" y="3840199"/>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 name="Rounded Rectangle 10"/>
            <p:cNvSpPr/>
            <p:nvPr/>
          </p:nvSpPr>
          <p:spPr>
            <a:xfrm>
              <a:off x="54031" y="3894230"/>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defTabSz="1244600">
                <a:lnSpc>
                  <a:spcPct val="90000"/>
                </a:lnSpc>
                <a:spcBef>
                  <a:spcPct val="0"/>
                </a:spcBef>
                <a:spcAft>
                  <a:spcPct val="35000"/>
                </a:spcAft>
              </a:pPr>
              <a:r>
                <a:rPr lang="en-US" sz="3600" dirty="0" smtClean="0"/>
                <a:t>Messaging and Scaling</a:t>
              </a:r>
            </a:p>
          </p:txBody>
        </p:sp>
      </p:grpSp>
      <p:sp>
        <p:nvSpPr>
          <p:cNvPr id="20" name="AutoShape 5"/>
          <p:cNvSpPr>
            <a:spLocks noChangeArrowheads="1"/>
          </p:cNvSpPr>
          <p:nvPr/>
        </p:nvSpPr>
        <p:spPr bwMode="auto">
          <a:xfrm>
            <a:off x="5421537" y="1262455"/>
            <a:ext cx="3146182" cy="584775"/>
          </a:xfrm>
          <a:prstGeom prst="wedgeRectCallout">
            <a:avLst>
              <a:gd name="adj1" fmla="val -71819"/>
              <a:gd name="adj2" fmla="val 27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3200" b="1" dirty="0" smtClean="0"/>
              <a:t>F#  Immutability </a:t>
            </a:r>
            <a:endParaRPr lang="en-GB" sz="3200" b="1" dirty="0" smtClean="0">
              <a:solidFill>
                <a:schemeClr val="bg2">
                  <a:lumMod val="75000"/>
                </a:schemeClr>
              </a:solidFill>
            </a:endParaRPr>
          </a:p>
        </p:txBody>
      </p:sp>
      <p:sp>
        <p:nvSpPr>
          <p:cNvPr id="21" name="AutoShape 5"/>
          <p:cNvSpPr>
            <a:spLocks noChangeArrowheads="1"/>
          </p:cNvSpPr>
          <p:nvPr/>
        </p:nvSpPr>
        <p:spPr bwMode="auto">
          <a:xfrm>
            <a:off x="6258121" y="2522437"/>
            <a:ext cx="1755801" cy="584775"/>
          </a:xfrm>
          <a:prstGeom prst="wedgeRectCallout">
            <a:avLst>
              <a:gd name="adj1" fmla="val -97420"/>
              <a:gd name="adj2" fmla="val 27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3200" b="1" dirty="0" smtClean="0"/>
              <a:t>F# Async </a:t>
            </a:r>
            <a:endParaRPr lang="en-GB" sz="3200" b="1" dirty="0" smtClean="0">
              <a:solidFill>
                <a:schemeClr val="bg2">
                  <a:lumMod val="75000"/>
                </a:schemeClr>
              </a:solidFill>
            </a:endParaRPr>
          </a:p>
        </p:txBody>
      </p:sp>
      <p:sp>
        <p:nvSpPr>
          <p:cNvPr id="22" name="AutoShape 5"/>
          <p:cNvSpPr>
            <a:spLocks noChangeArrowheads="1"/>
          </p:cNvSpPr>
          <p:nvPr/>
        </p:nvSpPr>
        <p:spPr bwMode="auto">
          <a:xfrm>
            <a:off x="6033442" y="3769543"/>
            <a:ext cx="1755801" cy="584775"/>
          </a:xfrm>
          <a:prstGeom prst="wedgeRectCallout">
            <a:avLst>
              <a:gd name="adj1" fmla="val -77113"/>
              <a:gd name="adj2" fmla="val 2610"/>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US" sz="3200" b="1" dirty="0" smtClean="0"/>
              <a:t>F# Async </a:t>
            </a:r>
            <a:endParaRPr lang="en-US" sz="3200" b="1" dirty="0" smtClean="0">
              <a:solidFill>
                <a:schemeClr val="bg2">
                  <a:lumMod val="75000"/>
                </a:schemeClr>
              </a:solidFill>
            </a:endParaRPr>
          </a:p>
        </p:txBody>
      </p:sp>
      <p:sp>
        <p:nvSpPr>
          <p:cNvPr id="23" name="AutoShape 5"/>
          <p:cNvSpPr>
            <a:spLocks noChangeArrowheads="1"/>
          </p:cNvSpPr>
          <p:nvPr/>
        </p:nvSpPr>
        <p:spPr bwMode="auto">
          <a:xfrm>
            <a:off x="5898269" y="4960768"/>
            <a:ext cx="3285579" cy="954107"/>
          </a:xfrm>
          <a:prstGeom prst="wedgeRectCallout">
            <a:avLst>
              <a:gd name="adj1" fmla="val -73282"/>
              <a:gd name="adj2" fmla="val -1898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US" sz="3200" b="1" dirty="0" smtClean="0"/>
              <a:t>F# Agents </a:t>
            </a:r>
            <a:endParaRPr lang="en-GB" sz="3200" b="1" dirty="0" smtClean="0">
              <a:solidFill>
                <a:schemeClr val="bg2">
                  <a:lumMod val="75000"/>
                </a:schemeClr>
              </a:solidFill>
              <a:sym typeface="Wingdings"/>
            </a:endParaRPr>
          </a:p>
          <a:p>
            <a:pPr algn="ctr"/>
            <a:r>
              <a:rPr lang="en-GB" sz="2400" b="1" dirty="0" smtClean="0">
                <a:sym typeface="Wingdings"/>
              </a:rPr>
              <a:t>+ Web/Azure/MSQ/etc. </a:t>
            </a:r>
            <a:endParaRPr lang="en-GB" sz="2400" b="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Fundamentals - Whitespace Matters</a:t>
            </a:r>
            <a:endParaRPr lang="en-GB" dirty="0"/>
          </a:p>
        </p:txBody>
      </p:sp>
      <p:sp>
        <p:nvSpPr>
          <p:cNvPr id="8" name="Text Placeholder 7"/>
          <p:cNvSpPr>
            <a:spLocks noGrp="1"/>
          </p:cNvSpPr>
          <p:nvPr>
            <p:ph type="body" sz="quarter" idx="10"/>
          </p:nvPr>
        </p:nvSpPr>
        <p:spPr/>
        <p:txBody>
          <a:bodyPr/>
          <a:lstStyle/>
          <a:p>
            <a:pPr lvl="0">
              <a:lnSpc>
                <a:spcPct val="100000"/>
              </a:lnSpc>
              <a:spcBef>
                <a:spcPts val="0"/>
              </a:spcBef>
            </a:pPr>
            <a:endParaRPr lang="en-GB" sz="3200" b="1" dirty="0" smtClean="0">
              <a:solidFill>
                <a:srgbClr val="FFFFFF"/>
              </a:solidFill>
              <a:cs typeface="Consolas" pitchFamily="49" charset="0"/>
            </a:endParaRPr>
          </a:p>
          <a:p>
            <a:pPr lvl="0">
              <a:lnSpc>
                <a:spcPct val="100000"/>
              </a:lnSpc>
              <a:spcBef>
                <a:spcPts val="0"/>
              </a:spcBef>
            </a:pPr>
            <a:r>
              <a:rPr lang="en-GB" sz="3200" b="1" dirty="0" smtClean="0">
                <a:solidFill>
                  <a:schemeClr val="accent2"/>
                </a:solidFill>
                <a:cs typeface="Consolas" pitchFamily="49" charset="0"/>
              </a:rPr>
              <a:t>let</a:t>
            </a:r>
            <a:r>
              <a:rPr lang="en-GB" sz="3200" b="1" dirty="0" smtClean="0">
                <a:solidFill>
                  <a:srgbClr val="FFFFFF"/>
                </a:solidFill>
                <a:cs typeface="Consolas" pitchFamily="49" charset="0"/>
              </a:rPr>
              <a:t> </a:t>
            </a:r>
            <a:r>
              <a:rPr lang="en-GB" sz="3200" b="1" dirty="0" smtClean="0">
                <a:cs typeface="Consolas" pitchFamily="49" charset="0"/>
              </a:rPr>
              <a:t>computeDerivative f x = </a:t>
            </a:r>
          </a:p>
          <a:p>
            <a:pPr lvl="0">
              <a:lnSpc>
                <a:spcPct val="100000"/>
              </a:lnSpc>
              <a:spcBef>
                <a:spcPts val="0"/>
              </a:spcBef>
            </a:pPr>
            <a:r>
              <a:rPr lang="en-GB" sz="3200" b="1" dirty="0" smtClean="0">
                <a:solidFill>
                  <a:srgbClr val="FFFFFF"/>
                </a:solidFill>
                <a:cs typeface="Consolas" pitchFamily="49" charset="0"/>
              </a:rPr>
              <a:t>    </a:t>
            </a:r>
            <a:r>
              <a:rPr lang="en-GB" sz="3200" b="1" dirty="0" smtClean="0">
                <a:solidFill>
                  <a:schemeClr val="accent2"/>
                </a:solidFill>
                <a:cs typeface="Consolas" pitchFamily="49" charset="0"/>
              </a:rPr>
              <a:t>let</a:t>
            </a:r>
            <a:r>
              <a:rPr lang="en-GB" sz="3200" b="1" dirty="0" smtClean="0">
                <a:solidFill>
                  <a:srgbClr val="0033CC"/>
                </a:solidFill>
                <a:cs typeface="Consolas" pitchFamily="49" charset="0"/>
              </a:rPr>
              <a:t> </a:t>
            </a:r>
            <a:r>
              <a:rPr lang="en-GB" sz="3200" b="1" dirty="0" smtClean="0">
                <a:cs typeface="Consolas" pitchFamily="49" charset="0"/>
              </a:rPr>
              <a:t>p1 = f (x - 0.05)</a:t>
            </a:r>
          </a:p>
          <a:p>
            <a:pPr lvl="0">
              <a:lnSpc>
                <a:spcPct val="100000"/>
              </a:lnSpc>
              <a:spcBef>
                <a:spcPts val="0"/>
              </a:spcBef>
            </a:pPr>
            <a:endParaRPr lang="en-GB" sz="3200" b="1" dirty="0" smtClean="0">
              <a:solidFill>
                <a:srgbClr val="FFFFFF"/>
              </a:solidFill>
              <a:cs typeface="Consolas" pitchFamily="49" charset="0"/>
            </a:endParaRPr>
          </a:p>
          <a:p>
            <a:pPr lvl="0">
              <a:lnSpc>
                <a:spcPct val="100000"/>
              </a:lnSpc>
              <a:spcBef>
                <a:spcPts val="0"/>
              </a:spcBef>
            </a:pPr>
            <a:r>
              <a:rPr lang="en-GB" sz="3200" b="1" dirty="0" smtClean="0">
                <a:solidFill>
                  <a:schemeClr val="accent2"/>
                </a:solidFill>
                <a:cs typeface="Consolas" pitchFamily="49" charset="0"/>
              </a:rPr>
              <a:t>  let</a:t>
            </a:r>
            <a:r>
              <a:rPr lang="en-GB" sz="3200" b="1" dirty="0" smtClean="0">
                <a:solidFill>
                  <a:srgbClr val="0033CC"/>
                </a:solidFill>
                <a:cs typeface="Consolas" pitchFamily="49" charset="0"/>
              </a:rPr>
              <a:t> </a:t>
            </a:r>
            <a:r>
              <a:rPr lang="en-GB" sz="3200" b="1" dirty="0" smtClean="0">
                <a:cs typeface="Consolas" pitchFamily="49" charset="0"/>
              </a:rPr>
              <a:t>p2 = f (x + 0.05)</a:t>
            </a:r>
          </a:p>
          <a:p>
            <a:pPr lvl="0">
              <a:lnSpc>
                <a:spcPct val="100000"/>
              </a:lnSpc>
              <a:spcBef>
                <a:spcPts val="0"/>
              </a:spcBef>
            </a:pPr>
            <a:endParaRPr lang="en-GB" sz="3200" b="1" dirty="0" smtClean="0">
              <a:solidFill>
                <a:srgbClr val="FFFFFF"/>
              </a:solidFill>
              <a:cs typeface="Consolas" pitchFamily="49" charset="0"/>
            </a:endParaRPr>
          </a:p>
          <a:p>
            <a:pPr lvl="0">
              <a:lnSpc>
                <a:spcPct val="100000"/>
              </a:lnSpc>
              <a:spcBef>
                <a:spcPts val="0"/>
              </a:spcBef>
            </a:pPr>
            <a:r>
              <a:rPr lang="en-GB" sz="3200" b="1" dirty="0" smtClean="0">
                <a:cs typeface="Consolas" pitchFamily="49" charset="0"/>
              </a:rPr>
              <a:t>       (p2 – p1) / 0.1</a:t>
            </a:r>
          </a:p>
          <a:p>
            <a:pPr lvl="0">
              <a:lnSpc>
                <a:spcPct val="100000"/>
              </a:lnSpc>
              <a:spcBef>
                <a:spcPts val="0"/>
              </a:spcBef>
            </a:pPr>
            <a:endParaRPr lang="en-GB" sz="3200" b="1" dirty="0" smtClean="0">
              <a:solidFill>
                <a:srgbClr val="FFFFFF"/>
              </a:solidFill>
              <a:cs typeface="Consolas" pitchFamily="49" charset="0"/>
            </a:endParaRPr>
          </a:p>
          <a:p>
            <a:endParaRPr lang="en-GB" sz="3200" dirty="0"/>
          </a:p>
        </p:txBody>
      </p:sp>
      <p:cxnSp>
        <p:nvCxnSpPr>
          <p:cNvPr id="7" name="Straight Connector 6"/>
          <p:cNvCxnSpPr/>
          <p:nvPr/>
        </p:nvCxnSpPr>
        <p:spPr>
          <a:xfrm rot="5400000">
            <a:off x="337737" y="3557288"/>
            <a:ext cx="2500330" cy="0"/>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6" name="AutoShape 8"/>
          <p:cNvSpPr>
            <a:spLocks noChangeArrowheads="1"/>
          </p:cNvSpPr>
          <p:nvPr/>
        </p:nvSpPr>
        <p:spPr bwMode="auto">
          <a:xfrm>
            <a:off x="198202" y="5960897"/>
            <a:ext cx="4373761" cy="584775"/>
          </a:xfrm>
          <a:prstGeom prst="wedgeRectCallout">
            <a:avLst>
              <a:gd name="adj1" fmla="val -27306"/>
              <a:gd name="adj2" fmla="val -448703"/>
            </a:avLst>
          </a:prstGeom>
          <a:solidFill>
            <a:srgbClr val="FF0000"/>
          </a:solidFill>
          <a:ln w="15875">
            <a:solidFill>
              <a:schemeClr val="tx1"/>
            </a:solidFill>
            <a:miter lim="800000"/>
            <a:headEnd/>
            <a:tailEnd/>
          </a:ln>
          <a:effectLst/>
        </p:spPr>
        <p:txBody>
          <a:bodyPr wrap="none" anchor="ctr" anchorCtr="1">
            <a:spAutoFit/>
          </a:bodyPr>
          <a:lstStyle/>
          <a:p>
            <a:pPr algn="ctr"/>
            <a:r>
              <a:rPr lang="en-GB" sz="3200" dirty="0" smtClean="0">
                <a:latin typeface="+mn-lt"/>
              </a:rPr>
              <a:t>Offside (bad indentation)</a:t>
            </a:r>
            <a:endParaRPr lang="en-GB" sz="3200" dirty="0">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Fundamentals - Whitespace Matters</a:t>
            </a:r>
            <a:endParaRPr lang="en-GB" dirty="0"/>
          </a:p>
        </p:txBody>
      </p:sp>
      <p:sp>
        <p:nvSpPr>
          <p:cNvPr id="8" name="Text Placeholder 7"/>
          <p:cNvSpPr>
            <a:spLocks noGrp="1"/>
          </p:cNvSpPr>
          <p:nvPr>
            <p:ph type="body" sz="quarter" idx="10"/>
          </p:nvPr>
        </p:nvSpPr>
        <p:spPr/>
        <p:txBody>
          <a:bodyPr/>
          <a:lstStyle/>
          <a:p>
            <a:pPr>
              <a:lnSpc>
                <a:spcPct val="100000"/>
              </a:lnSpc>
              <a:spcBef>
                <a:spcPts val="0"/>
              </a:spcBef>
            </a:pPr>
            <a:endParaRPr lang="en-GB" sz="3200" b="1" dirty="0" smtClean="0">
              <a:solidFill>
                <a:schemeClr val="tx1"/>
              </a:solidFill>
              <a:cs typeface="Consolas" pitchFamily="49" charset="0"/>
            </a:endParaRPr>
          </a:p>
          <a:p>
            <a:pPr>
              <a:lnSpc>
                <a:spcPct val="100000"/>
              </a:lnSpc>
              <a:spcBef>
                <a:spcPts val="0"/>
              </a:spcBef>
            </a:pPr>
            <a:r>
              <a:rPr lang="en-GB" sz="3200" b="1" dirty="0" smtClean="0">
                <a:solidFill>
                  <a:schemeClr val="accent2"/>
                </a:solidFill>
                <a:cs typeface="Consolas" pitchFamily="49" charset="0"/>
              </a:rPr>
              <a:t>let</a:t>
            </a:r>
            <a:r>
              <a:rPr lang="en-GB" sz="3200" b="1" dirty="0" smtClean="0">
                <a:solidFill>
                  <a:schemeClr val="tx1"/>
                </a:solidFill>
                <a:cs typeface="Consolas" pitchFamily="49" charset="0"/>
              </a:rPr>
              <a:t> </a:t>
            </a:r>
            <a:r>
              <a:rPr lang="en-GB" sz="3200" b="1" dirty="0" smtClean="0">
                <a:solidFill>
                  <a:schemeClr val="bg1"/>
                </a:solidFill>
                <a:cs typeface="Consolas" pitchFamily="49" charset="0"/>
              </a:rPr>
              <a:t>computeDerivative f x = </a:t>
            </a:r>
          </a:p>
          <a:p>
            <a:pPr>
              <a:lnSpc>
                <a:spcPct val="100000"/>
              </a:lnSpc>
              <a:spcBef>
                <a:spcPts val="0"/>
              </a:spcBef>
            </a:pPr>
            <a:r>
              <a:rPr lang="en-GB" sz="3200" b="1" dirty="0" smtClean="0">
                <a:solidFill>
                  <a:schemeClr val="tx1"/>
                </a:solidFill>
                <a:cs typeface="Consolas" pitchFamily="49" charset="0"/>
              </a:rPr>
              <a:t>    </a:t>
            </a:r>
            <a:r>
              <a:rPr lang="en-GB" sz="3200" b="1" dirty="0" smtClean="0">
                <a:solidFill>
                  <a:schemeClr val="accent2"/>
                </a:solidFill>
                <a:cs typeface="Consolas" pitchFamily="49" charset="0"/>
              </a:rPr>
              <a:t>let</a:t>
            </a:r>
            <a:r>
              <a:rPr lang="en-GB" sz="3200" b="1" dirty="0" smtClean="0">
                <a:solidFill>
                  <a:srgbClr val="0033CC"/>
                </a:solidFill>
                <a:cs typeface="Consolas" pitchFamily="49" charset="0"/>
              </a:rPr>
              <a:t> </a:t>
            </a:r>
            <a:r>
              <a:rPr lang="en-GB" sz="3200" b="1" dirty="0" smtClean="0">
                <a:solidFill>
                  <a:schemeClr val="bg1"/>
                </a:solidFill>
                <a:cs typeface="Consolas" pitchFamily="49" charset="0"/>
              </a:rPr>
              <a:t>p1 = f (x - 0.05)</a:t>
            </a:r>
          </a:p>
          <a:p>
            <a:pPr>
              <a:lnSpc>
                <a:spcPct val="100000"/>
              </a:lnSpc>
              <a:spcBef>
                <a:spcPts val="0"/>
              </a:spcBef>
            </a:pPr>
            <a:endParaRPr lang="en-GB" sz="3200" b="1" dirty="0" smtClean="0">
              <a:solidFill>
                <a:schemeClr val="tx1"/>
              </a:solidFill>
              <a:cs typeface="Consolas" pitchFamily="49" charset="0"/>
            </a:endParaRPr>
          </a:p>
          <a:p>
            <a:pPr>
              <a:lnSpc>
                <a:spcPct val="100000"/>
              </a:lnSpc>
              <a:spcBef>
                <a:spcPts val="0"/>
              </a:spcBef>
            </a:pPr>
            <a:r>
              <a:rPr lang="en-GB" sz="3200" b="1" dirty="0" smtClean="0">
                <a:solidFill>
                  <a:schemeClr val="tx1"/>
                </a:solidFill>
                <a:cs typeface="Consolas" pitchFamily="49" charset="0"/>
              </a:rPr>
              <a:t>    </a:t>
            </a:r>
            <a:r>
              <a:rPr lang="en-GB" sz="3200" b="1" dirty="0" smtClean="0">
                <a:solidFill>
                  <a:schemeClr val="accent2"/>
                </a:solidFill>
                <a:cs typeface="Consolas" pitchFamily="49" charset="0"/>
              </a:rPr>
              <a:t>let</a:t>
            </a:r>
            <a:r>
              <a:rPr lang="en-GB" sz="3200" b="1" dirty="0" smtClean="0">
                <a:solidFill>
                  <a:srgbClr val="0033CC"/>
                </a:solidFill>
                <a:cs typeface="Consolas" pitchFamily="49" charset="0"/>
              </a:rPr>
              <a:t> </a:t>
            </a:r>
            <a:r>
              <a:rPr lang="en-GB" sz="3200" b="1" dirty="0" smtClean="0">
                <a:solidFill>
                  <a:schemeClr val="bg1"/>
                </a:solidFill>
                <a:cs typeface="Consolas" pitchFamily="49" charset="0"/>
              </a:rPr>
              <a:t>p2 = f (x + 0.05)</a:t>
            </a:r>
          </a:p>
          <a:p>
            <a:pPr>
              <a:lnSpc>
                <a:spcPct val="100000"/>
              </a:lnSpc>
              <a:spcBef>
                <a:spcPts val="0"/>
              </a:spcBef>
            </a:pPr>
            <a:endParaRPr lang="en-GB" sz="3200" b="1" dirty="0" smtClean="0">
              <a:solidFill>
                <a:schemeClr val="tx1"/>
              </a:solidFill>
              <a:cs typeface="Consolas" pitchFamily="49" charset="0"/>
            </a:endParaRPr>
          </a:p>
          <a:p>
            <a:pPr>
              <a:lnSpc>
                <a:spcPct val="100000"/>
              </a:lnSpc>
              <a:spcBef>
                <a:spcPts val="0"/>
              </a:spcBef>
            </a:pPr>
            <a:r>
              <a:rPr lang="en-GB" sz="3200" b="1" dirty="0" smtClean="0">
                <a:solidFill>
                  <a:schemeClr val="bg1"/>
                </a:solidFill>
                <a:cs typeface="Consolas" pitchFamily="49" charset="0"/>
              </a:rPr>
              <a:t>    (p2 – p1) / 0.1</a:t>
            </a:r>
          </a:p>
          <a:p>
            <a:pPr>
              <a:lnSpc>
                <a:spcPct val="100000"/>
              </a:lnSpc>
              <a:spcBef>
                <a:spcPts val="0"/>
              </a:spcBef>
            </a:pPr>
            <a:endParaRPr lang="en-GB" sz="3200" b="1" dirty="0" smtClean="0">
              <a:solidFill>
                <a:schemeClr val="tx1"/>
              </a:solidFill>
              <a:cs typeface="Consolas" pitchFamily="49"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 Pipelines</a:t>
            </a:r>
            <a:endParaRPr lang="en-GB" dirty="0"/>
          </a:p>
        </p:txBody>
      </p:sp>
      <p:sp>
        <p:nvSpPr>
          <p:cNvPr id="6" name="Text Placeholder 5"/>
          <p:cNvSpPr>
            <a:spLocks noGrp="1"/>
          </p:cNvSpPr>
          <p:nvPr>
            <p:ph type="body" sz="quarter" idx="10"/>
          </p:nvPr>
        </p:nvSpPr>
        <p:spPr/>
        <p:txBody>
          <a:bodyPr/>
          <a:lstStyle/>
          <a:p>
            <a:pPr lvl="0" defTabSz="914400" fontAlgn="base">
              <a:lnSpc>
                <a:spcPct val="100000"/>
              </a:lnSpc>
              <a:spcBef>
                <a:spcPct val="0"/>
              </a:spcBef>
              <a:spcAft>
                <a:spcPts val="1000"/>
              </a:spcAft>
            </a:pPr>
            <a:endParaRPr lang="en-GB" sz="4800" b="1" i="1" dirty="0" smtClean="0">
              <a:solidFill>
                <a:schemeClr val="bg1"/>
              </a:solidFill>
              <a:cs typeface="Consolas" pitchFamily="49" charset="0"/>
            </a:endParaRPr>
          </a:p>
          <a:p>
            <a:pPr lvl="0" defTabSz="914400" fontAlgn="base">
              <a:lnSpc>
                <a:spcPct val="100000"/>
              </a:lnSpc>
              <a:spcBef>
                <a:spcPct val="0"/>
              </a:spcBef>
              <a:spcAft>
                <a:spcPts val="1000"/>
              </a:spcAft>
            </a:pPr>
            <a:endParaRPr lang="en-GB" sz="4800" b="1" i="1" dirty="0" smtClean="0">
              <a:solidFill>
                <a:schemeClr val="bg1"/>
              </a:solidFill>
              <a:cs typeface="Consolas" pitchFamily="49" charset="0"/>
            </a:endParaRPr>
          </a:p>
          <a:p>
            <a:pPr lvl="0" defTabSz="914400" fontAlgn="base">
              <a:lnSpc>
                <a:spcPct val="100000"/>
              </a:lnSpc>
              <a:spcBef>
                <a:spcPct val="0"/>
              </a:spcBef>
              <a:spcAft>
                <a:spcPct val="0"/>
              </a:spcAft>
            </a:pPr>
            <a:r>
              <a:rPr lang="en-US" sz="4400" b="1" dirty="0" smtClean="0">
                <a:solidFill>
                  <a:schemeClr val="bg1"/>
                </a:solidFill>
                <a:cs typeface="Consolas" pitchFamily="49" charset="0"/>
              </a:rPr>
              <a:t>       x |&gt; f1</a:t>
            </a:r>
          </a:p>
          <a:p>
            <a:pPr lvl="0" defTabSz="914400" fontAlgn="base">
              <a:lnSpc>
                <a:spcPct val="100000"/>
              </a:lnSpc>
              <a:spcBef>
                <a:spcPct val="0"/>
              </a:spcBef>
              <a:spcAft>
                <a:spcPct val="0"/>
              </a:spcAft>
            </a:pPr>
            <a:r>
              <a:rPr lang="en-US" sz="4400" b="1" dirty="0" smtClean="0">
                <a:solidFill>
                  <a:schemeClr val="bg1"/>
                </a:solidFill>
                <a:cs typeface="Consolas" pitchFamily="49" charset="0"/>
              </a:rPr>
              <a:t>         |&gt; f2</a:t>
            </a:r>
          </a:p>
          <a:p>
            <a:pPr lvl="0" defTabSz="914400" fontAlgn="base">
              <a:lnSpc>
                <a:spcPct val="100000"/>
              </a:lnSpc>
              <a:spcBef>
                <a:spcPct val="0"/>
              </a:spcBef>
              <a:spcAft>
                <a:spcPct val="0"/>
              </a:spcAft>
            </a:pPr>
            <a:r>
              <a:rPr lang="en-US" sz="4400" b="1" dirty="0" smtClean="0">
                <a:solidFill>
                  <a:schemeClr val="bg1"/>
                </a:solidFill>
                <a:cs typeface="Consolas" pitchFamily="49" charset="0"/>
              </a:rPr>
              <a:t>         |&gt; f3</a:t>
            </a:r>
          </a:p>
          <a:p>
            <a:pPr lvl="0" defTabSz="914400" fontAlgn="base">
              <a:lnSpc>
                <a:spcPct val="100000"/>
              </a:lnSpc>
              <a:spcBef>
                <a:spcPct val="0"/>
              </a:spcBef>
              <a:spcAft>
                <a:spcPct val="0"/>
              </a:spcAft>
            </a:pPr>
            <a:endParaRPr lang="en-US" sz="4400" b="1" dirty="0" smtClean="0">
              <a:solidFill>
                <a:schemeClr val="bg1"/>
              </a:solidFill>
              <a:cs typeface="Consolas" pitchFamily="49" charset="0"/>
            </a:endParaRPr>
          </a:p>
        </p:txBody>
      </p:sp>
      <p:sp>
        <p:nvSpPr>
          <p:cNvPr id="8" name="AutoShape 5"/>
          <p:cNvSpPr>
            <a:spLocks noChangeArrowheads="1"/>
          </p:cNvSpPr>
          <p:nvPr/>
        </p:nvSpPr>
        <p:spPr bwMode="auto">
          <a:xfrm>
            <a:off x="1106459" y="1477034"/>
            <a:ext cx="2842125" cy="954107"/>
          </a:xfrm>
          <a:prstGeom prst="wedgeRectCallout">
            <a:avLst>
              <a:gd name="adj1" fmla="val 46481"/>
              <a:gd name="adj2" fmla="val 88444"/>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t>Successive stages </a:t>
            </a:r>
          </a:p>
          <a:p>
            <a:pPr algn="ctr"/>
            <a:r>
              <a:rPr lang="en-GB" sz="2800" b="1" dirty="0" smtClean="0"/>
              <a:t>in a pipeline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F# - Objects + Functional</a:t>
            </a:r>
          </a:p>
        </p:txBody>
      </p:sp>
      <p:sp>
        <p:nvSpPr>
          <p:cNvPr id="3" name="Content Placeholder 2"/>
          <p:cNvSpPr>
            <a:spLocks noGrp="1"/>
          </p:cNvSpPr>
          <p:nvPr>
            <p:ph type="body" sz="quarter" idx="10"/>
          </p:nvPr>
        </p:nvSpPr>
        <p:spPr/>
        <p:txBody>
          <a:bodyPr/>
          <a:lstStyle/>
          <a:p>
            <a:pPr marL="0" indent="0" defTabSz="914363" eaLnBrk="1" fontAlgn="auto" hangingPunct="1">
              <a:lnSpc>
                <a:spcPct val="90000"/>
              </a:lnSpc>
              <a:spcAft>
                <a:spcPts val="0"/>
              </a:spcAft>
              <a:buClrTx/>
              <a:buFontTx/>
              <a:buNone/>
              <a:defRPr/>
            </a:pPr>
            <a:r>
              <a:rPr lang="en-US" b="1" kern="1200" dirty="0" smtClean="0">
                <a:solidFill>
                  <a:schemeClr val="accent2"/>
                </a:solidFill>
                <a:latin typeface="Consolas" pitchFamily="49" charset="0"/>
                <a:cs typeface="Consolas" pitchFamily="49" charset="0"/>
              </a:rPr>
              <a:t>type</a:t>
            </a:r>
            <a:r>
              <a:rPr lang="en-US" b="1" kern="1200" dirty="0" smtClean="0">
                <a:latin typeface="Consolas" pitchFamily="49" charset="0"/>
                <a:cs typeface="Consolas" pitchFamily="49" charset="0"/>
              </a:rPr>
              <a:t> Vector2D (</a:t>
            </a:r>
            <a:r>
              <a:rPr lang="en-US" b="1" kern="1200" dirty="0" err="1" smtClean="0">
                <a:latin typeface="Consolas" pitchFamily="49" charset="0"/>
                <a:cs typeface="Consolas" pitchFamily="49" charset="0"/>
              </a:rPr>
              <a:t>dx:double</a:t>
            </a:r>
            <a:r>
              <a:rPr lang="en-US" b="1" kern="1200" dirty="0" smtClean="0">
                <a:latin typeface="Consolas" pitchFamily="49" charset="0"/>
                <a:cs typeface="Consolas" pitchFamily="49" charset="0"/>
              </a:rPr>
              <a:t>, </a:t>
            </a:r>
            <a:r>
              <a:rPr lang="en-US" b="1" kern="1200" dirty="0" err="1" smtClean="0">
                <a:latin typeface="Consolas" pitchFamily="49" charset="0"/>
                <a:cs typeface="Consolas" pitchFamily="49" charset="0"/>
              </a:rPr>
              <a:t>dy:double</a:t>
            </a:r>
            <a:r>
              <a:rPr lang="en-US" b="1" kern="1200" dirty="0" smtClean="0">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endParaRPr lang="en-US" b="1" kern="1200" dirty="0" smtClean="0">
              <a:latin typeface="Consolas" pitchFamily="49" charset="0"/>
              <a:cs typeface="Consolas" pitchFamily="49" charset="0"/>
            </a:endParaRPr>
          </a:p>
          <a:p>
            <a:pPr>
              <a:lnSpc>
                <a:spcPct val="90000"/>
              </a:lnSpc>
              <a:defRPr/>
            </a:pPr>
            <a:r>
              <a:rPr lang="en-US" b="1" dirty="0" smtClean="0">
                <a:solidFill>
                  <a:schemeClr val="accent2">
                    <a:lumMod val="40000"/>
                    <a:lumOff val="60000"/>
                  </a:schemeClr>
                </a:solidFill>
                <a:cs typeface="Consolas" pitchFamily="49" charset="0"/>
              </a:rPr>
              <a:t>   </a:t>
            </a:r>
            <a:r>
              <a:rPr lang="en-US" b="1" dirty="0" smtClean="0">
                <a:solidFill>
                  <a:schemeClr val="accent2"/>
                </a:solidFill>
                <a:cs typeface="Consolas" pitchFamily="49" charset="0"/>
              </a:rPr>
              <a:t>let</a:t>
            </a:r>
            <a:r>
              <a:rPr lang="en-US" b="1" dirty="0" smtClean="0">
                <a:cs typeface="Consolas" pitchFamily="49" charset="0"/>
              </a:rPr>
              <a:t> d2 = dx*</a:t>
            </a:r>
            <a:r>
              <a:rPr lang="en-US" b="1" dirty="0" err="1" smtClean="0">
                <a:cs typeface="Consolas" pitchFamily="49" charset="0"/>
              </a:rPr>
              <a:t>dx+dy</a:t>
            </a:r>
            <a:r>
              <a:rPr lang="en-US" b="1" dirty="0" smtClean="0">
                <a:cs typeface="Consolas" pitchFamily="49" charset="0"/>
              </a:rPr>
              <a:t>*dy</a:t>
            </a:r>
          </a:p>
          <a:p>
            <a:pPr marL="0" indent="0" defTabSz="914363" eaLnBrk="1" fontAlgn="auto" hangingPunct="1">
              <a:lnSpc>
                <a:spcPct val="90000"/>
              </a:lnSpc>
              <a:spcAft>
                <a:spcPts val="0"/>
              </a:spcAft>
              <a:buClrTx/>
              <a:buFontTx/>
              <a:buNone/>
              <a:defRPr/>
            </a:pPr>
            <a:endParaRPr lang="en-US" b="1" kern="1200" dirty="0" smtClean="0">
              <a:solidFill>
                <a:schemeClr val="accent2">
                  <a:lumMod val="40000"/>
                  <a:lumOff val="60000"/>
                </a:schemeClr>
              </a:solidFill>
              <a:latin typeface="Consolas" pitchFamily="49" charset="0"/>
              <a:cs typeface="Consolas" pitchFamily="49" charset="0"/>
            </a:endParaRP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v.DX = dx</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a:t>
            </a:r>
            <a:r>
              <a:rPr lang="en-US" b="1" kern="1200" dirty="0" err="1" smtClean="0">
                <a:latin typeface="Consolas" pitchFamily="49" charset="0"/>
                <a:cs typeface="Consolas" pitchFamily="49" charset="0"/>
              </a:rPr>
              <a:t>v.DY</a:t>
            </a:r>
            <a:r>
              <a:rPr lang="en-US" b="1" kern="1200" dirty="0" smtClean="0">
                <a:latin typeface="Consolas" pitchFamily="49" charset="0"/>
                <a:cs typeface="Consolas" pitchFamily="49" charset="0"/>
              </a:rPr>
              <a:t> = </a:t>
            </a:r>
            <a:r>
              <a:rPr lang="en-US" b="1" kern="1200" dirty="0" err="1" smtClean="0">
                <a:latin typeface="Consolas" pitchFamily="49" charset="0"/>
                <a:cs typeface="Consolas" pitchFamily="49" charset="0"/>
              </a:rPr>
              <a:t>dy</a:t>
            </a:r>
            <a:endParaRPr lang="en-US" b="1" kern="1200" dirty="0" smtClean="0">
              <a:latin typeface="Consolas" pitchFamily="49" charset="0"/>
              <a:cs typeface="Consolas" pitchFamily="49" charset="0"/>
            </a:endParaRP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v.Length = sqrt d2</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a:t>
            </a:r>
            <a:r>
              <a:rPr lang="en-US" b="1" kern="1200" dirty="0" err="1" smtClean="0">
                <a:latin typeface="Consolas" pitchFamily="49" charset="0"/>
                <a:cs typeface="Consolas" pitchFamily="49" charset="0"/>
              </a:rPr>
              <a:t>v.Scale</a:t>
            </a:r>
            <a:r>
              <a:rPr lang="en-US" b="1" kern="1200" dirty="0" smtClean="0">
                <a:latin typeface="Consolas" pitchFamily="49" charset="0"/>
                <a:cs typeface="Consolas" pitchFamily="49" charset="0"/>
              </a:rPr>
              <a:t>(k) = Vector2D (dx*</a:t>
            </a:r>
            <a:r>
              <a:rPr lang="en-US" b="1" kern="1200" dirty="0" err="1" smtClean="0">
                <a:latin typeface="Consolas" pitchFamily="49" charset="0"/>
                <a:cs typeface="Consolas" pitchFamily="49" charset="0"/>
              </a:rPr>
              <a:t>k,dy</a:t>
            </a:r>
            <a:r>
              <a:rPr lang="en-US" b="1" kern="1200" dirty="0" smtClean="0">
                <a:latin typeface="Consolas" pitchFamily="49" charset="0"/>
                <a:cs typeface="Consolas" pitchFamily="49" charset="0"/>
              </a:rPr>
              <a:t>*k)</a:t>
            </a:r>
            <a:endParaRPr lang="en-US" b="1" kern="1200" dirty="0" smtClean="0">
              <a:solidFill>
                <a:schemeClr val="accent2">
                  <a:lumMod val="40000"/>
                  <a:lumOff val="60000"/>
                </a:schemeClr>
              </a:solidFill>
              <a:latin typeface="Consolas" pitchFamily="49" charset="0"/>
              <a:cs typeface="Consolas" pitchFamily="49" charset="0"/>
            </a:endParaRPr>
          </a:p>
        </p:txBody>
      </p:sp>
      <p:sp>
        <p:nvSpPr>
          <p:cNvPr id="4" name="Rectangular Callout 3"/>
          <p:cNvSpPr/>
          <p:nvPr/>
        </p:nvSpPr>
        <p:spPr>
          <a:xfrm>
            <a:off x="6083741" y="1702003"/>
            <a:ext cx="2617704" cy="954107"/>
          </a:xfrm>
          <a:prstGeom prst="wedgeRectCallout">
            <a:avLst>
              <a:gd name="adj1" fmla="val -85989"/>
              <a:gd name="adj2" fmla="val -49005"/>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Inputs to object </a:t>
            </a:r>
          </a:p>
          <a:p>
            <a:pPr algn="ctr"/>
            <a:r>
              <a:rPr lang="en-GB" sz="2800" b="1" dirty="0" smtClean="0">
                <a:solidFill>
                  <a:schemeClr val="tx1"/>
                </a:solidFill>
              </a:rPr>
              <a:t>construction</a:t>
            </a:r>
            <a:endParaRPr lang="en-GB" sz="2800" b="1" dirty="0">
              <a:solidFill>
                <a:schemeClr val="tx1"/>
              </a:solidFill>
            </a:endParaRPr>
          </a:p>
        </p:txBody>
      </p:sp>
      <p:sp>
        <p:nvSpPr>
          <p:cNvPr id="5" name="Rectangular Callout 4"/>
          <p:cNvSpPr/>
          <p:nvPr/>
        </p:nvSpPr>
        <p:spPr>
          <a:xfrm>
            <a:off x="5763125" y="3660584"/>
            <a:ext cx="3160738" cy="523220"/>
          </a:xfrm>
          <a:prstGeom prst="wedgeRectCallout">
            <a:avLst>
              <a:gd name="adj1" fmla="val -99841"/>
              <a:gd name="adj2" fmla="val -4838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Exported properties</a:t>
            </a:r>
            <a:endParaRPr lang="en-GB" sz="2800" b="1" dirty="0">
              <a:solidFill>
                <a:schemeClr val="tx1"/>
              </a:solidFill>
            </a:endParaRPr>
          </a:p>
        </p:txBody>
      </p:sp>
      <p:sp>
        <p:nvSpPr>
          <p:cNvPr id="6" name="Rectangular Callout 5"/>
          <p:cNvSpPr/>
          <p:nvPr/>
        </p:nvSpPr>
        <p:spPr>
          <a:xfrm>
            <a:off x="5997198" y="4390673"/>
            <a:ext cx="2785955" cy="523220"/>
          </a:xfrm>
          <a:prstGeom prst="wedgeRectCallout">
            <a:avLst>
              <a:gd name="adj1" fmla="val -77128"/>
              <a:gd name="adj2" fmla="val 11107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Exported method</a:t>
            </a:r>
            <a:endParaRPr lang="en-GB" sz="2800" b="1" dirty="0">
              <a:solidFill>
                <a:schemeClr val="tx1"/>
              </a:solidFill>
            </a:endParaRPr>
          </a:p>
        </p:txBody>
      </p:sp>
      <p:sp>
        <p:nvSpPr>
          <p:cNvPr id="7" name="Rectangular Callout 6"/>
          <p:cNvSpPr/>
          <p:nvPr/>
        </p:nvSpPr>
        <p:spPr>
          <a:xfrm>
            <a:off x="6075512" y="2782674"/>
            <a:ext cx="2557431" cy="523220"/>
          </a:xfrm>
          <a:prstGeom prst="wedgeRectCallout">
            <a:avLst>
              <a:gd name="adj1" fmla="val -109282"/>
              <a:gd name="adj2" fmla="val -97617"/>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Object internals</a:t>
            </a:r>
            <a:endParaRPr lang="en-GB" sz="2800"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sz="4400" dirty="0" smtClean="0"/>
              <a:t> F# Orientation!</a:t>
            </a:r>
          </a:p>
          <a:p>
            <a:endParaRPr lang="en-GB" sz="4400" dirty="0" smtClean="0"/>
          </a:p>
          <a:p>
            <a:r>
              <a:rPr lang="en-GB" sz="4400" dirty="0" smtClean="0"/>
              <a:t> F# Eye for the Parallel Guy</a:t>
            </a:r>
          </a:p>
          <a:p>
            <a:endParaRPr lang="en-GB" sz="4400" dirty="0" smtClean="0"/>
          </a:p>
          <a:p>
            <a:r>
              <a:rPr lang="en-GB" sz="4400" dirty="0" smtClean="0"/>
              <a:t> Immutability, Async and Agents</a:t>
            </a:r>
          </a:p>
          <a:p>
            <a:endParaRPr lang="en-GB"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3" name="Subtitle 2"/>
          <p:cNvSpPr>
            <a:spLocks noGrp="1"/>
          </p:cNvSpPr>
          <p:nvPr>
            <p:ph type="subTitle" idx="1"/>
          </p:nvPr>
        </p:nvSpPr>
        <p:spPr/>
        <p:txBody>
          <a:bodyPr/>
          <a:lstStyle/>
          <a:p>
            <a:r>
              <a:rPr lang="en-US" smtClean="0"/>
              <a:t>Name</a:t>
            </a:r>
          </a:p>
          <a:p>
            <a:r>
              <a:rPr lang="en-US" smtClean="0"/>
              <a:t>Title</a:t>
            </a:r>
          </a:p>
          <a:p>
            <a:r>
              <a:rPr lang="en-US" smtClean="0"/>
              <a:t>Company</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smtClean="0"/>
              <a:t>Four Big Concurrency Challenges</a:t>
            </a:r>
            <a:endParaRPr lang="en-US" dirty="0"/>
          </a:p>
        </p:txBody>
      </p:sp>
      <p:grpSp>
        <p:nvGrpSpPr>
          <p:cNvPr id="3" name="Group 7"/>
          <p:cNvGrpSpPr/>
          <p:nvPr/>
        </p:nvGrpSpPr>
        <p:grpSpPr>
          <a:xfrm>
            <a:off x="859536" y="1081107"/>
            <a:ext cx="6217920" cy="822960"/>
            <a:chOff x="0" y="98833"/>
            <a:chExt cx="7909560" cy="1106820"/>
          </a:xfrm>
          <a:scene3d>
            <a:camera prst="orthographicFront"/>
            <a:lightRig rig="flat" dir="t"/>
          </a:scene3d>
        </p:grpSpPr>
        <p:sp>
          <p:nvSpPr>
            <p:cNvPr id="18" name="Rounded Rectangle 17"/>
            <p:cNvSpPr/>
            <p:nvPr/>
          </p:nvSpPr>
          <p:spPr>
            <a:xfrm>
              <a:off x="0" y="98833"/>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9" name="Rounded Rectangle 4"/>
            <p:cNvSpPr/>
            <p:nvPr/>
          </p:nvSpPr>
          <p:spPr>
            <a:xfrm>
              <a:off x="54031" y="152864"/>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Shared State</a:t>
              </a:r>
              <a:endParaRPr lang="en-US" sz="3600" kern="1200" dirty="0"/>
            </a:p>
          </p:txBody>
        </p:sp>
      </p:grpSp>
      <p:grpSp>
        <p:nvGrpSpPr>
          <p:cNvPr id="4" name="Group 8"/>
          <p:cNvGrpSpPr/>
          <p:nvPr/>
        </p:nvGrpSpPr>
        <p:grpSpPr>
          <a:xfrm>
            <a:off x="859536" y="2361154"/>
            <a:ext cx="6217920" cy="822960"/>
            <a:chOff x="0" y="1378880"/>
            <a:chExt cx="7909560" cy="1106820"/>
          </a:xfrm>
          <a:scene3d>
            <a:camera prst="orthographicFront"/>
            <a:lightRig rig="flat" dir="t"/>
          </a:scene3d>
        </p:grpSpPr>
        <p:sp>
          <p:nvSpPr>
            <p:cNvPr id="16" name="Rounded Rectangle 15"/>
            <p:cNvSpPr/>
            <p:nvPr/>
          </p:nvSpPr>
          <p:spPr>
            <a:xfrm>
              <a:off x="0" y="1378880"/>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7" name="Rounded Rectangle 6"/>
            <p:cNvSpPr/>
            <p:nvPr/>
          </p:nvSpPr>
          <p:spPr>
            <a:xfrm>
              <a:off x="54031" y="1432911"/>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Inversion of Control</a:t>
              </a:r>
              <a:endParaRPr lang="en-US" sz="3600" kern="1200" dirty="0"/>
            </a:p>
          </p:txBody>
        </p:sp>
      </p:grpSp>
      <p:grpSp>
        <p:nvGrpSpPr>
          <p:cNvPr id="5" name="Group 9"/>
          <p:cNvGrpSpPr/>
          <p:nvPr/>
        </p:nvGrpSpPr>
        <p:grpSpPr>
          <a:xfrm>
            <a:off x="859536" y="3591813"/>
            <a:ext cx="6217920" cy="822960"/>
            <a:chOff x="0" y="2609539"/>
            <a:chExt cx="7909560" cy="1106820"/>
          </a:xfrm>
          <a:scene3d>
            <a:camera prst="orthographicFront"/>
            <a:lightRig rig="flat" dir="t"/>
          </a:scene3d>
        </p:grpSpPr>
        <p:sp>
          <p:nvSpPr>
            <p:cNvPr id="14" name="Rounded Rectangle 13"/>
            <p:cNvSpPr/>
            <p:nvPr/>
          </p:nvSpPr>
          <p:spPr>
            <a:xfrm>
              <a:off x="0" y="2609539"/>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5" name="Rounded Rectangle 8"/>
            <p:cNvSpPr/>
            <p:nvPr/>
          </p:nvSpPr>
          <p:spPr>
            <a:xfrm>
              <a:off x="54031" y="2663570"/>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I/O Parallelism</a:t>
              </a:r>
            </a:p>
          </p:txBody>
        </p:sp>
      </p:grpSp>
      <p:grpSp>
        <p:nvGrpSpPr>
          <p:cNvPr id="6" name="Group 10"/>
          <p:cNvGrpSpPr/>
          <p:nvPr/>
        </p:nvGrpSpPr>
        <p:grpSpPr>
          <a:xfrm>
            <a:off x="859536" y="4822473"/>
            <a:ext cx="6217920" cy="822960"/>
            <a:chOff x="0" y="3840199"/>
            <a:chExt cx="7909560" cy="1106820"/>
          </a:xfrm>
          <a:scene3d>
            <a:camera prst="orthographicFront"/>
            <a:lightRig rig="flat" dir="t"/>
          </a:scene3d>
        </p:grpSpPr>
        <p:sp>
          <p:nvSpPr>
            <p:cNvPr id="12" name="Rounded Rectangle 11"/>
            <p:cNvSpPr/>
            <p:nvPr/>
          </p:nvSpPr>
          <p:spPr>
            <a:xfrm>
              <a:off x="0" y="3840199"/>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 name="Rounded Rectangle 10"/>
            <p:cNvSpPr/>
            <p:nvPr/>
          </p:nvSpPr>
          <p:spPr>
            <a:xfrm>
              <a:off x="54031" y="3894230"/>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Messaging and Scaling</a:t>
              </a:r>
            </a:p>
          </p:txBody>
        </p: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smtClean="0"/>
              <a:t>Concurrency Challenges</a:t>
            </a:r>
            <a:endParaRPr lang="en-US" dirty="0"/>
          </a:p>
        </p:txBody>
      </p:sp>
      <p:sp>
        <p:nvSpPr>
          <p:cNvPr id="8" name="Rectangle 7"/>
          <p:cNvSpPr/>
          <p:nvPr/>
        </p:nvSpPr>
        <p:spPr>
          <a:xfrm>
            <a:off x="464820" y="1499638"/>
            <a:ext cx="7909560" cy="2721842"/>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dirty="0"/>
          </a:p>
        </p:txBody>
      </p:sp>
      <p:grpSp>
        <p:nvGrpSpPr>
          <p:cNvPr id="3" name="Group 8"/>
          <p:cNvGrpSpPr/>
          <p:nvPr/>
        </p:nvGrpSpPr>
        <p:grpSpPr>
          <a:xfrm>
            <a:off x="860298" y="1086359"/>
            <a:ext cx="6217920" cy="826560"/>
            <a:chOff x="395478" y="83059"/>
            <a:chExt cx="5536692" cy="826560"/>
          </a:xfrm>
          <a:scene3d>
            <a:camera prst="orthographicFront"/>
            <a:lightRig rig="flat" dir="t"/>
          </a:scene3d>
        </p:grpSpPr>
        <p:sp>
          <p:nvSpPr>
            <p:cNvPr id="22" name="Rounded Rectangle 21"/>
            <p:cNvSpPr/>
            <p:nvPr/>
          </p:nvSpPr>
          <p:spPr>
            <a:xfrm>
              <a:off x="395478" y="83059"/>
              <a:ext cx="5536692" cy="82656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3" name="Rounded Rectangle 5"/>
            <p:cNvSpPr/>
            <p:nvPr/>
          </p:nvSpPr>
          <p:spPr>
            <a:xfrm>
              <a:off x="435827" y="123408"/>
              <a:ext cx="5455994" cy="74586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274" tIns="0" rIns="209274" bIns="0" numCol="1" spcCol="1270" anchor="ctr" anchorCtr="0">
              <a:noAutofit/>
            </a:bodyPr>
            <a:lstStyle/>
            <a:p>
              <a:pPr lvl="0" algn="l" defTabSz="1244600">
                <a:lnSpc>
                  <a:spcPct val="90000"/>
                </a:lnSpc>
                <a:spcBef>
                  <a:spcPct val="0"/>
                </a:spcBef>
                <a:spcAft>
                  <a:spcPct val="35000"/>
                </a:spcAft>
              </a:pPr>
              <a:r>
                <a:rPr lang="en-US" sz="3600" kern="1200" dirty="0" smtClean="0"/>
                <a:t>Shared State</a:t>
              </a:r>
              <a:endParaRPr lang="en-US" sz="3600" kern="1200" dirty="0"/>
            </a:p>
          </p:txBody>
        </p:sp>
      </p:grpSp>
      <p:grpSp>
        <p:nvGrpSpPr>
          <p:cNvPr id="4" name="Group 10"/>
          <p:cNvGrpSpPr/>
          <p:nvPr/>
        </p:nvGrpSpPr>
        <p:grpSpPr>
          <a:xfrm>
            <a:off x="860298" y="4291919"/>
            <a:ext cx="6217920" cy="826560"/>
            <a:chOff x="395478" y="1353139"/>
            <a:chExt cx="5536692" cy="826560"/>
          </a:xfrm>
          <a:scene3d>
            <a:camera prst="orthographicFront"/>
            <a:lightRig rig="flat" dir="t"/>
          </a:scene3d>
        </p:grpSpPr>
        <p:sp>
          <p:nvSpPr>
            <p:cNvPr id="20" name="Rounded Rectangle 19"/>
            <p:cNvSpPr/>
            <p:nvPr/>
          </p:nvSpPr>
          <p:spPr>
            <a:xfrm>
              <a:off x="395478" y="1353139"/>
              <a:ext cx="5536692" cy="82656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1" name="Rounded Rectangle 8"/>
            <p:cNvSpPr/>
            <p:nvPr/>
          </p:nvSpPr>
          <p:spPr>
            <a:xfrm>
              <a:off x="435827" y="1378248"/>
              <a:ext cx="5455994" cy="74586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274" tIns="0" rIns="209274" bIns="0" numCol="1" spcCol="1270" anchor="ctr" anchorCtr="0">
              <a:noAutofit/>
            </a:bodyPr>
            <a:lstStyle/>
            <a:p>
              <a:pPr lvl="0" algn="l" defTabSz="1244600">
                <a:lnSpc>
                  <a:spcPct val="90000"/>
                </a:lnSpc>
                <a:spcBef>
                  <a:spcPct val="0"/>
                </a:spcBef>
                <a:spcAft>
                  <a:spcPct val="35000"/>
                </a:spcAft>
              </a:pPr>
              <a:r>
                <a:rPr lang="en-US" sz="3600" kern="1200" dirty="0" smtClean="0"/>
                <a:t>Inversion of Control</a:t>
              </a:r>
              <a:endParaRPr lang="en-US" sz="3600" kern="1200" dirty="0"/>
            </a:p>
          </p:txBody>
        </p:sp>
      </p:grpSp>
      <p:grpSp>
        <p:nvGrpSpPr>
          <p:cNvPr id="5" name="Group 12"/>
          <p:cNvGrpSpPr/>
          <p:nvPr/>
        </p:nvGrpSpPr>
        <p:grpSpPr>
          <a:xfrm>
            <a:off x="860298" y="4876200"/>
            <a:ext cx="6217920" cy="826560"/>
            <a:chOff x="395478" y="2623220"/>
            <a:chExt cx="5536692" cy="826560"/>
          </a:xfrm>
          <a:scene3d>
            <a:camera prst="orthographicFront"/>
            <a:lightRig rig="flat" dir="t"/>
          </a:scene3d>
        </p:grpSpPr>
        <p:sp>
          <p:nvSpPr>
            <p:cNvPr id="18" name="Rounded Rectangle 17"/>
            <p:cNvSpPr/>
            <p:nvPr/>
          </p:nvSpPr>
          <p:spPr>
            <a:xfrm>
              <a:off x="395478" y="2623220"/>
              <a:ext cx="5536692" cy="82656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9" name="Rounded Rectangle 11"/>
            <p:cNvSpPr/>
            <p:nvPr/>
          </p:nvSpPr>
          <p:spPr>
            <a:xfrm>
              <a:off x="435827" y="2663569"/>
              <a:ext cx="5455994" cy="74586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274" tIns="0" rIns="209274" bIns="0" numCol="1" spcCol="1270" anchor="ctr" anchorCtr="0">
              <a:noAutofit/>
            </a:bodyPr>
            <a:lstStyle/>
            <a:p>
              <a:pPr lvl="0" algn="l" defTabSz="1244600">
                <a:lnSpc>
                  <a:spcPct val="90000"/>
                </a:lnSpc>
                <a:spcBef>
                  <a:spcPct val="0"/>
                </a:spcBef>
                <a:spcAft>
                  <a:spcPct val="35000"/>
                </a:spcAft>
              </a:pPr>
              <a:r>
                <a:rPr lang="en-US" sz="3600" kern="1200" dirty="0" smtClean="0"/>
                <a:t>I/O Parallelism</a:t>
              </a:r>
            </a:p>
          </p:txBody>
        </p:sp>
      </p:grpSp>
      <p:grpSp>
        <p:nvGrpSpPr>
          <p:cNvPr id="6" name="Group 14"/>
          <p:cNvGrpSpPr/>
          <p:nvPr/>
        </p:nvGrpSpPr>
        <p:grpSpPr>
          <a:xfrm>
            <a:off x="860298" y="5475720"/>
            <a:ext cx="6217920" cy="826560"/>
            <a:chOff x="395478" y="3893300"/>
            <a:chExt cx="5536692" cy="826560"/>
          </a:xfrm>
          <a:scene3d>
            <a:camera prst="orthographicFront"/>
            <a:lightRig rig="flat" dir="t"/>
          </a:scene3d>
        </p:grpSpPr>
        <p:sp>
          <p:nvSpPr>
            <p:cNvPr id="16" name="Rounded Rectangle 15"/>
            <p:cNvSpPr/>
            <p:nvPr/>
          </p:nvSpPr>
          <p:spPr>
            <a:xfrm>
              <a:off x="395478" y="3893300"/>
              <a:ext cx="5536692" cy="82656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7" name="Rounded Rectangle 14"/>
            <p:cNvSpPr/>
            <p:nvPr/>
          </p:nvSpPr>
          <p:spPr>
            <a:xfrm>
              <a:off x="435827" y="3933649"/>
              <a:ext cx="5455994" cy="74586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274" tIns="0" rIns="209274" bIns="0" numCol="1" spcCol="1270" anchor="ctr" anchorCtr="0">
              <a:noAutofit/>
            </a:bodyPr>
            <a:lstStyle/>
            <a:p>
              <a:pPr lvl="0" algn="l" defTabSz="1244600">
                <a:lnSpc>
                  <a:spcPct val="90000"/>
                </a:lnSpc>
                <a:spcBef>
                  <a:spcPct val="0"/>
                </a:spcBef>
                <a:spcAft>
                  <a:spcPct val="35000"/>
                </a:spcAft>
              </a:pPr>
              <a:r>
                <a:rPr lang="en-US" sz="3600" kern="1200" dirty="0" smtClean="0"/>
                <a:t>Messaging and Scaling</a:t>
              </a:r>
            </a:p>
          </p:txBody>
        </p:sp>
      </p:grpSp>
      <p:sp>
        <p:nvSpPr>
          <p:cNvPr id="24" name="TextBox 23"/>
          <p:cNvSpPr txBox="1"/>
          <p:nvPr/>
        </p:nvSpPr>
        <p:spPr>
          <a:xfrm>
            <a:off x="868680" y="2011680"/>
            <a:ext cx="7330440" cy="1785104"/>
          </a:xfrm>
          <a:prstGeom prst="rect">
            <a:avLst/>
          </a:prstGeom>
          <a:noFill/>
        </p:spPr>
        <p:txBody>
          <a:bodyPr wrap="square" lIns="0" tIns="0" rIns="0" bIns="0" rtlCol="0">
            <a:spAutoFit/>
          </a:bodyPr>
          <a:lstStyle/>
          <a:p>
            <a:pPr lvl="1">
              <a:buFont typeface="Courier New" pitchFamily="49" charset="0"/>
              <a:buChar char="o"/>
            </a:pPr>
            <a:r>
              <a:rPr lang="en-US" sz="2400" dirty="0" smtClean="0">
                <a:solidFill>
                  <a:schemeClr val="bg1"/>
                </a:solidFill>
              </a:rPr>
              <a:t> Difficult to maintain and test</a:t>
            </a:r>
          </a:p>
          <a:p>
            <a:pPr lvl="1">
              <a:buFont typeface="Courier New" pitchFamily="49" charset="0"/>
              <a:buChar char="o"/>
            </a:pPr>
            <a:r>
              <a:rPr lang="en-US" sz="2400" dirty="0" smtClean="0">
                <a:solidFill>
                  <a:schemeClr val="bg1"/>
                </a:solidFill>
              </a:rPr>
              <a:t> Very difficult to parallelize!</a:t>
            </a:r>
          </a:p>
          <a:p>
            <a:pPr lvl="1">
              <a:buFont typeface="Courier New" pitchFamily="49" charset="0"/>
              <a:buChar char="o"/>
            </a:pPr>
            <a:r>
              <a:rPr lang="en-US" sz="2400" dirty="0" smtClean="0">
                <a:solidFill>
                  <a:schemeClr val="bg1"/>
                </a:solidFill>
              </a:rPr>
              <a:t> Locking is fundamentally error prone:</a:t>
            </a:r>
          </a:p>
          <a:p>
            <a:pPr lvl="2">
              <a:buFont typeface="Courier New" pitchFamily="49" charset="0"/>
              <a:buChar char="o"/>
            </a:pPr>
            <a:r>
              <a:rPr lang="en-US" sz="2200" dirty="0" smtClean="0">
                <a:solidFill>
                  <a:schemeClr val="bg1"/>
                </a:solidFill>
              </a:rPr>
              <a:t> Must guess where parallelism will be needed</a:t>
            </a:r>
          </a:p>
          <a:p>
            <a:pPr lvl="2">
              <a:buFont typeface="Courier New" pitchFamily="49" charset="0"/>
              <a:buChar char="o"/>
            </a:pPr>
            <a:r>
              <a:rPr lang="en-US" sz="2200" dirty="0" smtClean="0">
                <a:solidFill>
                  <a:schemeClr val="bg1"/>
                </a:solidFill>
              </a:rPr>
              <a:t> All consumers need to participate</a:t>
            </a:r>
          </a:p>
        </p:txBody>
      </p:sp>
      <p:sp>
        <p:nvSpPr>
          <p:cNvPr id="25" name="Content Placeholder 2"/>
          <p:cNvSpPr txBox="1">
            <a:spLocks/>
          </p:cNvSpPr>
          <p:nvPr/>
        </p:nvSpPr>
        <p:spPr>
          <a:xfrm>
            <a:off x="472440" y="1935480"/>
            <a:ext cx="7924800" cy="2087880"/>
          </a:xfrm>
          <a:prstGeom prst="rect">
            <a:avLst/>
          </a:prstGeom>
        </p:spPr>
        <p:txBody>
          <a:bodyPr/>
          <a:lstStyle/>
          <a:p>
            <a:pPr marL="460375" marR="0" lvl="0" indent="-460375" algn="l" defTabSz="914363" rtl="0" eaLnBrk="1" fontAlgn="auto" latinLnBrk="0" hangingPunct="1">
              <a:lnSpc>
                <a:spcPct val="90000"/>
              </a:lnSpc>
              <a:spcBef>
                <a:spcPct val="20000"/>
              </a:spcBef>
              <a:spcAft>
                <a:spcPts val="0"/>
              </a:spcAft>
              <a:buClr>
                <a:srgbClr val="C3D69B"/>
              </a:buClr>
              <a:buSzPct val="90000"/>
              <a:buFont typeface="Segoe UI" pitchFamily="34" charset="0"/>
              <a:buChar char="&gt;"/>
              <a:tabLst/>
              <a:defRPr/>
            </a:pPr>
            <a:endParaRPr kumimoji="0" lang="en-GB" sz="28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smtClean="0"/>
              <a:t>Shared State: The Problem</a:t>
            </a:r>
            <a:endParaRPr lang="en-US" dirty="0"/>
          </a:p>
        </p:txBody>
      </p:sp>
      <p:graphicFrame>
        <p:nvGraphicFramePr>
          <p:cNvPr id="4" name="Diagram 3"/>
          <p:cNvGraphicFramePr/>
          <p:nvPr/>
        </p:nvGraphicFramePr>
        <p:xfrm>
          <a:off x="381000" y="1447799"/>
          <a:ext cx="8382000" cy="41303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smtClean="0"/>
              <a:t>Concurrency Challenges</a:t>
            </a:r>
            <a:endParaRPr lang="en-US" dirty="0"/>
          </a:p>
        </p:txBody>
      </p:sp>
      <p:sp>
        <p:nvSpPr>
          <p:cNvPr id="8" name="Rectangle 7"/>
          <p:cNvSpPr/>
          <p:nvPr/>
        </p:nvSpPr>
        <p:spPr>
          <a:xfrm>
            <a:off x="464820" y="2063518"/>
            <a:ext cx="7909560" cy="2721842"/>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dirty="0"/>
          </a:p>
        </p:txBody>
      </p:sp>
      <p:grpSp>
        <p:nvGrpSpPr>
          <p:cNvPr id="3" name="Group 8"/>
          <p:cNvGrpSpPr/>
          <p:nvPr/>
        </p:nvGrpSpPr>
        <p:grpSpPr>
          <a:xfrm>
            <a:off x="860298" y="1086359"/>
            <a:ext cx="6217920" cy="826560"/>
            <a:chOff x="395478" y="83059"/>
            <a:chExt cx="5536692" cy="826560"/>
          </a:xfrm>
          <a:scene3d>
            <a:camera prst="orthographicFront"/>
            <a:lightRig rig="flat" dir="t"/>
          </a:scene3d>
        </p:grpSpPr>
        <p:sp>
          <p:nvSpPr>
            <p:cNvPr id="22" name="Rounded Rectangle 21"/>
            <p:cNvSpPr/>
            <p:nvPr/>
          </p:nvSpPr>
          <p:spPr>
            <a:xfrm>
              <a:off x="395478" y="83059"/>
              <a:ext cx="5536692" cy="82656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3" name="Rounded Rectangle 5"/>
            <p:cNvSpPr/>
            <p:nvPr/>
          </p:nvSpPr>
          <p:spPr>
            <a:xfrm>
              <a:off x="435827" y="123408"/>
              <a:ext cx="5455994" cy="74586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274" tIns="0" rIns="209274" bIns="0" numCol="1" spcCol="1270" anchor="ctr" anchorCtr="0">
              <a:noAutofit/>
            </a:bodyPr>
            <a:lstStyle/>
            <a:p>
              <a:pPr lvl="0" algn="l" defTabSz="1244600">
                <a:lnSpc>
                  <a:spcPct val="90000"/>
                </a:lnSpc>
                <a:spcBef>
                  <a:spcPct val="0"/>
                </a:spcBef>
                <a:spcAft>
                  <a:spcPct val="35000"/>
                </a:spcAft>
              </a:pPr>
              <a:r>
                <a:rPr lang="en-US" sz="3600" kern="1200" dirty="0" smtClean="0"/>
                <a:t>Shared State</a:t>
              </a:r>
              <a:endParaRPr lang="en-US" sz="3600" kern="1200" dirty="0"/>
            </a:p>
          </p:txBody>
        </p:sp>
      </p:grpSp>
      <p:grpSp>
        <p:nvGrpSpPr>
          <p:cNvPr id="4" name="Group 10"/>
          <p:cNvGrpSpPr/>
          <p:nvPr/>
        </p:nvGrpSpPr>
        <p:grpSpPr>
          <a:xfrm>
            <a:off x="860298" y="1670639"/>
            <a:ext cx="6217920" cy="826560"/>
            <a:chOff x="395478" y="1353139"/>
            <a:chExt cx="5536692" cy="826560"/>
          </a:xfrm>
          <a:scene3d>
            <a:camera prst="orthographicFront"/>
            <a:lightRig rig="flat" dir="t"/>
          </a:scene3d>
        </p:grpSpPr>
        <p:sp>
          <p:nvSpPr>
            <p:cNvPr id="20" name="Rounded Rectangle 19"/>
            <p:cNvSpPr/>
            <p:nvPr/>
          </p:nvSpPr>
          <p:spPr>
            <a:xfrm>
              <a:off x="395478" y="1353139"/>
              <a:ext cx="5536692" cy="82656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1" name="Rounded Rectangle 8"/>
            <p:cNvSpPr/>
            <p:nvPr/>
          </p:nvSpPr>
          <p:spPr>
            <a:xfrm>
              <a:off x="435827" y="1378248"/>
              <a:ext cx="5455994" cy="74586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274" tIns="0" rIns="209274" bIns="0" numCol="1" spcCol="1270" anchor="ctr" anchorCtr="0">
              <a:noAutofit/>
            </a:bodyPr>
            <a:lstStyle/>
            <a:p>
              <a:pPr lvl="0" algn="l" defTabSz="1244600">
                <a:lnSpc>
                  <a:spcPct val="90000"/>
                </a:lnSpc>
                <a:spcBef>
                  <a:spcPct val="0"/>
                </a:spcBef>
                <a:spcAft>
                  <a:spcPct val="35000"/>
                </a:spcAft>
              </a:pPr>
              <a:r>
                <a:rPr lang="en-US" sz="3600" kern="1200" dirty="0" smtClean="0"/>
                <a:t>Inversion of Control</a:t>
              </a:r>
              <a:endParaRPr lang="en-US" sz="3600" kern="1200" dirty="0"/>
            </a:p>
          </p:txBody>
        </p:sp>
      </p:grpSp>
      <p:grpSp>
        <p:nvGrpSpPr>
          <p:cNvPr id="5" name="Group 12"/>
          <p:cNvGrpSpPr/>
          <p:nvPr/>
        </p:nvGrpSpPr>
        <p:grpSpPr>
          <a:xfrm>
            <a:off x="860298" y="4860960"/>
            <a:ext cx="6217920" cy="826560"/>
            <a:chOff x="395478" y="2623220"/>
            <a:chExt cx="5536692" cy="826560"/>
          </a:xfrm>
          <a:scene3d>
            <a:camera prst="orthographicFront"/>
            <a:lightRig rig="flat" dir="t"/>
          </a:scene3d>
        </p:grpSpPr>
        <p:sp>
          <p:nvSpPr>
            <p:cNvPr id="18" name="Rounded Rectangle 17"/>
            <p:cNvSpPr/>
            <p:nvPr/>
          </p:nvSpPr>
          <p:spPr>
            <a:xfrm>
              <a:off x="395478" y="2623220"/>
              <a:ext cx="5536692" cy="82656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9" name="Rounded Rectangle 11"/>
            <p:cNvSpPr/>
            <p:nvPr/>
          </p:nvSpPr>
          <p:spPr>
            <a:xfrm>
              <a:off x="435827" y="2663569"/>
              <a:ext cx="5455994" cy="74586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274" tIns="0" rIns="209274" bIns="0" numCol="1" spcCol="1270" anchor="ctr" anchorCtr="0">
              <a:noAutofit/>
            </a:bodyPr>
            <a:lstStyle/>
            <a:p>
              <a:pPr lvl="0" algn="l" defTabSz="1244600">
                <a:lnSpc>
                  <a:spcPct val="90000"/>
                </a:lnSpc>
                <a:spcBef>
                  <a:spcPct val="0"/>
                </a:spcBef>
                <a:spcAft>
                  <a:spcPct val="35000"/>
                </a:spcAft>
              </a:pPr>
              <a:r>
                <a:rPr lang="en-US" sz="3600" kern="1200" dirty="0" smtClean="0"/>
                <a:t>I/O Parallelism</a:t>
              </a:r>
            </a:p>
          </p:txBody>
        </p:sp>
      </p:grpSp>
      <p:grpSp>
        <p:nvGrpSpPr>
          <p:cNvPr id="6" name="Group 14"/>
          <p:cNvGrpSpPr/>
          <p:nvPr/>
        </p:nvGrpSpPr>
        <p:grpSpPr>
          <a:xfrm>
            <a:off x="860298" y="5475720"/>
            <a:ext cx="6217920" cy="826560"/>
            <a:chOff x="395478" y="3893300"/>
            <a:chExt cx="5536692" cy="826560"/>
          </a:xfrm>
          <a:scene3d>
            <a:camera prst="orthographicFront"/>
            <a:lightRig rig="flat" dir="t"/>
          </a:scene3d>
        </p:grpSpPr>
        <p:sp>
          <p:nvSpPr>
            <p:cNvPr id="16" name="Rounded Rectangle 15"/>
            <p:cNvSpPr/>
            <p:nvPr/>
          </p:nvSpPr>
          <p:spPr>
            <a:xfrm>
              <a:off x="395478" y="3893300"/>
              <a:ext cx="5536692" cy="82656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7" name="Rounded Rectangle 14"/>
            <p:cNvSpPr/>
            <p:nvPr/>
          </p:nvSpPr>
          <p:spPr>
            <a:xfrm>
              <a:off x="435827" y="3933649"/>
              <a:ext cx="5455994" cy="74586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274" tIns="0" rIns="209274" bIns="0" numCol="1" spcCol="1270" anchor="ctr" anchorCtr="0">
              <a:noAutofit/>
            </a:bodyPr>
            <a:lstStyle/>
            <a:p>
              <a:pPr lvl="0" defTabSz="1244600">
                <a:lnSpc>
                  <a:spcPct val="90000"/>
                </a:lnSpc>
                <a:spcBef>
                  <a:spcPct val="0"/>
                </a:spcBef>
                <a:spcAft>
                  <a:spcPct val="35000"/>
                </a:spcAft>
              </a:pPr>
              <a:r>
                <a:rPr lang="en-US" sz="3600" dirty="0" smtClean="0"/>
                <a:t>Messaging and Scaling</a:t>
              </a:r>
            </a:p>
          </p:txBody>
        </p:sp>
      </p:grpSp>
      <p:sp>
        <p:nvSpPr>
          <p:cNvPr id="24" name="TextBox 23"/>
          <p:cNvSpPr txBox="1"/>
          <p:nvPr/>
        </p:nvSpPr>
        <p:spPr>
          <a:xfrm>
            <a:off x="868680" y="2590800"/>
            <a:ext cx="7330440" cy="1785104"/>
          </a:xfrm>
          <a:prstGeom prst="rect">
            <a:avLst/>
          </a:prstGeom>
          <a:noFill/>
        </p:spPr>
        <p:txBody>
          <a:bodyPr wrap="square" lIns="0" tIns="0" rIns="0" bIns="0" rtlCol="0">
            <a:spAutoFit/>
          </a:bodyPr>
          <a:lstStyle/>
          <a:p>
            <a:pPr lvl="1">
              <a:buFont typeface="Courier New" pitchFamily="49" charset="0"/>
              <a:buChar char="o"/>
            </a:pPr>
            <a:r>
              <a:rPr lang="en-US" sz="2400" dirty="0" smtClean="0">
                <a:solidFill>
                  <a:schemeClr val="bg1"/>
                </a:solidFill>
              </a:rPr>
              <a:t> We’re used to writing code linearly</a:t>
            </a:r>
          </a:p>
          <a:p>
            <a:pPr lvl="1">
              <a:buFont typeface="Courier New" pitchFamily="49" charset="0"/>
              <a:buChar char="o"/>
            </a:pPr>
            <a:r>
              <a:rPr lang="en-US" sz="2400" dirty="0" smtClean="0">
                <a:solidFill>
                  <a:schemeClr val="bg1"/>
                </a:solidFill>
              </a:rPr>
              <a:t> </a:t>
            </a:r>
            <a:r>
              <a:rPr lang="en-US" sz="2400" dirty="0" err="1" smtClean="0">
                <a:solidFill>
                  <a:schemeClr val="bg1"/>
                </a:solidFill>
              </a:rPr>
              <a:t>Async</a:t>
            </a:r>
            <a:r>
              <a:rPr lang="en-US" sz="2400" dirty="0" smtClean="0">
                <a:solidFill>
                  <a:schemeClr val="bg1"/>
                </a:solidFill>
              </a:rPr>
              <a:t> requires decoupling Begin from End</a:t>
            </a:r>
          </a:p>
          <a:p>
            <a:pPr lvl="1">
              <a:buFont typeface="Courier New" pitchFamily="49" charset="0"/>
              <a:buChar char="o"/>
            </a:pPr>
            <a:r>
              <a:rPr lang="en-US" sz="2400" dirty="0" smtClean="0">
                <a:solidFill>
                  <a:schemeClr val="bg1"/>
                </a:solidFill>
              </a:rPr>
              <a:t> Very difficult to:</a:t>
            </a:r>
          </a:p>
          <a:p>
            <a:pPr lvl="2">
              <a:buFont typeface="Courier New" pitchFamily="49" charset="0"/>
              <a:buChar char="o"/>
            </a:pPr>
            <a:r>
              <a:rPr lang="en-US" sz="2200" dirty="0" smtClean="0">
                <a:solidFill>
                  <a:schemeClr val="bg1"/>
                </a:solidFill>
              </a:rPr>
              <a:t> Combine multiple asynchronous operations</a:t>
            </a:r>
          </a:p>
          <a:p>
            <a:pPr lvl="2">
              <a:buFont typeface="Courier New" pitchFamily="49" charset="0"/>
              <a:buChar char="o"/>
            </a:pPr>
            <a:r>
              <a:rPr lang="en-US" sz="2200" dirty="0" smtClean="0">
                <a:solidFill>
                  <a:schemeClr val="bg1"/>
                </a:solidFill>
              </a:rPr>
              <a:t> Deal with exceptions and cancellation</a:t>
            </a:r>
          </a:p>
        </p:txBody>
      </p:sp>
      <p:sp>
        <p:nvSpPr>
          <p:cNvPr id="25" name="Content Placeholder 2"/>
          <p:cNvSpPr txBox="1">
            <a:spLocks/>
          </p:cNvSpPr>
          <p:nvPr/>
        </p:nvSpPr>
        <p:spPr>
          <a:xfrm>
            <a:off x="472440" y="1935480"/>
            <a:ext cx="7924800" cy="2087880"/>
          </a:xfrm>
          <a:prstGeom prst="rect">
            <a:avLst/>
          </a:prstGeom>
        </p:spPr>
        <p:txBody>
          <a:bodyPr/>
          <a:lstStyle/>
          <a:p>
            <a:pPr marL="460375" marR="0" lvl="0" indent="-460375" algn="l" defTabSz="914363" rtl="0" eaLnBrk="1" fontAlgn="auto" latinLnBrk="0" hangingPunct="1">
              <a:lnSpc>
                <a:spcPct val="90000"/>
              </a:lnSpc>
              <a:spcBef>
                <a:spcPct val="20000"/>
              </a:spcBef>
              <a:spcAft>
                <a:spcPts val="0"/>
              </a:spcAft>
              <a:buClr>
                <a:srgbClr val="C3D69B"/>
              </a:buClr>
              <a:buSzPct val="90000"/>
              <a:buFont typeface="Segoe UI" pitchFamily="34" charset="0"/>
              <a:buChar char="&gt;"/>
              <a:tabLst/>
              <a:defRPr/>
            </a:pPr>
            <a:endParaRPr kumimoji="0" lang="en-GB" sz="28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smtClean="0"/>
              <a:t>Concurrency Challenges</a:t>
            </a:r>
            <a:endParaRPr lang="en-US" dirty="0"/>
          </a:p>
        </p:txBody>
      </p:sp>
      <p:sp>
        <p:nvSpPr>
          <p:cNvPr id="8" name="Rectangle 7"/>
          <p:cNvSpPr/>
          <p:nvPr/>
        </p:nvSpPr>
        <p:spPr>
          <a:xfrm>
            <a:off x="464820" y="2657878"/>
            <a:ext cx="7909560" cy="2721842"/>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dirty="0"/>
          </a:p>
        </p:txBody>
      </p:sp>
      <p:grpSp>
        <p:nvGrpSpPr>
          <p:cNvPr id="3" name="Group 8"/>
          <p:cNvGrpSpPr/>
          <p:nvPr/>
        </p:nvGrpSpPr>
        <p:grpSpPr>
          <a:xfrm>
            <a:off x="860298" y="1086359"/>
            <a:ext cx="6217920" cy="826560"/>
            <a:chOff x="395478" y="83059"/>
            <a:chExt cx="5536692" cy="826560"/>
          </a:xfrm>
          <a:scene3d>
            <a:camera prst="orthographicFront"/>
            <a:lightRig rig="flat" dir="t"/>
          </a:scene3d>
        </p:grpSpPr>
        <p:sp>
          <p:nvSpPr>
            <p:cNvPr id="22" name="Rounded Rectangle 21"/>
            <p:cNvSpPr/>
            <p:nvPr/>
          </p:nvSpPr>
          <p:spPr>
            <a:xfrm>
              <a:off x="395478" y="83059"/>
              <a:ext cx="5536692" cy="82656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3" name="Rounded Rectangle 5"/>
            <p:cNvSpPr/>
            <p:nvPr/>
          </p:nvSpPr>
          <p:spPr>
            <a:xfrm>
              <a:off x="435827" y="123408"/>
              <a:ext cx="5455994" cy="74586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274" tIns="0" rIns="209274" bIns="0" numCol="1" spcCol="1270" anchor="ctr" anchorCtr="0">
              <a:noAutofit/>
            </a:bodyPr>
            <a:lstStyle/>
            <a:p>
              <a:pPr lvl="0" algn="l" defTabSz="1244600">
                <a:lnSpc>
                  <a:spcPct val="90000"/>
                </a:lnSpc>
                <a:spcBef>
                  <a:spcPct val="0"/>
                </a:spcBef>
                <a:spcAft>
                  <a:spcPct val="35000"/>
                </a:spcAft>
              </a:pPr>
              <a:r>
                <a:rPr lang="en-US" sz="3600" kern="1200" dirty="0" smtClean="0"/>
                <a:t>Shared State</a:t>
              </a:r>
              <a:endParaRPr lang="en-US" sz="3600" kern="1200" dirty="0"/>
            </a:p>
          </p:txBody>
        </p:sp>
      </p:grpSp>
      <p:grpSp>
        <p:nvGrpSpPr>
          <p:cNvPr id="4" name="Group 10"/>
          <p:cNvGrpSpPr/>
          <p:nvPr/>
        </p:nvGrpSpPr>
        <p:grpSpPr>
          <a:xfrm>
            <a:off x="860298" y="1670639"/>
            <a:ext cx="6217920" cy="826560"/>
            <a:chOff x="395478" y="1353139"/>
            <a:chExt cx="5536692" cy="826560"/>
          </a:xfrm>
          <a:scene3d>
            <a:camera prst="orthographicFront"/>
            <a:lightRig rig="flat" dir="t"/>
          </a:scene3d>
        </p:grpSpPr>
        <p:sp>
          <p:nvSpPr>
            <p:cNvPr id="20" name="Rounded Rectangle 19"/>
            <p:cNvSpPr/>
            <p:nvPr/>
          </p:nvSpPr>
          <p:spPr>
            <a:xfrm>
              <a:off x="395478" y="1353139"/>
              <a:ext cx="5536692" cy="82656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1" name="Rounded Rectangle 8"/>
            <p:cNvSpPr/>
            <p:nvPr/>
          </p:nvSpPr>
          <p:spPr>
            <a:xfrm>
              <a:off x="435827" y="1378248"/>
              <a:ext cx="5455994" cy="74586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274" tIns="0" rIns="209274" bIns="0" numCol="1" spcCol="1270" anchor="ctr" anchorCtr="0">
              <a:noAutofit/>
            </a:bodyPr>
            <a:lstStyle/>
            <a:p>
              <a:pPr lvl="0" algn="l" defTabSz="1244600">
                <a:lnSpc>
                  <a:spcPct val="90000"/>
                </a:lnSpc>
                <a:spcBef>
                  <a:spcPct val="0"/>
                </a:spcBef>
                <a:spcAft>
                  <a:spcPct val="35000"/>
                </a:spcAft>
              </a:pPr>
              <a:r>
                <a:rPr lang="en-US" sz="3600" kern="1200" dirty="0" smtClean="0"/>
                <a:t>Inversion of Control</a:t>
              </a:r>
              <a:endParaRPr lang="en-US" sz="3600" kern="1200" dirty="0"/>
            </a:p>
          </p:txBody>
        </p:sp>
      </p:grpSp>
      <p:grpSp>
        <p:nvGrpSpPr>
          <p:cNvPr id="5" name="Group 12"/>
          <p:cNvGrpSpPr/>
          <p:nvPr/>
        </p:nvGrpSpPr>
        <p:grpSpPr>
          <a:xfrm>
            <a:off x="860298" y="2254920"/>
            <a:ext cx="6217920" cy="826560"/>
            <a:chOff x="395478" y="2623220"/>
            <a:chExt cx="5536692" cy="826560"/>
          </a:xfrm>
          <a:scene3d>
            <a:camera prst="orthographicFront"/>
            <a:lightRig rig="flat" dir="t"/>
          </a:scene3d>
        </p:grpSpPr>
        <p:sp>
          <p:nvSpPr>
            <p:cNvPr id="18" name="Rounded Rectangle 17"/>
            <p:cNvSpPr/>
            <p:nvPr/>
          </p:nvSpPr>
          <p:spPr>
            <a:xfrm>
              <a:off x="395478" y="2623220"/>
              <a:ext cx="5536692" cy="82656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9" name="Rounded Rectangle 11"/>
            <p:cNvSpPr/>
            <p:nvPr/>
          </p:nvSpPr>
          <p:spPr>
            <a:xfrm>
              <a:off x="435827" y="2663569"/>
              <a:ext cx="5455994" cy="74586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274" tIns="0" rIns="209274" bIns="0" numCol="1" spcCol="1270" anchor="ctr" anchorCtr="0">
              <a:noAutofit/>
            </a:bodyPr>
            <a:lstStyle/>
            <a:p>
              <a:pPr lvl="0" algn="l" defTabSz="1244600">
                <a:lnSpc>
                  <a:spcPct val="90000"/>
                </a:lnSpc>
                <a:spcBef>
                  <a:spcPct val="0"/>
                </a:spcBef>
                <a:spcAft>
                  <a:spcPct val="35000"/>
                </a:spcAft>
              </a:pPr>
              <a:r>
                <a:rPr lang="en-US" sz="3600" kern="1200" dirty="0" smtClean="0"/>
                <a:t>I/O Parallelism</a:t>
              </a:r>
            </a:p>
          </p:txBody>
        </p:sp>
      </p:grpSp>
      <p:grpSp>
        <p:nvGrpSpPr>
          <p:cNvPr id="6" name="Group 14"/>
          <p:cNvGrpSpPr/>
          <p:nvPr/>
        </p:nvGrpSpPr>
        <p:grpSpPr>
          <a:xfrm>
            <a:off x="860298" y="5475720"/>
            <a:ext cx="6217920" cy="826560"/>
            <a:chOff x="395478" y="3893300"/>
            <a:chExt cx="5536692" cy="826560"/>
          </a:xfrm>
          <a:scene3d>
            <a:camera prst="orthographicFront"/>
            <a:lightRig rig="flat" dir="t"/>
          </a:scene3d>
        </p:grpSpPr>
        <p:sp>
          <p:nvSpPr>
            <p:cNvPr id="16" name="Rounded Rectangle 15"/>
            <p:cNvSpPr/>
            <p:nvPr/>
          </p:nvSpPr>
          <p:spPr>
            <a:xfrm>
              <a:off x="395478" y="3893300"/>
              <a:ext cx="5536692" cy="82656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7" name="Rounded Rectangle 14"/>
            <p:cNvSpPr/>
            <p:nvPr/>
          </p:nvSpPr>
          <p:spPr>
            <a:xfrm>
              <a:off x="435827" y="3933649"/>
              <a:ext cx="5455994" cy="74586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274" tIns="0" rIns="209274" bIns="0" numCol="1" spcCol="1270" anchor="ctr" anchorCtr="0">
              <a:noAutofit/>
            </a:bodyPr>
            <a:lstStyle/>
            <a:p>
              <a:pPr lvl="0" defTabSz="1244600">
                <a:lnSpc>
                  <a:spcPct val="90000"/>
                </a:lnSpc>
                <a:spcBef>
                  <a:spcPct val="0"/>
                </a:spcBef>
                <a:spcAft>
                  <a:spcPct val="35000"/>
                </a:spcAft>
              </a:pPr>
              <a:r>
                <a:rPr lang="en-US" sz="3600" dirty="0" smtClean="0"/>
                <a:t>Messaging and Scaling</a:t>
              </a:r>
            </a:p>
          </p:txBody>
        </p:sp>
      </p:grpSp>
      <p:sp>
        <p:nvSpPr>
          <p:cNvPr id="24" name="TextBox 23"/>
          <p:cNvSpPr txBox="1"/>
          <p:nvPr/>
        </p:nvSpPr>
        <p:spPr>
          <a:xfrm>
            <a:off x="868680" y="3185160"/>
            <a:ext cx="7330440" cy="2123658"/>
          </a:xfrm>
          <a:prstGeom prst="rect">
            <a:avLst/>
          </a:prstGeom>
          <a:noFill/>
        </p:spPr>
        <p:txBody>
          <a:bodyPr wrap="square" lIns="0" tIns="0" rIns="0" bIns="0" rtlCol="0">
            <a:spAutoFit/>
          </a:bodyPr>
          <a:lstStyle/>
          <a:p>
            <a:pPr lvl="1">
              <a:buFont typeface="Courier New" pitchFamily="49" charset="0"/>
              <a:buChar char="o"/>
            </a:pPr>
            <a:r>
              <a:rPr lang="en-US" sz="2400" dirty="0" smtClean="0">
                <a:solidFill>
                  <a:schemeClr val="bg1"/>
                </a:solidFill>
              </a:rPr>
              <a:t> Software is often I/O-bound </a:t>
            </a:r>
          </a:p>
          <a:p>
            <a:pPr lvl="2">
              <a:buFont typeface="Courier New" pitchFamily="49" charset="0"/>
              <a:buChar char="o"/>
            </a:pPr>
            <a:r>
              <a:rPr lang="en-US" sz="2200" dirty="0" smtClean="0">
                <a:solidFill>
                  <a:schemeClr val="bg1"/>
                </a:solidFill>
              </a:rPr>
              <a:t> Leveraging web services</a:t>
            </a:r>
          </a:p>
          <a:p>
            <a:pPr lvl="2">
              <a:buFont typeface="Courier New" pitchFamily="49" charset="0"/>
              <a:buChar char="o"/>
            </a:pPr>
            <a:r>
              <a:rPr lang="en-US" sz="2200" dirty="0" smtClean="0">
                <a:solidFill>
                  <a:schemeClr val="bg1"/>
                </a:solidFill>
              </a:rPr>
              <a:t> Working with data on disk</a:t>
            </a:r>
          </a:p>
          <a:p>
            <a:pPr lvl="1">
              <a:buFont typeface="Courier New" pitchFamily="49" charset="0"/>
              <a:buChar char="o"/>
            </a:pPr>
            <a:r>
              <a:rPr lang="en-US" sz="2400" dirty="0" smtClean="0">
                <a:solidFill>
                  <a:schemeClr val="bg1"/>
                </a:solidFill>
              </a:rPr>
              <a:t> Network and disk speeds increasing slower</a:t>
            </a:r>
          </a:p>
          <a:p>
            <a:pPr lvl="1">
              <a:buFont typeface="Courier New" pitchFamily="49" charset="0"/>
              <a:buChar char="o"/>
            </a:pPr>
            <a:r>
              <a:rPr lang="en-US" sz="2400" dirty="0" smtClean="0">
                <a:solidFill>
                  <a:schemeClr val="bg1"/>
                </a:solidFill>
              </a:rPr>
              <a:t> I/O resources are inherently parallel</a:t>
            </a:r>
          </a:p>
          <a:p>
            <a:pPr lvl="2">
              <a:buFont typeface="Courier New" pitchFamily="49" charset="0"/>
              <a:buChar char="o"/>
            </a:pPr>
            <a:r>
              <a:rPr lang="en-US" sz="2200" dirty="0" smtClean="0">
                <a:solidFill>
                  <a:schemeClr val="bg1"/>
                </a:solidFill>
              </a:rPr>
              <a:t> Huge opportunity for performance </a:t>
            </a:r>
          </a:p>
        </p:txBody>
      </p:sp>
      <p:sp>
        <p:nvSpPr>
          <p:cNvPr id="25" name="Content Placeholder 2"/>
          <p:cNvSpPr txBox="1">
            <a:spLocks/>
          </p:cNvSpPr>
          <p:nvPr/>
        </p:nvSpPr>
        <p:spPr>
          <a:xfrm>
            <a:off x="472440" y="1935480"/>
            <a:ext cx="7924800" cy="2087880"/>
          </a:xfrm>
          <a:prstGeom prst="rect">
            <a:avLst/>
          </a:prstGeom>
        </p:spPr>
        <p:txBody>
          <a:bodyPr/>
          <a:lstStyle/>
          <a:p>
            <a:pPr marL="460375" marR="0" lvl="0" indent="-460375" algn="l" defTabSz="914363" rtl="0" eaLnBrk="1" fontAlgn="auto" latinLnBrk="0" hangingPunct="1">
              <a:lnSpc>
                <a:spcPct val="90000"/>
              </a:lnSpc>
              <a:spcBef>
                <a:spcPct val="20000"/>
              </a:spcBef>
              <a:spcAft>
                <a:spcPts val="0"/>
              </a:spcAft>
              <a:buClr>
                <a:srgbClr val="C3D69B"/>
              </a:buClr>
              <a:buSzPct val="90000"/>
              <a:buFont typeface="Segoe UI" pitchFamily="34" charset="0"/>
              <a:buChar char="&gt;"/>
              <a:tabLst/>
              <a:defRPr/>
            </a:pPr>
            <a:endParaRPr kumimoji="0" lang="en-GB" sz="28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smtClean="0"/>
              <a:t>Concurrency Challenges</a:t>
            </a:r>
            <a:endParaRPr lang="en-US" dirty="0"/>
          </a:p>
        </p:txBody>
      </p:sp>
      <p:sp>
        <p:nvSpPr>
          <p:cNvPr id="8" name="Rectangle 7"/>
          <p:cNvSpPr/>
          <p:nvPr/>
        </p:nvSpPr>
        <p:spPr>
          <a:xfrm>
            <a:off x="464820" y="3450358"/>
            <a:ext cx="7909560" cy="2615162"/>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dirty="0"/>
          </a:p>
        </p:txBody>
      </p:sp>
      <p:grpSp>
        <p:nvGrpSpPr>
          <p:cNvPr id="3" name="Group 8"/>
          <p:cNvGrpSpPr/>
          <p:nvPr/>
        </p:nvGrpSpPr>
        <p:grpSpPr>
          <a:xfrm>
            <a:off x="860298" y="1086359"/>
            <a:ext cx="6217920" cy="826560"/>
            <a:chOff x="395478" y="83059"/>
            <a:chExt cx="5536692" cy="826560"/>
          </a:xfrm>
          <a:scene3d>
            <a:camera prst="orthographicFront"/>
            <a:lightRig rig="flat" dir="t"/>
          </a:scene3d>
        </p:grpSpPr>
        <p:sp>
          <p:nvSpPr>
            <p:cNvPr id="22" name="Rounded Rectangle 21"/>
            <p:cNvSpPr/>
            <p:nvPr/>
          </p:nvSpPr>
          <p:spPr>
            <a:xfrm>
              <a:off x="395478" y="83059"/>
              <a:ext cx="5536692" cy="82656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3" name="Rounded Rectangle 5"/>
            <p:cNvSpPr/>
            <p:nvPr/>
          </p:nvSpPr>
          <p:spPr>
            <a:xfrm>
              <a:off x="435827" y="123408"/>
              <a:ext cx="5455994" cy="74586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274" tIns="0" rIns="209274" bIns="0" numCol="1" spcCol="1270" anchor="ctr" anchorCtr="0">
              <a:noAutofit/>
            </a:bodyPr>
            <a:lstStyle/>
            <a:p>
              <a:pPr lvl="0" algn="l" defTabSz="1244600">
                <a:lnSpc>
                  <a:spcPct val="90000"/>
                </a:lnSpc>
                <a:spcBef>
                  <a:spcPct val="0"/>
                </a:spcBef>
                <a:spcAft>
                  <a:spcPct val="35000"/>
                </a:spcAft>
              </a:pPr>
              <a:r>
                <a:rPr lang="en-US" sz="3600" kern="1200" dirty="0" smtClean="0"/>
                <a:t>Shared State</a:t>
              </a:r>
              <a:endParaRPr lang="en-US" sz="3600" kern="1200" dirty="0"/>
            </a:p>
          </p:txBody>
        </p:sp>
      </p:grpSp>
      <p:grpSp>
        <p:nvGrpSpPr>
          <p:cNvPr id="4" name="Group 10"/>
          <p:cNvGrpSpPr/>
          <p:nvPr/>
        </p:nvGrpSpPr>
        <p:grpSpPr>
          <a:xfrm>
            <a:off x="860298" y="1670639"/>
            <a:ext cx="6217920" cy="826560"/>
            <a:chOff x="395478" y="1353139"/>
            <a:chExt cx="5536692" cy="826560"/>
          </a:xfrm>
          <a:scene3d>
            <a:camera prst="orthographicFront"/>
            <a:lightRig rig="flat" dir="t"/>
          </a:scene3d>
        </p:grpSpPr>
        <p:sp>
          <p:nvSpPr>
            <p:cNvPr id="20" name="Rounded Rectangle 19"/>
            <p:cNvSpPr/>
            <p:nvPr/>
          </p:nvSpPr>
          <p:spPr>
            <a:xfrm>
              <a:off x="395478" y="1353139"/>
              <a:ext cx="5536692" cy="82656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1" name="Rounded Rectangle 8"/>
            <p:cNvSpPr/>
            <p:nvPr/>
          </p:nvSpPr>
          <p:spPr>
            <a:xfrm>
              <a:off x="435827" y="1378248"/>
              <a:ext cx="5455994" cy="74586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274" tIns="0" rIns="209274" bIns="0" numCol="1" spcCol="1270" anchor="ctr" anchorCtr="0">
              <a:noAutofit/>
            </a:bodyPr>
            <a:lstStyle/>
            <a:p>
              <a:pPr lvl="0" algn="l" defTabSz="1244600">
                <a:lnSpc>
                  <a:spcPct val="90000"/>
                </a:lnSpc>
                <a:spcBef>
                  <a:spcPct val="0"/>
                </a:spcBef>
                <a:spcAft>
                  <a:spcPct val="35000"/>
                </a:spcAft>
              </a:pPr>
              <a:r>
                <a:rPr lang="en-US" sz="3600" kern="1200" dirty="0" smtClean="0"/>
                <a:t>Inversion of Control</a:t>
              </a:r>
              <a:endParaRPr lang="en-US" sz="3600" kern="1200" dirty="0"/>
            </a:p>
          </p:txBody>
        </p:sp>
      </p:grpSp>
      <p:grpSp>
        <p:nvGrpSpPr>
          <p:cNvPr id="5" name="Group 12"/>
          <p:cNvGrpSpPr/>
          <p:nvPr/>
        </p:nvGrpSpPr>
        <p:grpSpPr>
          <a:xfrm>
            <a:off x="860298" y="2254920"/>
            <a:ext cx="6217920" cy="826560"/>
            <a:chOff x="395478" y="2623220"/>
            <a:chExt cx="5536692" cy="826560"/>
          </a:xfrm>
          <a:scene3d>
            <a:camera prst="orthographicFront"/>
            <a:lightRig rig="flat" dir="t"/>
          </a:scene3d>
        </p:grpSpPr>
        <p:sp>
          <p:nvSpPr>
            <p:cNvPr id="18" name="Rounded Rectangle 17"/>
            <p:cNvSpPr/>
            <p:nvPr/>
          </p:nvSpPr>
          <p:spPr>
            <a:xfrm>
              <a:off x="395478" y="2623220"/>
              <a:ext cx="5536692" cy="82656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9" name="Rounded Rectangle 11"/>
            <p:cNvSpPr/>
            <p:nvPr/>
          </p:nvSpPr>
          <p:spPr>
            <a:xfrm>
              <a:off x="435827" y="2663569"/>
              <a:ext cx="5455994" cy="74586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274" tIns="0" rIns="209274" bIns="0" numCol="1" spcCol="1270" anchor="ctr" anchorCtr="0">
              <a:noAutofit/>
            </a:bodyPr>
            <a:lstStyle/>
            <a:p>
              <a:pPr lvl="0" algn="l" defTabSz="1244600">
                <a:lnSpc>
                  <a:spcPct val="90000"/>
                </a:lnSpc>
                <a:spcBef>
                  <a:spcPct val="0"/>
                </a:spcBef>
                <a:spcAft>
                  <a:spcPct val="35000"/>
                </a:spcAft>
              </a:pPr>
              <a:r>
                <a:rPr lang="en-US" sz="3600" kern="1200" dirty="0" smtClean="0"/>
                <a:t>I/O Parallelism</a:t>
              </a:r>
            </a:p>
          </p:txBody>
        </p:sp>
      </p:grpSp>
      <p:grpSp>
        <p:nvGrpSpPr>
          <p:cNvPr id="6" name="Group 14"/>
          <p:cNvGrpSpPr/>
          <p:nvPr/>
        </p:nvGrpSpPr>
        <p:grpSpPr>
          <a:xfrm>
            <a:off x="860298" y="2869680"/>
            <a:ext cx="6217920" cy="826560"/>
            <a:chOff x="395478" y="3893300"/>
            <a:chExt cx="5536692" cy="826560"/>
          </a:xfrm>
          <a:scene3d>
            <a:camera prst="orthographicFront"/>
            <a:lightRig rig="flat" dir="t"/>
          </a:scene3d>
        </p:grpSpPr>
        <p:sp>
          <p:nvSpPr>
            <p:cNvPr id="16" name="Rounded Rectangle 15"/>
            <p:cNvSpPr/>
            <p:nvPr/>
          </p:nvSpPr>
          <p:spPr>
            <a:xfrm>
              <a:off x="395478" y="3893300"/>
              <a:ext cx="5536692" cy="82656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7" name="Rounded Rectangle 14"/>
            <p:cNvSpPr/>
            <p:nvPr/>
          </p:nvSpPr>
          <p:spPr>
            <a:xfrm>
              <a:off x="435827" y="3933649"/>
              <a:ext cx="5455994" cy="74586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274" tIns="0" rIns="209274" bIns="0" numCol="1" spcCol="1270" anchor="ctr" anchorCtr="0">
              <a:noAutofit/>
            </a:bodyPr>
            <a:lstStyle/>
            <a:p>
              <a:pPr lvl="0" algn="l" defTabSz="1244600">
                <a:lnSpc>
                  <a:spcPct val="90000"/>
                </a:lnSpc>
                <a:spcBef>
                  <a:spcPct val="0"/>
                </a:spcBef>
                <a:spcAft>
                  <a:spcPct val="35000"/>
                </a:spcAft>
              </a:pPr>
              <a:r>
                <a:rPr lang="en-US" sz="3600" kern="1200" dirty="0" smtClean="0"/>
                <a:t>Messaging and Scaling</a:t>
              </a:r>
            </a:p>
          </p:txBody>
        </p:sp>
      </p:grpSp>
      <p:sp>
        <p:nvSpPr>
          <p:cNvPr id="24" name="TextBox 23"/>
          <p:cNvSpPr txBox="1"/>
          <p:nvPr/>
        </p:nvSpPr>
        <p:spPr>
          <a:xfrm>
            <a:off x="868680" y="3810000"/>
            <a:ext cx="7330440" cy="1785104"/>
          </a:xfrm>
          <a:prstGeom prst="rect">
            <a:avLst/>
          </a:prstGeom>
          <a:noFill/>
        </p:spPr>
        <p:txBody>
          <a:bodyPr wrap="square" lIns="0" tIns="0" rIns="0" bIns="0" rtlCol="0">
            <a:spAutoFit/>
          </a:bodyPr>
          <a:lstStyle/>
          <a:p>
            <a:pPr lvl="1">
              <a:buFont typeface="Courier New" pitchFamily="49" charset="0"/>
              <a:buChar char="o"/>
            </a:pPr>
            <a:r>
              <a:rPr lang="en-US" sz="2400" dirty="0" smtClean="0">
                <a:solidFill>
                  <a:schemeClr val="bg1"/>
                </a:solidFill>
              </a:rPr>
              <a:t> Multi-machine resources becoming common:</a:t>
            </a:r>
          </a:p>
          <a:p>
            <a:pPr lvl="2">
              <a:buFont typeface="Courier New" pitchFamily="49" charset="0"/>
              <a:buChar char="o"/>
            </a:pPr>
            <a:r>
              <a:rPr lang="en-US" sz="2200" dirty="0" smtClean="0">
                <a:solidFill>
                  <a:schemeClr val="bg1"/>
                </a:solidFill>
              </a:rPr>
              <a:t> Roll-you-own clusters with cheap hardware</a:t>
            </a:r>
          </a:p>
          <a:p>
            <a:pPr lvl="2">
              <a:buFont typeface="Courier New" pitchFamily="49" charset="0"/>
              <a:buChar char="o"/>
            </a:pPr>
            <a:r>
              <a:rPr lang="en-US" sz="2200" dirty="0" smtClean="0">
                <a:solidFill>
                  <a:schemeClr val="bg1"/>
                </a:solidFill>
              </a:rPr>
              <a:t> On-demand cloud compute with Azure </a:t>
            </a:r>
          </a:p>
          <a:p>
            <a:pPr lvl="1">
              <a:buFont typeface="Courier New" pitchFamily="49" charset="0"/>
              <a:buChar char="o"/>
            </a:pPr>
            <a:r>
              <a:rPr lang="en-US" sz="2400" dirty="0" smtClean="0">
                <a:solidFill>
                  <a:schemeClr val="bg1"/>
                </a:solidFill>
              </a:rPr>
              <a:t>  </a:t>
            </a:r>
            <a:r>
              <a:rPr lang="en-US" sz="2200" dirty="0" smtClean="0">
                <a:solidFill>
                  <a:schemeClr val="bg1"/>
                </a:solidFill>
              </a:rPr>
              <a:t>Programs must be written with this in mind</a:t>
            </a:r>
          </a:p>
          <a:p>
            <a:pPr lvl="1">
              <a:buFont typeface="Courier New" pitchFamily="49" charset="0"/>
              <a:buChar char="o"/>
            </a:pPr>
            <a:r>
              <a:rPr lang="en-US" sz="2400" dirty="0" smtClean="0">
                <a:solidFill>
                  <a:schemeClr val="bg1"/>
                </a:solidFill>
              </a:rPr>
              <a:t>  </a:t>
            </a:r>
            <a:r>
              <a:rPr lang="en-US" sz="2200" dirty="0" smtClean="0">
                <a:solidFill>
                  <a:schemeClr val="bg1"/>
                </a:solidFill>
              </a:rPr>
              <a:t>This means structuring with messaging and agents</a:t>
            </a:r>
          </a:p>
        </p:txBody>
      </p:sp>
      <p:sp>
        <p:nvSpPr>
          <p:cNvPr id="25" name="Content Placeholder 2"/>
          <p:cNvSpPr txBox="1">
            <a:spLocks/>
          </p:cNvSpPr>
          <p:nvPr/>
        </p:nvSpPr>
        <p:spPr>
          <a:xfrm>
            <a:off x="472440" y="1935480"/>
            <a:ext cx="7924800" cy="2087880"/>
          </a:xfrm>
          <a:prstGeom prst="rect">
            <a:avLst/>
          </a:prstGeom>
        </p:spPr>
        <p:txBody>
          <a:bodyPr/>
          <a:lstStyle/>
          <a:p>
            <a:pPr marL="460375" marR="0" lvl="0" indent="-460375" algn="l" defTabSz="914363" rtl="0" eaLnBrk="1" fontAlgn="auto" latinLnBrk="0" hangingPunct="1">
              <a:lnSpc>
                <a:spcPct val="90000"/>
              </a:lnSpc>
              <a:spcBef>
                <a:spcPct val="20000"/>
              </a:spcBef>
              <a:spcAft>
                <a:spcPts val="0"/>
              </a:spcAft>
              <a:buClr>
                <a:srgbClr val="C3D69B"/>
              </a:buClr>
              <a:buSzPct val="90000"/>
              <a:buFont typeface="Segoe UI" pitchFamily="34" charset="0"/>
              <a:buChar char="&gt;"/>
              <a:tabLst/>
              <a:defRPr/>
            </a:pPr>
            <a:endParaRPr kumimoji="0" lang="en-GB" sz="28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664797"/>
          </a:xfrm>
        </p:spPr>
        <p:txBody>
          <a:bodyPr/>
          <a:lstStyle/>
          <a:p>
            <a:r>
              <a:rPr lang="en-US" dirty="0" smtClean="0"/>
              <a:t>F# and the Concurrency Challenges</a:t>
            </a:r>
            <a:endParaRPr lang="en-US" dirty="0"/>
          </a:p>
        </p:txBody>
      </p:sp>
      <p:grpSp>
        <p:nvGrpSpPr>
          <p:cNvPr id="3" name="Group 7"/>
          <p:cNvGrpSpPr/>
          <p:nvPr/>
        </p:nvGrpSpPr>
        <p:grpSpPr>
          <a:xfrm>
            <a:off x="859536" y="1081107"/>
            <a:ext cx="6217920" cy="822960"/>
            <a:chOff x="0" y="98833"/>
            <a:chExt cx="7909560" cy="1106820"/>
          </a:xfrm>
          <a:scene3d>
            <a:camera prst="orthographicFront"/>
            <a:lightRig rig="flat" dir="t"/>
          </a:scene3d>
        </p:grpSpPr>
        <p:sp>
          <p:nvSpPr>
            <p:cNvPr id="18" name="Rounded Rectangle 17"/>
            <p:cNvSpPr/>
            <p:nvPr/>
          </p:nvSpPr>
          <p:spPr>
            <a:xfrm>
              <a:off x="0" y="98833"/>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9" name="Rounded Rectangle 4"/>
            <p:cNvSpPr/>
            <p:nvPr/>
          </p:nvSpPr>
          <p:spPr>
            <a:xfrm>
              <a:off x="54031" y="152864"/>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Shared State</a:t>
              </a:r>
              <a:endParaRPr lang="en-US" sz="3600" kern="1200" dirty="0"/>
            </a:p>
          </p:txBody>
        </p:sp>
      </p:grpSp>
      <p:grpSp>
        <p:nvGrpSpPr>
          <p:cNvPr id="4" name="Group 8"/>
          <p:cNvGrpSpPr/>
          <p:nvPr/>
        </p:nvGrpSpPr>
        <p:grpSpPr>
          <a:xfrm>
            <a:off x="859536" y="2361154"/>
            <a:ext cx="6217920" cy="822960"/>
            <a:chOff x="0" y="1378880"/>
            <a:chExt cx="7909560" cy="1106820"/>
          </a:xfrm>
          <a:scene3d>
            <a:camera prst="orthographicFront"/>
            <a:lightRig rig="flat" dir="t"/>
          </a:scene3d>
        </p:grpSpPr>
        <p:sp>
          <p:nvSpPr>
            <p:cNvPr id="16" name="Rounded Rectangle 15"/>
            <p:cNvSpPr/>
            <p:nvPr/>
          </p:nvSpPr>
          <p:spPr>
            <a:xfrm>
              <a:off x="0" y="1378880"/>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7" name="Rounded Rectangle 6"/>
            <p:cNvSpPr/>
            <p:nvPr/>
          </p:nvSpPr>
          <p:spPr>
            <a:xfrm>
              <a:off x="54031" y="1432911"/>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Inversion of Control</a:t>
              </a:r>
              <a:endParaRPr lang="en-US" sz="3600" kern="1200" dirty="0"/>
            </a:p>
          </p:txBody>
        </p:sp>
      </p:grpSp>
      <p:grpSp>
        <p:nvGrpSpPr>
          <p:cNvPr id="5" name="Group 9"/>
          <p:cNvGrpSpPr/>
          <p:nvPr/>
        </p:nvGrpSpPr>
        <p:grpSpPr>
          <a:xfrm>
            <a:off x="859536" y="3591813"/>
            <a:ext cx="6217920" cy="822960"/>
            <a:chOff x="0" y="2609539"/>
            <a:chExt cx="7909560" cy="1106820"/>
          </a:xfrm>
          <a:scene3d>
            <a:camera prst="orthographicFront"/>
            <a:lightRig rig="flat" dir="t"/>
          </a:scene3d>
        </p:grpSpPr>
        <p:sp>
          <p:nvSpPr>
            <p:cNvPr id="14" name="Rounded Rectangle 13"/>
            <p:cNvSpPr/>
            <p:nvPr/>
          </p:nvSpPr>
          <p:spPr>
            <a:xfrm>
              <a:off x="0" y="2609539"/>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5" name="Rounded Rectangle 8"/>
            <p:cNvSpPr/>
            <p:nvPr/>
          </p:nvSpPr>
          <p:spPr>
            <a:xfrm>
              <a:off x="54031" y="2663570"/>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I/O Parallelism</a:t>
              </a:r>
            </a:p>
          </p:txBody>
        </p:sp>
      </p:grpSp>
      <p:grpSp>
        <p:nvGrpSpPr>
          <p:cNvPr id="6" name="Group 10"/>
          <p:cNvGrpSpPr/>
          <p:nvPr/>
        </p:nvGrpSpPr>
        <p:grpSpPr>
          <a:xfrm>
            <a:off x="859536" y="4822473"/>
            <a:ext cx="6217920" cy="822960"/>
            <a:chOff x="0" y="3840199"/>
            <a:chExt cx="7909560" cy="1106820"/>
          </a:xfrm>
          <a:scene3d>
            <a:camera prst="orthographicFront"/>
            <a:lightRig rig="flat" dir="t"/>
          </a:scene3d>
        </p:grpSpPr>
        <p:sp>
          <p:nvSpPr>
            <p:cNvPr id="12" name="Rounded Rectangle 11"/>
            <p:cNvSpPr/>
            <p:nvPr/>
          </p:nvSpPr>
          <p:spPr>
            <a:xfrm>
              <a:off x="0" y="3840199"/>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 name="Rounded Rectangle 10"/>
            <p:cNvSpPr/>
            <p:nvPr/>
          </p:nvSpPr>
          <p:spPr>
            <a:xfrm>
              <a:off x="54031" y="3894230"/>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defTabSz="1244600">
                <a:lnSpc>
                  <a:spcPct val="90000"/>
                </a:lnSpc>
                <a:spcBef>
                  <a:spcPct val="0"/>
                </a:spcBef>
                <a:spcAft>
                  <a:spcPct val="35000"/>
                </a:spcAft>
              </a:pPr>
              <a:r>
                <a:rPr lang="en-US" sz="3600" dirty="0" smtClean="0"/>
                <a:t>Messaging and Scaling</a:t>
              </a:r>
            </a:p>
          </p:txBody>
        </p:sp>
      </p:grpSp>
      <p:sp>
        <p:nvSpPr>
          <p:cNvPr id="20" name="AutoShape 5"/>
          <p:cNvSpPr>
            <a:spLocks noChangeArrowheads="1"/>
          </p:cNvSpPr>
          <p:nvPr/>
        </p:nvSpPr>
        <p:spPr bwMode="auto">
          <a:xfrm>
            <a:off x="5136429" y="1293232"/>
            <a:ext cx="2616101" cy="523220"/>
          </a:xfrm>
          <a:prstGeom prst="wedgeRectCallout">
            <a:avLst>
              <a:gd name="adj1" fmla="val -82061"/>
              <a:gd name="adj2" fmla="val -3027"/>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t>F#  Immutability</a:t>
            </a:r>
          </a:p>
        </p:txBody>
      </p:sp>
      <p:sp>
        <p:nvSpPr>
          <p:cNvPr id="21" name="AutoShape 5"/>
          <p:cNvSpPr>
            <a:spLocks noChangeArrowheads="1"/>
          </p:cNvSpPr>
          <p:nvPr/>
        </p:nvSpPr>
        <p:spPr bwMode="auto">
          <a:xfrm>
            <a:off x="6093846" y="2553214"/>
            <a:ext cx="1561005" cy="523220"/>
          </a:xfrm>
          <a:prstGeom prst="wedgeRectCallout">
            <a:avLst>
              <a:gd name="adj1" fmla="val -97420"/>
              <a:gd name="adj2" fmla="val 27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t>F# Async </a:t>
            </a:r>
            <a:endParaRPr lang="en-GB" sz="2800" b="1" dirty="0" smtClean="0">
              <a:solidFill>
                <a:schemeClr val="bg2">
                  <a:lumMod val="75000"/>
                </a:schemeClr>
              </a:solidFill>
            </a:endParaRPr>
          </a:p>
        </p:txBody>
      </p:sp>
      <p:sp>
        <p:nvSpPr>
          <p:cNvPr id="22" name="AutoShape 5"/>
          <p:cNvSpPr>
            <a:spLocks noChangeArrowheads="1"/>
          </p:cNvSpPr>
          <p:nvPr/>
        </p:nvSpPr>
        <p:spPr bwMode="auto">
          <a:xfrm>
            <a:off x="5869167" y="3800320"/>
            <a:ext cx="1561004" cy="523220"/>
          </a:xfrm>
          <a:prstGeom prst="wedgeRectCallout">
            <a:avLst>
              <a:gd name="adj1" fmla="val -77113"/>
              <a:gd name="adj2" fmla="val 2610"/>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US" sz="2800" b="1" dirty="0" smtClean="0"/>
              <a:t>F# Async </a:t>
            </a:r>
            <a:endParaRPr lang="en-US" sz="2800" b="1" dirty="0" smtClean="0">
              <a:solidFill>
                <a:schemeClr val="bg2">
                  <a:lumMod val="75000"/>
                </a:schemeClr>
              </a:solidFill>
            </a:endParaRPr>
          </a:p>
        </p:txBody>
      </p:sp>
      <p:sp>
        <p:nvSpPr>
          <p:cNvPr id="23" name="AutoShape 5"/>
          <p:cNvSpPr>
            <a:spLocks noChangeArrowheads="1"/>
          </p:cNvSpPr>
          <p:nvPr/>
        </p:nvSpPr>
        <p:spPr bwMode="auto">
          <a:xfrm>
            <a:off x="6196717" y="4911167"/>
            <a:ext cx="1714765" cy="523220"/>
          </a:xfrm>
          <a:prstGeom prst="wedgeRectCallout">
            <a:avLst>
              <a:gd name="adj1" fmla="val -113760"/>
              <a:gd name="adj2" fmla="val 13325"/>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US" sz="2800" b="1" dirty="0" smtClean="0"/>
              <a:t>F# Agents </a:t>
            </a:r>
            <a:endParaRPr lang="en-GB" sz="2800" b="1" dirty="0" smtClean="0">
              <a:solidFill>
                <a:schemeClr val="bg2">
                  <a:lumMod val="75000"/>
                </a:schemeClr>
              </a:solidFill>
              <a:sym typeface="Wingdings"/>
            </a:endParaRPr>
          </a:p>
        </p:txBody>
      </p:sp>
      <p:sp>
        <p:nvSpPr>
          <p:cNvPr id="27" name="TextBox 26"/>
          <p:cNvSpPr txBox="1"/>
          <p:nvPr/>
        </p:nvSpPr>
        <p:spPr>
          <a:xfrm>
            <a:off x="6445954" y="5429005"/>
            <a:ext cx="2690929" cy="400110"/>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0800000" scaled="1"/>
            <a:tileRect/>
          </a:gradFill>
        </p:spPr>
        <p:txBody>
          <a:bodyPr wrap="none" rtlCol="0">
            <a:spAutoFit/>
          </a:bodyPr>
          <a:lstStyle/>
          <a:p>
            <a:r>
              <a:rPr lang="en-GB" sz="2000" b="1" dirty="0" smtClean="0"/>
              <a:t>+ Web, Azure, MSQ etc.</a:t>
            </a:r>
          </a:p>
        </p:txBody>
      </p:sp>
      <p:sp>
        <p:nvSpPr>
          <p:cNvPr id="28" name="TextBox 27"/>
          <p:cNvSpPr txBox="1"/>
          <p:nvPr/>
        </p:nvSpPr>
        <p:spPr>
          <a:xfrm>
            <a:off x="5372247" y="1777284"/>
            <a:ext cx="3717236" cy="707886"/>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0800000" scaled="1"/>
            <a:tileRect/>
          </a:gradFill>
        </p:spPr>
        <p:txBody>
          <a:bodyPr wrap="none" rtlCol="0">
            <a:spAutoFit/>
          </a:bodyPr>
          <a:lstStyle/>
          <a:p>
            <a:r>
              <a:rPr lang="en-GB" sz="2000" b="1" dirty="0" smtClean="0"/>
              <a:t>+ .NET 4.0 Concurrent Collections</a:t>
            </a:r>
          </a:p>
          <a:p>
            <a:r>
              <a:rPr lang="en-GB" sz="2000" b="1" dirty="0" smtClean="0"/>
              <a:t>+ .NET 4.0 PLINQ Queries</a:t>
            </a:r>
          </a:p>
        </p:txBody>
      </p:sp>
      <p:sp>
        <p:nvSpPr>
          <p:cNvPr id="29" name="TextBox 28"/>
          <p:cNvSpPr txBox="1"/>
          <p:nvPr/>
        </p:nvSpPr>
        <p:spPr>
          <a:xfrm>
            <a:off x="6371190" y="3056119"/>
            <a:ext cx="2772810" cy="400110"/>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0800000" scaled="1"/>
            <a:tileRect/>
          </a:gradFill>
        </p:spPr>
        <p:txBody>
          <a:bodyPr wrap="none" rtlCol="0">
            <a:spAutoFit/>
          </a:bodyPr>
          <a:lstStyle/>
          <a:p>
            <a:r>
              <a:rPr lang="en-GB" sz="2000" b="1" dirty="0" smtClean="0"/>
              <a:t>+ .NET 4.0 Parallel Loops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7" grpId="0" animBg="1"/>
      <p:bldP spid="28" grpId="0" animBg="1"/>
      <p:bldP spid="2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GB" dirty="0" smtClean="0"/>
              <a:t>Immutability</a:t>
            </a:r>
            <a:endParaRPr lang="en-GB"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GB" dirty="0" smtClean="0"/>
              <a:t>= “Persistence”</a:t>
            </a:r>
            <a:endParaRPr lang="en-GB"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bwMode="auto">
          <a:xfrm>
            <a:off x="5422081" y="3864834"/>
            <a:ext cx="3502307" cy="1430463"/>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endParaRPr>
          </a:p>
        </p:txBody>
      </p:sp>
      <p:sp>
        <p:nvSpPr>
          <p:cNvPr id="36" name="Rounded Rectangle 35"/>
          <p:cNvSpPr/>
          <p:nvPr/>
        </p:nvSpPr>
        <p:spPr bwMode="auto">
          <a:xfrm>
            <a:off x="5421452" y="2203828"/>
            <a:ext cx="3543300" cy="1598712"/>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solidFill>
              <a:effectLst>
                <a:outerShdw blurRad="38100" dist="38100" dir="2700000" algn="tl">
                  <a:srgbClr val="000000">
                    <a:alpha val="43137"/>
                  </a:srgbClr>
                </a:outerShdw>
              </a:effectLst>
            </a:endParaRPr>
          </a:p>
        </p:txBody>
      </p:sp>
      <p:sp>
        <p:nvSpPr>
          <p:cNvPr id="4" name="Title 3"/>
          <p:cNvSpPr>
            <a:spLocks noGrp="1"/>
          </p:cNvSpPr>
          <p:nvPr>
            <p:ph type="title"/>
          </p:nvPr>
        </p:nvSpPr>
        <p:spPr/>
        <p:txBody>
          <a:bodyPr>
            <a:normAutofit/>
          </a:bodyPr>
          <a:lstStyle/>
          <a:p>
            <a:r>
              <a:rPr lang="en-US" dirty="0" smtClean="0"/>
              <a:t>Parallel Computing  at </a:t>
            </a:r>
            <a:r>
              <a:rPr lang="en-US" dirty="0" err="1" smtClean="0"/>
              <a:t>TechEd</a:t>
            </a:r>
            <a:endParaRPr lang="en-US" sz="2800" dirty="0">
              <a:solidFill>
                <a:schemeClr val="tx1"/>
              </a:solidFill>
            </a:endParaRPr>
          </a:p>
        </p:txBody>
      </p:sp>
      <p:sp>
        <p:nvSpPr>
          <p:cNvPr id="6" name="Rounded Rectangle 5"/>
          <p:cNvSpPr/>
          <p:nvPr/>
        </p:nvSpPr>
        <p:spPr bwMode="auto">
          <a:xfrm>
            <a:off x="1878781" y="2203827"/>
            <a:ext cx="3461315" cy="2001151"/>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solidFill>
              <a:effectLst>
                <a:outerShdw blurRad="38100" dist="38100" dir="2700000" algn="tl">
                  <a:srgbClr val="000000">
                    <a:alpha val="43137"/>
                  </a:srgbClr>
                </a:outerShdw>
              </a:effectLst>
            </a:endParaRPr>
          </a:p>
        </p:txBody>
      </p:sp>
      <p:sp>
        <p:nvSpPr>
          <p:cNvPr id="7" name="TextBox 6"/>
          <p:cNvSpPr txBox="1"/>
          <p:nvPr/>
        </p:nvSpPr>
        <p:spPr>
          <a:xfrm>
            <a:off x="5941765" y="2677399"/>
            <a:ext cx="1265406" cy="977724"/>
          </a:xfrm>
          <a:prstGeom prst="rect">
            <a:avLst/>
          </a:prstGeom>
          <a:solidFill>
            <a:schemeClr val="accent1"/>
          </a:solidFill>
        </p:spPr>
        <p:style>
          <a:lnRef idx="0">
            <a:schemeClr val="accent6"/>
          </a:lnRef>
          <a:fillRef idx="3">
            <a:schemeClr val="accent6"/>
          </a:fillRef>
          <a:effectRef idx="3">
            <a:schemeClr val="accent6"/>
          </a:effectRef>
          <a:fontRef idx="minor">
            <a:schemeClr val="lt1"/>
          </a:fontRef>
        </p:style>
        <p:txBody>
          <a:bodyPr wrap="square" rtlCol="0" anchor="ctr" anchorCtr="0">
            <a:noAutofit/>
          </a:bodyPr>
          <a:lstStyle/>
          <a:p>
            <a:pPr algn="ctr"/>
            <a:r>
              <a:rPr lang="en-US" b="1" dirty="0" smtClean="0">
                <a:solidFill>
                  <a:schemeClr val="bg1"/>
                </a:solidFill>
              </a:rPr>
              <a:t>Parallel Pattern Library</a:t>
            </a:r>
            <a:endParaRPr lang="en-US" b="1" dirty="0">
              <a:solidFill>
                <a:schemeClr val="bg1"/>
              </a:solidFill>
            </a:endParaRPr>
          </a:p>
        </p:txBody>
      </p:sp>
      <p:sp>
        <p:nvSpPr>
          <p:cNvPr id="8" name="Rounded Rectangle 7"/>
          <p:cNvSpPr/>
          <p:nvPr/>
        </p:nvSpPr>
        <p:spPr bwMode="auto">
          <a:xfrm>
            <a:off x="1878781" y="4344162"/>
            <a:ext cx="3461315" cy="951135"/>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endParaRPr>
          </a:p>
        </p:txBody>
      </p:sp>
      <p:sp>
        <p:nvSpPr>
          <p:cNvPr id="9" name="TextBox 8"/>
          <p:cNvSpPr txBox="1"/>
          <p:nvPr/>
        </p:nvSpPr>
        <p:spPr>
          <a:xfrm>
            <a:off x="5978341" y="4674505"/>
            <a:ext cx="2819400" cy="445008"/>
          </a:xfrm>
          <a:prstGeom prst="rect">
            <a:avLst/>
          </a:prstGeom>
          <a:solidFill>
            <a:schemeClr val="accent1"/>
          </a:solidFill>
        </p:spPr>
        <p:style>
          <a:lnRef idx="0">
            <a:schemeClr val="accent6"/>
          </a:lnRef>
          <a:fillRef idx="3">
            <a:schemeClr val="accent6"/>
          </a:fillRef>
          <a:effectRef idx="3">
            <a:schemeClr val="accent6"/>
          </a:effectRef>
          <a:fontRef idx="minor">
            <a:schemeClr val="lt1"/>
          </a:fontRef>
        </p:style>
        <p:txBody>
          <a:bodyPr wrap="square" rtlCol="0" anchor="ctr" anchorCtr="0">
            <a:normAutofit/>
          </a:bodyPr>
          <a:lstStyle/>
          <a:p>
            <a:pPr algn="ctr"/>
            <a:r>
              <a:rPr lang="en-US" b="1" dirty="0" smtClean="0">
                <a:solidFill>
                  <a:schemeClr val="bg1"/>
                </a:solidFill>
              </a:rPr>
              <a:t>Resource Manager</a:t>
            </a:r>
            <a:endParaRPr lang="en-US" b="1" dirty="0">
              <a:solidFill>
                <a:schemeClr val="bg1"/>
              </a:solidFill>
            </a:endParaRPr>
          </a:p>
        </p:txBody>
      </p:sp>
      <p:sp>
        <p:nvSpPr>
          <p:cNvPr id="10" name="TextBox 9"/>
          <p:cNvSpPr txBox="1"/>
          <p:nvPr/>
        </p:nvSpPr>
        <p:spPr>
          <a:xfrm>
            <a:off x="5978341" y="4204979"/>
            <a:ext cx="2804162" cy="397135"/>
          </a:xfrm>
          <a:prstGeom prst="rect">
            <a:avLst/>
          </a:prstGeom>
          <a:solidFill>
            <a:schemeClr val="accent1"/>
          </a:solidFill>
        </p:spPr>
        <p:style>
          <a:lnRef idx="0">
            <a:schemeClr val="accent6"/>
          </a:lnRef>
          <a:fillRef idx="3">
            <a:schemeClr val="accent6"/>
          </a:fillRef>
          <a:effectRef idx="3">
            <a:schemeClr val="accent6"/>
          </a:effectRef>
          <a:fontRef idx="minor">
            <a:schemeClr val="lt1"/>
          </a:fontRef>
        </p:style>
        <p:txBody>
          <a:bodyPr wrap="square" rtlCol="0" anchor="ctr" anchorCtr="0">
            <a:noAutofit/>
          </a:bodyPr>
          <a:lstStyle/>
          <a:p>
            <a:pPr algn="ctr"/>
            <a:r>
              <a:rPr lang="en-US" b="1" dirty="0" smtClean="0">
                <a:solidFill>
                  <a:schemeClr val="bg1"/>
                </a:solidFill>
              </a:rPr>
              <a:t>Task Scheduler</a:t>
            </a:r>
            <a:endParaRPr lang="en-US" b="1" dirty="0">
              <a:solidFill>
                <a:schemeClr val="bg1"/>
              </a:solidFill>
            </a:endParaRPr>
          </a:p>
        </p:txBody>
      </p:sp>
      <p:sp>
        <p:nvSpPr>
          <p:cNvPr id="11" name="TextBox 10"/>
          <p:cNvSpPr txBox="1"/>
          <p:nvPr/>
        </p:nvSpPr>
        <p:spPr>
          <a:xfrm>
            <a:off x="2056734" y="3451538"/>
            <a:ext cx="2605418" cy="584404"/>
          </a:xfrm>
          <a:prstGeom prst="rect">
            <a:avLst/>
          </a:prstGeom>
          <a:solidFill>
            <a:schemeClr val="accent1"/>
          </a:solidFill>
          <a:ln/>
        </p:spPr>
        <p:style>
          <a:lnRef idx="0">
            <a:schemeClr val="accent6"/>
          </a:lnRef>
          <a:fillRef idx="3">
            <a:schemeClr val="accent6"/>
          </a:fillRef>
          <a:effectRef idx="3">
            <a:schemeClr val="accent6"/>
          </a:effectRef>
          <a:fontRef idx="minor">
            <a:schemeClr val="lt1"/>
          </a:fontRef>
        </p:style>
        <p:txBody>
          <a:bodyPr wrap="square" rtlCol="0" anchor="ctr" anchorCtr="0">
            <a:noAutofit/>
          </a:bodyPr>
          <a:lstStyle/>
          <a:p>
            <a:pPr algn="ctr"/>
            <a:r>
              <a:rPr lang="en-US" b="1" dirty="0" smtClean="0">
                <a:solidFill>
                  <a:schemeClr val="bg1"/>
                </a:solidFill>
              </a:rPr>
              <a:t>Task Parallel</a:t>
            </a:r>
            <a:r>
              <a:rPr lang="en-US" b="1" dirty="0">
                <a:solidFill>
                  <a:schemeClr val="bg1"/>
                </a:solidFill>
              </a:rPr>
              <a:t> </a:t>
            </a:r>
            <a:r>
              <a:rPr lang="en-US" b="1" dirty="0" smtClean="0">
                <a:solidFill>
                  <a:schemeClr val="bg1"/>
                </a:solidFill>
              </a:rPr>
              <a:t>Library</a:t>
            </a:r>
            <a:endParaRPr lang="en-US" b="1" dirty="0">
              <a:solidFill>
                <a:schemeClr val="bg1"/>
              </a:solidFill>
            </a:endParaRPr>
          </a:p>
        </p:txBody>
      </p:sp>
      <p:sp>
        <p:nvSpPr>
          <p:cNvPr id="12" name="TextBox 11"/>
          <p:cNvSpPr txBox="1"/>
          <p:nvPr/>
        </p:nvSpPr>
        <p:spPr>
          <a:xfrm>
            <a:off x="2056734" y="2661186"/>
            <a:ext cx="2012990" cy="648684"/>
          </a:xfrm>
          <a:prstGeom prst="rect">
            <a:avLst/>
          </a:prstGeom>
          <a:solidFill>
            <a:schemeClr val="accent1"/>
          </a:solidFill>
          <a:ln/>
        </p:spPr>
        <p:style>
          <a:lnRef idx="0">
            <a:schemeClr val="accent6"/>
          </a:lnRef>
          <a:fillRef idx="3">
            <a:schemeClr val="accent6"/>
          </a:fillRef>
          <a:effectRef idx="3">
            <a:schemeClr val="accent6"/>
          </a:effectRef>
          <a:fontRef idx="minor">
            <a:schemeClr val="lt1"/>
          </a:fontRef>
        </p:style>
        <p:txBody>
          <a:bodyPr wrap="square" rtlCol="0" anchor="ctr" anchorCtr="0">
            <a:noAutofit/>
          </a:bodyPr>
          <a:lstStyle/>
          <a:p>
            <a:pPr algn="ctr"/>
            <a:r>
              <a:rPr lang="en-US" b="1" dirty="0" smtClean="0">
                <a:solidFill>
                  <a:schemeClr val="bg1"/>
                </a:solidFill>
              </a:rPr>
              <a:t>Parallel LINQ</a:t>
            </a:r>
            <a:endParaRPr lang="en-US" b="1" dirty="0">
              <a:solidFill>
                <a:schemeClr val="bg1"/>
              </a:solidFill>
            </a:endParaRPr>
          </a:p>
        </p:txBody>
      </p:sp>
      <p:sp>
        <p:nvSpPr>
          <p:cNvPr id="16" name="Rounded Rectangle 15"/>
          <p:cNvSpPr/>
          <p:nvPr/>
        </p:nvSpPr>
        <p:spPr bwMode="auto">
          <a:xfrm>
            <a:off x="277952" y="5402086"/>
            <a:ext cx="8686800" cy="530423"/>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rgbClr val="FFFFFF"/>
              </a:solidFill>
              <a:effectLst>
                <a:outerShdw blurRad="38100" dist="38100" dir="2700000" algn="tl">
                  <a:srgbClr val="000000">
                    <a:alpha val="43137"/>
                  </a:srgbClr>
                </a:outerShdw>
              </a:effectLst>
            </a:endParaRPr>
          </a:p>
        </p:txBody>
      </p:sp>
      <p:sp>
        <p:nvSpPr>
          <p:cNvPr id="17" name="TextBox 16"/>
          <p:cNvSpPr txBox="1"/>
          <p:nvPr/>
        </p:nvSpPr>
        <p:spPr>
          <a:xfrm>
            <a:off x="2364512" y="5491953"/>
            <a:ext cx="3552870" cy="367364"/>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nchor="ctr" anchorCtr="0">
            <a:normAutofit fontScale="92500" lnSpcReduction="10000"/>
          </a:bodyPr>
          <a:lstStyle/>
          <a:p>
            <a:pPr algn="ctr"/>
            <a:r>
              <a:rPr lang="en-US" sz="2000" dirty="0" smtClean="0">
                <a:solidFill>
                  <a:schemeClr val="bg1"/>
                </a:solidFill>
              </a:rPr>
              <a:t>Threads</a:t>
            </a:r>
            <a:endParaRPr lang="en-US" sz="2000" dirty="0">
              <a:solidFill>
                <a:schemeClr val="bg1"/>
              </a:solidFill>
            </a:endParaRPr>
          </a:p>
        </p:txBody>
      </p:sp>
      <p:sp>
        <p:nvSpPr>
          <p:cNvPr id="18" name="TextBox 17"/>
          <p:cNvSpPr txBox="1"/>
          <p:nvPr/>
        </p:nvSpPr>
        <p:spPr>
          <a:xfrm>
            <a:off x="354152" y="6428700"/>
            <a:ext cx="1090600" cy="584775"/>
          </a:xfrm>
          <a:prstGeom prst="rect">
            <a:avLst/>
          </a:prstGeom>
          <a:noFill/>
        </p:spPr>
        <p:txBody>
          <a:bodyPr wrap="square" rtlCol="0">
            <a:spAutoFit/>
          </a:bodyPr>
          <a:lstStyle/>
          <a:p>
            <a:r>
              <a:rPr lang="en-US" sz="1600" b="1" dirty="0" smtClean="0">
                <a:solidFill>
                  <a:schemeClr val="accent2">
                    <a:lumMod val="75000"/>
                  </a:schemeClr>
                </a:solidFill>
              </a:rPr>
              <a:t>Operating System</a:t>
            </a:r>
            <a:endParaRPr lang="en-US" sz="1600" b="1" dirty="0">
              <a:solidFill>
                <a:schemeClr val="accent2">
                  <a:lumMod val="75000"/>
                </a:schemeClr>
              </a:solidFill>
            </a:endParaRPr>
          </a:p>
        </p:txBody>
      </p:sp>
      <p:sp>
        <p:nvSpPr>
          <p:cNvPr id="19" name="TextBox 18"/>
          <p:cNvSpPr txBox="1"/>
          <p:nvPr/>
        </p:nvSpPr>
        <p:spPr>
          <a:xfrm>
            <a:off x="5978341" y="3864834"/>
            <a:ext cx="2819400" cy="338554"/>
          </a:xfrm>
          <a:prstGeom prst="rect">
            <a:avLst/>
          </a:prstGeom>
          <a:noFill/>
        </p:spPr>
        <p:txBody>
          <a:bodyPr wrap="square" rtlCol="0">
            <a:spAutoFit/>
          </a:bodyPr>
          <a:lstStyle/>
          <a:p>
            <a:pPr algn="r"/>
            <a:r>
              <a:rPr lang="en-US" sz="1600" b="1" dirty="0" smtClean="0">
                <a:solidFill>
                  <a:schemeClr val="accent2">
                    <a:lumMod val="75000"/>
                  </a:schemeClr>
                </a:solidFill>
              </a:rPr>
              <a:t>Native Concurrency Runtime</a:t>
            </a:r>
            <a:endParaRPr lang="en-US" sz="1600" b="1" dirty="0">
              <a:solidFill>
                <a:schemeClr val="accent2">
                  <a:lumMod val="75000"/>
                </a:schemeClr>
              </a:solidFill>
            </a:endParaRPr>
          </a:p>
        </p:txBody>
      </p:sp>
      <p:sp>
        <p:nvSpPr>
          <p:cNvPr id="20" name="TextBox 19"/>
          <p:cNvSpPr txBox="1"/>
          <p:nvPr/>
        </p:nvSpPr>
        <p:spPr>
          <a:xfrm>
            <a:off x="1995660" y="2276349"/>
            <a:ext cx="2940757" cy="338554"/>
          </a:xfrm>
          <a:prstGeom prst="rect">
            <a:avLst/>
          </a:prstGeom>
          <a:noFill/>
        </p:spPr>
        <p:txBody>
          <a:bodyPr wrap="square" rtlCol="0">
            <a:spAutoFit/>
          </a:bodyPr>
          <a:lstStyle/>
          <a:p>
            <a:r>
              <a:rPr lang="en-US" sz="1600" b="1" dirty="0" smtClean="0">
                <a:solidFill>
                  <a:schemeClr val="accent2">
                    <a:lumMod val="75000"/>
                  </a:schemeClr>
                </a:solidFill>
              </a:rPr>
              <a:t>Managed Libraries</a:t>
            </a:r>
            <a:endParaRPr lang="en-US" sz="1600" b="1" dirty="0">
              <a:solidFill>
                <a:schemeClr val="accent2">
                  <a:lumMod val="75000"/>
                </a:schemeClr>
              </a:solidFill>
            </a:endParaRPr>
          </a:p>
        </p:txBody>
      </p:sp>
      <p:sp>
        <p:nvSpPr>
          <p:cNvPr id="22" name="TextBox 21"/>
          <p:cNvSpPr txBox="1"/>
          <p:nvPr/>
        </p:nvSpPr>
        <p:spPr>
          <a:xfrm>
            <a:off x="2078953" y="4699185"/>
            <a:ext cx="2583200" cy="425312"/>
          </a:xfrm>
          <a:prstGeom prst="rect">
            <a:avLst/>
          </a:prstGeom>
          <a:solidFill>
            <a:schemeClr val="accent1"/>
          </a:solidFill>
          <a:ln/>
        </p:spPr>
        <p:style>
          <a:lnRef idx="0">
            <a:schemeClr val="accent6"/>
          </a:lnRef>
          <a:fillRef idx="3">
            <a:schemeClr val="accent6"/>
          </a:fillRef>
          <a:effectRef idx="3">
            <a:schemeClr val="accent6"/>
          </a:effectRef>
          <a:fontRef idx="minor">
            <a:schemeClr val="lt1"/>
          </a:fontRef>
        </p:style>
        <p:txBody>
          <a:bodyPr wrap="square" rtlCol="0" anchor="ctr" anchorCtr="0">
            <a:noAutofit/>
          </a:bodyPr>
          <a:lstStyle/>
          <a:p>
            <a:pPr algn="ctr"/>
            <a:r>
              <a:rPr lang="en-US" b="1" dirty="0" err="1" smtClean="0">
                <a:solidFill>
                  <a:schemeClr val="bg1"/>
                </a:solidFill>
              </a:rPr>
              <a:t>ThreadPool</a:t>
            </a:r>
            <a:endParaRPr lang="en-US" b="1" dirty="0">
              <a:solidFill>
                <a:schemeClr val="bg1"/>
              </a:solidFill>
            </a:endParaRPr>
          </a:p>
        </p:txBody>
      </p:sp>
      <p:sp>
        <p:nvSpPr>
          <p:cNvPr id="25" name="TextBox 24"/>
          <p:cNvSpPr txBox="1"/>
          <p:nvPr/>
        </p:nvSpPr>
        <p:spPr>
          <a:xfrm rot="5400000">
            <a:off x="3710962" y="3726689"/>
            <a:ext cx="2447099" cy="338554"/>
          </a:xfrm>
          <a:prstGeom prst="rect">
            <a:avLst/>
          </a:prstGeom>
          <a:solidFill>
            <a:schemeClr val="accent1"/>
          </a:solidFill>
          <a:ln/>
        </p:spPr>
        <p:style>
          <a:lnRef idx="0">
            <a:schemeClr val="accent6"/>
          </a:lnRef>
          <a:fillRef idx="3">
            <a:schemeClr val="accent6"/>
          </a:fillRef>
          <a:effectRef idx="3">
            <a:schemeClr val="accent6"/>
          </a:effectRef>
          <a:fontRef idx="minor">
            <a:schemeClr val="lt1"/>
          </a:fontRef>
        </p:style>
        <p:txBody>
          <a:bodyPr wrap="square" rtlCol="0" anchor="ctr" anchorCtr="0">
            <a:spAutoFit/>
          </a:bodyPr>
          <a:lstStyle/>
          <a:p>
            <a:pPr algn="ctr"/>
            <a:r>
              <a:rPr lang="en-US" sz="1600" b="1" dirty="0" smtClean="0">
                <a:solidFill>
                  <a:schemeClr val="bg1"/>
                </a:solidFill>
              </a:rPr>
              <a:t>Data Structures</a:t>
            </a:r>
            <a:endParaRPr lang="en-US" sz="1600" b="1" dirty="0">
              <a:solidFill>
                <a:schemeClr val="bg1"/>
              </a:solidFill>
            </a:endParaRPr>
          </a:p>
        </p:txBody>
      </p:sp>
      <p:sp>
        <p:nvSpPr>
          <p:cNvPr id="26" name="TextBox 25"/>
          <p:cNvSpPr txBox="1"/>
          <p:nvPr/>
        </p:nvSpPr>
        <p:spPr>
          <a:xfrm rot="16200000">
            <a:off x="4485080" y="3731671"/>
            <a:ext cx="2447098" cy="338554"/>
          </a:xfrm>
          <a:prstGeom prst="rect">
            <a:avLst/>
          </a:prstGeom>
          <a:solidFill>
            <a:schemeClr val="accent1"/>
          </a:solidFill>
          <a:ln/>
        </p:spPr>
        <p:style>
          <a:lnRef idx="0">
            <a:schemeClr val="accent6"/>
          </a:lnRef>
          <a:fillRef idx="3">
            <a:schemeClr val="accent6"/>
          </a:fillRef>
          <a:effectRef idx="3">
            <a:schemeClr val="accent6"/>
          </a:effectRef>
          <a:fontRef idx="minor">
            <a:schemeClr val="lt1"/>
          </a:fontRef>
        </p:style>
        <p:txBody>
          <a:bodyPr wrap="square" rtlCol="0" anchor="ctr" anchorCtr="0">
            <a:spAutoFit/>
          </a:bodyPr>
          <a:lstStyle/>
          <a:p>
            <a:pPr algn="ctr"/>
            <a:r>
              <a:rPr lang="en-US" sz="1600" b="1" dirty="0" smtClean="0">
                <a:solidFill>
                  <a:schemeClr val="bg1"/>
                </a:solidFill>
              </a:rPr>
              <a:t>Data Structures</a:t>
            </a:r>
            <a:endParaRPr lang="en-US" sz="1600" b="1" dirty="0">
              <a:solidFill>
                <a:schemeClr val="bg1"/>
              </a:solidFill>
            </a:endParaRPr>
          </a:p>
        </p:txBody>
      </p:sp>
      <p:sp>
        <p:nvSpPr>
          <p:cNvPr id="27" name="Rounded Rectangle 26"/>
          <p:cNvSpPr/>
          <p:nvPr/>
        </p:nvSpPr>
        <p:spPr bwMode="auto">
          <a:xfrm>
            <a:off x="310183" y="1203430"/>
            <a:ext cx="1447800" cy="4005058"/>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solidFill>
              <a:effectLst>
                <a:outerShdw blurRad="38100" dist="38100" dir="2700000" algn="tl">
                  <a:srgbClr val="000000">
                    <a:alpha val="43137"/>
                  </a:srgbClr>
                </a:outerShdw>
              </a:effectLst>
            </a:endParaRPr>
          </a:p>
        </p:txBody>
      </p:sp>
      <p:sp>
        <p:nvSpPr>
          <p:cNvPr id="28" name="TextBox 27"/>
          <p:cNvSpPr txBox="1"/>
          <p:nvPr/>
        </p:nvSpPr>
        <p:spPr>
          <a:xfrm>
            <a:off x="407537" y="1223184"/>
            <a:ext cx="685800" cy="338554"/>
          </a:xfrm>
          <a:prstGeom prst="rect">
            <a:avLst/>
          </a:prstGeom>
          <a:noFill/>
        </p:spPr>
        <p:txBody>
          <a:bodyPr wrap="square" rtlCol="0">
            <a:spAutoFit/>
          </a:bodyPr>
          <a:lstStyle/>
          <a:p>
            <a:r>
              <a:rPr lang="en-US" sz="1600" b="1" dirty="0" smtClean="0">
                <a:solidFill>
                  <a:schemeClr val="accent2">
                    <a:lumMod val="75000"/>
                  </a:schemeClr>
                </a:solidFill>
              </a:rPr>
              <a:t>Tools</a:t>
            </a:r>
            <a:endParaRPr lang="en-US" sz="1600" b="1" dirty="0">
              <a:solidFill>
                <a:schemeClr val="accent2">
                  <a:lumMod val="75000"/>
                </a:schemeClr>
              </a:solidFill>
            </a:endParaRPr>
          </a:p>
        </p:txBody>
      </p:sp>
      <p:sp>
        <p:nvSpPr>
          <p:cNvPr id="33" name="TextBox 32"/>
          <p:cNvSpPr txBox="1"/>
          <p:nvPr/>
        </p:nvSpPr>
        <p:spPr>
          <a:xfrm>
            <a:off x="7388041" y="2672416"/>
            <a:ext cx="1409700" cy="977724"/>
          </a:xfrm>
          <a:prstGeom prst="rect">
            <a:avLst/>
          </a:prstGeom>
          <a:solidFill>
            <a:schemeClr val="accent1"/>
          </a:solidFill>
        </p:spPr>
        <p:style>
          <a:lnRef idx="0">
            <a:schemeClr val="accent6"/>
          </a:lnRef>
          <a:fillRef idx="3">
            <a:schemeClr val="accent6"/>
          </a:fillRef>
          <a:effectRef idx="3">
            <a:schemeClr val="accent6"/>
          </a:effectRef>
          <a:fontRef idx="minor">
            <a:schemeClr val="lt1"/>
          </a:fontRef>
        </p:style>
        <p:txBody>
          <a:bodyPr wrap="square" rtlCol="0" anchor="ctr" anchorCtr="0">
            <a:noAutofit/>
          </a:bodyPr>
          <a:lstStyle/>
          <a:p>
            <a:pPr algn="ctr"/>
            <a:r>
              <a:rPr lang="en-US" b="1" dirty="0" err="1" smtClean="0">
                <a:solidFill>
                  <a:schemeClr val="bg1"/>
                </a:solidFill>
              </a:rPr>
              <a:t>Async</a:t>
            </a:r>
            <a:endParaRPr lang="en-US" b="1" dirty="0" smtClean="0">
              <a:solidFill>
                <a:schemeClr val="bg1"/>
              </a:solidFill>
            </a:endParaRPr>
          </a:p>
          <a:p>
            <a:pPr algn="ctr"/>
            <a:r>
              <a:rPr lang="en-US" b="1" dirty="0" smtClean="0">
                <a:solidFill>
                  <a:schemeClr val="bg1"/>
                </a:solidFill>
              </a:rPr>
              <a:t>Agents</a:t>
            </a:r>
            <a:br>
              <a:rPr lang="en-US" b="1" dirty="0" smtClean="0">
                <a:solidFill>
                  <a:schemeClr val="bg1"/>
                </a:solidFill>
              </a:rPr>
            </a:br>
            <a:r>
              <a:rPr lang="en-US" b="1" dirty="0" smtClean="0">
                <a:solidFill>
                  <a:schemeClr val="bg1"/>
                </a:solidFill>
              </a:rPr>
              <a:t>Library</a:t>
            </a:r>
            <a:endParaRPr lang="en-US" b="1" dirty="0">
              <a:solidFill>
                <a:schemeClr val="bg1"/>
              </a:solidFill>
            </a:endParaRPr>
          </a:p>
        </p:txBody>
      </p:sp>
      <p:sp>
        <p:nvSpPr>
          <p:cNvPr id="34" name="TextBox 33"/>
          <p:cNvSpPr txBox="1"/>
          <p:nvPr/>
        </p:nvSpPr>
        <p:spPr>
          <a:xfrm>
            <a:off x="6028989" y="5491953"/>
            <a:ext cx="1637792" cy="367364"/>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nchor="ctr" anchorCtr="0">
            <a:normAutofit/>
          </a:bodyPr>
          <a:lstStyle/>
          <a:p>
            <a:pPr algn="ctr"/>
            <a:r>
              <a:rPr lang="en-US" dirty="0" smtClean="0">
                <a:solidFill>
                  <a:schemeClr val="bg1"/>
                </a:solidFill>
              </a:rPr>
              <a:t>UMS Threads</a:t>
            </a:r>
            <a:endParaRPr lang="en-US" dirty="0">
              <a:solidFill>
                <a:schemeClr val="bg1"/>
              </a:solidFill>
            </a:endParaRPr>
          </a:p>
        </p:txBody>
      </p:sp>
      <p:sp>
        <p:nvSpPr>
          <p:cNvPr id="40" name="TextBox 39"/>
          <p:cNvSpPr txBox="1"/>
          <p:nvPr/>
        </p:nvSpPr>
        <p:spPr>
          <a:xfrm>
            <a:off x="455618" y="1660547"/>
            <a:ext cx="1157402" cy="3246304"/>
          </a:xfrm>
          <a:prstGeom prst="rect">
            <a:avLst/>
          </a:prstGeom>
          <a:solidFill>
            <a:schemeClr val="accent1"/>
          </a:solidFill>
          <a:ln/>
        </p:spPr>
        <p:style>
          <a:lnRef idx="0">
            <a:schemeClr val="accent6"/>
          </a:lnRef>
          <a:fillRef idx="3">
            <a:schemeClr val="accent6"/>
          </a:fillRef>
          <a:effectRef idx="3">
            <a:schemeClr val="accent6"/>
          </a:effectRef>
          <a:fontRef idx="minor">
            <a:schemeClr val="lt1"/>
          </a:fontRef>
        </p:style>
        <p:txBody>
          <a:bodyPr wrap="square" rtlCol="0" anchor="t" anchorCtr="0">
            <a:noAutofit/>
          </a:bodyPr>
          <a:lstStyle/>
          <a:p>
            <a:pPr algn="ctr" defTabSz="914363"/>
            <a:r>
              <a:rPr lang="en-US" sz="1400" b="1" dirty="0" smtClean="0">
                <a:solidFill>
                  <a:schemeClr val="bg1"/>
                </a:solidFill>
              </a:rPr>
              <a:t>Visual Studio 2010</a:t>
            </a:r>
            <a:endParaRPr lang="en-US" sz="1400" b="1" dirty="0">
              <a:solidFill>
                <a:schemeClr val="bg1"/>
              </a:solidFill>
            </a:endParaRPr>
          </a:p>
        </p:txBody>
      </p:sp>
      <p:sp>
        <p:nvSpPr>
          <p:cNvPr id="30" name="TextBox 29"/>
          <p:cNvSpPr txBox="1"/>
          <p:nvPr/>
        </p:nvSpPr>
        <p:spPr>
          <a:xfrm>
            <a:off x="528899" y="2185092"/>
            <a:ext cx="1016098" cy="1124777"/>
          </a:xfrm>
          <a:prstGeom prst="rect">
            <a:avLst/>
          </a:prstGeom>
          <a:solidFill>
            <a:schemeClr val="accent3">
              <a:lumMod val="60000"/>
              <a:lumOff val="40000"/>
            </a:schemeClr>
          </a:solidFill>
          <a:ln/>
        </p:spPr>
        <p:style>
          <a:lnRef idx="0">
            <a:schemeClr val="accent2"/>
          </a:lnRef>
          <a:fillRef idx="1002">
            <a:schemeClr val="dk1"/>
          </a:fillRef>
          <a:effectRef idx="3">
            <a:schemeClr val="accent2"/>
          </a:effectRef>
          <a:fontRef idx="minor">
            <a:schemeClr val="lt1"/>
          </a:fontRef>
        </p:style>
        <p:txBody>
          <a:bodyPr wrap="square" rtlCol="0" anchor="ctr" anchorCtr="0">
            <a:noAutofit/>
          </a:bodyPr>
          <a:lstStyle/>
          <a:p>
            <a:pPr algn="ctr" defTabSz="914363"/>
            <a:r>
              <a:rPr lang="en-US" sz="1400" b="1" dirty="0" smtClean="0">
                <a:solidFill>
                  <a:schemeClr val="bg1"/>
                </a:solidFill>
              </a:rPr>
              <a:t>Parallel</a:t>
            </a:r>
          </a:p>
          <a:p>
            <a:pPr algn="ctr" defTabSz="914363"/>
            <a:r>
              <a:rPr lang="en-US" sz="1400" b="1" dirty="0" smtClean="0">
                <a:solidFill>
                  <a:schemeClr val="bg1"/>
                </a:solidFill>
              </a:rPr>
              <a:t>Debugger Windows</a:t>
            </a:r>
            <a:endParaRPr lang="en-US" sz="1400" b="1" dirty="0">
              <a:solidFill>
                <a:schemeClr val="bg1"/>
              </a:solidFill>
            </a:endParaRPr>
          </a:p>
        </p:txBody>
      </p:sp>
      <p:sp>
        <p:nvSpPr>
          <p:cNvPr id="31" name="TextBox 30"/>
          <p:cNvSpPr txBox="1"/>
          <p:nvPr/>
        </p:nvSpPr>
        <p:spPr>
          <a:xfrm>
            <a:off x="503141" y="3533919"/>
            <a:ext cx="1016098" cy="935050"/>
          </a:xfrm>
          <a:prstGeom prst="rect">
            <a:avLst/>
          </a:prstGeom>
          <a:solidFill>
            <a:schemeClr val="accent3">
              <a:lumMod val="60000"/>
              <a:lumOff val="40000"/>
            </a:schemeClr>
          </a:solidFill>
          <a:ln/>
        </p:spPr>
        <p:style>
          <a:lnRef idx="0">
            <a:schemeClr val="accent2"/>
          </a:lnRef>
          <a:fillRef idx="1002">
            <a:schemeClr val="dk1"/>
          </a:fillRef>
          <a:effectRef idx="3">
            <a:schemeClr val="accent2"/>
          </a:effectRef>
          <a:fontRef idx="minor">
            <a:schemeClr val="lt1"/>
          </a:fontRef>
        </p:style>
        <p:txBody>
          <a:bodyPr wrap="square" rtlCol="0" anchor="ctr" anchorCtr="0">
            <a:noAutofit/>
          </a:bodyPr>
          <a:lstStyle/>
          <a:p>
            <a:pPr lvl="0" algn="ctr" defTabSz="914363"/>
            <a:r>
              <a:rPr lang="en-US" sz="1400" b="1" spc="-80" dirty="0" smtClean="0">
                <a:solidFill>
                  <a:schemeClr val="bg1"/>
                </a:solidFill>
              </a:rPr>
              <a:t>Profiler Concurrency</a:t>
            </a:r>
          </a:p>
          <a:p>
            <a:pPr lvl="0" algn="ctr" defTabSz="914363"/>
            <a:r>
              <a:rPr lang="en-US" sz="1400" b="1" spc="-80" dirty="0" smtClean="0">
                <a:solidFill>
                  <a:schemeClr val="bg1"/>
                </a:solidFill>
              </a:rPr>
              <a:t>Analysis</a:t>
            </a:r>
            <a:endParaRPr lang="en-US" sz="1400" b="1" spc="-80" dirty="0">
              <a:solidFill>
                <a:schemeClr val="bg1"/>
              </a:solidFill>
            </a:endParaRPr>
          </a:p>
        </p:txBody>
      </p:sp>
      <p:sp>
        <p:nvSpPr>
          <p:cNvPr id="43" name="Rounded Rectangle 42"/>
          <p:cNvSpPr/>
          <p:nvPr/>
        </p:nvSpPr>
        <p:spPr bwMode="auto">
          <a:xfrm>
            <a:off x="1872186" y="1203430"/>
            <a:ext cx="3472546" cy="877811"/>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solidFill>
              <a:effectLst>
                <a:outerShdw blurRad="38100" dist="38100" dir="2700000" algn="tl">
                  <a:srgbClr val="000000">
                    <a:alpha val="43137"/>
                  </a:srgbClr>
                </a:outerShdw>
              </a:effectLst>
            </a:endParaRPr>
          </a:p>
        </p:txBody>
      </p:sp>
      <p:sp>
        <p:nvSpPr>
          <p:cNvPr id="46" name="TextBox 45"/>
          <p:cNvSpPr txBox="1"/>
          <p:nvPr/>
        </p:nvSpPr>
        <p:spPr>
          <a:xfrm>
            <a:off x="2078952" y="1570863"/>
            <a:ext cx="1364758" cy="369332"/>
          </a:xfrm>
          <a:prstGeom prst="rect">
            <a:avLst/>
          </a:prstGeom>
          <a:solidFill>
            <a:schemeClr val="accent1"/>
          </a:solidFill>
          <a:ln/>
        </p:spPr>
        <p:style>
          <a:lnRef idx="0">
            <a:schemeClr val="accent6"/>
          </a:lnRef>
          <a:fillRef idx="3">
            <a:schemeClr val="accent6"/>
          </a:fillRef>
          <a:effectRef idx="3">
            <a:schemeClr val="accent6"/>
          </a:effectRef>
          <a:fontRef idx="minor">
            <a:schemeClr val="lt1"/>
          </a:fontRef>
        </p:style>
        <p:txBody>
          <a:bodyPr wrap="square" rtlCol="0" anchor="ctr" anchorCtr="0">
            <a:spAutoFit/>
          </a:bodyPr>
          <a:lstStyle/>
          <a:p>
            <a:pPr algn="ctr"/>
            <a:r>
              <a:rPr lang="en-US" b="1" dirty="0" smtClean="0">
                <a:solidFill>
                  <a:schemeClr val="bg1"/>
                </a:solidFill>
              </a:rPr>
              <a:t>Visual F#</a:t>
            </a:r>
            <a:endParaRPr lang="en-US" b="1" dirty="0">
              <a:solidFill>
                <a:schemeClr val="bg1"/>
              </a:solidFill>
            </a:endParaRPr>
          </a:p>
        </p:txBody>
      </p:sp>
      <p:sp>
        <p:nvSpPr>
          <p:cNvPr id="47" name="TextBox 46"/>
          <p:cNvSpPr txBox="1"/>
          <p:nvPr/>
        </p:nvSpPr>
        <p:spPr>
          <a:xfrm>
            <a:off x="1973332" y="1235434"/>
            <a:ext cx="2940757" cy="338554"/>
          </a:xfrm>
          <a:prstGeom prst="rect">
            <a:avLst/>
          </a:prstGeom>
          <a:noFill/>
        </p:spPr>
        <p:txBody>
          <a:bodyPr wrap="square" rtlCol="0">
            <a:spAutoFit/>
          </a:bodyPr>
          <a:lstStyle/>
          <a:p>
            <a:r>
              <a:rPr lang="en-US" sz="1600" b="1" dirty="0" smtClean="0">
                <a:solidFill>
                  <a:schemeClr val="accent2">
                    <a:lumMod val="75000"/>
                  </a:schemeClr>
                </a:solidFill>
              </a:rPr>
              <a:t>Managed Languages</a:t>
            </a:r>
            <a:endParaRPr lang="en-US" sz="1600" b="1" dirty="0">
              <a:solidFill>
                <a:schemeClr val="accent2">
                  <a:lumMod val="75000"/>
                </a:schemeClr>
              </a:solidFill>
            </a:endParaRPr>
          </a:p>
        </p:txBody>
      </p:sp>
      <p:sp>
        <p:nvSpPr>
          <p:cNvPr id="35" name="TextBox 34"/>
          <p:cNvSpPr txBox="1"/>
          <p:nvPr/>
        </p:nvSpPr>
        <p:spPr>
          <a:xfrm>
            <a:off x="5917381" y="2261008"/>
            <a:ext cx="2819400" cy="338554"/>
          </a:xfrm>
          <a:prstGeom prst="rect">
            <a:avLst/>
          </a:prstGeom>
          <a:noFill/>
        </p:spPr>
        <p:txBody>
          <a:bodyPr wrap="square" rtlCol="0">
            <a:spAutoFit/>
          </a:bodyPr>
          <a:lstStyle/>
          <a:p>
            <a:pPr algn="r"/>
            <a:r>
              <a:rPr lang="en-US" sz="1600" b="1" dirty="0" smtClean="0">
                <a:solidFill>
                  <a:schemeClr val="accent2">
                    <a:lumMod val="75000"/>
                  </a:schemeClr>
                </a:solidFill>
              </a:rPr>
              <a:t>Native Libraries</a:t>
            </a:r>
            <a:endParaRPr lang="en-US" sz="1600" b="1" dirty="0">
              <a:solidFill>
                <a:schemeClr val="accent2">
                  <a:lumMod val="75000"/>
                </a:schemeClr>
              </a:solidFill>
            </a:endParaRPr>
          </a:p>
        </p:txBody>
      </p:sp>
      <p:sp>
        <p:nvSpPr>
          <p:cNvPr id="37" name="TextBox 36"/>
          <p:cNvSpPr txBox="1"/>
          <p:nvPr/>
        </p:nvSpPr>
        <p:spPr>
          <a:xfrm>
            <a:off x="2001894" y="4391408"/>
            <a:ext cx="2940757" cy="338554"/>
          </a:xfrm>
          <a:prstGeom prst="rect">
            <a:avLst/>
          </a:prstGeom>
          <a:noFill/>
        </p:spPr>
        <p:txBody>
          <a:bodyPr wrap="square" rtlCol="0">
            <a:spAutoFit/>
          </a:bodyPr>
          <a:lstStyle/>
          <a:p>
            <a:r>
              <a:rPr lang="en-US" sz="1600" b="1" dirty="0" smtClean="0">
                <a:solidFill>
                  <a:schemeClr val="accent2">
                    <a:lumMod val="75000"/>
                  </a:schemeClr>
                </a:solidFill>
              </a:rPr>
              <a:t>Managed Concurrency Runtime</a:t>
            </a:r>
            <a:endParaRPr lang="en-US" sz="1600" b="1" dirty="0">
              <a:solidFill>
                <a:schemeClr val="accent2">
                  <a:lumMod val="75000"/>
                </a:schemeClr>
              </a:solidFill>
            </a:endParaRPr>
          </a:p>
        </p:txBody>
      </p:sp>
      <p:grpSp>
        <p:nvGrpSpPr>
          <p:cNvPr id="2" name="Group 12"/>
          <p:cNvGrpSpPr/>
          <p:nvPr/>
        </p:nvGrpSpPr>
        <p:grpSpPr>
          <a:xfrm>
            <a:off x="2986252" y="6412394"/>
            <a:ext cx="4871506" cy="276999"/>
            <a:chOff x="3022684" y="6412394"/>
            <a:chExt cx="4871506" cy="276999"/>
          </a:xfrm>
        </p:grpSpPr>
        <p:sp>
          <p:nvSpPr>
            <p:cNvPr id="50" name="Title 1"/>
            <p:cNvSpPr txBox="1">
              <a:spLocks/>
            </p:cNvSpPr>
            <p:nvPr/>
          </p:nvSpPr>
          <p:spPr>
            <a:xfrm>
              <a:off x="3022684" y="6437330"/>
              <a:ext cx="443940" cy="193899"/>
            </a:xfrm>
            <a:prstGeom prst="rect">
              <a:avLst/>
            </a:prstGeom>
          </p:spPr>
          <p:txBody>
            <a:bodyPr vert="horz" wrap="square" lIns="0" tIns="0" rIns="0" bIns="0" rtlCol="0" anchor="ctr" anchorCtr="0">
              <a:spAutoFit/>
            </a:bodyPr>
            <a:lstStyle/>
            <a:p>
              <a:pPr marL="0" marR="0" lvl="0" indent="0" algn="ctr" defTabSz="912813" rtl="0" eaLnBrk="1" fontAlgn="base" latinLnBrk="0" hangingPunct="1">
                <a:lnSpc>
                  <a:spcPct val="90000"/>
                </a:lnSpc>
                <a:spcBef>
                  <a:spcPct val="0"/>
                </a:spcBef>
                <a:spcAft>
                  <a:spcPct val="0"/>
                </a:spcAft>
                <a:buClrTx/>
                <a:buSzTx/>
                <a:buFontTx/>
                <a:buNone/>
                <a:tabLst/>
                <a:defRPr/>
              </a:pPr>
              <a:r>
                <a:rPr kumimoji="0" lang="en-US" sz="1400" b="1" i="0" u="none" strike="noStrike" kern="1200" normalizeH="0" baseline="0" noProof="0" dirty="0" smtClean="0">
                  <a:uLnTx/>
                  <a:uFillTx/>
                  <a:ea typeface="+mn-ea"/>
                  <a:cs typeface="Arial" charset="0"/>
                </a:rPr>
                <a:t>Key:</a:t>
              </a:r>
              <a:endParaRPr kumimoji="0" lang="en-US" sz="1400" b="1" i="0" u="none" strike="noStrike" kern="120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ea typeface="+mn-ea"/>
                <a:cs typeface="Arial" charset="0"/>
              </a:endParaRPr>
            </a:p>
          </p:txBody>
        </p:sp>
        <p:sp>
          <p:nvSpPr>
            <p:cNvPr id="55" name="TextBox 54"/>
            <p:cNvSpPr txBox="1"/>
            <p:nvPr/>
          </p:nvSpPr>
          <p:spPr>
            <a:xfrm>
              <a:off x="3688197" y="6412394"/>
              <a:ext cx="2023575" cy="276999"/>
            </a:xfrm>
            <a:prstGeom prst="rect">
              <a:avLst/>
            </a:prstGeom>
            <a:solidFill>
              <a:schemeClr val="accent1"/>
            </a:solidFill>
            <a:ln/>
          </p:spPr>
          <p:style>
            <a:lnRef idx="0">
              <a:schemeClr val="accent6"/>
            </a:lnRef>
            <a:fillRef idx="3">
              <a:schemeClr val="accent6"/>
            </a:fillRef>
            <a:effectRef idx="3">
              <a:schemeClr val="accent6"/>
            </a:effectRef>
            <a:fontRef idx="minor">
              <a:schemeClr val="lt1"/>
            </a:fontRef>
          </p:style>
          <p:txBody>
            <a:bodyPr wrap="square" rtlCol="0" anchor="ctr" anchorCtr="0">
              <a:spAutoFit/>
            </a:bodyPr>
            <a:lstStyle/>
            <a:p>
              <a:pPr algn="ctr"/>
              <a:r>
                <a:rPr lang="en-US" sz="1200" b="1" dirty="0" smtClean="0">
                  <a:solidFill>
                    <a:schemeClr val="bg1"/>
                  </a:solidFill>
                </a:rPr>
                <a:t>Visual Studio 2010 / .NET 4</a:t>
              </a:r>
              <a:endParaRPr lang="en-US" sz="1200" b="1" dirty="0">
                <a:solidFill>
                  <a:schemeClr val="bg1"/>
                </a:solidFill>
              </a:endParaRPr>
            </a:p>
          </p:txBody>
        </p:sp>
        <p:sp>
          <p:nvSpPr>
            <p:cNvPr id="56" name="TextBox 55"/>
            <p:cNvSpPr txBox="1"/>
            <p:nvPr/>
          </p:nvSpPr>
          <p:spPr>
            <a:xfrm>
              <a:off x="5811766" y="6418539"/>
              <a:ext cx="2082424" cy="263159"/>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nchor="ctr" anchorCtr="0">
              <a:normAutofit/>
            </a:bodyPr>
            <a:lstStyle/>
            <a:p>
              <a:pPr algn="ctr"/>
              <a:r>
                <a:rPr lang="en-US" sz="1100" b="1" dirty="0" smtClean="0">
                  <a:solidFill>
                    <a:schemeClr val="tx1"/>
                  </a:solidFill>
                </a:rPr>
                <a:t>Windows 7 / Server 2008 R2</a:t>
              </a:r>
              <a:endParaRPr lang="en-US" sz="1100" b="1" dirty="0">
                <a:solidFill>
                  <a:schemeClr val="tx1"/>
                </a:solidFill>
              </a:endParaRPr>
            </a:p>
          </p:txBody>
        </p:sp>
      </p:grpSp>
      <p:sp>
        <p:nvSpPr>
          <p:cNvPr id="54" name="TextBox 53"/>
          <p:cNvSpPr txBox="1"/>
          <p:nvPr/>
        </p:nvSpPr>
        <p:spPr>
          <a:xfrm>
            <a:off x="432434" y="5491953"/>
            <a:ext cx="1826134" cy="367364"/>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nchor="ctr" anchorCtr="0">
            <a:normAutofit fontScale="92500" lnSpcReduction="10000"/>
          </a:bodyPr>
          <a:lstStyle/>
          <a:p>
            <a:pPr algn="ctr"/>
            <a:r>
              <a:rPr lang="en-US" sz="2000" dirty="0" smtClean="0">
                <a:solidFill>
                  <a:schemeClr val="bg1"/>
                </a:solidFill>
              </a:rPr>
              <a:t>HPC Server</a:t>
            </a:r>
            <a:endParaRPr lang="en-US" sz="2000" dirty="0">
              <a:solidFill>
                <a:schemeClr val="bg1"/>
              </a:solidFill>
            </a:endParaRPr>
          </a:p>
        </p:txBody>
      </p:sp>
      <p:sp>
        <p:nvSpPr>
          <p:cNvPr id="81" name="TextBox 80"/>
          <p:cNvSpPr txBox="1"/>
          <p:nvPr/>
        </p:nvSpPr>
        <p:spPr>
          <a:xfrm>
            <a:off x="7834880" y="5414025"/>
            <a:ext cx="1090600" cy="584775"/>
          </a:xfrm>
          <a:prstGeom prst="rect">
            <a:avLst/>
          </a:prstGeom>
          <a:noFill/>
        </p:spPr>
        <p:txBody>
          <a:bodyPr wrap="square" rtlCol="0">
            <a:spAutoFit/>
          </a:bodyPr>
          <a:lstStyle/>
          <a:p>
            <a:r>
              <a:rPr lang="en-US" sz="1600" b="1" dirty="0" smtClean="0">
                <a:solidFill>
                  <a:schemeClr val="accent2">
                    <a:lumMod val="75000"/>
                  </a:schemeClr>
                </a:solidFill>
              </a:rPr>
              <a:t>Operating System</a:t>
            </a:r>
            <a:endParaRPr lang="en-US" sz="1600" b="1" dirty="0">
              <a:solidFill>
                <a:schemeClr val="accent2">
                  <a:lumMod val="75000"/>
                </a:schemeClr>
              </a:solidFill>
            </a:endParaRPr>
          </a:p>
        </p:txBody>
      </p:sp>
    </p:spTree>
    <p:extLst>
      <p:ext uri="{BB962C8B-B14F-4D97-AF65-F5344CB8AC3E}">
        <p14:creationId xmlns:p14="http://schemas.microsoft.com/office/powerpoint/2010/main" xmlns="" val="25002392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38"/>
                                        </p:tgtEl>
                                        <p:attrNameLst>
                                          <p:attrName>style.opacity</p:attrName>
                                        </p:attrNameLst>
                                      </p:cBhvr>
                                      <p:to>
                                        <p:strVal val="0.2"/>
                                      </p:to>
                                    </p:set>
                                    <p:animEffect filter="image" prLst="opacity: 0.2">
                                      <p:cBhvr rctx="IE">
                                        <p:cTn id="7" dur="indefinite"/>
                                        <p:tgtEl>
                                          <p:spTgt spid="38"/>
                                        </p:tgtEl>
                                      </p:cBhvr>
                                    </p:animEffect>
                                  </p:childTnLst>
                                </p:cTn>
                              </p:par>
                              <p:par>
                                <p:cTn id="8" presetID="9" presetClass="emph" presetSubtype="0" grpId="0" nodeType="withEffect">
                                  <p:stCondLst>
                                    <p:cond delay="0"/>
                                  </p:stCondLst>
                                  <p:childTnLst>
                                    <p:set>
                                      <p:cBhvr rctx="PPT">
                                        <p:cTn id="9" dur="indefinite"/>
                                        <p:tgtEl>
                                          <p:spTgt spid="36"/>
                                        </p:tgtEl>
                                        <p:attrNameLst>
                                          <p:attrName>style.opacity</p:attrName>
                                        </p:attrNameLst>
                                      </p:cBhvr>
                                      <p:to>
                                        <p:strVal val="0.2"/>
                                      </p:to>
                                    </p:set>
                                    <p:animEffect filter="image" prLst="opacity: 0.2">
                                      <p:cBhvr rctx="IE">
                                        <p:cTn id="10" dur="indefinite"/>
                                        <p:tgtEl>
                                          <p:spTgt spid="36"/>
                                        </p:tgtEl>
                                      </p:cBhvr>
                                    </p:animEffect>
                                  </p:childTnLst>
                                </p:cTn>
                              </p:par>
                              <p:par>
                                <p:cTn id="11" presetID="9" presetClass="emph" presetSubtype="0" grpId="0" nodeType="withEffect">
                                  <p:stCondLst>
                                    <p:cond delay="0"/>
                                  </p:stCondLst>
                                  <p:childTnLst>
                                    <p:set>
                                      <p:cBhvr rctx="PPT">
                                        <p:cTn id="12" dur="indefinite"/>
                                        <p:tgtEl>
                                          <p:spTgt spid="6"/>
                                        </p:tgtEl>
                                        <p:attrNameLst>
                                          <p:attrName>style.opacity</p:attrName>
                                        </p:attrNameLst>
                                      </p:cBhvr>
                                      <p:to>
                                        <p:strVal val="0.2"/>
                                      </p:to>
                                    </p:set>
                                    <p:animEffect filter="image" prLst="opacity: 0.2">
                                      <p:cBhvr rctx="IE">
                                        <p:cTn id="13" dur="indefinite"/>
                                        <p:tgtEl>
                                          <p:spTgt spid="6"/>
                                        </p:tgtEl>
                                      </p:cBhvr>
                                    </p:animEffect>
                                  </p:childTnLst>
                                </p:cTn>
                              </p:par>
                              <p:par>
                                <p:cTn id="14" presetID="9" presetClass="emph" presetSubtype="0" grpId="0" nodeType="withEffect">
                                  <p:stCondLst>
                                    <p:cond delay="0"/>
                                  </p:stCondLst>
                                  <p:childTnLst>
                                    <p:set>
                                      <p:cBhvr rctx="PPT">
                                        <p:cTn id="15" dur="indefinite"/>
                                        <p:tgtEl>
                                          <p:spTgt spid="7"/>
                                        </p:tgtEl>
                                        <p:attrNameLst>
                                          <p:attrName>style.opacity</p:attrName>
                                        </p:attrNameLst>
                                      </p:cBhvr>
                                      <p:to>
                                        <p:strVal val="0.2"/>
                                      </p:to>
                                    </p:set>
                                    <p:animEffect filter="image" prLst="opacity: 0.2">
                                      <p:cBhvr rctx="IE">
                                        <p:cTn id="16" dur="indefinite"/>
                                        <p:tgtEl>
                                          <p:spTgt spid="7"/>
                                        </p:tgtEl>
                                      </p:cBhvr>
                                    </p:animEffect>
                                  </p:childTnLst>
                                </p:cTn>
                              </p:par>
                              <p:par>
                                <p:cTn id="17" presetID="9" presetClass="emph" presetSubtype="0" grpId="0" nodeType="withEffect">
                                  <p:stCondLst>
                                    <p:cond delay="0"/>
                                  </p:stCondLst>
                                  <p:childTnLst>
                                    <p:set>
                                      <p:cBhvr rctx="PPT">
                                        <p:cTn id="18" dur="indefinite"/>
                                        <p:tgtEl>
                                          <p:spTgt spid="8"/>
                                        </p:tgtEl>
                                        <p:attrNameLst>
                                          <p:attrName>style.opacity</p:attrName>
                                        </p:attrNameLst>
                                      </p:cBhvr>
                                      <p:to>
                                        <p:strVal val="0.2"/>
                                      </p:to>
                                    </p:set>
                                    <p:animEffect filter="image" prLst="opacity: 0.2">
                                      <p:cBhvr rctx="IE">
                                        <p:cTn id="19" dur="indefinite"/>
                                        <p:tgtEl>
                                          <p:spTgt spid="8"/>
                                        </p:tgtEl>
                                      </p:cBhvr>
                                    </p:animEffect>
                                  </p:childTnLst>
                                </p:cTn>
                              </p:par>
                              <p:par>
                                <p:cTn id="20" presetID="9" presetClass="emph" presetSubtype="0" grpId="0" nodeType="withEffect">
                                  <p:stCondLst>
                                    <p:cond delay="0"/>
                                  </p:stCondLst>
                                  <p:childTnLst>
                                    <p:set>
                                      <p:cBhvr rctx="PPT">
                                        <p:cTn id="21" dur="indefinite"/>
                                        <p:tgtEl>
                                          <p:spTgt spid="9"/>
                                        </p:tgtEl>
                                        <p:attrNameLst>
                                          <p:attrName>style.opacity</p:attrName>
                                        </p:attrNameLst>
                                      </p:cBhvr>
                                      <p:to>
                                        <p:strVal val="0.2"/>
                                      </p:to>
                                    </p:set>
                                    <p:animEffect filter="image" prLst="opacity: 0.2">
                                      <p:cBhvr rctx="IE">
                                        <p:cTn id="22" dur="indefinite"/>
                                        <p:tgtEl>
                                          <p:spTgt spid="9"/>
                                        </p:tgtEl>
                                      </p:cBhvr>
                                    </p:animEffect>
                                  </p:childTnLst>
                                </p:cTn>
                              </p:par>
                              <p:par>
                                <p:cTn id="23" presetID="9" presetClass="emph" presetSubtype="0" grpId="0" nodeType="withEffect">
                                  <p:stCondLst>
                                    <p:cond delay="0"/>
                                  </p:stCondLst>
                                  <p:childTnLst>
                                    <p:set>
                                      <p:cBhvr rctx="PPT">
                                        <p:cTn id="24" dur="indefinite"/>
                                        <p:tgtEl>
                                          <p:spTgt spid="10"/>
                                        </p:tgtEl>
                                        <p:attrNameLst>
                                          <p:attrName>style.opacity</p:attrName>
                                        </p:attrNameLst>
                                      </p:cBhvr>
                                      <p:to>
                                        <p:strVal val="0.2"/>
                                      </p:to>
                                    </p:set>
                                    <p:animEffect filter="image" prLst="opacity: 0.2">
                                      <p:cBhvr rctx="IE">
                                        <p:cTn id="25" dur="indefinite"/>
                                        <p:tgtEl>
                                          <p:spTgt spid="10"/>
                                        </p:tgtEl>
                                      </p:cBhvr>
                                    </p:animEffect>
                                  </p:childTnLst>
                                </p:cTn>
                              </p:par>
                              <p:par>
                                <p:cTn id="26" presetID="9" presetClass="emph" presetSubtype="0" grpId="0" nodeType="withEffect">
                                  <p:stCondLst>
                                    <p:cond delay="0"/>
                                  </p:stCondLst>
                                  <p:childTnLst>
                                    <p:set>
                                      <p:cBhvr rctx="PPT">
                                        <p:cTn id="27" dur="indefinite"/>
                                        <p:tgtEl>
                                          <p:spTgt spid="11"/>
                                        </p:tgtEl>
                                        <p:attrNameLst>
                                          <p:attrName>style.opacity</p:attrName>
                                        </p:attrNameLst>
                                      </p:cBhvr>
                                      <p:to>
                                        <p:strVal val="0.2"/>
                                      </p:to>
                                    </p:set>
                                    <p:animEffect filter="image" prLst="opacity: 0.2">
                                      <p:cBhvr rctx="IE">
                                        <p:cTn id="28" dur="indefinite"/>
                                        <p:tgtEl>
                                          <p:spTgt spid="11"/>
                                        </p:tgtEl>
                                      </p:cBhvr>
                                    </p:animEffect>
                                  </p:childTnLst>
                                </p:cTn>
                              </p:par>
                              <p:par>
                                <p:cTn id="29" presetID="9" presetClass="emph" presetSubtype="0" grpId="0" nodeType="withEffect">
                                  <p:stCondLst>
                                    <p:cond delay="0"/>
                                  </p:stCondLst>
                                  <p:childTnLst>
                                    <p:set>
                                      <p:cBhvr rctx="PPT">
                                        <p:cTn id="30" dur="indefinite"/>
                                        <p:tgtEl>
                                          <p:spTgt spid="12"/>
                                        </p:tgtEl>
                                        <p:attrNameLst>
                                          <p:attrName>style.opacity</p:attrName>
                                        </p:attrNameLst>
                                      </p:cBhvr>
                                      <p:to>
                                        <p:strVal val="0.2"/>
                                      </p:to>
                                    </p:set>
                                    <p:animEffect filter="image" prLst="opacity: 0.2">
                                      <p:cBhvr rctx="IE">
                                        <p:cTn id="31" dur="indefinite"/>
                                        <p:tgtEl>
                                          <p:spTgt spid="12"/>
                                        </p:tgtEl>
                                      </p:cBhvr>
                                    </p:animEffect>
                                  </p:childTnLst>
                                </p:cTn>
                              </p:par>
                              <p:par>
                                <p:cTn id="32" presetID="9" presetClass="emph" presetSubtype="0" grpId="0" nodeType="withEffect">
                                  <p:stCondLst>
                                    <p:cond delay="0"/>
                                  </p:stCondLst>
                                  <p:childTnLst>
                                    <p:set>
                                      <p:cBhvr rctx="PPT">
                                        <p:cTn id="33" dur="indefinite"/>
                                        <p:tgtEl>
                                          <p:spTgt spid="16"/>
                                        </p:tgtEl>
                                        <p:attrNameLst>
                                          <p:attrName>style.opacity</p:attrName>
                                        </p:attrNameLst>
                                      </p:cBhvr>
                                      <p:to>
                                        <p:strVal val="0.2"/>
                                      </p:to>
                                    </p:set>
                                    <p:animEffect filter="image" prLst="opacity: 0.2">
                                      <p:cBhvr rctx="IE">
                                        <p:cTn id="34" dur="indefinite"/>
                                        <p:tgtEl>
                                          <p:spTgt spid="16"/>
                                        </p:tgtEl>
                                      </p:cBhvr>
                                    </p:animEffect>
                                  </p:childTnLst>
                                </p:cTn>
                              </p:par>
                              <p:par>
                                <p:cTn id="35" presetID="9" presetClass="emph" presetSubtype="0" grpId="0" nodeType="withEffect">
                                  <p:stCondLst>
                                    <p:cond delay="0"/>
                                  </p:stCondLst>
                                  <p:childTnLst>
                                    <p:set>
                                      <p:cBhvr rctx="PPT">
                                        <p:cTn id="36" dur="indefinite"/>
                                        <p:tgtEl>
                                          <p:spTgt spid="17"/>
                                        </p:tgtEl>
                                        <p:attrNameLst>
                                          <p:attrName>style.opacity</p:attrName>
                                        </p:attrNameLst>
                                      </p:cBhvr>
                                      <p:to>
                                        <p:strVal val="0.2"/>
                                      </p:to>
                                    </p:set>
                                    <p:animEffect filter="image" prLst="opacity: 0.2">
                                      <p:cBhvr rctx="IE">
                                        <p:cTn id="37" dur="indefinite"/>
                                        <p:tgtEl>
                                          <p:spTgt spid="17"/>
                                        </p:tgtEl>
                                      </p:cBhvr>
                                    </p:animEffect>
                                  </p:childTnLst>
                                </p:cTn>
                              </p:par>
                              <p:par>
                                <p:cTn id="38" presetID="9" presetClass="emph" presetSubtype="0" grpId="0" nodeType="withEffect">
                                  <p:stCondLst>
                                    <p:cond delay="0"/>
                                  </p:stCondLst>
                                  <p:childTnLst>
                                    <p:set>
                                      <p:cBhvr rctx="PPT">
                                        <p:cTn id="39" dur="indefinite"/>
                                        <p:tgtEl>
                                          <p:spTgt spid="18"/>
                                        </p:tgtEl>
                                        <p:attrNameLst>
                                          <p:attrName>style.opacity</p:attrName>
                                        </p:attrNameLst>
                                      </p:cBhvr>
                                      <p:to>
                                        <p:strVal val="0.2"/>
                                      </p:to>
                                    </p:set>
                                    <p:animEffect filter="image" prLst="opacity: 0.2">
                                      <p:cBhvr rctx="IE">
                                        <p:cTn id="40" dur="indefinite"/>
                                        <p:tgtEl>
                                          <p:spTgt spid="18"/>
                                        </p:tgtEl>
                                      </p:cBhvr>
                                    </p:animEffect>
                                  </p:childTnLst>
                                </p:cTn>
                              </p:par>
                              <p:par>
                                <p:cTn id="41" presetID="9" presetClass="emph" presetSubtype="0" grpId="0" nodeType="withEffect">
                                  <p:stCondLst>
                                    <p:cond delay="0"/>
                                  </p:stCondLst>
                                  <p:childTnLst>
                                    <p:set>
                                      <p:cBhvr rctx="PPT">
                                        <p:cTn id="42" dur="indefinite"/>
                                        <p:tgtEl>
                                          <p:spTgt spid="19"/>
                                        </p:tgtEl>
                                        <p:attrNameLst>
                                          <p:attrName>style.opacity</p:attrName>
                                        </p:attrNameLst>
                                      </p:cBhvr>
                                      <p:to>
                                        <p:strVal val="0.2"/>
                                      </p:to>
                                    </p:set>
                                    <p:animEffect filter="image" prLst="opacity: 0.2">
                                      <p:cBhvr rctx="IE">
                                        <p:cTn id="43" dur="indefinite"/>
                                        <p:tgtEl>
                                          <p:spTgt spid="19"/>
                                        </p:tgtEl>
                                      </p:cBhvr>
                                    </p:animEffect>
                                  </p:childTnLst>
                                </p:cTn>
                              </p:par>
                              <p:par>
                                <p:cTn id="44" presetID="9" presetClass="emph" presetSubtype="0" grpId="0" nodeType="withEffect">
                                  <p:stCondLst>
                                    <p:cond delay="0"/>
                                  </p:stCondLst>
                                  <p:childTnLst>
                                    <p:set>
                                      <p:cBhvr rctx="PPT">
                                        <p:cTn id="45" dur="indefinite"/>
                                        <p:tgtEl>
                                          <p:spTgt spid="20"/>
                                        </p:tgtEl>
                                        <p:attrNameLst>
                                          <p:attrName>style.opacity</p:attrName>
                                        </p:attrNameLst>
                                      </p:cBhvr>
                                      <p:to>
                                        <p:strVal val="0.2"/>
                                      </p:to>
                                    </p:set>
                                    <p:animEffect filter="image" prLst="opacity: 0.2">
                                      <p:cBhvr rctx="IE">
                                        <p:cTn id="46" dur="indefinite"/>
                                        <p:tgtEl>
                                          <p:spTgt spid="20"/>
                                        </p:tgtEl>
                                      </p:cBhvr>
                                    </p:animEffect>
                                  </p:childTnLst>
                                </p:cTn>
                              </p:par>
                              <p:par>
                                <p:cTn id="47" presetID="9" presetClass="emph" presetSubtype="0" grpId="0" nodeType="withEffect">
                                  <p:stCondLst>
                                    <p:cond delay="0"/>
                                  </p:stCondLst>
                                  <p:childTnLst>
                                    <p:set>
                                      <p:cBhvr rctx="PPT">
                                        <p:cTn id="48" dur="indefinite"/>
                                        <p:tgtEl>
                                          <p:spTgt spid="22"/>
                                        </p:tgtEl>
                                        <p:attrNameLst>
                                          <p:attrName>style.opacity</p:attrName>
                                        </p:attrNameLst>
                                      </p:cBhvr>
                                      <p:to>
                                        <p:strVal val="0.2"/>
                                      </p:to>
                                    </p:set>
                                    <p:animEffect filter="image" prLst="opacity: 0.2">
                                      <p:cBhvr rctx="IE">
                                        <p:cTn id="49" dur="indefinite"/>
                                        <p:tgtEl>
                                          <p:spTgt spid="22"/>
                                        </p:tgtEl>
                                      </p:cBhvr>
                                    </p:animEffect>
                                  </p:childTnLst>
                                </p:cTn>
                              </p:par>
                              <p:par>
                                <p:cTn id="50" presetID="9" presetClass="emph" presetSubtype="0" grpId="0" nodeType="withEffect">
                                  <p:stCondLst>
                                    <p:cond delay="0"/>
                                  </p:stCondLst>
                                  <p:childTnLst>
                                    <p:set>
                                      <p:cBhvr rctx="PPT">
                                        <p:cTn id="51" dur="indefinite"/>
                                        <p:tgtEl>
                                          <p:spTgt spid="25"/>
                                        </p:tgtEl>
                                        <p:attrNameLst>
                                          <p:attrName>style.opacity</p:attrName>
                                        </p:attrNameLst>
                                      </p:cBhvr>
                                      <p:to>
                                        <p:strVal val="0.2"/>
                                      </p:to>
                                    </p:set>
                                    <p:animEffect filter="image" prLst="opacity: 0.2">
                                      <p:cBhvr rctx="IE">
                                        <p:cTn id="52" dur="indefinite"/>
                                        <p:tgtEl>
                                          <p:spTgt spid="25"/>
                                        </p:tgtEl>
                                      </p:cBhvr>
                                    </p:animEffect>
                                  </p:childTnLst>
                                </p:cTn>
                              </p:par>
                              <p:par>
                                <p:cTn id="53" presetID="9" presetClass="emph" presetSubtype="0" grpId="0" nodeType="withEffect">
                                  <p:stCondLst>
                                    <p:cond delay="0"/>
                                  </p:stCondLst>
                                  <p:childTnLst>
                                    <p:set>
                                      <p:cBhvr rctx="PPT">
                                        <p:cTn id="54" dur="indefinite"/>
                                        <p:tgtEl>
                                          <p:spTgt spid="26"/>
                                        </p:tgtEl>
                                        <p:attrNameLst>
                                          <p:attrName>style.opacity</p:attrName>
                                        </p:attrNameLst>
                                      </p:cBhvr>
                                      <p:to>
                                        <p:strVal val="0.2"/>
                                      </p:to>
                                    </p:set>
                                    <p:animEffect filter="image" prLst="opacity: 0.2">
                                      <p:cBhvr rctx="IE">
                                        <p:cTn id="55" dur="indefinite"/>
                                        <p:tgtEl>
                                          <p:spTgt spid="26"/>
                                        </p:tgtEl>
                                      </p:cBhvr>
                                    </p:animEffect>
                                  </p:childTnLst>
                                </p:cTn>
                              </p:par>
                              <p:par>
                                <p:cTn id="56" presetID="9" presetClass="emph" presetSubtype="0" grpId="0" nodeType="withEffect">
                                  <p:stCondLst>
                                    <p:cond delay="0"/>
                                  </p:stCondLst>
                                  <p:childTnLst>
                                    <p:set>
                                      <p:cBhvr rctx="PPT">
                                        <p:cTn id="57" dur="indefinite"/>
                                        <p:tgtEl>
                                          <p:spTgt spid="27"/>
                                        </p:tgtEl>
                                        <p:attrNameLst>
                                          <p:attrName>style.opacity</p:attrName>
                                        </p:attrNameLst>
                                      </p:cBhvr>
                                      <p:to>
                                        <p:strVal val="0.2"/>
                                      </p:to>
                                    </p:set>
                                    <p:animEffect filter="image" prLst="opacity: 0.2">
                                      <p:cBhvr rctx="IE">
                                        <p:cTn id="58" dur="indefinite"/>
                                        <p:tgtEl>
                                          <p:spTgt spid="27"/>
                                        </p:tgtEl>
                                      </p:cBhvr>
                                    </p:animEffect>
                                  </p:childTnLst>
                                </p:cTn>
                              </p:par>
                              <p:par>
                                <p:cTn id="59" presetID="9" presetClass="emph" presetSubtype="0" grpId="0" nodeType="withEffect">
                                  <p:stCondLst>
                                    <p:cond delay="0"/>
                                  </p:stCondLst>
                                  <p:childTnLst>
                                    <p:set>
                                      <p:cBhvr rctx="PPT">
                                        <p:cTn id="60" dur="indefinite"/>
                                        <p:tgtEl>
                                          <p:spTgt spid="28"/>
                                        </p:tgtEl>
                                        <p:attrNameLst>
                                          <p:attrName>style.opacity</p:attrName>
                                        </p:attrNameLst>
                                      </p:cBhvr>
                                      <p:to>
                                        <p:strVal val="0.2"/>
                                      </p:to>
                                    </p:set>
                                    <p:animEffect filter="image" prLst="opacity: 0.2">
                                      <p:cBhvr rctx="IE">
                                        <p:cTn id="61" dur="indefinite"/>
                                        <p:tgtEl>
                                          <p:spTgt spid="28"/>
                                        </p:tgtEl>
                                      </p:cBhvr>
                                    </p:animEffect>
                                  </p:childTnLst>
                                </p:cTn>
                              </p:par>
                              <p:par>
                                <p:cTn id="62" presetID="9" presetClass="emph" presetSubtype="0" grpId="0" nodeType="withEffect">
                                  <p:stCondLst>
                                    <p:cond delay="0"/>
                                  </p:stCondLst>
                                  <p:childTnLst>
                                    <p:set>
                                      <p:cBhvr rctx="PPT">
                                        <p:cTn id="63" dur="indefinite"/>
                                        <p:tgtEl>
                                          <p:spTgt spid="33"/>
                                        </p:tgtEl>
                                        <p:attrNameLst>
                                          <p:attrName>style.opacity</p:attrName>
                                        </p:attrNameLst>
                                      </p:cBhvr>
                                      <p:to>
                                        <p:strVal val="0.2"/>
                                      </p:to>
                                    </p:set>
                                    <p:animEffect filter="image" prLst="opacity: 0.2">
                                      <p:cBhvr rctx="IE">
                                        <p:cTn id="64" dur="indefinite"/>
                                        <p:tgtEl>
                                          <p:spTgt spid="33"/>
                                        </p:tgtEl>
                                      </p:cBhvr>
                                    </p:animEffect>
                                  </p:childTnLst>
                                </p:cTn>
                              </p:par>
                              <p:par>
                                <p:cTn id="65" presetID="9" presetClass="emph" presetSubtype="0" grpId="0" nodeType="withEffect">
                                  <p:stCondLst>
                                    <p:cond delay="0"/>
                                  </p:stCondLst>
                                  <p:childTnLst>
                                    <p:set>
                                      <p:cBhvr rctx="PPT">
                                        <p:cTn id="66" dur="indefinite"/>
                                        <p:tgtEl>
                                          <p:spTgt spid="34"/>
                                        </p:tgtEl>
                                        <p:attrNameLst>
                                          <p:attrName>style.opacity</p:attrName>
                                        </p:attrNameLst>
                                      </p:cBhvr>
                                      <p:to>
                                        <p:strVal val="0.2"/>
                                      </p:to>
                                    </p:set>
                                    <p:animEffect filter="image" prLst="opacity: 0.2">
                                      <p:cBhvr rctx="IE">
                                        <p:cTn id="67" dur="indefinite"/>
                                        <p:tgtEl>
                                          <p:spTgt spid="34"/>
                                        </p:tgtEl>
                                      </p:cBhvr>
                                    </p:animEffect>
                                  </p:childTnLst>
                                </p:cTn>
                              </p:par>
                              <p:par>
                                <p:cTn id="68" presetID="9" presetClass="emph" presetSubtype="0" grpId="0" nodeType="withEffect">
                                  <p:stCondLst>
                                    <p:cond delay="0"/>
                                  </p:stCondLst>
                                  <p:childTnLst>
                                    <p:set>
                                      <p:cBhvr rctx="PPT">
                                        <p:cTn id="69" dur="indefinite"/>
                                        <p:tgtEl>
                                          <p:spTgt spid="40"/>
                                        </p:tgtEl>
                                        <p:attrNameLst>
                                          <p:attrName>style.opacity</p:attrName>
                                        </p:attrNameLst>
                                      </p:cBhvr>
                                      <p:to>
                                        <p:strVal val="0.2"/>
                                      </p:to>
                                    </p:set>
                                    <p:animEffect filter="image" prLst="opacity: 0.2">
                                      <p:cBhvr rctx="IE">
                                        <p:cTn id="70" dur="indefinite"/>
                                        <p:tgtEl>
                                          <p:spTgt spid="40"/>
                                        </p:tgtEl>
                                      </p:cBhvr>
                                    </p:animEffect>
                                  </p:childTnLst>
                                </p:cTn>
                              </p:par>
                              <p:par>
                                <p:cTn id="71" presetID="9" presetClass="emph" presetSubtype="0" grpId="0" nodeType="withEffect">
                                  <p:stCondLst>
                                    <p:cond delay="0"/>
                                  </p:stCondLst>
                                  <p:childTnLst>
                                    <p:set>
                                      <p:cBhvr rctx="PPT">
                                        <p:cTn id="72" dur="indefinite"/>
                                        <p:tgtEl>
                                          <p:spTgt spid="30"/>
                                        </p:tgtEl>
                                        <p:attrNameLst>
                                          <p:attrName>style.opacity</p:attrName>
                                        </p:attrNameLst>
                                      </p:cBhvr>
                                      <p:to>
                                        <p:strVal val="0.2"/>
                                      </p:to>
                                    </p:set>
                                    <p:animEffect filter="image" prLst="opacity: 0.2">
                                      <p:cBhvr rctx="IE">
                                        <p:cTn id="73" dur="indefinite"/>
                                        <p:tgtEl>
                                          <p:spTgt spid="30"/>
                                        </p:tgtEl>
                                      </p:cBhvr>
                                    </p:animEffect>
                                  </p:childTnLst>
                                </p:cTn>
                              </p:par>
                              <p:par>
                                <p:cTn id="74" presetID="9" presetClass="emph" presetSubtype="0" grpId="0" nodeType="withEffect">
                                  <p:stCondLst>
                                    <p:cond delay="0"/>
                                  </p:stCondLst>
                                  <p:childTnLst>
                                    <p:set>
                                      <p:cBhvr rctx="PPT">
                                        <p:cTn id="75" dur="indefinite"/>
                                        <p:tgtEl>
                                          <p:spTgt spid="31"/>
                                        </p:tgtEl>
                                        <p:attrNameLst>
                                          <p:attrName>style.opacity</p:attrName>
                                        </p:attrNameLst>
                                      </p:cBhvr>
                                      <p:to>
                                        <p:strVal val="0.2"/>
                                      </p:to>
                                    </p:set>
                                    <p:animEffect filter="image" prLst="opacity: 0.2">
                                      <p:cBhvr rctx="IE">
                                        <p:cTn id="76" dur="indefinite"/>
                                        <p:tgtEl>
                                          <p:spTgt spid="31"/>
                                        </p:tgtEl>
                                      </p:cBhvr>
                                    </p:animEffect>
                                  </p:childTnLst>
                                </p:cTn>
                              </p:par>
                              <p:par>
                                <p:cTn id="77" presetID="9" presetClass="emph" presetSubtype="0" grpId="0" nodeType="withEffect">
                                  <p:stCondLst>
                                    <p:cond delay="0"/>
                                  </p:stCondLst>
                                  <p:childTnLst>
                                    <p:set>
                                      <p:cBhvr rctx="PPT">
                                        <p:cTn id="78" dur="indefinite"/>
                                        <p:tgtEl>
                                          <p:spTgt spid="35"/>
                                        </p:tgtEl>
                                        <p:attrNameLst>
                                          <p:attrName>style.opacity</p:attrName>
                                        </p:attrNameLst>
                                      </p:cBhvr>
                                      <p:to>
                                        <p:strVal val="0.2"/>
                                      </p:to>
                                    </p:set>
                                    <p:animEffect filter="image" prLst="opacity: 0.2">
                                      <p:cBhvr rctx="IE">
                                        <p:cTn id="79" dur="indefinite"/>
                                        <p:tgtEl>
                                          <p:spTgt spid="35"/>
                                        </p:tgtEl>
                                      </p:cBhvr>
                                    </p:animEffect>
                                  </p:childTnLst>
                                </p:cTn>
                              </p:par>
                              <p:par>
                                <p:cTn id="80" presetID="9" presetClass="emph" presetSubtype="0" grpId="0" nodeType="withEffect">
                                  <p:stCondLst>
                                    <p:cond delay="0"/>
                                  </p:stCondLst>
                                  <p:childTnLst>
                                    <p:set>
                                      <p:cBhvr rctx="PPT">
                                        <p:cTn id="81" dur="indefinite"/>
                                        <p:tgtEl>
                                          <p:spTgt spid="37"/>
                                        </p:tgtEl>
                                        <p:attrNameLst>
                                          <p:attrName>style.opacity</p:attrName>
                                        </p:attrNameLst>
                                      </p:cBhvr>
                                      <p:to>
                                        <p:strVal val="0.2"/>
                                      </p:to>
                                    </p:set>
                                    <p:animEffect filter="image" prLst="opacity: 0.2">
                                      <p:cBhvr rctx="IE">
                                        <p:cTn id="82" dur="indefinite"/>
                                        <p:tgtEl>
                                          <p:spTgt spid="37"/>
                                        </p:tgtEl>
                                      </p:cBhvr>
                                    </p:animEffect>
                                  </p:childTnLst>
                                </p:cTn>
                              </p:par>
                              <p:par>
                                <p:cTn id="83" presetID="9" presetClass="emph" presetSubtype="0" nodeType="withEffect">
                                  <p:stCondLst>
                                    <p:cond delay="0"/>
                                  </p:stCondLst>
                                  <p:childTnLst>
                                    <p:set>
                                      <p:cBhvr rctx="PPT">
                                        <p:cTn id="84" dur="indefinite"/>
                                        <p:tgtEl>
                                          <p:spTgt spid="2"/>
                                        </p:tgtEl>
                                        <p:attrNameLst>
                                          <p:attrName>style.opacity</p:attrName>
                                        </p:attrNameLst>
                                      </p:cBhvr>
                                      <p:to>
                                        <p:strVal val="0.2"/>
                                      </p:to>
                                    </p:set>
                                    <p:animEffect filter="image" prLst="opacity: 0.2">
                                      <p:cBhvr rctx="IE">
                                        <p:cTn id="85" dur="indefinite"/>
                                        <p:tgtEl>
                                          <p:spTgt spid="2"/>
                                        </p:tgtEl>
                                      </p:cBhvr>
                                    </p:animEffect>
                                  </p:childTnLst>
                                </p:cTn>
                              </p:par>
                              <p:par>
                                <p:cTn id="86" presetID="9" presetClass="emph" presetSubtype="0" grpId="0" nodeType="withEffect">
                                  <p:stCondLst>
                                    <p:cond delay="0"/>
                                  </p:stCondLst>
                                  <p:childTnLst>
                                    <p:set>
                                      <p:cBhvr rctx="PPT">
                                        <p:cTn id="87" dur="indefinite"/>
                                        <p:tgtEl>
                                          <p:spTgt spid="54"/>
                                        </p:tgtEl>
                                        <p:attrNameLst>
                                          <p:attrName>style.opacity</p:attrName>
                                        </p:attrNameLst>
                                      </p:cBhvr>
                                      <p:to>
                                        <p:strVal val="0.2"/>
                                      </p:to>
                                    </p:set>
                                    <p:animEffect filter="image" prLst="opacity: 0.2">
                                      <p:cBhvr rctx="IE">
                                        <p:cTn id="88" dur="indefinite"/>
                                        <p:tgtEl>
                                          <p:spTgt spid="54"/>
                                        </p:tgtEl>
                                      </p:cBhvr>
                                    </p:animEffect>
                                  </p:childTnLst>
                                </p:cTn>
                              </p:par>
                              <p:par>
                                <p:cTn id="89" presetID="9" presetClass="emph" presetSubtype="0" grpId="0" nodeType="withEffect">
                                  <p:stCondLst>
                                    <p:cond delay="0"/>
                                  </p:stCondLst>
                                  <p:childTnLst>
                                    <p:set>
                                      <p:cBhvr rctx="PPT">
                                        <p:cTn id="90" dur="indefinite"/>
                                        <p:tgtEl>
                                          <p:spTgt spid="81"/>
                                        </p:tgtEl>
                                        <p:attrNameLst>
                                          <p:attrName>style.opacity</p:attrName>
                                        </p:attrNameLst>
                                      </p:cBhvr>
                                      <p:to>
                                        <p:strVal val="0.2"/>
                                      </p:to>
                                    </p:set>
                                    <p:animEffect filter="image" prLst="opacity: 0.2">
                                      <p:cBhvr rctx="IE">
                                        <p:cTn id="91" dur="indefinite"/>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6" grpId="0" animBg="1"/>
      <p:bldP spid="6" grpId="0" animBg="1"/>
      <p:bldP spid="7" grpId="0" animBg="1"/>
      <p:bldP spid="8" grpId="0" animBg="1"/>
      <p:bldP spid="9" grpId="0" animBg="1"/>
      <p:bldP spid="10" grpId="0" animBg="1"/>
      <p:bldP spid="11" grpId="0" animBg="1"/>
      <p:bldP spid="12" grpId="0" animBg="1"/>
      <p:bldP spid="16" grpId="0" animBg="1"/>
      <p:bldP spid="17" grpId="0" animBg="1"/>
      <p:bldP spid="18" grpId="0"/>
      <p:bldP spid="19" grpId="0"/>
      <p:bldP spid="20" grpId="0"/>
      <p:bldP spid="22" grpId="0" animBg="1"/>
      <p:bldP spid="25" grpId="0" animBg="1"/>
      <p:bldP spid="26" grpId="0" animBg="1"/>
      <p:bldP spid="27" grpId="0" animBg="1"/>
      <p:bldP spid="28" grpId="0"/>
      <p:bldP spid="33" grpId="0" animBg="1"/>
      <p:bldP spid="34" grpId="0" animBg="1"/>
      <p:bldP spid="40" grpId="0" animBg="1"/>
      <p:bldP spid="30" grpId="0" animBg="1"/>
      <p:bldP spid="31" grpId="0" animBg="1"/>
      <p:bldP spid="35" grpId="0"/>
      <p:bldP spid="37" grpId="0"/>
      <p:bldP spid="54" grpId="0" animBg="1"/>
      <p:bldP spid="8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41960" y="3241612"/>
            <a:ext cx="8382000" cy="1329595"/>
          </a:xfrm>
        </p:spPr>
        <p:txBody>
          <a:bodyPr/>
          <a:lstStyle/>
          <a:p>
            <a:pPr algn="ctr"/>
            <a:r>
              <a:rPr lang="en-GB" dirty="0" smtClean="0"/>
              <a:t>= Value/Object Doesn’t </a:t>
            </a:r>
            <a:br>
              <a:rPr lang="en-GB" dirty="0" smtClean="0"/>
            </a:br>
            <a:r>
              <a:rPr lang="en-GB" dirty="0" smtClean="0"/>
              <a:t>Change Over Time</a:t>
            </a:r>
            <a:endParaRPr lang="en-GB"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8" name="Rectangle 2"/>
          <p:cNvSpPr>
            <a:spLocks noGrp="1" noChangeArrowheads="1"/>
          </p:cNvSpPr>
          <p:nvPr>
            <p:ph type="title"/>
          </p:nvPr>
        </p:nvSpPr>
        <p:spPr/>
        <p:txBody>
          <a:bodyPr/>
          <a:lstStyle/>
          <a:p>
            <a:r>
              <a:rPr lang="en-GB" b="0" dirty="0"/>
              <a:t>Immutability the norm…</a:t>
            </a:r>
          </a:p>
        </p:txBody>
      </p:sp>
      <p:sp>
        <p:nvSpPr>
          <p:cNvPr id="900099" name="Rectangle 3"/>
          <p:cNvSpPr>
            <a:spLocks noGrp="1" noChangeArrowheads="1"/>
          </p:cNvSpPr>
          <p:nvPr>
            <p:ph type="body" idx="1"/>
          </p:nvPr>
        </p:nvSpPr>
        <p:spPr/>
        <p:txBody>
          <a:bodyPr/>
          <a:lstStyle/>
          <a:p>
            <a:pPr>
              <a:lnSpc>
                <a:spcPct val="80000"/>
              </a:lnSpc>
            </a:pPr>
            <a:endParaRPr lang="en-GB" sz="2800" dirty="0"/>
          </a:p>
          <a:p>
            <a:pPr>
              <a:lnSpc>
                <a:spcPct val="80000"/>
              </a:lnSpc>
            </a:pPr>
            <a:endParaRPr lang="en-GB" sz="2800" dirty="0"/>
          </a:p>
        </p:txBody>
      </p:sp>
      <p:pic>
        <p:nvPicPr>
          <p:cNvPr id="1026" name="Picture 2"/>
          <p:cNvPicPr>
            <a:picLocks noChangeAspect="1" noChangeArrowheads="1"/>
          </p:cNvPicPr>
          <p:nvPr/>
        </p:nvPicPr>
        <p:blipFill>
          <a:blip r:embed="rId2" cstate="print"/>
          <a:srcRect l="3007" t="16250" r="18985" b="11250"/>
          <a:stretch>
            <a:fillRect/>
          </a:stretch>
        </p:blipFill>
        <p:spPr bwMode="auto">
          <a:xfrm>
            <a:off x="631066" y="965149"/>
            <a:ext cx="8126216" cy="5678561"/>
          </a:xfrm>
          <a:prstGeom prst="rect">
            <a:avLst/>
          </a:prstGeom>
          <a:noFill/>
          <a:ln w="9525">
            <a:noFill/>
            <a:miter lim="800000"/>
            <a:headEnd/>
            <a:tailEnd/>
          </a:ln>
          <a:effectLst/>
        </p:spPr>
      </p:pic>
      <p:sp>
        <p:nvSpPr>
          <p:cNvPr id="900103" name="AutoShape 7"/>
          <p:cNvSpPr>
            <a:spLocks noChangeArrowheads="1"/>
          </p:cNvSpPr>
          <p:nvPr/>
        </p:nvSpPr>
        <p:spPr bwMode="auto">
          <a:xfrm>
            <a:off x="4427208" y="758022"/>
            <a:ext cx="4412362" cy="523220"/>
          </a:xfrm>
          <a:prstGeom prst="wedgeRectCallout">
            <a:avLst>
              <a:gd name="adj1" fmla="val -50233"/>
              <a:gd name="adj2" fmla="val 11355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t>Types immutable </a:t>
            </a:r>
            <a:r>
              <a:rPr lang="en-GB" sz="2800" b="1" dirty="0"/>
              <a:t>by default</a:t>
            </a:r>
          </a:p>
        </p:txBody>
      </p:sp>
      <p:sp>
        <p:nvSpPr>
          <p:cNvPr id="16" name="AutoShape 7"/>
          <p:cNvSpPr>
            <a:spLocks noChangeArrowheads="1"/>
          </p:cNvSpPr>
          <p:nvPr/>
        </p:nvSpPr>
        <p:spPr bwMode="auto">
          <a:xfrm>
            <a:off x="3857765" y="5357827"/>
            <a:ext cx="2234907" cy="523220"/>
          </a:xfrm>
          <a:prstGeom prst="wedgeRectCallout">
            <a:avLst>
              <a:gd name="adj1" fmla="val -49569"/>
              <a:gd name="adj2" fmla="val -12905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rgbClr val="FF0000"/>
                </a:solidFill>
                <a:sym typeface="Wingdings"/>
              </a:rPr>
              <a:t></a:t>
            </a:r>
            <a:r>
              <a:rPr lang="en-GB" sz="2800" b="1" dirty="0" smtClean="0">
                <a:sym typeface="Wingdings"/>
              </a:rPr>
              <a:t> </a:t>
            </a:r>
            <a:r>
              <a:rPr lang="en-GB" sz="2800" b="1" dirty="0" smtClean="0"/>
              <a:t>Not Mutate</a:t>
            </a:r>
            <a:endParaRPr lang="en-GB" sz="2800" b="1" dirty="0"/>
          </a:p>
        </p:txBody>
      </p:sp>
      <p:sp>
        <p:nvSpPr>
          <p:cNvPr id="10" name="AutoShape 7"/>
          <p:cNvSpPr>
            <a:spLocks noChangeArrowheads="1"/>
          </p:cNvSpPr>
          <p:nvPr/>
        </p:nvSpPr>
        <p:spPr bwMode="auto">
          <a:xfrm>
            <a:off x="6445820" y="4898421"/>
            <a:ext cx="2803973" cy="523220"/>
          </a:xfrm>
          <a:prstGeom prst="wedgeRectCallout">
            <a:avLst>
              <a:gd name="adj1" fmla="val -49569"/>
              <a:gd name="adj2" fmla="val -12905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bg2">
                    <a:lumMod val="75000"/>
                  </a:schemeClr>
                </a:solidFill>
                <a:sym typeface="Wingdings"/>
              </a:rPr>
              <a:t></a:t>
            </a:r>
            <a:r>
              <a:rPr lang="en-GB" sz="2800" b="1" dirty="0" smtClean="0">
                <a:sym typeface="Wingdings"/>
              </a:rPr>
              <a:t> </a:t>
            </a:r>
            <a:r>
              <a:rPr lang="en-GB" sz="2800" b="1" dirty="0" smtClean="0"/>
              <a:t>Copy &amp; Update</a:t>
            </a:r>
            <a:endParaRPr lang="en-GB" sz="2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010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103" grpId="0" animBg="1"/>
      <p:bldP spid="16"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GB" dirty="0" smtClean="0"/>
              <a:t>Immutability the norm...</a:t>
            </a:r>
            <a:endParaRPr lang="en-GB" dirty="0"/>
          </a:p>
        </p:txBody>
      </p:sp>
      <p:sp>
        <p:nvSpPr>
          <p:cNvPr id="10" name="Content Placeholder 9"/>
          <p:cNvSpPr>
            <a:spLocks noGrp="1"/>
          </p:cNvSpPr>
          <p:nvPr>
            <p:ph type="body" idx="1"/>
          </p:nvPr>
        </p:nvSpPr>
        <p:spPr/>
        <p:txBody>
          <a:bodyPr/>
          <a:lstStyle/>
          <a:p>
            <a:r>
              <a:rPr lang="en-GB" sz="3200" b="1" dirty="0" smtClean="0">
                <a:solidFill>
                  <a:schemeClr val="accent2">
                    <a:lumMod val="20000"/>
                    <a:lumOff val="80000"/>
                  </a:schemeClr>
                </a:solidFill>
              </a:rPr>
              <a:t>Immutable Lists!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Records!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Sets!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Objects!</a:t>
            </a:r>
            <a:endParaRPr lang="en-GB" sz="3200" b="1" dirty="0">
              <a:solidFill>
                <a:schemeClr val="accent2">
                  <a:lumMod val="20000"/>
                  <a:lumOff val="80000"/>
                </a:schemeClr>
              </a:solidFill>
            </a:endParaRPr>
          </a:p>
        </p:txBody>
      </p:sp>
      <p:sp>
        <p:nvSpPr>
          <p:cNvPr id="11" name="Content Placeholder 10"/>
          <p:cNvSpPr>
            <a:spLocks noGrp="1"/>
          </p:cNvSpPr>
          <p:nvPr>
            <p:ph sz="half" idx="4294967295"/>
          </p:nvPr>
        </p:nvSpPr>
        <p:spPr>
          <a:xfrm>
            <a:off x="4648200" y="1411288"/>
            <a:ext cx="4495800" cy="2130425"/>
          </a:xfrm>
        </p:spPr>
        <p:txBody>
          <a:bodyPr/>
          <a:lstStyle/>
          <a:p>
            <a:r>
              <a:rPr lang="en-GB" sz="3200" b="1" dirty="0" smtClean="0">
                <a:solidFill>
                  <a:schemeClr val="accent2">
                    <a:lumMod val="20000"/>
                    <a:lumOff val="80000"/>
                  </a:schemeClr>
                </a:solidFill>
              </a:rPr>
              <a:t>Immutable Tuples!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Dictionaries!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Immutable Unions!</a:t>
            </a:r>
          </a:p>
          <a:p>
            <a:endParaRPr lang="en-GB" sz="3200" b="1" dirty="0" smtClean="0">
              <a:solidFill>
                <a:schemeClr val="accent2">
                  <a:lumMod val="20000"/>
                  <a:lumOff val="80000"/>
                </a:schemeClr>
              </a:solidFill>
            </a:endParaRPr>
          </a:p>
          <a:p>
            <a:r>
              <a:rPr lang="en-GB" sz="3200" b="1" dirty="0" smtClean="0">
                <a:solidFill>
                  <a:schemeClr val="accent2">
                    <a:lumMod val="20000"/>
                    <a:lumOff val="80000"/>
                  </a:schemeClr>
                </a:solidFill>
              </a:rPr>
              <a:t>+ lots of language features to encourage immutability</a:t>
            </a:r>
          </a:p>
          <a:p>
            <a:endParaRPr lang="en-GB" sz="3200" b="1" dirty="0">
              <a:solidFill>
                <a:schemeClr val="accent2">
                  <a:lumMod val="20000"/>
                  <a:lumOff val="80000"/>
                </a:schemeClr>
              </a:solidFill>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Praise of Immutability</a:t>
            </a:r>
            <a:endParaRPr lang="en-GB" dirty="0"/>
          </a:p>
        </p:txBody>
      </p:sp>
      <p:sp>
        <p:nvSpPr>
          <p:cNvPr id="3" name="Content Placeholder 2"/>
          <p:cNvSpPr>
            <a:spLocks noGrp="1"/>
          </p:cNvSpPr>
          <p:nvPr>
            <p:ph type="body" idx="1"/>
          </p:nvPr>
        </p:nvSpPr>
        <p:spPr/>
        <p:txBody>
          <a:bodyPr/>
          <a:lstStyle/>
          <a:p>
            <a:endParaRPr lang="en-GB" sz="4400" dirty="0" smtClean="0">
              <a:solidFill>
                <a:schemeClr val="accent2">
                  <a:lumMod val="20000"/>
                  <a:lumOff val="80000"/>
                </a:schemeClr>
              </a:solidFill>
            </a:endParaRPr>
          </a:p>
          <a:p>
            <a:pPr algn="ctr">
              <a:buNone/>
            </a:pPr>
            <a:r>
              <a:rPr lang="en-GB" sz="4400" dirty="0" smtClean="0">
                <a:solidFill>
                  <a:schemeClr val="accent2">
                    <a:lumMod val="20000"/>
                    <a:lumOff val="80000"/>
                  </a:schemeClr>
                </a:solidFill>
              </a:rPr>
              <a:t>Immutable objects can transfer between threads</a:t>
            </a:r>
          </a:p>
          <a:p>
            <a:endParaRPr lang="en-GB" sz="4400" dirty="0" smtClean="0">
              <a:solidFill>
                <a:schemeClr val="accent2">
                  <a:lumMod val="20000"/>
                  <a:lumOff val="80000"/>
                </a:schemeClr>
              </a:solidFill>
            </a:endParaRPr>
          </a:p>
          <a:p>
            <a:pPr algn="ctr">
              <a:buNone/>
            </a:pPr>
            <a:r>
              <a:rPr lang="en-GB" sz="4400" dirty="0" smtClean="0">
                <a:solidFill>
                  <a:schemeClr val="accent2">
                    <a:lumMod val="20000"/>
                    <a:lumOff val="80000"/>
                  </a:schemeClr>
                </a:solidFill>
              </a:rPr>
              <a:t>Immutable objects never have race conditions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664797"/>
          </a:xfrm>
        </p:spPr>
        <p:txBody>
          <a:bodyPr/>
          <a:lstStyle/>
          <a:p>
            <a:r>
              <a:rPr lang="en-US" dirty="0" smtClean="0"/>
              <a:t>F# and the Concurrency Challenges</a:t>
            </a:r>
            <a:endParaRPr lang="en-US" dirty="0"/>
          </a:p>
        </p:txBody>
      </p:sp>
      <p:grpSp>
        <p:nvGrpSpPr>
          <p:cNvPr id="3" name="Group 7"/>
          <p:cNvGrpSpPr/>
          <p:nvPr/>
        </p:nvGrpSpPr>
        <p:grpSpPr>
          <a:xfrm>
            <a:off x="859536" y="1081107"/>
            <a:ext cx="6217920" cy="822960"/>
            <a:chOff x="0" y="98833"/>
            <a:chExt cx="7909560" cy="1106820"/>
          </a:xfrm>
          <a:solidFill>
            <a:schemeClr val="bg1">
              <a:lumMod val="85000"/>
              <a:lumOff val="15000"/>
            </a:schemeClr>
          </a:solidFill>
          <a:scene3d>
            <a:camera prst="orthographicFront"/>
            <a:lightRig rig="flat" dir="t"/>
          </a:scene3d>
        </p:grpSpPr>
        <p:sp>
          <p:nvSpPr>
            <p:cNvPr id="18" name="Rounded Rectangle 17"/>
            <p:cNvSpPr/>
            <p:nvPr/>
          </p:nvSpPr>
          <p:spPr>
            <a:xfrm>
              <a:off x="0" y="98833"/>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9" name="Rounded Rectangle 4"/>
            <p:cNvSpPr/>
            <p:nvPr/>
          </p:nvSpPr>
          <p:spPr>
            <a:xfrm>
              <a:off x="54031" y="152864"/>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solidFill>
                    <a:schemeClr val="bg1">
                      <a:lumMod val="65000"/>
                      <a:lumOff val="35000"/>
                    </a:schemeClr>
                  </a:solidFill>
                </a:rPr>
                <a:t>Shared State</a:t>
              </a:r>
              <a:endParaRPr lang="en-US" sz="3600" kern="1200" dirty="0">
                <a:solidFill>
                  <a:schemeClr val="bg1">
                    <a:lumMod val="65000"/>
                    <a:lumOff val="35000"/>
                  </a:schemeClr>
                </a:solidFill>
              </a:endParaRPr>
            </a:p>
          </p:txBody>
        </p:sp>
      </p:grpSp>
      <p:grpSp>
        <p:nvGrpSpPr>
          <p:cNvPr id="4" name="Group 8"/>
          <p:cNvGrpSpPr/>
          <p:nvPr/>
        </p:nvGrpSpPr>
        <p:grpSpPr>
          <a:xfrm>
            <a:off x="859536" y="2361154"/>
            <a:ext cx="6217920" cy="822960"/>
            <a:chOff x="0" y="1378880"/>
            <a:chExt cx="7909560" cy="1106820"/>
          </a:xfrm>
          <a:scene3d>
            <a:camera prst="orthographicFront"/>
            <a:lightRig rig="flat" dir="t"/>
          </a:scene3d>
        </p:grpSpPr>
        <p:sp>
          <p:nvSpPr>
            <p:cNvPr id="16" name="Rounded Rectangle 15"/>
            <p:cNvSpPr/>
            <p:nvPr/>
          </p:nvSpPr>
          <p:spPr>
            <a:xfrm>
              <a:off x="0" y="1378880"/>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7" name="Rounded Rectangle 6"/>
            <p:cNvSpPr/>
            <p:nvPr/>
          </p:nvSpPr>
          <p:spPr>
            <a:xfrm>
              <a:off x="54031" y="1432911"/>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Inversion of Control</a:t>
              </a:r>
              <a:endParaRPr lang="en-US" sz="3600" kern="1200" dirty="0"/>
            </a:p>
          </p:txBody>
        </p:sp>
      </p:grpSp>
      <p:grpSp>
        <p:nvGrpSpPr>
          <p:cNvPr id="5" name="Group 9"/>
          <p:cNvGrpSpPr/>
          <p:nvPr/>
        </p:nvGrpSpPr>
        <p:grpSpPr>
          <a:xfrm>
            <a:off x="859536" y="3591813"/>
            <a:ext cx="6217920" cy="822960"/>
            <a:chOff x="0" y="2609539"/>
            <a:chExt cx="7909560" cy="1106820"/>
          </a:xfrm>
          <a:scene3d>
            <a:camera prst="orthographicFront"/>
            <a:lightRig rig="flat" dir="t"/>
          </a:scene3d>
        </p:grpSpPr>
        <p:sp>
          <p:nvSpPr>
            <p:cNvPr id="14" name="Rounded Rectangle 13"/>
            <p:cNvSpPr/>
            <p:nvPr/>
          </p:nvSpPr>
          <p:spPr>
            <a:xfrm>
              <a:off x="0" y="2609539"/>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5" name="Rounded Rectangle 8"/>
            <p:cNvSpPr/>
            <p:nvPr/>
          </p:nvSpPr>
          <p:spPr>
            <a:xfrm>
              <a:off x="54031" y="2663570"/>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t>I/O Parallelism</a:t>
              </a:r>
            </a:p>
          </p:txBody>
        </p:sp>
      </p:grpSp>
      <p:grpSp>
        <p:nvGrpSpPr>
          <p:cNvPr id="6" name="Group 10"/>
          <p:cNvGrpSpPr/>
          <p:nvPr/>
        </p:nvGrpSpPr>
        <p:grpSpPr>
          <a:xfrm>
            <a:off x="859536" y="4822473"/>
            <a:ext cx="6217920" cy="822960"/>
            <a:chOff x="0" y="3840199"/>
            <a:chExt cx="7909560" cy="1106820"/>
          </a:xfrm>
          <a:solidFill>
            <a:schemeClr val="bg1">
              <a:lumMod val="85000"/>
              <a:lumOff val="15000"/>
            </a:schemeClr>
          </a:solidFill>
          <a:scene3d>
            <a:camera prst="orthographicFront"/>
            <a:lightRig rig="flat" dir="t"/>
          </a:scene3d>
        </p:grpSpPr>
        <p:sp>
          <p:nvSpPr>
            <p:cNvPr id="12" name="Rounded Rectangle 11"/>
            <p:cNvSpPr/>
            <p:nvPr/>
          </p:nvSpPr>
          <p:spPr>
            <a:xfrm>
              <a:off x="0" y="3840199"/>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 name="Rounded Rectangle 10"/>
            <p:cNvSpPr/>
            <p:nvPr/>
          </p:nvSpPr>
          <p:spPr>
            <a:xfrm>
              <a:off x="54031" y="3894230"/>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defTabSz="1244600">
                <a:lnSpc>
                  <a:spcPct val="90000"/>
                </a:lnSpc>
                <a:spcBef>
                  <a:spcPct val="0"/>
                </a:spcBef>
                <a:spcAft>
                  <a:spcPct val="35000"/>
                </a:spcAft>
              </a:pPr>
              <a:r>
                <a:rPr lang="en-US" sz="3600" dirty="0" smtClean="0">
                  <a:solidFill>
                    <a:schemeClr val="bg1">
                      <a:lumMod val="65000"/>
                      <a:lumOff val="35000"/>
                    </a:schemeClr>
                  </a:solidFill>
                </a:rPr>
                <a:t>Messaging and Scaling</a:t>
              </a:r>
            </a:p>
          </p:txBody>
        </p:sp>
      </p:grpSp>
      <p:sp>
        <p:nvSpPr>
          <p:cNvPr id="21" name="AutoShape 5"/>
          <p:cNvSpPr>
            <a:spLocks noChangeArrowheads="1"/>
          </p:cNvSpPr>
          <p:nvPr/>
        </p:nvSpPr>
        <p:spPr bwMode="auto">
          <a:xfrm>
            <a:off x="6093846" y="2553214"/>
            <a:ext cx="1561005" cy="523220"/>
          </a:xfrm>
          <a:prstGeom prst="wedgeRectCallout">
            <a:avLst>
              <a:gd name="adj1" fmla="val -97420"/>
              <a:gd name="adj2" fmla="val 27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t>F# Async </a:t>
            </a:r>
            <a:endParaRPr lang="en-GB" sz="2800" b="1" dirty="0" smtClean="0">
              <a:solidFill>
                <a:schemeClr val="bg2">
                  <a:lumMod val="75000"/>
                </a:schemeClr>
              </a:solidFill>
            </a:endParaRPr>
          </a:p>
        </p:txBody>
      </p:sp>
      <p:sp>
        <p:nvSpPr>
          <p:cNvPr id="22" name="AutoShape 5"/>
          <p:cNvSpPr>
            <a:spLocks noChangeArrowheads="1"/>
          </p:cNvSpPr>
          <p:nvPr/>
        </p:nvSpPr>
        <p:spPr bwMode="auto">
          <a:xfrm>
            <a:off x="5869167" y="3800320"/>
            <a:ext cx="1561004" cy="523220"/>
          </a:xfrm>
          <a:prstGeom prst="wedgeRectCallout">
            <a:avLst>
              <a:gd name="adj1" fmla="val -77113"/>
              <a:gd name="adj2" fmla="val 2610"/>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US" sz="2800" b="1" dirty="0" smtClean="0"/>
              <a:t>F# Async </a:t>
            </a:r>
            <a:endParaRPr lang="en-US" sz="2800" b="1" dirty="0" smtClean="0">
              <a:solidFill>
                <a:schemeClr val="bg2">
                  <a:lumMod val="75000"/>
                </a:schemeClr>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GB"/>
          </a:p>
        </p:txBody>
      </p:sp>
      <p:sp>
        <p:nvSpPr>
          <p:cNvPr id="3" name="Content Placeholder 2"/>
          <p:cNvSpPr>
            <a:spLocks noGrp="1"/>
          </p:cNvSpPr>
          <p:nvPr>
            <p:ph type="body" idx="1"/>
          </p:nvPr>
        </p:nvSpPr>
        <p:spPr>
          <a:xfrm>
            <a:off x="-456127" y="1438633"/>
            <a:ext cx="8381999" cy="2135969"/>
          </a:xfrm>
        </p:spPr>
        <p:txBody>
          <a:bodyPr/>
          <a:lstStyle/>
          <a:p>
            <a:pPr algn="ctr">
              <a:buNone/>
            </a:pPr>
            <a:r>
              <a:rPr lang="en-GB" sz="3600" dirty="0" smtClean="0">
                <a:solidFill>
                  <a:schemeClr val="accent1">
                    <a:lumMod val="40000"/>
                    <a:lumOff val="60000"/>
                  </a:schemeClr>
                </a:solidFill>
              </a:rPr>
              <a:t>F# is a </a:t>
            </a:r>
            <a:r>
              <a:rPr lang="en-GB" sz="3600" b="1" dirty="0" smtClean="0">
                <a:solidFill>
                  <a:schemeClr val="accent1">
                    <a:lumMod val="40000"/>
                    <a:lumOff val="60000"/>
                  </a:schemeClr>
                </a:solidFill>
              </a:rPr>
              <a:t>Parallel</a:t>
            </a:r>
            <a:r>
              <a:rPr lang="en-GB" sz="3600" dirty="0" smtClean="0">
                <a:solidFill>
                  <a:schemeClr val="accent1">
                    <a:lumMod val="40000"/>
                    <a:lumOff val="60000"/>
                  </a:schemeClr>
                </a:solidFill>
              </a:rPr>
              <a:t> Language</a:t>
            </a:r>
          </a:p>
          <a:p>
            <a:pPr algn="ctr">
              <a:buNone/>
            </a:pPr>
            <a:endParaRPr lang="en-GB" sz="3600" dirty="0" smtClean="0">
              <a:solidFill>
                <a:schemeClr val="accent1">
                  <a:lumMod val="40000"/>
                  <a:lumOff val="60000"/>
                </a:schemeClr>
              </a:solidFill>
            </a:endParaRPr>
          </a:p>
          <a:p>
            <a:pPr algn="ctr">
              <a:buNone/>
            </a:pPr>
            <a:r>
              <a:rPr lang="en-GB" dirty="0" smtClean="0">
                <a:solidFill>
                  <a:schemeClr val="accent1">
                    <a:lumMod val="40000"/>
                    <a:lumOff val="60000"/>
                  </a:schemeClr>
                </a:solidFill>
              </a:rPr>
              <a:t>(Multiple active </a:t>
            </a:r>
            <a:r>
              <a:rPr lang="en-GB" b="1" u="sng" dirty="0" smtClean="0">
                <a:solidFill>
                  <a:schemeClr val="accent1">
                    <a:lumMod val="40000"/>
                    <a:lumOff val="60000"/>
                  </a:schemeClr>
                </a:solidFill>
              </a:rPr>
              <a:t>computations</a:t>
            </a:r>
            <a:r>
              <a:rPr lang="en-GB" dirty="0" smtClean="0">
                <a:solidFill>
                  <a:schemeClr val="accent1">
                    <a:lumMod val="40000"/>
                    <a:lumOff val="60000"/>
                  </a:schemeClr>
                </a:solidFill>
              </a:rPr>
              <a:t>)</a:t>
            </a:r>
          </a:p>
          <a:p>
            <a:pPr>
              <a:buNone/>
            </a:pPr>
            <a:endParaRPr lang="en-GB" sz="3600" dirty="0" smtClean="0">
              <a:solidFill>
                <a:schemeClr val="accent1">
                  <a:lumMod val="40000"/>
                  <a:lumOff val="60000"/>
                </a:schemeClr>
              </a:solidFill>
            </a:endParaRPr>
          </a:p>
          <a:p>
            <a:pPr algn="ctr">
              <a:buNone/>
            </a:pPr>
            <a:r>
              <a:rPr lang="en-GB" sz="3600" dirty="0" smtClean="0">
                <a:solidFill>
                  <a:schemeClr val="accent1">
                    <a:lumMod val="40000"/>
                    <a:lumOff val="60000"/>
                  </a:schemeClr>
                </a:solidFill>
              </a:rPr>
              <a:t>F# is a </a:t>
            </a:r>
            <a:r>
              <a:rPr lang="en-GB" sz="3600" b="1" dirty="0" smtClean="0">
                <a:solidFill>
                  <a:schemeClr val="accent1">
                    <a:lumMod val="40000"/>
                    <a:lumOff val="60000"/>
                  </a:schemeClr>
                </a:solidFill>
              </a:rPr>
              <a:t>Reactive</a:t>
            </a:r>
            <a:r>
              <a:rPr lang="en-GB" sz="3600" dirty="0" smtClean="0">
                <a:solidFill>
                  <a:schemeClr val="accent1">
                    <a:lumMod val="40000"/>
                    <a:lumOff val="60000"/>
                  </a:schemeClr>
                </a:solidFill>
              </a:rPr>
              <a:t> Language</a:t>
            </a:r>
            <a:endParaRPr lang="en-GB" sz="3600" b="1" dirty="0" smtClean="0">
              <a:solidFill>
                <a:schemeClr val="accent1">
                  <a:lumMod val="40000"/>
                  <a:lumOff val="60000"/>
                </a:schemeClr>
              </a:solidFill>
            </a:endParaRPr>
          </a:p>
          <a:p>
            <a:pPr algn="ctr">
              <a:buNone/>
            </a:pPr>
            <a:endParaRPr lang="en-GB" dirty="0" smtClean="0">
              <a:solidFill>
                <a:schemeClr val="accent1">
                  <a:lumMod val="40000"/>
                  <a:lumOff val="60000"/>
                </a:schemeClr>
              </a:solidFill>
            </a:endParaRPr>
          </a:p>
          <a:p>
            <a:pPr algn="ctr">
              <a:buNone/>
            </a:pPr>
            <a:r>
              <a:rPr lang="en-GB" dirty="0" smtClean="0">
                <a:solidFill>
                  <a:schemeClr val="accent1">
                    <a:lumMod val="40000"/>
                    <a:lumOff val="60000"/>
                  </a:schemeClr>
                </a:solidFill>
              </a:rPr>
              <a:t>(Multiple pending </a:t>
            </a:r>
            <a:r>
              <a:rPr lang="en-GB" b="1" u="sng" dirty="0" smtClean="0">
                <a:solidFill>
                  <a:schemeClr val="accent1">
                    <a:lumMod val="40000"/>
                    <a:lumOff val="60000"/>
                  </a:schemeClr>
                </a:solidFill>
              </a:rPr>
              <a:t>reactions</a:t>
            </a:r>
            <a:r>
              <a:rPr lang="en-GB" dirty="0" smtClean="0">
                <a:solidFill>
                  <a:schemeClr val="accent1">
                    <a:lumMod val="40000"/>
                    <a:lumOff val="60000"/>
                  </a:schemeClr>
                </a:solidFill>
              </a:rPr>
              <a:t>)</a:t>
            </a:r>
          </a:p>
          <a:p>
            <a:pPr>
              <a:buNone/>
            </a:pPr>
            <a:endParaRPr lang="en-GB" sz="3600" dirty="0">
              <a:solidFill>
                <a:schemeClr val="accent1">
                  <a:lumMod val="40000"/>
                  <a:lumOff val="60000"/>
                </a:schemeClr>
              </a:solidFill>
            </a:endParaRPr>
          </a:p>
        </p:txBody>
      </p:sp>
      <p:sp>
        <p:nvSpPr>
          <p:cNvPr id="4" name="Rectangular Callout 3"/>
          <p:cNvSpPr/>
          <p:nvPr/>
        </p:nvSpPr>
        <p:spPr>
          <a:xfrm>
            <a:off x="6599880" y="3244472"/>
            <a:ext cx="2576859" cy="2554545"/>
          </a:xfrm>
          <a:prstGeom prst="wedgeRectCallout">
            <a:avLst>
              <a:gd name="adj1" fmla="val -71047"/>
              <a:gd name="adj2" fmla="val -1942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000" b="1" dirty="0" smtClean="0">
                <a:solidFill>
                  <a:schemeClr val="tx1"/>
                </a:solidFill>
              </a:rPr>
              <a:t> GUI Event</a:t>
            </a:r>
          </a:p>
          <a:p>
            <a:pPr algn="ctr"/>
            <a:r>
              <a:rPr lang="en-GB" sz="2000" b="1" dirty="0" smtClean="0">
                <a:solidFill>
                  <a:schemeClr val="tx1"/>
                </a:solidFill>
              </a:rPr>
              <a:t> Page Load</a:t>
            </a:r>
          </a:p>
          <a:p>
            <a:pPr algn="ctr"/>
            <a:r>
              <a:rPr lang="en-GB" sz="2000" b="1" dirty="0" smtClean="0">
                <a:solidFill>
                  <a:schemeClr val="tx1"/>
                </a:solidFill>
              </a:rPr>
              <a:t>Timer </a:t>
            </a:r>
            <a:r>
              <a:rPr lang="en-GB" sz="2000" b="1" dirty="0" err="1" smtClean="0">
                <a:solidFill>
                  <a:schemeClr val="tx1"/>
                </a:solidFill>
              </a:rPr>
              <a:t>Callback</a:t>
            </a:r>
            <a:endParaRPr lang="en-GB" sz="2000" b="1" dirty="0" smtClean="0">
              <a:solidFill>
                <a:schemeClr val="tx1"/>
              </a:solidFill>
            </a:endParaRPr>
          </a:p>
          <a:p>
            <a:pPr algn="ctr"/>
            <a:r>
              <a:rPr lang="en-GB" sz="2000" b="1" dirty="0" smtClean="0">
                <a:solidFill>
                  <a:schemeClr val="tx1"/>
                </a:solidFill>
              </a:rPr>
              <a:t>Query Response</a:t>
            </a:r>
          </a:p>
          <a:p>
            <a:pPr algn="ctr"/>
            <a:r>
              <a:rPr lang="en-GB" sz="2000" b="1" dirty="0" smtClean="0">
                <a:solidFill>
                  <a:schemeClr val="tx1"/>
                </a:solidFill>
              </a:rPr>
              <a:t>HTTP Response</a:t>
            </a:r>
          </a:p>
          <a:p>
            <a:pPr algn="ctr"/>
            <a:r>
              <a:rPr lang="en-GB" sz="2000" b="1" dirty="0" smtClean="0">
                <a:solidFill>
                  <a:schemeClr val="tx1"/>
                </a:solidFill>
              </a:rPr>
              <a:t>Web Service Response</a:t>
            </a:r>
          </a:p>
          <a:p>
            <a:pPr algn="ctr"/>
            <a:r>
              <a:rPr lang="en-GB" sz="2000" b="1" dirty="0" smtClean="0">
                <a:solidFill>
                  <a:schemeClr val="tx1"/>
                </a:solidFill>
              </a:rPr>
              <a:t>Disk I/O Completion</a:t>
            </a:r>
          </a:p>
          <a:p>
            <a:pPr algn="ctr"/>
            <a:r>
              <a:rPr lang="en-GB" sz="2000" b="1" dirty="0" smtClean="0">
                <a:solidFill>
                  <a:schemeClr val="tx1"/>
                </a:solidFill>
              </a:rPr>
              <a:t>Agent Gets Message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t>async</a:t>
            </a:r>
            <a:r>
              <a:rPr lang="en-GB" dirty="0" smtClean="0"/>
              <a:t> { ... }</a:t>
            </a:r>
            <a:endParaRPr lang="en-GB" dirty="0"/>
          </a:p>
        </p:txBody>
      </p:sp>
      <p:sp>
        <p:nvSpPr>
          <p:cNvPr id="3" name="Content Placeholder 2"/>
          <p:cNvSpPr>
            <a:spLocks noGrp="1"/>
          </p:cNvSpPr>
          <p:nvPr>
            <p:ph sz="quarter" idx="1"/>
          </p:nvPr>
        </p:nvSpPr>
        <p:spPr>
          <a:xfrm>
            <a:off x="282173" y="3500438"/>
            <a:ext cx="8048625" cy="2625725"/>
          </a:xfrm>
        </p:spPr>
        <p:txBody>
          <a:bodyPr>
            <a:normAutofit fontScale="85000" lnSpcReduction="10000"/>
          </a:bodyPr>
          <a:lstStyle/>
          <a:p>
            <a:endParaRPr lang="en-GB" dirty="0" smtClean="0">
              <a:solidFill>
                <a:schemeClr val="accent1">
                  <a:lumMod val="40000"/>
                  <a:lumOff val="60000"/>
                </a:schemeClr>
              </a:solidFill>
            </a:endParaRPr>
          </a:p>
          <a:p>
            <a:pPr lvl="1">
              <a:buNone/>
            </a:pPr>
            <a:r>
              <a:rPr lang="en-GB" dirty="0" smtClean="0">
                <a:solidFill>
                  <a:schemeClr val="accent1">
                    <a:lumMod val="40000"/>
                    <a:lumOff val="60000"/>
                  </a:schemeClr>
                </a:solidFill>
              </a:rPr>
              <a:t>   		You can run it, but it may take a while</a:t>
            </a:r>
          </a:p>
          <a:p>
            <a:pPr lvl="1" algn="ctr">
              <a:buNone/>
            </a:pPr>
            <a:endParaRPr lang="en-GB" i="1" dirty="0" smtClean="0">
              <a:solidFill>
                <a:schemeClr val="accent1">
                  <a:lumMod val="40000"/>
                  <a:lumOff val="60000"/>
                </a:schemeClr>
              </a:solidFill>
            </a:endParaRPr>
          </a:p>
          <a:p>
            <a:pPr lvl="1" algn="ctr">
              <a:buNone/>
            </a:pPr>
            <a:r>
              <a:rPr lang="en-GB" i="1" dirty="0" smtClean="0">
                <a:solidFill>
                  <a:schemeClr val="accent1">
                    <a:lumMod val="40000"/>
                    <a:lumOff val="60000"/>
                  </a:schemeClr>
                </a:solidFill>
              </a:rPr>
              <a:t>Or, your builder says...</a:t>
            </a:r>
          </a:p>
          <a:p>
            <a:pPr lvl="1" algn="ctr">
              <a:buNone/>
            </a:pPr>
            <a:endParaRPr lang="en-GB" i="1" dirty="0" smtClean="0">
              <a:solidFill>
                <a:schemeClr val="accent1">
                  <a:lumMod val="40000"/>
                  <a:lumOff val="60000"/>
                </a:schemeClr>
              </a:solidFill>
            </a:endParaRPr>
          </a:p>
          <a:p>
            <a:pPr lvl="1" algn="ctr">
              <a:buNone/>
            </a:pPr>
            <a:r>
              <a:rPr lang="en-GB" i="1" dirty="0" smtClean="0">
                <a:solidFill>
                  <a:schemeClr val="accent1">
                    <a:lumMod val="40000"/>
                    <a:lumOff val="60000"/>
                  </a:schemeClr>
                </a:solidFill>
              </a:rPr>
              <a:t>OK, I can do the job, but I might  have to talk to someone else about it. Tell me what to do when I’m done</a:t>
            </a:r>
          </a:p>
        </p:txBody>
      </p:sp>
      <p:sp>
        <p:nvSpPr>
          <p:cNvPr id="4" name="Rectangle 3"/>
          <p:cNvSpPr/>
          <p:nvPr/>
        </p:nvSpPr>
        <p:spPr>
          <a:xfrm>
            <a:off x="519956" y="1472576"/>
            <a:ext cx="7529339" cy="1550031"/>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endParaRPr lang="en-GB" sz="3200" b="1" dirty="0" smtClean="0">
              <a:solidFill>
                <a:schemeClr val="bg1"/>
              </a:solidFill>
              <a:latin typeface="Consolas" pitchFamily="49" charset="0"/>
              <a:cs typeface="Consolas" pitchFamily="49" charset="0"/>
            </a:endParaRPr>
          </a:p>
          <a:p>
            <a:pPr algn="ctr"/>
            <a:r>
              <a:rPr lang="en-GB" sz="3200" b="1" dirty="0" smtClean="0">
                <a:solidFill>
                  <a:schemeClr val="bg1"/>
                </a:solidFill>
                <a:latin typeface="Consolas" pitchFamily="49" charset="0"/>
                <a:cs typeface="Consolas" pitchFamily="49" charset="0"/>
              </a:rPr>
              <a:t>async { ... }</a:t>
            </a:r>
          </a:p>
          <a:p>
            <a:r>
              <a:rPr lang="en-GB" sz="3200" b="1" dirty="0" smtClean="0">
                <a:solidFill>
                  <a:schemeClr val="bg1"/>
                </a:solidFill>
                <a:latin typeface="Consolas" pitchFamily="49" charset="0"/>
                <a:cs typeface="Consolas" pitchFamily="49" charset="0"/>
              </a:rPr>
              <a:t> </a:t>
            </a:r>
          </a:p>
        </p:txBody>
      </p:sp>
      <p:sp>
        <p:nvSpPr>
          <p:cNvPr id="5" name="Rectangular Callout 4"/>
          <p:cNvSpPr/>
          <p:nvPr/>
        </p:nvSpPr>
        <p:spPr>
          <a:xfrm>
            <a:off x="5304320" y="647118"/>
            <a:ext cx="3479671" cy="954107"/>
          </a:xfrm>
          <a:prstGeom prst="wedgeRectCallout">
            <a:avLst>
              <a:gd name="adj1" fmla="val -46211"/>
              <a:gd name="adj2" fmla="val 9610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A Building Block for </a:t>
            </a:r>
          </a:p>
          <a:p>
            <a:pPr algn="ctr"/>
            <a:r>
              <a:rPr lang="en-GB" sz="2800" b="1" dirty="0" smtClean="0">
                <a:solidFill>
                  <a:schemeClr val="tx1"/>
                </a:solidFill>
              </a:rPr>
              <a:t>Writing Reactive Code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t>async</a:t>
            </a:r>
            <a:r>
              <a:rPr lang="en-GB" dirty="0" smtClean="0"/>
              <a:t> { ... }</a:t>
            </a:r>
            <a:endParaRPr lang="en-GB" dirty="0"/>
          </a:p>
        </p:txBody>
      </p:sp>
      <p:sp>
        <p:nvSpPr>
          <p:cNvPr id="4" name="Rectangle 3"/>
          <p:cNvSpPr/>
          <p:nvPr/>
        </p:nvSpPr>
        <p:spPr>
          <a:xfrm>
            <a:off x="571472" y="1226355"/>
            <a:ext cx="8276314" cy="2042473"/>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endParaRPr lang="en-GB" sz="3200" b="1" dirty="0" smtClean="0">
              <a:solidFill>
                <a:schemeClr val="bg1"/>
              </a:solidFill>
              <a:latin typeface="Consolas" pitchFamily="49" charset="0"/>
              <a:cs typeface="Consolas" pitchFamily="49" charset="0"/>
            </a:endParaRPr>
          </a:p>
          <a:p>
            <a:r>
              <a:rPr lang="en-GB" sz="3200" b="1" dirty="0" smtClean="0">
                <a:solidFill>
                  <a:schemeClr val="bg1"/>
                </a:solidFill>
                <a:latin typeface="Consolas" pitchFamily="49" charset="0"/>
                <a:cs typeface="Consolas" pitchFamily="49" charset="0"/>
              </a:rPr>
              <a:t>async { </a:t>
            </a:r>
            <a:r>
              <a:rPr lang="en-GB" sz="3200" b="1" dirty="0" smtClean="0">
                <a:solidFill>
                  <a:schemeClr val="accent2"/>
                </a:solidFill>
                <a:latin typeface="Consolas" pitchFamily="49" charset="0"/>
                <a:cs typeface="Consolas" pitchFamily="49" charset="0"/>
              </a:rPr>
              <a:t>let!</a:t>
            </a:r>
            <a:r>
              <a:rPr lang="en-GB" sz="3200" b="1" dirty="0" smtClean="0">
                <a:solidFill>
                  <a:schemeClr val="bg1"/>
                </a:solidFill>
                <a:latin typeface="Consolas" pitchFamily="49" charset="0"/>
                <a:cs typeface="Consolas" pitchFamily="49" charset="0"/>
              </a:rPr>
              <a:t> res = &lt;async-event&gt;</a:t>
            </a:r>
          </a:p>
          <a:p>
            <a:r>
              <a:rPr lang="en-GB" sz="3200" b="1" dirty="0" smtClean="0">
                <a:solidFill>
                  <a:schemeClr val="bg1"/>
                </a:solidFill>
                <a:latin typeface="Consolas" pitchFamily="49" charset="0"/>
                <a:cs typeface="Consolas" pitchFamily="49" charset="0"/>
              </a:rPr>
              <a:t>        ...  }</a:t>
            </a:r>
          </a:p>
          <a:p>
            <a:r>
              <a:rPr lang="en-GB" sz="3200" b="1" dirty="0" smtClean="0">
                <a:solidFill>
                  <a:schemeClr val="bg1"/>
                </a:solidFill>
                <a:latin typeface="Consolas" pitchFamily="49" charset="0"/>
                <a:cs typeface="Consolas" pitchFamily="49" charset="0"/>
              </a:rPr>
              <a:t> </a:t>
            </a:r>
          </a:p>
        </p:txBody>
      </p:sp>
      <p:sp>
        <p:nvSpPr>
          <p:cNvPr id="5" name="Rectangular Callout 4"/>
          <p:cNvSpPr/>
          <p:nvPr/>
        </p:nvSpPr>
        <p:spPr>
          <a:xfrm>
            <a:off x="4661638" y="720893"/>
            <a:ext cx="1133195" cy="523220"/>
          </a:xfrm>
          <a:prstGeom prst="wedgeRectCallout">
            <a:avLst>
              <a:gd name="adj1" fmla="val -155316"/>
              <a:gd name="adj2" fmla="val 15518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React!</a:t>
            </a:r>
          </a:p>
        </p:txBody>
      </p:sp>
      <p:sp>
        <p:nvSpPr>
          <p:cNvPr id="6" name="Content Placeholder 5"/>
          <p:cNvSpPr>
            <a:spLocks noGrp="1"/>
          </p:cNvSpPr>
          <p:nvPr>
            <p:ph idx="1"/>
          </p:nvPr>
        </p:nvSpPr>
        <p:spPr/>
        <p:txBody>
          <a:bodyPr/>
          <a:lstStyle/>
          <a:p>
            <a:endParaRPr lang="en-GB"/>
          </a:p>
        </p:txBody>
      </p:sp>
      <p:sp>
        <p:nvSpPr>
          <p:cNvPr id="7" name="Rectangular Callout 6"/>
          <p:cNvSpPr/>
          <p:nvPr/>
        </p:nvSpPr>
        <p:spPr>
          <a:xfrm>
            <a:off x="3234379" y="3475634"/>
            <a:ext cx="3692678" cy="2246769"/>
          </a:xfrm>
          <a:prstGeom prst="wedgeRectCallout">
            <a:avLst>
              <a:gd name="adj1" fmla="val -49236"/>
              <a:gd name="adj2" fmla="val -91131"/>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000" b="1" dirty="0" smtClean="0">
                <a:solidFill>
                  <a:schemeClr val="tx1"/>
                </a:solidFill>
              </a:rPr>
              <a:t>React to a GUI Event</a:t>
            </a:r>
          </a:p>
          <a:p>
            <a:pPr algn="ctr"/>
            <a:r>
              <a:rPr lang="en-GB" sz="2000" b="1" dirty="0" smtClean="0">
                <a:solidFill>
                  <a:schemeClr val="tx1"/>
                </a:solidFill>
              </a:rPr>
              <a:t>React to a Timer Callback</a:t>
            </a:r>
          </a:p>
          <a:p>
            <a:pPr algn="ctr"/>
            <a:r>
              <a:rPr lang="en-GB" sz="2000" b="1" dirty="0" smtClean="0">
                <a:solidFill>
                  <a:schemeClr val="tx1"/>
                </a:solidFill>
              </a:rPr>
              <a:t>React to a Query Response</a:t>
            </a:r>
          </a:p>
          <a:p>
            <a:pPr algn="ctr"/>
            <a:r>
              <a:rPr lang="en-GB" sz="2000" b="1" dirty="0" smtClean="0">
                <a:solidFill>
                  <a:schemeClr val="tx1"/>
                </a:solidFill>
              </a:rPr>
              <a:t>React to a HTTP Response</a:t>
            </a:r>
          </a:p>
          <a:p>
            <a:pPr algn="ctr"/>
            <a:r>
              <a:rPr lang="en-GB" sz="2000" b="1" dirty="0" smtClean="0">
                <a:solidFill>
                  <a:schemeClr val="tx1"/>
                </a:solidFill>
              </a:rPr>
              <a:t>React to a Web Service Response</a:t>
            </a:r>
          </a:p>
          <a:p>
            <a:pPr algn="ctr"/>
            <a:r>
              <a:rPr lang="en-GB" sz="2000" b="1" dirty="0" smtClean="0">
                <a:solidFill>
                  <a:schemeClr val="tx1"/>
                </a:solidFill>
              </a:rPr>
              <a:t>React to a Disk I/O Completion</a:t>
            </a:r>
          </a:p>
          <a:p>
            <a:pPr algn="ctr"/>
            <a:r>
              <a:rPr lang="en-GB" sz="2000" b="1" dirty="0" smtClean="0"/>
              <a:t>Agent r</a:t>
            </a:r>
            <a:r>
              <a:rPr lang="en-GB" sz="2000" b="1" dirty="0" smtClean="0">
                <a:solidFill>
                  <a:schemeClr val="tx1"/>
                </a:solidFill>
              </a:rPr>
              <a:t>eacts to Message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Grp="1" noChangeArrowheads="1"/>
          </p:cNvSpPr>
          <p:nvPr>
            <p:ph type="title"/>
          </p:nvPr>
        </p:nvSpPr>
        <p:spPr>
          <a:xfrm>
            <a:off x="500034" y="0"/>
            <a:ext cx="8229600" cy="1143000"/>
          </a:xfrm>
        </p:spPr>
        <p:txBody>
          <a:bodyPr/>
          <a:lstStyle/>
          <a:p>
            <a:r>
              <a:rPr lang="en-GB" dirty="0" err="1" smtClean="0"/>
              <a:t>async</a:t>
            </a:r>
            <a:r>
              <a:rPr lang="en-GB" dirty="0" smtClean="0"/>
              <a:t> { ... }</a:t>
            </a:r>
            <a:endParaRPr lang="en-GB" dirty="0"/>
          </a:p>
        </p:txBody>
      </p:sp>
      <p:sp>
        <p:nvSpPr>
          <p:cNvPr id="17" name="Folded Corner 16"/>
          <p:cNvSpPr/>
          <p:nvPr/>
        </p:nvSpPr>
        <p:spPr>
          <a:xfrm>
            <a:off x="428596" y="3500438"/>
            <a:ext cx="6404565" cy="2070228"/>
          </a:xfrm>
          <a:prstGeom prst="foldedCorner">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spAutoFit/>
          </a:bodyPr>
          <a:lstStyle/>
          <a:p>
            <a:r>
              <a:rPr lang="en-GB" dirty="0" err="1" smtClean="0">
                <a:solidFill>
                  <a:schemeClr val="tx1"/>
                </a:solidFill>
                <a:latin typeface="Consolas" pitchFamily="49" charset="0"/>
                <a:cs typeface="Consolas" pitchFamily="49" charset="0"/>
              </a:rPr>
              <a:t>async.Delay</a:t>
            </a:r>
            <a:r>
              <a:rPr lang="en-GB" dirty="0" smtClean="0">
                <a:solidFill>
                  <a:schemeClr val="tx1"/>
                </a:solidFill>
                <a:latin typeface="Consolas" pitchFamily="49" charset="0"/>
                <a:cs typeface="Consolas" pitchFamily="49" charset="0"/>
              </a:rPr>
              <a:t>(fun () -&gt; </a:t>
            </a:r>
          </a:p>
          <a:p>
            <a:r>
              <a:rPr lang="en-GB" dirty="0" smtClean="0">
                <a:solidFill>
                  <a:schemeClr val="tx1"/>
                </a:solidFill>
                <a:latin typeface="Consolas" pitchFamily="49" charset="0"/>
                <a:cs typeface="Consolas" pitchFamily="49" charset="0"/>
              </a:rPr>
              <a:t>    </a:t>
            </a:r>
            <a:r>
              <a:rPr lang="en-GB" dirty="0" err="1" smtClean="0">
                <a:solidFill>
                  <a:schemeClr val="tx1"/>
                </a:solidFill>
                <a:latin typeface="Consolas" pitchFamily="49" charset="0"/>
                <a:cs typeface="Consolas" pitchFamily="49" charset="0"/>
              </a:rPr>
              <a:t>async.Bind</a:t>
            </a:r>
            <a:r>
              <a:rPr lang="en-GB" dirty="0" smtClean="0">
                <a:solidFill>
                  <a:schemeClr val="tx1"/>
                </a:solidFill>
                <a:latin typeface="Consolas" pitchFamily="49" charset="0"/>
                <a:cs typeface="Consolas" pitchFamily="49" charset="0"/>
              </a:rPr>
              <a:t>(</a:t>
            </a:r>
            <a:r>
              <a:rPr lang="en-GB" dirty="0" err="1" smtClean="0">
                <a:solidFill>
                  <a:schemeClr val="tx1"/>
                </a:solidFill>
                <a:latin typeface="Consolas" pitchFamily="49" charset="0"/>
                <a:cs typeface="Consolas" pitchFamily="49" charset="0"/>
              </a:rPr>
              <a:t>ReadAsync</a:t>
            </a:r>
            <a:r>
              <a:rPr lang="en-GB" dirty="0" smtClean="0">
                <a:solidFill>
                  <a:schemeClr val="tx1"/>
                </a:solidFill>
                <a:latin typeface="Consolas" pitchFamily="49" charset="0"/>
                <a:cs typeface="Consolas" pitchFamily="49" charset="0"/>
              </a:rPr>
              <a:t> "cat.jpg", (fun image -&gt;</a:t>
            </a:r>
          </a:p>
          <a:p>
            <a:r>
              <a:rPr lang="en-GB" dirty="0" smtClean="0">
                <a:solidFill>
                  <a:schemeClr val="tx1"/>
                </a:solidFill>
                <a:latin typeface="Consolas" pitchFamily="49" charset="0"/>
                <a:cs typeface="Consolas" pitchFamily="49" charset="0"/>
              </a:rPr>
              <a:t>        let image2 = f image</a:t>
            </a:r>
          </a:p>
          <a:p>
            <a:r>
              <a:rPr lang="en-GB" dirty="0" smtClean="0">
                <a:solidFill>
                  <a:schemeClr val="tx1"/>
                </a:solidFill>
                <a:latin typeface="Consolas" pitchFamily="49" charset="0"/>
                <a:cs typeface="Consolas" pitchFamily="49" charset="0"/>
              </a:rPr>
              <a:t>        </a:t>
            </a:r>
            <a:r>
              <a:rPr lang="en-GB" dirty="0" err="1" smtClean="0">
                <a:solidFill>
                  <a:schemeClr val="tx1"/>
                </a:solidFill>
                <a:latin typeface="Consolas" pitchFamily="49" charset="0"/>
                <a:cs typeface="Consolas" pitchFamily="49" charset="0"/>
              </a:rPr>
              <a:t>async.Bind</a:t>
            </a:r>
            <a:r>
              <a:rPr lang="en-GB" dirty="0" smtClean="0">
                <a:solidFill>
                  <a:schemeClr val="tx1"/>
                </a:solidFill>
                <a:latin typeface="Consolas" pitchFamily="49" charset="0"/>
                <a:cs typeface="Consolas" pitchFamily="49" charset="0"/>
              </a:rPr>
              <a:t>(</a:t>
            </a:r>
            <a:r>
              <a:rPr lang="en-GB" dirty="0" err="1" smtClean="0">
                <a:solidFill>
                  <a:schemeClr val="tx1"/>
                </a:solidFill>
                <a:latin typeface="Consolas" pitchFamily="49" charset="0"/>
                <a:cs typeface="Consolas" pitchFamily="49" charset="0"/>
              </a:rPr>
              <a:t>writeAsync</a:t>
            </a:r>
            <a:r>
              <a:rPr lang="en-GB" dirty="0" smtClean="0">
                <a:solidFill>
                  <a:schemeClr val="tx1"/>
                </a:solidFill>
                <a:latin typeface="Consolas" pitchFamily="49" charset="0"/>
                <a:cs typeface="Consolas" pitchFamily="49" charset="0"/>
              </a:rPr>
              <a:t> "dog.jpg",(fun () -&gt;</a:t>
            </a:r>
          </a:p>
          <a:p>
            <a:r>
              <a:rPr lang="en-GB" dirty="0" smtClean="0">
                <a:solidFill>
                  <a:schemeClr val="tx1"/>
                </a:solidFill>
                <a:latin typeface="Consolas" pitchFamily="49" charset="0"/>
                <a:cs typeface="Consolas" pitchFamily="49" charset="0"/>
              </a:rPr>
              <a:t>            </a:t>
            </a:r>
            <a:r>
              <a:rPr lang="en-GB" dirty="0" err="1" smtClean="0">
                <a:solidFill>
                  <a:schemeClr val="tx1"/>
                </a:solidFill>
                <a:latin typeface="Consolas" pitchFamily="49" charset="0"/>
                <a:cs typeface="Consolas" pitchFamily="49" charset="0"/>
              </a:rPr>
              <a:t>printfn</a:t>
            </a:r>
            <a:r>
              <a:rPr lang="en-GB" dirty="0" smtClean="0">
                <a:solidFill>
                  <a:schemeClr val="tx1"/>
                </a:solidFill>
                <a:latin typeface="Consolas" pitchFamily="49" charset="0"/>
                <a:cs typeface="Consolas" pitchFamily="49" charset="0"/>
              </a:rPr>
              <a:t> "done!"</a:t>
            </a:r>
          </a:p>
          <a:p>
            <a:r>
              <a:rPr lang="en-GB" dirty="0" smtClean="0">
                <a:solidFill>
                  <a:schemeClr val="tx1"/>
                </a:solidFill>
                <a:latin typeface="Consolas" pitchFamily="49" charset="0"/>
                <a:cs typeface="Consolas" pitchFamily="49" charset="0"/>
              </a:rPr>
              <a:t>            </a:t>
            </a:r>
            <a:r>
              <a:rPr lang="en-GB" dirty="0" err="1" smtClean="0">
                <a:solidFill>
                  <a:schemeClr val="tx1"/>
                </a:solidFill>
                <a:latin typeface="Consolas" pitchFamily="49" charset="0"/>
                <a:cs typeface="Consolas" pitchFamily="49" charset="0"/>
              </a:rPr>
              <a:t>async.Return</a:t>
            </a:r>
            <a:r>
              <a:rPr lang="en-GB" dirty="0" smtClean="0">
                <a:solidFill>
                  <a:schemeClr val="tx1"/>
                </a:solidFill>
                <a:latin typeface="Consolas" pitchFamily="49" charset="0"/>
                <a:cs typeface="Consolas" pitchFamily="49" charset="0"/>
              </a:rPr>
              <a:t>())))))</a:t>
            </a:r>
          </a:p>
        </p:txBody>
      </p:sp>
      <p:sp>
        <p:nvSpPr>
          <p:cNvPr id="19" name="Folded Corner 18"/>
          <p:cNvSpPr/>
          <p:nvPr/>
        </p:nvSpPr>
        <p:spPr>
          <a:xfrm>
            <a:off x="428596" y="919953"/>
            <a:ext cx="5138192" cy="1739651"/>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b="1" dirty="0" err="1" smtClean="0">
                <a:solidFill>
                  <a:schemeClr val="bg1"/>
                </a:solidFill>
                <a:latin typeface="Consolas" pitchFamily="49" charset="0"/>
                <a:cs typeface="Consolas" pitchFamily="49" charset="0"/>
              </a:rPr>
              <a:t>async</a:t>
            </a:r>
            <a:r>
              <a:rPr lang="en-GB" b="1" dirty="0" smtClean="0">
                <a:solidFill>
                  <a:schemeClr val="bg1"/>
                </a:solidFill>
                <a:latin typeface="Consolas" pitchFamily="49" charset="0"/>
                <a:cs typeface="Consolas" pitchFamily="49" charset="0"/>
              </a:rPr>
              <a:t> { </a:t>
            </a:r>
            <a:r>
              <a:rPr lang="en-GB" b="1" dirty="0" smtClean="0">
                <a:solidFill>
                  <a:schemeClr val="accent2"/>
                </a:solidFill>
                <a:latin typeface="Consolas" pitchFamily="49" charset="0"/>
                <a:cs typeface="Consolas" pitchFamily="49" charset="0"/>
              </a:rPr>
              <a:t>let!</a:t>
            </a:r>
            <a:r>
              <a:rPr lang="en-GB" b="1" dirty="0" smtClean="0">
                <a:solidFill>
                  <a:schemeClr val="bg1"/>
                </a:solidFill>
                <a:latin typeface="Consolas" pitchFamily="49" charset="0"/>
                <a:cs typeface="Consolas" pitchFamily="49" charset="0"/>
              </a:rPr>
              <a:t> image = </a:t>
            </a:r>
            <a:r>
              <a:rPr lang="en-GB" b="1" dirty="0" err="1" smtClean="0">
                <a:solidFill>
                  <a:schemeClr val="bg1"/>
                </a:solidFill>
                <a:latin typeface="Consolas" pitchFamily="49" charset="0"/>
                <a:cs typeface="Consolas" pitchFamily="49" charset="0"/>
              </a:rPr>
              <a:t>ReadAsync</a:t>
            </a:r>
            <a:r>
              <a:rPr lang="en-GB" b="1" dirty="0" smtClean="0">
                <a:solidFill>
                  <a:schemeClr val="bg1"/>
                </a:solidFill>
                <a:latin typeface="Consolas" pitchFamily="49" charset="0"/>
                <a:cs typeface="Consolas" pitchFamily="49" charset="0"/>
              </a:rPr>
              <a:t> "cat.jpg"</a:t>
            </a:r>
          </a:p>
          <a:p>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let</a:t>
            </a:r>
            <a:r>
              <a:rPr lang="en-GB" b="1" dirty="0" smtClean="0">
                <a:solidFill>
                  <a:schemeClr val="bg1"/>
                </a:solidFill>
                <a:latin typeface="Consolas" pitchFamily="49" charset="0"/>
                <a:cs typeface="Consolas" pitchFamily="49" charset="0"/>
              </a:rPr>
              <a:t> image2 = f image</a:t>
            </a:r>
          </a:p>
          <a:p>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do! </a:t>
            </a:r>
            <a:r>
              <a:rPr lang="en-GB" b="1" dirty="0" err="1" smtClean="0">
                <a:solidFill>
                  <a:schemeClr val="bg1"/>
                </a:solidFill>
                <a:latin typeface="Consolas" pitchFamily="49" charset="0"/>
                <a:cs typeface="Consolas" pitchFamily="49" charset="0"/>
              </a:rPr>
              <a:t>WriteAsync</a:t>
            </a:r>
            <a:r>
              <a:rPr lang="en-GB" b="1" dirty="0" smtClean="0">
                <a:solidFill>
                  <a:schemeClr val="bg1"/>
                </a:solidFill>
                <a:latin typeface="Consolas" pitchFamily="49" charset="0"/>
                <a:cs typeface="Consolas" pitchFamily="49" charset="0"/>
              </a:rPr>
              <a:t> image2 "dog.jpg"</a:t>
            </a:r>
          </a:p>
          <a:p>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do </a:t>
            </a:r>
            <a:r>
              <a:rPr lang="en-GB" b="1" dirty="0" err="1" smtClean="0">
                <a:solidFill>
                  <a:schemeClr val="bg1"/>
                </a:solidFill>
                <a:latin typeface="Consolas" pitchFamily="49" charset="0"/>
                <a:cs typeface="Consolas" pitchFamily="49" charset="0"/>
              </a:rPr>
              <a:t>printfn</a:t>
            </a:r>
            <a:r>
              <a:rPr lang="en-GB" b="1" dirty="0" smtClean="0">
                <a:solidFill>
                  <a:schemeClr val="bg1"/>
                </a:solidFill>
                <a:latin typeface="Consolas" pitchFamily="49" charset="0"/>
                <a:cs typeface="Consolas" pitchFamily="49" charset="0"/>
              </a:rPr>
              <a:t> "done!" </a:t>
            </a:r>
          </a:p>
          <a:p>
            <a:r>
              <a:rPr lang="en-GB" b="1" dirty="0" smtClean="0">
                <a:solidFill>
                  <a:schemeClr val="bg1"/>
                </a:solidFill>
                <a:latin typeface="Consolas" pitchFamily="49" charset="0"/>
                <a:cs typeface="Consolas" pitchFamily="49" charset="0"/>
              </a:rPr>
              <a:t>        </a:t>
            </a:r>
            <a:r>
              <a:rPr lang="en-GB" b="1" dirty="0" smtClean="0">
                <a:solidFill>
                  <a:schemeClr val="accent2"/>
                </a:solidFill>
                <a:latin typeface="Consolas" pitchFamily="49" charset="0"/>
                <a:cs typeface="Consolas" pitchFamily="49" charset="0"/>
              </a:rPr>
              <a:t>return </a:t>
            </a:r>
            <a:r>
              <a:rPr lang="en-GB" b="1" dirty="0" smtClean="0">
                <a:solidFill>
                  <a:schemeClr val="bg1"/>
                </a:solidFill>
                <a:latin typeface="Consolas" pitchFamily="49" charset="0"/>
                <a:cs typeface="Consolas" pitchFamily="49" charset="0"/>
              </a:rPr>
              <a:t>image2 }</a:t>
            </a:r>
          </a:p>
        </p:txBody>
      </p:sp>
      <p:sp>
        <p:nvSpPr>
          <p:cNvPr id="20" name="Freeform 19"/>
          <p:cNvSpPr/>
          <p:nvPr/>
        </p:nvSpPr>
        <p:spPr>
          <a:xfrm>
            <a:off x="1212149" y="850006"/>
            <a:ext cx="4261371" cy="1622738"/>
          </a:xfrm>
          <a:custGeom>
            <a:avLst/>
            <a:gdLst>
              <a:gd name="connsiteX0" fmla="*/ 1514246 w 3686861"/>
              <a:gd name="connsiteY0" fmla="*/ 138989 h 1353312"/>
              <a:gd name="connsiteX1" fmla="*/ 1499616 w 3686861"/>
              <a:gd name="connsiteY1" fmla="*/ 117044 h 1353312"/>
              <a:gd name="connsiteX2" fmla="*/ 1397203 w 3686861"/>
              <a:gd name="connsiteY2" fmla="*/ 51207 h 1353312"/>
              <a:gd name="connsiteX3" fmla="*/ 1324051 w 3686861"/>
              <a:gd name="connsiteY3" fmla="*/ 29261 h 1353312"/>
              <a:gd name="connsiteX4" fmla="*/ 1250899 w 3686861"/>
              <a:gd name="connsiteY4" fmla="*/ 21946 h 1353312"/>
              <a:gd name="connsiteX5" fmla="*/ 1177747 w 3686861"/>
              <a:gd name="connsiteY5" fmla="*/ 7316 h 1353312"/>
              <a:gd name="connsiteX6" fmla="*/ 555955 w 3686861"/>
              <a:gd name="connsiteY6" fmla="*/ 0 h 1353312"/>
              <a:gd name="connsiteX7" fmla="*/ 146304 w 3686861"/>
              <a:gd name="connsiteY7" fmla="*/ 7316 h 1353312"/>
              <a:gd name="connsiteX8" fmla="*/ 87782 w 3686861"/>
              <a:gd name="connsiteY8" fmla="*/ 29261 h 1353312"/>
              <a:gd name="connsiteX9" fmla="*/ 51206 w 3686861"/>
              <a:gd name="connsiteY9" fmla="*/ 73152 h 1353312"/>
              <a:gd name="connsiteX10" fmla="*/ 36576 w 3686861"/>
              <a:gd name="connsiteY10" fmla="*/ 124359 h 1353312"/>
              <a:gd name="connsiteX11" fmla="*/ 29261 w 3686861"/>
              <a:gd name="connsiteY11" fmla="*/ 321869 h 1353312"/>
              <a:gd name="connsiteX12" fmla="*/ 7315 w 3686861"/>
              <a:gd name="connsiteY12" fmla="*/ 438912 h 1353312"/>
              <a:gd name="connsiteX13" fmla="*/ 0 w 3686861"/>
              <a:gd name="connsiteY13" fmla="*/ 475488 h 1353312"/>
              <a:gd name="connsiteX14" fmla="*/ 7315 w 3686861"/>
              <a:gd name="connsiteY14" fmla="*/ 1009498 h 1353312"/>
              <a:gd name="connsiteX15" fmla="*/ 14630 w 3686861"/>
              <a:gd name="connsiteY15" fmla="*/ 1053389 h 1353312"/>
              <a:gd name="connsiteX16" fmla="*/ 21946 w 3686861"/>
              <a:gd name="connsiteY16" fmla="*/ 1141172 h 1353312"/>
              <a:gd name="connsiteX17" fmla="*/ 36576 w 3686861"/>
              <a:gd name="connsiteY17" fmla="*/ 1199693 h 1353312"/>
              <a:gd name="connsiteX18" fmla="*/ 58522 w 3686861"/>
              <a:gd name="connsiteY18" fmla="*/ 1258215 h 1353312"/>
              <a:gd name="connsiteX19" fmla="*/ 65837 w 3686861"/>
              <a:gd name="connsiteY19" fmla="*/ 1287476 h 1353312"/>
              <a:gd name="connsiteX20" fmla="*/ 87782 w 3686861"/>
              <a:gd name="connsiteY20" fmla="*/ 1331367 h 1353312"/>
              <a:gd name="connsiteX21" fmla="*/ 131674 w 3686861"/>
              <a:gd name="connsiteY21" fmla="*/ 1353312 h 1353312"/>
              <a:gd name="connsiteX22" fmla="*/ 1097280 w 3686861"/>
              <a:gd name="connsiteY22" fmla="*/ 1345997 h 1353312"/>
              <a:gd name="connsiteX23" fmla="*/ 1631290 w 3686861"/>
              <a:gd name="connsiteY23" fmla="*/ 1331367 h 1353312"/>
              <a:gd name="connsiteX24" fmla="*/ 1667866 w 3686861"/>
              <a:gd name="connsiteY24" fmla="*/ 1294791 h 1353312"/>
              <a:gd name="connsiteX25" fmla="*/ 1675181 w 3686861"/>
              <a:gd name="connsiteY25" fmla="*/ 1097280 h 1353312"/>
              <a:gd name="connsiteX26" fmla="*/ 1697126 w 3686861"/>
              <a:gd name="connsiteY26" fmla="*/ 1046074 h 1353312"/>
              <a:gd name="connsiteX27" fmla="*/ 1733702 w 3686861"/>
              <a:gd name="connsiteY27" fmla="*/ 1024128 h 1353312"/>
              <a:gd name="connsiteX28" fmla="*/ 2201875 w 3686861"/>
              <a:gd name="connsiteY28" fmla="*/ 1016813 h 1353312"/>
              <a:gd name="connsiteX29" fmla="*/ 2223821 w 3686861"/>
              <a:gd name="connsiteY29" fmla="*/ 1009498 h 1353312"/>
              <a:gd name="connsiteX30" fmla="*/ 2260397 w 3686861"/>
              <a:gd name="connsiteY30" fmla="*/ 965607 h 1353312"/>
              <a:gd name="connsiteX31" fmla="*/ 2296973 w 3686861"/>
              <a:gd name="connsiteY31" fmla="*/ 877824 h 1353312"/>
              <a:gd name="connsiteX32" fmla="*/ 2326234 w 3686861"/>
              <a:gd name="connsiteY32" fmla="*/ 855879 h 1353312"/>
              <a:gd name="connsiteX33" fmla="*/ 2348179 w 3686861"/>
              <a:gd name="connsiteY33" fmla="*/ 848564 h 1353312"/>
              <a:gd name="connsiteX34" fmla="*/ 3591763 w 3686861"/>
              <a:gd name="connsiteY34" fmla="*/ 841248 h 1353312"/>
              <a:gd name="connsiteX35" fmla="*/ 3642970 w 3686861"/>
              <a:gd name="connsiteY35" fmla="*/ 826618 h 1353312"/>
              <a:gd name="connsiteX36" fmla="*/ 3679546 w 3686861"/>
              <a:gd name="connsiteY36" fmla="*/ 782727 h 1353312"/>
              <a:gd name="connsiteX37" fmla="*/ 3686861 w 3686861"/>
              <a:gd name="connsiteY37" fmla="*/ 746151 h 1353312"/>
              <a:gd name="connsiteX38" fmla="*/ 3679546 w 3686861"/>
              <a:gd name="connsiteY38" fmla="*/ 570586 h 1353312"/>
              <a:gd name="connsiteX39" fmla="*/ 3664915 w 3686861"/>
              <a:gd name="connsiteY39" fmla="*/ 548640 h 1353312"/>
              <a:gd name="connsiteX40" fmla="*/ 3628339 w 3686861"/>
              <a:gd name="connsiteY40" fmla="*/ 512064 h 1353312"/>
              <a:gd name="connsiteX41" fmla="*/ 3606394 w 3686861"/>
              <a:gd name="connsiteY41" fmla="*/ 504749 h 1353312"/>
              <a:gd name="connsiteX42" fmla="*/ 3577133 w 3686861"/>
              <a:gd name="connsiteY42" fmla="*/ 490119 h 1353312"/>
              <a:gd name="connsiteX43" fmla="*/ 3533242 w 3686861"/>
              <a:gd name="connsiteY43" fmla="*/ 482804 h 1353312"/>
              <a:gd name="connsiteX44" fmla="*/ 3313786 w 3686861"/>
              <a:gd name="connsiteY44" fmla="*/ 504749 h 1353312"/>
              <a:gd name="connsiteX45" fmla="*/ 3255264 w 3686861"/>
              <a:gd name="connsiteY45" fmla="*/ 512064 h 1353312"/>
              <a:gd name="connsiteX46" fmla="*/ 3182112 w 3686861"/>
              <a:gd name="connsiteY46" fmla="*/ 519380 h 1353312"/>
              <a:gd name="connsiteX47" fmla="*/ 3145536 w 3686861"/>
              <a:gd name="connsiteY47" fmla="*/ 526695 h 1353312"/>
              <a:gd name="connsiteX48" fmla="*/ 2428646 w 3686861"/>
              <a:gd name="connsiteY48" fmla="*/ 519380 h 1353312"/>
              <a:gd name="connsiteX49" fmla="*/ 2421331 w 3686861"/>
              <a:gd name="connsiteY49" fmla="*/ 482804 h 1353312"/>
              <a:gd name="connsiteX50" fmla="*/ 2414016 w 3686861"/>
              <a:gd name="connsiteY50" fmla="*/ 380391 h 1353312"/>
              <a:gd name="connsiteX51" fmla="*/ 2370125 w 3686861"/>
              <a:gd name="connsiteY51" fmla="*/ 336500 h 1353312"/>
              <a:gd name="connsiteX52" fmla="*/ 2348179 w 3686861"/>
              <a:gd name="connsiteY52" fmla="*/ 321869 h 1353312"/>
              <a:gd name="connsiteX53" fmla="*/ 2282342 w 3686861"/>
              <a:gd name="connsiteY53" fmla="*/ 307239 h 1353312"/>
              <a:gd name="connsiteX54" fmla="*/ 1536192 w 3686861"/>
              <a:gd name="connsiteY54" fmla="*/ 307239 h 1353312"/>
              <a:gd name="connsiteX55" fmla="*/ 1521562 w 3686861"/>
              <a:gd name="connsiteY55" fmla="*/ 263348 h 1353312"/>
              <a:gd name="connsiteX56" fmla="*/ 1514246 w 3686861"/>
              <a:gd name="connsiteY56" fmla="*/ 168250 h 1353312"/>
              <a:gd name="connsiteX57" fmla="*/ 1506931 w 3686861"/>
              <a:gd name="connsiteY57" fmla="*/ 146304 h 1353312"/>
              <a:gd name="connsiteX58" fmla="*/ 1514246 w 3686861"/>
              <a:gd name="connsiteY58" fmla="*/ 138989 h 1353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686861" h="1353312">
                <a:moveTo>
                  <a:pt x="1514246" y="138989"/>
                </a:moveTo>
                <a:cubicBezTo>
                  <a:pt x="1513027" y="134112"/>
                  <a:pt x="1506151" y="122925"/>
                  <a:pt x="1499616" y="117044"/>
                </a:cubicBezTo>
                <a:cubicBezTo>
                  <a:pt x="1467115" y="87793"/>
                  <a:pt x="1436671" y="67652"/>
                  <a:pt x="1397203" y="51207"/>
                </a:cubicBezTo>
                <a:cubicBezTo>
                  <a:pt x="1386574" y="46778"/>
                  <a:pt x="1340371" y="31592"/>
                  <a:pt x="1324051" y="29261"/>
                </a:cubicBezTo>
                <a:cubicBezTo>
                  <a:pt x="1299792" y="25795"/>
                  <a:pt x="1275134" y="25581"/>
                  <a:pt x="1250899" y="21946"/>
                </a:cubicBezTo>
                <a:cubicBezTo>
                  <a:pt x="1226307" y="18257"/>
                  <a:pt x="1202612" y="7609"/>
                  <a:pt x="1177747" y="7316"/>
                </a:cubicBezTo>
                <a:lnTo>
                  <a:pt x="555955" y="0"/>
                </a:lnTo>
                <a:lnTo>
                  <a:pt x="146304" y="7316"/>
                </a:lnTo>
                <a:cubicBezTo>
                  <a:pt x="118896" y="8215"/>
                  <a:pt x="107495" y="13491"/>
                  <a:pt x="87782" y="29261"/>
                </a:cubicBezTo>
                <a:cubicBezTo>
                  <a:pt x="73254" y="40883"/>
                  <a:pt x="61871" y="58933"/>
                  <a:pt x="51206" y="73152"/>
                </a:cubicBezTo>
                <a:cubicBezTo>
                  <a:pt x="47193" y="85192"/>
                  <a:pt x="37311" y="112969"/>
                  <a:pt x="36576" y="124359"/>
                </a:cubicBezTo>
                <a:cubicBezTo>
                  <a:pt x="32334" y="190104"/>
                  <a:pt x="33019" y="256094"/>
                  <a:pt x="29261" y="321869"/>
                </a:cubicBezTo>
                <a:cubicBezTo>
                  <a:pt x="25389" y="389631"/>
                  <a:pt x="20642" y="372275"/>
                  <a:pt x="7315" y="438912"/>
                </a:cubicBezTo>
                <a:lnTo>
                  <a:pt x="0" y="475488"/>
                </a:lnTo>
                <a:cubicBezTo>
                  <a:pt x="2438" y="653491"/>
                  <a:pt x="2810" y="831535"/>
                  <a:pt x="7315" y="1009498"/>
                </a:cubicBezTo>
                <a:cubicBezTo>
                  <a:pt x="7690" y="1024325"/>
                  <a:pt x="12992" y="1038648"/>
                  <a:pt x="14630" y="1053389"/>
                </a:cubicBezTo>
                <a:cubicBezTo>
                  <a:pt x="17873" y="1082572"/>
                  <a:pt x="17590" y="1112134"/>
                  <a:pt x="21946" y="1141172"/>
                </a:cubicBezTo>
                <a:cubicBezTo>
                  <a:pt x="24929" y="1161057"/>
                  <a:pt x="31699" y="1180186"/>
                  <a:pt x="36576" y="1199693"/>
                </a:cubicBezTo>
                <a:cubicBezTo>
                  <a:pt x="46536" y="1239534"/>
                  <a:pt x="39394" y="1219961"/>
                  <a:pt x="58522" y="1258215"/>
                </a:cubicBezTo>
                <a:cubicBezTo>
                  <a:pt x="60960" y="1267969"/>
                  <a:pt x="63075" y="1277809"/>
                  <a:pt x="65837" y="1287476"/>
                </a:cubicBezTo>
                <a:cubicBezTo>
                  <a:pt x="70596" y="1304133"/>
                  <a:pt x="74959" y="1318544"/>
                  <a:pt x="87782" y="1331367"/>
                </a:cubicBezTo>
                <a:cubicBezTo>
                  <a:pt x="101962" y="1345547"/>
                  <a:pt x="113826" y="1347363"/>
                  <a:pt x="131674" y="1353312"/>
                </a:cubicBezTo>
                <a:lnTo>
                  <a:pt x="1097280" y="1345997"/>
                </a:lnTo>
                <a:cubicBezTo>
                  <a:pt x="1275331" y="1343391"/>
                  <a:pt x="1453933" y="1347284"/>
                  <a:pt x="1631290" y="1331367"/>
                </a:cubicBezTo>
                <a:cubicBezTo>
                  <a:pt x="1648463" y="1329826"/>
                  <a:pt x="1667866" y="1294791"/>
                  <a:pt x="1667866" y="1294791"/>
                </a:cubicBezTo>
                <a:cubicBezTo>
                  <a:pt x="1670304" y="1228954"/>
                  <a:pt x="1670939" y="1163025"/>
                  <a:pt x="1675181" y="1097280"/>
                </a:cubicBezTo>
                <a:cubicBezTo>
                  <a:pt x="1676599" y="1075306"/>
                  <a:pt x="1683941" y="1062555"/>
                  <a:pt x="1697126" y="1046074"/>
                </a:cubicBezTo>
                <a:cubicBezTo>
                  <a:pt x="1706755" y="1034038"/>
                  <a:pt x="1716903" y="1024629"/>
                  <a:pt x="1733702" y="1024128"/>
                </a:cubicBezTo>
                <a:cubicBezTo>
                  <a:pt x="1889709" y="1019471"/>
                  <a:pt x="2045817" y="1019251"/>
                  <a:pt x="2201875" y="1016813"/>
                </a:cubicBezTo>
                <a:cubicBezTo>
                  <a:pt x="2209190" y="1014375"/>
                  <a:pt x="2217405" y="1013775"/>
                  <a:pt x="2223821" y="1009498"/>
                </a:cubicBezTo>
                <a:cubicBezTo>
                  <a:pt x="2240715" y="998235"/>
                  <a:pt x="2249603" y="981797"/>
                  <a:pt x="2260397" y="965607"/>
                </a:cubicBezTo>
                <a:cubicBezTo>
                  <a:pt x="2271752" y="920186"/>
                  <a:pt x="2266741" y="908055"/>
                  <a:pt x="2296973" y="877824"/>
                </a:cubicBezTo>
                <a:cubicBezTo>
                  <a:pt x="2305594" y="869203"/>
                  <a:pt x="2315648" y="861928"/>
                  <a:pt x="2326234" y="855879"/>
                </a:cubicBezTo>
                <a:cubicBezTo>
                  <a:pt x="2332929" y="852053"/>
                  <a:pt x="2340469" y="848653"/>
                  <a:pt x="2348179" y="848564"/>
                </a:cubicBezTo>
                <a:lnTo>
                  <a:pt x="3591763" y="841248"/>
                </a:lnTo>
                <a:cubicBezTo>
                  <a:pt x="3595664" y="840273"/>
                  <a:pt x="3636674" y="830815"/>
                  <a:pt x="3642970" y="826618"/>
                </a:cubicBezTo>
                <a:cubicBezTo>
                  <a:pt x="3659864" y="815355"/>
                  <a:pt x="3668752" y="798917"/>
                  <a:pt x="3679546" y="782727"/>
                </a:cubicBezTo>
                <a:cubicBezTo>
                  <a:pt x="3681984" y="770535"/>
                  <a:pt x="3686861" y="758584"/>
                  <a:pt x="3686861" y="746151"/>
                </a:cubicBezTo>
                <a:cubicBezTo>
                  <a:pt x="3686861" y="687579"/>
                  <a:pt x="3686014" y="628800"/>
                  <a:pt x="3679546" y="570586"/>
                </a:cubicBezTo>
                <a:cubicBezTo>
                  <a:pt x="3678575" y="561848"/>
                  <a:pt x="3670705" y="555257"/>
                  <a:pt x="3664915" y="548640"/>
                </a:cubicBezTo>
                <a:cubicBezTo>
                  <a:pt x="3653561" y="535664"/>
                  <a:pt x="3644696" y="517516"/>
                  <a:pt x="3628339" y="512064"/>
                </a:cubicBezTo>
                <a:cubicBezTo>
                  <a:pt x="3621024" y="509626"/>
                  <a:pt x="3613481" y="507786"/>
                  <a:pt x="3606394" y="504749"/>
                </a:cubicBezTo>
                <a:cubicBezTo>
                  <a:pt x="3596371" y="500453"/>
                  <a:pt x="3587578" y="493252"/>
                  <a:pt x="3577133" y="490119"/>
                </a:cubicBezTo>
                <a:cubicBezTo>
                  <a:pt x="3562926" y="485857"/>
                  <a:pt x="3547872" y="485242"/>
                  <a:pt x="3533242" y="482804"/>
                </a:cubicBezTo>
                <a:cubicBezTo>
                  <a:pt x="3255341" y="498243"/>
                  <a:pt x="3523619" y="478521"/>
                  <a:pt x="3313786" y="504749"/>
                </a:cubicBezTo>
                <a:lnTo>
                  <a:pt x="3255264" y="512064"/>
                </a:lnTo>
                <a:cubicBezTo>
                  <a:pt x="3230908" y="514770"/>
                  <a:pt x="3206403" y="516141"/>
                  <a:pt x="3182112" y="519380"/>
                </a:cubicBezTo>
                <a:cubicBezTo>
                  <a:pt x="3169788" y="521023"/>
                  <a:pt x="3157728" y="524257"/>
                  <a:pt x="3145536" y="526695"/>
                </a:cubicBezTo>
                <a:lnTo>
                  <a:pt x="2428646" y="519380"/>
                </a:lnTo>
                <a:cubicBezTo>
                  <a:pt x="2416235" y="518628"/>
                  <a:pt x="2422633" y="495169"/>
                  <a:pt x="2421331" y="482804"/>
                </a:cubicBezTo>
                <a:cubicBezTo>
                  <a:pt x="2417748" y="448767"/>
                  <a:pt x="2425322" y="412694"/>
                  <a:pt x="2414016" y="380391"/>
                </a:cubicBezTo>
                <a:cubicBezTo>
                  <a:pt x="2407181" y="360862"/>
                  <a:pt x="2387340" y="347977"/>
                  <a:pt x="2370125" y="336500"/>
                </a:cubicBezTo>
                <a:cubicBezTo>
                  <a:pt x="2362810" y="331623"/>
                  <a:pt x="2356043" y="325801"/>
                  <a:pt x="2348179" y="321869"/>
                </a:cubicBezTo>
                <a:cubicBezTo>
                  <a:pt x="2330171" y="312865"/>
                  <a:pt x="2299198" y="310048"/>
                  <a:pt x="2282342" y="307239"/>
                </a:cubicBezTo>
                <a:cubicBezTo>
                  <a:pt x="2036275" y="316352"/>
                  <a:pt x="1778114" y="329232"/>
                  <a:pt x="1536192" y="307239"/>
                </a:cubicBezTo>
                <a:cubicBezTo>
                  <a:pt x="1520834" y="305843"/>
                  <a:pt x="1521562" y="263348"/>
                  <a:pt x="1521562" y="263348"/>
                </a:cubicBezTo>
                <a:cubicBezTo>
                  <a:pt x="1519123" y="231649"/>
                  <a:pt x="1518190" y="199797"/>
                  <a:pt x="1514246" y="168250"/>
                </a:cubicBezTo>
                <a:cubicBezTo>
                  <a:pt x="1513290" y="160599"/>
                  <a:pt x="1511208" y="152720"/>
                  <a:pt x="1506931" y="146304"/>
                </a:cubicBezTo>
                <a:cubicBezTo>
                  <a:pt x="1483262" y="110799"/>
                  <a:pt x="1515465" y="143866"/>
                  <a:pt x="1514246" y="138989"/>
                </a:cubicBezTo>
                <a:close/>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Left Arrow Callout 21"/>
          <p:cNvSpPr/>
          <p:nvPr/>
        </p:nvSpPr>
        <p:spPr>
          <a:xfrm>
            <a:off x="5769734" y="1419905"/>
            <a:ext cx="2786495" cy="707886"/>
          </a:xfrm>
          <a:prstGeom prst="leftArrowCallout">
            <a:avLst>
              <a:gd name="adj1" fmla="val 25000"/>
              <a:gd name="adj2" fmla="val 25000"/>
              <a:gd name="adj3" fmla="val 25000"/>
              <a:gd name="adj4" fmla="val 8207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t>Continuation/</a:t>
            </a:r>
          </a:p>
          <a:p>
            <a:pPr algn="ctr"/>
            <a:r>
              <a:rPr lang="en-GB" sz="2000" b="1" dirty="0" smtClean="0"/>
              <a:t>Event </a:t>
            </a:r>
            <a:r>
              <a:rPr lang="en-GB" sz="2000" b="1" dirty="0" err="1" smtClean="0"/>
              <a:t>callback</a:t>
            </a:r>
            <a:endParaRPr lang="en-GB" sz="2000" b="1" dirty="0"/>
          </a:p>
        </p:txBody>
      </p:sp>
      <p:sp>
        <p:nvSpPr>
          <p:cNvPr id="23" name="Left Arrow Callout 22"/>
          <p:cNvSpPr/>
          <p:nvPr/>
        </p:nvSpPr>
        <p:spPr>
          <a:xfrm>
            <a:off x="5537915" y="827501"/>
            <a:ext cx="3181082" cy="400110"/>
          </a:xfrm>
          <a:prstGeom prst="leftArrowCallout">
            <a:avLst>
              <a:gd name="adj1" fmla="val 25000"/>
              <a:gd name="adj2" fmla="val 25000"/>
              <a:gd name="adj3" fmla="val 25000"/>
              <a:gd name="adj4" fmla="val 79552"/>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b="1" dirty="0" smtClean="0"/>
              <a:t>Asynchronous  action</a:t>
            </a:r>
            <a:endParaRPr lang="en-GB" sz="2000" b="1" dirty="0"/>
          </a:p>
        </p:txBody>
      </p:sp>
      <p:sp>
        <p:nvSpPr>
          <p:cNvPr id="24" name="TextBox 23"/>
          <p:cNvSpPr txBox="1"/>
          <p:nvPr/>
        </p:nvSpPr>
        <p:spPr>
          <a:xfrm>
            <a:off x="428596" y="3071810"/>
            <a:ext cx="4541308" cy="369332"/>
          </a:xfrm>
          <a:prstGeom prst="rect">
            <a:avLst/>
          </a:prstGeom>
          <a:noFill/>
        </p:spPr>
        <p:txBody>
          <a:bodyPr wrap="none" rtlCol="0">
            <a:spAutoFit/>
          </a:bodyPr>
          <a:lstStyle/>
          <a:p>
            <a:r>
              <a:rPr lang="en-GB" dirty="0" smtClean="0"/>
              <a:t>You're actually writing this (approximately):</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7"/>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4">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9" grpId="0" animBg="1"/>
      <p:bldP spid="20" grpId="0" animBg="1"/>
      <p:bldP spid="22" grpId="0" animBg="1"/>
      <p:bldP spid="24" grpId="0"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many uses of </a:t>
            </a:r>
            <a:r>
              <a:rPr lang="en-GB" dirty="0" err="1" smtClean="0"/>
              <a:t>async</a:t>
            </a:r>
            <a:r>
              <a:rPr lang="en-GB" dirty="0" smtClean="0"/>
              <a:t> { ... }</a:t>
            </a:r>
            <a:endParaRPr lang="en-GB" dirty="0"/>
          </a:p>
        </p:txBody>
      </p:sp>
      <p:sp>
        <p:nvSpPr>
          <p:cNvPr id="3" name="Content Placeholder 2"/>
          <p:cNvSpPr>
            <a:spLocks noGrp="1"/>
          </p:cNvSpPr>
          <p:nvPr>
            <p:ph idx="1"/>
          </p:nvPr>
        </p:nvSpPr>
        <p:spPr/>
        <p:txBody>
          <a:bodyPr/>
          <a:lstStyle/>
          <a:p>
            <a:r>
              <a:rPr lang="en-GB" sz="2800" dirty="0" smtClean="0"/>
              <a:t>Sequencing I/O requests</a:t>
            </a:r>
          </a:p>
          <a:p>
            <a:endParaRPr lang="en-GB" sz="2800" dirty="0" smtClean="0"/>
          </a:p>
          <a:p>
            <a:endParaRPr lang="en-GB" sz="2800" dirty="0" smtClean="0"/>
          </a:p>
          <a:p>
            <a:endParaRPr lang="en-GB" sz="2800" dirty="0" smtClean="0"/>
          </a:p>
          <a:p>
            <a:r>
              <a:rPr lang="en-GB" sz="2800" dirty="0" smtClean="0"/>
              <a:t>Sequencing CPU computations and I/O requests</a:t>
            </a:r>
          </a:p>
          <a:p>
            <a:endParaRPr lang="en-GB" sz="2800" dirty="0" smtClean="0"/>
          </a:p>
        </p:txBody>
      </p:sp>
      <p:sp>
        <p:nvSpPr>
          <p:cNvPr id="6" name="Folded Corner 5"/>
          <p:cNvSpPr/>
          <p:nvPr/>
        </p:nvSpPr>
        <p:spPr>
          <a:xfrm>
            <a:off x="662832" y="1929261"/>
            <a:ext cx="8177486" cy="1188689"/>
          </a:xfrm>
          <a:prstGeom prst="foldedCorner">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err="1" smtClean="0">
                <a:solidFill>
                  <a:schemeClr val="bg1"/>
                </a:solidFill>
                <a:latin typeface="Consolas" pitchFamily="49" charset="0"/>
                <a:cs typeface="Consolas" pitchFamily="49" charset="0"/>
              </a:rPr>
              <a:t>async</a:t>
            </a:r>
            <a:r>
              <a:rPr lang="en-GB" sz="2000" b="1" dirty="0" smtClean="0">
                <a:solidFill>
                  <a:schemeClr val="bg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let! </a:t>
            </a:r>
            <a:r>
              <a:rPr lang="en-GB" sz="2000" b="1" dirty="0" err="1" smtClean="0">
                <a:solidFill>
                  <a:schemeClr val="bg1"/>
                </a:solidFill>
                <a:latin typeface="Consolas" pitchFamily="49" charset="0"/>
                <a:cs typeface="Consolas" pitchFamily="49" charset="0"/>
              </a:rPr>
              <a:t>lang</a:t>
            </a:r>
            <a:r>
              <a:rPr lang="en-GB" sz="2000" b="1" dirty="0" smtClean="0">
                <a:solidFill>
                  <a:schemeClr val="bg1"/>
                </a:solidFill>
                <a:latin typeface="Consolas" pitchFamily="49" charset="0"/>
                <a:cs typeface="Consolas" pitchFamily="49" charset="0"/>
              </a:rPr>
              <a:t>  = </a:t>
            </a:r>
            <a:r>
              <a:rPr lang="en-GB" sz="2000" b="1" dirty="0" err="1" smtClean="0">
                <a:solidFill>
                  <a:schemeClr val="bg1"/>
                </a:solidFill>
                <a:latin typeface="Consolas" pitchFamily="49" charset="0"/>
                <a:cs typeface="Consolas" pitchFamily="49" charset="0"/>
              </a:rPr>
              <a:t>detectLanguageAsync</a:t>
            </a:r>
            <a:r>
              <a:rPr lang="en-GB" sz="2000" b="1" dirty="0" smtClean="0">
                <a:solidFill>
                  <a:schemeClr val="bg1"/>
                </a:solidFill>
                <a:latin typeface="Consolas" pitchFamily="49" charset="0"/>
                <a:cs typeface="Consolas" pitchFamily="49" charset="0"/>
              </a:rPr>
              <a:t> text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smtClean="0">
                <a:solidFill>
                  <a:schemeClr val="bg1"/>
                </a:solidFill>
                <a:latin typeface="Consolas" pitchFamily="49" charset="0"/>
                <a:cs typeface="Consolas" pitchFamily="49" charset="0"/>
              </a:rPr>
              <a:t>text2 = </a:t>
            </a:r>
            <a:r>
              <a:rPr lang="en-GB" sz="2000" b="1" dirty="0" err="1" smtClean="0">
                <a:solidFill>
                  <a:schemeClr val="bg1"/>
                </a:solidFill>
                <a:latin typeface="Consolas" pitchFamily="49" charset="0"/>
                <a:cs typeface="Consolas" pitchFamily="49" charset="0"/>
              </a:rPr>
              <a:t>translateAsync</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lang,"da",text</a:t>
            </a:r>
            <a:r>
              <a:rPr lang="en-GB" sz="2000" b="1" dirty="0" smtClean="0">
                <a:solidFill>
                  <a:schemeClr val="bg1"/>
                </a:solidFill>
                <a:latin typeface="Consolas" pitchFamily="49" charset="0"/>
                <a:cs typeface="Consolas" pitchFamily="49" charset="0"/>
              </a:rPr>
              <a: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return </a:t>
            </a:r>
            <a:r>
              <a:rPr lang="en-GB" sz="2000" b="1" dirty="0" smtClean="0">
                <a:solidFill>
                  <a:schemeClr val="bg1"/>
                </a:solidFill>
                <a:latin typeface="Consolas" pitchFamily="49" charset="0"/>
                <a:cs typeface="Consolas" pitchFamily="49" charset="0"/>
              </a:rPr>
              <a:t>text2 }</a:t>
            </a:r>
          </a:p>
        </p:txBody>
      </p:sp>
      <p:sp>
        <p:nvSpPr>
          <p:cNvPr id="7" name="Rectangle 6"/>
          <p:cNvSpPr/>
          <p:nvPr/>
        </p:nvSpPr>
        <p:spPr>
          <a:xfrm>
            <a:off x="649953" y="3971692"/>
            <a:ext cx="8215370" cy="1303809"/>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err="1" smtClean="0">
                <a:solidFill>
                  <a:schemeClr val="bg1"/>
                </a:solidFill>
                <a:latin typeface="Consolas" pitchFamily="49" charset="0"/>
                <a:cs typeface="Consolas" pitchFamily="49" charset="0"/>
              </a:rPr>
              <a:t>async</a:t>
            </a:r>
            <a:r>
              <a:rPr lang="en-GB" sz="2000" b="1" dirty="0" smtClean="0">
                <a:solidFill>
                  <a:schemeClr val="bg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let! </a:t>
            </a:r>
            <a:r>
              <a:rPr lang="en-GB" sz="2000" b="1" dirty="0" err="1" smtClean="0">
                <a:solidFill>
                  <a:schemeClr val="bg1"/>
                </a:solidFill>
                <a:latin typeface="Consolas" pitchFamily="49" charset="0"/>
                <a:cs typeface="Consolas" pitchFamily="49" charset="0"/>
              </a:rPr>
              <a:t>lang</a:t>
            </a:r>
            <a:r>
              <a:rPr lang="en-GB" sz="2000" b="1" dirty="0" smtClean="0">
                <a:solidFill>
                  <a:schemeClr val="bg1"/>
                </a:solidFill>
                <a:latin typeface="Consolas" pitchFamily="49" charset="0"/>
                <a:cs typeface="Consolas" pitchFamily="49" charset="0"/>
              </a:rPr>
              <a:t>  = </a:t>
            </a:r>
            <a:r>
              <a:rPr lang="en-GB" sz="2000" b="1" dirty="0" err="1" smtClean="0">
                <a:solidFill>
                  <a:schemeClr val="bg1"/>
                </a:solidFill>
                <a:latin typeface="Consolas" pitchFamily="49" charset="0"/>
                <a:cs typeface="Consolas" pitchFamily="49" charset="0"/>
              </a:rPr>
              <a:t>detectLanguageAsync</a:t>
            </a:r>
            <a:r>
              <a:rPr lang="en-GB" sz="2000" b="1" dirty="0" smtClean="0">
                <a:solidFill>
                  <a:schemeClr val="bg1"/>
                </a:solidFill>
                <a:latin typeface="Consolas" pitchFamily="49" charset="0"/>
                <a:cs typeface="Consolas" pitchFamily="49" charset="0"/>
              </a:rPr>
              <a:t> text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smtClean="0">
                <a:solidFill>
                  <a:schemeClr val="bg1"/>
                </a:solidFill>
                <a:latin typeface="Consolas" pitchFamily="49" charset="0"/>
                <a:cs typeface="Consolas" pitchFamily="49" charset="0"/>
              </a:rPr>
              <a:t>text2 = </a:t>
            </a:r>
            <a:r>
              <a:rPr lang="en-GB" sz="2000" b="1" dirty="0" err="1" smtClean="0">
                <a:solidFill>
                  <a:schemeClr val="bg1"/>
                </a:solidFill>
                <a:latin typeface="Consolas" pitchFamily="49" charset="0"/>
                <a:cs typeface="Consolas" pitchFamily="49" charset="0"/>
              </a:rPr>
              <a:t>translateAsync</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lang,"da",text</a:t>
            </a:r>
            <a:r>
              <a:rPr lang="en-GB" sz="2000" b="1" dirty="0" smtClean="0">
                <a:solidFill>
                  <a:schemeClr val="bg1"/>
                </a:solidFill>
                <a:latin typeface="Consolas" pitchFamily="49" charset="0"/>
                <a:cs typeface="Consolas" pitchFamily="49" charset="0"/>
              </a:rPr>
              <a:t>)</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let </a:t>
            </a:r>
            <a:r>
              <a:rPr lang="en-GB" sz="2000" b="1" dirty="0" smtClean="0">
                <a:solidFill>
                  <a:schemeClr val="bg1"/>
                </a:solidFill>
                <a:latin typeface="Consolas" pitchFamily="49" charset="0"/>
                <a:cs typeface="Consolas" pitchFamily="49" charset="0"/>
              </a:rPr>
              <a:t>text3 = </a:t>
            </a:r>
            <a:r>
              <a:rPr lang="en-GB" sz="2000" b="1" dirty="0" err="1" smtClean="0">
                <a:solidFill>
                  <a:schemeClr val="bg1"/>
                </a:solidFill>
                <a:latin typeface="Consolas" pitchFamily="49" charset="0"/>
                <a:cs typeface="Consolas" pitchFamily="49" charset="0"/>
              </a:rPr>
              <a:t>postProcess</a:t>
            </a:r>
            <a:r>
              <a:rPr lang="en-GB" sz="2000" b="1" dirty="0" smtClean="0">
                <a:solidFill>
                  <a:schemeClr val="bg1"/>
                </a:solidFill>
                <a:latin typeface="Consolas" pitchFamily="49" charset="0"/>
                <a:cs typeface="Consolas" pitchFamily="49" charset="0"/>
              </a:rPr>
              <a:t> text2</a:t>
            </a:r>
          </a:p>
          <a:p>
            <a:r>
              <a:rPr lang="en-GB" sz="2000" b="1" dirty="0" smtClean="0">
                <a:solidFill>
                  <a:schemeClr val="bg1"/>
                </a:solidFill>
                <a:latin typeface="Consolas" pitchFamily="49" charset="0"/>
                <a:cs typeface="Consolas" pitchFamily="49" charset="0"/>
              </a:rPr>
              <a:t>        </a:t>
            </a:r>
            <a:r>
              <a:rPr lang="en-GB" sz="2000" b="1" dirty="0" smtClean="0">
                <a:solidFill>
                  <a:schemeClr val="accent2"/>
                </a:solidFill>
                <a:latin typeface="Consolas" pitchFamily="49" charset="0"/>
                <a:cs typeface="Consolas" pitchFamily="49" charset="0"/>
              </a:rPr>
              <a:t>return </a:t>
            </a:r>
            <a:r>
              <a:rPr lang="en-GB" sz="2000" b="1" dirty="0" smtClean="0">
                <a:solidFill>
                  <a:schemeClr val="bg1"/>
                </a:solidFill>
                <a:latin typeface="Consolas" pitchFamily="49" charset="0"/>
                <a:cs typeface="Consolas" pitchFamily="49" charset="0"/>
              </a:rPr>
              <a:t>text3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6606" y="2973388"/>
            <a:ext cx="8382000" cy="1329595"/>
          </a:xfrm>
        </p:spPr>
        <p:txBody>
          <a:bodyPr/>
          <a:lstStyle/>
          <a:p>
            <a:pPr algn="ctr"/>
            <a:r>
              <a:rPr lang="en-GB" dirty="0" smtClean="0"/>
              <a:t>Why is Microsoft Investing in F# Anyway?</a:t>
            </a:r>
            <a:endParaRPr lang="en-GB"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many uses of </a:t>
            </a:r>
            <a:r>
              <a:rPr lang="en-GB" dirty="0" err="1" smtClean="0"/>
              <a:t>async</a:t>
            </a:r>
            <a:r>
              <a:rPr lang="en-GB" dirty="0" smtClean="0"/>
              <a:t> { ... }</a:t>
            </a:r>
            <a:endParaRPr lang="en-GB" dirty="0"/>
          </a:p>
        </p:txBody>
      </p:sp>
      <p:sp>
        <p:nvSpPr>
          <p:cNvPr id="3" name="Content Placeholder 2"/>
          <p:cNvSpPr>
            <a:spLocks noGrp="1"/>
          </p:cNvSpPr>
          <p:nvPr>
            <p:ph idx="1"/>
          </p:nvPr>
        </p:nvSpPr>
        <p:spPr/>
        <p:txBody>
          <a:bodyPr/>
          <a:lstStyle/>
          <a:p>
            <a:r>
              <a:rPr lang="en-GB" sz="2800" dirty="0" smtClean="0"/>
              <a:t>Parallel CPU computations</a:t>
            </a:r>
          </a:p>
          <a:p>
            <a:pPr>
              <a:buNone/>
            </a:pPr>
            <a:endParaRPr lang="en-GB" sz="2800" dirty="0" smtClean="0"/>
          </a:p>
          <a:p>
            <a:endParaRPr lang="en-GB" sz="2800" dirty="0" smtClean="0"/>
          </a:p>
          <a:p>
            <a:endParaRPr lang="en-GB" sz="2800" dirty="0" smtClean="0"/>
          </a:p>
          <a:p>
            <a:r>
              <a:rPr lang="en-GB" sz="2800" dirty="0" smtClean="0"/>
              <a:t>Parallel I/O requests</a:t>
            </a:r>
          </a:p>
          <a:p>
            <a:endParaRPr lang="en-GB" sz="2800" dirty="0" smtClean="0"/>
          </a:p>
        </p:txBody>
      </p:sp>
      <p:sp>
        <p:nvSpPr>
          <p:cNvPr id="4" name="Rectangle 3"/>
          <p:cNvSpPr/>
          <p:nvPr/>
        </p:nvSpPr>
        <p:spPr>
          <a:xfrm>
            <a:off x="714348" y="2122153"/>
            <a:ext cx="7953134" cy="688256"/>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smtClean="0">
                <a:solidFill>
                  <a:schemeClr val="bg1"/>
                </a:solidFill>
                <a:latin typeface="Consolas" pitchFamily="49" charset="0"/>
                <a:cs typeface="Consolas" pitchFamily="49" charset="0"/>
              </a:rPr>
              <a:t>Async.Parallel [ async { return (fib 39) };</a:t>
            </a:r>
          </a:p>
          <a:p>
            <a:r>
              <a:rPr lang="en-GB" sz="2000" b="1" dirty="0" smtClean="0">
                <a:solidFill>
                  <a:schemeClr val="bg1"/>
                </a:solidFill>
                <a:latin typeface="Consolas" pitchFamily="49" charset="0"/>
                <a:cs typeface="Consolas" pitchFamily="49" charset="0"/>
              </a:rPr>
              <a:t>                 async { return (fib 40) }; ]</a:t>
            </a:r>
          </a:p>
        </p:txBody>
      </p:sp>
      <p:sp>
        <p:nvSpPr>
          <p:cNvPr id="7" name="Rectangle 6"/>
          <p:cNvSpPr/>
          <p:nvPr/>
        </p:nvSpPr>
        <p:spPr>
          <a:xfrm>
            <a:off x="585559" y="3925721"/>
            <a:ext cx="8143932" cy="996033"/>
          </a:xfrm>
          <a:prstGeom prst="rect">
            <a:avLst/>
          </a:prstGeom>
          <a:gradFill flip="none" rotWithShape="1">
            <a:gsLst>
              <a:gs pos="0">
                <a:schemeClr val="accent1">
                  <a:tint val="66000"/>
                  <a:satMod val="160000"/>
                  <a:alpha val="69000"/>
                </a:schemeClr>
              </a:gs>
              <a:gs pos="50000">
                <a:schemeClr val="accent1">
                  <a:tint val="44500"/>
                  <a:satMod val="160000"/>
                </a:schemeClr>
              </a:gs>
              <a:gs pos="100000">
                <a:schemeClr val="accent1">
                  <a:tint val="23500"/>
                  <a:satMod val="160000"/>
                </a:schemeClr>
              </a:gs>
            </a:gsLst>
            <a:lin ang="13500000" scaled="1"/>
            <a:tileRect/>
          </a:gradFill>
          <a:ln w="22225" cap="rnd"/>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sz="2000" b="1" dirty="0" err="1" smtClean="0">
                <a:solidFill>
                  <a:schemeClr val="bg1"/>
                </a:solidFill>
                <a:latin typeface="Consolas" pitchFamily="49" charset="0"/>
                <a:cs typeface="Consolas" pitchFamily="49" charset="0"/>
              </a:rPr>
              <a:t>Async.Parallel</a:t>
            </a:r>
            <a:r>
              <a:rPr lang="en-GB" sz="2000" b="1" dirty="0" smtClean="0">
                <a:solidFill>
                  <a:schemeClr val="bg1"/>
                </a:solidFill>
                <a:latin typeface="Consolas" pitchFamily="49" charset="0"/>
                <a:cs typeface="Consolas" pitchFamily="49" charset="0"/>
              </a:rPr>
              <a:t> </a:t>
            </a:r>
          </a:p>
          <a:p>
            <a:r>
              <a:rPr lang="en-GB" sz="2000" b="1" dirty="0" smtClean="0">
                <a:solidFill>
                  <a:schemeClr val="bg1"/>
                </a:solidFill>
                <a:latin typeface="Consolas" pitchFamily="49" charset="0"/>
                <a:cs typeface="Consolas" pitchFamily="49" charset="0"/>
              </a:rPr>
              <a:t>   [ </a:t>
            </a:r>
            <a:r>
              <a:rPr lang="en-GB" sz="2000" b="1" dirty="0" smtClean="0">
                <a:solidFill>
                  <a:schemeClr val="accent2"/>
                </a:solidFill>
                <a:latin typeface="Consolas" pitchFamily="49" charset="0"/>
                <a:cs typeface="Consolas" pitchFamily="49" charset="0"/>
              </a:rPr>
              <a:t>for </a:t>
            </a:r>
            <a:r>
              <a:rPr lang="en-GB" sz="2000" b="1" dirty="0" smtClean="0">
                <a:solidFill>
                  <a:schemeClr val="bg1"/>
                </a:solidFill>
                <a:latin typeface="Consolas" pitchFamily="49" charset="0"/>
                <a:cs typeface="Consolas" pitchFamily="49" charset="0"/>
              </a:rPr>
              <a:t>target </a:t>
            </a:r>
            <a:r>
              <a:rPr lang="en-GB" sz="2000" b="1" dirty="0" smtClean="0">
                <a:solidFill>
                  <a:schemeClr val="accent2"/>
                </a:solidFill>
                <a:latin typeface="Consolas" pitchFamily="49" charset="0"/>
                <a:cs typeface="Consolas" pitchFamily="49" charset="0"/>
              </a:rPr>
              <a:t>in </a:t>
            </a:r>
            <a:r>
              <a:rPr lang="en-GB" sz="2000" b="1" dirty="0" err="1" smtClean="0">
                <a:solidFill>
                  <a:schemeClr val="bg1"/>
                </a:solidFill>
                <a:latin typeface="Consolas" pitchFamily="49" charset="0"/>
                <a:cs typeface="Consolas" pitchFamily="49" charset="0"/>
              </a:rPr>
              <a:t>langs</a:t>
            </a:r>
            <a:r>
              <a:rPr lang="en-GB" sz="2000" b="1" dirty="0" smtClean="0">
                <a:solidFill>
                  <a:schemeClr val="bg1"/>
                </a:solidFill>
                <a:latin typeface="Consolas" pitchFamily="49" charset="0"/>
                <a:cs typeface="Consolas" pitchFamily="49" charset="0"/>
              </a:rPr>
              <a:t> -&gt; </a:t>
            </a:r>
          </a:p>
          <a:p>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translateAsync</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lang,target,text</a:t>
            </a:r>
            <a:r>
              <a:rPr lang="en-GB" sz="2000" b="1" dirty="0" smtClean="0">
                <a:solidFill>
                  <a:schemeClr val="bg1"/>
                </a:solidFill>
                <a:latin typeface="Consolas" pitchFamily="49" charset="0"/>
                <a:cs typeface="Consolas" pitchFamily="49"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p:txBody>
          <a:bodyPr/>
          <a:lstStyle/>
          <a:p>
            <a:pPr eaLnBrk="1" hangingPunct="1">
              <a:defRPr/>
            </a:pPr>
            <a:r>
              <a:rPr lang="en-US" dirty="0" smtClean="0"/>
              <a:t>Async Basics + Web Translation</a:t>
            </a:r>
          </a:p>
        </p:txBody>
      </p:sp>
      <p:sp>
        <p:nvSpPr>
          <p:cNvPr id="4" name="Subtitle 3"/>
          <p:cNvSpPr>
            <a:spLocks noGrp="1"/>
          </p:cNvSpPr>
          <p:nvPr>
            <p:ph type="subTitle" idx="1"/>
          </p:nvPr>
        </p:nvSpPr>
        <p:spPr/>
        <p:txBody>
          <a:bodyPr/>
          <a:lstStyle/>
          <a:p>
            <a:endParaRPr lang="en-GB"/>
          </a:p>
        </p:txBody>
      </p:sp>
      <p:sp>
        <p:nvSpPr>
          <p:cNvPr id="5" name="Text Placeholder 4"/>
          <p:cNvSpPr>
            <a:spLocks noGrp="1"/>
          </p:cNvSpPr>
          <p:nvPr>
            <p:ph type="body" sz="quarter" idx="10"/>
          </p:nvPr>
        </p:nvSpPr>
        <p:spPr/>
        <p:txBody>
          <a:bodyPr/>
          <a:lstStyle/>
          <a:p>
            <a:r>
              <a:rPr lang="en-GB" dirty="0" smtClean="0"/>
              <a:t>demo</a:t>
            </a:r>
            <a:endParaRPr lang="en-GB"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GB" dirty="0" smtClean="0"/>
              <a:t>F# In-Memory Agents</a:t>
            </a:r>
            <a:endParaRPr lang="en-GB"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664797"/>
          </a:xfrm>
        </p:spPr>
        <p:txBody>
          <a:bodyPr/>
          <a:lstStyle/>
          <a:p>
            <a:r>
              <a:rPr lang="en-US" dirty="0" smtClean="0"/>
              <a:t>F# and the Concurrency Challenges</a:t>
            </a:r>
            <a:endParaRPr lang="en-US" dirty="0"/>
          </a:p>
        </p:txBody>
      </p:sp>
      <p:grpSp>
        <p:nvGrpSpPr>
          <p:cNvPr id="3" name="Group 7"/>
          <p:cNvGrpSpPr/>
          <p:nvPr/>
        </p:nvGrpSpPr>
        <p:grpSpPr>
          <a:xfrm>
            <a:off x="859536" y="1081107"/>
            <a:ext cx="6217920" cy="822960"/>
            <a:chOff x="0" y="98833"/>
            <a:chExt cx="7909560" cy="1106820"/>
          </a:xfrm>
          <a:solidFill>
            <a:schemeClr val="bg1">
              <a:lumMod val="85000"/>
              <a:lumOff val="15000"/>
            </a:schemeClr>
          </a:solidFill>
          <a:scene3d>
            <a:camera prst="orthographicFront"/>
            <a:lightRig rig="flat" dir="t"/>
          </a:scene3d>
        </p:grpSpPr>
        <p:sp>
          <p:nvSpPr>
            <p:cNvPr id="18" name="Rounded Rectangle 17"/>
            <p:cNvSpPr/>
            <p:nvPr/>
          </p:nvSpPr>
          <p:spPr>
            <a:xfrm>
              <a:off x="0" y="98833"/>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9" name="Rounded Rectangle 4"/>
            <p:cNvSpPr/>
            <p:nvPr/>
          </p:nvSpPr>
          <p:spPr>
            <a:xfrm>
              <a:off x="54031" y="152864"/>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solidFill>
                    <a:schemeClr val="bg1">
                      <a:lumMod val="65000"/>
                      <a:lumOff val="35000"/>
                    </a:schemeClr>
                  </a:solidFill>
                </a:rPr>
                <a:t>Shared State</a:t>
              </a:r>
              <a:endParaRPr lang="en-US" sz="3600" kern="1200" dirty="0">
                <a:solidFill>
                  <a:schemeClr val="bg1">
                    <a:lumMod val="65000"/>
                    <a:lumOff val="35000"/>
                  </a:schemeClr>
                </a:solidFill>
              </a:endParaRPr>
            </a:p>
          </p:txBody>
        </p:sp>
      </p:grpSp>
      <p:grpSp>
        <p:nvGrpSpPr>
          <p:cNvPr id="4" name="Group 8"/>
          <p:cNvGrpSpPr/>
          <p:nvPr/>
        </p:nvGrpSpPr>
        <p:grpSpPr>
          <a:xfrm>
            <a:off x="859536" y="2361154"/>
            <a:ext cx="6217920" cy="822960"/>
            <a:chOff x="0" y="1378880"/>
            <a:chExt cx="7909560" cy="1106820"/>
          </a:xfrm>
          <a:solidFill>
            <a:schemeClr val="bg1">
              <a:lumMod val="85000"/>
              <a:lumOff val="15000"/>
            </a:schemeClr>
          </a:solidFill>
          <a:scene3d>
            <a:camera prst="orthographicFront"/>
            <a:lightRig rig="flat" dir="t"/>
          </a:scene3d>
        </p:grpSpPr>
        <p:sp>
          <p:nvSpPr>
            <p:cNvPr id="16" name="Rounded Rectangle 15"/>
            <p:cNvSpPr/>
            <p:nvPr/>
          </p:nvSpPr>
          <p:spPr>
            <a:xfrm>
              <a:off x="0" y="1378880"/>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7" name="Rounded Rectangle 6"/>
            <p:cNvSpPr/>
            <p:nvPr/>
          </p:nvSpPr>
          <p:spPr>
            <a:xfrm>
              <a:off x="54031" y="1432911"/>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solidFill>
                    <a:schemeClr val="bg1">
                      <a:lumMod val="65000"/>
                      <a:lumOff val="35000"/>
                    </a:schemeClr>
                  </a:solidFill>
                </a:rPr>
                <a:t>Inversion of Control</a:t>
              </a:r>
              <a:endParaRPr lang="en-US" sz="3600" kern="1200" dirty="0">
                <a:solidFill>
                  <a:schemeClr val="bg1">
                    <a:lumMod val="65000"/>
                    <a:lumOff val="35000"/>
                  </a:schemeClr>
                </a:solidFill>
              </a:endParaRPr>
            </a:p>
          </p:txBody>
        </p:sp>
      </p:grpSp>
      <p:grpSp>
        <p:nvGrpSpPr>
          <p:cNvPr id="5" name="Group 9"/>
          <p:cNvGrpSpPr/>
          <p:nvPr/>
        </p:nvGrpSpPr>
        <p:grpSpPr>
          <a:xfrm>
            <a:off x="859536" y="3591813"/>
            <a:ext cx="6217920" cy="822960"/>
            <a:chOff x="0" y="2609539"/>
            <a:chExt cx="7909560" cy="1106820"/>
          </a:xfrm>
          <a:solidFill>
            <a:schemeClr val="bg1">
              <a:lumMod val="85000"/>
              <a:lumOff val="15000"/>
            </a:schemeClr>
          </a:solidFill>
          <a:scene3d>
            <a:camera prst="orthographicFront"/>
            <a:lightRig rig="flat" dir="t"/>
          </a:scene3d>
        </p:grpSpPr>
        <p:sp>
          <p:nvSpPr>
            <p:cNvPr id="14" name="Rounded Rectangle 13"/>
            <p:cNvSpPr/>
            <p:nvPr/>
          </p:nvSpPr>
          <p:spPr>
            <a:xfrm>
              <a:off x="0" y="2609539"/>
              <a:ext cx="7909560" cy="1106820"/>
            </a:xfrm>
            <a:prstGeom prst="roundRect">
              <a:avLst/>
            </a:prstGeom>
            <a:grpFill/>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5" name="Rounded Rectangle 8"/>
            <p:cNvSpPr/>
            <p:nvPr/>
          </p:nvSpPr>
          <p:spPr>
            <a:xfrm>
              <a:off x="54031" y="2663570"/>
              <a:ext cx="7801498" cy="998758"/>
            </a:xfrm>
            <a:prstGeom prst="rect">
              <a:avLst/>
            </a:prstGeom>
            <a:grpFill/>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n-US" sz="3600" kern="1200" dirty="0" smtClean="0">
                  <a:solidFill>
                    <a:schemeClr val="bg1">
                      <a:lumMod val="65000"/>
                      <a:lumOff val="35000"/>
                    </a:schemeClr>
                  </a:solidFill>
                </a:rPr>
                <a:t>I/O Parallelism</a:t>
              </a:r>
            </a:p>
          </p:txBody>
        </p:sp>
      </p:grpSp>
      <p:grpSp>
        <p:nvGrpSpPr>
          <p:cNvPr id="6" name="Group 10"/>
          <p:cNvGrpSpPr/>
          <p:nvPr/>
        </p:nvGrpSpPr>
        <p:grpSpPr>
          <a:xfrm>
            <a:off x="859536" y="4822473"/>
            <a:ext cx="6217920" cy="822960"/>
            <a:chOff x="0" y="3840199"/>
            <a:chExt cx="7909560" cy="1106820"/>
          </a:xfrm>
          <a:scene3d>
            <a:camera prst="orthographicFront"/>
            <a:lightRig rig="flat" dir="t"/>
          </a:scene3d>
        </p:grpSpPr>
        <p:sp>
          <p:nvSpPr>
            <p:cNvPr id="12" name="Rounded Rectangle 11"/>
            <p:cNvSpPr/>
            <p:nvPr/>
          </p:nvSpPr>
          <p:spPr>
            <a:xfrm>
              <a:off x="0" y="3840199"/>
              <a:ext cx="7909560" cy="110682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 name="Rounded Rectangle 10"/>
            <p:cNvSpPr/>
            <p:nvPr/>
          </p:nvSpPr>
          <p:spPr>
            <a:xfrm>
              <a:off x="54031" y="3894230"/>
              <a:ext cx="7801498" cy="99875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defTabSz="1244600">
                <a:lnSpc>
                  <a:spcPct val="90000"/>
                </a:lnSpc>
                <a:spcBef>
                  <a:spcPct val="0"/>
                </a:spcBef>
                <a:spcAft>
                  <a:spcPct val="35000"/>
                </a:spcAft>
              </a:pPr>
              <a:r>
                <a:rPr lang="en-US" sz="3600" dirty="0" smtClean="0"/>
                <a:t>Messaging and Scaling</a:t>
              </a:r>
            </a:p>
          </p:txBody>
        </p:sp>
      </p:grpSp>
      <p:sp>
        <p:nvSpPr>
          <p:cNvPr id="23" name="AutoShape 5"/>
          <p:cNvSpPr>
            <a:spLocks noChangeArrowheads="1"/>
          </p:cNvSpPr>
          <p:nvPr/>
        </p:nvSpPr>
        <p:spPr bwMode="auto">
          <a:xfrm>
            <a:off x="6196717" y="4911167"/>
            <a:ext cx="1714765" cy="523220"/>
          </a:xfrm>
          <a:prstGeom prst="wedgeRectCallout">
            <a:avLst>
              <a:gd name="adj1" fmla="val -113760"/>
              <a:gd name="adj2" fmla="val 13325"/>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US" sz="2800" b="1" dirty="0" smtClean="0"/>
              <a:t>F# Agents </a:t>
            </a:r>
            <a:endParaRPr lang="en-GB" sz="2800" b="1" dirty="0" smtClean="0">
              <a:solidFill>
                <a:schemeClr val="bg2">
                  <a:lumMod val="75000"/>
                </a:schemeClr>
              </a:solidFill>
              <a:sym typeface="Wingdings"/>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First Agent</a:t>
            </a:r>
            <a:endParaRPr lang="en-GB" dirty="0"/>
          </a:p>
        </p:txBody>
      </p:sp>
      <p:sp>
        <p:nvSpPr>
          <p:cNvPr id="3" name="Content Placeholder 2"/>
          <p:cNvSpPr>
            <a:spLocks noGrp="1"/>
          </p:cNvSpPr>
          <p:nvPr>
            <p:ph type="body" sz="quarter" idx="10"/>
          </p:nvPr>
        </p:nvSpPr>
        <p:spPr/>
        <p:txBody>
          <a:bodyPr/>
          <a:lstStyle/>
          <a:p>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agent = </a:t>
            </a:r>
          </a:p>
          <a:p>
            <a:endParaRPr lang="en-GB" sz="2000" b="1" dirty="0" smtClean="0">
              <a:solidFill>
                <a:schemeClr val="bg1"/>
              </a:solidFill>
              <a:cs typeface="Consolas" pitchFamily="49" charset="0"/>
            </a:endParaRPr>
          </a:p>
          <a:p>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Agent.Start</a:t>
            </a:r>
            <a:r>
              <a:rPr lang="en-GB" sz="2000" b="1" dirty="0" smtClean="0">
                <a:solidFill>
                  <a:schemeClr val="bg1"/>
                </a:solidFill>
                <a:cs typeface="Consolas" pitchFamily="49" charset="0"/>
              </a:rPr>
              <a:t>(</a:t>
            </a:r>
            <a:r>
              <a:rPr lang="en-GB" sz="2000" b="1" dirty="0" smtClean="0">
                <a:solidFill>
                  <a:schemeClr val="accent2"/>
                </a:solidFill>
                <a:cs typeface="Consolas" pitchFamily="49" charset="0"/>
              </a:rPr>
              <a:t>fun</a:t>
            </a:r>
            <a:r>
              <a:rPr lang="en-GB" sz="2000" b="1" dirty="0" smtClean="0">
                <a:solidFill>
                  <a:schemeClr val="bg1"/>
                </a:solidFill>
                <a:cs typeface="Consolas" pitchFamily="49" charset="0"/>
              </a:rPr>
              <a:t> inbox -&gt;</a:t>
            </a:r>
          </a:p>
          <a:p>
            <a:r>
              <a:rPr lang="en-GB" sz="2000" b="1" dirty="0" smtClean="0">
                <a:solidFill>
                  <a:schemeClr val="bg1"/>
                </a:solidFill>
                <a:cs typeface="Consolas" pitchFamily="49" charset="0"/>
              </a:rPr>
              <a:t>         async { </a:t>
            </a:r>
            <a:r>
              <a:rPr lang="en-GB" sz="2000" b="1" dirty="0" smtClean="0">
                <a:solidFill>
                  <a:schemeClr val="accent2"/>
                </a:solidFill>
                <a:cs typeface="Consolas" pitchFamily="49" charset="0"/>
              </a:rPr>
              <a:t>while</a:t>
            </a:r>
            <a:r>
              <a:rPr lang="en-GB" sz="2000" b="1" dirty="0" smtClean="0">
                <a:solidFill>
                  <a:schemeClr val="bg1"/>
                </a:solidFill>
                <a:cs typeface="Consolas" pitchFamily="49" charset="0"/>
              </a:rPr>
              <a:t> true </a:t>
            </a:r>
            <a:r>
              <a:rPr lang="en-GB" sz="2000" b="1" dirty="0" smtClean="0">
                <a:solidFill>
                  <a:schemeClr val="accent2"/>
                </a:solidFill>
                <a:cs typeface="Consolas" pitchFamily="49" charset="0"/>
              </a:rPr>
              <a:t>do</a:t>
            </a:r>
            <a:r>
              <a:rPr lang="en-GB" sz="2000" b="1" dirty="0" smtClean="0">
                <a:solidFill>
                  <a:schemeClr val="bg1"/>
                </a:solidFill>
                <a:cs typeface="Consolas" pitchFamily="49" charset="0"/>
              </a:rPr>
              <a:t> </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msg = </a:t>
            </a:r>
            <a:r>
              <a:rPr lang="en-GB" sz="2000" b="1" dirty="0" err="1" smtClean="0">
                <a:solidFill>
                  <a:schemeClr val="bg1"/>
                </a:solidFill>
                <a:cs typeface="Consolas" pitchFamily="49" charset="0"/>
              </a:rPr>
              <a:t>inbox.Receive</a:t>
            </a:r>
            <a:r>
              <a:rPr lang="en-GB" sz="2000" b="1" dirty="0" smtClean="0">
                <a:solidFill>
                  <a:schemeClr val="bg1"/>
                </a:solidFill>
                <a:cs typeface="Consolas" pitchFamily="49" charset="0"/>
              </a:rPr>
              <a:t>()</a:t>
            </a:r>
          </a:p>
          <a:p>
            <a:r>
              <a:rPr lang="en-GB" sz="2000" b="1" dirty="0" smtClean="0">
                <a:solidFill>
                  <a:schemeClr val="bg1"/>
                </a:solidFill>
                <a:cs typeface="Consolas" pitchFamily="49" charset="0"/>
              </a:rPr>
              <a:t>                   printfn "got message %s" msg } )</a:t>
            </a:r>
          </a:p>
        </p:txBody>
      </p:sp>
      <p:sp>
        <p:nvSpPr>
          <p:cNvPr id="8" name="Folded Corner 924687"/>
          <p:cNvSpPr>
            <a:spLocks noChangeArrowheads="1"/>
          </p:cNvSpPr>
          <p:nvPr/>
        </p:nvSpPr>
        <p:spPr bwMode="auto">
          <a:xfrm>
            <a:off x="4929190" y="4643446"/>
            <a:ext cx="3857652" cy="1428760"/>
          </a:xfrm>
          <a:prstGeom prst="foldedCorner">
            <a:avLst>
              <a:gd name="adj" fmla="val 12866"/>
            </a:avLst>
          </a:prstGeom>
          <a:solidFill>
            <a:srgbClr val="FFC000"/>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a:bodyPr>
          <a:lstStyle/>
          <a:p>
            <a:endParaRPr lang="en-GB" b="1" dirty="0" smtClean="0">
              <a:solidFill>
                <a:schemeClr val="bg1"/>
              </a:solidFill>
              <a:latin typeface="Consolas" pitchFamily="49" charset="0"/>
              <a:cs typeface="Consolas" pitchFamily="49" charset="0"/>
            </a:endParaRPr>
          </a:p>
          <a:p>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"three"</a:t>
            </a:r>
          </a:p>
          <a:p>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"four"</a:t>
            </a:r>
          </a:p>
          <a:p>
            <a:endParaRPr lang="en-GB" b="1" dirty="0" smtClean="0">
              <a:solidFill>
                <a:schemeClr val="bg1"/>
              </a:solidFill>
              <a:latin typeface="Consolas" pitchFamily="49" charset="0"/>
              <a:cs typeface="Consolas" pitchFamily="49" charset="0"/>
            </a:endParaRPr>
          </a:p>
        </p:txBody>
      </p:sp>
      <p:sp>
        <p:nvSpPr>
          <p:cNvPr id="7" name="Folded Corner 924687"/>
          <p:cNvSpPr>
            <a:spLocks noChangeArrowheads="1"/>
          </p:cNvSpPr>
          <p:nvPr/>
        </p:nvSpPr>
        <p:spPr bwMode="auto">
          <a:xfrm>
            <a:off x="0" y="5143512"/>
            <a:ext cx="4786314" cy="785818"/>
          </a:xfrm>
          <a:prstGeom prst="foldedCorner">
            <a:avLst>
              <a:gd name="adj" fmla="val 12866"/>
            </a:avLst>
          </a:prstGeom>
          <a:solidFill>
            <a:schemeClr val="bg2"/>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fontScale="85000" lnSpcReduction="20000"/>
          </a:bodyPr>
          <a:lstStyle/>
          <a:p>
            <a:r>
              <a:rPr lang="en-GB" b="1" dirty="0" smtClean="0">
                <a:solidFill>
                  <a:schemeClr val="bg1"/>
                </a:solidFill>
                <a:latin typeface="Consolas" pitchFamily="49" charset="0"/>
                <a:cs typeface="Consolas" pitchFamily="49" charset="0"/>
              </a:rPr>
              <a:t>Note:</a:t>
            </a:r>
          </a:p>
          <a:p>
            <a:r>
              <a:rPr lang="en-GB" b="1" dirty="0" smtClean="0">
                <a:solidFill>
                  <a:schemeClr val="bg1"/>
                </a:solidFill>
                <a:latin typeface="Consolas" pitchFamily="49" charset="0"/>
                <a:cs typeface="Consolas" pitchFamily="49" charset="0"/>
              </a:rPr>
              <a:t>type Agent&lt;'T&gt; = </a:t>
            </a:r>
            <a:r>
              <a:rPr lang="en-GB" b="1" dirty="0" err="1" smtClean="0">
                <a:solidFill>
                  <a:schemeClr val="bg1"/>
                </a:solidFill>
                <a:latin typeface="Consolas" pitchFamily="49" charset="0"/>
                <a:cs typeface="Consolas" pitchFamily="49" charset="0"/>
              </a:rPr>
              <a:t>MailboxProcessor</a:t>
            </a:r>
            <a:r>
              <a:rPr lang="en-GB" b="1" dirty="0" smtClean="0">
                <a:solidFill>
                  <a:schemeClr val="bg1"/>
                </a:solidFill>
                <a:latin typeface="Consolas" pitchFamily="49" charset="0"/>
                <a:cs typeface="Consolas" pitchFamily="49" charset="0"/>
              </a:rPr>
              <a:t>&lt;'T&gt;</a:t>
            </a:r>
          </a:p>
          <a:p>
            <a:r>
              <a:rPr lang="en-GB" b="1" dirty="0" smtClean="0">
                <a:solidFill>
                  <a:schemeClr val="bg1"/>
                </a:solidFill>
                <a:latin typeface="Consolas" pitchFamily="49" charset="0"/>
                <a:cs typeface="Consolas" pitchFamily="49" charset="0"/>
              </a:rPr>
              <a:t> </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First 100,000 Agents</a:t>
            </a:r>
            <a:endParaRPr lang="en-GB" dirty="0"/>
          </a:p>
        </p:txBody>
      </p:sp>
      <p:sp>
        <p:nvSpPr>
          <p:cNvPr id="3" name="Content Placeholder 2"/>
          <p:cNvSpPr>
            <a:spLocks noGrp="1"/>
          </p:cNvSpPr>
          <p:nvPr>
            <p:ph type="body" sz="quarter" idx="10"/>
          </p:nvPr>
        </p:nvSpPr>
        <p:spPr/>
        <p:txBody>
          <a:bodyPr/>
          <a:lstStyle/>
          <a:p>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agents = </a:t>
            </a:r>
          </a:p>
          <a:p>
            <a:r>
              <a:rPr lang="en-GB" sz="2000" b="1" dirty="0" smtClean="0">
                <a:solidFill>
                  <a:schemeClr val="bg1"/>
                </a:solidFill>
                <a:cs typeface="Consolas" pitchFamily="49" charset="0"/>
              </a:rPr>
              <a:t>   [ </a:t>
            </a:r>
            <a:r>
              <a:rPr lang="en-GB" sz="2000" b="1" dirty="0" smtClean="0">
                <a:solidFill>
                  <a:schemeClr val="accent2"/>
                </a:solidFill>
                <a:cs typeface="Consolas" pitchFamily="49" charset="0"/>
              </a:rPr>
              <a:t>for </a:t>
            </a:r>
            <a:r>
              <a:rPr lang="en-GB" sz="2000" b="1" dirty="0" smtClean="0">
                <a:solidFill>
                  <a:schemeClr val="bg1"/>
                </a:solidFill>
                <a:cs typeface="Consolas" pitchFamily="49" charset="0"/>
              </a:rPr>
              <a:t>i </a:t>
            </a:r>
            <a:r>
              <a:rPr lang="en-GB" sz="2000" b="1" dirty="0" smtClean="0">
                <a:solidFill>
                  <a:schemeClr val="accent2"/>
                </a:solidFill>
                <a:cs typeface="Consolas" pitchFamily="49" charset="0"/>
              </a:rPr>
              <a:t>in</a:t>
            </a:r>
            <a:r>
              <a:rPr lang="en-GB" sz="2000" b="1" dirty="0" smtClean="0">
                <a:solidFill>
                  <a:schemeClr val="bg1"/>
                </a:solidFill>
                <a:cs typeface="Consolas" pitchFamily="49" charset="0"/>
              </a:rPr>
              <a:t> 0 .. 100000 </a:t>
            </a:r>
            <a:r>
              <a:rPr lang="en-GB" sz="2000" b="1" dirty="0" smtClean="0">
                <a:solidFill>
                  <a:schemeClr val="accent2"/>
                </a:solidFill>
                <a:cs typeface="Consolas" pitchFamily="49" charset="0"/>
              </a:rPr>
              <a:t>-&gt;</a:t>
            </a:r>
          </a:p>
          <a:p>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Agent.Start</a:t>
            </a:r>
            <a:r>
              <a:rPr lang="en-GB" sz="2000" b="1" dirty="0" smtClean="0">
                <a:solidFill>
                  <a:schemeClr val="bg1"/>
                </a:solidFill>
                <a:cs typeface="Consolas" pitchFamily="49" charset="0"/>
              </a:rPr>
              <a:t>(</a:t>
            </a:r>
            <a:r>
              <a:rPr lang="en-GB" sz="2000" b="1" dirty="0" smtClean="0">
                <a:solidFill>
                  <a:schemeClr val="accent2"/>
                </a:solidFill>
                <a:cs typeface="Consolas" pitchFamily="49" charset="0"/>
              </a:rPr>
              <a:t>fun</a:t>
            </a:r>
            <a:r>
              <a:rPr lang="en-GB" sz="2000" b="1" dirty="0" smtClean="0">
                <a:solidFill>
                  <a:schemeClr val="bg1"/>
                </a:solidFill>
                <a:cs typeface="Consolas" pitchFamily="49" charset="0"/>
              </a:rPr>
              <a:t> inbox </a:t>
            </a:r>
            <a:r>
              <a:rPr lang="en-GB" sz="2000" b="1" dirty="0" smtClean="0">
                <a:solidFill>
                  <a:schemeClr val="accent2"/>
                </a:solidFill>
                <a:cs typeface="Consolas" pitchFamily="49" charset="0"/>
              </a:rPr>
              <a:t>-&gt;</a:t>
            </a:r>
          </a:p>
          <a:p>
            <a:r>
              <a:rPr lang="en-GB" sz="2000" b="1" dirty="0" smtClean="0">
                <a:solidFill>
                  <a:schemeClr val="bg1"/>
                </a:solidFill>
                <a:cs typeface="Consolas" pitchFamily="49" charset="0"/>
              </a:rPr>
              <a:t>         async { </a:t>
            </a:r>
            <a:r>
              <a:rPr lang="en-GB" sz="2000" b="1" dirty="0" smtClean="0">
                <a:solidFill>
                  <a:schemeClr val="accent2"/>
                </a:solidFill>
                <a:cs typeface="Consolas" pitchFamily="49" charset="0"/>
              </a:rPr>
              <a:t>while</a:t>
            </a:r>
            <a:r>
              <a:rPr lang="en-GB" sz="2000" b="1" dirty="0" smtClean="0">
                <a:solidFill>
                  <a:schemeClr val="bg1"/>
                </a:solidFill>
                <a:cs typeface="Consolas" pitchFamily="49" charset="0"/>
              </a:rPr>
              <a:t> true </a:t>
            </a:r>
            <a:r>
              <a:rPr lang="en-GB" sz="2000" b="1" dirty="0" smtClean="0">
                <a:solidFill>
                  <a:schemeClr val="accent2"/>
                </a:solidFill>
                <a:cs typeface="Consolas" pitchFamily="49" charset="0"/>
              </a:rPr>
              <a:t>do</a:t>
            </a:r>
            <a:r>
              <a:rPr lang="en-GB" sz="2000" b="1" dirty="0" smtClean="0">
                <a:solidFill>
                  <a:schemeClr val="bg1"/>
                </a:solidFill>
                <a:cs typeface="Consolas" pitchFamily="49" charset="0"/>
              </a:rPr>
              <a:t> </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msg = </a:t>
            </a:r>
            <a:r>
              <a:rPr lang="en-GB" sz="2000" b="1" dirty="0" err="1" smtClean="0">
                <a:solidFill>
                  <a:schemeClr val="bg1"/>
                </a:solidFill>
                <a:cs typeface="Consolas" pitchFamily="49" charset="0"/>
              </a:rPr>
              <a:t>inbox.Receive</a:t>
            </a:r>
            <a:r>
              <a:rPr lang="en-GB" sz="2000" b="1" dirty="0" smtClean="0">
                <a:solidFill>
                  <a:schemeClr val="bg1"/>
                </a:solidFill>
                <a:cs typeface="Consolas" pitchFamily="49" charset="0"/>
              </a:rPr>
              <a:t>()</a:t>
            </a:r>
          </a:p>
          <a:p>
            <a:r>
              <a:rPr lang="en-GB" sz="2000" b="1" dirty="0" smtClean="0">
                <a:solidFill>
                  <a:schemeClr val="bg1"/>
                </a:solidFill>
                <a:cs typeface="Consolas" pitchFamily="49" charset="0"/>
              </a:rPr>
              <a:t>                   printfn "%d got message %s" i msg })]</a:t>
            </a:r>
          </a:p>
        </p:txBody>
      </p:sp>
      <p:sp>
        <p:nvSpPr>
          <p:cNvPr id="7" name="Folded Corner 924687"/>
          <p:cNvSpPr>
            <a:spLocks noChangeArrowheads="1"/>
          </p:cNvSpPr>
          <p:nvPr/>
        </p:nvSpPr>
        <p:spPr bwMode="auto">
          <a:xfrm>
            <a:off x="0" y="5143512"/>
            <a:ext cx="4786314" cy="785818"/>
          </a:xfrm>
          <a:prstGeom prst="foldedCorner">
            <a:avLst>
              <a:gd name="adj" fmla="val 12866"/>
            </a:avLst>
          </a:prstGeom>
          <a:solidFill>
            <a:schemeClr val="bg2"/>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fontScale="85000" lnSpcReduction="20000"/>
          </a:bodyPr>
          <a:lstStyle/>
          <a:p>
            <a:r>
              <a:rPr lang="en-GB" b="1" dirty="0" smtClean="0">
                <a:solidFill>
                  <a:schemeClr val="bg1"/>
                </a:solidFill>
                <a:latin typeface="Consolas" pitchFamily="49" charset="0"/>
                <a:cs typeface="Consolas" pitchFamily="49" charset="0"/>
              </a:rPr>
              <a:t>Note:</a:t>
            </a:r>
          </a:p>
          <a:p>
            <a:r>
              <a:rPr lang="en-GB" b="1" dirty="0" smtClean="0">
                <a:solidFill>
                  <a:schemeClr val="bg1"/>
                </a:solidFill>
                <a:latin typeface="Consolas" pitchFamily="49" charset="0"/>
                <a:cs typeface="Consolas" pitchFamily="49" charset="0"/>
              </a:rPr>
              <a:t>type Agent&lt;'T&gt; = </a:t>
            </a:r>
            <a:r>
              <a:rPr lang="en-GB" b="1" dirty="0" err="1" smtClean="0">
                <a:solidFill>
                  <a:schemeClr val="bg1"/>
                </a:solidFill>
                <a:latin typeface="Consolas" pitchFamily="49" charset="0"/>
                <a:cs typeface="Consolas" pitchFamily="49" charset="0"/>
              </a:rPr>
              <a:t>MailboxProcessor</a:t>
            </a:r>
            <a:r>
              <a:rPr lang="en-GB" b="1" dirty="0" smtClean="0">
                <a:solidFill>
                  <a:schemeClr val="bg1"/>
                </a:solidFill>
                <a:latin typeface="Consolas" pitchFamily="49" charset="0"/>
                <a:cs typeface="Consolas" pitchFamily="49" charset="0"/>
              </a:rPr>
              <a:t>&lt;'T&gt;</a:t>
            </a:r>
          </a:p>
          <a:p>
            <a:r>
              <a:rPr lang="en-GB" b="1" dirty="0" smtClean="0">
                <a:solidFill>
                  <a:schemeClr val="bg1"/>
                </a:solidFill>
                <a:latin typeface="Consolas" pitchFamily="49" charset="0"/>
                <a:cs typeface="Consolas" pitchFamily="49" charset="0"/>
              </a:rPr>
              <a:t> </a:t>
            </a:r>
          </a:p>
        </p:txBody>
      </p:sp>
      <p:sp>
        <p:nvSpPr>
          <p:cNvPr id="6" name="Content Placeholder 2"/>
          <p:cNvSpPr txBox="1">
            <a:spLocks/>
          </p:cNvSpPr>
          <p:nvPr/>
        </p:nvSpPr>
        <p:spPr>
          <a:xfrm>
            <a:off x="695545" y="3337260"/>
            <a:ext cx="8086952" cy="1966747"/>
          </a:xfrm>
          <a:prstGeom prst="rect">
            <a:avLst/>
          </a:prstGeom>
        </p:spPr>
        <p:txBody>
          <a:bodyPr vert="horz" wrap="square" lIns="0" tIns="0" rIns="0" bIns="0" rtlCol="0">
            <a:noAutofit/>
          </a:bodyPr>
          <a:lstStyle/>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chemeClr val="bg1"/>
                </a:solidFill>
                <a:latin typeface="Consolas" pitchFamily="49" charset="0"/>
                <a:cs typeface="Consolas" pitchFamily="49" charset="0"/>
              </a:rPr>
              <a:t>f</a:t>
            </a:r>
            <a:r>
              <a:rPr kumimoji="0" lang="en-GB"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rPr>
              <a:t>or </a:t>
            </a:r>
            <a:r>
              <a:rPr kumimoji="0" lang="en-GB" b="1" i="0" u="none" strike="noStrike" kern="1200" cap="none" spc="0" normalizeH="0" noProof="0" dirty="0" err="1" smtClean="0">
                <a:ln>
                  <a:noFill/>
                </a:ln>
                <a:solidFill>
                  <a:schemeClr val="bg1"/>
                </a:solidFill>
                <a:effectLst/>
                <a:uLnTx/>
                <a:uFillTx/>
                <a:latin typeface="Consolas" pitchFamily="49" charset="0"/>
                <a:ea typeface="+mn-ea"/>
                <a:cs typeface="Consolas" pitchFamily="49" charset="0"/>
              </a:rPr>
              <a:t>agen</a:t>
            </a:r>
            <a:r>
              <a:rPr lang="en-GB" b="1" dirty="0" smtClean="0">
                <a:solidFill>
                  <a:schemeClr val="bg1"/>
                </a:solidFill>
                <a:latin typeface="Consolas" pitchFamily="49" charset="0"/>
                <a:cs typeface="Consolas" pitchFamily="49" charset="0"/>
              </a:rPr>
              <a:t>t in </a:t>
            </a:r>
            <a:r>
              <a:rPr kumimoji="0" lang="en-GB"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rPr>
              <a:t>agents do </a:t>
            </a: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chemeClr val="bg1"/>
                </a:solidFill>
                <a:latin typeface="Consolas" pitchFamily="49" charset="0"/>
                <a:cs typeface="Consolas" pitchFamily="49" charset="0"/>
              </a:rPr>
              <a:t>    </a:t>
            </a:r>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"hello"</a:t>
            </a: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baseline="0" noProof="0" dirty="0" smtClean="0">
              <a:ln>
                <a:noFill/>
              </a:ln>
              <a:solidFill>
                <a:schemeClr val="bg1"/>
              </a:solidFill>
              <a:effectLst/>
              <a:uLnTx/>
              <a:uFillTx/>
              <a:latin typeface="Consolas" pitchFamily="49" charset="0"/>
              <a:ea typeface="+mn-ea"/>
              <a:cs typeface="Consolas" pitchFamily="49" charset="0"/>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GB" dirty="0" smtClean="0"/>
              <a:t>Your First State Isolated Agent</a:t>
            </a:r>
            <a:endParaRPr lang="en-GB" dirty="0"/>
          </a:p>
        </p:txBody>
      </p:sp>
      <p:sp>
        <p:nvSpPr>
          <p:cNvPr id="3" name="Content Placeholder 2"/>
          <p:cNvSpPr>
            <a:spLocks noGrp="1"/>
          </p:cNvSpPr>
          <p:nvPr>
            <p:ph type="body" sz="quarter" idx="10"/>
          </p:nvPr>
        </p:nvSpPr>
        <p:spPr/>
        <p:txBody>
          <a:bodyPr/>
          <a:lstStyle/>
          <a:p>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agents = </a:t>
            </a:r>
          </a:p>
          <a:p>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Agent.Start</a:t>
            </a:r>
            <a:r>
              <a:rPr lang="en-GB" sz="2000" b="1" dirty="0" smtClean="0">
                <a:solidFill>
                  <a:schemeClr val="bg1"/>
                </a:solidFill>
                <a:cs typeface="Consolas" pitchFamily="49" charset="0"/>
              </a:rPr>
              <a:t>(fun inbox -&gt;</a:t>
            </a:r>
          </a:p>
          <a:p>
            <a:r>
              <a:rPr lang="en-GB" sz="2000" b="1" dirty="0" smtClean="0">
                <a:solidFill>
                  <a:schemeClr val="bg1"/>
                </a:solidFill>
                <a:cs typeface="Consolas" pitchFamily="49" charset="0"/>
              </a:rPr>
              <a:t>         async { </a:t>
            </a:r>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state = Dictionary&lt;int,string&gt;()</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while</a:t>
            </a:r>
            <a:r>
              <a:rPr lang="en-GB" sz="2000" b="1" dirty="0" smtClean="0">
                <a:solidFill>
                  <a:schemeClr val="bg1"/>
                </a:solidFill>
                <a:cs typeface="Consolas" pitchFamily="49" charset="0"/>
              </a:rPr>
              <a:t> true </a:t>
            </a:r>
            <a:r>
              <a:rPr lang="en-GB" sz="2000" b="1" dirty="0" smtClean="0">
                <a:solidFill>
                  <a:schemeClr val="accent2"/>
                </a:solidFill>
                <a:cs typeface="Consolas" pitchFamily="49" charset="0"/>
              </a:rPr>
              <a:t>do</a:t>
            </a:r>
            <a:r>
              <a:rPr lang="en-GB" sz="2000" b="1" dirty="0" smtClean="0">
                <a:solidFill>
                  <a:schemeClr val="bg1"/>
                </a:solidFill>
                <a:cs typeface="Consolas" pitchFamily="49" charset="0"/>
              </a:rPr>
              <a:t> </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key,value</a:t>
            </a:r>
            <a:r>
              <a:rPr lang="en-GB" sz="2000" b="1" dirty="0" smtClean="0">
                <a:solidFill>
                  <a:schemeClr val="bg1"/>
                </a:solidFill>
                <a:cs typeface="Consolas" pitchFamily="49" charset="0"/>
              </a:rPr>
              <a:t> = </a:t>
            </a:r>
            <a:r>
              <a:rPr lang="en-GB" sz="2000" b="1" dirty="0" err="1" smtClean="0">
                <a:solidFill>
                  <a:schemeClr val="bg1"/>
                </a:solidFill>
                <a:cs typeface="Consolas" pitchFamily="49" charset="0"/>
              </a:rPr>
              <a:t>inbox.Receive</a:t>
            </a:r>
            <a:r>
              <a:rPr lang="en-GB" sz="2000" b="1" dirty="0" smtClean="0">
                <a:solidFill>
                  <a:schemeClr val="bg1"/>
                </a:solidFill>
                <a:cs typeface="Consolas" pitchFamily="49" charset="0"/>
              </a:rPr>
              <a:t>()</a:t>
            </a:r>
          </a:p>
          <a:p>
            <a:r>
              <a:rPr lang="en-GB" sz="2000" b="1" dirty="0" smtClean="0">
                <a:solidFill>
                  <a:schemeClr val="bg1"/>
                </a:solidFill>
                <a:cs typeface="Consolas" pitchFamily="49" charset="0"/>
              </a:rPr>
              <a:t>                    state.[key] &lt;- value } )</a:t>
            </a:r>
          </a:p>
        </p:txBody>
      </p:sp>
      <p:sp>
        <p:nvSpPr>
          <p:cNvPr id="7" name="Folded Corner 924687"/>
          <p:cNvSpPr>
            <a:spLocks noChangeArrowheads="1"/>
          </p:cNvSpPr>
          <p:nvPr/>
        </p:nvSpPr>
        <p:spPr bwMode="auto">
          <a:xfrm>
            <a:off x="0" y="5143512"/>
            <a:ext cx="4786314" cy="785818"/>
          </a:xfrm>
          <a:prstGeom prst="foldedCorner">
            <a:avLst>
              <a:gd name="adj" fmla="val 12866"/>
            </a:avLst>
          </a:prstGeom>
          <a:solidFill>
            <a:schemeClr val="bg2"/>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fontScale="85000" lnSpcReduction="20000"/>
          </a:bodyPr>
          <a:lstStyle/>
          <a:p>
            <a:r>
              <a:rPr lang="en-GB" b="1" dirty="0" smtClean="0">
                <a:solidFill>
                  <a:schemeClr val="bg1"/>
                </a:solidFill>
                <a:latin typeface="Consolas" pitchFamily="49" charset="0"/>
                <a:cs typeface="Consolas" pitchFamily="49" charset="0"/>
              </a:rPr>
              <a:t>Note:</a:t>
            </a:r>
          </a:p>
          <a:p>
            <a:r>
              <a:rPr lang="en-GB" b="1" dirty="0" smtClean="0">
                <a:solidFill>
                  <a:schemeClr val="bg1"/>
                </a:solidFill>
                <a:latin typeface="Consolas" pitchFamily="49" charset="0"/>
                <a:cs typeface="Consolas" pitchFamily="49" charset="0"/>
              </a:rPr>
              <a:t>type Agent&lt;'T&gt; = </a:t>
            </a:r>
            <a:r>
              <a:rPr lang="en-GB" b="1" dirty="0" err="1" smtClean="0">
                <a:solidFill>
                  <a:schemeClr val="bg1"/>
                </a:solidFill>
                <a:latin typeface="Consolas" pitchFamily="49" charset="0"/>
                <a:cs typeface="Consolas" pitchFamily="49" charset="0"/>
              </a:rPr>
              <a:t>MailboxProcessor</a:t>
            </a:r>
            <a:r>
              <a:rPr lang="en-GB" b="1" dirty="0" smtClean="0">
                <a:solidFill>
                  <a:schemeClr val="bg1"/>
                </a:solidFill>
                <a:latin typeface="Consolas" pitchFamily="49" charset="0"/>
                <a:cs typeface="Consolas" pitchFamily="49" charset="0"/>
              </a:rPr>
              <a:t>&lt;'T&gt;</a:t>
            </a:r>
          </a:p>
          <a:p>
            <a:r>
              <a:rPr lang="en-GB" b="1" dirty="0" smtClean="0">
                <a:solidFill>
                  <a:schemeClr val="bg1"/>
                </a:solidFill>
                <a:latin typeface="Consolas" pitchFamily="49" charset="0"/>
                <a:cs typeface="Consolas" pitchFamily="49" charset="0"/>
              </a:rPr>
              <a:t> </a:t>
            </a:r>
          </a:p>
        </p:txBody>
      </p:sp>
      <p:sp>
        <p:nvSpPr>
          <p:cNvPr id="6" name="Content Placeholder 2"/>
          <p:cNvSpPr txBox="1">
            <a:spLocks/>
          </p:cNvSpPr>
          <p:nvPr/>
        </p:nvSpPr>
        <p:spPr>
          <a:xfrm>
            <a:off x="695545" y="3337260"/>
            <a:ext cx="8086952" cy="1966747"/>
          </a:xfrm>
          <a:prstGeom prst="rect">
            <a:avLst/>
          </a:prstGeom>
        </p:spPr>
        <p:txBody>
          <a:bodyPr vert="horz" wrap="square" lIns="0" tIns="0" rIns="0" bIns="0" rtlCol="0">
            <a:noAutofit/>
          </a:bodyPr>
          <a:lstStyle/>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endParaRPr lang="en-GB" sz="2000" b="1" dirty="0" smtClean="0">
              <a:solidFill>
                <a:schemeClr val="bg1"/>
              </a:solidFill>
              <a:latin typeface="Consolas" pitchFamily="49" charset="0"/>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chemeClr val="bg1"/>
                </a:solidFill>
                <a:latin typeface="Consolas" pitchFamily="49" charset="0"/>
                <a:cs typeface="Consolas" pitchFamily="49" charset="0"/>
              </a:rPr>
              <a:t>for i in 0..10000 do</a:t>
            </a: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chemeClr val="bg1"/>
                </a:solidFill>
                <a:latin typeface="Consolas" pitchFamily="49" charset="0"/>
                <a:cs typeface="Consolas" pitchFamily="49" charset="0"/>
              </a:rPr>
              <a:t>   </a:t>
            </a:r>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(i, string i)</a:t>
            </a: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baseline="0" noProof="0" dirty="0" smtClean="0">
              <a:ln>
                <a:noFill/>
              </a:ln>
              <a:solidFill>
                <a:schemeClr val="bg1"/>
              </a:solidFill>
              <a:effectLst/>
              <a:uLnTx/>
              <a:uFillTx/>
              <a:latin typeface="Consolas" pitchFamily="49" charset="0"/>
              <a:ea typeface="+mn-ea"/>
              <a:cs typeface="Consolas" pitchFamily="49" charset="0"/>
            </a:endParaRPr>
          </a:p>
        </p:txBody>
      </p:sp>
      <p:sp>
        <p:nvSpPr>
          <p:cNvPr id="9" name="Rounded Rectangle 8"/>
          <p:cNvSpPr/>
          <p:nvPr/>
        </p:nvSpPr>
        <p:spPr bwMode="auto">
          <a:xfrm>
            <a:off x="2910625" y="1815920"/>
            <a:ext cx="5267460" cy="463640"/>
          </a:xfrm>
          <a:prstGeom prst="roundRect">
            <a:avLst/>
          </a:prstGeom>
          <a:noFill/>
          <a:ln>
            <a:solidFill>
              <a:srgbClr val="99CC99"/>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Rectangular Callout 9"/>
          <p:cNvSpPr/>
          <p:nvPr/>
        </p:nvSpPr>
        <p:spPr>
          <a:xfrm>
            <a:off x="5525990" y="605976"/>
            <a:ext cx="3351367" cy="830997"/>
          </a:xfrm>
          <a:prstGeom prst="wedgeRectCallout">
            <a:avLst>
              <a:gd name="adj1" fmla="val -48658"/>
              <a:gd name="adj2" fmla="val 90245"/>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400" b="1" dirty="0" smtClean="0">
                <a:solidFill>
                  <a:schemeClr val="tx1"/>
                </a:solidFill>
              </a:rPr>
              <a:t>Isolated, Mutable </a:t>
            </a:r>
          </a:p>
          <a:p>
            <a:pPr algn="ctr"/>
            <a:r>
              <a:rPr lang="en-GB" sz="2400" b="1" dirty="0" smtClean="0">
                <a:solidFill>
                  <a:schemeClr val="tx1"/>
                </a:solidFill>
              </a:rPr>
              <a:t>State in a Reactive Agent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p:txBody>
          <a:bodyPr/>
          <a:lstStyle/>
          <a:p>
            <a:pPr eaLnBrk="1" hangingPunct="1">
              <a:defRPr/>
            </a:pPr>
            <a:r>
              <a:rPr lang="en-US" dirty="0" smtClean="0"/>
              <a:t>Agents Galore</a:t>
            </a:r>
          </a:p>
        </p:txBody>
      </p:sp>
      <p:sp>
        <p:nvSpPr>
          <p:cNvPr id="4" name="Subtitle 3"/>
          <p:cNvSpPr>
            <a:spLocks noGrp="1"/>
          </p:cNvSpPr>
          <p:nvPr>
            <p:ph type="subTitle" idx="1"/>
          </p:nvPr>
        </p:nvSpPr>
        <p:spPr/>
        <p:txBody>
          <a:bodyPr/>
          <a:lstStyle/>
          <a:p>
            <a:endParaRPr lang="en-GB"/>
          </a:p>
        </p:txBody>
      </p:sp>
      <p:sp>
        <p:nvSpPr>
          <p:cNvPr id="5" name="Text Placeholder 4"/>
          <p:cNvSpPr>
            <a:spLocks noGrp="1"/>
          </p:cNvSpPr>
          <p:nvPr>
            <p:ph type="body" sz="quarter" idx="10"/>
          </p:nvPr>
        </p:nvSpPr>
        <p:spPr/>
        <p:txBody>
          <a:bodyPr/>
          <a:lstStyle/>
          <a:p>
            <a:r>
              <a:rPr lang="en-GB" dirty="0" smtClean="0"/>
              <a:t>demo</a:t>
            </a:r>
            <a:endParaRPr lang="en-GB"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Summary</a:t>
            </a:r>
            <a:endParaRPr lang="en-US" dirty="0"/>
          </a:p>
        </p:txBody>
      </p:sp>
      <p:graphicFrame>
        <p:nvGraphicFramePr>
          <p:cNvPr id="4" name="Content Placeholder 3"/>
          <p:cNvGraphicFramePr>
            <a:graphicFrameLocks noGrp="1"/>
          </p:cNvGraphicFramePr>
          <p:nvPr>
            <p:ph idx="1"/>
          </p:nvPr>
        </p:nvGraphicFramePr>
        <p:xfrm>
          <a:off x="381000" y="1447799"/>
          <a:ext cx="8382000" cy="3939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dirty="0" smtClean="0"/>
              <a:t>Latest Book about F#</a:t>
            </a:r>
            <a:endParaRPr lang="en-US" dirty="0"/>
          </a:p>
        </p:txBody>
      </p:sp>
      <p:sp>
        <p:nvSpPr>
          <p:cNvPr id="11" name="TextBox 10"/>
          <p:cNvSpPr txBox="1"/>
          <p:nvPr/>
        </p:nvSpPr>
        <p:spPr>
          <a:xfrm>
            <a:off x="565150" y="5562600"/>
            <a:ext cx="5294206" cy="584775"/>
          </a:xfrm>
          <a:prstGeom prst="rect">
            <a:avLst/>
          </a:prstGeom>
          <a:noFill/>
        </p:spPr>
        <p:txBody>
          <a:bodyPr wrap="none" rtlCol="0">
            <a:spAutoFit/>
          </a:bodyPr>
          <a:lstStyle/>
          <a:p>
            <a:r>
              <a:rPr lang="en-GB" sz="3200" b="1" dirty="0" smtClean="0">
                <a:solidFill>
                  <a:schemeClr val="bg1"/>
                </a:solidFill>
                <a:latin typeface="+mn-lt"/>
              </a:rPr>
              <a:t>Visit 	</a:t>
            </a:r>
            <a:r>
              <a:rPr lang="en-GB" sz="3200" b="1" dirty="0" smtClean="0">
                <a:latin typeface="+mn-lt"/>
                <a:hlinkClick r:id="rId2"/>
              </a:rPr>
              <a:t>www.fsharp.net</a:t>
            </a:r>
            <a:r>
              <a:rPr lang="en-GB" sz="3200" b="1" dirty="0" smtClean="0">
                <a:latin typeface="+mn-lt"/>
              </a:rPr>
              <a:t>  </a:t>
            </a:r>
          </a:p>
        </p:txBody>
      </p:sp>
      <p:pic>
        <p:nvPicPr>
          <p:cNvPr id="1026" name="Picture 2" descr="C:\Users\dsyme\AppData\Local\Microsoft\Windows\Temporary Internet Files\Content.Outlook\JUSAJN82\Finch Cover (2).png"/>
          <p:cNvPicPr>
            <a:picLocks noChangeAspect="1" noChangeArrowheads="1"/>
          </p:cNvPicPr>
          <p:nvPr/>
        </p:nvPicPr>
        <p:blipFill>
          <a:blip r:embed="rId3" cstate="print"/>
          <a:srcRect/>
          <a:stretch>
            <a:fillRect/>
          </a:stretch>
        </p:blipFill>
        <p:spPr bwMode="auto">
          <a:xfrm>
            <a:off x="3357554" y="973306"/>
            <a:ext cx="3470005" cy="4554073"/>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6606" y="2973388"/>
            <a:ext cx="8382000" cy="664797"/>
          </a:xfrm>
        </p:spPr>
        <p:txBody>
          <a:bodyPr/>
          <a:lstStyle/>
          <a:p>
            <a:pPr algn="ctr"/>
            <a:r>
              <a:rPr lang="en-GB" dirty="0" smtClean="0"/>
              <a:t>Simplicity</a:t>
            </a:r>
            <a:endParaRPr lang="en-GB"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p:txBody>
          <a:bodyPr/>
          <a:lstStyle/>
          <a:p>
            <a:r>
              <a:rPr lang="en-US" sz="8000" dirty="0" smtClean="0"/>
              <a:t>question &amp; answer</a:t>
            </a:r>
            <a:endParaRPr lang="en-US" sz="8000"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 Combining Paradigms</a:t>
            </a:r>
            <a:endParaRPr lang="en-GB" dirty="0"/>
          </a:p>
        </p:txBody>
      </p:sp>
      <p:sp>
        <p:nvSpPr>
          <p:cNvPr id="6" name="Text Placeholder 5"/>
          <p:cNvSpPr>
            <a:spLocks noGrp="1"/>
          </p:cNvSpPr>
          <p:nvPr>
            <p:ph type="body" idx="1"/>
          </p:nvPr>
        </p:nvSpPr>
        <p:spPr/>
        <p:txBody>
          <a:bodyPr/>
          <a:lstStyle/>
          <a:p>
            <a:endParaRPr lang="en-GB"/>
          </a:p>
        </p:txBody>
      </p:sp>
      <p:sp>
        <p:nvSpPr>
          <p:cNvPr id="4" name="TextBox 3"/>
          <p:cNvSpPr txBox="1"/>
          <p:nvPr/>
        </p:nvSpPr>
        <p:spPr>
          <a:xfrm>
            <a:off x="357158" y="1928802"/>
            <a:ext cx="184731" cy="369332"/>
          </a:xfrm>
          <a:prstGeom prst="rect">
            <a:avLst/>
          </a:prstGeom>
          <a:noFill/>
        </p:spPr>
        <p:txBody>
          <a:bodyPr wrap="none" rtlCol="0">
            <a:spAutoFit/>
          </a:bodyPr>
          <a:lstStyle/>
          <a:p>
            <a:endParaRPr lang="en-GB" dirty="0"/>
          </a:p>
        </p:txBody>
      </p:sp>
      <p:sp>
        <p:nvSpPr>
          <p:cNvPr id="5" name="TextBox 4"/>
          <p:cNvSpPr txBox="1"/>
          <p:nvPr/>
        </p:nvSpPr>
        <p:spPr>
          <a:xfrm>
            <a:off x="285720" y="1500174"/>
            <a:ext cx="8572560" cy="5041380"/>
          </a:xfrm>
          <a:prstGeom prst="rect">
            <a:avLst/>
          </a:prstGeom>
          <a:noFill/>
        </p:spPr>
        <p:txBody>
          <a:bodyPr wrap="square" rtlCol="0">
            <a:spAutoFit/>
          </a:bodyPr>
          <a:lstStyle/>
          <a:p>
            <a:pPr>
              <a:lnSpc>
                <a:spcPct val="110000"/>
              </a:lnSpc>
            </a:pPr>
            <a:r>
              <a:rPr lang="en-GB" sz="2400" i="1" dirty="0" smtClean="0"/>
              <a:t>I've been coding in F# lately, for a production task. </a:t>
            </a:r>
            <a:br>
              <a:rPr lang="en-GB" sz="2400" i="1" dirty="0" smtClean="0"/>
            </a:br>
            <a:r>
              <a:rPr lang="en-GB" sz="2400" i="1" dirty="0" smtClean="0"/>
              <a:t/>
            </a:r>
            <a:br>
              <a:rPr lang="en-GB" sz="2400" i="1" dirty="0" smtClean="0"/>
            </a:br>
            <a:r>
              <a:rPr lang="en-GB" sz="2400" i="1" dirty="0" smtClean="0"/>
              <a:t>F# allows you to </a:t>
            </a:r>
            <a:r>
              <a:rPr lang="en-GB" sz="2400" b="1" i="1" dirty="0" smtClean="0">
                <a:solidFill>
                  <a:srgbClr val="00B0F0"/>
                </a:solidFill>
              </a:rPr>
              <a:t>move smoothly</a:t>
            </a:r>
            <a:r>
              <a:rPr lang="en-GB" sz="2400" i="1" dirty="0" smtClean="0"/>
              <a:t> in your programming style... I start with pure </a:t>
            </a:r>
            <a:r>
              <a:rPr lang="en-GB" sz="2400" i="1" u="sng" dirty="0" smtClean="0"/>
              <a:t>functional</a:t>
            </a:r>
            <a:r>
              <a:rPr lang="en-GB" sz="2400" i="1" dirty="0" smtClean="0"/>
              <a:t> code, shift slightly towards an </a:t>
            </a:r>
            <a:r>
              <a:rPr lang="en-GB" sz="2400" i="1" u="sng" dirty="0" smtClean="0"/>
              <a:t>object-oriented</a:t>
            </a:r>
            <a:r>
              <a:rPr lang="en-GB" sz="2400" i="1" dirty="0" smtClean="0"/>
              <a:t> style, and in production code, I sometimes have to do some </a:t>
            </a:r>
            <a:r>
              <a:rPr lang="en-GB" sz="2400" i="1" u="sng" dirty="0" smtClean="0"/>
              <a:t>imperative</a:t>
            </a:r>
            <a:r>
              <a:rPr lang="en-GB" sz="2400" i="1" dirty="0" smtClean="0"/>
              <a:t> programming. </a:t>
            </a:r>
          </a:p>
          <a:p>
            <a:pPr>
              <a:lnSpc>
                <a:spcPct val="110000"/>
              </a:lnSpc>
            </a:pPr>
            <a:endParaRPr lang="en-GB" sz="2400" i="1" dirty="0" smtClean="0"/>
          </a:p>
          <a:p>
            <a:pPr>
              <a:lnSpc>
                <a:spcPct val="110000"/>
              </a:lnSpc>
            </a:pPr>
            <a:r>
              <a:rPr lang="en-GB" sz="2400" i="1" dirty="0" smtClean="0"/>
              <a:t>I can </a:t>
            </a:r>
            <a:r>
              <a:rPr lang="en-GB" sz="2400" b="1" i="1" dirty="0" smtClean="0">
                <a:solidFill>
                  <a:schemeClr val="accent2">
                    <a:lumMod val="60000"/>
                    <a:lumOff val="40000"/>
                  </a:schemeClr>
                </a:solidFill>
              </a:rPr>
              <a:t>start with a pure idea</a:t>
            </a:r>
            <a:r>
              <a:rPr lang="en-GB" sz="2400" i="1" dirty="0" smtClean="0"/>
              <a:t>, and still </a:t>
            </a:r>
            <a:r>
              <a:rPr lang="en-GB" sz="2400" b="1" i="1" dirty="0" smtClean="0">
                <a:solidFill>
                  <a:schemeClr val="accent2">
                    <a:lumMod val="60000"/>
                    <a:lumOff val="40000"/>
                  </a:schemeClr>
                </a:solidFill>
              </a:rPr>
              <a:t>finish my project with realistic code</a:t>
            </a:r>
            <a:r>
              <a:rPr lang="en-GB" sz="2400" i="1" dirty="0" smtClean="0"/>
              <a:t>. You're never disappointed in any phase of the project!</a:t>
            </a:r>
          </a:p>
          <a:p>
            <a:pPr>
              <a:lnSpc>
                <a:spcPct val="140000"/>
              </a:lnSpc>
            </a:pPr>
            <a:endParaRPr lang="en-GB" sz="2000" i="1" dirty="0" smtClean="0"/>
          </a:p>
          <a:p>
            <a:pPr algn="r">
              <a:lnSpc>
                <a:spcPct val="140000"/>
              </a:lnSpc>
            </a:pPr>
            <a:r>
              <a:rPr lang="en-GB" sz="2000" dirty="0" smtClean="0"/>
              <a:t>Julien </a:t>
            </a:r>
            <a:r>
              <a:rPr lang="en-GB" sz="2000" dirty="0" err="1" smtClean="0"/>
              <a:t>Laugel</a:t>
            </a:r>
            <a:r>
              <a:rPr lang="en-GB" sz="2000" dirty="0" smtClean="0"/>
              <a:t>, Chief Software Architect, www.eurostocks.com</a:t>
            </a:r>
            <a:r>
              <a:rPr lang="en-GB" sz="2000" i="1" dirty="0" smtClean="0"/>
              <a:t/>
            </a:r>
            <a:br>
              <a:rPr lang="en-GB" sz="2000" i="1" dirty="0" smtClean="0"/>
            </a:br>
            <a:endParaRPr lang="en-GB" sz="2000" i="1"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First 100,000 Chatty Agents</a:t>
            </a:r>
            <a:endParaRPr lang="en-GB" dirty="0"/>
          </a:p>
        </p:txBody>
      </p:sp>
      <p:sp>
        <p:nvSpPr>
          <p:cNvPr id="3" name="Content Placeholder 2"/>
          <p:cNvSpPr>
            <a:spLocks noGrp="1"/>
          </p:cNvSpPr>
          <p:nvPr>
            <p:ph type="body" sz="quarter" idx="10"/>
          </p:nvPr>
        </p:nvSpPr>
        <p:spPr/>
        <p:txBody>
          <a:bodyPr/>
          <a:lstStyle/>
          <a:p>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agents = </a:t>
            </a:r>
          </a:p>
          <a:p>
            <a:r>
              <a:rPr lang="en-GB" sz="2000" b="1" dirty="0" smtClean="0">
                <a:solidFill>
                  <a:schemeClr val="bg1"/>
                </a:solidFill>
                <a:cs typeface="Consolas" pitchFamily="49" charset="0"/>
              </a:rPr>
              <a:t>   [ </a:t>
            </a:r>
            <a:r>
              <a:rPr lang="en-GB" sz="2000" b="1" dirty="0" smtClean="0">
                <a:solidFill>
                  <a:schemeClr val="accent2"/>
                </a:solidFill>
                <a:cs typeface="Consolas" pitchFamily="49" charset="0"/>
              </a:rPr>
              <a:t>for </a:t>
            </a:r>
            <a:r>
              <a:rPr lang="en-GB" sz="2000" b="1" dirty="0" smtClean="0">
                <a:solidFill>
                  <a:schemeClr val="bg1"/>
                </a:solidFill>
                <a:cs typeface="Consolas" pitchFamily="49" charset="0"/>
              </a:rPr>
              <a:t>i </a:t>
            </a:r>
            <a:r>
              <a:rPr lang="en-GB" sz="2000" b="1" dirty="0" smtClean="0">
                <a:solidFill>
                  <a:schemeClr val="accent2"/>
                </a:solidFill>
                <a:cs typeface="Consolas" pitchFamily="49" charset="0"/>
              </a:rPr>
              <a:t>in</a:t>
            </a:r>
            <a:r>
              <a:rPr lang="en-GB" sz="2000" b="1" dirty="0" smtClean="0">
                <a:solidFill>
                  <a:schemeClr val="bg1"/>
                </a:solidFill>
                <a:cs typeface="Consolas" pitchFamily="49" charset="0"/>
              </a:rPr>
              <a:t> 0 .. 100000 </a:t>
            </a:r>
            <a:r>
              <a:rPr lang="en-GB" sz="2000" b="1" dirty="0" smtClean="0">
                <a:solidFill>
                  <a:schemeClr val="accent2"/>
                </a:solidFill>
                <a:cs typeface="Consolas" pitchFamily="49" charset="0"/>
              </a:rPr>
              <a:t>-&gt;</a:t>
            </a:r>
          </a:p>
          <a:p>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Agent.Start</a:t>
            </a:r>
            <a:r>
              <a:rPr lang="en-GB" sz="2000" b="1" dirty="0" smtClean="0">
                <a:solidFill>
                  <a:schemeClr val="bg1"/>
                </a:solidFill>
                <a:cs typeface="Consolas" pitchFamily="49" charset="0"/>
              </a:rPr>
              <a:t>(</a:t>
            </a:r>
            <a:r>
              <a:rPr lang="en-GB" sz="2000" b="1" dirty="0" smtClean="0">
                <a:solidFill>
                  <a:schemeClr val="accent2"/>
                </a:solidFill>
                <a:cs typeface="Consolas" pitchFamily="49" charset="0"/>
              </a:rPr>
              <a:t>fun</a:t>
            </a:r>
            <a:r>
              <a:rPr lang="en-GB" sz="2000" b="1" dirty="0" smtClean="0">
                <a:solidFill>
                  <a:schemeClr val="bg1"/>
                </a:solidFill>
                <a:cs typeface="Consolas" pitchFamily="49" charset="0"/>
              </a:rPr>
              <a:t> inbox </a:t>
            </a:r>
            <a:r>
              <a:rPr lang="en-GB" sz="2000" b="1" dirty="0" smtClean="0">
                <a:solidFill>
                  <a:schemeClr val="accent2"/>
                </a:solidFill>
                <a:cs typeface="Consolas" pitchFamily="49" charset="0"/>
              </a:rPr>
              <a:t>-&gt;</a:t>
            </a:r>
          </a:p>
          <a:p>
            <a:r>
              <a:rPr lang="en-GB" sz="2000" b="1" dirty="0" smtClean="0">
                <a:solidFill>
                  <a:schemeClr val="bg1"/>
                </a:solidFill>
                <a:cs typeface="Consolas" pitchFamily="49" charset="0"/>
              </a:rPr>
              <a:t>         async { </a:t>
            </a:r>
            <a:r>
              <a:rPr lang="en-GB" sz="2000" b="1" dirty="0" smtClean="0">
                <a:solidFill>
                  <a:schemeClr val="accent2"/>
                </a:solidFill>
                <a:cs typeface="Consolas" pitchFamily="49" charset="0"/>
              </a:rPr>
              <a:t>while</a:t>
            </a:r>
            <a:r>
              <a:rPr lang="en-GB" sz="2000" b="1" dirty="0" smtClean="0">
                <a:solidFill>
                  <a:schemeClr val="bg1"/>
                </a:solidFill>
                <a:cs typeface="Consolas" pitchFamily="49" charset="0"/>
              </a:rPr>
              <a:t> true </a:t>
            </a:r>
            <a:r>
              <a:rPr lang="en-GB" sz="2000" b="1" dirty="0" smtClean="0">
                <a:solidFill>
                  <a:schemeClr val="accent2"/>
                </a:solidFill>
                <a:cs typeface="Consolas" pitchFamily="49" charset="0"/>
              </a:rPr>
              <a:t>do</a:t>
            </a:r>
            <a:r>
              <a:rPr lang="en-GB" sz="2000" b="1" dirty="0" smtClean="0">
                <a:solidFill>
                  <a:schemeClr val="bg1"/>
                </a:solidFill>
                <a:cs typeface="Consolas" pitchFamily="49" charset="0"/>
              </a:rPr>
              <a:t> </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a,b,reply</a:t>
            </a:r>
            <a:r>
              <a:rPr lang="en-GB" sz="2000" b="1" dirty="0" smtClean="0">
                <a:solidFill>
                  <a:schemeClr val="bg1"/>
                </a:solidFill>
                <a:cs typeface="Consolas" pitchFamily="49" charset="0"/>
              </a:rPr>
              <a:t> = </a:t>
            </a:r>
            <a:r>
              <a:rPr lang="en-GB" sz="2000" b="1" dirty="0" err="1" smtClean="0">
                <a:solidFill>
                  <a:schemeClr val="bg1"/>
                </a:solidFill>
                <a:cs typeface="Consolas" pitchFamily="49" charset="0"/>
              </a:rPr>
              <a:t>inbox.Receive</a:t>
            </a:r>
            <a:r>
              <a:rPr lang="en-GB" sz="2000" b="1" dirty="0" smtClean="0">
                <a:solidFill>
                  <a:schemeClr val="bg1"/>
                </a:solidFill>
                <a:cs typeface="Consolas" pitchFamily="49" charset="0"/>
              </a:rPr>
              <a:t>()</a:t>
            </a:r>
          </a:p>
          <a:p>
            <a:r>
              <a:rPr lang="en-GB" sz="2000" b="1" dirty="0" smtClean="0">
                <a:solidFill>
                  <a:schemeClr val="bg1"/>
                </a:solidFill>
                <a:cs typeface="Consolas" pitchFamily="49" charset="0"/>
              </a:rPr>
              <a:t>                   msg &lt;-- (a+b) })]</a:t>
            </a:r>
          </a:p>
        </p:txBody>
      </p:sp>
      <p:sp>
        <p:nvSpPr>
          <p:cNvPr id="7" name="Folded Corner 924687"/>
          <p:cNvSpPr>
            <a:spLocks noChangeArrowheads="1"/>
          </p:cNvSpPr>
          <p:nvPr/>
        </p:nvSpPr>
        <p:spPr bwMode="auto">
          <a:xfrm>
            <a:off x="-1" y="5143511"/>
            <a:ext cx="6684135" cy="1089863"/>
          </a:xfrm>
          <a:prstGeom prst="foldedCorner">
            <a:avLst>
              <a:gd name="adj" fmla="val 12866"/>
            </a:avLst>
          </a:prstGeom>
          <a:solidFill>
            <a:schemeClr val="bg2"/>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a:bodyPr>
          <a:lstStyle/>
          <a:p>
            <a:r>
              <a:rPr lang="en-GB" sz="1500" b="1" dirty="0" smtClean="0">
                <a:solidFill>
                  <a:schemeClr val="bg1"/>
                </a:solidFill>
                <a:latin typeface="Consolas" pitchFamily="49" charset="0"/>
                <a:cs typeface="Consolas" pitchFamily="49" charset="0"/>
              </a:rPr>
              <a:t>Note:</a:t>
            </a:r>
          </a:p>
          <a:p>
            <a:r>
              <a:rPr lang="en-GB" sz="1500" b="1" dirty="0" smtClean="0">
                <a:solidFill>
                  <a:schemeClr val="bg1"/>
                </a:solidFill>
                <a:latin typeface="Consolas" pitchFamily="49" charset="0"/>
                <a:cs typeface="Consolas" pitchFamily="49" charset="0"/>
              </a:rPr>
              <a:t>type Agent&lt;'T&gt; = MailboxProcessor&lt;'T&gt;</a:t>
            </a:r>
          </a:p>
          <a:p>
            <a:r>
              <a:rPr lang="en-GB" sz="1500" b="1" dirty="0" smtClean="0">
                <a:solidFill>
                  <a:schemeClr val="bg1"/>
                </a:solidFill>
                <a:latin typeface="Consolas" pitchFamily="49" charset="0"/>
                <a:cs typeface="Consolas" pitchFamily="49" charset="0"/>
              </a:rPr>
              <a:t>let (&lt;--) (a:AsyncReplyChannel&lt;'T&gt;) b = </a:t>
            </a:r>
            <a:r>
              <a:rPr lang="en-GB" sz="1500" b="1" dirty="0" err="1" smtClean="0">
                <a:solidFill>
                  <a:schemeClr val="bg1"/>
                </a:solidFill>
                <a:latin typeface="Consolas" pitchFamily="49" charset="0"/>
                <a:cs typeface="Consolas" pitchFamily="49" charset="0"/>
              </a:rPr>
              <a:t>a.Reply</a:t>
            </a:r>
            <a:r>
              <a:rPr lang="en-GB" sz="1500" b="1" dirty="0" smtClean="0">
                <a:solidFill>
                  <a:schemeClr val="bg1"/>
                </a:solidFill>
                <a:latin typeface="Consolas" pitchFamily="49" charset="0"/>
                <a:cs typeface="Consolas" pitchFamily="49" charset="0"/>
              </a:rPr>
              <a:t>(b)</a:t>
            </a:r>
          </a:p>
        </p:txBody>
      </p:sp>
      <p:sp>
        <p:nvSpPr>
          <p:cNvPr id="6" name="Content Placeholder 2"/>
          <p:cNvSpPr txBox="1">
            <a:spLocks/>
          </p:cNvSpPr>
          <p:nvPr/>
        </p:nvSpPr>
        <p:spPr>
          <a:xfrm>
            <a:off x="695545" y="3337260"/>
            <a:ext cx="8086952" cy="1966747"/>
          </a:xfrm>
          <a:prstGeom prst="rect">
            <a:avLst/>
          </a:prstGeom>
        </p:spPr>
        <p:txBody>
          <a:bodyPr vert="horz" wrap="square" lIns="0" tIns="0" rIns="0" bIns="0" rtlCol="0">
            <a:noAutofit/>
          </a:bodyPr>
          <a:lstStyle/>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r>
              <a:rPr kumimoji="0" lang="en-GB"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rPr>
              <a:t>Async.Parallel </a:t>
            </a: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chemeClr val="bg1"/>
                </a:solidFill>
                <a:latin typeface="Consolas" pitchFamily="49" charset="0"/>
                <a:cs typeface="Consolas" pitchFamily="49" charset="0"/>
              </a:rPr>
              <a:t>    </a:t>
            </a:r>
            <a:r>
              <a:rPr kumimoji="0" lang="en-GB"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rPr>
              <a:t>[ for agent in agents -&gt; </a:t>
            </a: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chemeClr val="bg1"/>
                </a:solidFill>
                <a:latin typeface="Consolas" pitchFamily="49" charset="0"/>
                <a:cs typeface="Consolas" pitchFamily="49" charset="0"/>
              </a:rPr>
              <a:t>           </a:t>
            </a:r>
            <a:r>
              <a:rPr lang="en-GB" b="1" dirty="0" err="1" smtClean="0">
                <a:solidFill>
                  <a:schemeClr val="bg1"/>
                </a:solidFill>
                <a:latin typeface="Consolas" pitchFamily="49" charset="0"/>
                <a:cs typeface="Consolas" pitchFamily="49" charset="0"/>
              </a:rPr>
              <a:t>agent.PostAndAsyncReply</a:t>
            </a:r>
            <a:r>
              <a:rPr lang="en-GB" b="1" dirty="0" smtClean="0">
                <a:solidFill>
                  <a:schemeClr val="bg1"/>
                </a:solidFill>
                <a:latin typeface="Consolas" pitchFamily="49" charset="0"/>
                <a:cs typeface="Consolas" pitchFamily="49" charset="0"/>
              </a:rPr>
              <a:t> (fun r -&gt; (10,10,r)) ]</a:t>
            </a: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baseline="0" noProof="0" dirty="0" smtClean="0">
              <a:ln>
                <a:noFill/>
              </a:ln>
              <a:solidFill>
                <a:schemeClr val="bg1"/>
              </a:solidFill>
              <a:effectLst/>
              <a:uLnTx/>
              <a:uFillTx/>
              <a:latin typeface="Consolas" pitchFamily="49" charset="0"/>
              <a:ea typeface="+mn-ea"/>
              <a:cs typeface="Consolas" pitchFamily="49" charset="0"/>
            </a:endParaRPr>
          </a:p>
        </p:txBody>
      </p:sp>
      <p:sp>
        <p:nvSpPr>
          <p:cNvPr id="8" name="Rounded Rectangle 7"/>
          <p:cNvSpPr/>
          <p:nvPr/>
        </p:nvSpPr>
        <p:spPr bwMode="auto">
          <a:xfrm>
            <a:off x="3026535" y="2743200"/>
            <a:ext cx="2846231" cy="463640"/>
          </a:xfrm>
          <a:prstGeom prst="roundRect">
            <a:avLst/>
          </a:prstGeom>
          <a:noFill/>
          <a:ln>
            <a:solidFill>
              <a:srgbClr val="99CC99"/>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Rectangular Callout 8"/>
          <p:cNvSpPr/>
          <p:nvPr/>
        </p:nvSpPr>
        <p:spPr>
          <a:xfrm>
            <a:off x="5881225" y="3430811"/>
            <a:ext cx="1446854" cy="461665"/>
          </a:xfrm>
          <a:prstGeom prst="wedgeRectCallout">
            <a:avLst>
              <a:gd name="adj1" fmla="val -49034"/>
              <a:gd name="adj2" fmla="val -9506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400" b="1" dirty="0" smtClean="0">
                <a:solidFill>
                  <a:schemeClr val="tx1"/>
                </a:solidFill>
              </a:rPr>
              <a:t>Response</a:t>
            </a:r>
          </a:p>
        </p:txBody>
      </p:sp>
      <p:sp>
        <p:nvSpPr>
          <p:cNvPr id="10" name="Rectangular Callout 9"/>
          <p:cNvSpPr/>
          <p:nvPr/>
        </p:nvSpPr>
        <p:spPr>
          <a:xfrm>
            <a:off x="4613048" y="4909735"/>
            <a:ext cx="1222835" cy="461665"/>
          </a:xfrm>
          <a:prstGeom prst="wedgeRectCallout">
            <a:avLst>
              <a:gd name="adj1" fmla="val -49034"/>
              <a:gd name="adj2" fmla="val -9506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400" b="1" dirty="0" smtClean="0">
                <a:solidFill>
                  <a:schemeClr val="tx1"/>
                </a:solidFill>
              </a:rPr>
              <a:t>Promise</a:t>
            </a:r>
          </a:p>
        </p:txBody>
      </p:sp>
      <p:sp>
        <p:nvSpPr>
          <p:cNvPr id="11" name="Rounded Rectangle 10"/>
          <p:cNvSpPr/>
          <p:nvPr/>
        </p:nvSpPr>
        <p:spPr bwMode="auto">
          <a:xfrm>
            <a:off x="1970468" y="4363792"/>
            <a:ext cx="3168202" cy="463640"/>
          </a:xfrm>
          <a:prstGeom prst="roundRect">
            <a:avLst/>
          </a:prstGeom>
          <a:noFill/>
          <a:ln>
            <a:solidFill>
              <a:srgbClr val="99CC99"/>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6606" y="2973388"/>
            <a:ext cx="8382000" cy="664797"/>
          </a:xfrm>
        </p:spPr>
        <p:txBody>
          <a:bodyPr/>
          <a:lstStyle/>
          <a:p>
            <a:pPr algn="ctr"/>
            <a:r>
              <a:rPr lang="en-GB" dirty="0" smtClean="0"/>
              <a:t>Economics</a:t>
            </a:r>
            <a:endParaRPr lang="en-GB"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6606" y="2973388"/>
            <a:ext cx="8382000" cy="664797"/>
          </a:xfrm>
        </p:spPr>
        <p:txBody>
          <a:bodyPr/>
          <a:lstStyle/>
          <a:p>
            <a:pPr algn="ctr"/>
            <a:r>
              <a:rPr lang="en-GB" dirty="0" smtClean="0"/>
              <a:t>Parallel</a:t>
            </a:r>
            <a:endParaRPr lang="en-GB"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6606" y="2973388"/>
            <a:ext cx="8382000" cy="664797"/>
          </a:xfrm>
        </p:spPr>
        <p:txBody>
          <a:bodyPr/>
          <a:lstStyle/>
          <a:p>
            <a:pPr algn="ctr"/>
            <a:r>
              <a:rPr lang="en-GB" dirty="0" smtClean="0"/>
              <a:t>Simplicity</a:t>
            </a:r>
            <a:endParaRPr lang="en-GB"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50000"/>
                  </a:schemeClr>
                </a:solidFill>
              </a:rPr>
              <a:t>Code!</a:t>
            </a:r>
            <a:endParaRPr lang="en-AU" dirty="0">
              <a:solidFill>
                <a:schemeClr val="bg1">
                  <a:lumMod val="50000"/>
                </a:schemeClr>
              </a:solidFill>
            </a:endParaRPr>
          </a:p>
        </p:txBody>
      </p:sp>
      <p:sp>
        <p:nvSpPr>
          <p:cNvPr id="3" name="Content Placeholder 2"/>
          <p:cNvSpPr>
            <a:spLocks noGrp="1"/>
          </p:cNvSpPr>
          <p:nvPr>
            <p:ph type="body" idx="1"/>
          </p:nvPr>
        </p:nvSpPr>
        <p:spPr/>
        <p:txBody>
          <a:bodyPr>
            <a:normAutofit/>
          </a:bodyPr>
          <a:lstStyle/>
          <a:p>
            <a:pPr>
              <a:buNone/>
            </a:pPr>
            <a:r>
              <a:rPr lang="en-US" sz="1800" b="1" dirty="0" smtClean="0">
                <a:solidFill>
                  <a:srgbClr val="92D050"/>
                </a:solidFill>
                <a:latin typeface="Lucida Console" pitchFamily="49" charset="0"/>
              </a:rPr>
              <a:t>//F#</a:t>
            </a:r>
          </a:p>
          <a:p>
            <a:pPr>
              <a:buNone/>
            </a:pPr>
            <a:r>
              <a:rPr lang="en-AU" sz="1800" b="1" dirty="0" smtClean="0">
                <a:solidFill>
                  <a:srgbClr val="92D050"/>
                </a:solidFill>
                <a:latin typeface="Lucida Console" pitchFamily="49" charset="0"/>
              </a:rPr>
              <a:t>open </a:t>
            </a:r>
            <a:r>
              <a:rPr lang="en-AU" sz="1800" b="1" dirty="0">
                <a:solidFill>
                  <a:srgbClr val="92D050"/>
                </a:solidFill>
                <a:latin typeface="Lucida Console" pitchFamily="49" charset="0"/>
              </a:rPr>
              <a:t>System</a:t>
            </a:r>
          </a:p>
          <a:p>
            <a:pPr>
              <a:buNone/>
            </a:pPr>
            <a:r>
              <a:rPr lang="en-AU" sz="1800" b="1" dirty="0">
                <a:solidFill>
                  <a:srgbClr val="92D050"/>
                </a:solidFill>
                <a:latin typeface="Lucida Console" pitchFamily="49" charset="0"/>
              </a:rPr>
              <a:t>let a = 2</a:t>
            </a:r>
          </a:p>
          <a:p>
            <a:pPr>
              <a:buNone/>
            </a:pPr>
            <a:r>
              <a:rPr lang="en-AU" sz="1800" b="1" dirty="0" err="1" smtClean="0">
                <a:solidFill>
                  <a:srgbClr val="92D050"/>
                </a:solidFill>
                <a:latin typeface="Lucida Console" pitchFamily="49" charset="0"/>
              </a:rPr>
              <a:t>Console.WriteLine</a:t>
            </a:r>
            <a:r>
              <a:rPr lang="en-AU" sz="1800" b="1" dirty="0" smtClean="0">
                <a:solidFill>
                  <a:srgbClr val="92D050"/>
                </a:solidFill>
                <a:latin typeface="Lucida Console" pitchFamily="49" charset="0"/>
              </a:rPr>
              <a:t>(a)</a:t>
            </a:r>
            <a:endParaRPr lang="en-US" sz="1800" b="1" dirty="0">
              <a:solidFill>
                <a:srgbClr val="92D050"/>
              </a:solidFill>
              <a:latin typeface="Lucida Console" pitchFamily="49" charset="0"/>
            </a:endParaRPr>
          </a:p>
        </p:txBody>
      </p:sp>
      <p:sp>
        <p:nvSpPr>
          <p:cNvPr id="4" name="Content Placeholder 2"/>
          <p:cNvSpPr txBox="1">
            <a:spLocks/>
          </p:cNvSpPr>
          <p:nvPr/>
        </p:nvSpPr>
        <p:spPr>
          <a:xfrm>
            <a:off x="3747546" y="1359716"/>
            <a:ext cx="5143536" cy="4525963"/>
          </a:xfrm>
          <a:prstGeom prst="rect">
            <a:avLst/>
          </a:prstGeom>
        </p:spPr>
        <p:txBody>
          <a:bodyPr vert="horz" lIns="91432" tIns="45715" rIns="91432" bIns="45715" rtlCol="0">
            <a:noAutofit/>
          </a:bodyPr>
          <a:lstStyle/>
          <a:p>
            <a:pPr marL="342871" indent="-342871">
              <a:spcBef>
                <a:spcPct val="20000"/>
              </a:spcBef>
              <a:defRPr/>
            </a:pPr>
            <a:r>
              <a:rPr lang="en-US" b="1" dirty="0">
                <a:solidFill>
                  <a:schemeClr val="accent5">
                    <a:lumMod val="40000"/>
                    <a:lumOff val="60000"/>
                  </a:schemeClr>
                </a:solidFill>
                <a:latin typeface="Lucida Console" pitchFamily="49" charset="0"/>
              </a:rPr>
              <a:t>//C#</a:t>
            </a:r>
          </a:p>
          <a:p>
            <a:r>
              <a:rPr lang="en-AU" b="1" dirty="0">
                <a:solidFill>
                  <a:schemeClr val="accent5">
                    <a:lumMod val="40000"/>
                    <a:lumOff val="60000"/>
                  </a:schemeClr>
                </a:solidFill>
                <a:latin typeface="Lucida Console" pitchFamily="49" charset="0"/>
              </a:rPr>
              <a:t>using System;</a:t>
            </a:r>
          </a:p>
          <a:p>
            <a:endParaRPr lang="en-AU" b="1" dirty="0">
              <a:solidFill>
                <a:schemeClr val="accent5">
                  <a:lumMod val="40000"/>
                  <a:lumOff val="60000"/>
                </a:schemeClr>
              </a:solidFill>
              <a:latin typeface="Lucida Console" pitchFamily="49" charset="0"/>
            </a:endParaRPr>
          </a:p>
          <a:p>
            <a:r>
              <a:rPr lang="en-AU" b="1" dirty="0">
                <a:solidFill>
                  <a:schemeClr val="accent5">
                    <a:lumMod val="40000"/>
                    <a:lumOff val="60000"/>
                  </a:schemeClr>
                </a:solidFill>
                <a:latin typeface="Lucida Console" pitchFamily="49" charset="0"/>
              </a:rPr>
              <a:t>namespace ConsoleApplication1</a:t>
            </a:r>
          </a:p>
          <a:p>
            <a:r>
              <a:rPr lang="en-AU" b="1" dirty="0">
                <a:solidFill>
                  <a:schemeClr val="accent5">
                    <a:lumMod val="40000"/>
                    <a:lumOff val="60000"/>
                  </a:schemeClr>
                </a:solidFill>
                <a:latin typeface="Lucida Console" pitchFamily="49" charset="0"/>
              </a:rPr>
              <a:t>{</a:t>
            </a:r>
          </a:p>
          <a:p>
            <a:r>
              <a:rPr lang="en-AU" b="1" dirty="0">
                <a:solidFill>
                  <a:schemeClr val="accent5">
                    <a:lumMod val="40000"/>
                    <a:lumOff val="60000"/>
                  </a:schemeClr>
                </a:solidFill>
                <a:latin typeface="Lucida Console" pitchFamily="49" charset="0"/>
              </a:rPr>
              <a:t>  </a:t>
            </a:r>
            <a:r>
              <a:rPr lang="en-AU" b="1" dirty="0" smtClean="0">
                <a:solidFill>
                  <a:schemeClr val="accent5">
                    <a:lumMod val="40000"/>
                    <a:lumOff val="60000"/>
                  </a:schemeClr>
                </a:solidFill>
                <a:latin typeface="Lucida Console" pitchFamily="49" charset="0"/>
              </a:rPr>
              <a:t>class </a:t>
            </a:r>
            <a:r>
              <a:rPr lang="en-AU" b="1" dirty="0">
                <a:solidFill>
                  <a:schemeClr val="accent5">
                    <a:lumMod val="40000"/>
                    <a:lumOff val="60000"/>
                  </a:schemeClr>
                </a:solidFill>
                <a:latin typeface="Lucida Console" pitchFamily="49" charset="0"/>
              </a:rPr>
              <a:t>Program</a:t>
            </a:r>
          </a:p>
          <a:p>
            <a:r>
              <a:rPr lang="en-AU" b="1" dirty="0">
                <a:solidFill>
                  <a:schemeClr val="accent5">
                    <a:lumMod val="40000"/>
                    <a:lumOff val="60000"/>
                  </a:schemeClr>
                </a:solidFill>
                <a:latin typeface="Lucida Console" pitchFamily="49" charset="0"/>
              </a:rPr>
              <a:t>  </a:t>
            </a:r>
            <a:r>
              <a:rPr lang="en-AU" b="1" dirty="0" smtClean="0">
                <a:solidFill>
                  <a:schemeClr val="accent5">
                    <a:lumMod val="40000"/>
                    <a:lumOff val="60000"/>
                  </a:schemeClr>
                </a:solidFill>
                <a:latin typeface="Lucida Console" pitchFamily="49" charset="0"/>
              </a:rPr>
              <a:t>{</a:t>
            </a:r>
            <a:endParaRPr lang="en-AU" b="1" dirty="0">
              <a:solidFill>
                <a:schemeClr val="accent5">
                  <a:lumMod val="40000"/>
                  <a:lumOff val="60000"/>
                </a:schemeClr>
              </a:solidFill>
              <a:latin typeface="Lucida Console" pitchFamily="49" charset="0"/>
            </a:endParaRPr>
          </a:p>
          <a:p>
            <a:r>
              <a:rPr lang="en-AU" b="1" dirty="0">
                <a:solidFill>
                  <a:schemeClr val="accent5">
                    <a:lumMod val="40000"/>
                    <a:lumOff val="60000"/>
                  </a:schemeClr>
                </a:solidFill>
                <a:latin typeface="Lucida Console" pitchFamily="49" charset="0"/>
              </a:rPr>
              <a:t>  </a:t>
            </a:r>
            <a:r>
              <a:rPr lang="en-AU" b="1" dirty="0" smtClean="0">
                <a:solidFill>
                  <a:schemeClr val="accent5">
                    <a:lumMod val="40000"/>
                    <a:lumOff val="60000"/>
                  </a:schemeClr>
                </a:solidFill>
                <a:latin typeface="Lucida Console" pitchFamily="49" charset="0"/>
              </a:rPr>
              <a:t>  </a:t>
            </a:r>
            <a:r>
              <a:rPr lang="en-AU" b="1" dirty="0">
                <a:solidFill>
                  <a:schemeClr val="accent5">
                    <a:lumMod val="40000"/>
                    <a:lumOff val="60000"/>
                  </a:schemeClr>
                </a:solidFill>
                <a:latin typeface="Lucida Console" pitchFamily="49" charset="0"/>
              </a:rPr>
              <a:t>static int a()</a:t>
            </a:r>
          </a:p>
          <a:p>
            <a:r>
              <a:rPr lang="en-AU" b="1" dirty="0">
                <a:solidFill>
                  <a:schemeClr val="accent5">
                    <a:lumMod val="40000"/>
                    <a:lumOff val="60000"/>
                  </a:schemeClr>
                </a:solidFill>
                <a:latin typeface="Lucida Console" pitchFamily="49" charset="0"/>
              </a:rPr>
              <a:t>  </a:t>
            </a:r>
            <a:r>
              <a:rPr lang="en-AU" b="1" dirty="0" smtClean="0">
                <a:solidFill>
                  <a:schemeClr val="accent5">
                    <a:lumMod val="40000"/>
                    <a:lumOff val="60000"/>
                  </a:schemeClr>
                </a:solidFill>
                <a:latin typeface="Lucida Console" pitchFamily="49" charset="0"/>
              </a:rPr>
              <a:t>  </a:t>
            </a:r>
            <a:r>
              <a:rPr lang="en-AU" b="1" dirty="0">
                <a:solidFill>
                  <a:schemeClr val="accent5">
                    <a:lumMod val="40000"/>
                    <a:lumOff val="60000"/>
                  </a:schemeClr>
                </a:solidFill>
                <a:latin typeface="Lucida Console" pitchFamily="49" charset="0"/>
              </a:rPr>
              <a:t>{</a:t>
            </a:r>
          </a:p>
          <a:p>
            <a:r>
              <a:rPr lang="en-AU" b="1" dirty="0">
                <a:solidFill>
                  <a:schemeClr val="accent5">
                    <a:lumMod val="40000"/>
                    <a:lumOff val="60000"/>
                  </a:schemeClr>
                </a:solidFill>
                <a:latin typeface="Lucida Console" pitchFamily="49" charset="0"/>
              </a:rPr>
              <a:t>  </a:t>
            </a:r>
            <a:r>
              <a:rPr lang="en-AU" b="1" dirty="0" smtClean="0">
                <a:solidFill>
                  <a:schemeClr val="accent5">
                    <a:lumMod val="40000"/>
                    <a:lumOff val="60000"/>
                  </a:schemeClr>
                </a:solidFill>
                <a:latin typeface="Lucida Console" pitchFamily="49" charset="0"/>
              </a:rPr>
              <a:t>      </a:t>
            </a:r>
            <a:r>
              <a:rPr lang="en-AU" b="1" dirty="0">
                <a:solidFill>
                  <a:schemeClr val="accent5">
                    <a:lumMod val="40000"/>
                    <a:lumOff val="60000"/>
                  </a:schemeClr>
                </a:solidFill>
                <a:latin typeface="Lucida Console" pitchFamily="49" charset="0"/>
              </a:rPr>
              <a:t>return 2;</a:t>
            </a:r>
          </a:p>
          <a:p>
            <a:r>
              <a:rPr lang="en-AU" b="1" dirty="0">
                <a:solidFill>
                  <a:schemeClr val="accent5">
                    <a:lumMod val="40000"/>
                    <a:lumOff val="60000"/>
                  </a:schemeClr>
                </a:solidFill>
                <a:latin typeface="Lucida Console" pitchFamily="49" charset="0"/>
              </a:rPr>
              <a:t>  </a:t>
            </a:r>
            <a:r>
              <a:rPr lang="en-AU" b="1" dirty="0" smtClean="0">
                <a:solidFill>
                  <a:schemeClr val="accent5">
                    <a:lumMod val="40000"/>
                    <a:lumOff val="60000"/>
                  </a:schemeClr>
                </a:solidFill>
                <a:latin typeface="Lucida Console" pitchFamily="49" charset="0"/>
              </a:rPr>
              <a:t>  </a:t>
            </a:r>
            <a:r>
              <a:rPr lang="en-AU" b="1" dirty="0">
                <a:solidFill>
                  <a:schemeClr val="accent5">
                    <a:lumMod val="40000"/>
                    <a:lumOff val="60000"/>
                  </a:schemeClr>
                </a:solidFill>
                <a:latin typeface="Lucida Console" pitchFamily="49" charset="0"/>
              </a:rPr>
              <a:t>}</a:t>
            </a:r>
          </a:p>
          <a:p>
            <a:r>
              <a:rPr lang="en-AU" b="1" dirty="0" smtClean="0">
                <a:solidFill>
                  <a:schemeClr val="accent5">
                    <a:lumMod val="40000"/>
                    <a:lumOff val="60000"/>
                  </a:schemeClr>
                </a:solidFill>
                <a:latin typeface="Lucida Console" pitchFamily="49" charset="0"/>
              </a:rPr>
              <a:t>    </a:t>
            </a:r>
            <a:r>
              <a:rPr lang="en-AU" b="1" dirty="0">
                <a:solidFill>
                  <a:schemeClr val="accent5">
                    <a:lumMod val="40000"/>
                    <a:lumOff val="60000"/>
                  </a:schemeClr>
                </a:solidFill>
                <a:latin typeface="Lucida Console" pitchFamily="49" charset="0"/>
              </a:rPr>
              <a:t>static void Main(string[] </a:t>
            </a:r>
            <a:r>
              <a:rPr lang="en-AU" b="1" dirty="0" err="1">
                <a:solidFill>
                  <a:schemeClr val="accent5">
                    <a:lumMod val="40000"/>
                    <a:lumOff val="60000"/>
                  </a:schemeClr>
                </a:solidFill>
                <a:latin typeface="Lucida Console" pitchFamily="49" charset="0"/>
              </a:rPr>
              <a:t>args</a:t>
            </a:r>
            <a:r>
              <a:rPr lang="en-AU" b="1" dirty="0">
                <a:solidFill>
                  <a:schemeClr val="accent5">
                    <a:lumMod val="40000"/>
                    <a:lumOff val="60000"/>
                  </a:schemeClr>
                </a:solidFill>
                <a:latin typeface="Lucida Console" pitchFamily="49" charset="0"/>
              </a:rPr>
              <a:t>)</a:t>
            </a:r>
          </a:p>
          <a:p>
            <a:r>
              <a:rPr lang="en-AU" b="1" dirty="0" smtClean="0">
                <a:solidFill>
                  <a:schemeClr val="accent5">
                    <a:lumMod val="40000"/>
                    <a:lumOff val="60000"/>
                  </a:schemeClr>
                </a:solidFill>
                <a:latin typeface="Lucida Console" pitchFamily="49" charset="0"/>
              </a:rPr>
              <a:t>    </a:t>
            </a:r>
            <a:r>
              <a:rPr lang="en-AU" b="1" dirty="0">
                <a:solidFill>
                  <a:schemeClr val="accent5">
                    <a:lumMod val="40000"/>
                    <a:lumOff val="60000"/>
                  </a:schemeClr>
                </a:solidFill>
                <a:latin typeface="Lucida Console" pitchFamily="49" charset="0"/>
              </a:rPr>
              <a:t>{</a:t>
            </a:r>
          </a:p>
          <a:p>
            <a:r>
              <a:rPr lang="en-AU" b="1" dirty="0" smtClean="0">
                <a:solidFill>
                  <a:schemeClr val="accent5">
                    <a:lumMod val="40000"/>
                    <a:lumOff val="60000"/>
                  </a:schemeClr>
                </a:solidFill>
                <a:latin typeface="Lucida Console" pitchFamily="49" charset="0"/>
              </a:rPr>
              <a:t>        </a:t>
            </a:r>
            <a:r>
              <a:rPr lang="en-AU" b="1" dirty="0" err="1">
                <a:solidFill>
                  <a:schemeClr val="accent5">
                    <a:lumMod val="40000"/>
                    <a:lumOff val="60000"/>
                  </a:schemeClr>
                </a:solidFill>
                <a:latin typeface="Lucida Console" pitchFamily="49" charset="0"/>
              </a:rPr>
              <a:t>Console.WriteLine</a:t>
            </a:r>
            <a:r>
              <a:rPr lang="en-AU" b="1" dirty="0">
                <a:solidFill>
                  <a:schemeClr val="accent5">
                    <a:lumMod val="40000"/>
                    <a:lumOff val="60000"/>
                  </a:schemeClr>
                </a:solidFill>
                <a:latin typeface="Lucida Console" pitchFamily="49" charset="0"/>
              </a:rPr>
              <a:t>(a);            </a:t>
            </a:r>
          </a:p>
          <a:p>
            <a:r>
              <a:rPr lang="en-AU" b="1" dirty="0" smtClean="0">
                <a:solidFill>
                  <a:schemeClr val="accent5">
                    <a:lumMod val="40000"/>
                    <a:lumOff val="60000"/>
                  </a:schemeClr>
                </a:solidFill>
                <a:latin typeface="Lucida Console" pitchFamily="49" charset="0"/>
              </a:rPr>
              <a:t>    </a:t>
            </a:r>
            <a:r>
              <a:rPr lang="en-AU" b="1" dirty="0">
                <a:solidFill>
                  <a:schemeClr val="accent5">
                    <a:lumMod val="40000"/>
                    <a:lumOff val="60000"/>
                  </a:schemeClr>
                </a:solidFill>
                <a:latin typeface="Lucida Console" pitchFamily="49" charset="0"/>
              </a:rPr>
              <a:t>}</a:t>
            </a:r>
          </a:p>
          <a:p>
            <a:r>
              <a:rPr lang="en-AU" b="1" dirty="0" smtClean="0">
                <a:solidFill>
                  <a:schemeClr val="accent5">
                    <a:lumMod val="40000"/>
                    <a:lumOff val="60000"/>
                  </a:schemeClr>
                </a:solidFill>
                <a:latin typeface="Lucida Console" pitchFamily="49" charset="0"/>
              </a:rPr>
              <a:t>  </a:t>
            </a:r>
            <a:r>
              <a:rPr lang="en-AU" b="1" dirty="0">
                <a:solidFill>
                  <a:schemeClr val="accent5">
                    <a:lumMod val="40000"/>
                    <a:lumOff val="60000"/>
                  </a:schemeClr>
                </a:solidFill>
                <a:latin typeface="Lucida Console" pitchFamily="49" charset="0"/>
              </a:rPr>
              <a:t>}</a:t>
            </a:r>
          </a:p>
          <a:p>
            <a:r>
              <a:rPr lang="en-AU" b="1" dirty="0" smtClean="0">
                <a:solidFill>
                  <a:schemeClr val="accent5">
                    <a:lumMod val="40000"/>
                    <a:lumOff val="60000"/>
                  </a:schemeClr>
                </a:solidFill>
                <a:latin typeface="Lucida Console" pitchFamily="49" charset="0"/>
              </a:rPr>
              <a:t>}</a:t>
            </a:r>
            <a:endParaRPr lang="en-AU" b="1" dirty="0">
              <a:solidFill>
                <a:schemeClr val="accent5">
                  <a:lumMod val="40000"/>
                  <a:lumOff val="60000"/>
                </a:schemeClr>
              </a:solidFill>
              <a:latin typeface="Lucida Console" pitchFamily="49" charset="0"/>
            </a:endParaRPr>
          </a:p>
        </p:txBody>
      </p:sp>
      <p:sp>
        <p:nvSpPr>
          <p:cNvPr id="6" name="Text Placeholder 3"/>
          <p:cNvSpPr txBox="1">
            <a:spLocks/>
          </p:cNvSpPr>
          <p:nvPr/>
        </p:nvSpPr>
        <p:spPr>
          <a:xfrm>
            <a:off x="428596" y="357166"/>
            <a:ext cx="4040188"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r>
              <a:rPr kumimoji="0" lang="en-GB" sz="3200" b="0" i="0" u="none" strike="noStrike" kern="1200" cap="none" spc="0" normalizeH="0" baseline="0" noProof="0" dirty="0" smtClean="0">
                <a:ln>
                  <a:noFill/>
                </a:ln>
                <a:solidFill>
                  <a:srgbClr val="92D050"/>
                </a:solidFill>
                <a:effectLst/>
                <a:uLnTx/>
                <a:uFillTx/>
                <a:latin typeface="+mn-lt"/>
                <a:ea typeface="+mn-ea"/>
                <a:cs typeface="+mn-cs"/>
              </a:rPr>
              <a:t>Pleasure</a:t>
            </a:r>
            <a:endParaRPr kumimoji="0" lang="en-GB" sz="3200" b="0" i="0" u="none" strike="noStrike" kern="1200" cap="none" spc="0" normalizeH="0" baseline="0" noProof="0" dirty="0">
              <a:ln>
                <a:noFill/>
              </a:ln>
              <a:solidFill>
                <a:srgbClr val="92D050"/>
              </a:solidFill>
              <a:effectLst/>
              <a:uLnTx/>
              <a:uFillTx/>
              <a:latin typeface="+mn-lt"/>
              <a:ea typeface="+mn-ea"/>
              <a:cs typeface="+mn-cs"/>
            </a:endParaRPr>
          </a:p>
        </p:txBody>
      </p:sp>
      <p:sp>
        <p:nvSpPr>
          <p:cNvPr id="7" name="Text Placeholder 5"/>
          <p:cNvSpPr txBox="1">
            <a:spLocks/>
          </p:cNvSpPr>
          <p:nvPr/>
        </p:nvSpPr>
        <p:spPr>
          <a:xfrm>
            <a:off x="4616421" y="357166"/>
            <a:ext cx="4041775" cy="639762"/>
          </a:xfrm>
          <a:prstGeom prst="rect">
            <a:avLst/>
          </a:prstGeom>
        </p:spPr>
        <p:txBody>
          <a:bodyPr/>
          <a:lstStyle/>
          <a:p>
            <a:pPr marL="396875" marR="0" lvl="0" indent="-396875" algn="ctr" defTabSz="914363" rtl="0" eaLnBrk="1" fontAlgn="auto" latinLnBrk="0" hangingPunct="1">
              <a:lnSpc>
                <a:spcPct val="90000"/>
              </a:lnSpc>
              <a:spcBef>
                <a:spcPct val="20000"/>
              </a:spcBef>
              <a:spcAft>
                <a:spcPts val="0"/>
              </a:spcAft>
              <a:buClrTx/>
              <a:buSzTx/>
              <a:tabLst/>
              <a:defRPr/>
            </a:pPr>
            <a:r>
              <a:rPr kumimoji="0" lang="en-GB" sz="3200" b="0" i="0" u="none" strike="noStrike" kern="1200" cap="none" spc="0" normalizeH="0" baseline="0" noProof="0" dirty="0" smtClean="0">
                <a:ln>
                  <a:noFill/>
                </a:ln>
                <a:solidFill>
                  <a:schemeClr val="accent5">
                    <a:lumMod val="40000"/>
                    <a:lumOff val="60000"/>
                  </a:schemeClr>
                </a:solidFill>
                <a:effectLst/>
                <a:uLnTx/>
                <a:uFillTx/>
                <a:latin typeface="+mn-lt"/>
                <a:ea typeface="+mn-ea"/>
                <a:cs typeface="+mn-cs"/>
              </a:rPr>
              <a:t>Pain</a:t>
            </a:r>
            <a:endParaRPr kumimoji="0" lang="en-GB" sz="3200" b="0" i="0" u="none" strike="noStrike" kern="1200" cap="none" spc="0" normalizeH="0" baseline="0" noProof="0" dirty="0">
              <a:ln>
                <a:noFill/>
              </a:ln>
              <a:solidFill>
                <a:schemeClr val="accent5">
                  <a:lumMod val="40000"/>
                  <a:lumOff val="60000"/>
                </a:schemeClr>
              </a:solidFill>
              <a:effectLst/>
              <a:uLnTx/>
              <a:uFillTx/>
              <a:latin typeface="+mn-lt"/>
              <a:ea typeface="+mn-ea"/>
              <a:cs typeface="+mn-cs"/>
            </a:endParaRPr>
          </a:p>
        </p:txBody>
      </p:sp>
      <p:sp>
        <p:nvSpPr>
          <p:cNvPr id="8" name="AutoShape 5"/>
          <p:cNvSpPr>
            <a:spLocks noChangeArrowheads="1"/>
          </p:cNvSpPr>
          <p:nvPr/>
        </p:nvSpPr>
        <p:spPr bwMode="auto">
          <a:xfrm>
            <a:off x="1420363" y="4400538"/>
            <a:ext cx="1956754" cy="954107"/>
          </a:xfrm>
          <a:prstGeom prst="wedgeRectCallout">
            <a:avLst>
              <a:gd name="adj1" fmla="val 72465"/>
              <a:gd name="adj2" fmla="val -168977"/>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t>More noise </a:t>
            </a:r>
          </a:p>
          <a:p>
            <a:pPr algn="ctr"/>
            <a:r>
              <a:rPr lang="en-GB" sz="2800" b="1" dirty="0" smtClean="0"/>
              <a:t>than signal!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TechEd_Europe">
  <a:themeElements>
    <a:clrScheme name="Custom 26">
      <a:dk1>
        <a:srgbClr val="000000"/>
      </a:dk1>
      <a:lt1>
        <a:srgbClr val="FFFFFF"/>
      </a:lt1>
      <a:dk2>
        <a:srgbClr val="CCFFCC"/>
      </a:dk2>
      <a:lt2>
        <a:srgbClr val="CCCCCC"/>
      </a:lt2>
      <a:accent1>
        <a:srgbClr val="99CC99"/>
      </a:accent1>
      <a:accent2>
        <a:srgbClr val="00994B"/>
      </a:accent2>
      <a:accent3>
        <a:srgbClr val="1E78B9"/>
      </a:accent3>
      <a:accent4>
        <a:srgbClr val="F5821E"/>
      </a:accent4>
      <a:accent5>
        <a:srgbClr val="FFFF11"/>
      </a:accent5>
      <a:accent6>
        <a:srgbClr val="D90026"/>
      </a:accent6>
      <a:hlink>
        <a:srgbClr val="F3EB4F"/>
      </a:hlink>
      <a:folHlink>
        <a:srgbClr val="68188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2052</TotalTime>
  <Words>2889</Words>
  <Application>Microsoft Office PowerPoint</Application>
  <PresentationFormat>On-screen Show (4:3)</PresentationFormat>
  <Paragraphs>663</Paragraphs>
  <Slides>52</Slides>
  <Notes>21</Notes>
  <HiddenSlides>1</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TechEd_Europe</vt:lpstr>
      <vt:lpstr>F# for Parallel and Asynchronous Programming</vt:lpstr>
      <vt:lpstr>Slide 2</vt:lpstr>
      <vt:lpstr>Parallel Computing  at TechEd</vt:lpstr>
      <vt:lpstr>Why is Microsoft Investing in F# Anyway?</vt:lpstr>
      <vt:lpstr>Simplicity</vt:lpstr>
      <vt:lpstr>Economics</vt:lpstr>
      <vt:lpstr>Parallel</vt:lpstr>
      <vt:lpstr>Simplicity</vt:lpstr>
      <vt:lpstr>Code!</vt:lpstr>
      <vt:lpstr>Slide 10</vt:lpstr>
      <vt:lpstr>Slide 11</vt:lpstr>
      <vt:lpstr>Slide 12</vt:lpstr>
      <vt:lpstr>F#:  Influences</vt:lpstr>
      <vt:lpstr>Parallel</vt:lpstr>
      <vt:lpstr>F# and the Concurrency Challenges</vt:lpstr>
      <vt:lpstr>Fundamentals - Whitespace Matters</vt:lpstr>
      <vt:lpstr>Fundamentals - Whitespace Matters</vt:lpstr>
      <vt:lpstr>Functional– Pipelines</vt:lpstr>
      <vt:lpstr>F# - Objects + Functional</vt:lpstr>
      <vt:lpstr>Let’s Web Crawl…</vt:lpstr>
      <vt:lpstr>Four Big Concurrency Challenges</vt:lpstr>
      <vt:lpstr>Concurrency Challenges</vt:lpstr>
      <vt:lpstr>Shared State: The Problem</vt:lpstr>
      <vt:lpstr>Concurrency Challenges</vt:lpstr>
      <vt:lpstr>Concurrency Challenges</vt:lpstr>
      <vt:lpstr>Concurrency Challenges</vt:lpstr>
      <vt:lpstr>F# and the Concurrency Challenges</vt:lpstr>
      <vt:lpstr>Immutability</vt:lpstr>
      <vt:lpstr>= “Persistence”</vt:lpstr>
      <vt:lpstr>= Value/Object Doesn’t  Change Over Time</vt:lpstr>
      <vt:lpstr>Immutability the norm…</vt:lpstr>
      <vt:lpstr>Immutability the norm...</vt:lpstr>
      <vt:lpstr>In Praise of Immutability</vt:lpstr>
      <vt:lpstr>F# and the Concurrency Challenges</vt:lpstr>
      <vt:lpstr>Slide 35</vt:lpstr>
      <vt:lpstr>async { ... }</vt:lpstr>
      <vt:lpstr>async { ... }</vt:lpstr>
      <vt:lpstr>async { ... }</vt:lpstr>
      <vt:lpstr>The many uses of async { ... }</vt:lpstr>
      <vt:lpstr>The many uses of async { ... }</vt:lpstr>
      <vt:lpstr>Async Basics + Web Translation</vt:lpstr>
      <vt:lpstr>F# In-Memory Agents</vt:lpstr>
      <vt:lpstr>F# and the Concurrency Challenges</vt:lpstr>
      <vt:lpstr>Your First Agent</vt:lpstr>
      <vt:lpstr>Your First 100,000 Agents</vt:lpstr>
      <vt:lpstr>Your First State Isolated Agent</vt:lpstr>
      <vt:lpstr>Agents Galore</vt:lpstr>
      <vt:lpstr>In Summary</vt:lpstr>
      <vt:lpstr>Latest Book about F#</vt:lpstr>
      <vt:lpstr>Slide 50</vt:lpstr>
      <vt:lpstr>F#: Combining Paradigms</vt:lpstr>
      <vt:lpstr>Your First 100,000 Chatty Agents</vt:lpstr>
    </vt:vector>
  </TitlesOfParts>
  <Manager>&lt;Content Manager Name Here&gt;</Manager>
  <Company>Slidework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Tech·Ed  North America 2009</dc:subject>
  <dc:creator>Pennie</dc:creator>
  <dc:description>Template: Slidework LLC
Formatting:
Event Date: May 11 - 15, 2009
Event Location: Los Angeles, CA
Audience:</dc:description>
  <cp:lastModifiedBy>Don Syme</cp:lastModifiedBy>
  <cp:revision>101</cp:revision>
  <dcterms:created xsi:type="dcterms:W3CDTF">2009-03-17T17:00:19Z</dcterms:created>
  <dcterms:modified xsi:type="dcterms:W3CDTF">2009-11-14T12:14:52Z</dcterms:modified>
</cp:coreProperties>
</file>