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ms-office.legacyDiagramText"/>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slides/slide79.xml" ContentType="application/vnd.openxmlformats-officedocument.presentationml.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rawing6.xml" ContentType="application/vnd.ms-office.drawingml.diagramDrawing+xml"/>
  <Override PartName="/ppt/legacyDocTextInfo.bin" ContentType="application/vnd.ms-office.legacyDocTextInfo"/>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92"/>
  </p:notesMasterIdLst>
  <p:handoutMasterIdLst>
    <p:handoutMasterId r:id="rId93"/>
  </p:handoutMasterIdLst>
  <p:sldIdLst>
    <p:sldId id="466" r:id="rId2"/>
    <p:sldId id="576" r:id="rId3"/>
    <p:sldId id="486" r:id="rId4"/>
    <p:sldId id="561" r:id="rId5"/>
    <p:sldId id="490" r:id="rId6"/>
    <p:sldId id="562" r:id="rId7"/>
    <p:sldId id="443" r:id="rId8"/>
    <p:sldId id="286" r:id="rId9"/>
    <p:sldId id="350" r:id="rId10"/>
    <p:sldId id="351" r:id="rId11"/>
    <p:sldId id="352" r:id="rId12"/>
    <p:sldId id="450" r:id="rId13"/>
    <p:sldId id="290" r:id="rId14"/>
    <p:sldId id="292" r:id="rId15"/>
    <p:sldId id="293" r:id="rId16"/>
    <p:sldId id="372" r:id="rId17"/>
    <p:sldId id="487" r:id="rId18"/>
    <p:sldId id="295" r:id="rId19"/>
    <p:sldId id="503" r:id="rId20"/>
    <p:sldId id="504" r:id="rId21"/>
    <p:sldId id="456" r:id="rId22"/>
    <p:sldId id="468" r:id="rId23"/>
    <p:sldId id="446" r:id="rId24"/>
    <p:sldId id="488" r:id="rId25"/>
    <p:sldId id="530" r:id="rId26"/>
    <p:sldId id="526" r:id="rId27"/>
    <p:sldId id="557" r:id="rId28"/>
    <p:sldId id="452" r:id="rId29"/>
    <p:sldId id="453" r:id="rId30"/>
    <p:sldId id="553" r:id="rId31"/>
    <p:sldId id="554" r:id="rId32"/>
    <p:sldId id="555" r:id="rId33"/>
    <p:sldId id="556" r:id="rId34"/>
    <p:sldId id="533" r:id="rId35"/>
    <p:sldId id="551" r:id="rId36"/>
    <p:sldId id="534" r:id="rId37"/>
    <p:sldId id="535" r:id="rId38"/>
    <p:sldId id="536" r:id="rId39"/>
    <p:sldId id="537" r:id="rId40"/>
    <p:sldId id="538" r:id="rId41"/>
    <p:sldId id="539" r:id="rId42"/>
    <p:sldId id="540" r:id="rId43"/>
    <p:sldId id="550" r:id="rId44"/>
    <p:sldId id="541" r:id="rId45"/>
    <p:sldId id="560" r:id="rId46"/>
    <p:sldId id="509" r:id="rId47"/>
    <p:sldId id="510" r:id="rId48"/>
    <p:sldId id="565" r:id="rId49"/>
    <p:sldId id="511" r:id="rId50"/>
    <p:sldId id="512" r:id="rId51"/>
    <p:sldId id="515" r:id="rId52"/>
    <p:sldId id="516" r:id="rId53"/>
    <p:sldId id="566" r:id="rId54"/>
    <p:sldId id="517" r:id="rId55"/>
    <p:sldId id="519" r:id="rId56"/>
    <p:sldId id="457" r:id="rId57"/>
    <p:sldId id="324" r:id="rId58"/>
    <p:sldId id="325" r:id="rId59"/>
    <p:sldId id="558" r:id="rId60"/>
    <p:sldId id="464" r:id="rId61"/>
    <p:sldId id="409" r:id="rId62"/>
    <p:sldId id="458" r:id="rId63"/>
    <p:sldId id="400" r:id="rId64"/>
    <p:sldId id="402" r:id="rId65"/>
    <p:sldId id="546" r:id="rId66"/>
    <p:sldId id="570" r:id="rId67"/>
    <p:sldId id="568" r:id="rId68"/>
    <p:sldId id="575" r:id="rId69"/>
    <p:sldId id="571" r:id="rId70"/>
    <p:sldId id="545" r:id="rId71"/>
    <p:sldId id="567" r:id="rId72"/>
    <p:sldId id="427" r:id="rId73"/>
    <p:sldId id="274" r:id="rId74"/>
    <p:sldId id="440" r:id="rId75"/>
    <p:sldId id="431" r:id="rId76"/>
    <p:sldId id="432" r:id="rId77"/>
    <p:sldId id="449" r:id="rId78"/>
    <p:sldId id="465" r:id="rId79"/>
    <p:sldId id="494" r:id="rId80"/>
    <p:sldId id="495" r:id="rId81"/>
    <p:sldId id="496" r:id="rId82"/>
    <p:sldId id="497" r:id="rId83"/>
    <p:sldId id="498" r:id="rId84"/>
    <p:sldId id="520" r:id="rId85"/>
    <p:sldId id="521" r:id="rId86"/>
    <p:sldId id="522" r:id="rId87"/>
    <p:sldId id="559" r:id="rId88"/>
    <p:sldId id="572" r:id="rId89"/>
    <p:sldId id="573" r:id="rId90"/>
    <p:sldId id="574" r:id="rId91"/>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CC99"/>
    <a:srgbClr val="000000"/>
    <a:srgbClr val="CCFFCC"/>
    <a:srgbClr val="CCCCCC"/>
    <a:srgbClr val="F6AE1E"/>
    <a:srgbClr val="FF0066"/>
    <a:srgbClr val="F3AF35"/>
    <a:srgbClr val="9C42E6"/>
    <a:srgbClr val="D1943B"/>
  </p:clrMru>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6105" autoAdjust="0"/>
  </p:normalViewPr>
  <p:slideViewPr>
    <p:cSldViewPr snapToGrid="0">
      <p:cViewPr varScale="1">
        <p:scale>
          <a:sx n="74" d="100"/>
          <a:sy n="74" d="100"/>
        </p:scale>
        <p:origin x="-570" y="-102"/>
      </p:cViewPr>
      <p:guideLst>
        <p:guide orient="horz" pos="144"/>
        <p:guide orient="horz" pos="895"/>
        <p:guide orient="horz" pos="1484"/>
        <p:guide orient="horz" pos="1200"/>
        <p:guide orient="horz" pos="2736"/>
        <p:guide orient="horz" pos="3897"/>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4" d="100"/>
          <a:sy n="64" d="100"/>
        </p:scale>
        <p:origin x="-2814"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ommentAuthors" Target="commentAuthors.xml"/><Relationship Id="rId99" Type="http://schemas.microsoft.com/office/2006/relationships/legacyDocTextInfo" Target="legacyDocTextInfo.bin"/><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7835CE-1BE1-4A04-BE2A-3B99D265ACDD}"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GB"/>
        </a:p>
      </dgm:t>
    </dgm:pt>
    <dgm:pt modelId="{20F9648A-07FE-49CA-8945-9ECA77F1781E}">
      <dgm:prSet phldrT="[Text]">
        <dgm:style>
          <a:lnRef idx="1">
            <a:schemeClr val="accent6"/>
          </a:lnRef>
          <a:fillRef idx="3">
            <a:schemeClr val="accent6"/>
          </a:fillRef>
          <a:effectRef idx="2">
            <a:schemeClr val="accent6"/>
          </a:effectRef>
          <a:fontRef idx="minor">
            <a:schemeClr val="lt1"/>
          </a:fontRef>
        </dgm:style>
      </dgm:prSet>
      <dgm:spPr>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a:solidFill>
            <a:schemeClr val="tx1"/>
          </a:solidFill>
        </a:ln>
      </dgm:spPr>
      <dgm:t>
        <a:bodyPr/>
        <a:lstStyle/>
        <a:p>
          <a:r>
            <a:rPr lang="en-GB" dirty="0" smtClean="0">
              <a:solidFill>
                <a:schemeClr val="tx1"/>
              </a:solidFill>
            </a:rPr>
            <a:t>OCaml</a:t>
          </a:r>
          <a:endParaRPr lang="en-GB" dirty="0">
            <a:solidFill>
              <a:schemeClr val="tx1"/>
            </a:solidFill>
          </a:endParaRPr>
        </a:p>
      </dgm:t>
    </dgm:pt>
    <dgm:pt modelId="{2510AB78-CD66-44D3-AFB1-13FEFAC0F5D7}" type="parTrans" cxnId="{FFB7330F-9F15-47B7-8289-1B0A2EC29656}">
      <dgm:prSet/>
      <dgm:spPr/>
      <dgm:t>
        <a:bodyPr/>
        <a:lstStyle/>
        <a:p>
          <a:endParaRPr lang="en-GB"/>
        </a:p>
      </dgm:t>
    </dgm:pt>
    <dgm:pt modelId="{31F21FAB-B9F4-4A2F-B30F-21D9ED973B92}" type="sibTrans" cxnId="{FFB7330F-9F15-47B7-8289-1B0A2EC29656}">
      <dgm:prSet/>
      <dgm:spPr/>
      <dgm:t>
        <a:bodyPr/>
        <a:lstStyle/>
        <a:p>
          <a:endParaRPr lang="en-GB"/>
        </a:p>
      </dgm:t>
    </dgm:pt>
    <dgm:pt modelId="{B3929F1D-153B-450C-99EA-6E8BC8DBE9F4}">
      <dgm:prSet phldrT="[Text]">
        <dgm:style>
          <a:lnRef idx="1">
            <a:schemeClr val="accent6"/>
          </a:lnRef>
          <a:fillRef idx="3">
            <a:schemeClr val="accent6"/>
          </a:fillRef>
          <a:effectRef idx="2">
            <a:schemeClr val="accent6"/>
          </a:effectRef>
          <a:fontRef idx="minor">
            <a:schemeClr val="lt1"/>
          </a:fontRef>
        </dgm:style>
      </dgm:prSet>
      <dgm:spPr>
        <a:gradFill flip="none" rotWithShape="0">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0800000" scaled="1"/>
          <a:tileRect/>
        </a:gradFill>
        <a:ln>
          <a:solidFill>
            <a:schemeClr val="tx1"/>
          </a:solidFill>
        </a:ln>
      </dgm:spPr>
      <dgm:t>
        <a:bodyPr/>
        <a:lstStyle/>
        <a:p>
          <a:r>
            <a:rPr lang="en-GB" dirty="0" smtClean="0">
              <a:solidFill>
                <a:schemeClr val="tx1"/>
              </a:solidFill>
            </a:rPr>
            <a:t>C#/.NET</a:t>
          </a:r>
          <a:endParaRPr lang="en-GB" dirty="0">
            <a:solidFill>
              <a:schemeClr val="tx1"/>
            </a:solidFill>
          </a:endParaRPr>
        </a:p>
      </dgm:t>
    </dgm:pt>
    <dgm:pt modelId="{220AAC19-E5A3-47E3-BB91-6BDEF09711E3}" type="parTrans" cxnId="{552B9BD3-715A-4AE5-AE37-F7D8095C7ED8}">
      <dgm:prSet/>
      <dgm:spPr/>
      <dgm:t>
        <a:bodyPr/>
        <a:lstStyle/>
        <a:p>
          <a:endParaRPr lang="en-GB"/>
        </a:p>
      </dgm:t>
    </dgm:pt>
    <dgm:pt modelId="{1ABFF025-BD37-4FB7-8816-9E54B23B71CD}" type="sibTrans" cxnId="{552B9BD3-715A-4AE5-AE37-F7D8095C7ED8}">
      <dgm:prSet/>
      <dgm:spPr/>
      <dgm:t>
        <a:bodyPr/>
        <a:lstStyle/>
        <a:p>
          <a:endParaRPr lang="en-GB"/>
        </a:p>
      </dgm:t>
    </dgm:pt>
    <dgm:pt modelId="{F46DFFE8-954F-4BDC-9232-DB8F826D64D9}" type="pres">
      <dgm:prSet presAssocID="{0D7835CE-1BE1-4A04-BE2A-3B99D265ACDD}" presName="diagram" presStyleCnt="0">
        <dgm:presLayoutVars>
          <dgm:dir/>
          <dgm:resizeHandles val="exact"/>
        </dgm:presLayoutVars>
      </dgm:prSet>
      <dgm:spPr/>
      <dgm:t>
        <a:bodyPr/>
        <a:lstStyle/>
        <a:p>
          <a:endParaRPr lang="en-GB"/>
        </a:p>
      </dgm:t>
    </dgm:pt>
    <dgm:pt modelId="{C45D112E-F679-4F2C-BB3E-32C985B93210}" type="pres">
      <dgm:prSet presAssocID="{20F9648A-07FE-49CA-8945-9ECA77F1781E}" presName="arrow" presStyleLbl="node1" presStyleIdx="0" presStyleCnt="2">
        <dgm:presLayoutVars>
          <dgm:bulletEnabled val="1"/>
        </dgm:presLayoutVars>
      </dgm:prSet>
      <dgm:spPr/>
      <dgm:t>
        <a:bodyPr/>
        <a:lstStyle/>
        <a:p>
          <a:endParaRPr lang="en-GB"/>
        </a:p>
      </dgm:t>
    </dgm:pt>
    <dgm:pt modelId="{26085288-8BBD-4A18-B782-013657CD3B38}" type="pres">
      <dgm:prSet presAssocID="{B3929F1D-153B-450C-99EA-6E8BC8DBE9F4}" presName="arrow" presStyleLbl="node1" presStyleIdx="1" presStyleCnt="2">
        <dgm:presLayoutVars>
          <dgm:bulletEnabled val="1"/>
        </dgm:presLayoutVars>
      </dgm:prSet>
      <dgm:spPr/>
      <dgm:t>
        <a:bodyPr/>
        <a:lstStyle/>
        <a:p>
          <a:endParaRPr lang="en-GB"/>
        </a:p>
      </dgm:t>
    </dgm:pt>
  </dgm:ptLst>
  <dgm:cxnLst>
    <dgm:cxn modelId="{FFB7330F-9F15-47B7-8289-1B0A2EC29656}" srcId="{0D7835CE-1BE1-4A04-BE2A-3B99D265ACDD}" destId="{20F9648A-07FE-49CA-8945-9ECA77F1781E}" srcOrd="0" destOrd="0" parTransId="{2510AB78-CD66-44D3-AFB1-13FEFAC0F5D7}" sibTransId="{31F21FAB-B9F4-4A2F-B30F-21D9ED973B92}"/>
    <dgm:cxn modelId="{552B9BD3-715A-4AE5-AE37-F7D8095C7ED8}" srcId="{0D7835CE-1BE1-4A04-BE2A-3B99D265ACDD}" destId="{B3929F1D-153B-450C-99EA-6E8BC8DBE9F4}" srcOrd="1" destOrd="0" parTransId="{220AAC19-E5A3-47E3-BB91-6BDEF09711E3}" sibTransId="{1ABFF025-BD37-4FB7-8816-9E54B23B71CD}"/>
    <dgm:cxn modelId="{C4437388-32EA-48A1-A3EB-683F15C1633F}" type="presOf" srcId="{0D7835CE-1BE1-4A04-BE2A-3B99D265ACDD}" destId="{F46DFFE8-954F-4BDC-9232-DB8F826D64D9}" srcOrd="0" destOrd="0" presId="urn:microsoft.com/office/officeart/2005/8/layout/arrow5"/>
    <dgm:cxn modelId="{AB5EC3AE-5534-4EA0-B4A9-4E008A489AC8}" type="presOf" srcId="{20F9648A-07FE-49CA-8945-9ECA77F1781E}" destId="{C45D112E-F679-4F2C-BB3E-32C985B93210}" srcOrd="0" destOrd="0" presId="urn:microsoft.com/office/officeart/2005/8/layout/arrow5"/>
    <dgm:cxn modelId="{821CE069-012D-4852-8FDD-EB606D3D5DDD}" type="presOf" srcId="{B3929F1D-153B-450C-99EA-6E8BC8DBE9F4}" destId="{26085288-8BBD-4A18-B782-013657CD3B38}" srcOrd="0" destOrd="0" presId="urn:microsoft.com/office/officeart/2005/8/layout/arrow5"/>
    <dgm:cxn modelId="{B23FE694-7626-4D84-8526-1F6D1BE3598F}" type="presParOf" srcId="{F46DFFE8-954F-4BDC-9232-DB8F826D64D9}" destId="{C45D112E-F679-4F2C-BB3E-32C985B93210}" srcOrd="0" destOrd="0" presId="urn:microsoft.com/office/officeart/2005/8/layout/arrow5"/>
    <dgm:cxn modelId="{AC795E5F-C65F-4933-B0E7-5A015F96A318}" type="presParOf" srcId="{F46DFFE8-954F-4BDC-9232-DB8F826D64D9}" destId="{26085288-8BBD-4A18-B782-013657CD3B38}" srcOrd="1" destOrd="0" presId="urn:microsoft.com/office/officeart/2005/8/layout/arrow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5BA3C5-E9DA-463A-B721-3B98CBAE4660}"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GB"/>
        </a:p>
      </dgm:t>
    </dgm:pt>
    <dgm:pt modelId="{0F0DF067-F7D2-4B6C-A748-BDF62414454E}">
      <dgm:prSet phldrT="[Text]" custT="1"/>
      <dgm:spPr>
        <a:solidFill>
          <a:schemeClr val="accent2">
            <a:lumMod val="50000"/>
          </a:schemeClr>
        </a:solidFill>
      </dgm:spPr>
      <dgm:t>
        <a:bodyPr/>
        <a:lstStyle/>
        <a:p>
          <a:r>
            <a:rPr lang="en-GB" sz="1800" dirty="0" smtClean="0"/>
            <a:t>Functional Core</a:t>
          </a:r>
          <a:endParaRPr lang="en-GB" sz="1800" dirty="0"/>
        </a:p>
      </dgm:t>
    </dgm:pt>
    <dgm:pt modelId="{ABF82651-4A6C-41AE-A3C8-DFB690515105}" type="parTrans" cxnId="{A3E82D9D-2536-40A1-91F6-A6A1A80905A5}">
      <dgm:prSet/>
      <dgm:spPr/>
      <dgm:t>
        <a:bodyPr/>
        <a:lstStyle/>
        <a:p>
          <a:endParaRPr lang="en-GB"/>
        </a:p>
      </dgm:t>
    </dgm:pt>
    <dgm:pt modelId="{685B2F5B-5CE7-4F3F-9DFA-7D80847AE001}" type="sibTrans" cxnId="{A3E82D9D-2536-40A1-91F6-A6A1A80905A5}">
      <dgm:prSet/>
      <dgm:spPr/>
      <dgm:t>
        <a:bodyPr/>
        <a:lstStyle/>
        <a:p>
          <a:endParaRPr lang="en-GB"/>
        </a:p>
      </dgm:t>
    </dgm:pt>
    <dgm:pt modelId="{B49DAEF4-1AB0-43B3-B1B6-C75F476FEFA5}">
      <dgm:prSet phldrT="[Text]" custT="1"/>
      <dgm:spPr>
        <a:solidFill>
          <a:schemeClr val="accent2">
            <a:lumMod val="50000"/>
          </a:schemeClr>
        </a:solidFill>
      </dgm:spPr>
      <dgm:t>
        <a:bodyPr/>
        <a:lstStyle/>
        <a:p>
          <a:r>
            <a:rPr lang="en-GB" sz="2000" dirty="0" smtClean="0"/>
            <a:t>Objects</a:t>
          </a:r>
          <a:endParaRPr lang="en-GB" sz="2000" dirty="0"/>
        </a:p>
      </dgm:t>
    </dgm:pt>
    <dgm:pt modelId="{948BC278-CE7E-447A-88AF-BCBD0D0D2C02}" type="parTrans" cxnId="{14209691-78E4-4ADF-B4C9-B538E2E8BC57}">
      <dgm:prSet custT="1"/>
      <dgm:spPr/>
      <dgm:t>
        <a:bodyPr/>
        <a:lstStyle/>
        <a:p>
          <a:endParaRPr lang="en-GB" sz="400"/>
        </a:p>
      </dgm:t>
    </dgm:pt>
    <dgm:pt modelId="{9931AA27-7CA3-4546-AE3F-033A0A8CFA7F}" type="sibTrans" cxnId="{14209691-78E4-4ADF-B4C9-B538E2E8BC57}">
      <dgm:prSet/>
      <dgm:spPr/>
      <dgm:t>
        <a:bodyPr/>
        <a:lstStyle/>
        <a:p>
          <a:endParaRPr lang="en-GB"/>
        </a:p>
      </dgm:t>
    </dgm:pt>
    <dgm:pt modelId="{210F1BEC-4CE8-4742-A4C5-0A64E27C322D}">
      <dgm:prSet phldrT="[Text]" custT="1"/>
      <dgm:spPr>
        <a:solidFill>
          <a:srgbClr val="0074BC"/>
        </a:solidFill>
      </dgm:spPr>
      <dgm:t>
        <a:bodyPr/>
        <a:lstStyle/>
        <a:p>
          <a:r>
            <a:rPr lang="en-GB" sz="1800" dirty="0" smtClean="0"/>
            <a:t>Units of Measure</a:t>
          </a:r>
          <a:endParaRPr lang="en-GB" sz="1800" dirty="0"/>
        </a:p>
      </dgm:t>
    </dgm:pt>
    <dgm:pt modelId="{112ABA65-0A2E-46CC-A1BC-C445DC13FEED}" type="parTrans" cxnId="{03DDBF23-887A-4192-BF1D-BAD8434869CB}">
      <dgm:prSet custT="1"/>
      <dgm:spPr/>
      <dgm:t>
        <a:bodyPr/>
        <a:lstStyle/>
        <a:p>
          <a:endParaRPr lang="en-GB" sz="400"/>
        </a:p>
      </dgm:t>
    </dgm:pt>
    <dgm:pt modelId="{6DB0F4DA-9549-426D-B3FD-AD906BD00445}" type="sibTrans" cxnId="{03DDBF23-887A-4192-BF1D-BAD8434869CB}">
      <dgm:prSet/>
      <dgm:spPr/>
      <dgm:t>
        <a:bodyPr/>
        <a:lstStyle/>
        <a:p>
          <a:endParaRPr lang="en-GB"/>
        </a:p>
      </dgm:t>
    </dgm:pt>
    <dgm:pt modelId="{B6018F76-1163-4B5A-A3CC-F63CA7F6FED3}">
      <dgm:prSet phldrT="[Text]" custT="1"/>
      <dgm:spPr>
        <a:solidFill>
          <a:schemeClr val="accent4">
            <a:lumMod val="75000"/>
          </a:schemeClr>
        </a:solidFill>
      </dgm:spPr>
      <dgm:t>
        <a:bodyPr/>
        <a:lstStyle/>
        <a:p>
          <a:r>
            <a:rPr lang="en-GB" sz="1800" dirty="0" smtClean="0"/>
            <a:t>Imperative Mutation &amp; I/O</a:t>
          </a:r>
          <a:endParaRPr lang="en-GB" sz="1800" dirty="0"/>
        </a:p>
      </dgm:t>
    </dgm:pt>
    <dgm:pt modelId="{7F3EB2E0-4263-477D-8F83-D3C3A84696D0}" type="parTrans" cxnId="{CC7F4900-5B92-4017-9689-6E551DCA8A56}">
      <dgm:prSet custT="1"/>
      <dgm:spPr/>
      <dgm:t>
        <a:bodyPr/>
        <a:lstStyle/>
        <a:p>
          <a:endParaRPr lang="en-GB" sz="400"/>
        </a:p>
      </dgm:t>
    </dgm:pt>
    <dgm:pt modelId="{819B64C5-F1B8-4901-86FA-A9B25C30DAA5}" type="sibTrans" cxnId="{CC7F4900-5B92-4017-9689-6E551DCA8A56}">
      <dgm:prSet/>
      <dgm:spPr/>
      <dgm:t>
        <a:bodyPr/>
        <a:lstStyle/>
        <a:p>
          <a:endParaRPr lang="en-GB"/>
        </a:p>
      </dgm:t>
    </dgm:pt>
    <dgm:pt modelId="{E0A57B48-EA5A-456B-BC85-34454CF9BBAB}">
      <dgm:prSet phldrT="[Text]" custT="1"/>
      <dgm:spPr>
        <a:solidFill>
          <a:schemeClr val="accent3">
            <a:lumMod val="75000"/>
          </a:schemeClr>
        </a:solidFill>
      </dgm:spPr>
      <dgm:t>
        <a:bodyPr lIns="0" tIns="0" rIns="0" bIns="0"/>
        <a:lstStyle/>
        <a:p>
          <a:r>
            <a:rPr lang="en-GB" sz="1600" dirty="0" smtClean="0"/>
            <a:t>Async/Parallel/Monads</a:t>
          </a:r>
          <a:endParaRPr lang="en-GB" sz="1600" dirty="0"/>
        </a:p>
      </dgm:t>
    </dgm:pt>
    <dgm:pt modelId="{1C613794-3115-4A2E-81A7-4CD2B09C8A58}" type="parTrans" cxnId="{874F2F7B-4722-43A4-B867-9D14F01D8F49}">
      <dgm:prSet custT="1"/>
      <dgm:spPr/>
      <dgm:t>
        <a:bodyPr/>
        <a:lstStyle/>
        <a:p>
          <a:endParaRPr lang="en-GB" sz="400"/>
        </a:p>
      </dgm:t>
    </dgm:pt>
    <dgm:pt modelId="{07D886CC-8B47-4D78-BD99-C4F203B74CBF}" type="sibTrans" cxnId="{874F2F7B-4722-43A4-B867-9D14F01D8F49}">
      <dgm:prSet/>
      <dgm:spPr/>
      <dgm:t>
        <a:bodyPr/>
        <a:lstStyle/>
        <a:p>
          <a:endParaRPr lang="en-GB"/>
        </a:p>
      </dgm:t>
    </dgm:pt>
    <dgm:pt modelId="{4DCF28A1-A001-4A8B-BA8D-F5AA58FBA484}">
      <dgm:prSet phldrT="[Text]" custT="1"/>
      <dgm:spPr>
        <a:solidFill>
          <a:schemeClr val="accent3">
            <a:lumMod val="75000"/>
          </a:schemeClr>
        </a:solidFill>
      </dgm:spPr>
      <dgm:t>
        <a:bodyPr/>
        <a:lstStyle/>
        <a:p>
          <a:r>
            <a:rPr lang="en-GB" sz="1600" dirty="0" smtClean="0"/>
            <a:t>Meta </a:t>
          </a:r>
          <a:r>
            <a:rPr lang="en-GB" sz="1600" dirty="0" smtClean="0"/>
            <a:t>Programming</a:t>
          </a:r>
        </a:p>
        <a:p>
          <a:r>
            <a:rPr lang="en-GB" sz="1600" dirty="0" smtClean="0"/>
            <a:t>e.g. Queries</a:t>
          </a:r>
          <a:endParaRPr lang="en-GB" sz="1600" dirty="0"/>
        </a:p>
      </dgm:t>
    </dgm:pt>
    <dgm:pt modelId="{B1BEF249-65B4-419A-A652-31A4DF2B0D3E}" type="parTrans" cxnId="{30284869-BCF2-45A4-8882-558A4590971A}">
      <dgm:prSet custT="1"/>
      <dgm:spPr/>
      <dgm:t>
        <a:bodyPr/>
        <a:lstStyle/>
        <a:p>
          <a:endParaRPr lang="en-GB" sz="400"/>
        </a:p>
      </dgm:t>
    </dgm:pt>
    <dgm:pt modelId="{DEAC0314-4AE2-481C-9AC5-D8778696A2A2}" type="sibTrans" cxnId="{30284869-BCF2-45A4-8882-558A4590971A}">
      <dgm:prSet/>
      <dgm:spPr/>
      <dgm:t>
        <a:bodyPr/>
        <a:lstStyle/>
        <a:p>
          <a:endParaRPr lang="en-GB"/>
        </a:p>
      </dgm:t>
    </dgm:pt>
    <dgm:pt modelId="{5CC99902-26BF-4BFC-8731-875B434CC42A}">
      <dgm:prSet phldrT="[Text]" custT="1"/>
      <dgm:spPr>
        <a:solidFill>
          <a:schemeClr val="accent2">
            <a:lumMod val="50000"/>
          </a:schemeClr>
        </a:solidFill>
      </dgm:spPr>
      <dgm:t>
        <a:bodyPr/>
        <a:lstStyle/>
        <a:p>
          <a:r>
            <a:rPr lang="en-GB" sz="1800" dirty="0" smtClean="0"/>
            <a:t>Functional Data </a:t>
          </a:r>
        </a:p>
      </dgm:t>
    </dgm:pt>
    <dgm:pt modelId="{DF18DA3C-1EB8-4E4D-8CF2-D6F6D2C28F16}" type="parTrans" cxnId="{23D3A1D2-C83E-4A49-98D6-61D1D729CB78}">
      <dgm:prSet custT="1"/>
      <dgm:spPr/>
      <dgm:t>
        <a:bodyPr/>
        <a:lstStyle/>
        <a:p>
          <a:endParaRPr lang="en-GB" sz="400"/>
        </a:p>
      </dgm:t>
    </dgm:pt>
    <dgm:pt modelId="{287B4124-6391-4DC1-8FD3-1ED7FC850F13}" type="sibTrans" cxnId="{23D3A1D2-C83E-4A49-98D6-61D1D729CB78}">
      <dgm:prSet/>
      <dgm:spPr/>
      <dgm:t>
        <a:bodyPr/>
        <a:lstStyle/>
        <a:p>
          <a:endParaRPr lang="en-GB"/>
        </a:p>
      </dgm:t>
    </dgm:pt>
    <dgm:pt modelId="{F7756C3A-1A92-4FF1-B6F2-680F3F88828B}" type="pres">
      <dgm:prSet presAssocID="{2A5BA3C5-E9DA-463A-B721-3B98CBAE4660}" presName="cycle" presStyleCnt="0">
        <dgm:presLayoutVars>
          <dgm:chMax val="1"/>
          <dgm:dir/>
          <dgm:animLvl val="ctr"/>
          <dgm:resizeHandles val="exact"/>
        </dgm:presLayoutVars>
      </dgm:prSet>
      <dgm:spPr/>
      <dgm:t>
        <a:bodyPr/>
        <a:lstStyle/>
        <a:p>
          <a:endParaRPr lang="en-GB"/>
        </a:p>
      </dgm:t>
    </dgm:pt>
    <dgm:pt modelId="{2D678365-FA29-467A-BBC3-DB11AF656B6C}" type="pres">
      <dgm:prSet presAssocID="{0F0DF067-F7D2-4B6C-A748-BDF62414454E}" presName="centerShape" presStyleLbl="node0" presStyleIdx="0" presStyleCnt="1" custScaleX="101220" custScaleY="103760" custLinFactNeighborX="71" custLinFactNeighborY="-1765"/>
      <dgm:spPr/>
      <dgm:t>
        <a:bodyPr/>
        <a:lstStyle/>
        <a:p>
          <a:endParaRPr lang="en-GB"/>
        </a:p>
      </dgm:t>
    </dgm:pt>
    <dgm:pt modelId="{8EF53924-82CD-48AA-807A-AED50CE571FE}" type="pres">
      <dgm:prSet presAssocID="{948BC278-CE7E-447A-88AF-BCBD0D0D2C02}" presName="Name9" presStyleLbl="parChTrans1D2" presStyleIdx="0" presStyleCnt="6" custScaleX="2000000" custScaleY="86538"/>
      <dgm:spPr/>
      <dgm:t>
        <a:bodyPr/>
        <a:lstStyle/>
        <a:p>
          <a:endParaRPr lang="en-GB"/>
        </a:p>
      </dgm:t>
    </dgm:pt>
    <dgm:pt modelId="{9DF399B7-B220-462E-9E30-1A3CE7B14583}" type="pres">
      <dgm:prSet presAssocID="{948BC278-CE7E-447A-88AF-BCBD0D0D2C02}" presName="connTx" presStyleLbl="parChTrans1D2" presStyleIdx="0" presStyleCnt="6"/>
      <dgm:spPr/>
      <dgm:t>
        <a:bodyPr/>
        <a:lstStyle/>
        <a:p>
          <a:endParaRPr lang="en-GB"/>
        </a:p>
      </dgm:t>
    </dgm:pt>
    <dgm:pt modelId="{A7CD3F34-6A20-4ABC-AA3E-4729615FC5D7}" type="pres">
      <dgm:prSet presAssocID="{B49DAEF4-1AB0-43B3-B1B6-C75F476FEFA5}" presName="node" presStyleLbl="node1" presStyleIdx="0" presStyleCnt="6" custScaleX="101220" custScaleY="103760">
        <dgm:presLayoutVars>
          <dgm:bulletEnabled val="1"/>
        </dgm:presLayoutVars>
      </dgm:prSet>
      <dgm:spPr/>
      <dgm:t>
        <a:bodyPr/>
        <a:lstStyle/>
        <a:p>
          <a:endParaRPr lang="en-GB"/>
        </a:p>
      </dgm:t>
    </dgm:pt>
    <dgm:pt modelId="{04E1E880-843B-42E9-82F9-B49127B7D645}" type="pres">
      <dgm:prSet presAssocID="{DF18DA3C-1EB8-4E4D-8CF2-D6F6D2C28F16}" presName="Name9" presStyleLbl="parChTrans1D2" presStyleIdx="1" presStyleCnt="6" custScaleX="2000000" custScaleY="86538"/>
      <dgm:spPr/>
      <dgm:t>
        <a:bodyPr/>
        <a:lstStyle/>
        <a:p>
          <a:endParaRPr lang="en-GB"/>
        </a:p>
      </dgm:t>
    </dgm:pt>
    <dgm:pt modelId="{1A1DFE72-45BF-42ED-9318-5B86B9A43848}" type="pres">
      <dgm:prSet presAssocID="{DF18DA3C-1EB8-4E4D-8CF2-D6F6D2C28F16}" presName="connTx" presStyleLbl="parChTrans1D2" presStyleIdx="1" presStyleCnt="6"/>
      <dgm:spPr/>
      <dgm:t>
        <a:bodyPr/>
        <a:lstStyle/>
        <a:p>
          <a:endParaRPr lang="en-GB"/>
        </a:p>
      </dgm:t>
    </dgm:pt>
    <dgm:pt modelId="{CB21575F-1AB0-47C3-8606-75ABC72E64FC}" type="pres">
      <dgm:prSet presAssocID="{5CC99902-26BF-4BFC-8731-875B434CC42A}" presName="node" presStyleLbl="node1" presStyleIdx="1" presStyleCnt="6" custScaleX="101220" custScaleY="103760">
        <dgm:presLayoutVars>
          <dgm:bulletEnabled val="1"/>
        </dgm:presLayoutVars>
      </dgm:prSet>
      <dgm:spPr/>
      <dgm:t>
        <a:bodyPr/>
        <a:lstStyle/>
        <a:p>
          <a:endParaRPr lang="en-GB"/>
        </a:p>
      </dgm:t>
    </dgm:pt>
    <dgm:pt modelId="{92D6FD47-113E-47DC-B8AF-6BFCE3BC12C9}" type="pres">
      <dgm:prSet presAssocID="{112ABA65-0A2E-46CC-A1BC-C445DC13FEED}" presName="Name9" presStyleLbl="parChTrans1D2" presStyleIdx="2" presStyleCnt="6" custScaleX="2000000" custScaleY="86538"/>
      <dgm:spPr/>
      <dgm:t>
        <a:bodyPr/>
        <a:lstStyle/>
        <a:p>
          <a:endParaRPr lang="en-GB"/>
        </a:p>
      </dgm:t>
    </dgm:pt>
    <dgm:pt modelId="{291F4434-1102-44E4-BE3A-104F05C47DA6}" type="pres">
      <dgm:prSet presAssocID="{112ABA65-0A2E-46CC-A1BC-C445DC13FEED}" presName="connTx" presStyleLbl="parChTrans1D2" presStyleIdx="2" presStyleCnt="6"/>
      <dgm:spPr/>
      <dgm:t>
        <a:bodyPr/>
        <a:lstStyle/>
        <a:p>
          <a:endParaRPr lang="en-GB"/>
        </a:p>
      </dgm:t>
    </dgm:pt>
    <dgm:pt modelId="{810D9AC2-3597-45F8-B9A9-3E5A5A65086C}" type="pres">
      <dgm:prSet presAssocID="{210F1BEC-4CE8-4742-A4C5-0A64E27C322D}" presName="node" presStyleLbl="node1" presStyleIdx="2" presStyleCnt="6" custScaleX="101220" custScaleY="103760" custRadScaleRad="105636" custRadScaleInc="5293">
        <dgm:presLayoutVars>
          <dgm:bulletEnabled val="1"/>
        </dgm:presLayoutVars>
      </dgm:prSet>
      <dgm:spPr/>
      <dgm:t>
        <a:bodyPr/>
        <a:lstStyle/>
        <a:p>
          <a:endParaRPr lang="en-GB"/>
        </a:p>
      </dgm:t>
    </dgm:pt>
    <dgm:pt modelId="{534DF9AC-C53F-4B83-80E7-69EC636E01AE}" type="pres">
      <dgm:prSet presAssocID="{7F3EB2E0-4263-477D-8F83-D3C3A84696D0}" presName="Name9" presStyleLbl="parChTrans1D2" presStyleIdx="3" presStyleCnt="6" custScaleX="2000000" custScaleY="86538"/>
      <dgm:spPr/>
      <dgm:t>
        <a:bodyPr/>
        <a:lstStyle/>
        <a:p>
          <a:endParaRPr lang="en-GB"/>
        </a:p>
      </dgm:t>
    </dgm:pt>
    <dgm:pt modelId="{2B8176C1-04CB-4F2F-8FEC-BF9855B2F954}" type="pres">
      <dgm:prSet presAssocID="{7F3EB2E0-4263-477D-8F83-D3C3A84696D0}" presName="connTx" presStyleLbl="parChTrans1D2" presStyleIdx="3" presStyleCnt="6"/>
      <dgm:spPr/>
      <dgm:t>
        <a:bodyPr/>
        <a:lstStyle/>
        <a:p>
          <a:endParaRPr lang="en-GB"/>
        </a:p>
      </dgm:t>
    </dgm:pt>
    <dgm:pt modelId="{63528CF7-C952-4555-B092-88E34DE7AE6A}" type="pres">
      <dgm:prSet presAssocID="{B6018F76-1163-4B5A-A3CC-F63CA7F6FED3}" presName="node" presStyleLbl="node1" presStyleIdx="3" presStyleCnt="6" custScaleX="101220" custScaleY="103760" custRadScaleRad="89469" custRadScaleInc="-6918">
        <dgm:presLayoutVars>
          <dgm:bulletEnabled val="1"/>
        </dgm:presLayoutVars>
      </dgm:prSet>
      <dgm:spPr/>
      <dgm:t>
        <a:bodyPr/>
        <a:lstStyle/>
        <a:p>
          <a:endParaRPr lang="en-GB"/>
        </a:p>
      </dgm:t>
    </dgm:pt>
    <dgm:pt modelId="{66E273DF-1271-4D19-8CDF-9E32F3DD23BD}" type="pres">
      <dgm:prSet presAssocID="{1C613794-3115-4A2E-81A7-4CD2B09C8A58}" presName="Name9" presStyleLbl="parChTrans1D2" presStyleIdx="4" presStyleCnt="6" custScaleX="2000000" custScaleY="86538"/>
      <dgm:spPr/>
      <dgm:t>
        <a:bodyPr/>
        <a:lstStyle/>
        <a:p>
          <a:endParaRPr lang="en-GB"/>
        </a:p>
      </dgm:t>
    </dgm:pt>
    <dgm:pt modelId="{AA93166E-6112-4B7B-AC48-616375F38011}" type="pres">
      <dgm:prSet presAssocID="{1C613794-3115-4A2E-81A7-4CD2B09C8A58}" presName="connTx" presStyleLbl="parChTrans1D2" presStyleIdx="4" presStyleCnt="6"/>
      <dgm:spPr/>
      <dgm:t>
        <a:bodyPr/>
        <a:lstStyle/>
        <a:p>
          <a:endParaRPr lang="en-GB"/>
        </a:p>
      </dgm:t>
    </dgm:pt>
    <dgm:pt modelId="{4E8D27CA-6D31-40E6-9C5F-B1D27CA124BC}" type="pres">
      <dgm:prSet presAssocID="{E0A57B48-EA5A-456B-BC85-34454CF9BBAB}" presName="node" presStyleLbl="node1" presStyleIdx="4" presStyleCnt="6" custScaleX="101220" custScaleY="103760">
        <dgm:presLayoutVars>
          <dgm:bulletEnabled val="1"/>
        </dgm:presLayoutVars>
      </dgm:prSet>
      <dgm:spPr/>
      <dgm:t>
        <a:bodyPr/>
        <a:lstStyle/>
        <a:p>
          <a:endParaRPr lang="en-GB"/>
        </a:p>
      </dgm:t>
    </dgm:pt>
    <dgm:pt modelId="{050F8D7B-2D24-4769-92C8-EF4A2A5DCDDE}" type="pres">
      <dgm:prSet presAssocID="{B1BEF249-65B4-419A-A652-31A4DF2B0D3E}" presName="Name9" presStyleLbl="parChTrans1D2" presStyleIdx="5" presStyleCnt="6" custScaleX="2000000" custScaleY="86538"/>
      <dgm:spPr/>
      <dgm:t>
        <a:bodyPr/>
        <a:lstStyle/>
        <a:p>
          <a:endParaRPr lang="en-GB"/>
        </a:p>
      </dgm:t>
    </dgm:pt>
    <dgm:pt modelId="{D3DCE7F6-2FDE-4007-AFA3-8541B3D82943}" type="pres">
      <dgm:prSet presAssocID="{B1BEF249-65B4-419A-A652-31A4DF2B0D3E}" presName="connTx" presStyleLbl="parChTrans1D2" presStyleIdx="5" presStyleCnt="6"/>
      <dgm:spPr/>
      <dgm:t>
        <a:bodyPr/>
        <a:lstStyle/>
        <a:p>
          <a:endParaRPr lang="en-GB"/>
        </a:p>
      </dgm:t>
    </dgm:pt>
    <dgm:pt modelId="{4665E214-BA00-4CE6-A11D-C4034FA3A1A1}" type="pres">
      <dgm:prSet presAssocID="{4DCF28A1-A001-4A8B-BA8D-F5AA58FBA484}" presName="node" presStyleLbl="node1" presStyleIdx="5" presStyleCnt="6" custScaleX="101220" custScaleY="103760">
        <dgm:presLayoutVars>
          <dgm:bulletEnabled val="1"/>
        </dgm:presLayoutVars>
      </dgm:prSet>
      <dgm:spPr/>
      <dgm:t>
        <a:bodyPr/>
        <a:lstStyle/>
        <a:p>
          <a:endParaRPr lang="en-GB"/>
        </a:p>
      </dgm:t>
    </dgm:pt>
  </dgm:ptLst>
  <dgm:cxnLst>
    <dgm:cxn modelId="{6CFCF856-1337-4D07-8951-240930A9536B}" type="presOf" srcId="{112ABA65-0A2E-46CC-A1BC-C445DC13FEED}" destId="{291F4434-1102-44E4-BE3A-104F05C47DA6}" srcOrd="1" destOrd="0" presId="urn:microsoft.com/office/officeart/2005/8/layout/radial1"/>
    <dgm:cxn modelId="{D7A14D71-963F-4E5D-80FB-EBEEEF24FE50}" type="presOf" srcId="{4DCF28A1-A001-4A8B-BA8D-F5AA58FBA484}" destId="{4665E214-BA00-4CE6-A11D-C4034FA3A1A1}" srcOrd="0" destOrd="0" presId="urn:microsoft.com/office/officeart/2005/8/layout/radial1"/>
    <dgm:cxn modelId="{14209691-78E4-4ADF-B4C9-B538E2E8BC57}" srcId="{0F0DF067-F7D2-4B6C-A748-BDF62414454E}" destId="{B49DAEF4-1AB0-43B3-B1B6-C75F476FEFA5}" srcOrd="0" destOrd="0" parTransId="{948BC278-CE7E-447A-88AF-BCBD0D0D2C02}" sibTransId="{9931AA27-7CA3-4546-AE3F-033A0A8CFA7F}"/>
    <dgm:cxn modelId="{143C4753-1EED-489F-ADB0-2FA0CEFFC6E1}" type="presOf" srcId="{948BC278-CE7E-447A-88AF-BCBD0D0D2C02}" destId="{8EF53924-82CD-48AA-807A-AED50CE571FE}" srcOrd="0" destOrd="0" presId="urn:microsoft.com/office/officeart/2005/8/layout/radial1"/>
    <dgm:cxn modelId="{62DE899A-02BC-41C1-BA3B-BE2D684633E5}" type="presOf" srcId="{1C613794-3115-4A2E-81A7-4CD2B09C8A58}" destId="{AA93166E-6112-4B7B-AC48-616375F38011}" srcOrd="1" destOrd="0" presId="urn:microsoft.com/office/officeart/2005/8/layout/radial1"/>
    <dgm:cxn modelId="{0AD63CBD-DF59-4906-84EB-5C75A9AEFE5C}" type="presOf" srcId="{112ABA65-0A2E-46CC-A1BC-C445DC13FEED}" destId="{92D6FD47-113E-47DC-B8AF-6BFCE3BC12C9}" srcOrd="0" destOrd="0" presId="urn:microsoft.com/office/officeart/2005/8/layout/radial1"/>
    <dgm:cxn modelId="{13AA6673-B406-4300-8277-EBB4618C6801}" type="presOf" srcId="{7F3EB2E0-4263-477D-8F83-D3C3A84696D0}" destId="{2B8176C1-04CB-4F2F-8FEC-BF9855B2F954}" srcOrd="1" destOrd="0" presId="urn:microsoft.com/office/officeart/2005/8/layout/radial1"/>
    <dgm:cxn modelId="{C7EAF409-B02E-4200-B361-C9799C03F5CA}" type="presOf" srcId="{DF18DA3C-1EB8-4E4D-8CF2-D6F6D2C28F16}" destId="{1A1DFE72-45BF-42ED-9318-5B86B9A43848}" srcOrd="1" destOrd="0" presId="urn:microsoft.com/office/officeart/2005/8/layout/radial1"/>
    <dgm:cxn modelId="{D71FF94B-A28F-43D7-8EC1-975F0F760A34}" type="presOf" srcId="{1C613794-3115-4A2E-81A7-4CD2B09C8A58}" destId="{66E273DF-1271-4D19-8CDF-9E32F3DD23BD}" srcOrd="0" destOrd="0" presId="urn:microsoft.com/office/officeart/2005/8/layout/radial1"/>
    <dgm:cxn modelId="{807D3A8A-E63A-4237-85DA-86C3718349D5}" type="presOf" srcId="{948BC278-CE7E-447A-88AF-BCBD0D0D2C02}" destId="{9DF399B7-B220-462E-9E30-1A3CE7B14583}" srcOrd="1" destOrd="0" presId="urn:microsoft.com/office/officeart/2005/8/layout/radial1"/>
    <dgm:cxn modelId="{C013BD25-5C83-47BC-9951-C44E85A72057}" type="presOf" srcId="{0F0DF067-F7D2-4B6C-A748-BDF62414454E}" destId="{2D678365-FA29-467A-BBC3-DB11AF656B6C}" srcOrd="0" destOrd="0" presId="urn:microsoft.com/office/officeart/2005/8/layout/radial1"/>
    <dgm:cxn modelId="{23D3A1D2-C83E-4A49-98D6-61D1D729CB78}" srcId="{0F0DF067-F7D2-4B6C-A748-BDF62414454E}" destId="{5CC99902-26BF-4BFC-8731-875B434CC42A}" srcOrd="1" destOrd="0" parTransId="{DF18DA3C-1EB8-4E4D-8CF2-D6F6D2C28F16}" sibTransId="{287B4124-6391-4DC1-8FD3-1ED7FC850F13}"/>
    <dgm:cxn modelId="{03DDBF23-887A-4192-BF1D-BAD8434869CB}" srcId="{0F0DF067-F7D2-4B6C-A748-BDF62414454E}" destId="{210F1BEC-4CE8-4742-A4C5-0A64E27C322D}" srcOrd="2" destOrd="0" parTransId="{112ABA65-0A2E-46CC-A1BC-C445DC13FEED}" sibTransId="{6DB0F4DA-9549-426D-B3FD-AD906BD00445}"/>
    <dgm:cxn modelId="{97415D9E-A7D8-4588-820B-37A139F36342}" type="presOf" srcId="{DF18DA3C-1EB8-4E4D-8CF2-D6F6D2C28F16}" destId="{04E1E880-843B-42E9-82F9-B49127B7D645}" srcOrd="0" destOrd="0" presId="urn:microsoft.com/office/officeart/2005/8/layout/radial1"/>
    <dgm:cxn modelId="{AE763339-01BA-451A-8F18-EB7325063E31}" type="presOf" srcId="{E0A57B48-EA5A-456B-BC85-34454CF9BBAB}" destId="{4E8D27CA-6D31-40E6-9C5F-B1D27CA124BC}" srcOrd="0" destOrd="0" presId="urn:microsoft.com/office/officeart/2005/8/layout/radial1"/>
    <dgm:cxn modelId="{A3E82D9D-2536-40A1-91F6-A6A1A80905A5}" srcId="{2A5BA3C5-E9DA-463A-B721-3B98CBAE4660}" destId="{0F0DF067-F7D2-4B6C-A748-BDF62414454E}" srcOrd="0" destOrd="0" parTransId="{ABF82651-4A6C-41AE-A3C8-DFB690515105}" sibTransId="{685B2F5B-5CE7-4F3F-9DFA-7D80847AE001}"/>
    <dgm:cxn modelId="{DDB8DF16-AC7C-4BE6-9F3D-DD23382B515F}" type="presOf" srcId="{B6018F76-1163-4B5A-A3CC-F63CA7F6FED3}" destId="{63528CF7-C952-4555-B092-88E34DE7AE6A}" srcOrd="0" destOrd="0" presId="urn:microsoft.com/office/officeart/2005/8/layout/radial1"/>
    <dgm:cxn modelId="{FB7209DF-3D8B-42CB-BA74-BD12B708A0C0}" type="presOf" srcId="{B1BEF249-65B4-419A-A652-31A4DF2B0D3E}" destId="{050F8D7B-2D24-4769-92C8-EF4A2A5DCDDE}" srcOrd="0" destOrd="0" presId="urn:microsoft.com/office/officeart/2005/8/layout/radial1"/>
    <dgm:cxn modelId="{F032F337-6179-4969-801A-EA4F76463367}" type="presOf" srcId="{B49DAEF4-1AB0-43B3-B1B6-C75F476FEFA5}" destId="{A7CD3F34-6A20-4ABC-AA3E-4729615FC5D7}" srcOrd="0" destOrd="0" presId="urn:microsoft.com/office/officeart/2005/8/layout/radial1"/>
    <dgm:cxn modelId="{874F2F7B-4722-43A4-B867-9D14F01D8F49}" srcId="{0F0DF067-F7D2-4B6C-A748-BDF62414454E}" destId="{E0A57B48-EA5A-456B-BC85-34454CF9BBAB}" srcOrd="4" destOrd="0" parTransId="{1C613794-3115-4A2E-81A7-4CD2B09C8A58}" sibTransId="{07D886CC-8B47-4D78-BD99-C4F203B74CBF}"/>
    <dgm:cxn modelId="{577E8531-1876-4BD1-A572-37E679909CF8}" type="presOf" srcId="{2A5BA3C5-E9DA-463A-B721-3B98CBAE4660}" destId="{F7756C3A-1A92-4FF1-B6F2-680F3F88828B}" srcOrd="0" destOrd="0" presId="urn:microsoft.com/office/officeart/2005/8/layout/radial1"/>
    <dgm:cxn modelId="{CC7F4900-5B92-4017-9689-6E551DCA8A56}" srcId="{0F0DF067-F7D2-4B6C-A748-BDF62414454E}" destId="{B6018F76-1163-4B5A-A3CC-F63CA7F6FED3}" srcOrd="3" destOrd="0" parTransId="{7F3EB2E0-4263-477D-8F83-D3C3A84696D0}" sibTransId="{819B64C5-F1B8-4901-86FA-A9B25C30DAA5}"/>
    <dgm:cxn modelId="{30284869-BCF2-45A4-8882-558A4590971A}" srcId="{0F0DF067-F7D2-4B6C-A748-BDF62414454E}" destId="{4DCF28A1-A001-4A8B-BA8D-F5AA58FBA484}" srcOrd="5" destOrd="0" parTransId="{B1BEF249-65B4-419A-A652-31A4DF2B0D3E}" sibTransId="{DEAC0314-4AE2-481C-9AC5-D8778696A2A2}"/>
    <dgm:cxn modelId="{C6D83F63-7CAF-4257-86C4-07B90D8A63FA}" type="presOf" srcId="{210F1BEC-4CE8-4742-A4C5-0A64E27C322D}" destId="{810D9AC2-3597-45F8-B9A9-3E5A5A65086C}" srcOrd="0" destOrd="0" presId="urn:microsoft.com/office/officeart/2005/8/layout/radial1"/>
    <dgm:cxn modelId="{F2D1E868-89E8-4475-8A44-B34E93E15E4E}" type="presOf" srcId="{B1BEF249-65B4-419A-A652-31A4DF2B0D3E}" destId="{D3DCE7F6-2FDE-4007-AFA3-8541B3D82943}" srcOrd="1" destOrd="0" presId="urn:microsoft.com/office/officeart/2005/8/layout/radial1"/>
    <dgm:cxn modelId="{8C4F1930-C74C-4843-9D7B-AF2A36961B67}" type="presOf" srcId="{5CC99902-26BF-4BFC-8731-875B434CC42A}" destId="{CB21575F-1AB0-47C3-8606-75ABC72E64FC}" srcOrd="0" destOrd="0" presId="urn:microsoft.com/office/officeart/2005/8/layout/radial1"/>
    <dgm:cxn modelId="{17216DD6-BD5B-4072-92F7-879DDBD91774}" type="presOf" srcId="{7F3EB2E0-4263-477D-8F83-D3C3A84696D0}" destId="{534DF9AC-C53F-4B83-80E7-69EC636E01AE}" srcOrd="0" destOrd="0" presId="urn:microsoft.com/office/officeart/2005/8/layout/radial1"/>
    <dgm:cxn modelId="{5E213647-F0A0-4BA0-A496-1CD3C0213E42}" type="presParOf" srcId="{F7756C3A-1A92-4FF1-B6F2-680F3F88828B}" destId="{2D678365-FA29-467A-BBC3-DB11AF656B6C}" srcOrd="0" destOrd="0" presId="urn:microsoft.com/office/officeart/2005/8/layout/radial1"/>
    <dgm:cxn modelId="{2D0A4F0B-09E5-4E52-A0D7-2E5D3FFA73C0}" type="presParOf" srcId="{F7756C3A-1A92-4FF1-B6F2-680F3F88828B}" destId="{8EF53924-82CD-48AA-807A-AED50CE571FE}" srcOrd="1" destOrd="0" presId="urn:microsoft.com/office/officeart/2005/8/layout/radial1"/>
    <dgm:cxn modelId="{99ACF496-C33B-4164-AC55-62D03AF8127F}" type="presParOf" srcId="{8EF53924-82CD-48AA-807A-AED50CE571FE}" destId="{9DF399B7-B220-462E-9E30-1A3CE7B14583}" srcOrd="0" destOrd="0" presId="urn:microsoft.com/office/officeart/2005/8/layout/radial1"/>
    <dgm:cxn modelId="{BDA1DE71-1044-4CF7-A84F-54BAE0225AEB}" type="presParOf" srcId="{F7756C3A-1A92-4FF1-B6F2-680F3F88828B}" destId="{A7CD3F34-6A20-4ABC-AA3E-4729615FC5D7}" srcOrd="2" destOrd="0" presId="urn:microsoft.com/office/officeart/2005/8/layout/radial1"/>
    <dgm:cxn modelId="{3698D8A1-8CCF-406F-933D-5C8F42FBD10D}" type="presParOf" srcId="{F7756C3A-1A92-4FF1-B6F2-680F3F88828B}" destId="{04E1E880-843B-42E9-82F9-B49127B7D645}" srcOrd="3" destOrd="0" presId="urn:microsoft.com/office/officeart/2005/8/layout/radial1"/>
    <dgm:cxn modelId="{53ACC514-7ECF-4E14-BBE7-F7750D3E9F81}" type="presParOf" srcId="{04E1E880-843B-42E9-82F9-B49127B7D645}" destId="{1A1DFE72-45BF-42ED-9318-5B86B9A43848}" srcOrd="0" destOrd="0" presId="urn:microsoft.com/office/officeart/2005/8/layout/radial1"/>
    <dgm:cxn modelId="{9648C905-5FE9-43CE-BC66-952421821936}" type="presParOf" srcId="{F7756C3A-1A92-4FF1-B6F2-680F3F88828B}" destId="{CB21575F-1AB0-47C3-8606-75ABC72E64FC}" srcOrd="4" destOrd="0" presId="urn:microsoft.com/office/officeart/2005/8/layout/radial1"/>
    <dgm:cxn modelId="{06DD611D-0208-441F-8CDB-66F320C4DCB1}" type="presParOf" srcId="{F7756C3A-1A92-4FF1-B6F2-680F3F88828B}" destId="{92D6FD47-113E-47DC-B8AF-6BFCE3BC12C9}" srcOrd="5" destOrd="0" presId="urn:microsoft.com/office/officeart/2005/8/layout/radial1"/>
    <dgm:cxn modelId="{08C85A0A-058D-48EC-8D26-43BB5028BB8A}" type="presParOf" srcId="{92D6FD47-113E-47DC-B8AF-6BFCE3BC12C9}" destId="{291F4434-1102-44E4-BE3A-104F05C47DA6}" srcOrd="0" destOrd="0" presId="urn:microsoft.com/office/officeart/2005/8/layout/radial1"/>
    <dgm:cxn modelId="{CD9DBF07-14D6-457D-B6CC-ED48B9B00EF1}" type="presParOf" srcId="{F7756C3A-1A92-4FF1-B6F2-680F3F88828B}" destId="{810D9AC2-3597-45F8-B9A9-3E5A5A65086C}" srcOrd="6" destOrd="0" presId="urn:microsoft.com/office/officeart/2005/8/layout/radial1"/>
    <dgm:cxn modelId="{5962C0CD-331C-43DE-9E08-65922E1C0C00}" type="presParOf" srcId="{F7756C3A-1A92-4FF1-B6F2-680F3F88828B}" destId="{534DF9AC-C53F-4B83-80E7-69EC636E01AE}" srcOrd="7" destOrd="0" presId="urn:microsoft.com/office/officeart/2005/8/layout/radial1"/>
    <dgm:cxn modelId="{5C55F840-2F41-4E52-9CFE-005D0767AD5F}" type="presParOf" srcId="{534DF9AC-C53F-4B83-80E7-69EC636E01AE}" destId="{2B8176C1-04CB-4F2F-8FEC-BF9855B2F954}" srcOrd="0" destOrd="0" presId="urn:microsoft.com/office/officeart/2005/8/layout/radial1"/>
    <dgm:cxn modelId="{BFBA0298-6A9F-4184-BDCD-7101F4A2C5D2}" type="presParOf" srcId="{F7756C3A-1A92-4FF1-B6F2-680F3F88828B}" destId="{63528CF7-C952-4555-B092-88E34DE7AE6A}" srcOrd="8" destOrd="0" presId="urn:microsoft.com/office/officeart/2005/8/layout/radial1"/>
    <dgm:cxn modelId="{1E112923-DBA9-4DB0-A8BC-530DFA855001}" type="presParOf" srcId="{F7756C3A-1A92-4FF1-B6F2-680F3F88828B}" destId="{66E273DF-1271-4D19-8CDF-9E32F3DD23BD}" srcOrd="9" destOrd="0" presId="urn:microsoft.com/office/officeart/2005/8/layout/radial1"/>
    <dgm:cxn modelId="{AD24A627-4DEA-463C-9272-42303E58E784}" type="presParOf" srcId="{66E273DF-1271-4D19-8CDF-9E32F3DD23BD}" destId="{AA93166E-6112-4B7B-AC48-616375F38011}" srcOrd="0" destOrd="0" presId="urn:microsoft.com/office/officeart/2005/8/layout/radial1"/>
    <dgm:cxn modelId="{926898DF-7331-4472-8339-102EF47EEF82}" type="presParOf" srcId="{F7756C3A-1A92-4FF1-B6F2-680F3F88828B}" destId="{4E8D27CA-6D31-40E6-9C5F-B1D27CA124BC}" srcOrd="10" destOrd="0" presId="urn:microsoft.com/office/officeart/2005/8/layout/radial1"/>
    <dgm:cxn modelId="{57024FAE-8A46-43FC-819A-7BE3255003D6}" type="presParOf" srcId="{F7756C3A-1A92-4FF1-B6F2-680F3F88828B}" destId="{050F8D7B-2D24-4769-92C8-EF4A2A5DCDDE}" srcOrd="11" destOrd="0" presId="urn:microsoft.com/office/officeart/2005/8/layout/radial1"/>
    <dgm:cxn modelId="{8965BACD-A652-496E-8DEC-ECD763909481}" type="presParOf" srcId="{050F8D7B-2D24-4769-92C8-EF4A2A5DCDDE}" destId="{D3DCE7F6-2FDE-4007-AFA3-8541B3D82943}" srcOrd="0" destOrd="0" presId="urn:microsoft.com/office/officeart/2005/8/layout/radial1"/>
    <dgm:cxn modelId="{2FB0E1D8-4B92-4F9F-979D-0CAC5B1EB1A2}" type="presParOf" srcId="{F7756C3A-1A92-4FF1-B6F2-680F3F88828B}" destId="{4665E214-BA00-4CE6-A11D-C4034FA3A1A1}" srcOrd="12" destOrd="0" presId="urn:microsoft.com/office/officeart/2005/8/layout/radia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BB7EE0-458E-41F8-8D26-65ADA7DB6936}" type="doc">
      <dgm:prSet loTypeId="urn:microsoft.com/office/officeart/2005/8/layout/process4" loCatId="list" qsTypeId="urn:microsoft.com/office/officeart/2005/8/quickstyle/simple4" qsCatId="simple" csTypeId="urn:microsoft.com/office/officeart/2005/8/colors/accent1_2" csCatId="accent1" phldr="1"/>
      <dgm:spPr/>
      <dgm:t>
        <a:bodyPr/>
        <a:lstStyle/>
        <a:p>
          <a:endParaRPr lang="en-US"/>
        </a:p>
      </dgm:t>
    </dgm:pt>
    <dgm:pt modelId="{3AE36175-53CC-4E9F-AA56-1914B9942C0F}">
      <dgm:prSet/>
      <dgm:spPr/>
      <dgm:t>
        <a:bodyPr/>
        <a:lstStyle/>
        <a:p>
          <a:pPr rtl="0"/>
          <a:r>
            <a:rPr lang="en-US" dirty="0" smtClean="0"/>
            <a:t>“Shared state is the new spaghetti code”</a:t>
          </a:r>
          <a:endParaRPr lang="en-US" dirty="0"/>
        </a:p>
      </dgm:t>
    </dgm:pt>
    <dgm:pt modelId="{357623C9-111C-4BC8-8B3B-82B0382301F5}" type="parTrans" cxnId="{48D953EF-9C6D-4099-94E2-EF5552248E9B}">
      <dgm:prSet/>
      <dgm:spPr/>
      <dgm:t>
        <a:bodyPr/>
        <a:lstStyle/>
        <a:p>
          <a:endParaRPr lang="en-US"/>
        </a:p>
      </dgm:t>
    </dgm:pt>
    <dgm:pt modelId="{2435D18B-DA50-4744-B581-F4581527F0BE}" type="sibTrans" cxnId="{48D953EF-9C6D-4099-94E2-EF5552248E9B}">
      <dgm:prSet/>
      <dgm:spPr/>
      <dgm:t>
        <a:bodyPr/>
        <a:lstStyle/>
        <a:p>
          <a:endParaRPr lang="en-US"/>
        </a:p>
      </dgm:t>
    </dgm:pt>
    <dgm:pt modelId="{6D72AED7-54AC-44E5-A97C-C768B44AB9C9}">
      <dgm:prSet/>
      <dgm:spPr/>
      <dgm:t>
        <a:bodyPr/>
        <a:lstStyle/>
        <a:p>
          <a:pPr rtl="0"/>
          <a:r>
            <a:rPr lang="en-US" dirty="0" smtClean="0"/>
            <a:t>Difficult to maintain </a:t>
          </a:r>
          <a:endParaRPr lang="en-US" dirty="0"/>
        </a:p>
      </dgm:t>
    </dgm:pt>
    <dgm:pt modelId="{C9661D8B-4D13-498E-862E-433F6E9E23F8}" type="parTrans" cxnId="{6E4DD2DF-0423-4225-B940-1A3F7C573246}">
      <dgm:prSet/>
      <dgm:spPr/>
      <dgm:t>
        <a:bodyPr/>
        <a:lstStyle/>
        <a:p>
          <a:endParaRPr lang="en-US"/>
        </a:p>
      </dgm:t>
    </dgm:pt>
    <dgm:pt modelId="{C534293D-C77D-489A-8293-79C680C492BC}" type="sibTrans" cxnId="{6E4DD2DF-0423-4225-B940-1A3F7C573246}">
      <dgm:prSet/>
      <dgm:spPr/>
      <dgm:t>
        <a:bodyPr/>
        <a:lstStyle/>
        <a:p>
          <a:endParaRPr lang="en-US"/>
        </a:p>
      </dgm:t>
    </dgm:pt>
    <dgm:pt modelId="{E3EFFD73-72C1-4595-A07B-EF8083838A17}">
      <dgm:prSet/>
      <dgm:spPr/>
      <dgm:t>
        <a:bodyPr/>
        <a:lstStyle/>
        <a:p>
          <a:pPr rtl="0"/>
          <a:r>
            <a:rPr lang="en-US" dirty="0" smtClean="0"/>
            <a:t>Difficult to test</a:t>
          </a:r>
          <a:endParaRPr lang="en-US" dirty="0"/>
        </a:p>
      </dgm:t>
    </dgm:pt>
    <dgm:pt modelId="{D2157766-3873-44FA-BEA1-6AC8CB8DD128}" type="parTrans" cxnId="{CD942D23-6B96-4917-9872-43D077453EE1}">
      <dgm:prSet/>
      <dgm:spPr/>
      <dgm:t>
        <a:bodyPr/>
        <a:lstStyle/>
        <a:p>
          <a:endParaRPr lang="en-US"/>
        </a:p>
      </dgm:t>
    </dgm:pt>
    <dgm:pt modelId="{5ECE7C4E-4800-408B-AA9E-4AE12976CAA1}" type="sibTrans" cxnId="{CD942D23-6B96-4917-9872-43D077453EE1}">
      <dgm:prSet/>
      <dgm:spPr/>
      <dgm:t>
        <a:bodyPr/>
        <a:lstStyle/>
        <a:p>
          <a:endParaRPr lang="en-US"/>
        </a:p>
      </dgm:t>
    </dgm:pt>
    <dgm:pt modelId="{670C488F-E1D0-48B2-A8F8-672CF4ACE55A}">
      <dgm:prSet/>
      <dgm:spPr/>
      <dgm:t>
        <a:bodyPr/>
        <a:lstStyle/>
        <a:p>
          <a:pPr rtl="0"/>
          <a:r>
            <a:rPr lang="en-US" dirty="0" smtClean="0"/>
            <a:t>Difficult to parallelize!</a:t>
          </a:r>
          <a:endParaRPr lang="en-US" dirty="0"/>
        </a:p>
      </dgm:t>
    </dgm:pt>
    <dgm:pt modelId="{63D8DEE6-6B2E-470A-A98E-0922E67E9D61}" type="parTrans" cxnId="{4972F1E0-C4CC-4F5C-9831-FE063ABDBF2C}">
      <dgm:prSet/>
      <dgm:spPr/>
      <dgm:t>
        <a:bodyPr/>
        <a:lstStyle/>
        <a:p>
          <a:endParaRPr lang="en-US"/>
        </a:p>
      </dgm:t>
    </dgm:pt>
    <dgm:pt modelId="{891EA0C8-93BE-471A-803E-99661A65A787}" type="sibTrans" cxnId="{4972F1E0-C4CC-4F5C-9831-FE063ABDBF2C}">
      <dgm:prSet/>
      <dgm:spPr/>
      <dgm:t>
        <a:bodyPr/>
        <a:lstStyle/>
        <a:p>
          <a:endParaRPr lang="en-US"/>
        </a:p>
      </dgm:t>
    </dgm:pt>
    <dgm:pt modelId="{B039EB12-9DB9-4F24-A029-D6C965CB519E}" type="pres">
      <dgm:prSet presAssocID="{77BB7EE0-458E-41F8-8D26-65ADA7DB6936}" presName="Name0" presStyleCnt="0">
        <dgm:presLayoutVars>
          <dgm:dir/>
          <dgm:animLvl val="lvl"/>
          <dgm:resizeHandles val="exact"/>
        </dgm:presLayoutVars>
      </dgm:prSet>
      <dgm:spPr/>
      <dgm:t>
        <a:bodyPr/>
        <a:lstStyle/>
        <a:p>
          <a:endParaRPr lang="en-GB"/>
        </a:p>
      </dgm:t>
    </dgm:pt>
    <dgm:pt modelId="{D3A88777-D786-45BA-B36C-0BB25CB50445}" type="pres">
      <dgm:prSet presAssocID="{3AE36175-53CC-4E9F-AA56-1914B9942C0F}" presName="boxAndChildren" presStyleCnt="0"/>
      <dgm:spPr/>
    </dgm:pt>
    <dgm:pt modelId="{B7318ED0-FAC1-4CBC-A8C1-C3C7E4D0C240}" type="pres">
      <dgm:prSet presAssocID="{3AE36175-53CC-4E9F-AA56-1914B9942C0F}" presName="parentTextBox" presStyleLbl="node1" presStyleIdx="0" presStyleCnt="1"/>
      <dgm:spPr/>
      <dgm:t>
        <a:bodyPr/>
        <a:lstStyle/>
        <a:p>
          <a:endParaRPr lang="en-GB"/>
        </a:p>
      </dgm:t>
    </dgm:pt>
    <dgm:pt modelId="{2D998AD1-6669-4C5D-8D7B-9B67963025A2}" type="pres">
      <dgm:prSet presAssocID="{3AE36175-53CC-4E9F-AA56-1914B9942C0F}" presName="entireBox" presStyleLbl="node1" presStyleIdx="0" presStyleCnt="1"/>
      <dgm:spPr/>
      <dgm:t>
        <a:bodyPr/>
        <a:lstStyle/>
        <a:p>
          <a:endParaRPr lang="en-GB"/>
        </a:p>
      </dgm:t>
    </dgm:pt>
    <dgm:pt modelId="{AF7919EC-E36E-4BF6-9351-DBC42A1764C6}" type="pres">
      <dgm:prSet presAssocID="{3AE36175-53CC-4E9F-AA56-1914B9942C0F}" presName="descendantBox" presStyleCnt="0"/>
      <dgm:spPr/>
    </dgm:pt>
    <dgm:pt modelId="{9B24400B-A4E4-4543-B712-EC851D04CA0A}" type="pres">
      <dgm:prSet presAssocID="{6D72AED7-54AC-44E5-A97C-C768B44AB9C9}" presName="childTextBox" presStyleLbl="fgAccFollowNode1" presStyleIdx="0" presStyleCnt="3">
        <dgm:presLayoutVars>
          <dgm:bulletEnabled val="1"/>
        </dgm:presLayoutVars>
      </dgm:prSet>
      <dgm:spPr/>
      <dgm:t>
        <a:bodyPr/>
        <a:lstStyle/>
        <a:p>
          <a:endParaRPr lang="en-GB"/>
        </a:p>
      </dgm:t>
    </dgm:pt>
    <dgm:pt modelId="{68A5BD82-EB6C-4F88-A0A1-53AFCE49F2E8}" type="pres">
      <dgm:prSet presAssocID="{E3EFFD73-72C1-4595-A07B-EF8083838A17}" presName="childTextBox" presStyleLbl="fgAccFollowNode1" presStyleIdx="1" presStyleCnt="3">
        <dgm:presLayoutVars>
          <dgm:bulletEnabled val="1"/>
        </dgm:presLayoutVars>
      </dgm:prSet>
      <dgm:spPr/>
      <dgm:t>
        <a:bodyPr/>
        <a:lstStyle/>
        <a:p>
          <a:endParaRPr lang="en-GB"/>
        </a:p>
      </dgm:t>
    </dgm:pt>
    <dgm:pt modelId="{0C6E006D-217A-4B5F-BA2E-8ED03E6A4E54}" type="pres">
      <dgm:prSet presAssocID="{670C488F-E1D0-48B2-A8F8-672CF4ACE55A}" presName="childTextBox" presStyleLbl="fgAccFollowNode1" presStyleIdx="2" presStyleCnt="3">
        <dgm:presLayoutVars>
          <dgm:bulletEnabled val="1"/>
        </dgm:presLayoutVars>
      </dgm:prSet>
      <dgm:spPr/>
      <dgm:t>
        <a:bodyPr/>
        <a:lstStyle/>
        <a:p>
          <a:endParaRPr lang="en-GB"/>
        </a:p>
      </dgm:t>
    </dgm:pt>
  </dgm:ptLst>
  <dgm:cxnLst>
    <dgm:cxn modelId="{F8A7D8DD-28F1-4E63-8528-F09E386FCD21}" type="presOf" srcId="{3AE36175-53CC-4E9F-AA56-1914B9942C0F}" destId="{2D998AD1-6669-4C5D-8D7B-9B67963025A2}" srcOrd="1" destOrd="0" presId="urn:microsoft.com/office/officeart/2005/8/layout/process4"/>
    <dgm:cxn modelId="{6E4DD2DF-0423-4225-B940-1A3F7C573246}" srcId="{3AE36175-53CC-4E9F-AA56-1914B9942C0F}" destId="{6D72AED7-54AC-44E5-A97C-C768B44AB9C9}" srcOrd="0" destOrd="0" parTransId="{C9661D8B-4D13-498E-862E-433F6E9E23F8}" sibTransId="{C534293D-C77D-489A-8293-79C680C492BC}"/>
    <dgm:cxn modelId="{002A9E36-9D7A-4D28-8231-AFEFDA17CD60}" type="presOf" srcId="{670C488F-E1D0-48B2-A8F8-672CF4ACE55A}" destId="{0C6E006D-217A-4B5F-BA2E-8ED03E6A4E54}" srcOrd="0" destOrd="0" presId="urn:microsoft.com/office/officeart/2005/8/layout/process4"/>
    <dgm:cxn modelId="{4D1FC771-2EF2-4896-99AB-70B463549E95}" type="presOf" srcId="{6D72AED7-54AC-44E5-A97C-C768B44AB9C9}" destId="{9B24400B-A4E4-4543-B712-EC851D04CA0A}" srcOrd="0" destOrd="0" presId="urn:microsoft.com/office/officeart/2005/8/layout/process4"/>
    <dgm:cxn modelId="{015CF0E4-9B26-435E-B837-5EF4C485025B}" type="presOf" srcId="{3AE36175-53CC-4E9F-AA56-1914B9942C0F}" destId="{B7318ED0-FAC1-4CBC-A8C1-C3C7E4D0C240}" srcOrd="0" destOrd="0" presId="urn:microsoft.com/office/officeart/2005/8/layout/process4"/>
    <dgm:cxn modelId="{4972F1E0-C4CC-4F5C-9831-FE063ABDBF2C}" srcId="{3AE36175-53CC-4E9F-AA56-1914B9942C0F}" destId="{670C488F-E1D0-48B2-A8F8-672CF4ACE55A}" srcOrd="2" destOrd="0" parTransId="{63D8DEE6-6B2E-470A-A98E-0922E67E9D61}" sibTransId="{891EA0C8-93BE-471A-803E-99661A65A787}"/>
    <dgm:cxn modelId="{48D953EF-9C6D-4099-94E2-EF5552248E9B}" srcId="{77BB7EE0-458E-41F8-8D26-65ADA7DB6936}" destId="{3AE36175-53CC-4E9F-AA56-1914B9942C0F}" srcOrd="0" destOrd="0" parTransId="{357623C9-111C-4BC8-8B3B-82B0382301F5}" sibTransId="{2435D18B-DA50-4744-B581-F4581527F0BE}"/>
    <dgm:cxn modelId="{E1A49CD1-765B-4F72-ADC6-6BB897073C77}" type="presOf" srcId="{77BB7EE0-458E-41F8-8D26-65ADA7DB6936}" destId="{B039EB12-9DB9-4F24-A029-D6C965CB519E}" srcOrd="0" destOrd="0" presId="urn:microsoft.com/office/officeart/2005/8/layout/process4"/>
    <dgm:cxn modelId="{50164F89-9CB7-4F9A-BAD5-5B39010CFD5C}" type="presOf" srcId="{E3EFFD73-72C1-4595-A07B-EF8083838A17}" destId="{68A5BD82-EB6C-4F88-A0A1-53AFCE49F2E8}" srcOrd="0" destOrd="0" presId="urn:microsoft.com/office/officeart/2005/8/layout/process4"/>
    <dgm:cxn modelId="{CD942D23-6B96-4917-9872-43D077453EE1}" srcId="{3AE36175-53CC-4E9F-AA56-1914B9942C0F}" destId="{E3EFFD73-72C1-4595-A07B-EF8083838A17}" srcOrd="1" destOrd="0" parTransId="{D2157766-3873-44FA-BEA1-6AC8CB8DD128}" sibTransId="{5ECE7C4E-4800-408B-AA9E-4AE12976CAA1}"/>
    <dgm:cxn modelId="{55AA7CCF-9BBA-465C-8483-C7A22BB09677}" type="presParOf" srcId="{B039EB12-9DB9-4F24-A029-D6C965CB519E}" destId="{D3A88777-D786-45BA-B36C-0BB25CB50445}" srcOrd="0" destOrd="0" presId="urn:microsoft.com/office/officeart/2005/8/layout/process4"/>
    <dgm:cxn modelId="{F1872615-0C6F-4088-BD83-FEA990393676}" type="presParOf" srcId="{D3A88777-D786-45BA-B36C-0BB25CB50445}" destId="{B7318ED0-FAC1-4CBC-A8C1-C3C7E4D0C240}" srcOrd="0" destOrd="0" presId="urn:microsoft.com/office/officeart/2005/8/layout/process4"/>
    <dgm:cxn modelId="{7CFAFA5A-7D36-4A78-A33D-18F50A917609}" type="presParOf" srcId="{D3A88777-D786-45BA-B36C-0BB25CB50445}" destId="{2D998AD1-6669-4C5D-8D7B-9B67963025A2}" srcOrd="1" destOrd="0" presId="urn:microsoft.com/office/officeart/2005/8/layout/process4"/>
    <dgm:cxn modelId="{58EC60E9-843C-4A45-A82F-2FB40DBD7DCF}" type="presParOf" srcId="{D3A88777-D786-45BA-B36C-0BB25CB50445}" destId="{AF7919EC-E36E-4BF6-9351-DBC42A1764C6}" srcOrd="2" destOrd="0" presId="urn:microsoft.com/office/officeart/2005/8/layout/process4"/>
    <dgm:cxn modelId="{B0B6609C-DFE6-484C-8C5A-0C83689F3E1F}" type="presParOf" srcId="{AF7919EC-E36E-4BF6-9351-DBC42A1764C6}" destId="{9B24400B-A4E4-4543-B712-EC851D04CA0A}" srcOrd="0" destOrd="0" presId="urn:microsoft.com/office/officeart/2005/8/layout/process4"/>
    <dgm:cxn modelId="{BDEF7D7E-0A82-44AA-ABD5-9A0D7DBFCB8D}" type="presParOf" srcId="{AF7919EC-E36E-4BF6-9351-DBC42A1764C6}" destId="{68A5BD82-EB6C-4F88-A0A1-53AFCE49F2E8}" srcOrd="1" destOrd="0" presId="urn:microsoft.com/office/officeart/2005/8/layout/process4"/>
    <dgm:cxn modelId="{704B5B78-F0E1-4852-97CA-E4A40F4B0AD1}" type="presParOf" srcId="{AF7919EC-E36E-4BF6-9351-DBC42A1764C6}" destId="{0C6E006D-217A-4B5F-BA2E-8ED03E6A4E54}" srcOrd="2"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42129A-C044-4622-85CF-C18290B7AD32}" type="doc">
      <dgm:prSet loTypeId="urn:microsoft.com/office/officeart/2005/8/layout/pyramid2" loCatId="list" qsTypeId="urn:microsoft.com/office/officeart/2005/8/quickstyle/simple1" qsCatId="simple" csTypeId="urn:microsoft.com/office/officeart/2005/8/colors/accent1_2" csCatId="accent1" phldr="1"/>
      <dgm:spPr/>
    </dgm:pt>
    <dgm:pt modelId="{39B4CACE-2E0C-4EEF-924D-92FF53364E03}">
      <dgm:prSet phldrT="[Text]" custT="1"/>
      <dgm:spPr/>
      <dgm:t>
        <a:bodyPr/>
        <a:lstStyle/>
        <a:p>
          <a:r>
            <a:rPr lang="en-GB" sz="2000" dirty="0" smtClean="0"/>
            <a:t>Concrete Representations</a:t>
          </a:r>
          <a:endParaRPr lang="en-GB" sz="2000" dirty="0"/>
        </a:p>
      </dgm:t>
    </dgm:pt>
    <dgm:pt modelId="{9222AF78-161C-4E14-8025-278A4A82DCB6}" type="parTrans" cxnId="{4DF1B1BA-A85C-42D4-86DD-BD49F968902A}">
      <dgm:prSet/>
      <dgm:spPr/>
      <dgm:t>
        <a:bodyPr/>
        <a:lstStyle/>
        <a:p>
          <a:endParaRPr lang="en-GB" sz="1600"/>
        </a:p>
      </dgm:t>
    </dgm:pt>
    <dgm:pt modelId="{BA17EC3C-AA95-438F-BA27-14C6DF286EBB}" type="sibTrans" cxnId="{4DF1B1BA-A85C-42D4-86DD-BD49F968902A}">
      <dgm:prSet/>
      <dgm:spPr/>
      <dgm:t>
        <a:bodyPr/>
        <a:lstStyle/>
        <a:p>
          <a:endParaRPr lang="en-GB" sz="1600"/>
        </a:p>
      </dgm:t>
    </dgm:pt>
    <dgm:pt modelId="{2379DA0B-9C52-400E-9933-1033B490F1B2}">
      <dgm:prSet phldrT="[Text]" custT="1"/>
      <dgm:spPr/>
      <dgm:t>
        <a:bodyPr/>
        <a:lstStyle/>
        <a:p>
          <a:r>
            <a:rPr lang="en-GB" sz="2000" dirty="0" smtClean="0"/>
            <a:t>Abstract Representations</a:t>
          </a:r>
          <a:endParaRPr lang="en-GB" sz="2000" dirty="0"/>
        </a:p>
      </dgm:t>
    </dgm:pt>
    <dgm:pt modelId="{F7CA997B-6178-4642-8D5D-77F36BD4B602}" type="parTrans" cxnId="{4F806787-914F-4E1D-A9DE-F68726F492F7}">
      <dgm:prSet/>
      <dgm:spPr/>
      <dgm:t>
        <a:bodyPr/>
        <a:lstStyle/>
        <a:p>
          <a:endParaRPr lang="en-GB" sz="1600"/>
        </a:p>
      </dgm:t>
    </dgm:pt>
    <dgm:pt modelId="{154B9F6F-B851-485F-8D48-8EE1316450E4}" type="sibTrans" cxnId="{4F806787-914F-4E1D-A9DE-F68726F492F7}">
      <dgm:prSet/>
      <dgm:spPr/>
      <dgm:t>
        <a:bodyPr/>
        <a:lstStyle/>
        <a:p>
          <a:endParaRPr lang="en-GB" sz="1600"/>
        </a:p>
      </dgm:t>
    </dgm:pt>
    <dgm:pt modelId="{40A526AA-B5D2-4CA4-843A-AD9DE7289BEA}">
      <dgm:prSet phldrT="[Text]" custT="1"/>
      <dgm:spPr/>
      <dgm:t>
        <a:bodyPr/>
        <a:lstStyle/>
        <a:p>
          <a:r>
            <a:rPr lang="en-GB" sz="2000" dirty="0" smtClean="0"/>
            <a:t>Integrated Representations</a:t>
          </a:r>
          <a:endParaRPr lang="en-GB" sz="2000" dirty="0"/>
        </a:p>
      </dgm:t>
    </dgm:pt>
    <dgm:pt modelId="{A7424046-13EC-4DDF-9CD4-F6C018B3FDB1}" type="parTrans" cxnId="{4F9881CA-6680-4C6D-B707-605A06C8DF62}">
      <dgm:prSet/>
      <dgm:spPr/>
      <dgm:t>
        <a:bodyPr/>
        <a:lstStyle/>
        <a:p>
          <a:endParaRPr lang="en-GB" sz="1600"/>
        </a:p>
      </dgm:t>
    </dgm:pt>
    <dgm:pt modelId="{D70C9226-A750-4741-A700-022974071858}" type="sibTrans" cxnId="{4F9881CA-6680-4C6D-B707-605A06C8DF62}">
      <dgm:prSet/>
      <dgm:spPr/>
      <dgm:t>
        <a:bodyPr/>
        <a:lstStyle/>
        <a:p>
          <a:endParaRPr lang="en-GB" sz="1600"/>
        </a:p>
      </dgm:t>
    </dgm:pt>
    <dgm:pt modelId="{2C7B08F9-AF44-4BD4-BDB7-6C890591FCA4}" type="pres">
      <dgm:prSet presAssocID="{3842129A-C044-4622-85CF-C18290B7AD32}" presName="compositeShape" presStyleCnt="0">
        <dgm:presLayoutVars>
          <dgm:dir/>
          <dgm:resizeHandles/>
        </dgm:presLayoutVars>
      </dgm:prSet>
      <dgm:spPr/>
    </dgm:pt>
    <dgm:pt modelId="{F0FC0BF1-8E76-4B1B-9811-57E6F2E05FD8}" type="pres">
      <dgm:prSet presAssocID="{3842129A-C044-4622-85CF-C18290B7AD32}" presName="pyramid" presStyleLbl="node1" presStyleIdx="0" presStyleCnt="1"/>
      <dgm:spPr>
        <a:solidFill>
          <a:schemeClr val="accent2">
            <a:lumMod val="75000"/>
          </a:schemeClr>
        </a:solidFill>
      </dgm:spPr>
    </dgm:pt>
    <dgm:pt modelId="{773EE41B-7BA0-4F33-81AD-F49E5B6A0AB1}" type="pres">
      <dgm:prSet presAssocID="{3842129A-C044-4622-85CF-C18290B7AD32}" presName="theList" presStyleCnt="0"/>
      <dgm:spPr/>
    </dgm:pt>
    <dgm:pt modelId="{AF20BB7C-55FF-43C8-ADA6-E0121CF88974}" type="pres">
      <dgm:prSet presAssocID="{39B4CACE-2E0C-4EEF-924D-92FF53364E03}" presName="aNode" presStyleLbl="fgAcc1" presStyleIdx="0" presStyleCnt="3" custScaleX="87284" custScaleY="79739">
        <dgm:presLayoutVars>
          <dgm:bulletEnabled val="1"/>
        </dgm:presLayoutVars>
      </dgm:prSet>
      <dgm:spPr/>
      <dgm:t>
        <a:bodyPr/>
        <a:lstStyle/>
        <a:p>
          <a:endParaRPr lang="en-GB"/>
        </a:p>
      </dgm:t>
    </dgm:pt>
    <dgm:pt modelId="{409D1DED-2D09-4DF1-95C1-549447ADE0D9}" type="pres">
      <dgm:prSet presAssocID="{39B4CACE-2E0C-4EEF-924D-92FF53364E03}" presName="aSpace" presStyleCnt="0"/>
      <dgm:spPr/>
    </dgm:pt>
    <dgm:pt modelId="{F75EA60F-1819-41E9-A5E7-7C02D64E69E9}" type="pres">
      <dgm:prSet presAssocID="{2379DA0B-9C52-400E-9933-1033B490F1B2}" presName="aNode" presStyleLbl="fgAcc1" presStyleIdx="1" presStyleCnt="3" custScaleX="87284" custScaleY="78193">
        <dgm:presLayoutVars>
          <dgm:bulletEnabled val="1"/>
        </dgm:presLayoutVars>
      </dgm:prSet>
      <dgm:spPr/>
      <dgm:t>
        <a:bodyPr/>
        <a:lstStyle/>
        <a:p>
          <a:endParaRPr lang="en-GB"/>
        </a:p>
      </dgm:t>
    </dgm:pt>
    <dgm:pt modelId="{2A221BC0-8675-4DD1-8D28-6393E9DC65B2}" type="pres">
      <dgm:prSet presAssocID="{2379DA0B-9C52-400E-9933-1033B490F1B2}" presName="aSpace" presStyleCnt="0"/>
      <dgm:spPr/>
    </dgm:pt>
    <dgm:pt modelId="{1247CD85-10D2-40CD-9410-0EE30E06CC07}" type="pres">
      <dgm:prSet presAssocID="{40A526AA-B5D2-4CA4-843A-AD9DE7289BEA}" presName="aNode" presStyleLbl="fgAcc1" presStyleIdx="2" presStyleCnt="3" custScaleX="87284" custScaleY="87117">
        <dgm:presLayoutVars>
          <dgm:bulletEnabled val="1"/>
        </dgm:presLayoutVars>
      </dgm:prSet>
      <dgm:spPr/>
      <dgm:t>
        <a:bodyPr/>
        <a:lstStyle/>
        <a:p>
          <a:endParaRPr lang="en-GB"/>
        </a:p>
      </dgm:t>
    </dgm:pt>
    <dgm:pt modelId="{FA633B90-69DA-4D2B-AA2C-6415C978E30A}" type="pres">
      <dgm:prSet presAssocID="{40A526AA-B5D2-4CA4-843A-AD9DE7289BEA}" presName="aSpace" presStyleCnt="0"/>
      <dgm:spPr/>
    </dgm:pt>
  </dgm:ptLst>
  <dgm:cxnLst>
    <dgm:cxn modelId="{74AE2B4A-4607-4B1E-88F7-F1607514F11E}" type="presOf" srcId="{2379DA0B-9C52-400E-9933-1033B490F1B2}" destId="{F75EA60F-1819-41E9-A5E7-7C02D64E69E9}" srcOrd="0" destOrd="0" presId="urn:microsoft.com/office/officeart/2005/8/layout/pyramid2"/>
    <dgm:cxn modelId="{4F806787-914F-4E1D-A9DE-F68726F492F7}" srcId="{3842129A-C044-4622-85CF-C18290B7AD32}" destId="{2379DA0B-9C52-400E-9933-1033B490F1B2}" srcOrd="1" destOrd="0" parTransId="{F7CA997B-6178-4642-8D5D-77F36BD4B602}" sibTransId="{154B9F6F-B851-485F-8D48-8EE1316450E4}"/>
    <dgm:cxn modelId="{3DE57B5E-2CBC-44F0-8027-1E087C13A305}" type="presOf" srcId="{3842129A-C044-4622-85CF-C18290B7AD32}" destId="{2C7B08F9-AF44-4BD4-BDB7-6C890591FCA4}" srcOrd="0" destOrd="0" presId="urn:microsoft.com/office/officeart/2005/8/layout/pyramid2"/>
    <dgm:cxn modelId="{9C21BFF5-0FA8-4596-9587-1BF865808532}" type="presOf" srcId="{39B4CACE-2E0C-4EEF-924D-92FF53364E03}" destId="{AF20BB7C-55FF-43C8-ADA6-E0121CF88974}" srcOrd="0" destOrd="0" presId="urn:microsoft.com/office/officeart/2005/8/layout/pyramid2"/>
    <dgm:cxn modelId="{4F9881CA-6680-4C6D-B707-605A06C8DF62}" srcId="{3842129A-C044-4622-85CF-C18290B7AD32}" destId="{40A526AA-B5D2-4CA4-843A-AD9DE7289BEA}" srcOrd="2" destOrd="0" parTransId="{A7424046-13EC-4DDF-9CD4-F6C018B3FDB1}" sibTransId="{D70C9226-A750-4741-A700-022974071858}"/>
    <dgm:cxn modelId="{5B08AB0D-A853-4FA2-89D2-705A5B3C9E06}" type="presOf" srcId="{40A526AA-B5D2-4CA4-843A-AD9DE7289BEA}" destId="{1247CD85-10D2-40CD-9410-0EE30E06CC07}" srcOrd="0" destOrd="0" presId="urn:microsoft.com/office/officeart/2005/8/layout/pyramid2"/>
    <dgm:cxn modelId="{4DF1B1BA-A85C-42D4-86DD-BD49F968902A}" srcId="{3842129A-C044-4622-85CF-C18290B7AD32}" destId="{39B4CACE-2E0C-4EEF-924D-92FF53364E03}" srcOrd="0" destOrd="0" parTransId="{9222AF78-161C-4E14-8025-278A4A82DCB6}" sibTransId="{BA17EC3C-AA95-438F-BA27-14C6DF286EBB}"/>
    <dgm:cxn modelId="{03EA9036-3F7E-4F52-A23A-134ABD7F8F2F}" type="presParOf" srcId="{2C7B08F9-AF44-4BD4-BDB7-6C890591FCA4}" destId="{F0FC0BF1-8E76-4B1B-9811-57E6F2E05FD8}" srcOrd="0" destOrd="0" presId="urn:microsoft.com/office/officeart/2005/8/layout/pyramid2"/>
    <dgm:cxn modelId="{D1D2417A-5F16-47A0-81BA-CA251DFCE908}" type="presParOf" srcId="{2C7B08F9-AF44-4BD4-BDB7-6C890591FCA4}" destId="{773EE41B-7BA0-4F33-81AD-F49E5B6A0AB1}" srcOrd="1" destOrd="0" presId="urn:microsoft.com/office/officeart/2005/8/layout/pyramid2"/>
    <dgm:cxn modelId="{E63BD0BD-AEBF-4321-BCD6-E17FB5E88F8C}" type="presParOf" srcId="{773EE41B-7BA0-4F33-81AD-F49E5B6A0AB1}" destId="{AF20BB7C-55FF-43C8-ADA6-E0121CF88974}" srcOrd="0" destOrd="0" presId="urn:microsoft.com/office/officeart/2005/8/layout/pyramid2"/>
    <dgm:cxn modelId="{43E7DF03-98B5-4475-8EA0-5697A15FBE44}" type="presParOf" srcId="{773EE41B-7BA0-4F33-81AD-F49E5B6A0AB1}" destId="{409D1DED-2D09-4DF1-95C1-549447ADE0D9}" srcOrd="1" destOrd="0" presId="urn:microsoft.com/office/officeart/2005/8/layout/pyramid2"/>
    <dgm:cxn modelId="{46A62549-739C-4B1A-AAC1-5C2286088F32}" type="presParOf" srcId="{773EE41B-7BA0-4F33-81AD-F49E5B6A0AB1}" destId="{F75EA60F-1819-41E9-A5E7-7C02D64E69E9}" srcOrd="2" destOrd="0" presId="urn:microsoft.com/office/officeart/2005/8/layout/pyramid2"/>
    <dgm:cxn modelId="{DD3D001A-AA13-4E23-88A1-605D8FC4BF94}" type="presParOf" srcId="{773EE41B-7BA0-4F33-81AD-F49E5B6A0AB1}" destId="{2A221BC0-8675-4DD1-8D28-6393E9DC65B2}" srcOrd="3" destOrd="0" presId="urn:microsoft.com/office/officeart/2005/8/layout/pyramid2"/>
    <dgm:cxn modelId="{0EB49282-751E-4397-8164-462DA830A91D}" type="presParOf" srcId="{773EE41B-7BA0-4F33-81AD-F49E5B6A0AB1}" destId="{1247CD85-10D2-40CD-9410-0EE30E06CC07}" srcOrd="4" destOrd="0" presId="urn:microsoft.com/office/officeart/2005/8/layout/pyramid2"/>
    <dgm:cxn modelId="{863A7AB2-0FB1-4CBB-9855-34F316F3743E}" type="presParOf" srcId="{773EE41B-7BA0-4F33-81AD-F49E5B6A0AB1}" destId="{FA633B90-69DA-4D2B-AA2C-6415C978E30A}" srcOrd="5"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42129A-C044-4622-85CF-C18290B7AD32}" type="doc">
      <dgm:prSet loTypeId="urn:microsoft.com/office/officeart/2005/8/layout/pyramid2" loCatId="list" qsTypeId="urn:microsoft.com/office/officeart/2005/8/quickstyle/simple1" qsCatId="simple" csTypeId="urn:microsoft.com/office/officeart/2005/8/colors/accent1_2" csCatId="accent1" phldr="1"/>
      <dgm:spPr/>
    </dgm:pt>
    <dgm:pt modelId="{39B4CACE-2E0C-4EEF-924D-92FF53364E03}">
      <dgm:prSet phldrT="[Text]" custT="1"/>
      <dgm:spPr/>
      <dgm:t>
        <a:bodyPr/>
        <a:lstStyle/>
        <a:p>
          <a:r>
            <a:rPr lang="en-GB" sz="2000" dirty="0" smtClean="0"/>
            <a:t>Concrete Representations</a:t>
          </a:r>
          <a:endParaRPr lang="en-GB" sz="2000" dirty="0"/>
        </a:p>
      </dgm:t>
    </dgm:pt>
    <dgm:pt modelId="{9222AF78-161C-4E14-8025-278A4A82DCB6}" type="parTrans" cxnId="{4DF1B1BA-A85C-42D4-86DD-BD49F968902A}">
      <dgm:prSet/>
      <dgm:spPr/>
      <dgm:t>
        <a:bodyPr/>
        <a:lstStyle/>
        <a:p>
          <a:endParaRPr lang="en-GB" sz="1600"/>
        </a:p>
      </dgm:t>
    </dgm:pt>
    <dgm:pt modelId="{BA17EC3C-AA95-438F-BA27-14C6DF286EBB}" type="sibTrans" cxnId="{4DF1B1BA-A85C-42D4-86DD-BD49F968902A}">
      <dgm:prSet/>
      <dgm:spPr/>
      <dgm:t>
        <a:bodyPr/>
        <a:lstStyle/>
        <a:p>
          <a:endParaRPr lang="en-GB" sz="1600"/>
        </a:p>
      </dgm:t>
    </dgm:pt>
    <dgm:pt modelId="{2379DA0B-9C52-400E-9933-1033B490F1B2}">
      <dgm:prSet phldrT="[Text]" custT="1"/>
      <dgm:spPr/>
      <dgm:t>
        <a:bodyPr/>
        <a:lstStyle/>
        <a:p>
          <a:r>
            <a:rPr lang="en-GB" sz="2000" dirty="0" smtClean="0"/>
            <a:t>Abstract Representations</a:t>
          </a:r>
          <a:endParaRPr lang="en-GB" sz="2000" dirty="0"/>
        </a:p>
      </dgm:t>
    </dgm:pt>
    <dgm:pt modelId="{F7CA997B-6178-4642-8D5D-77F36BD4B602}" type="parTrans" cxnId="{4F806787-914F-4E1D-A9DE-F68726F492F7}">
      <dgm:prSet/>
      <dgm:spPr/>
      <dgm:t>
        <a:bodyPr/>
        <a:lstStyle/>
        <a:p>
          <a:endParaRPr lang="en-GB" sz="1600"/>
        </a:p>
      </dgm:t>
    </dgm:pt>
    <dgm:pt modelId="{154B9F6F-B851-485F-8D48-8EE1316450E4}" type="sibTrans" cxnId="{4F806787-914F-4E1D-A9DE-F68726F492F7}">
      <dgm:prSet/>
      <dgm:spPr/>
      <dgm:t>
        <a:bodyPr/>
        <a:lstStyle/>
        <a:p>
          <a:endParaRPr lang="en-GB" sz="1600"/>
        </a:p>
      </dgm:t>
    </dgm:pt>
    <dgm:pt modelId="{40A526AA-B5D2-4CA4-843A-AD9DE7289BEA}">
      <dgm:prSet phldrT="[Text]" custT="1"/>
      <dgm:spPr/>
      <dgm:t>
        <a:bodyPr/>
        <a:lstStyle/>
        <a:p>
          <a:r>
            <a:rPr lang="en-GB" sz="2000" dirty="0" smtClean="0"/>
            <a:t>Integrated Representations</a:t>
          </a:r>
          <a:endParaRPr lang="en-GB" sz="2000" dirty="0"/>
        </a:p>
      </dgm:t>
    </dgm:pt>
    <dgm:pt modelId="{A7424046-13EC-4DDF-9CD4-F6C018B3FDB1}" type="parTrans" cxnId="{4F9881CA-6680-4C6D-B707-605A06C8DF62}">
      <dgm:prSet/>
      <dgm:spPr/>
      <dgm:t>
        <a:bodyPr/>
        <a:lstStyle/>
        <a:p>
          <a:endParaRPr lang="en-GB" sz="1600"/>
        </a:p>
      </dgm:t>
    </dgm:pt>
    <dgm:pt modelId="{D70C9226-A750-4741-A700-022974071858}" type="sibTrans" cxnId="{4F9881CA-6680-4C6D-B707-605A06C8DF62}">
      <dgm:prSet/>
      <dgm:spPr/>
      <dgm:t>
        <a:bodyPr/>
        <a:lstStyle/>
        <a:p>
          <a:endParaRPr lang="en-GB" sz="1600"/>
        </a:p>
      </dgm:t>
    </dgm:pt>
    <dgm:pt modelId="{2C7B08F9-AF44-4BD4-BDB7-6C890591FCA4}" type="pres">
      <dgm:prSet presAssocID="{3842129A-C044-4622-85CF-C18290B7AD32}" presName="compositeShape" presStyleCnt="0">
        <dgm:presLayoutVars>
          <dgm:dir/>
          <dgm:resizeHandles/>
        </dgm:presLayoutVars>
      </dgm:prSet>
      <dgm:spPr/>
    </dgm:pt>
    <dgm:pt modelId="{F0FC0BF1-8E76-4B1B-9811-57E6F2E05FD8}" type="pres">
      <dgm:prSet presAssocID="{3842129A-C044-4622-85CF-C18290B7AD32}" presName="pyramid" presStyleLbl="node1" presStyleIdx="0" presStyleCnt="1" custLinFactNeighborX="13343" custLinFactNeighborY="1684"/>
      <dgm:spPr>
        <a:solidFill>
          <a:schemeClr val="accent2"/>
        </a:solidFill>
      </dgm:spPr>
    </dgm:pt>
    <dgm:pt modelId="{773EE41B-7BA0-4F33-81AD-F49E5B6A0AB1}" type="pres">
      <dgm:prSet presAssocID="{3842129A-C044-4622-85CF-C18290B7AD32}" presName="theList" presStyleCnt="0"/>
      <dgm:spPr/>
    </dgm:pt>
    <dgm:pt modelId="{AF20BB7C-55FF-43C8-ADA6-E0121CF88974}" type="pres">
      <dgm:prSet presAssocID="{39B4CACE-2E0C-4EEF-924D-92FF53364E03}" presName="aNode" presStyleLbl="fgAcc1" presStyleIdx="0" presStyleCnt="3" custScaleX="87284" custScaleY="79739">
        <dgm:presLayoutVars>
          <dgm:bulletEnabled val="1"/>
        </dgm:presLayoutVars>
      </dgm:prSet>
      <dgm:spPr/>
      <dgm:t>
        <a:bodyPr/>
        <a:lstStyle/>
        <a:p>
          <a:endParaRPr lang="en-GB"/>
        </a:p>
      </dgm:t>
    </dgm:pt>
    <dgm:pt modelId="{409D1DED-2D09-4DF1-95C1-549447ADE0D9}" type="pres">
      <dgm:prSet presAssocID="{39B4CACE-2E0C-4EEF-924D-92FF53364E03}" presName="aSpace" presStyleCnt="0"/>
      <dgm:spPr/>
    </dgm:pt>
    <dgm:pt modelId="{F75EA60F-1819-41E9-A5E7-7C02D64E69E9}" type="pres">
      <dgm:prSet presAssocID="{2379DA0B-9C52-400E-9933-1033B490F1B2}" presName="aNode" presStyleLbl="fgAcc1" presStyleIdx="1" presStyleCnt="3" custScaleX="87284" custScaleY="78193">
        <dgm:presLayoutVars>
          <dgm:bulletEnabled val="1"/>
        </dgm:presLayoutVars>
      </dgm:prSet>
      <dgm:spPr/>
      <dgm:t>
        <a:bodyPr/>
        <a:lstStyle/>
        <a:p>
          <a:endParaRPr lang="en-GB"/>
        </a:p>
      </dgm:t>
    </dgm:pt>
    <dgm:pt modelId="{2A221BC0-8675-4DD1-8D28-6393E9DC65B2}" type="pres">
      <dgm:prSet presAssocID="{2379DA0B-9C52-400E-9933-1033B490F1B2}" presName="aSpace" presStyleCnt="0"/>
      <dgm:spPr/>
    </dgm:pt>
    <dgm:pt modelId="{1247CD85-10D2-40CD-9410-0EE30E06CC07}" type="pres">
      <dgm:prSet presAssocID="{40A526AA-B5D2-4CA4-843A-AD9DE7289BEA}" presName="aNode" presStyleLbl="fgAcc1" presStyleIdx="2" presStyleCnt="3" custScaleX="87284" custScaleY="87117">
        <dgm:presLayoutVars>
          <dgm:bulletEnabled val="1"/>
        </dgm:presLayoutVars>
      </dgm:prSet>
      <dgm:spPr/>
      <dgm:t>
        <a:bodyPr/>
        <a:lstStyle/>
        <a:p>
          <a:endParaRPr lang="en-GB"/>
        </a:p>
      </dgm:t>
    </dgm:pt>
    <dgm:pt modelId="{FA633B90-69DA-4D2B-AA2C-6415C978E30A}" type="pres">
      <dgm:prSet presAssocID="{40A526AA-B5D2-4CA4-843A-AD9DE7289BEA}" presName="aSpace" presStyleCnt="0"/>
      <dgm:spPr/>
    </dgm:pt>
  </dgm:ptLst>
  <dgm:cxnLst>
    <dgm:cxn modelId="{54273D34-125F-4857-B438-2E6AD817670F}" type="presOf" srcId="{2379DA0B-9C52-400E-9933-1033B490F1B2}" destId="{F75EA60F-1819-41E9-A5E7-7C02D64E69E9}" srcOrd="0" destOrd="0" presId="urn:microsoft.com/office/officeart/2005/8/layout/pyramid2"/>
    <dgm:cxn modelId="{4F806787-914F-4E1D-A9DE-F68726F492F7}" srcId="{3842129A-C044-4622-85CF-C18290B7AD32}" destId="{2379DA0B-9C52-400E-9933-1033B490F1B2}" srcOrd="1" destOrd="0" parTransId="{F7CA997B-6178-4642-8D5D-77F36BD4B602}" sibTransId="{154B9F6F-B851-485F-8D48-8EE1316450E4}"/>
    <dgm:cxn modelId="{85035E2B-F73E-4032-809B-3C3C84110727}" type="presOf" srcId="{40A526AA-B5D2-4CA4-843A-AD9DE7289BEA}" destId="{1247CD85-10D2-40CD-9410-0EE30E06CC07}" srcOrd="0" destOrd="0" presId="urn:microsoft.com/office/officeart/2005/8/layout/pyramid2"/>
    <dgm:cxn modelId="{2601EC10-7601-43D9-ABD7-1B5A13699D38}" type="presOf" srcId="{3842129A-C044-4622-85CF-C18290B7AD32}" destId="{2C7B08F9-AF44-4BD4-BDB7-6C890591FCA4}" srcOrd="0" destOrd="0" presId="urn:microsoft.com/office/officeart/2005/8/layout/pyramid2"/>
    <dgm:cxn modelId="{4F9881CA-6680-4C6D-B707-605A06C8DF62}" srcId="{3842129A-C044-4622-85CF-C18290B7AD32}" destId="{40A526AA-B5D2-4CA4-843A-AD9DE7289BEA}" srcOrd="2" destOrd="0" parTransId="{A7424046-13EC-4DDF-9CD4-F6C018B3FDB1}" sibTransId="{D70C9226-A750-4741-A700-022974071858}"/>
    <dgm:cxn modelId="{4DF1B1BA-A85C-42D4-86DD-BD49F968902A}" srcId="{3842129A-C044-4622-85CF-C18290B7AD32}" destId="{39B4CACE-2E0C-4EEF-924D-92FF53364E03}" srcOrd="0" destOrd="0" parTransId="{9222AF78-161C-4E14-8025-278A4A82DCB6}" sibTransId="{BA17EC3C-AA95-438F-BA27-14C6DF286EBB}"/>
    <dgm:cxn modelId="{19E8839B-7FC5-4D80-9546-6638A1F48952}" type="presOf" srcId="{39B4CACE-2E0C-4EEF-924D-92FF53364E03}" destId="{AF20BB7C-55FF-43C8-ADA6-E0121CF88974}" srcOrd="0" destOrd="0" presId="urn:microsoft.com/office/officeart/2005/8/layout/pyramid2"/>
    <dgm:cxn modelId="{EB6ED640-7D68-46B5-9706-8B706252BFD4}" type="presParOf" srcId="{2C7B08F9-AF44-4BD4-BDB7-6C890591FCA4}" destId="{F0FC0BF1-8E76-4B1B-9811-57E6F2E05FD8}" srcOrd="0" destOrd="0" presId="urn:microsoft.com/office/officeart/2005/8/layout/pyramid2"/>
    <dgm:cxn modelId="{C53FA087-D160-4288-BE6D-D1BD2A1B76DC}" type="presParOf" srcId="{2C7B08F9-AF44-4BD4-BDB7-6C890591FCA4}" destId="{773EE41B-7BA0-4F33-81AD-F49E5B6A0AB1}" srcOrd="1" destOrd="0" presId="urn:microsoft.com/office/officeart/2005/8/layout/pyramid2"/>
    <dgm:cxn modelId="{40FF1BC5-5443-4C00-8919-576DF9069E5D}" type="presParOf" srcId="{773EE41B-7BA0-4F33-81AD-F49E5B6A0AB1}" destId="{AF20BB7C-55FF-43C8-ADA6-E0121CF88974}" srcOrd="0" destOrd="0" presId="urn:microsoft.com/office/officeart/2005/8/layout/pyramid2"/>
    <dgm:cxn modelId="{25237C07-6DE6-44B8-86C7-68FC21A14034}" type="presParOf" srcId="{773EE41B-7BA0-4F33-81AD-F49E5B6A0AB1}" destId="{409D1DED-2D09-4DF1-95C1-549447ADE0D9}" srcOrd="1" destOrd="0" presId="urn:microsoft.com/office/officeart/2005/8/layout/pyramid2"/>
    <dgm:cxn modelId="{AC1D5F92-B72E-491B-B423-9729D11B7F46}" type="presParOf" srcId="{773EE41B-7BA0-4F33-81AD-F49E5B6A0AB1}" destId="{F75EA60F-1819-41E9-A5E7-7C02D64E69E9}" srcOrd="2" destOrd="0" presId="urn:microsoft.com/office/officeart/2005/8/layout/pyramid2"/>
    <dgm:cxn modelId="{A73FCF21-E78C-4270-9E44-6480D740B954}" type="presParOf" srcId="{773EE41B-7BA0-4F33-81AD-F49E5B6A0AB1}" destId="{2A221BC0-8675-4DD1-8D28-6393E9DC65B2}" srcOrd="3" destOrd="0" presId="urn:microsoft.com/office/officeart/2005/8/layout/pyramid2"/>
    <dgm:cxn modelId="{EB8F90F1-248C-4A49-935E-6368D179385D}" type="presParOf" srcId="{773EE41B-7BA0-4F33-81AD-F49E5B6A0AB1}" destId="{1247CD85-10D2-40CD-9410-0EE30E06CC07}" srcOrd="4" destOrd="0" presId="urn:microsoft.com/office/officeart/2005/8/layout/pyramid2"/>
    <dgm:cxn modelId="{0ACC794E-2B20-4B78-AFBF-DFE0F11B1FCB}" type="presParOf" srcId="{773EE41B-7BA0-4F33-81AD-F49E5B6A0AB1}" destId="{FA633B90-69DA-4D2B-AA2C-6415C978E30A}" srcOrd="5" destOrd="0" presId="urn:microsoft.com/office/officeart/2005/8/layout/pyramid2"/>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31D173-EB15-43C8-A9A0-5AC7F5135A94}" type="doc">
      <dgm:prSet loTypeId="urn:microsoft.com/office/officeart/2005/8/layout/venn3" loCatId="relationship" qsTypeId="urn:microsoft.com/office/officeart/2005/8/quickstyle/simple1" qsCatId="simple" csTypeId="urn:microsoft.com/office/officeart/2005/8/colors/colorful2" csCatId="colorful" phldr="1"/>
      <dgm:spPr/>
      <dgm:t>
        <a:bodyPr/>
        <a:lstStyle/>
        <a:p>
          <a:endParaRPr lang="en-GB"/>
        </a:p>
      </dgm:t>
    </dgm:pt>
    <dgm:pt modelId="{667A8617-3371-49D4-BA8C-BDBFD1BD21C5}">
      <dgm:prSet phldrT="[Text]"/>
      <dgm:spPr/>
      <dgm:t>
        <a:bodyPr/>
        <a:lstStyle/>
        <a:p>
          <a:r>
            <a:rPr lang="en-GB" b="1" dirty="0" smtClean="0"/>
            <a:t>No Structure</a:t>
          </a:r>
          <a:endParaRPr lang="en-GB" b="1" dirty="0"/>
        </a:p>
      </dgm:t>
    </dgm:pt>
    <dgm:pt modelId="{A8C13ED7-820F-45B9-BF6E-7284F7B773A8}" type="parTrans" cxnId="{331ACBD2-560D-43F9-840A-D23DE120FA58}">
      <dgm:prSet/>
      <dgm:spPr/>
      <dgm:t>
        <a:bodyPr/>
        <a:lstStyle/>
        <a:p>
          <a:endParaRPr lang="en-GB" b="1"/>
        </a:p>
      </dgm:t>
    </dgm:pt>
    <dgm:pt modelId="{2A9850B5-7105-4899-97B8-F1E2150C9BAB}" type="sibTrans" cxnId="{331ACBD2-560D-43F9-840A-D23DE120FA58}">
      <dgm:prSet/>
      <dgm:spPr/>
      <dgm:t>
        <a:bodyPr/>
        <a:lstStyle/>
        <a:p>
          <a:endParaRPr lang="en-GB" b="1"/>
        </a:p>
      </dgm:t>
    </dgm:pt>
    <dgm:pt modelId="{D587E570-231E-4FF7-AAE7-914A03569D01}">
      <dgm:prSet phldrT="[Text]"/>
      <dgm:spPr/>
      <dgm:t>
        <a:bodyPr/>
        <a:lstStyle/>
        <a:p>
          <a:r>
            <a:rPr lang="en-GB" b="1" dirty="0" smtClean="0"/>
            <a:t>Syntactic Structure</a:t>
          </a:r>
          <a:endParaRPr lang="en-GB" b="1" dirty="0"/>
        </a:p>
      </dgm:t>
    </dgm:pt>
    <dgm:pt modelId="{39EA7759-3CE1-4254-ABD3-976A81C5CA0B}" type="parTrans" cxnId="{31EAA066-AAE9-4A3C-80FA-522F43327920}">
      <dgm:prSet/>
      <dgm:spPr/>
      <dgm:t>
        <a:bodyPr/>
        <a:lstStyle/>
        <a:p>
          <a:endParaRPr lang="en-GB" b="1"/>
        </a:p>
      </dgm:t>
    </dgm:pt>
    <dgm:pt modelId="{B91C2584-FA71-429D-8F4C-0D4CD4FE8A44}" type="sibTrans" cxnId="{31EAA066-AAE9-4A3C-80FA-522F43327920}">
      <dgm:prSet/>
      <dgm:spPr/>
      <dgm:t>
        <a:bodyPr/>
        <a:lstStyle/>
        <a:p>
          <a:endParaRPr lang="en-GB" b="1"/>
        </a:p>
      </dgm:t>
    </dgm:pt>
    <dgm:pt modelId="{0C9D6711-D28E-40AB-8A48-C2A0DC261FB1}">
      <dgm:prSet phldrT="[Text]"/>
      <dgm:spPr/>
      <dgm:t>
        <a:bodyPr/>
        <a:lstStyle/>
        <a:p>
          <a:r>
            <a:rPr lang="en-GB" b="1" dirty="0" smtClean="0"/>
            <a:t>Minimal Syntactic Structure + Some  Semantic Properties </a:t>
          </a:r>
          <a:endParaRPr lang="en-GB" b="1" dirty="0"/>
        </a:p>
      </dgm:t>
    </dgm:pt>
    <dgm:pt modelId="{DC93C195-C2B5-4FC8-B00C-1E58B31695F4}" type="parTrans" cxnId="{3496EAF0-31BE-4E49-A69C-28B29DAC0577}">
      <dgm:prSet/>
      <dgm:spPr/>
      <dgm:t>
        <a:bodyPr/>
        <a:lstStyle/>
        <a:p>
          <a:endParaRPr lang="en-GB" b="1"/>
        </a:p>
      </dgm:t>
    </dgm:pt>
    <dgm:pt modelId="{BB3B671E-2C50-4754-9C5C-DB3478AE05B8}" type="sibTrans" cxnId="{3496EAF0-31BE-4E49-A69C-28B29DAC0577}">
      <dgm:prSet/>
      <dgm:spPr/>
      <dgm:t>
        <a:bodyPr/>
        <a:lstStyle/>
        <a:p>
          <a:endParaRPr lang="en-GB" b="1"/>
        </a:p>
      </dgm:t>
    </dgm:pt>
    <dgm:pt modelId="{9666C444-1732-427A-80F1-8C2164DAD374}">
      <dgm:prSet phldrT="[Text]"/>
      <dgm:spPr/>
      <dgm:t>
        <a:bodyPr/>
        <a:lstStyle/>
        <a:p>
          <a:r>
            <a:rPr lang="en-GB" b="1" dirty="0" smtClean="0"/>
            <a:t>Lots of Semantic and Computational Structure</a:t>
          </a:r>
          <a:endParaRPr lang="en-GB" b="1" dirty="0"/>
        </a:p>
      </dgm:t>
    </dgm:pt>
    <dgm:pt modelId="{F05E961F-EA7A-49F2-BD2F-D1464E8C9940}" type="parTrans" cxnId="{4928995A-FA55-47ED-A202-E46F862DF588}">
      <dgm:prSet/>
      <dgm:spPr/>
      <dgm:t>
        <a:bodyPr/>
        <a:lstStyle/>
        <a:p>
          <a:endParaRPr lang="en-GB" b="1"/>
        </a:p>
      </dgm:t>
    </dgm:pt>
    <dgm:pt modelId="{2F07AF35-181E-44FF-B715-01F9B3417589}" type="sibTrans" cxnId="{4928995A-FA55-47ED-A202-E46F862DF588}">
      <dgm:prSet/>
      <dgm:spPr/>
      <dgm:t>
        <a:bodyPr/>
        <a:lstStyle/>
        <a:p>
          <a:endParaRPr lang="en-GB" b="1"/>
        </a:p>
      </dgm:t>
    </dgm:pt>
    <dgm:pt modelId="{3A8BCED0-4FA9-4BE1-918B-6EE5B93E376F}">
      <dgm:prSet phldrT="[Text]"/>
      <dgm:spPr/>
      <dgm:t>
        <a:bodyPr/>
        <a:lstStyle/>
        <a:p>
          <a:r>
            <a:rPr lang="en-GB" b="1" dirty="0" smtClean="0"/>
            <a:t>Typed AST</a:t>
          </a:r>
          <a:endParaRPr lang="en-GB" b="1" dirty="0"/>
        </a:p>
      </dgm:t>
    </dgm:pt>
    <dgm:pt modelId="{64A9891D-B487-4E75-8631-AD99FA89D314}" type="parTrans" cxnId="{B98F15B7-FE50-49EE-B89B-15742E5A7E8B}">
      <dgm:prSet/>
      <dgm:spPr/>
      <dgm:t>
        <a:bodyPr/>
        <a:lstStyle/>
        <a:p>
          <a:endParaRPr lang="en-GB" b="1"/>
        </a:p>
      </dgm:t>
    </dgm:pt>
    <dgm:pt modelId="{49BCA74B-B48A-4E30-953C-8DBF5E7136C1}" type="sibTrans" cxnId="{B98F15B7-FE50-49EE-B89B-15742E5A7E8B}">
      <dgm:prSet/>
      <dgm:spPr/>
      <dgm:t>
        <a:bodyPr/>
        <a:lstStyle/>
        <a:p>
          <a:endParaRPr lang="en-GB" b="1"/>
        </a:p>
      </dgm:t>
    </dgm:pt>
    <dgm:pt modelId="{36A70FA7-86B2-4EEC-AC7B-F373DB5BE115}">
      <dgm:prSet phldrT="[Text]"/>
      <dgm:spPr/>
      <dgm:t>
        <a:bodyPr/>
        <a:lstStyle/>
        <a:p>
          <a:r>
            <a:rPr lang="en-GB" b="1" dirty="0" smtClean="0"/>
            <a:t>Very Generic (XML Object Model)</a:t>
          </a:r>
          <a:endParaRPr lang="en-GB" b="1" dirty="0"/>
        </a:p>
      </dgm:t>
    </dgm:pt>
    <dgm:pt modelId="{5C168063-A77F-4FE8-824E-9722E0D8EAFA}" type="parTrans" cxnId="{6B3BA918-0EB4-4460-B4EA-979B0D19C497}">
      <dgm:prSet/>
      <dgm:spPr/>
      <dgm:t>
        <a:bodyPr/>
        <a:lstStyle/>
        <a:p>
          <a:endParaRPr lang="en-GB" b="1"/>
        </a:p>
      </dgm:t>
    </dgm:pt>
    <dgm:pt modelId="{2569A453-8A03-4237-8580-D97698E3338F}" type="sibTrans" cxnId="{6B3BA918-0EB4-4460-B4EA-979B0D19C497}">
      <dgm:prSet/>
      <dgm:spPr/>
      <dgm:t>
        <a:bodyPr/>
        <a:lstStyle/>
        <a:p>
          <a:endParaRPr lang="en-GB" b="1"/>
        </a:p>
      </dgm:t>
    </dgm:pt>
    <dgm:pt modelId="{35CACA7C-16BD-4FBB-BB79-D98C70486B1F}">
      <dgm:prSet phldrT="[Text]"/>
      <dgm:spPr/>
      <dgm:t>
        <a:bodyPr/>
        <a:lstStyle/>
        <a:p>
          <a:r>
            <a:rPr lang="en-GB" b="1" dirty="0" smtClean="0"/>
            <a:t>Monadic Languages</a:t>
          </a:r>
          <a:endParaRPr lang="en-GB" b="1" dirty="0"/>
        </a:p>
      </dgm:t>
    </dgm:pt>
    <dgm:pt modelId="{7AEECD41-53C3-4408-B548-AADEDFCF19EC}" type="parTrans" cxnId="{D3DEDB39-05CE-4921-85A3-7DDBC951000C}">
      <dgm:prSet/>
      <dgm:spPr/>
      <dgm:t>
        <a:bodyPr/>
        <a:lstStyle/>
        <a:p>
          <a:endParaRPr lang="en-GB" b="1"/>
        </a:p>
      </dgm:t>
    </dgm:pt>
    <dgm:pt modelId="{75D7CAAA-7ED6-4641-9EC0-E11ABAECFEC2}" type="sibTrans" cxnId="{D3DEDB39-05CE-4921-85A3-7DDBC951000C}">
      <dgm:prSet/>
      <dgm:spPr/>
      <dgm:t>
        <a:bodyPr/>
        <a:lstStyle/>
        <a:p>
          <a:endParaRPr lang="en-GB" b="1"/>
        </a:p>
      </dgm:t>
    </dgm:pt>
    <dgm:pt modelId="{B42AD6B6-5DF1-4F7D-A35D-0B46B7075B07}">
      <dgm:prSet phldrT="[Text]"/>
      <dgm:spPr/>
      <dgm:t>
        <a:bodyPr/>
        <a:lstStyle/>
        <a:p>
          <a:r>
            <a:rPr lang="en-GB" b="1" dirty="0" smtClean="0"/>
            <a:t>Strings</a:t>
          </a:r>
          <a:endParaRPr lang="en-GB" b="1" dirty="0"/>
        </a:p>
      </dgm:t>
    </dgm:pt>
    <dgm:pt modelId="{2952FBB2-D53F-4B2C-8AED-B4A4FD8EF361}" type="parTrans" cxnId="{B9942EF7-E8D5-4A7D-8662-81F9CB26A220}">
      <dgm:prSet/>
      <dgm:spPr/>
      <dgm:t>
        <a:bodyPr/>
        <a:lstStyle/>
        <a:p>
          <a:endParaRPr lang="en-GB" b="1"/>
        </a:p>
      </dgm:t>
    </dgm:pt>
    <dgm:pt modelId="{7A78FA86-FF19-4619-8C24-C321C040144C}" type="sibTrans" cxnId="{B9942EF7-E8D5-4A7D-8662-81F9CB26A220}">
      <dgm:prSet/>
      <dgm:spPr/>
      <dgm:t>
        <a:bodyPr/>
        <a:lstStyle/>
        <a:p>
          <a:endParaRPr lang="en-GB" b="1"/>
        </a:p>
      </dgm:t>
    </dgm:pt>
    <dgm:pt modelId="{A977F06B-BD59-4DD2-B754-AE111BC3F364}">
      <dgm:prSet phldrT="[Text]"/>
      <dgm:spPr/>
      <dgm:t>
        <a:bodyPr/>
        <a:lstStyle/>
        <a:p>
          <a:r>
            <a:rPr lang="en-GB" b="1" dirty="0" smtClean="0"/>
            <a:t>BDDs</a:t>
          </a:r>
          <a:endParaRPr lang="en-GB" b="1" dirty="0"/>
        </a:p>
      </dgm:t>
    </dgm:pt>
    <dgm:pt modelId="{C1C0A890-B666-40BE-A5E4-8989B554EACD}" type="parTrans" cxnId="{1FF88612-7697-4BDC-8EB7-A1B3AC145A6C}">
      <dgm:prSet/>
      <dgm:spPr/>
      <dgm:t>
        <a:bodyPr/>
        <a:lstStyle/>
        <a:p>
          <a:endParaRPr lang="en-GB"/>
        </a:p>
      </dgm:t>
    </dgm:pt>
    <dgm:pt modelId="{ED179462-FE61-4215-B6AE-300A5E920A79}" type="sibTrans" cxnId="{1FF88612-7697-4BDC-8EB7-A1B3AC145A6C}">
      <dgm:prSet/>
      <dgm:spPr/>
      <dgm:t>
        <a:bodyPr/>
        <a:lstStyle/>
        <a:p>
          <a:endParaRPr lang="en-GB"/>
        </a:p>
      </dgm:t>
    </dgm:pt>
    <dgm:pt modelId="{9D07CE24-29DF-468B-BF76-93FA51B59498}">
      <dgm:prSet phldrT="[Text]"/>
      <dgm:spPr/>
      <dgm:t>
        <a:bodyPr/>
        <a:lstStyle/>
        <a:p>
          <a:r>
            <a:rPr lang="en-GB" b="1" dirty="0" smtClean="0"/>
            <a:t>Very Specific (Models one problem)</a:t>
          </a:r>
          <a:endParaRPr lang="en-GB" b="1" dirty="0"/>
        </a:p>
      </dgm:t>
    </dgm:pt>
    <dgm:pt modelId="{53284850-AE22-4736-819D-03BC43486C32}" type="parTrans" cxnId="{3AE67745-EF23-45B1-934B-BE7B2F71D795}">
      <dgm:prSet/>
      <dgm:spPr/>
      <dgm:t>
        <a:bodyPr/>
        <a:lstStyle/>
        <a:p>
          <a:endParaRPr lang="en-GB"/>
        </a:p>
      </dgm:t>
    </dgm:pt>
    <dgm:pt modelId="{6698A011-A03A-4E40-AE6A-7EE01DCBB7E2}" type="sibTrans" cxnId="{3AE67745-EF23-45B1-934B-BE7B2F71D795}">
      <dgm:prSet/>
      <dgm:spPr/>
      <dgm:t>
        <a:bodyPr/>
        <a:lstStyle/>
        <a:p>
          <a:endParaRPr lang="en-GB"/>
        </a:p>
      </dgm:t>
    </dgm:pt>
    <dgm:pt modelId="{79BBCAF7-3A72-495C-BE03-07E42D4459C0}">
      <dgm:prSet phldrT="[Text]"/>
      <dgm:spPr/>
      <dgm:t>
        <a:bodyPr/>
        <a:lstStyle/>
        <a:p>
          <a:r>
            <a:rPr lang="en-GB" b="1" dirty="0" err="1" smtClean="0"/>
            <a:t>RegExp</a:t>
          </a:r>
          <a:endParaRPr lang="en-GB" b="1" dirty="0"/>
        </a:p>
      </dgm:t>
    </dgm:pt>
    <dgm:pt modelId="{A04A22A4-92BA-4E27-836C-A213F99AF667}" type="parTrans" cxnId="{8256A53B-18E6-4DB0-AD2E-CFAA674C1BFC}">
      <dgm:prSet/>
      <dgm:spPr/>
      <dgm:t>
        <a:bodyPr/>
        <a:lstStyle/>
        <a:p>
          <a:endParaRPr lang="en-GB"/>
        </a:p>
      </dgm:t>
    </dgm:pt>
    <dgm:pt modelId="{09931DED-99EB-429E-83DB-34CA619F418B}" type="sibTrans" cxnId="{8256A53B-18E6-4DB0-AD2E-CFAA674C1BFC}">
      <dgm:prSet/>
      <dgm:spPr/>
      <dgm:t>
        <a:bodyPr/>
        <a:lstStyle/>
        <a:p>
          <a:endParaRPr lang="en-GB"/>
        </a:p>
      </dgm:t>
    </dgm:pt>
    <dgm:pt modelId="{1732D024-2998-4DDA-A22F-241728DDB51C}">
      <dgm:prSet phldrT="[Text]"/>
      <dgm:spPr/>
      <dgm:t>
        <a:bodyPr/>
        <a:lstStyle/>
        <a:p>
          <a:r>
            <a:rPr lang="en-GB" b="1" dirty="0" err="1" smtClean="0"/>
            <a:t>Combinator</a:t>
          </a:r>
          <a:r>
            <a:rPr lang="en-GB" b="1" dirty="0" smtClean="0"/>
            <a:t> API</a:t>
          </a:r>
          <a:endParaRPr lang="en-GB" b="1" dirty="0"/>
        </a:p>
      </dgm:t>
    </dgm:pt>
    <dgm:pt modelId="{6F411FDF-ECF6-4D9F-89D4-FE2F446201E7}" type="parTrans" cxnId="{DDF0DD81-C5EC-4BD4-B92E-F84005D71D1F}">
      <dgm:prSet/>
      <dgm:spPr/>
      <dgm:t>
        <a:bodyPr/>
        <a:lstStyle/>
        <a:p>
          <a:endParaRPr lang="en-GB"/>
        </a:p>
      </dgm:t>
    </dgm:pt>
    <dgm:pt modelId="{4BAD3280-84CC-433C-A061-45CC15AF317D}" type="sibTrans" cxnId="{DDF0DD81-C5EC-4BD4-B92E-F84005D71D1F}">
      <dgm:prSet/>
      <dgm:spPr/>
      <dgm:t>
        <a:bodyPr/>
        <a:lstStyle/>
        <a:p>
          <a:endParaRPr lang="en-GB"/>
        </a:p>
      </dgm:t>
    </dgm:pt>
    <dgm:pt modelId="{E18AE26C-CD41-48D2-98D6-4A9983117660}" type="pres">
      <dgm:prSet presAssocID="{F931D173-EB15-43C8-A9A0-5AC7F5135A94}" presName="Name0" presStyleCnt="0">
        <dgm:presLayoutVars>
          <dgm:dir/>
          <dgm:resizeHandles val="exact"/>
        </dgm:presLayoutVars>
      </dgm:prSet>
      <dgm:spPr/>
      <dgm:t>
        <a:bodyPr/>
        <a:lstStyle/>
        <a:p>
          <a:endParaRPr lang="en-GB"/>
        </a:p>
      </dgm:t>
    </dgm:pt>
    <dgm:pt modelId="{4960E209-5FC8-4F7A-B4F5-B9E9A4FAD2AA}" type="pres">
      <dgm:prSet presAssocID="{667A8617-3371-49D4-BA8C-BDBFD1BD21C5}" presName="Name5" presStyleLbl="vennNode1" presStyleIdx="0" presStyleCnt="4">
        <dgm:presLayoutVars>
          <dgm:bulletEnabled val="1"/>
        </dgm:presLayoutVars>
      </dgm:prSet>
      <dgm:spPr/>
      <dgm:t>
        <a:bodyPr/>
        <a:lstStyle/>
        <a:p>
          <a:endParaRPr lang="en-GB"/>
        </a:p>
      </dgm:t>
    </dgm:pt>
    <dgm:pt modelId="{B7AAFEE8-BBBB-454C-B219-27AA11186AF8}" type="pres">
      <dgm:prSet presAssocID="{2A9850B5-7105-4899-97B8-F1E2150C9BAB}" presName="space" presStyleCnt="0"/>
      <dgm:spPr/>
      <dgm:t>
        <a:bodyPr/>
        <a:lstStyle/>
        <a:p>
          <a:endParaRPr lang="en-GB"/>
        </a:p>
      </dgm:t>
    </dgm:pt>
    <dgm:pt modelId="{591E3591-D564-4D1C-9C65-1C4C5FA2DE2A}" type="pres">
      <dgm:prSet presAssocID="{D587E570-231E-4FF7-AAE7-914A03569D01}" presName="Name5" presStyleLbl="vennNode1" presStyleIdx="1" presStyleCnt="4">
        <dgm:presLayoutVars>
          <dgm:bulletEnabled val="1"/>
        </dgm:presLayoutVars>
      </dgm:prSet>
      <dgm:spPr/>
      <dgm:t>
        <a:bodyPr/>
        <a:lstStyle/>
        <a:p>
          <a:endParaRPr lang="en-GB"/>
        </a:p>
      </dgm:t>
    </dgm:pt>
    <dgm:pt modelId="{64A5F66C-7FEF-4FAE-A223-0FFDFA37CCF8}" type="pres">
      <dgm:prSet presAssocID="{B91C2584-FA71-429D-8F4C-0D4CD4FE8A44}" presName="space" presStyleCnt="0"/>
      <dgm:spPr/>
      <dgm:t>
        <a:bodyPr/>
        <a:lstStyle/>
        <a:p>
          <a:endParaRPr lang="en-GB"/>
        </a:p>
      </dgm:t>
    </dgm:pt>
    <dgm:pt modelId="{4153F880-4516-45C6-B45B-75750888CBC5}" type="pres">
      <dgm:prSet presAssocID="{0C9D6711-D28E-40AB-8A48-C2A0DC261FB1}" presName="Name5" presStyleLbl="vennNode1" presStyleIdx="2" presStyleCnt="4">
        <dgm:presLayoutVars>
          <dgm:bulletEnabled val="1"/>
        </dgm:presLayoutVars>
      </dgm:prSet>
      <dgm:spPr/>
      <dgm:t>
        <a:bodyPr/>
        <a:lstStyle/>
        <a:p>
          <a:endParaRPr lang="en-GB"/>
        </a:p>
      </dgm:t>
    </dgm:pt>
    <dgm:pt modelId="{24DE0D81-5261-4723-9209-A15D60524BF2}" type="pres">
      <dgm:prSet presAssocID="{BB3B671E-2C50-4754-9C5C-DB3478AE05B8}" presName="space" presStyleCnt="0"/>
      <dgm:spPr/>
      <dgm:t>
        <a:bodyPr/>
        <a:lstStyle/>
        <a:p>
          <a:endParaRPr lang="en-GB"/>
        </a:p>
      </dgm:t>
    </dgm:pt>
    <dgm:pt modelId="{929322A5-6058-4091-B41E-2368D6CA44FD}" type="pres">
      <dgm:prSet presAssocID="{9666C444-1732-427A-80F1-8C2164DAD374}" presName="Name5" presStyleLbl="vennNode1" presStyleIdx="3" presStyleCnt="4">
        <dgm:presLayoutVars>
          <dgm:bulletEnabled val="1"/>
        </dgm:presLayoutVars>
      </dgm:prSet>
      <dgm:spPr/>
      <dgm:t>
        <a:bodyPr/>
        <a:lstStyle/>
        <a:p>
          <a:endParaRPr lang="en-GB"/>
        </a:p>
      </dgm:t>
    </dgm:pt>
  </dgm:ptLst>
  <dgm:cxnLst>
    <dgm:cxn modelId="{3AC52FDE-0763-467E-80D6-6033F1FB47E4}" type="presOf" srcId="{1732D024-2998-4DDA-A22F-241728DDB51C}" destId="{929322A5-6058-4091-B41E-2368D6CA44FD}" srcOrd="0" destOrd="1" presId="urn:microsoft.com/office/officeart/2005/8/layout/venn3"/>
    <dgm:cxn modelId="{3496EAF0-31BE-4E49-A69C-28B29DAC0577}" srcId="{F931D173-EB15-43C8-A9A0-5AC7F5135A94}" destId="{0C9D6711-D28E-40AB-8A48-C2A0DC261FB1}" srcOrd="2" destOrd="0" parTransId="{DC93C195-C2B5-4FC8-B00C-1E58B31695F4}" sibTransId="{BB3B671E-2C50-4754-9C5C-DB3478AE05B8}"/>
    <dgm:cxn modelId="{AD94FB61-497D-4039-AC13-C0B8E5DAD56D}" type="presOf" srcId="{0C9D6711-D28E-40AB-8A48-C2A0DC261FB1}" destId="{4153F880-4516-45C6-B45B-75750888CBC5}" srcOrd="0" destOrd="0" presId="urn:microsoft.com/office/officeart/2005/8/layout/venn3"/>
    <dgm:cxn modelId="{1FF88612-7697-4BDC-8EB7-A1B3AC145A6C}" srcId="{0C9D6711-D28E-40AB-8A48-C2A0DC261FB1}" destId="{A977F06B-BD59-4DD2-B754-AE111BC3F364}" srcOrd="1" destOrd="0" parTransId="{C1C0A890-B666-40BE-A5E4-8989B554EACD}" sibTransId="{ED179462-FE61-4215-B6AE-300A5E920A79}"/>
    <dgm:cxn modelId="{BD29B6A4-88E6-4311-868A-38F826C629EE}" type="presOf" srcId="{F931D173-EB15-43C8-A9A0-5AC7F5135A94}" destId="{E18AE26C-CD41-48D2-98D6-4A9983117660}" srcOrd="0" destOrd="0" presId="urn:microsoft.com/office/officeart/2005/8/layout/venn3"/>
    <dgm:cxn modelId="{8256A53B-18E6-4DB0-AD2E-CFAA674C1BFC}" srcId="{667A8617-3371-49D4-BA8C-BDBFD1BD21C5}" destId="{79BBCAF7-3A72-495C-BE03-07E42D4459C0}" srcOrd="1" destOrd="0" parTransId="{A04A22A4-92BA-4E27-836C-A213F99AF667}" sibTransId="{09931DED-99EB-429E-83DB-34CA619F418B}"/>
    <dgm:cxn modelId="{5CC553E8-412F-4FA0-9127-0BF223705DC3}" type="presOf" srcId="{3A8BCED0-4FA9-4BE1-918B-6EE5B93E376F}" destId="{4153F880-4516-45C6-B45B-75750888CBC5}" srcOrd="0" destOrd="1" presId="urn:microsoft.com/office/officeart/2005/8/layout/venn3"/>
    <dgm:cxn modelId="{3AE67745-EF23-45B1-934B-BE7B2F71D795}" srcId="{D587E570-231E-4FF7-AAE7-914A03569D01}" destId="{9D07CE24-29DF-468B-BF76-93FA51B59498}" srcOrd="1" destOrd="0" parTransId="{53284850-AE22-4736-819D-03BC43486C32}" sibTransId="{6698A011-A03A-4E40-AE6A-7EE01DCBB7E2}"/>
    <dgm:cxn modelId="{31EAA066-AAE9-4A3C-80FA-522F43327920}" srcId="{F931D173-EB15-43C8-A9A0-5AC7F5135A94}" destId="{D587E570-231E-4FF7-AAE7-914A03569D01}" srcOrd="1" destOrd="0" parTransId="{39EA7759-3CE1-4254-ABD3-976A81C5CA0B}" sibTransId="{B91C2584-FA71-429D-8F4C-0D4CD4FE8A44}"/>
    <dgm:cxn modelId="{B9942EF7-E8D5-4A7D-8662-81F9CB26A220}" srcId="{667A8617-3371-49D4-BA8C-BDBFD1BD21C5}" destId="{B42AD6B6-5DF1-4F7D-A35D-0B46B7075B07}" srcOrd="0" destOrd="0" parTransId="{2952FBB2-D53F-4B2C-8AED-B4A4FD8EF361}" sibTransId="{7A78FA86-FF19-4619-8C24-C321C040144C}"/>
    <dgm:cxn modelId="{6B3BA918-0EB4-4460-B4EA-979B0D19C497}" srcId="{D587E570-231E-4FF7-AAE7-914A03569D01}" destId="{36A70FA7-86B2-4EEC-AC7B-F373DB5BE115}" srcOrd="0" destOrd="0" parTransId="{5C168063-A77F-4FE8-824E-9722E0D8EAFA}" sibTransId="{2569A453-8A03-4237-8580-D97698E3338F}"/>
    <dgm:cxn modelId="{1DAE30D1-837A-4ABF-865B-076108BA3BD9}" type="presOf" srcId="{79BBCAF7-3A72-495C-BE03-07E42D4459C0}" destId="{4960E209-5FC8-4F7A-B4F5-B9E9A4FAD2AA}" srcOrd="0" destOrd="2" presId="urn:microsoft.com/office/officeart/2005/8/layout/venn3"/>
    <dgm:cxn modelId="{4928995A-FA55-47ED-A202-E46F862DF588}" srcId="{F931D173-EB15-43C8-A9A0-5AC7F5135A94}" destId="{9666C444-1732-427A-80F1-8C2164DAD374}" srcOrd="3" destOrd="0" parTransId="{F05E961F-EA7A-49F2-BD2F-D1464E8C9940}" sibTransId="{2F07AF35-181E-44FF-B715-01F9B3417589}"/>
    <dgm:cxn modelId="{B98F15B7-FE50-49EE-B89B-15742E5A7E8B}" srcId="{0C9D6711-D28E-40AB-8A48-C2A0DC261FB1}" destId="{3A8BCED0-4FA9-4BE1-918B-6EE5B93E376F}" srcOrd="0" destOrd="0" parTransId="{64A9891D-B487-4E75-8631-AD99FA89D314}" sibTransId="{49BCA74B-B48A-4E30-953C-8DBF5E7136C1}"/>
    <dgm:cxn modelId="{4F68FD10-4FE8-4D82-A4FD-1D9644B52481}" type="presOf" srcId="{35CACA7C-16BD-4FBB-BB79-D98C70486B1F}" destId="{929322A5-6058-4091-B41E-2368D6CA44FD}" srcOrd="0" destOrd="2" presId="urn:microsoft.com/office/officeart/2005/8/layout/venn3"/>
    <dgm:cxn modelId="{BE559803-9D3B-4DC6-B348-5ADED3CD4616}" type="presOf" srcId="{9D07CE24-29DF-468B-BF76-93FA51B59498}" destId="{591E3591-D564-4D1C-9C65-1C4C5FA2DE2A}" srcOrd="0" destOrd="2" presId="urn:microsoft.com/office/officeart/2005/8/layout/venn3"/>
    <dgm:cxn modelId="{D3DEDB39-05CE-4921-85A3-7DDBC951000C}" srcId="{9666C444-1732-427A-80F1-8C2164DAD374}" destId="{35CACA7C-16BD-4FBB-BB79-D98C70486B1F}" srcOrd="1" destOrd="0" parTransId="{7AEECD41-53C3-4408-B548-AADEDFCF19EC}" sibTransId="{75D7CAAA-7ED6-4641-9EC0-E11ABAECFEC2}"/>
    <dgm:cxn modelId="{FC226384-A8C4-4A71-B4D5-0C0DB6120969}" type="presOf" srcId="{667A8617-3371-49D4-BA8C-BDBFD1BD21C5}" destId="{4960E209-5FC8-4F7A-B4F5-B9E9A4FAD2AA}" srcOrd="0" destOrd="0" presId="urn:microsoft.com/office/officeart/2005/8/layout/venn3"/>
    <dgm:cxn modelId="{DDF0DD81-C5EC-4BD4-B92E-F84005D71D1F}" srcId="{9666C444-1732-427A-80F1-8C2164DAD374}" destId="{1732D024-2998-4DDA-A22F-241728DDB51C}" srcOrd="0" destOrd="0" parTransId="{6F411FDF-ECF6-4D9F-89D4-FE2F446201E7}" sibTransId="{4BAD3280-84CC-433C-A061-45CC15AF317D}"/>
    <dgm:cxn modelId="{9BF824E3-B0FE-41F1-A657-65449AE92E31}" type="presOf" srcId="{B42AD6B6-5DF1-4F7D-A35D-0B46B7075B07}" destId="{4960E209-5FC8-4F7A-B4F5-B9E9A4FAD2AA}" srcOrd="0" destOrd="1" presId="urn:microsoft.com/office/officeart/2005/8/layout/venn3"/>
    <dgm:cxn modelId="{A4144556-118A-4B92-8F37-4A761130265A}" type="presOf" srcId="{D587E570-231E-4FF7-AAE7-914A03569D01}" destId="{591E3591-D564-4D1C-9C65-1C4C5FA2DE2A}" srcOrd="0" destOrd="0" presId="urn:microsoft.com/office/officeart/2005/8/layout/venn3"/>
    <dgm:cxn modelId="{04B410FF-0489-41C6-8225-570D4AEDADF1}" type="presOf" srcId="{36A70FA7-86B2-4EEC-AC7B-F373DB5BE115}" destId="{591E3591-D564-4D1C-9C65-1C4C5FA2DE2A}" srcOrd="0" destOrd="1" presId="urn:microsoft.com/office/officeart/2005/8/layout/venn3"/>
    <dgm:cxn modelId="{8A9109A7-D099-403F-98DC-4FECDCE1F42C}" type="presOf" srcId="{9666C444-1732-427A-80F1-8C2164DAD374}" destId="{929322A5-6058-4091-B41E-2368D6CA44FD}" srcOrd="0" destOrd="0" presId="urn:microsoft.com/office/officeart/2005/8/layout/venn3"/>
    <dgm:cxn modelId="{03F9E25C-E062-4BF9-B48F-12E7FDE07CD7}" type="presOf" srcId="{A977F06B-BD59-4DD2-B754-AE111BC3F364}" destId="{4153F880-4516-45C6-B45B-75750888CBC5}" srcOrd="0" destOrd="2" presId="urn:microsoft.com/office/officeart/2005/8/layout/venn3"/>
    <dgm:cxn modelId="{331ACBD2-560D-43F9-840A-D23DE120FA58}" srcId="{F931D173-EB15-43C8-A9A0-5AC7F5135A94}" destId="{667A8617-3371-49D4-BA8C-BDBFD1BD21C5}" srcOrd="0" destOrd="0" parTransId="{A8C13ED7-820F-45B9-BF6E-7284F7B773A8}" sibTransId="{2A9850B5-7105-4899-97B8-F1E2150C9BAB}"/>
    <dgm:cxn modelId="{E6982E79-3736-4585-902D-499F670174CF}" type="presParOf" srcId="{E18AE26C-CD41-48D2-98D6-4A9983117660}" destId="{4960E209-5FC8-4F7A-B4F5-B9E9A4FAD2AA}" srcOrd="0" destOrd="0" presId="urn:microsoft.com/office/officeart/2005/8/layout/venn3"/>
    <dgm:cxn modelId="{1DD8D6FD-8BA1-491E-A82A-598E8161633C}" type="presParOf" srcId="{E18AE26C-CD41-48D2-98D6-4A9983117660}" destId="{B7AAFEE8-BBBB-454C-B219-27AA11186AF8}" srcOrd="1" destOrd="0" presId="urn:microsoft.com/office/officeart/2005/8/layout/venn3"/>
    <dgm:cxn modelId="{55D43E70-F40D-43F6-85E1-4036F4141FDC}" type="presParOf" srcId="{E18AE26C-CD41-48D2-98D6-4A9983117660}" destId="{591E3591-D564-4D1C-9C65-1C4C5FA2DE2A}" srcOrd="2" destOrd="0" presId="urn:microsoft.com/office/officeart/2005/8/layout/venn3"/>
    <dgm:cxn modelId="{063CB10C-9854-41B2-ADB9-0B031DED18CC}" type="presParOf" srcId="{E18AE26C-CD41-48D2-98D6-4A9983117660}" destId="{64A5F66C-7FEF-4FAE-A223-0FFDFA37CCF8}" srcOrd="3" destOrd="0" presId="urn:microsoft.com/office/officeart/2005/8/layout/venn3"/>
    <dgm:cxn modelId="{95973F63-7F4B-4FD2-BDAB-8C20DC92158D}" type="presParOf" srcId="{E18AE26C-CD41-48D2-98D6-4A9983117660}" destId="{4153F880-4516-45C6-B45B-75750888CBC5}" srcOrd="4" destOrd="0" presId="urn:microsoft.com/office/officeart/2005/8/layout/venn3"/>
    <dgm:cxn modelId="{B92E78AC-86A3-44C9-94A3-55616E4C4E47}" type="presParOf" srcId="{E18AE26C-CD41-48D2-98D6-4A9983117660}" destId="{24DE0D81-5261-4723-9209-A15D60524BF2}" srcOrd="5" destOrd="0" presId="urn:microsoft.com/office/officeart/2005/8/layout/venn3"/>
    <dgm:cxn modelId="{6C7962E4-DF6C-4FB0-A120-FDDDB9336F70}" type="presParOf" srcId="{E18AE26C-CD41-48D2-98D6-4A9983117660}" destId="{929322A5-6058-4091-B41E-2368D6CA44FD}" srcOrd="6" destOrd="0" presId="urn:microsoft.com/office/officeart/2005/8/layout/ven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5D112E-F679-4F2C-BB3E-32C985B93210}">
      <dsp:nvSpPr>
        <dsp:cNvPr id="0" name=""/>
        <dsp:cNvSpPr/>
      </dsp:nvSpPr>
      <dsp:spPr>
        <a:xfrm rot="16200000">
          <a:off x="1862" y="360"/>
          <a:ext cx="2578447" cy="2578447"/>
        </a:xfrm>
        <a:prstGeom prst="downArrow">
          <a:avLst>
            <a:gd name="adj1" fmla="val 50000"/>
            <a:gd name="adj2" fmla="val 35000"/>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w="9525" cap="flat" cmpd="sng" algn="ctr">
          <a:solidFill>
            <a:schemeClr val="tx1"/>
          </a:solid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GB" sz="3700" kern="1200" dirty="0" smtClean="0">
              <a:solidFill>
                <a:schemeClr val="tx1"/>
              </a:solidFill>
            </a:rPr>
            <a:t>OCaml</a:t>
          </a:r>
          <a:endParaRPr lang="en-GB" sz="3700" kern="1200" dirty="0">
            <a:solidFill>
              <a:schemeClr val="tx1"/>
            </a:solidFill>
          </a:endParaRPr>
        </a:p>
      </dsp:txBody>
      <dsp:txXfrm rot="16200000">
        <a:off x="1862" y="360"/>
        <a:ext cx="2578447" cy="2578447"/>
      </dsp:txXfrm>
    </dsp:sp>
    <dsp:sp modelId="{26085288-8BBD-4A18-B782-013657CD3B38}">
      <dsp:nvSpPr>
        <dsp:cNvPr id="0" name=""/>
        <dsp:cNvSpPr/>
      </dsp:nvSpPr>
      <dsp:spPr>
        <a:xfrm rot="5400000">
          <a:off x="5801689" y="360"/>
          <a:ext cx="2578447" cy="2578447"/>
        </a:xfrm>
        <a:prstGeom prst="downArrow">
          <a:avLst>
            <a:gd name="adj1" fmla="val 50000"/>
            <a:gd name="adj2" fmla="val 35000"/>
          </a:avLst>
        </a:prstGeom>
        <a:gradFill flip="none" rotWithShape="0">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0800000" scaled="1"/>
          <a:tileRect/>
        </a:gradFill>
        <a:ln w="9525" cap="flat" cmpd="sng" algn="ctr">
          <a:solidFill>
            <a:schemeClr val="tx1"/>
          </a:solid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GB" sz="3700" kern="1200" dirty="0" smtClean="0">
              <a:solidFill>
                <a:schemeClr val="tx1"/>
              </a:solidFill>
            </a:rPr>
            <a:t>C#/.NET</a:t>
          </a:r>
          <a:endParaRPr lang="en-GB" sz="3700" kern="1200" dirty="0">
            <a:solidFill>
              <a:schemeClr val="tx1"/>
            </a:solidFill>
          </a:endParaRPr>
        </a:p>
      </dsp:txBody>
      <dsp:txXfrm rot="5400000">
        <a:off x="5801689" y="360"/>
        <a:ext cx="2578447" cy="257844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678365-FA29-467A-BBC3-DB11AF656B6C}">
      <dsp:nvSpPr>
        <dsp:cNvPr id="0" name=""/>
        <dsp:cNvSpPr/>
      </dsp:nvSpPr>
      <dsp:spPr>
        <a:xfrm>
          <a:off x="3500439" y="2214557"/>
          <a:ext cx="1792481" cy="1837462"/>
        </a:xfrm>
        <a:prstGeom prst="ellipse">
          <a:avLst/>
        </a:prstGeom>
        <a:solidFill>
          <a:schemeClr val="accent2">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Functional Core</a:t>
          </a:r>
          <a:endParaRPr lang="en-GB" sz="1800" kern="1200" dirty="0"/>
        </a:p>
      </dsp:txBody>
      <dsp:txXfrm>
        <a:off x="3500439" y="2214557"/>
        <a:ext cx="1792481" cy="1837462"/>
      </dsp:txXfrm>
    </dsp:sp>
    <dsp:sp modelId="{8EF53924-82CD-48AA-807A-AED50CE571FE}">
      <dsp:nvSpPr>
        <dsp:cNvPr id="0" name=""/>
        <dsp:cNvSpPr/>
      </dsp:nvSpPr>
      <dsp:spPr>
        <a:xfrm rot="16194940">
          <a:off x="4201518" y="2000073"/>
          <a:ext cx="387050" cy="41920"/>
        </a:xfrm>
        <a:custGeom>
          <a:avLst/>
          <a:gdLst/>
          <a:ahLst/>
          <a:cxnLst/>
          <a:rect l="0" t="0" r="0" b="0"/>
          <a:pathLst>
            <a:path>
              <a:moveTo>
                <a:pt x="0" y="20960"/>
              </a:moveTo>
              <a:lnTo>
                <a:pt x="387050"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16194940">
        <a:off x="4201518" y="2012660"/>
        <a:ext cx="387050" cy="16747"/>
      </dsp:txXfrm>
    </dsp:sp>
    <dsp:sp modelId="{A7CD3F34-6A20-4ABC-AA3E-4729615FC5D7}">
      <dsp:nvSpPr>
        <dsp:cNvPr id="0" name=""/>
        <dsp:cNvSpPr/>
      </dsp:nvSpPr>
      <dsp:spPr>
        <a:xfrm>
          <a:off x="3497165" y="-9952"/>
          <a:ext cx="1792481" cy="1837462"/>
        </a:xfrm>
        <a:prstGeom prst="ellipse">
          <a:avLst/>
        </a:prstGeom>
        <a:solidFill>
          <a:schemeClr val="accent2">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Objects</a:t>
          </a:r>
          <a:endParaRPr lang="en-GB" sz="2000" kern="1200" dirty="0"/>
        </a:p>
      </dsp:txBody>
      <dsp:txXfrm>
        <a:off x="3497165" y="-9952"/>
        <a:ext cx="1792481" cy="1837462"/>
      </dsp:txXfrm>
    </dsp:sp>
    <dsp:sp modelId="{04E1E880-843B-42E9-82F9-B49127B7D645}">
      <dsp:nvSpPr>
        <dsp:cNvPr id="0" name=""/>
        <dsp:cNvSpPr/>
      </dsp:nvSpPr>
      <dsp:spPr>
        <a:xfrm rot="19904597">
          <a:off x="5162958" y="2576550"/>
          <a:ext cx="461145" cy="41920"/>
        </a:xfrm>
        <a:custGeom>
          <a:avLst/>
          <a:gdLst/>
          <a:ahLst/>
          <a:cxnLst/>
          <a:rect l="0" t="0" r="0" b="0"/>
          <a:pathLst>
            <a:path>
              <a:moveTo>
                <a:pt x="0" y="20960"/>
              </a:moveTo>
              <a:lnTo>
                <a:pt x="461145"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19904597">
        <a:off x="5162958" y="2587534"/>
        <a:ext cx="461145" cy="19953"/>
      </dsp:txXfrm>
    </dsp:sp>
    <dsp:sp modelId="{CB21575F-1AB0-47C3-8606-75ABC72E64FC}">
      <dsp:nvSpPr>
        <dsp:cNvPr id="0" name=""/>
        <dsp:cNvSpPr/>
      </dsp:nvSpPr>
      <dsp:spPr>
        <a:xfrm>
          <a:off x="5494140" y="1143002"/>
          <a:ext cx="1792481" cy="1837462"/>
        </a:xfrm>
        <a:prstGeom prst="ellipse">
          <a:avLst/>
        </a:prstGeom>
        <a:solidFill>
          <a:schemeClr val="accent2">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Functional Data </a:t>
          </a:r>
        </a:p>
      </dsp:txBody>
      <dsp:txXfrm>
        <a:off x="5494140" y="1143002"/>
        <a:ext cx="1792481" cy="1837462"/>
      </dsp:txXfrm>
    </dsp:sp>
    <dsp:sp modelId="{92D6FD47-113E-47DC-B8AF-6BFCE3BC12C9}">
      <dsp:nvSpPr>
        <dsp:cNvPr id="0" name=""/>
        <dsp:cNvSpPr/>
      </dsp:nvSpPr>
      <dsp:spPr>
        <a:xfrm rot="1993911">
          <a:off x="5096978" y="3790989"/>
          <a:ext cx="671094" cy="41920"/>
        </a:xfrm>
        <a:custGeom>
          <a:avLst/>
          <a:gdLst/>
          <a:ahLst/>
          <a:cxnLst/>
          <a:rect l="0" t="0" r="0" b="0"/>
          <a:pathLst>
            <a:path>
              <a:moveTo>
                <a:pt x="0" y="20960"/>
              </a:moveTo>
              <a:lnTo>
                <a:pt x="671094"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1993911">
        <a:off x="5096978" y="3797431"/>
        <a:ext cx="671094" cy="29037"/>
      </dsp:txXfrm>
    </dsp:sp>
    <dsp:sp modelId="{810D9AC2-3597-45F8-B9A9-3E5A5A65086C}">
      <dsp:nvSpPr>
        <dsp:cNvPr id="0" name=""/>
        <dsp:cNvSpPr/>
      </dsp:nvSpPr>
      <dsp:spPr>
        <a:xfrm>
          <a:off x="5572130" y="3571879"/>
          <a:ext cx="1792481" cy="1837462"/>
        </a:xfrm>
        <a:prstGeom prst="ellipse">
          <a:avLst/>
        </a:prstGeom>
        <a:solidFill>
          <a:srgbClr val="0074BC"/>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Units of Measure</a:t>
          </a:r>
          <a:endParaRPr lang="en-GB" sz="1800" kern="1200" dirty="0"/>
        </a:p>
      </dsp:txBody>
      <dsp:txXfrm>
        <a:off x="5572130" y="3571879"/>
        <a:ext cx="1792481" cy="1837462"/>
      </dsp:txXfrm>
    </dsp:sp>
    <dsp:sp modelId="{534DF9AC-C53F-4B83-80E7-69EC636E01AE}">
      <dsp:nvSpPr>
        <dsp:cNvPr id="0" name=""/>
        <dsp:cNvSpPr/>
      </dsp:nvSpPr>
      <dsp:spPr>
        <a:xfrm rot="5285448">
          <a:off x="4278950" y="4183888"/>
          <a:ext cx="306898" cy="41920"/>
        </a:xfrm>
        <a:custGeom>
          <a:avLst/>
          <a:gdLst/>
          <a:ahLst/>
          <a:cxnLst/>
          <a:rect l="0" t="0" r="0" b="0"/>
          <a:pathLst>
            <a:path>
              <a:moveTo>
                <a:pt x="0" y="20960"/>
              </a:moveTo>
              <a:lnTo>
                <a:pt x="306898"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5285448">
        <a:off x="4278950" y="4198208"/>
        <a:ext cx="306898" cy="13279"/>
      </dsp:txXfrm>
    </dsp:sp>
    <dsp:sp modelId="{63528CF7-C952-4555-B092-88E34DE7AE6A}">
      <dsp:nvSpPr>
        <dsp:cNvPr id="0" name=""/>
        <dsp:cNvSpPr/>
      </dsp:nvSpPr>
      <dsp:spPr>
        <a:xfrm>
          <a:off x="3571878" y="4357676"/>
          <a:ext cx="1792481" cy="1837462"/>
        </a:xfrm>
        <a:prstGeom prst="ellipse">
          <a:avLst/>
        </a:prstGeom>
        <a:solidFill>
          <a:schemeClr val="accent4">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Imperative Mutation &amp; I/O</a:t>
          </a:r>
          <a:endParaRPr lang="en-GB" sz="1800" kern="1200" dirty="0"/>
        </a:p>
      </dsp:txBody>
      <dsp:txXfrm>
        <a:off x="3571878" y="4357676"/>
        <a:ext cx="1792481" cy="1837462"/>
      </dsp:txXfrm>
    </dsp:sp>
    <dsp:sp modelId="{66E273DF-1271-4D19-8CDF-9E32F3DD23BD}">
      <dsp:nvSpPr>
        <dsp:cNvPr id="0" name=""/>
        <dsp:cNvSpPr/>
      </dsp:nvSpPr>
      <dsp:spPr>
        <a:xfrm rot="8899277">
          <a:off x="3123607" y="3729505"/>
          <a:ext cx="545896" cy="41920"/>
        </a:xfrm>
        <a:custGeom>
          <a:avLst/>
          <a:gdLst/>
          <a:ahLst/>
          <a:cxnLst/>
          <a:rect l="0" t="0" r="0" b="0"/>
          <a:pathLst>
            <a:path>
              <a:moveTo>
                <a:pt x="0" y="20960"/>
              </a:moveTo>
              <a:lnTo>
                <a:pt x="545896"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8899277">
        <a:off x="3123607" y="3738655"/>
        <a:ext cx="545896" cy="23620"/>
      </dsp:txXfrm>
    </dsp:sp>
    <dsp:sp modelId="{4E8D27CA-6D31-40E6-9C5F-B1D27CA124BC}">
      <dsp:nvSpPr>
        <dsp:cNvPr id="0" name=""/>
        <dsp:cNvSpPr/>
      </dsp:nvSpPr>
      <dsp:spPr>
        <a:xfrm>
          <a:off x="1500189" y="3448910"/>
          <a:ext cx="1792481" cy="1837462"/>
        </a:xfrm>
        <a:prstGeom prst="ellipse">
          <a:avLst/>
        </a:prstGeom>
        <a:solidFill>
          <a:schemeClr val="accent3">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GB" sz="1600" kern="1200" dirty="0" smtClean="0"/>
            <a:t>Async/Parallel/Monads</a:t>
          </a:r>
          <a:endParaRPr lang="en-GB" sz="1600" kern="1200" dirty="0"/>
        </a:p>
      </dsp:txBody>
      <dsp:txXfrm>
        <a:off x="1500189" y="3448910"/>
        <a:ext cx="1792481" cy="1837462"/>
      </dsp:txXfrm>
    </dsp:sp>
    <dsp:sp modelId="{050F8D7B-2D24-4769-92C8-EF4A2A5DCDDE}">
      <dsp:nvSpPr>
        <dsp:cNvPr id="0" name=""/>
        <dsp:cNvSpPr/>
      </dsp:nvSpPr>
      <dsp:spPr>
        <a:xfrm rot="12490706">
          <a:off x="3163072" y="2576550"/>
          <a:ext cx="466965" cy="41920"/>
        </a:xfrm>
        <a:custGeom>
          <a:avLst/>
          <a:gdLst/>
          <a:ahLst/>
          <a:cxnLst/>
          <a:rect l="0" t="0" r="0" b="0"/>
          <a:pathLst>
            <a:path>
              <a:moveTo>
                <a:pt x="0" y="20960"/>
              </a:moveTo>
              <a:lnTo>
                <a:pt x="466965"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12490706">
        <a:off x="3163072" y="2587408"/>
        <a:ext cx="466965" cy="20205"/>
      </dsp:txXfrm>
    </dsp:sp>
    <dsp:sp modelId="{4665E214-BA00-4CE6-A11D-C4034FA3A1A1}">
      <dsp:nvSpPr>
        <dsp:cNvPr id="0" name=""/>
        <dsp:cNvSpPr/>
      </dsp:nvSpPr>
      <dsp:spPr>
        <a:xfrm>
          <a:off x="1500189" y="1143002"/>
          <a:ext cx="1792481" cy="1837462"/>
        </a:xfrm>
        <a:prstGeom prst="ellipse">
          <a:avLst/>
        </a:prstGeom>
        <a:solidFill>
          <a:schemeClr val="accent3">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smtClean="0"/>
            <a:t>Meta </a:t>
          </a:r>
          <a:r>
            <a:rPr lang="en-GB" sz="1600" kern="1200" dirty="0" smtClean="0"/>
            <a:t>Programming</a:t>
          </a:r>
        </a:p>
        <a:p>
          <a:pPr lvl="0" algn="ctr" defTabSz="711200">
            <a:lnSpc>
              <a:spcPct val="90000"/>
            </a:lnSpc>
            <a:spcBef>
              <a:spcPct val="0"/>
            </a:spcBef>
            <a:spcAft>
              <a:spcPct val="35000"/>
            </a:spcAft>
          </a:pPr>
          <a:r>
            <a:rPr lang="en-GB" sz="1600" kern="1200" dirty="0" smtClean="0"/>
            <a:t>e.g. Queries</a:t>
          </a:r>
          <a:endParaRPr lang="en-GB" sz="1600" kern="1200" dirty="0"/>
        </a:p>
      </dsp:txBody>
      <dsp:txXfrm>
        <a:off x="1500189" y="1143002"/>
        <a:ext cx="1792481" cy="183746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998AD1-6669-4C5D-8D7B-9B67963025A2}">
      <dsp:nvSpPr>
        <dsp:cNvPr id="0" name=""/>
        <dsp:cNvSpPr/>
      </dsp:nvSpPr>
      <dsp:spPr>
        <a:xfrm>
          <a:off x="0" y="0"/>
          <a:ext cx="6993228" cy="3232598"/>
        </a:xfrm>
        <a:prstGeom prst="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1592" tIns="291592" rIns="291592" bIns="291592" numCol="1" spcCol="1270" anchor="ctr" anchorCtr="0">
          <a:noAutofit/>
        </a:bodyPr>
        <a:lstStyle/>
        <a:p>
          <a:pPr lvl="0" algn="ctr" defTabSz="1822450" rtl="0">
            <a:lnSpc>
              <a:spcPct val="90000"/>
            </a:lnSpc>
            <a:spcBef>
              <a:spcPct val="0"/>
            </a:spcBef>
            <a:spcAft>
              <a:spcPct val="35000"/>
            </a:spcAft>
          </a:pPr>
          <a:r>
            <a:rPr lang="en-US" sz="4100" kern="1200" dirty="0" smtClean="0"/>
            <a:t>“Shared state is the new spaghetti code”</a:t>
          </a:r>
          <a:endParaRPr lang="en-US" sz="4100" kern="1200" dirty="0"/>
        </a:p>
      </dsp:txBody>
      <dsp:txXfrm>
        <a:off x="0" y="0"/>
        <a:ext cx="6993228" cy="1745602"/>
      </dsp:txXfrm>
    </dsp:sp>
    <dsp:sp modelId="{9B24400B-A4E4-4543-B712-EC851D04CA0A}">
      <dsp:nvSpPr>
        <dsp:cNvPr id="0" name=""/>
        <dsp:cNvSpPr/>
      </dsp:nvSpPr>
      <dsp:spPr>
        <a:xfrm>
          <a:off x="3414" y="1680950"/>
          <a:ext cx="2328799" cy="148699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34696" tIns="41910" rIns="234696" bIns="41910" numCol="1" spcCol="1270" anchor="ctr" anchorCtr="0">
          <a:noAutofit/>
        </a:bodyPr>
        <a:lstStyle/>
        <a:p>
          <a:pPr lvl="0" algn="ctr" defTabSz="1466850" rtl="0">
            <a:lnSpc>
              <a:spcPct val="90000"/>
            </a:lnSpc>
            <a:spcBef>
              <a:spcPct val="0"/>
            </a:spcBef>
            <a:spcAft>
              <a:spcPct val="35000"/>
            </a:spcAft>
          </a:pPr>
          <a:r>
            <a:rPr lang="en-US" sz="3300" kern="1200" dirty="0" smtClean="0"/>
            <a:t>Difficult to maintain </a:t>
          </a:r>
          <a:endParaRPr lang="en-US" sz="3300" kern="1200" dirty="0"/>
        </a:p>
      </dsp:txBody>
      <dsp:txXfrm>
        <a:off x="3414" y="1680950"/>
        <a:ext cx="2328799" cy="1486995"/>
      </dsp:txXfrm>
    </dsp:sp>
    <dsp:sp modelId="{68A5BD82-EB6C-4F88-A0A1-53AFCE49F2E8}">
      <dsp:nvSpPr>
        <dsp:cNvPr id="0" name=""/>
        <dsp:cNvSpPr/>
      </dsp:nvSpPr>
      <dsp:spPr>
        <a:xfrm>
          <a:off x="2332214" y="1680950"/>
          <a:ext cx="2328799" cy="148699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34696" tIns="41910" rIns="234696" bIns="41910" numCol="1" spcCol="1270" anchor="ctr" anchorCtr="0">
          <a:noAutofit/>
        </a:bodyPr>
        <a:lstStyle/>
        <a:p>
          <a:pPr lvl="0" algn="ctr" defTabSz="1466850" rtl="0">
            <a:lnSpc>
              <a:spcPct val="90000"/>
            </a:lnSpc>
            <a:spcBef>
              <a:spcPct val="0"/>
            </a:spcBef>
            <a:spcAft>
              <a:spcPct val="35000"/>
            </a:spcAft>
          </a:pPr>
          <a:r>
            <a:rPr lang="en-US" sz="3300" kern="1200" dirty="0" smtClean="0"/>
            <a:t>Difficult to test</a:t>
          </a:r>
          <a:endParaRPr lang="en-US" sz="3300" kern="1200" dirty="0"/>
        </a:p>
      </dsp:txBody>
      <dsp:txXfrm>
        <a:off x="2332214" y="1680950"/>
        <a:ext cx="2328799" cy="1486995"/>
      </dsp:txXfrm>
    </dsp:sp>
    <dsp:sp modelId="{0C6E006D-217A-4B5F-BA2E-8ED03E6A4E54}">
      <dsp:nvSpPr>
        <dsp:cNvPr id="0" name=""/>
        <dsp:cNvSpPr/>
      </dsp:nvSpPr>
      <dsp:spPr>
        <a:xfrm>
          <a:off x="4661013" y="1680950"/>
          <a:ext cx="2328799" cy="148699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34696" tIns="41910" rIns="234696" bIns="41910" numCol="1" spcCol="1270" anchor="ctr" anchorCtr="0">
          <a:noAutofit/>
        </a:bodyPr>
        <a:lstStyle/>
        <a:p>
          <a:pPr lvl="0" algn="ctr" defTabSz="1466850" rtl="0">
            <a:lnSpc>
              <a:spcPct val="90000"/>
            </a:lnSpc>
            <a:spcBef>
              <a:spcPct val="0"/>
            </a:spcBef>
            <a:spcAft>
              <a:spcPct val="35000"/>
            </a:spcAft>
          </a:pPr>
          <a:r>
            <a:rPr lang="en-US" sz="3300" kern="1200" dirty="0" smtClean="0"/>
            <a:t>Difficult to parallelize!</a:t>
          </a:r>
          <a:endParaRPr lang="en-US" sz="3300" kern="1200" dirty="0"/>
        </a:p>
      </dsp:txBody>
      <dsp:txXfrm>
        <a:off x="4661013" y="1680950"/>
        <a:ext cx="2328799" cy="148699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microsoft.com/office/2006/relationships/legacyDiagramText" Target="legacyDiagramText3.bin"/><Relationship Id="rId2" Type="http://schemas.microsoft.com/office/2006/relationships/legacyDiagramText" Target="legacyDiagramText2.bin"/><Relationship Id="rId1" Type="http://schemas.microsoft.com/office/2006/relationships/legacyDiagramText" Target="legacyDiagramText1.bin"/><Relationship Id="rId4" Type="http://schemas.microsoft.com/office/2006/relationships/legacyDiagramText" Target="legacyDiagramText4.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a:t>
            </a:fld>
            <a:endParaRPr lang="en-US" dirty="0">
              <a:latin typeface="Trebuchet MS"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79D3B81C-D83E-4B7D-AC38-990797394911}"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5F2F6BC-8F5D-4ECC-B339-E8C0B7E8C326}" type="slidenum">
              <a:rPr lang="en-US" smtClean="0"/>
              <a:pPr/>
              <a:t>47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5F2F6BC-8F5D-4ECC-B339-E8C0B7E8C326}" type="slidenum">
              <a:rPr lang="en-US" smtClean="0"/>
              <a:pPr/>
              <a:t>48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11/18/2009 2:24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52</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53</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54</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all know it’s not always as easy as adding .Parallel</a:t>
            </a:r>
            <a:r>
              <a:rPr lang="en-US" baseline="0" dirty="0" smtClean="0"/>
              <a:t> !!</a:t>
            </a:r>
            <a:endParaRPr lang="en-US" dirty="0" smtClean="0"/>
          </a:p>
          <a:p>
            <a:endParaRPr lang="en-US" dirty="0" smtClean="0"/>
          </a:p>
          <a:p>
            <a:pPr>
              <a:buFontTx/>
              <a:buChar char="-"/>
            </a:pPr>
            <a:r>
              <a:rPr lang="en-US" dirty="0" smtClean="0"/>
              <a:t> Shared state</a:t>
            </a:r>
          </a:p>
          <a:p>
            <a:pPr>
              <a:buFontTx/>
              <a:buChar char="-"/>
            </a:pPr>
            <a:r>
              <a:rPr lang="en-US" dirty="0" smtClean="0"/>
              <a:t> Making applications reactive means inverting control - “do this when you are done with this”</a:t>
            </a:r>
          </a:p>
          <a:p>
            <a:pPr>
              <a:buFontTx/>
              <a:buChar char="-"/>
            </a:pPr>
            <a:r>
              <a:rPr lang="en-US" dirty="0" smtClean="0"/>
              <a:t> In practice, performance</a:t>
            </a:r>
            <a:r>
              <a:rPr lang="en-US" baseline="0" dirty="0" smtClean="0"/>
              <a:t> bottlenecks are more often about I/O than CPU – and there is abundant I/O </a:t>
            </a:r>
            <a:r>
              <a:rPr lang="en-US" baseline="0" dirty="0" err="1" smtClean="0"/>
              <a:t>paralleism</a:t>
            </a:r>
            <a:r>
              <a:rPr lang="en-US" baseline="0" dirty="0" smtClean="0"/>
              <a:t> (can have hundreds of pending web requests, disks know how to </a:t>
            </a:r>
            <a:r>
              <a:rPr lang="en-US" baseline="0" dirty="0" err="1" smtClean="0"/>
              <a:t>inteligently</a:t>
            </a:r>
            <a:r>
              <a:rPr lang="en-US" baseline="0" dirty="0" smtClean="0"/>
              <a:t> schedule concurrent reads, etc.) -  using .Parallel doesn’t take advantage of this parallelism</a:t>
            </a:r>
          </a:p>
          <a:p>
            <a:pPr>
              <a:buFontTx/>
              <a:buChar char="-"/>
            </a:pPr>
            <a:r>
              <a:rPr lang="en-US" baseline="0" dirty="0" smtClean="0"/>
              <a:t> And if you really just want pure speed or scalability, a single machine is likely not enough.  So easy to get </a:t>
            </a:r>
            <a:r>
              <a:rPr lang="en-US" baseline="0" dirty="0" err="1" smtClean="0"/>
              <a:t>ahold</a:t>
            </a:r>
            <a:r>
              <a:rPr lang="en-US" baseline="0" dirty="0" smtClean="0"/>
              <a:t> of compute resources now, need development approaches which scale.</a:t>
            </a:r>
            <a:endParaRPr lang="en-US" dirty="0" smtClean="0"/>
          </a:p>
          <a:p>
            <a:pPr lvl="1"/>
            <a:endParaRPr lang="en-US" dirty="0" smtClean="0"/>
          </a:p>
          <a:p>
            <a:pPr lvl="1"/>
            <a:endParaRPr lang="en-US" dirty="0" smtClean="0"/>
          </a:p>
          <a:p>
            <a:pPr lvl="1"/>
            <a:r>
              <a:rPr lang="en-US" dirty="0" smtClean="0"/>
              <a:t>Shared State</a:t>
            </a:r>
          </a:p>
          <a:p>
            <a:pPr lvl="1"/>
            <a:r>
              <a:rPr lang="en-US" dirty="0" smtClean="0"/>
              <a:t>Inversion of Control (asynchronous)</a:t>
            </a:r>
          </a:p>
          <a:p>
            <a:pPr lvl="1"/>
            <a:r>
              <a:rPr lang="en-US" dirty="0" smtClean="0"/>
              <a:t>I/O bottlenecks (network, disk)</a:t>
            </a:r>
          </a:p>
          <a:p>
            <a:pPr lvl="1"/>
            <a:r>
              <a:rPr lang="en-US" dirty="0" smtClean="0"/>
              <a:t>Scaling off a single machine</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B3A3553-298D-4A58-A747-1CE079C6F531}" type="slidenum">
              <a:rPr lang="en-AU" smtClean="0"/>
              <a:pPr/>
              <a:t>12</a:t>
            </a:fld>
            <a:endParaRPr lang="en-A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61</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all know it’s not always as easy as adding .Parallel</a:t>
            </a:r>
            <a:r>
              <a:rPr lang="en-US" baseline="0" dirty="0" smtClean="0"/>
              <a:t> !!</a:t>
            </a:r>
            <a:endParaRPr lang="en-US" dirty="0" smtClean="0"/>
          </a:p>
          <a:p>
            <a:endParaRPr lang="en-US" dirty="0" smtClean="0"/>
          </a:p>
          <a:p>
            <a:pPr>
              <a:buFontTx/>
              <a:buChar char="-"/>
            </a:pPr>
            <a:r>
              <a:rPr lang="en-US" dirty="0" smtClean="0"/>
              <a:t> Shared state</a:t>
            </a:r>
          </a:p>
          <a:p>
            <a:pPr>
              <a:buFontTx/>
              <a:buChar char="-"/>
            </a:pPr>
            <a:r>
              <a:rPr lang="en-US" dirty="0" smtClean="0"/>
              <a:t> Making applications reactive means inverting control - “do this when you are done with this”</a:t>
            </a:r>
          </a:p>
          <a:p>
            <a:pPr>
              <a:buFontTx/>
              <a:buChar char="-"/>
            </a:pPr>
            <a:r>
              <a:rPr lang="en-US" dirty="0" smtClean="0"/>
              <a:t> In practice, performance</a:t>
            </a:r>
            <a:r>
              <a:rPr lang="en-US" baseline="0" dirty="0" smtClean="0"/>
              <a:t> bottlenecks are more often about I/O than CPU – and there is abundant I/O </a:t>
            </a:r>
            <a:r>
              <a:rPr lang="en-US" baseline="0" dirty="0" err="1" smtClean="0"/>
              <a:t>paralleism</a:t>
            </a:r>
            <a:r>
              <a:rPr lang="en-US" baseline="0" dirty="0" smtClean="0"/>
              <a:t> (can have hundreds of pending web requests, disks know how to </a:t>
            </a:r>
            <a:r>
              <a:rPr lang="en-US" baseline="0" dirty="0" err="1" smtClean="0"/>
              <a:t>inteligently</a:t>
            </a:r>
            <a:r>
              <a:rPr lang="en-US" baseline="0" dirty="0" smtClean="0"/>
              <a:t> schedule concurrent reads, etc.) -  using .Parallel doesn’t take advantage of this parallelism</a:t>
            </a:r>
          </a:p>
          <a:p>
            <a:pPr>
              <a:buFontTx/>
              <a:buChar char="-"/>
            </a:pPr>
            <a:r>
              <a:rPr lang="en-US" baseline="0" dirty="0" smtClean="0"/>
              <a:t> And if you really just want pure speed or scalability, a single machine is likely not enough.  So easy to get </a:t>
            </a:r>
            <a:r>
              <a:rPr lang="en-US" baseline="0" dirty="0" err="1" smtClean="0"/>
              <a:t>ahold</a:t>
            </a:r>
            <a:r>
              <a:rPr lang="en-US" baseline="0" dirty="0" smtClean="0"/>
              <a:t> of compute resources now, need development approaches which scale.</a:t>
            </a:r>
            <a:endParaRPr lang="en-US" dirty="0" smtClean="0"/>
          </a:p>
          <a:p>
            <a:pPr lvl="1"/>
            <a:endParaRPr lang="en-US" dirty="0" smtClean="0"/>
          </a:p>
          <a:p>
            <a:pPr lvl="1"/>
            <a:endParaRPr lang="en-US" dirty="0" smtClean="0"/>
          </a:p>
          <a:p>
            <a:pPr lvl="1"/>
            <a:r>
              <a:rPr lang="en-US" dirty="0" smtClean="0"/>
              <a:t>Shared State</a:t>
            </a:r>
          </a:p>
          <a:p>
            <a:pPr lvl="1"/>
            <a:r>
              <a:rPr lang="en-US" dirty="0" smtClean="0"/>
              <a:t>Inversion of Control (asynchronous)</a:t>
            </a:r>
          </a:p>
          <a:p>
            <a:pPr lvl="1"/>
            <a:r>
              <a:rPr lang="en-US" dirty="0" smtClean="0"/>
              <a:t>I/O bottlenecks (network, disk)</a:t>
            </a:r>
          </a:p>
          <a:p>
            <a:pPr lvl="1"/>
            <a:r>
              <a:rPr lang="en-US" dirty="0" smtClean="0"/>
              <a:t>Scaling off a single machine</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62</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65</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Contents are wrong – should be a summary of key F# takeaways</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Contents are wrong – should be a summary of key F# takeaways</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Contents are wrong – should be a summary of key F# takeaways</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71</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all know it’s not always as easy as adding .Parallel</a:t>
            </a:r>
            <a:r>
              <a:rPr lang="en-US" baseline="0" dirty="0" smtClean="0"/>
              <a:t> !!</a:t>
            </a:r>
            <a:endParaRPr lang="en-US" dirty="0" smtClean="0"/>
          </a:p>
          <a:p>
            <a:endParaRPr lang="en-US" dirty="0" smtClean="0"/>
          </a:p>
          <a:p>
            <a:pPr>
              <a:buFontTx/>
              <a:buChar char="-"/>
            </a:pPr>
            <a:r>
              <a:rPr lang="en-US" dirty="0" smtClean="0"/>
              <a:t> Shared state</a:t>
            </a:r>
          </a:p>
          <a:p>
            <a:pPr>
              <a:buFontTx/>
              <a:buChar char="-"/>
            </a:pPr>
            <a:r>
              <a:rPr lang="en-US" dirty="0" smtClean="0"/>
              <a:t> Making applications reactive means inverting control - “do this when you are done with this”</a:t>
            </a:r>
          </a:p>
          <a:p>
            <a:pPr>
              <a:buFontTx/>
              <a:buChar char="-"/>
            </a:pPr>
            <a:r>
              <a:rPr lang="en-US" dirty="0" smtClean="0"/>
              <a:t> In practice, performance</a:t>
            </a:r>
            <a:r>
              <a:rPr lang="en-US" baseline="0" dirty="0" smtClean="0"/>
              <a:t> bottlenecks are more often about I/O than CPU – and there is abundant I/O </a:t>
            </a:r>
            <a:r>
              <a:rPr lang="en-US" baseline="0" dirty="0" err="1" smtClean="0"/>
              <a:t>paralleism</a:t>
            </a:r>
            <a:r>
              <a:rPr lang="en-US" baseline="0" dirty="0" smtClean="0"/>
              <a:t> (can have hundreds of pending web requests, disks know how to </a:t>
            </a:r>
            <a:r>
              <a:rPr lang="en-US" baseline="0" dirty="0" err="1" smtClean="0"/>
              <a:t>inteligently</a:t>
            </a:r>
            <a:r>
              <a:rPr lang="en-US" baseline="0" dirty="0" smtClean="0"/>
              <a:t> schedule concurrent reads, etc.) -  using .Parallel doesn’t take advantage of this parallelism</a:t>
            </a:r>
          </a:p>
          <a:p>
            <a:pPr>
              <a:buFontTx/>
              <a:buChar char="-"/>
            </a:pPr>
            <a:r>
              <a:rPr lang="en-US" baseline="0" dirty="0" smtClean="0"/>
              <a:t> And if you really just want pure speed or scalability, a single machine is likely not enough.  So easy to get </a:t>
            </a:r>
            <a:r>
              <a:rPr lang="en-US" baseline="0" dirty="0" err="1" smtClean="0"/>
              <a:t>ahold</a:t>
            </a:r>
            <a:r>
              <a:rPr lang="en-US" baseline="0" dirty="0" smtClean="0"/>
              <a:t> of compute resources now, need development approaches which scale.</a:t>
            </a:r>
            <a:endParaRPr lang="en-US" dirty="0" smtClean="0"/>
          </a:p>
          <a:p>
            <a:pPr lvl="1"/>
            <a:endParaRPr lang="en-US" dirty="0" smtClean="0"/>
          </a:p>
          <a:p>
            <a:pPr lvl="1"/>
            <a:endParaRPr lang="en-US" dirty="0" smtClean="0"/>
          </a:p>
          <a:p>
            <a:pPr lvl="1"/>
            <a:r>
              <a:rPr lang="en-US" dirty="0" smtClean="0"/>
              <a:t>Shared State</a:t>
            </a:r>
          </a:p>
          <a:p>
            <a:pPr lvl="1"/>
            <a:r>
              <a:rPr lang="en-US" dirty="0" smtClean="0"/>
              <a:t>Inversion of Control (asynchronous)</a:t>
            </a:r>
          </a:p>
          <a:p>
            <a:pPr lvl="1"/>
            <a:r>
              <a:rPr lang="en-US" dirty="0" smtClean="0"/>
              <a:t>I/O bottlenecks (network, disk)</a:t>
            </a:r>
          </a:p>
          <a:p>
            <a:pPr lvl="1"/>
            <a:r>
              <a:rPr lang="en-US" dirty="0" smtClean="0"/>
              <a:t>Scaling off a single machine</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32BFF1F-658C-4656-A2D1-05FDF9021CE6}" type="slidenum">
              <a:rPr lang="en-GB" smtClean="0"/>
              <a:pPr/>
              <a:t>18</a:t>
            </a:fld>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Synchronous code is linear </a:t>
            </a:r>
          </a:p>
          <a:p>
            <a:r>
              <a:rPr lang="en-US" dirty="0" smtClean="0"/>
              <a:t>Asynchronous code requires de-coupling Begin action from End action</a:t>
            </a:r>
          </a:p>
          <a:p>
            <a:pPr lvl="1"/>
            <a:r>
              <a:rPr lang="en-US" dirty="0" smtClean="0"/>
              <a:t>Makes code hard to write, and even harder to read</a:t>
            </a:r>
          </a:p>
          <a:p>
            <a:r>
              <a:rPr lang="en-US" dirty="0" smtClean="0"/>
              <a:t>Especially difficult to compose multiple operations</a:t>
            </a:r>
          </a:p>
          <a:p>
            <a:r>
              <a:rPr lang="en-US" dirty="0" smtClean="0"/>
              <a:t>But…reactivity requires asynchronous code</a:t>
            </a:r>
          </a:p>
          <a:p>
            <a:pPr lvl="1"/>
            <a:r>
              <a:rPr lang="en-US" dirty="0" smtClean="0"/>
              <a:t>Silverlight doesn’t even provide synchronous versions of common I/O operations</a:t>
            </a:r>
          </a:p>
          <a:p>
            <a:pPr>
              <a:buNone/>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81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Multicore</a:t>
            </a:r>
            <a:r>
              <a:rPr lang="en-US" dirty="0" smtClean="0"/>
              <a:t> means your apps can run 4, 8,16x faster</a:t>
            </a:r>
          </a:p>
          <a:p>
            <a:r>
              <a:rPr lang="en-US" dirty="0" smtClean="0"/>
              <a:t>I/O is almost always the </a:t>
            </a:r>
            <a:r>
              <a:rPr lang="en-US" dirty="0" err="1" smtClean="0"/>
              <a:t>perf</a:t>
            </a:r>
            <a:r>
              <a:rPr lang="en-US" dirty="0" smtClean="0"/>
              <a:t> bottleneck in the “real world”</a:t>
            </a:r>
          </a:p>
          <a:p>
            <a:pPr lvl="1"/>
            <a:r>
              <a:rPr lang="en-US" dirty="0" smtClean="0"/>
              <a:t>Can get 10, 50, 100x performance improvement</a:t>
            </a:r>
          </a:p>
          <a:p>
            <a:r>
              <a:rPr lang="en-US" dirty="0" smtClean="0"/>
              <a:t>Disk and network speeds growing much slower than CPU</a:t>
            </a:r>
          </a:p>
          <a:p>
            <a:r>
              <a:rPr lang="en-US" dirty="0" smtClean="0"/>
              <a:t>Applications are working with more and more web services and more and more data on disk</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really want processing power, you’ve got to scale to multi machines</a:t>
            </a:r>
          </a:p>
          <a:p>
            <a:r>
              <a:rPr lang="en-US" dirty="0" smtClean="0"/>
              <a:t>But…</a:t>
            </a:r>
          </a:p>
          <a:p>
            <a:pPr lvl="1"/>
            <a:r>
              <a:rPr lang="en-US" dirty="0" smtClean="0"/>
              <a:t>Shared memory doesn’t scale</a:t>
            </a:r>
          </a:p>
          <a:p>
            <a:pPr lvl="1"/>
            <a:endParaRPr lang="en-US" dirty="0" smtClean="0"/>
          </a:p>
          <a:p>
            <a:r>
              <a:rPr lang="en-US" dirty="0" smtClean="0"/>
              <a:t>This is becoming common place:</a:t>
            </a:r>
          </a:p>
          <a:p>
            <a:pPr lvl="1"/>
            <a:r>
              <a:rPr lang="en-US" dirty="0" smtClean="0"/>
              <a:t>Roll-your-own clusters with cheap hardware</a:t>
            </a:r>
          </a:p>
          <a:p>
            <a:pPr lvl="1"/>
            <a:r>
              <a:rPr lang="en-US" dirty="0" smtClean="0"/>
              <a:t>Azure provides compute in the cloud</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11/18/2009 2:24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11/18/2009 2:24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490251" y="3929349"/>
            <a:ext cx="7921912" cy="1337595"/>
          </a:xfrm>
        </p:spPr>
        <p:txBody>
          <a:bodyPr>
            <a:noAutofit/>
          </a:bodyPr>
          <a:lstStyle>
            <a:lvl1pPr algn="l" defTabSz="914363" rtl="0" eaLnBrk="1" latinLnBrk="0" hangingPunct="1">
              <a:lnSpc>
                <a:spcPct val="90000"/>
              </a:lnSpc>
              <a:spcBef>
                <a:spcPct val="0"/>
              </a:spcBef>
              <a:buNone/>
              <a:defRPr lang="en-US" sz="6000" b="1" kern="1200" cap="none" spc="-15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4475221" y="5341785"/>
            <a:ext cx="3812443" cy="461665"/>
          </a:xfrm>
        </p:spPr>
        <p:txBody>
          <a:bodyPr>
            <a:noAutofit/>
          </a:bodyPr>
          <a:lstStyle>
            <a:lvl1pPr marL="0" indent="0" algn="l">
              <a:lnSpc>
                <a:spcPct val="90000"/>
              </a:lnSpc>
              <a:spcBef>
                <a:spcPts val="0"/>
              </a:spcBef>
              <a:buNone/>
              <a:defRPr sz="2400">
                <a:solidFill>
                  <a:schemeClr val="tx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ight background developer code">
    <p:spTree>
      <p:nvGrpSpPr>
        <p:cNvPr id="1" name=""/>
        <p:cNvGrpSpPr/>
        <p:nvPr/>
      </p:nvGrpSpPr>
      <p:grpSpPr>
        <a:xfrm>
          <a:off x="0" y="0"/>
          <a:ext cx="0" cy="0"/>
          <a:chOff x="0" y="0"/>
          <a:chExt cx="0" cy="0"/>
        </a:xfrm>
      </p:grpSpPr>
      <p:pic>
        <p:nvPicPr>
          <p:cNvPr id="8" name="Picture 7" descr="white-green code shap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646176" y="1304544"/>
            <a:ext cx="8086952" cy="1966747"/>
          </a:xfrm>
        </p:spPr>
        <p:txBody>
          <a:bodyPr/>
          <a:lstStyle>
            <a:lvl1pPr marL="0" indent="0">
              <a:lnSpc>
                <a:spcPct val="80000"/>
              </a:lnSpc>
              <a:buFontTx/>
              <a:buNone/>
              <a:defRPr sz="2400" b="0">
                <a:solidFill>
                  <a:srgbClr val="000000"/>
                </a:solidFill>
                <a:latin typeface="Consolas" pitchFamily="49" charset="0"/>
                <a:cs typeface="Courier New" pitchFamily="49" charset="0"/>
              </a:defRPr>
            </a:lvl1pPr>
            <a:lvl2pPr marL="457200" indent="6350">
              <a:lnSpc>
                <a:spcPct val="80000"/>
              </a:lnSpc>
              <a:buFontTx/>
              <a:buNone/>
              <a:defRPr sz="2000" b="0">
                <a:solidFill>
                  <a:srgbClr val="000000"/>
                </a:solidFill>
                <a:latin typeface="Consolas" pitchFamily="49" charset="0"/>
                <a:cs typeface="Courier New" pitchFamily="49" charset="0"/>
              </a:defRPr>
            </a:lvl2pPr>
            <a:lvl3pPr marL="796925" indent="0">
              <a:lnSpc>
                <a:spcPct val="80000"/>
              </a:lnSpc>
              <a:buFontTx/>
              <a:buNone/>
              <a:defRPr sz="1800" b="0">
                <a:solidFill>
                  <a:srgbClr val="000000"/>
                </a:solidFill>
                <a:latin typeface="Consolas" pitchFamily="49" charset="0"/>
                <a:cs typeface="Courier New" pitchFamily="49" charset="0"/>
              </a:defRPr>
            </a:lvl3pPr>
            <a:lvl4pPr marL="1147763" indent="20638">
              <a:lnSpc>
                <a:spcPct val="80000"/>
              </a:lnSpc>
              <a:buFontTx/>
              <a:buNone/>
              <a:defRPr sz="1800" b="0">
                <a:solidFill>
                  <a:srgbClr val="000000"/>
                </a:solidFill>
                <a:latin typeface="Consolas" pitchFamily="49" charset="0"/>
                <a:cs typeface="Courier New" pitchFamily="49" charset="0"/>
              </a:defRPr>
            </a:lvl4pPr>
            <a:lvl5pPr marL="1489075" indent="0">
              <a:lnSpc>
                <a:spcPct val="80000"/>
              </a:lnSpc>
              <a:buFontTx/>
              <a:buNone/>
              <a:defRPr sz="1800" b="0">
                <a:solidFill>
                  <a:srgbClr val="000000"/>
                </a:solidFill>
                <a:latin typeface="Consolas"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a:xfrm>
            <a:off x="609600" y="6248206"/>
            <a:ext cx="5421083" cy="365125"/>
          </a:xfrm>
          <a:prstGeom prst="rect">
            <a:avLst/>
          </a:prstGeom>
        </p:spPr>
        <p:txBody>
          <a:bodyPr/>
          <a:lstStyle>
            <a:lvl1pPr>
              <a:defRPr/>
            </a:lvl1pPr>
          </a:lstStyle>
          <a:p>
            <a:endParaRPr lang="en-GB"/>
          </a:p>
        </p:txBody>
      </p:sp>
      <p:sp>
        <p:nvSpPr>
          <p:cNvPr id="5" name="Slide Number Placeholder 4"/>
          <p:cNvSpPr>
            <a:spLocks noGrp="1"/>
          </p:cNvSpPr>
          <p:nvPr>
            <p:ph type="sldNum" sz="quarter" idx="11"/>
          </p:nvPr>
        </p:nvSpPr>
        <p:spPr>
          <a:xfrm>
            <a:off x="0" y="1272222"/>
            <a:ext cx="533400" cy="244476"/>
          </a:xfrm>
          <a:prstGeom prst="rect">
            <a:avLst/>
          </a:prstGeom>
        </p:spPr>
        <p:txBody>
          <a:bodyPr/>
          <a:lstStyle>
            <a:lvl1pPr>
              <a:defRPr/>
            </a:lvl1pPr>
          </a:lstStyle>
          <a:p>
            <a:fld id="{8BAA82A5-D41F-40B6-864A-06BCCF57D3E7}" type="slidenum">
              <a:rPr lang="en-GB"/>
              <a:pPr/>
              <a:t>‹#›</a:t>
            </a:fld>
            <a:endParaRPr lang="en-GB"/>
          </a:p>
        </p:txBody>
      </p:sp>
      <p:sp>
        <p:nvSpPr>
          <p:cNvPr id="6" name="Date Placeholder 5"/>
          <p:cNvSpPr>
            <a:spLocks noGrp="1"/>
          </p:cNvSpPr>
          <p:nvPr>
            <p:ph type="dt" sz="half" idx="12"/>
          </p:nvPr>
        </p:nvSpPr>
        <p:spPr>
          <a:xfrm>
            <a:off x="6096000" y="6248400"/>
            <a:ext cx="2667000" cy="365125"/>
          </a:xfrm>
          <a:prstGeom prst="rect">
            <a:avLst/>
          </a:prstGeom>
        </p:spPr>
        <p:txBody>
          <a:bodyPr/>
          <a:lstStyle>
            <a:lvl1pPr>
              <a:defRPr/>
            </a:lvl1pPr>
          </a:lstStyle>
          <a:p>
            <a:endParaRPr lang="en-GB"/>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a:xfrm>
            <a:off x="609600" y="6248206"/>
            <a:ext cx="5421083" cy="365125"/>
          </a:xfrm>
          <a:prstGeom prst="rect">
            <a:avLst/>
          </a:prstGeom>
        </p:spPr>
        <p:txBody>
          <a:bodyPr/>
          <a:lstStyle>
            <a:lvl1pPr>
              <a:defRPr/>
            </a:lvl1pPr>
          </a:lstStyle>
          <a:p>
            <a:endParaRPr lang="en-GB"/>
          </a:p>
        </p:txBody>
      </p:sp>
      <p:sp>
        <p:nvSpPr>
          <p:cNvPr id="5" name="Slide Number Placeholder 4"/>
          <p:cNvSpPr>
            <a:spLocks noGrp="1"/>
          </p:cNvSpPr>
          <p:nvPr>
            <p:ph type="sldNum" sz="quarter" idx="11"/>
          </p:nvPr>
        </p:nvSpPr>
        <p:spPr>
          <a:xfrm>
            <a:off x="0" y="1272222"/>
            <a:ext cx="533400" cy="244476"/>
          </a:xfrm>
          <a:prstGeom prst="rect">
            <a:avLst/>
          </a:prstGeom>
        </p:spPr>
        <p:txBody>
          <a:bodyPr/>
          <a:lstStyle>
            <a:lvl1pPr>
              <a:defRPr/>
            </a:lvl1pPr>
          </a:lstStyle>
          <a:p>
            <a:fld id="{8BAA82A5-D41F-40B6-864A-06BCCF57D3E7}" type="slidenum">
              <a:rPr lang="en-GB"/>
              <a:pPr/>
              <a:t>‹#›</a:t>
            </a:fld>
            <a:endParaRPr lang="en-GB"/>
          </a:p>
        </p:txBody>
      </p:sp>
      <p:sp>
        <p:nvSpPr>
          <p:cNvPr id="6" name="Date Placeholder 5"/>
          <p:cNvSpPr>
            <a:spLocks noGrp="1"/>
          </p:cNvSpPr>
          <p:nvPr>
            <p:ph type="dt" sz="half" idx="12"/>
          </p:nvPr>
        </p:nvSpPr>
        <p:spPr>
          <a:xfrm>
            <a:off x="6096000" y="6248400"/>
            <a:ext cx="2667000" cy="365125"/>
          </a:xfrm>
          <a:prstGeom prst="rect">
            <a:avLst/>
          </a:prstGeom>
        </p:spPr>
        <p:txBody>
          <a:bodyPr/>
          <a:lstStyle>
            <a:lvl1pPr>
              <a:defRPr/>
            </a:lvl1pPr>
          </a:lstStyle>
          <a:p>
            <a:endParaRPr lang="en-GB"/>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68808" y="3253804"/>
            <a:ext cx="8382000" cy="664797"/>
          </a:xfrm>
        </p:spPr>
        <p:txBody>
          <a:bodyPr/>
          <a:lstStyle>
            <a:lvl1pPr algn="ctr">
              <a:defRPr>
                <a:latin typeface="+mj-lt"/>
              </a:defRPr>
            </a:lvl1pPr>
          </a:lstStyle>
          <a:p>
            <a:r>
              <a:rPr lang="en-US" dirty="0" smtClean="0"/>
              <a:t>Click to edit Master title style</a:t>
            </a:r>
            <a:endParaRPr lang="en-GB"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737089" y="190500"/>
            <a:ext cx="6304085" cy="1329595"/>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328246" y="1457326"/>
            <a:ext cx="8487508" cy="5110163"/>
          </a:xfrm>
        </p:spPr>
        <p:txBody>
          <a:bodyPr/>
          <a:lstStyle/>
          <a:p>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0"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4"/>
            <a:ext cx="8382000" cy="4561205"/>
          </a:xfrm>
        </p:spPr>
        <p:txBody>
          <a:bodyPr>
            <a:noAutofit/>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24" r:id="rId11"/>
    <p:sldLayoutId id="2147483727" r:id="rId12"/>
    <p:sldLayoutId id="2147483728" r:id="rId13"/>
    <p:sldLayoutId id="2147483729" r:id="rId14"/>
    <p:sldLayoutId id="2147483730" r:id="rId15"/>
  </p:sldLayoutIdLst>
  <p:transition/>
  <p:txStyles>
    <p:title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7"/>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18"/>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18"/>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hyperlink" Target="http://www.live.com/"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http://www.msn.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fsharp.net/" TargetMode="Externa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38288" y="2090738"/>
            <a:ext cx="7100887" cy="1719262"/>
          </a:xfrm>
        </p:spPr>
        <p:txBody>
          <a:bodyPr/>
          <a:lstStyle/>
          <a:p>
            <a:pPr eaLnBrk="1" hangingPunct="1">
              <a:defRPr/>
            </a:pPr>
            <a:r>
              <a:rPr lang="en-GB" sz="4800" dirty="0" smtClean="0">
                <a:sym typeface="Wingdings" pitchFamily="2" charset="2"/>
              </a:rPr>
              <a:t>Taking Functional Programming into the Mainstream</a:t>
            </a:r>
            <a:endParaRPr lang="en-US" sz="2800" dirty="0" smtClean="0"/>
          </a:p>
        </p:txBody>
      </p:sp>
      <p:sp>
        <p:nvSpPr>
          <p:cNvPr id="27650" name="Rectangle 3"/>
          <p:cNvSpPr>
            <a:spLocks noGrp="1" noChangeArrowheads="1"/>
          </p:cNvSpPr>
          <p:nvPr>
            <p:ph type="subTitle" idx="1"/>
          </p:nvPr>
        </p:nvSpPr>
        <p:spPr>
          <a:xfrm>
            <a:off x="1538288" y="3870325"/>
            <a:ext cx="7100887" cy="1136650"/>
          </a:xfrm>
        </p:spPr>
        <p:txBody>
          <a:bodyPr/>
          <a:lstStyle/>
          <a:p>
            <a:pPr eaLnBrk="1" hangingPunct="1"/>
            <a:endParaRPr lang="en-US" dirty="0" smtClean="0">
              <a:solidFill>
                <a:srgbClr val="A2998A"/>
              </a:solidFill>
            </a:endParaRPr>
          </a:p>
          <a:p>
            <a:pPr eaLnBrk="1" hangingPunct="1"/>
            <a:r>
              <a:rPr lang="en-US" dirty="0" smtClean="0">
                <a:solidFill>
                  <a:srgbClr val="A2998A"/>
                </a:solidFill>
              </a:rPr>
              <a:t>Don Syme, </a:t>
            </a:r>
          </a:p>
          <a:p>
            <a:pPr eaLnBrk="1" hangingPunct="1"/>
            <a:r>
              <a:rPr lang="en-US" dirty="0" smtClean="0">
                <a:solidFill>
                  <a:srgbClr val="A2998A"/>
                </a:solidFill>
              </a:rPr>
              <a:t>Principal Researcher</a:t>
            </a:r>
          </a:p>
          <a:p>
            <a:pPr eaLnBrk="1" hangingPunct="1"/>
            <a:r>
              <a:rPr lang="en-US" dirty="0" smtClean="0">
                <a:solidFill>
                  <a:srgbClr val="A2998A"/>
                </a:solidFill>
              </a:rPr>
              <a:t>Microsoft Research, Cambridge</a:t>
            </a:r>
          </a:p>
          <a:p>
            <a:pPr eaLnBrk="1" hangingPunct="1"/>
            <a:endParaRPr lang="en-US" dirty="0" smtClean="0">
              <a:solidFill>
                <a:srgbClr val="A2998A"/>
              </a:solidFill>
            </a:endParaRPr>
          </a:p>
          <a:p>
            <a:pPr eaLnBrk="1" hangingPunct="1"/>
            <a:endParaRPr lang="en-US" dirty="0" smtClean="0">
              <a:solidFill>
                <a:srgbClr val="A2998A"/>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t>Parallel</a:t>
            </a:r>
            <a:endParaRPr lang="en-GB"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t>Simplicity</a:t>
            </a:r>
            <a:endParaRPr lang="en-GB"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Code!</a:t>
            </a:r>
            <a:endParaRPr lang="en-AU" dirty="0">
              <a:solidFill>
                <a:schemeClr val="bg1">
                  <a:lumMod val="50000"/>
                </a:schemeClr>
              </a:solidFill>
            </a:endParaRPr>
          </a:p>
        </p:txBody>
      </p:sp>
      <p:sp>
        <p:nvSpPr>
          <p:cNvPr id="3" name="Content Placeholder 2"/>
          <p:cNvSpPr>
            <a:spLocks noGrp="1"/>
          </p:cNvSpPr>
          <p:nvPr>
            <p:ph type="body" idx="1"/>
          </p:nvPr>
        </p:nvSpPr>
        <p:spPr/>
        <p:txBody>
          <a:bodyPr>
            <a:normAutofit/>
          </a:bodyPr>
          <a:lstStyle/>
          <a:p>
            <a:pPr>
              <a:buNone/>
            </a:pPr>
            <a:r>
              <a:rPr lang="en-US" sz="1800" b="1" dirty="0" smtClean="0">
                <a:solidFill>
                  <a:schemeClr val="accent1"/>
                </a:solidFill>
                <a:latin typeface="Lucida Console" pitchFamily="49" charset="0"/>
              </a:rPr>
              <a:t>//F#</a:t>
            </a:r>
          </a:p>
          <a:p>
            <a:pPr>
              <a:buNone/>
            </a:pPr>
            <a:r>
              <a:rPr lang="en-AU" sz="1800" b="1" dirty="0" smtClean="0">
                <a:solidFill>
                  <a:schemeClr val="accent1"/>
                </a:solidFill>
                <a:latin typeface="Lucida Console" pitchFamily="49" charset="0"/>
              </a:rPr>
              <a:t>open </a:t>
            </a:r>
            <a:r>
              <a:rPr lang="en-AU" sz="1800" b="1" dirty="0">
                <a:solidFill>
                  <a:schemeClr val="accent1"/>
                </a:solidFill>
                <a:latin typeface="Lucida Console" pitchFamily="49" charset="0"/>
              </a:rPr>
              <a:t>System</a:t>
            </a:r>
          </a:p>
          <a:p>
            <a:pPr>
              <a:buNone/>
            </a:pPr>
            <a:r>
              <a:rPr lang="en-AU" sz="1800" b="1" dirty="0">
                <a:solidFill>
                  <a:schemeClr val="accent1"/>
                </a:solidFill>
                <a:latin typeface="Lucida Console" pitchFamily="49" charset="0"/>
              </a:rPr>
              <a:t>let a = 2</a:t>
            </a:r>
          </a:p>
          <a:p>
            <a:pPr>
              <a:buNone/>
            </a:pPr>
            <a:r>
              <a:rPr lang="en-AU" sz="1800" b="1" dirty="0" err="1" smtClean="0">
                <a:solidFill>
                  <a:schemeClr val="accent1"/>
                </a:solidFill>
                <a:latin typeface="Lucida Console" pitchFamily="49" charset="0"/>
              </a:rPr>
              <a:t>Console.WriteLine</a:t>
            </a:r>
            <a:r>
              <a:rPr lang="en-AU" sz="1800" b="1" dirty="0" smtClean="0">
                <a:solidFill>
                  <a:schemeClr val="accent1"/>
                </a:solidFill>
                <a:latin typeface="Lucida Console" pitchFamily="49" charset="0"/>
              </a:rPr>
              <a:t>(a)</a:t>
            </a:r>
            <a:endParaRPr lang="en-US" sz="1800" b="1" dirty="0">
              <a:solidFill>
                <a:schemeClr val="accent1"/>
              </a:solidFill>
              <a:latin typeface="Lucida Console" pitchFamily="49" charset="0"/>
            </a:endParaRPr>
          </a:p>
        </p:txBody>
      </p:sp>
      <p:sp>
        <p:nvSpPr>
          <p:cNvPr id="4" name="Content Placeholder 2"/>
          <p:cNvSpPr txBox="1">
            <a:spLocks/>
          </p:cNvSpPr>
          <p:nvPr/>
        </p:nvSpPr>
        <p:spPr>
          <a:xfrm>
            <a:off x="3747546" y="1359716"/>
            <a:ext cx="5143536" cy="4525963"/>
          </a:xfrm>
          <a:prstGeom prst="rect">
            <a:avLst/>
          </a:prstGeom>
        </p:spPr>
        <p:txBody>
          <a:bodyPr vert="horz" lIns="91432" tIns="45715" rIns="91432" bIns="45715" rtlCol="0">
            <a:noAutofit/>
          </a:bodyPr>
          <a:lstStyle/>
          <a:p>
            <a:pPr marL="342871" indent="-342871">
              <a:spcBef>
                <a:spcPct val="20000"/>
              </a:spcBef>
              <a:defRPr/>
            </a:pPr>
            <a:r>
              <a:rPr lang="en-US" b="1" dirty="0">
                <a:solidFill>
                  <a:schemeClr val="accent5">
                    <a:lumMod val="40000"/>
                    <a:lumOff val="60000"/>
                  </a:schemeClr>
                </a:solidFill>
                <a:latin typeface="Lucida Console" pitchFamily="49" charset="0"/>
              </a:rPr>
              <a:t>//C#</a:t>
            </a:r>
          </a:p>
          <a:p>
            <a:r>
              <a:rPr lang="en-AU" b="1" dirty="0">
                <a:solidFill>
                  <a:schemeClr val="accent5">
                    <a:lumMod val="40000"/>
                    <a:lumOff val="60000"/>
                  </a:schemeClr>
                </a:solidFill>
                <a:latin typeface="Lucida Console" pitchFamily="49" charset="0"/>
              </a:rPr>
              <a:t>using System;</a:t>
            </a:r>
          </a:p>
          <a:p>
            <a:endParaRPr lang="en-AU" b="1" dirty="0">
              <a:solidFill>
                <a:schemeClr val="accent5">
                  <a:lumMod val="40000"/>
                  <a:lumOff val="60000"/>
                </a:schemeClr>
              </a:solidFill>
              <a:latin typeface="Lucida Console" pitchFamily="49" charset="0"/>
            </a:endParaRPr>
          </a:p>
          <a:p>
            <a:r>
              <a:rPr lang="en-AU" b="1" dirty="0">
                <a:solidFill>
                  <a:schemeClr val="accent5">
                    <a:lumMod val="40000"/>
                    <a:lumOff val="60000"/>
                  </a:schemeClr>
                </a:solidFill>
                <a:latin typeface="Lucida Console" pitchFamily="49" charset="0"/>
              </a:rPr>
              <a:t>namespace ConsoleApplication1</a:t>
            </a:r>
          </a:p>
          <a:p>
            <a:r>
              <a:rPr lang="en-AU" b="1" dirty="0">
                <a:solidFill>
                  <a:schemeClr val="accent5">
                    <a:lumMod val="40000"/>
                    <a:lumOff val="60000"/>
                  </a:schemeClr>
                </a:solidFill>
                <a:latin typeface="Lucida Console" pitchFamily="49" charset="0"/>
              </a:rPr>
              <a:t>{</a:t>
            </a: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class </a:t>
            </a:r>
            <a:r>
              <a:rPr lang="en-AU" b="1" dirty="0">
                <a:solidFill>
                  <a:schemeClr val="accent5">
                    <a:lumMod val="40000"/>
                    <a:lumOff val="60000"/>
                  </a:schemeClr>
                </a:solidFill>
                <a:latin typeface="Lucida Console" pitchFamily="49" charset="0"/>
              </a:rPr>
              <a:t>Program</a:t>
            </a: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a:t>
            </a:r>
            <a:endParaRPr lang="en-AU" b="1" dirty="0">
              <a:solidFill>
                <a:schemeClr val="accent5">
                  <a:lumMod val="40000"/>
                  <a:lumOff val="60000"/>
                </a:schemeClr>
              </a:solidFill>
              <a:latin typeface="Lucida Console" pitchFamily="49" charset="0"/>
            </a:endParaRP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static int a()</a:t>
            </a: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a:t>
            </a: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return 2;</a:t>
            </a: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a:t>
            </a:r>
          </a:p>
          <a:p>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static void Main(string[] </a:t>
            </a:r>
            <a:r>
              <a:rPr lang="en-AU" b="1" dirty="0" err="1">
                <a:solidFill>
                  <a:schemeClr val="accent5">
                    <a:lumMod val="40000"/>
                    <a:lumOff val="60000"/>
                  </a:schemeClr>
                </a:solidFill>
                <a:latin typeface="Lucida Console" pitchFamily="49" charset="0"/>
              </a:rPr>
              <a:t>args</a:t>
            </a:r>
            <a:r>
              <a:rPr lang="en-AU" b="1" dirty="0">
                <a:solidFill>
                  <a:schemeClr val="accent5">
                    <a:lumMod val="40000"/>
                    <a:lumOff val="60000"/>
                  </a:schemeClr>
                </a:solidFill>
                <a:latin typeface="Lucida Console" pitchFamily="49" charset="0"/>
              </a:rPr>
              <a:t>)</a:t>
            </a:r>
          </a:p>
          <a:p>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a:t>
            </a:r>
          </a:p>
          <a:p>
            <a:r>
              <a:rPr lang="en-AU" b="1" dirty="0" smtClean="0">
                <a:solidFill>
                  <a:schemeClr val="accent5">
                    <a:lumMod val="40000"/>
                    <a:lumOff val="60000"/>
                  </a:schemeClr>
                </a:solidFill>
                <a:latin typeface="Lucida Console" pitchFamily="49" charset="0"/>
              </a:rPr>
              <a:t>        </a:t>
            </a:r>
            <a:r>
              <a:rPr lang="en-AU" b="1" dirty="0" err="1">
                <a:solidFill>
                  <a:schemeClr val="accent5">
                    <a:lumMod val="40000"/>
                    <a:lumOff val="60000"/>
                  </a:schemeClr>
                </a:solidFill>
                <a:latin typeface="Lucida Console" pitchFamily="49" charset="0"/>
              </a:rPr>
              <a:t>Console.WriteLine</a:t>
            </a:r>
            <a:r>
              <a:rPr lang="en-AU" b="1" dirty="0">
                <a:solidFill>
                  <a:schemeClr val="accent5">
                    <a:lumMod val="40000"/>
                    <a:lumOff val="60000"/>
                  </a:schemeClr>
                </a:solidFill>
                <a:latin typeface="Lucida Console" pitchFamily="49" charset="0"/>
              </a:rPr>
              <a:t>(a);            </a:t>
            </a:r>
          </a:p>
          <a:p>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a:t>
            </a:r>
          </a:p>
          <a:p>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a:t>
            </a:r>
          </a:p>
          <a:p>
            <a:r>
              <a:rPr lang="en-AU" b="1" dirty="0" smtClean="0">
                <a:solidFill>
                  <a:schemeClr val="accent5">
                    <a:lumMod val="40000"/>
                    <a:lumOff val="60000"/>
                  </a:schemeClr>
                </a:solidFill>
                <a:latin typeface="Lucida Console" pitchFamily="49" charset="0"/>
              </a:rPr>
              <a:t>}</a:t>
            </a:r>
            <a:endParaRPr lang="en-AU" b="1" dirty="0">
              <a:solidFill>
                <a:schemeClr val="accent5">
                  <a:lumMod val="40000"/>
                  <a:lumOff val="60000"/>
                </a:schemeClr>
              </a:solidFill>
              <a:latin typeface="Lucida Console" pitchFamily="49" charset="0"/>
            </a:endParaRPr>
          </a:p>
        </p:txBody>
      </p:sp>
      <p:sp>
        <p:nvSpPr>
          <p:cNvPr id="6" name="Text Placeholder 3"/>
          <p:cNvSpPr txBox="1">
            <a:spLocks/>
          </p:cNvSpPr>
          <p:nvPr/>
        </p:nvSpPr>
        <p:spPr>
          <a:xfrm>
            <a:off x="428596" y="357166"/>
            <a:ext cx="4040188"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
        <p:nvSpPr>
          <p:cNvPr id="7" name="Text Placeholder 5"/>
          <p:cNvSpPr txBox="1">
            <a:spLocks/>
          </p:cNvSpPr>
          <p:nvPr/>
        </p:nvSpPr>
        <p:spPr>
          <a:xfrm>
            <a:off x="4616421" y="357166"/>
            <a:ext cx="4041775" cy="639762"/>
          </a:xfrm>
          <a:prstGeom prst="rect">
            <a:avLst/>
          </a:prstGeom>
        </p:spPr>
        <p:txBody>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5">
                    <a:lumMod val="40000"/>
                    <a:lumOff val="60000"/>
                  </a:schemeClr>
                </a:solidFill>
                <a:effectLst/>
                <a:uLnTx/>
                <a:uFillTx/>
                <a:latin typeface="+mn-lt"/>
                <a:ea typeface="+mn-ea"/>
                <a:cs typeface="+mn-cs"/>
              </a:rPr>
              <a:t>Pain</a:t>
            </a:r>
            <a:endParaRPr kumimoji="0" lang="en-GB" sz="3200" b="0" i="0" u="none" strike="noStrike" kern="1200" cap="none" spc="0" normalizeH="0" baseline="0" noProof="0" dirty="0">
              <a:ln>
                <a:noFill/>
              </a:ln>
              <a:solidFill>
                <a:schemeClr val="accent5">
                  <a:lumMod val="40000"/>
                  <a:lumOff val="60000"/>
                </a:schemeClr>
              </a:solidFill>
              <a:effectLst/>
              <a:uLnTx/>
              <a:uFillTx/>
              <a:latin typeface="+mn-lt"/>
              <a:ea typeface="+mn-ea"/>
              <a:cs typeface="+mn-cs"/>
            </a:endParaRPr>
          </a:p>
        </p:txBody>
      </p:sp>
      <p:sp>
        <p:nvSpPr>
          <p:cNvPr id="8" name="AutoShape 5"/>
          <p:cNvSpPr>
            <a:spLocks noChangeArrowheads="1"/>
          </p:cNvSpPr>
          <p:nvPr/>
        </p:nvSpPr>
        <p:spPr bwMode="auto">
          <a:xfrm>
            <a:off x="1420363" y="4400538"/>
            <a:ext cx="1956754" cy="954107"/>
          </a:xfrm>
          <a:prstGeom prst="wedgeRectCallout">
            <a:avLst>
              <a:gd name="adj1" fmla="val 72465"/>
              <a:gd name="adj2" fmla="val -16897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More noise </a:t>
            </a:r>
          </a:p>
          <a:p>
            <a:pPr algn="ctr"/>
            <a:r>
              <a:rPr lang="en-GB" sz="2800" b="1" dirty="0" smtClean="0"/>
              <a:t>than signal!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6" name="Text Placeholder 5"/>
          <p:cNvSpPr>
            <a:spLocks noGrp="1"/>
          </p:cNvSpPr>
          <p:nvPr>
            <p:ph type="body" idx="1"/>
          </p:nvPr>
        </p:nvSpPr>
        <p:spPr/>
        <p:txBody>
          <a:bodyPr/>
          <a:lstStyle/>
          <a:p>
            <a:endParaRPr lang="en-GB"/>
          </a:p>
        </p:txBody>
      </p:sp>
      <p:pic>
        <p:nvPicPr>
          <p:cNvPr id="4" name="Content Placeholder 3" descr="hsbc-pleasure-pain.jpg"/>
          <p:cNvPicPr>
            <a:picLocks noGrp="1" noChangeAspect="1"/>
          </p:cNvPicPr>
          <p:nvPr>
            <p:ph idx="4294967295"/>
          </p:nvPr>
        </p:nvPicPr>
        <p:blipFill>
          <a:blip r:embed="rId2" cstate="print"/>
          <a:stretch>
            <a:fillRect/>
          </a:stretch>
        </p:blipFill>
        <p:spPr>
          <a:xfrm>
            <a:off x="901521" y="343102"/>
            <a:ext cx="4786313" cy="6302375"/>
          </a:xfr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a:p>
        </p:txBody>
      </p:sp>
      <p:sp>
        <p:nvSpPr>
          <p:cNvPr id="5" name="Content Placeholder 4"/>
          <p:cNvSpPr>
            <a:spLocks noGrp="1"/>
          </p:cNvSpPr>
          <p:nvPr>
            <p:ph sz="half" idx="4294967295"/>
          </p:nvPr>
        </p:nvSpPr>
        <p:spPr>
          <a:xfrm>
            <a:off x="0" y="1150938"/>
            <a:ext cx="6757988" cy="3857625"/>
          </a:xfrm>
        </p:spPr>
        <p:txBody>
          <a:bodyPr>
            <a:noAutofit/>
          </a:bodyPr>
          <a:lstStyle/>
          <a:p>
            <a:pPr>
              <a:buNone/>
            </a:pPr>
            <a:r>
              <a:rPr lang="en-US" sz="1800" b="1" spc="-50" dirty="0">
                <a:solidFill>
                  <a:schemeClr val="accent1"/>
                </a:solidFill>
                <a:latin typeface="Consolas" pitchFamily="49" charset="0"/>
              </a:rPr>
              <a:t> </a:t>
            </a:r>
            <a:endParaRPr lang="en-GB" sz="1800" b="1" spc="-50" dirty="0">
              <a:solidFill>
                <a:schemeClr val="accent1"/>
              </a:solidFill>
              <a:latin typeface="Consolas" pitchFamily="49" charset="0"/>
            </a:endParaRPr>
          </a:p>
          <a:p>
            <a:pPr>
              <a:buNone/>
            </a:pPr>
            <a:r>
              <a:rPr lang="en-US" sz="1800" b="1" spc="-50" dirty="0" smtClean="0">
                <a:solidFill>
                  <a:schemeClr val="accent1"/>
                </a:solidFill>
                <a:latin typeface="Consolas" pitchFamily="49" charset="0"/>
              </a:rPr>
              <a:t>type Command = </a:t>
            </a: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 </a:t>
            </a:r>
            <a:r>
              <a:rPr lang="en-US" sz="1800" b="1" spc="-50" dirty="0" smtClean="0">
                <a:solidFill>
                  <a:schemeClr val="accent1"/>
                </a:solidFill>
                <a:latin typeface="Consolas" pitchFamily="49" charset="0"/>
              </a:rPr>
              <a:t>   </a:t>
            </a:r>
            <a:r>
              <a:rPr lang="en-US" sz="1800" b="1" spc="-50" dirty="0" smtClean="0">
                <a:solidFill>
                  <a:schemeClr val="accent1"/>
                </a:solidFill>
                <a:latin typeface="Consolas" pitchFamily="49" charset="0"/>
              </a:rPr>
              <a:t>Command </a:t>
            </a:r>
            <a:r>
              <a:rPr lang="en-US" sz="1800" b="1" spc="-50" dirty="0" smtClean="0">
                <a:solidFill>
                  <a:schemeClr val="accent1"/>
                </a:solidFill>
                <a:latin typeface="Consolas" pitchFamily="49" charset="0"/>
              </a:rPr>
              <a:t>of (Rover -&gt; unit)</a:t>
            </a:r>
          </a:p>
          <a:p>
            <a:pPr>
              <a:buNone/>
            </a:pP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let </a:t>
            </a:r>
            <a:r>
              <a:rPr lang="en-US" sz="1800" b="1" spc="-50" dirty="0" err="1">
                <a:solidFill>
                  <a:schemeClr val="accent1"/>
                </a:solidFill>
                <a:latin typeface="Consolas" pitchFamily="49" charset="0"/>
              </a:rPr>
              <a:t>BreakCommand</a:t>
            </a:r>
            <a:r>
              <a:rPr lang="en-US" sz="1800" b="1" spc="-50" dirty="0">
                <a:solidFill>
                  <a:schemeClr val="accent1"/>
                </a:solidFill>
                <a:latin typeface="Consolas" pitchFamily="49" charset="0"/>
              </a:rPr>
              <a:t>  </a:t>
            </a:r>
            <a:r>
              <a:rPr lang="en-US" sz="1800" b="1" spc="-50" dirty="0" smtClean="0">
                <a:solidFill>
                  <a:schemeClr val="accent1"/>
                </a:solidFill>
                <a:latin typeface="Consolas" pitchFamily="49" charset="0"/>
              </a:rPr>
              <a:t>= </a:t>
            </a:r>
          </a:p>
          <a:p>
            <a:pPr>
              <a:buNone/>
            </a:pPr>
            <a:r>
              <a:rPr lang="en-US" sz="1800" b="1" spc="-50" dirty="0" smtClean="0">
                <a:solidFill>
                  <a:schemeClr val="accent1"/>
                </a:solidFill>
                <a:latin typeface="Consolas" pitchFamily="49" charset="0"/>
              </a:rPr>
              <a:t>  Command(fun </a:t>
            </a:r>
            <a:r>
              <a:rPr lang="en-US" sz="1800" b="1" spc="-50" dirty="0">
                <a:solidFill>
                  <a:schemeClr val="accent1"/>
                </a:solidFill>
                <a:latin typeface="Consolas" pitchFamily="49" charset="0"/>
              </a:rPr>
              <a:t>rover -&gt; </a:t>
            </a: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 </a:t>
            </a:r>
            <a:r>
              <a:rPr lang="en-US" sz="1800" b="1" spc="-50" dirty="0" smtClean="0">
                <a:solidFill>
                  <a:schemeClr val="accent1"/>
                </a:solidFill>
                <a:latin typeface="Consolas" pitchFamily="49" charset="0"/>
              </a:rPr>
              <a:t>   </a:t>
            </a:r>
            <a:r>
              <a:rPr lang="en-US" sz="1800" b="1" spc="-50" dirty="0" err="1" smtClean="0">
                <a:solidFill>
                  <a:schemeClr val="accent1"/>
                </a:solidFill>
                <a:latin typeface="Consolas" pitchFamily="49" charset="0"/>
              </a:rPr>
              <a:t>rover.Accelerate</a:t>
            </a:r>
            <a:r>
              <a:rPr lang="en-US" sz="1800" b="1" spc="-50" dirty="0" smtClean="0">
                <a:solidFill>
                  <a:schemeClr val="accent1"/>
                </a:solidFill>
                <a:latin typeface="Consolas" pitchFamily="49" charset="0"/>
              </a:rPr>
              <a:t>(-</a:t>
            </a:r>
            <a:r>
              <a:rPr lang="en-US" sz="1800" b="1" spc="-50" dirty="0">
                <a:solidFill>
                  <a:schemeClr val="accent1"/>
                </a:solidFill>
                <a:latin typeface="Consolas" pitchFamily="49" charset="0"/>
              </a:rPr>
              <a:t>1.0</a:t>
            </a:r>
            <a:r>
              <a:rPr lang="en-US" sz="1800" b="1" spc="-50" dirty="0" smtClean="0">
                <a:solidFill>
                  <a:schemeClr val="accent1"/>
                </a:solidFill>
                <a:latin typeface="Consolas" pitchFamily="49" charset="0"/>
              </a:rPr>
              <a:t>))</a:t>
            </a:r>
            <a:endParaRPr lang="en-GB" sz="1800" b="1" spc="-50" dirty="0">
              <a:solidFill>
                <a:schemeClr val="accent1"/>
              </a:solidFill>
              <a:latin typeface="Consolas" pitchFamily="49" charset="0"/>
            </a:endParaRPr>
          </a:p>
          <a:p>
            <a:pPr>
              <a:buNone/>
            </a:pP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let </a:t>
            </a:r>
            <a:r>
              <a:rPr lang="en-US" sz="1800" b="1" spc="-50" dirty="0" err="1" smtClean="0">
                <a:solidFill>
                  <a:schemeClr val="accent1"/>
                </a:solidFill>
                <a:latin typeface="Consolas" pitchFamily="49" charset="0"/>
              </a:rPr>
              <a:t>TurnLeftCommand</a:t>
            </a:r>
            <a:r>
              <a:rPr lang="en-US" sz="1800" b="1" spc="-50" dirty="0">
                <a:solidFill>
                  <a:schemeClr val="accent1"/>
                </a:solidFill>
                <a:latin typeface="Consolas" pitchFamily="49" charset="0"/>
              </a:rPr>
              <a:t> </a:t>
            </a:r>
            <a:r>
              <a:rPr lang="en-US" sz="1800" b="1" spc="-50" dirty="0" smtClean="0">
                <a:solidFill>
                  <a:schemeClr val="accent1"/>
                </a:solidFill>
                <a:latin typeface="Consolas" pitchFamily="49" charset="0"/>
              </a:rPr>
              <a:t> </a:t>
            </a:r>
            <a:r>
              <a:rPr lang="en-US" sz="1800" b="1" spc="-50" dirty="0">
                <a:solidFill>
                  <a:schemeClr val="accent1"/>
                </a:solidFill>
                <a:latin typeface="Consolas" pitchFamily="49" charset="0"/>
              </a:rPr>
              <a:t>= </a:t>
            </a: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  Command(fun rover </a:t>
            </a:r>
            <a:r>
              <a:rPr lang="en-US" sz="1800" b="1" spc="-50" dirty="0">
                <a:solidFill>
                  <a:schemeClr val="accent1"/>
                </a:solidFill>
                <a:latin typeface="Consolas" pitchFamily="49" charset="0"/>
              </a:rPr>
              <a:t>-&gt; </a:t>
            </a: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 </a:t>
            </a:r>
            <a:r>
              <a:rPr lang="en-US" sz="1800" b="1" spc="-50" dirty="0" smtClean="0">
                <a:solidFill>
                  <a:schemeClr val="accent1"/>
                </a:solidFill>
                <a:latin typeface="Consolas" pitchFamily="49" charset="0"/>
              </a:rPr>
              <a:t>   </a:t>
            </a:r>
            <a:r>
              <a:rPr lang="en-US" sz="1800" b="1" spc="-50" dirty="0" err="1" smtClean="0">
                <a:solidFill>
                  <a:schemeClr val="accent1"/>
                </a:solidFill>
                <a:latin typeface="Consolas" pitchFamily="49" charset="0"/>
              </a:rPr>
              <a:t>rover.Rotate</a:t>
            </a:r>
            <a:r>
              <a:rPr lang="en-US" sz="1800" b="1" spc="-50" dirty="0">
                <a:solidFill>
                  <a:schemeClr val="accent1"/>
                </a:solidFill>
                <a:latin typeface="Consolas" pitchFamily="49" charset="0"/>
              </a:rPr>
              <a:t>(-5.0&lt;</a:t>
            </a:r>
            <a:r>
              <a:rPr lang="en-US" sz="1800" b="1" spc="-50" dirty="0" err="1">
                <a:solidFill>
                  <a:schemeClr val="accent1"/>
                </a:solidFill>
                <a:latin typeface="Consolas" pitchFamily="49" charset="0"/>
              </a:rPr>
              <a:t>degs</a:t>
            </a:r>
            <a:r>
              <a:rPr lang="en-US" sz="1800" b="1" spc="-50" dirty="0" smtClean="0">
                <a:solidFill>
                  <a:schemeClr val="accent1"/>
                </a:solidFill>
                <a:latin typeface="Consolas" pitchFamily="49" charset="0"/>
              </a:rPr>
              <a:t>&gt;))</a:t>
            </a:r>
            <a:endParaRPr lang="en-GB" sz="1800" b="1" spc="-50" dirty="0">
              <a:solidFill>
                <a:schemeClr val="accent1"/>
              </a:solidFill>
              <a:latin typeface="Consolas" pitchFamily="49" charset="0"/>
            </a:endParaRPr>
          </a:p>
          <a:p>
            <a:pPr>
              <a:buNone/>
            </a:pPr>
            <a:r>
              <a:rPr lang="en-US" sz="1800" b="1" spc="-50" dirty="0">
                <a:solidFill>
                  <a:schemeClr val="accent1"/>
                </a:solidFill>
                <a:latin typeface="Consolas" pitchFamily="49" charset="0"/>
              </a:rPr>
              <a:t> </a:t>
            </a:r>
            <a:endParaRPr lang="en-GB" sz="1800" b="1" spc="-50" dirty="0">
              <a:solidFill>
                <a:schemeClr val="accent1"/>
              </a:solidFill>
              <a:latin typeface="Consolas" pitchFamily="49" charset="0"/>
            </a:endParaRPr>
          </a:p>
        </p:txBody>
      </p:sp>
      <p:sp>
        <p:nvSpPr>
          <p:cNvPr id="6" name="Text Placeholder 5"/>
          <p:cNvSpPr>
            <a:spLocks noGrp="1"/>
          </p:cNvSpPr>
          <p:nvPr>
            <p:ph type="body" sz="quarter" idx="4294967295"/>
          </p:nvPr>
        </p:nvSpPr>
        <p:spPr>
          <a:xfrm>
            <a:off x="3608276" y="382767"/>
            <a:ext cx="4041775" cy="639762"/>
          </a:xfrm>
        </p:spPr>
        <p:txBody>
          <a:bodyPr/>
          <a:lstStyle/>
          <a:p>
            <a:pPr algn="ctr">
              <a:buNone/>
            </a:pPr>
            <a:r>
              <a:rPr lang="en-GB" dirty="0" smtClean="0">
                <a:solidFill>
                  <a:schemeClr val="accent5">
                    <a:lumMod val="40000"/>
                    <a:lumOff val="60000"/>
                  </a:schemeClr>
                </a:solidFill>
              </a:rPr>
              <a:t>Pain</a:t>
            </a:r>
            <a:endParaRPr lang="en-GB" dirty="0">
              <a:solidFill>
                <a:schemeClr val="accent5">
                  <a:lumMod val="40000"/>
                  <a:lumOff val="60000"/>
                </a:schemeClr>
              </a:solidFill>
            </a:endParaRPr>
          </a:p>
        </p:txBody>
      </p:sp>
      <p:sp>
        <p:nvSpPr>
          <p:cNvPr id="7" name="Content Placeholder 6"/>
          <p:cNvSpPr>
            <a:spLocks noGrp="1"/>
          </p:cNvSpPr>
          <p:nvPr>
            <p:ph sz="quarter" idx="4294967295"/>
          </p:nvPr>
        </p:nvSpPr>
        <p:spPr>
          <a:xfrm>
            <a:off x="3767536" y="1032461"/>
            <a:ext cx="7072312" cy="5500687"/>
          </a:xfrm>
        </p:spPr>
        <p:txBody>
          <a:bodyPr>
            <a:noAutofit/>
          </a:bodyPr>
          <a:lstStyle/>
          <a:p>
            <a:pPr>
              <a:spcBef>
                <a:spcPts val="0"/>
              </a:spcBef>
              <a:buNone/>
            </a:pPr>
            <a:r>
              <a:rPr lang="en-US" sz="1800" b="1" dirty="0" smtClean="0">
                <a:solidFill>
                  <a:schemeClr val="accent5">
                    <a:lumMod val="40000"/>
                    <a:lumOff val="60000"/>
                  </a:schemeClr>
                </a:solidFill>
                <a:latin typeface="Consolas" pitchFamily="49" charset="0"/>
              </a:rPr>
              <a:t>abstract class Command</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virtual void Execute();</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abstract class </a:t>
            </a:r>
            <a:r>
              <a:rPr lang="en-US" sz="1800" b="1" dirty="0" err="1" smtClean="0">
                <a:solidFill>
                  <a:schemeClr val="accent5">
                    <a:lumMod val="40000"/>
                    <a:lumOff val="60000"/>
                  </a:schemeClr>
                </a:solidFill>
                <a:latin typeface="Consolas" pitchFamily="49" charset="0"/>
              </a:rPr>
              <a:t>MarsRoverCommand</a:t>
            </a:r>
            <a:r>
              <a:rPr lang="en-US" sz="1800" b="1" dirty="0" smtClean="0">
                <a:solidFill>
                  <a:schemeClr val="accent5">
                    <a:lumMod val="40000"/>
                    <a:lumOff val="60000"/>
                  </a:schemeClr>
                </a:solidFill>
                <a:latin typeface="Consolas" pitchFamily="49" charset="0"/>
              </a:rPr>
              <a:t> : Command</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protected </a:t>
            </a:r>
            <a:r>
              <a:rPr lang="en-US" sz="1800" b="1" dirty="0" err="1" smtClean="0">
                <a:solidFill>
                  <a:schemeClr val="accent5">
                    <a:lumMod val="40000"/>
                    <a:lumOff val="60000"/>
                  </a:schemeClr>
                </a:solidFill>
                <a:latin typeface="Consolas" pitchFamily="49" charset="0"/>
              </a:rPr>
              <a:t>MarsRover</a:t>
            </a:r>
            <a:r>
              <a:rPr lang="en-US" sz="1800" b="1" dirty="0" smtClean="0">
                <a:solidFill>
                  <a:schemeClr val="accent5">
                    <a:lumMod val="40000"/>
                    <a:lumOff val="60000"/>
                  </a:schemeClr>
                </a:solidFill>
                <a:latin typeface="Consolas" pitchFamily="49" charset="0"/>
              </a:rPr>
              <a:t> Rover </a:t>
            </a:r>
            <a:endParaRPr lang="en-US"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r>
              <a:rPr lang="en-US" sz="1800" b="1" dirty="0" smtClean="0">
                <a:solidFill>
                  <a:schemeClr val="accent5">
                    <a:lumMod val="40000"/>
                    <a:lumOff val="60000"/>
                  </a:schemeClr>
                </a:solidFill>
                <a:latin typeface="Consolas" pitchFamily="49" charset="0"/>
              </a:rPr>
              <a:t>       </a:t>
            </a:r>
            <a:r>
              <a:rPr lang="en-US" sz="1800" b="1" dirty="0" smtClean="0">
                <a:solidFill>
                  <a:schemeClr val="accent5">
                    <a:lumMod val="40000"/>
                    <a:lumOff val="60000"/>
                  </a:schemeClr>
                </a:solidFill>
                <a:latin typeface="Consolas" pitchFamily="49" charset="0"/>
              </a:rPr>
              <a:t>{ </a:t>
            </a:r>
            <a:r>
              <a:rPr lang="en-US" sz="1800" b="1" dirty="0" smtClean="0">
                <a:solidFill>
                  <a:schemeClr val="accent5">
                    <a:lumMod val="40000"/>
                    <a:lumOff val="60000"/>
                  </a:schemeClr>
                </a:solidFill>
                <a:latin typeface="Consolas" pitchFamily="49" charset="0"/>
              </a:rPr>
              <a:t>get; private set;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a:t>
            </a:r>
            <a:r>
              <a:rPr lang="en-US" sz="1800" b="1" dirty="0" err="1" smtClean="0">
                <a:solidFill>
                  <a:schemeClr val="accent5">
                    <a:lumMod val="40000"/>
                    <a:lumOff val="60000"/>
                  </a:schemeClr>
                </a:solidFill>
                <a:latin typeface="Consolas" pitchFamily="49" charset="0"/>
              </a:rPr>
              <a:t>MarsRoverCommand</a:t>
            </a:r>
            <a:r>
              <a:rPr lang="en-US" sz="1800" b="1" dirty="0" smtClean="0">
                <a:solidFill>
                  <a:schemeClr val="accent5">
                    <a:lumMod val="40000"/>
                    <a:lumOff val="60000"/>
                  </a:schemeClr>
                </a:solidFill>
                <a:latin typeface="Consolas" pitchFamily="49" charset="0"/>
              </a:rPr>
              <a:t>(</a:t>
            </a:r>
            <a:r>
              <a:rPr lang="en-US" sz="1800" b="1" dirty="0" err="1" smtClean="0">
                <a:solidFill>
                  <a:schemeClr val="accent5">
                    <a:lumMod val="40000"/>
                    <a:lumOff val="60000"/>
                  </a:schemeClr>
                </a:solidFill>
                <a:latin typeface="Consolas" pitchFamily="49" charset="0"/>
              </a:rPr>
              <a:t>MarsRover</a:t>
            </a:r>
            <a:r>
              <a:rPr lang="en-US" sz="1800" b="1" dirty="0" smtClean="0">
                <a:solidFill>
                  <a:schemeClr val="accent5">
                    <a:lumMod val="40000"/>
                    <a:lumOff val="60000"/>
                  </a:schemeClr>
                </a:solidFill>
                <a:latin typeface="Consolas" pitchFamily="49" charset="0"/>
              </a:rPr>
              <a:t> rover)</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r>
              <a:rPr lang="en-US" sz="1800" b="1" dirty="0" err="1" smtClean="0">
                <a:solidFill>
                  <a:schemeClr val="accent5">
                    <a:lumMod val="40000"/>
                    <a:lumOff val="60000"/>
                  </a:schemeClr>
                </a:solidFill>
                <a:latin typeface="Consolas" pitchFamily="49" charset="0"/>
              </a:rPr>
              <a:t>this.Rover</a:t>
            </a:r>
            <a:r>
              <a:rPr lang="en-US" sz="1800" b="1" dirty="0" smtClean="0">
                <a:solidFill>
                  <a:schemeClr val="accent5">
                    <a:lumMod val="40000"/>
                    <a:lumOff val="60000"/>
                  </a:schemeClr>
                </a:solidFill>
                <a:latin typeface="Consolas" pitchFamily="49" charset="0"/>
              </a:rPr>
              <a:t> = rover;</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class </a:t>
            </a:r>
            <a:r>
              <a:rPr lang="en-US" sz="1800" b="1" dirty="0" err="1" smtClean="0">
                <a:solidFill>
                  <a:schemeClr val="accent5">
                    <a:lumMod val="40000"/>
                    <a:lumOff val="60000"/>
                  </a:schemeClr>
                </a:solidFill>
                <a:latin typeface="Consolas" pitchFamily="49" charset="0"/>
              </a:rPr>
              <a:t>BreakCommand</a:t>
            </a:r>
            <a:r>
              <a:rPr lang="en-US" sz="1800" b="1" dirty="0" smtClean="0">
                <a:solidFill>
                  <a:schemeClr val="accent5">
                    <a:lumMod val="40000"/>
                    <a:lumOff val="60000"/>
                  </a:schemeClr>
                </a:solidFill>
                <a:latin typeface="Consolas" pitchFamily="49" charset="0"/>
              </a:rPr>
              <a:t> : </a:t>
            </a:r>
            <a:r>
              <a:rPr lang="en-US" sz="1800" b="1" dirty="0" err="1" smtClean="0">
                <a:solidFill>
                  <a:schemeClr val="accent5">
                    <a:lumMod val="40000"/>
                    <a:lumOff val="60000"/>
                  </a:schemeClr>
                </a:solidFill>
                <a:latin typeface="Consolas" pitchFamily="49" charset="0"/>
              </a:rPr>
              <a:t>MarsRoverCommand</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a:t>
            </a:r>
            <a:r>
              <a:rPr lang="en-US" sz="1800" b="1" dirty="0" err="1" smtClean="0">
                <a:solidFill>
                  <a:schemeClr val="accent5">
                    <a:lumMod val="40000"/>
                    <a:lumOff val="60000"/>
                  </a:schemeClr>
                </a:solidFill>
                <a:latin typeface="Consolas" pitchFamily="49" charset="0"/>
              </a:rPr>
              <a:t>BreakCommand</a:t>
            </a:r>
            <a:r>
              <a:rPr lang="en-US" sz="1800" b="1" dirty="0" smtClean="0">
                <a:solidFill>
                  <a:schemeClr val="accent5">
                    <a:lumMod val="40000"/>
                    <a:lumOff val="60000"/>
                  </a:schemeClr>
                </a:solidFill>
                <a:latin typeface="Consolas" pitchFamily="49" charset="0"/>
              </a:rPr>
              <a:t>(</a:t>
            </a:r>
            <a:r>
              <a:rPr lang="en-US" sz="1800" b="1" dirty="0" err="1" smtClean="0">
                <a:solidFill>
                  <a:schemeClr val="accent5">
                    <a:lumMod val="40000"/>
                    <a:lumOff val="60000"/>
                  </a:schemeClr>
                </a:solidFill>
                <a:latin typeface="Consolas" pitchFamily="49" charset="0"/>
              </a:rPr>
              <a:t>MarsRover</a:t>
            </a:r>
            <a:r>
              <a:rPr lang="en-US" sz="1800" b="1" dirty="0" smtClean="0">
                <a:solidFill>
                  <a:schemeClr val="accent5">
                    <a:lumMod val="40000"/>
                    <a:lumOff val="60000"/>
                  </a:schemeClr>
                </a:solidFill>
                <a:latin typeface="Consolas" pitchFamily="49" charset="0"/>
              </a:rPr>
              <a:t> rover)</a:t>
            </a:r>
          </a:p>
          <a:p>
            <a:pPr>
              <a:spcBef>
                <a:spcPts val="0"/>
              </a:spcBef>
              <a:buNone/>
            </a:pPr>
            <a:r>
              <a:rPr lang="en-US" sz="1800" b="1" dirty="0" smtClean="0">
                <a:solidFill>
                  <a:schemeClr val="accent5">
                    <a:lumMod val="40000"/>
                    <a:lumOff val="60000"/>
                  </a:schemeClr>
                </a:solidFill>
                <a:latin typeface="Consolas" pitchFamily="49" charset="0"/>
              </a:rPr>
              <a:t>       : base(rover)</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override void Execute()</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r>
              <a:rPr lang="en-US" sz="1800" b="1" dirty="0" err="1" smtClean="0">
                <a:solidFill>
                  <a:schemeClr val="accent5">
                    <a:lumMod val="40000"/>
                    <a:lumOff val="60000"/>
                  </a:schemeClr>
                </a:solidFill>
                <a:latin typeface="Consolas" pitchFamily="49" charset="0"/>
              </a:rPr>
              <a:t>Rover.Rotate</a:t>
            </a:r>
            <a:r>
              <a:rPr lang="en-US" sz="1800" b="1" dirty="0" smtClean="0">
                <a:solidFill>
                  <a:schemeClr val="accent5">
                    <a:lumMod val="40000"/>
                    <a:lumOff val="60000"/>
                  </a:schemeClr>
                </a:solidFill>
                <a:latin typeface="Consolas" pitchFamily="49" charset="0"/>
              </a:rPr>
              <a:t>(-5.0);</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a:t>
            </a:r>
          </a:p>
          <a:p>
            <a:pPr>
              <a:spcBef>
                <a:spcPts val="0"/>
              </a:spcBef>
              <a:buNone/>
            </a:pPr>
            <a:r>
              <a:rPr lang="en-US" sz="1800" b="1" dirty="0" smtClean="0">
                <a:solidFill>
                  <a:schemeClr val="accent5">
                    <a:lumMod val="40000"/>
                    <a:lumOff val="60000"/>
                  </a:schemeClr>
                </a:solidFill>
                <a:latin typeface="Consolas" pitchFamily="49" charset="0"/>
              </a:rPr>
              <a:t>class </a:t>
            </a:r>
            <a:r>
              <a:rPr lang="en-US" sz="1800" b="1" dirty="0" err="1" smtClean="0">
                <a:solidFill>
                  <a:schemeClr val="accent5">
                    <a:lumMod val="40000"/>
                    <a:lumOff val="60000"/>
                  </a:schemeClr>
                </a:solidFill>
                <a:latin typeface="Consolas" pitchFamily="49" charset="0"/>
              </a:rPr>
              <a:t>TurnLeftCommand</a:t>
            </a:r>
            <a:r>
              <a:rPr lang="en-US" sz="1800" b="1" dirty="0" smtClean="0">
                <a:solidFill>
                  <a:schemeClr val="accent5">
                    <a:lumMod val="40000"/>
                    <a:lumOff val="60000"/>
                  </a:schemeClr>
                </a:solidFill>
                <a:latin typeface="Consolas" pitchFamily="49" charset="0"/>
              </a:rPr>
              <a:t> : </a:t>
            </a:r>
            <a:r>
              <a:rPr lang="en-US" sz="1800" b="1" dirty="0" err="1" smtClean="0">
                <a:solidFill>
                  <a:schemeClr val="accent5">
                    <a:lumMod val="40000"/>
                    <a:lumOff val="60000"/>
                  </a:schemeClr>
                </a:solidFill>
                <a:latin typeface="Consolas" pitchFamily="49" charset="0"/>
              </a:rPr>
              <a:t>MarsRoverCommand</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a:t>
            </a:r>
            <a:r>
              <a:rPr lang="en-US" sz="1800" b="1" dirty="0" err="1" smtClean="0">
                <a:solidFill>
                  <a:schemeClr val="accent5">
                    <a:lumMod val="40000"/>
                    <a:lumOff val="60000"/>
                  </a:schemeClr>
                </a:solidFill>
                <a:latin typeface="Consolas" pitchFamily="49" charset="0"/>
              </a:rPr>
              <a:t>TurnLeftCommand</a:t>
            </a:r>
            <a:r>
              <a:rPr lang="en-US" sz="1800" b="1" dirty="0" smtClean="0">
                <a:solidFill>
                  <a:schemeClr val="accent5">
                    <a:lumMod val="40000"/>
                    <a:lumOff val="60000"/>
                  </a:schemeClr>
                </a:solidFill>
                <a:latin typeface="Consolas" pitchFamily="49" charset="0"/>
              </a:rPr>
              <a:t>(</a:t>
            </a:r>
            <a:r>
              <a:rPr lang="en-US" sz="1800" b="1" dirty="0" err="1" smtClean="0">
                <a:solidFill>
                  <a:schemeClr val="accent5">
                    <a:lumMod val="40000"/>
                    <a:lumOff val="60000"/>
                  </a:schemeClr>
                </a:solidFill>
                <a:latin typeface="Consolas" pitchFamily="49" charset="0"/>
              </a:rPr>
              <a:t>MarsRover</a:t>
            </a:r>
            <a:r>
              <a:rPr lang="en-US" sz="1800" b="1" dirty="0" smtClean="0">
                <a:solidFill>
                  <a:schemeClr val="accent5">
                    <a:lumMod val="40000"/>
                    <a:lumOff val="60000"/>
                  </a:schemeClr>
                </a:solidFill>
                <a:latin typeface="Consolas" pitchFamily="49" charset="0"/>
              </a:rPr>
              <a:t> rover)</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 base(rover)</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override void Execute()</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r>
              <a:rPr lang="en-US" sz="1800" b="1" dirty="0" err="1" smtClean="0">
                <a:solidFill>
                  <a:schemeClr val="accent5">
                    <a:lumMod val="40000"/>
                    <a:lumOff val="60000"/>
                  </a:schemeClr>
                </a:solidFill>
                <a:latin typeface="Consolas" pitchFamily="49" charset="0"/>
              </a:rPr>
              <a:t>Rover.Rotate</a:t>
            </a:r>
            <a:r>
              <a:rPr lang="en-US" sz="1800" b="1" dirty="0" smtClean="0">
                <a:solidFill>
                  <a:schemeClr val="accent5">
                    <a:lumMod val="40000"/>
                    <a:lumOff val="60000"/>
                  </a:schemeClr>
                </a:solidFill>
                <a:latin typeface="Consolas" pitchFamily="49" charset="0"/>
              </a:rPr>
              <a:t>(-5.0);</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p>
          <a:p>
            <a:pPr>
              <a:spcBef>
                <a:spcPts val="0"/>
              </a:spcBef>
              <a:buNone/>
            </a:pPr>
            <a:endParaRPr lang="en-GB" sz="1800" b="1" dirty="0" smtClean="0">
              <a:solidFill>
                <a:schemeClr val="accent5">
                  <a:lumMod val="40000"/>
                  <a:lumOff val="60000"/>
                </a:schemeClr>
              </a:solidFill>
              <a:latin typeface="Consolas" pitchFamily="49" charset="0"/>
            </a:endParaRPr>
          </a:p>
          <a:p>
            <a:pPr>
              <a:spcBef>
                <a:spcPts val="0"/>
              </a:spcBef>
              <a:buNone/>
            </a:pPr>
            <a:endParaRPr lang="en-GB" sz="1800" b="1" dirty="0" smtClean="0">
              <a:solidFill>
                <a:schemeClr val="accent5">
                  <a:lumMod val="40000"/>
                  <a:lumOff val="60000"/>
                </a:schemeClr>
              </a:solidFill>
              <a:latin typeface="Consolas" pitchFamily="49" charset="0"/>
            </a:endParaRPr>
          </a:p>
          <a:p>
            <a:pPr>
              <a:spcBef>
                <a:spcPts val="0"/>
              </a:spcBef>
              <a:buNone/>
            </a:pPr>
            <a:endParaRPr lang="en-GB" sz="1800" b="1" dirty="0">
              <a:solidFill>
                <a:schemeClr val="accent5">
                  <a:lumMod val="40000"/>
                  <a:lumOff val="60000"/>
                </a:schemeClr>
              </a:solidFill>
              <a:latin typeface="Consolas" pitchFamily="49" charset="0"/>
            </a:endParaRPr>
          </a:p>
        </p:txBody>
      </p:sp>
      <p:sp>
        <p:nvSpPr>
          <p:cNvPr id="10" name="Text Placeholder 5"/>
          <p:cNvSpPr txBox="1">
            <a:spLocks/>
          </p:cNvSpPr>
          <p:nvPr/>
        </p:nvSpPr>
        <p:spPr>
          <a:xfrm>
            <a:off x="347775" y="380620"/>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buFontTx/>
              <a:buNone/>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18" end="1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19" end="1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20" end="2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21" end="2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22" end="2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xEl>
                                              <p:pRg st="23" end="23"/>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xEl>
                                              <p:pRg st="24" end="24"/>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xEl>
                                              <p:pRg st="25" end="2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xEl>
                                              <p:pRg st="26" end="26"/>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xEl>
                                              <p:pRg st="27" end="27"/>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
                                            <p:txEl>
                                              <p:pRg st="28" end="28"/>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
                                            <p:txEl>
                                              <p:pRg st="29" end="2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30" end="30"/>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xEl>
                                              <p:pRg st="31" end="31"/>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xEl>
                                              <p:pRg st="32" end="32"/>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
                                            <p:txEl>
                                              <p:pRg st="33" end="3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txEl>
                                              <p:pRg st="34" end="34"/>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dirty="0"/>
          </a:p>
        </p:txBody>
      </p:sp>
      <p:sp>
        <p:nvSpPr>
          <p:cNvPr id="5" name="Content Placeholder 4"/>
          <p:cNvSpPr>
            <a:spLocks noGrp="1"/>
          </p:cNvSpPr>
          <p:nvPr>
            <p:ph sz="half" idx="4294967295"/>
          </p:nvPr>
        </p:nvSpPr>
        <p:spPr>
          <a:xfrm>
            <a:off x="167425" y="1194515"/>
            <a:ext cx="6757988" cy="5429250"/>
          </a:xfrm>
          <a:prstGeom prst="rect">
            <a:avLst/>
          </a:prstGeom>
        </p:spPr>
        <p:txBody>
          <a:bodyPr>
            <a:noAutofit/>
          </a:bodyPr>
          <a:lstStyle/>
          <a:p>
            <a:pPr>
              <a:buNone/>
            </a:pPr>
            <a:r>
              <a:rPr lang="en-US" sz="1800" b="1" dirty="0" smtClean="0">
                <a:solidFill>
                  <a:schemeClr val="accent1"/>
                </a:solidFill>
                <a:latin typeface="Consolas" pitchFamily="49" charset="0"/>
              </a:rPr>
              <a:t>let swap (x, y) = (y, x)</a:t>
            </a: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r>
              <a:rPr lang="en-US" sz="1800" b="1" dirty="0" smtClean="0">
                <a:solidFill>
                  <a:schemeClr val="accent1"/>
                </a:solidFill>
                <a:latin typeface="Consolas" pitchFamily="49" charset="0"/>
              </a:rPr>
              <a:t>let rotations (x, y, z) = </a:t>
            </a:r>
          </a:p>
          <a:p>
            <a:pPr>
              <a:buNone/>
            </a:pPr>
            <a:r>
              <a:rPr lang="en-US" sz="1800" b="1" dirty="0" smtClean="0">
                <a:solidFill>
                  <a:schemeClr val="accent1"/>
                </a:solidFill>
                <a:latin typeface="Consolas" pitchFamily="49" charset="0"/>
              </a:rPr>
              <a:t>    [ (x, y, z);</a:t>
            </a:r>
          </a:p>
          <a:p>
            <a:pPr>
              <a:buNone/>
            </a:pPr>
            <a:r>
              <a:rPr lang="en-US" sz="1800" b="1" dirty="0" smtClean="0">
                <a:solidFill>
                  <a:schemeClr val="accent1"/>
                </a:solidFill>
                <a:latin typeface="Consolas" pitchFamily="49" charset="0"/>
              </a:rPr>
              <a:t>      (z, x, y);</a:t>
            </a:r>
          </a:p>
          <a:p>
            <a:pPr>
              <a:buNone/>
            </a:pPr>
            <a:r>
              <a:rPr lang="en-US" sz="1800" b="1" dirty="0" smtClean="0">
                <a:solidFill>
                  <a:schemeClr val="accent1"/>
                </a:solidFill>
                <a:latin typeface="Consolas" pitchFamily="49" charset="0"/>
              </a:rPr>
              <a:t>      (y, z, x) ]</a:t>
            </a: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r>
              <a:rPr lang="en-US" sz="1800" b="1" dirty="0" smtClean="0">
                <a:solidFill>
                  <a:schemeClr val="accent1"/>
                </a:solidFill>
                <a:latin typeface="Consolas" pitchFamily="49" charset="0"/>
              </a:rPr>
              <a:t>let reduce f (x, y, z) = </a:t>
            </a:r>
          </a:p>
          <a:p>
            <a:pPr>
              <a:buNone/>
            </a:pPr>
            <a:r>
              <a:rPr lang="en-US" sz="1800" b="1" dirty="0" smtClean="0">
                <a:solidFill>
                  <a:schemeClr val="accent1"/>
                </a:solidFill>
                <a:latin typeface="Consolas" pitchFamily="49" charset="0"/>
              </a:rPr>
              <a:t>    f x + f y + f z</a:t>
            </a:r>
          </a:p>
          <a:p>
            <a:pPr>
              <a:buNone/>
            </a:pPr>
            <a:endParaRPr lang="en-US" sz="1800" dirty="0" smtClean="0">
              <a:solidFill>
                <a:schemeClr val="accent1"/>
              </a:solidFill>
              <a:latin typeface="Consolas" pitchFamily="49" charset="0"/>
            </a:endParaRPr>
          </a:p>
        </p:txBody>
      </p:sp>
      <p:sp>
        <p:nvSpPr>
          <p:cNvPr id="6" name="Text Placeholder 5"/>
          <p:cNvSpPr>
            <a:spLocks noGrp="1"/>
          </p:cNvSpPr>
          <p:nvPr>
            <p:ph type="body" sz="quarter" idx="4294967295"/>
          </p:nvPr>
        </p:nvSpPr>
        <p:spPr>
          <a:xfrm>
            <a:off x="5102225" y="357188"/>
            <a:ext cx="4041775" cy="639762"/>
          </a:xfrm>
          <a:prstGeom prst="rect">
            <a:avLst/>
          </a:prstGeom>
        </p:spPr>
        <p:txBody>
          <a:bodyPr/>
          <a:lstStyle/>
          <a:p>
            <a:pPr algn="ctr">
              <a:buNone/>
            </a:pPr>
            <a:r>
              <a:rPr lang="en-GB" dirty="0" smtClean="0">
                <a:solidFill>
                  <a:schemeClr val="accent5">
                    <a:lumMod val="40000"/>
                    <a:lumOff val="60000"/>
                  </a:schemeClr>
                </a:solidFill>
              </a:rPr>
              <a:t>Pain</a:t>
            </a:r>
            <a:endParaRPr lang="en-GB" dirty="0">
              <a:solidFill>
                <a:schemeClr val="accent5">
                  <a:lumMod val="40000"/>
                  <a:lumOff val="60000"/>
                </a:schemeClr>
              </a:solidFill>
            </a:endParaRPr>
          </a:p>
        </p:txBody>
      </p:sp>
      <p:sp>
        <p:nvSpPr>
          <p:cNvPr id="7" name="Content Placeholder 6"/>
          <p:cNvSpPr>
            <a:spLocks noGrp="1"/>
          </p:cNvSpPr>
          <p:nvPr>
            <p:ph sz="quarter" idx="4294967295"/>
          </p:nvPr>
        </p:nvSpPr>
        <p:spPr>
          <a:xfrm>
            <a:off x="3420667" y="1172335"/>
            <a:ext cx="6182865" cy="5054600"/>
          </a:xfrm>
          <a:prstGeom prst="rect">
            <a:avLst/>
          </a:prstGeom>
        </p:spPr>
        <p:txBody>
          <a:bodyPr>
            <a:noAutofit/>
          </a:bodyPr>
          <a:lstStyle/>
          <a:p>
            <a:pPr>
              <a:buNone/>
            </a:pPr>
            <a:r>
              <a:rPr lang="en-GB" sz="1800" b="1" dirty="0" err="1" smtClean="0">
                <a:solidFill>
                  <a:schemeClr val="accent5">
                    <a:lumMod val="40000"/>
                    <a:lumOff val="60000"/>
                  </a:schemeClr>
                </a:solidFill>
                <a:latin typeface="Consolas" pitchFamily="49" charset="0"/>
              </a:rPr>
              <a:t>Tuple</a:t>
            </a:r>
            <a:r>
              <a:rPr lang="en-GB" sz="1800" b="1" dirty="0" smtClean="0">
                <a:solidFill>
                  <a:schemeClr val="accent5">
                    <a:lumMod val="40000"/>
                    <a:lumOff val="60000"/>
                  </a:schemeClr>
                </a:solidFill>
                <a:latin typeface="Consolas" pitchFamily="49" charset="0"/>
              </a:rPr>
              <a:t>&lt;U,T&gt; Swap&lt;T,U&gt;(</a:t>
            </a:r>
            <a:r>
              <a:rPr lang="en-GB" sz="1800" b="1" dirty="0" err="1" smtClean="0">
                <a:solidFill>
                  <a:schemeClr val="accent5">
                    <a:lumMod val="40000"/>
                    <a:lumOff val="60000"/>
                  </a:schemeClr>
                </a:solidFill>
                <a:latin typeface="Consolas" pitchFamily="49" charset="0"/>
              </a:rPr>
              <a:t>Tuple</a:t>
            </a:r>
            <a:r>
              <a:rPr lang="en-GB" sz="1800" b="1" dirty="0" smtClean="0">
                <a:solidFill>
                  <a:schemeClr val="accent5">
                    <a:lumMod val="40000"/>
                    <a:lumOff val="60000"/>
                  </a:schemeClr>
                </a:solidFill>
                <a:latin typeface="Consolas" pitchFamily="49" charset="0"/>
              </a:rPr>
              <a:t>&lt;T,U&gt; t)</a:t>
            </a:r>
          </a:p>
          <a:p>
            <a:pPr>
              <a:buNone/>
            </a:pPr>
            <a:r>
              <a:rPr lang="en-GB" sz="1800" b="1" dirty="0" smtClean="0">
                <a:solidFill>
                  <a:schemeClr val="accent5">
                    <a:lumMod val="40000"/>
                    <a:lumOff val="60000"/>
                  </a:schemeClr>
                </a:solidFill>
                <a:latin typeface="Consolas" pitchFamily="49" charset="0"/>
              </a:rPr>
              <a:t>{</a:t>
            </a:r>
          </a:p>
          <a:p>
            <a:pPr>
              <a:buNone/>
            </a:pPr>
            <a:r>
              <a:rPr lang="en-GB" sz="1800" b="1" dirty="0" smtClean="0">
                <a:solidFill>
                  <a:schemeClr val="accent5">
                    <a:lumMod val="40000"/>
                    <a:lumOff val="60000"/>
                  </a:schemeClr>
                </a:solidFill>
                <a:latin typeface="Consolas" pitchFamily="49" charset="0"/>
              </a:rPr>
              <a:t>    return new </a:t>
            </a:r>
            <a:r>
              <a:rPr lang="en-GB" sz="1800" b="1" dirty="0" err="1" smtClean="0">
                <a:solidFill>
                  <a:schemeClr val="accent5">
                    <a:lumMod val="40000"/>
                    <a:lumOff val="60000"/>
                  </a:schemeClr>
                </a:solidFill>
                <a:latin typeface="Consolas" pitchFamily="49" charset="0"/>
              </a:rPr>
              <a:t>Tuple</a:t>
            </a:r>
            <a:r>
              <a:rPr lang="en-GB" sz="1800" b="1" dirty="0" smtClean="0">
                <a:solidFill>
                  <a:schemeClr val="accent5">
                    <a:lumMod val="40000"/>
                    <a:lumOff val="60000"/>
                  </a:schemeClr>
                </a:solidFill>
                <a:latin typeface="Consolas" pitchFamily="49" charset="0"/>
              </a:rPr>
              <a:t>&lt;U,T&gt;(t.Item2, t.Item1)</a:t>
            </a:r>
          </a:p>
          <a:p>
            <a:pPr>
              <a:buNone/>
            </a:pPr>
            <a:r>
              <a:rPr lang="en-GB" sz="1800" b="1" dirty="0" smtClean="0">
                <a:solidFill>
                  <a:schemeClr val="accent5">
                    <a:lumMod val="40000"/>
                    <a:lumOff val="60000"/>
                  </a:schemeClr>
                </a:solidFill>
                <a:latin typeface="Consolas" pitchFamily="49" charset="0"/>
              </a:rPr>
              <a:t>}</a:t>
            </a:r>
          </a:p>
          <a:p>
            <a:pPr>
              <a:buNone/>
            </a:pPr>
            <a:endParaRPr lang="en-GB" sz="1800" b="1" dirty="0" smtClean="0">
              <a:solidFill>
                <a:schemeClr val="accent5">
                  <a:lumMod val="40000"/>
                  <a:lumOff val="60000"/>
                </a:schemeClr>
              </a:solidFill>
              <a:latin typeface="Consolas" pitchFamily="49" charset="0"/>
            </a:endParaRPr>
          </a:p>
          <a:p>
            <a:pPr>
              <a:buNone/>
            </a:pPr>
            <a:r>
              <a:rPr lang="en-GB" sz="1800" b="1" dirty="0" err="1" smtClean="0">
                <a:solidFill>
                  <a:schemeClr val="accent5">
                    <a:lumMod val="40000"/>
                    <a:lumOff val="60000"/>
                  </a:schemeClr>
                </a:solidFill>
                <a:latin typeface="Consolas" pitchFamily="49" charset="0"/>
              </a:rPr>
              <a:t>ReadOnlyCollection</a:t>
            </a:r>
            <a:r>
              <a:rPr lang="en-GB" sz="1800" b="1" dirty="0" smtClean="0">
                <a:solidFill>
                  <a:schemeClr val="accent5">
                    <a:lumMod val="40000"/>
                    <a:lumOff val="60000"/>
                  </a:schemeClr>
                </a:solidFill>
                <a:latin typeface="Consolas" pitchFamily="49" charset="0"/>
              </a:rPr>
              <a:t>&lt;</a:t>
            </a:r>
            <a:r>
              <a:rPr lang="en-GB" sz="1800" b="1" dirty="0" err="1" smtClean="0">
                <a:solidFill>
                  <a:schemeClr val="accent5">
                    <a:lumMod val="40000"/>
                    <a:lumOff val="60000"/>
                  </a:schemeClr>
                </a:solidFill>
                <a:latin typeface="Consolas" pitchFamily="49" charset="0"/>
              </a:rPr>
              <a:t>Tuple</a:t>
            </a:r>
            <a:r>
              <a:rPr lang="en-GB" sz="1800" b="1" dirty="0" smtClean="0">
                <a:solidFill>
                  <a:schemeClr val="accent5">
                    <a:lumMod val="40000"/>
                    <a:lumOff val="60000"/>
                  </a:schemeClr>
                </a:solidFill>
                <a:latin typeface="Consolas" pitchFamily="49" charset="0"/>
              </a:rPr>
              <a:t>&lt;T,T,T&gt;&gt; Rotations&lt;T&gt;(</a:t>
            </a:r>
            <a:r>
              <a:rPr lang="en-GB" sz="1800" b="1" dirty="0" err="1" smtClean="0">
                <a:solidFill>
                  <a:schemeClr val="accent5">
                    <a:lumMod val="40000"/>
                    <a:lumOff val="60000"/>
                  </a:schemeClr>
                </a:solidFill>
                <a:latin typeface="Consolas" pitchFamily="49" charset="0"/>
              </a:rPr>
              <a:t>Tuple</a:t>
            </a:r>
            <a:r>
              <a:rPr lang="en-GB" sz="1800" b="1" dirty="0" smtClean="0">
                <a:solidFill>
                  <a:schemeClr val="accent5">
                    <a:lumMod val="40000"/>
                    <a:lumOff val="60000"/>
                  </a:schemeClr>
                </a:solidFill>
                <a:latin typeface="Consolas" pitchFamily="49" charset="0"/>
              </a:rPr>
              <a:t>&lt;T,T,T&gt; t) </a:t>
            </a:r>
          </a:p>
          <a:p>
            <a:pPr>
              <a:buNone/>
            </a:pPr>
            <a:r>
              <a:rPr lang="en-GB" sz="1800" b="1" dirty="0" smtClean="0">
                <a:solidFill>
                  <a:schemeClr val="accent5">
                    <a:lumMod val="40000"/>
                    <a:lumOff val="60000"/>
                  </a:schemeClr>
                </a:solidFill>
                <a:latin typeface="Consolas" pitchFamily="49" charset="0"/>
              </a:rPr>
              <a:t>{ </a:t>
            </a:r>
          </a:p>
          <a:p>
            <a:pPr>
              <a:buNone/>
            </a:pPr>
            <a:r>
              <a:rPr lang="en-GB" sz="1800" b="1" dirty="0" smtClean="0">
                <a:solidFill>
                  <a:schemeClr val="accent5">
                    <a:lumMod val="40000"/>
                    <a:lumOff val="60000"/>
                  </a:schemeClr>
                </a:solidFill>
                <a:latin typeface="Consolas" pitchFamily="49" charset="0"/>
              </a:rPr>
              <a:t>  new </a:t>
            </a:r>
            <a:r>
              <a:rPr lang="en-GB" sz="1800" b="1" dirty="0" err="1" smtClean="0">
                <a:solidFill>
                  <a:schemeClr val="accent5">
                    <a:lumMod val="40000"/>
                    <a:lumOff val="60000"/>
                  </a:schemeClr>
                </a:solidFill>
                <a:latin typeface="Consolas" pitchFamily="49" charset="0"/>
              </a:rPr>
              <a:t>ReadOnlyCollection</a:t>
            </a:r>
            <a:r>
              <a:rPr lang="en-GB" sz="1800" b="1" dirty="0" smtClean="0">
                <a:solidFill>
                  <a:schemeClr val="accent5">
                    <a:lumMod val="40000"/>
                    <a:lumOff val="60000"/>
                  </a:schemeClr>
                </a:solidFill>
                <a:latin typeface="Consolas" pitchFamily="49" charset="0"/>
              </a:rPr>
              <a:t>&lt;</a:t>
            </a:r>
            <a:r>
              <a:rPr lang="en-GB" sz="1800" b="1" dirty="0" err="1" smtClean="0">
                <a:solidFill>
                  <a:schemeClr val="accent5">
                    <a:lumMod val="40000"/>
                    <a:lumOff val="60000"/>
                  </a:schemeClr>
                </a:solidFill>
                <a:latin typeface="Consolas" pitchFamily="49" charset="0"/>
              </a:rPr>
              <a:t>int</a:t>
            </a:r>
            <a:r>
              <a:rPr lang="en-GB" sz="1800" b="1" dirty="0" smtClean="0">
                <a:solidFill>
                  <a:schemeClr val="accent5">
                    <a:lumMod val="40000"/>
                    <a:lumOff val="60000"/>
                  </a:schemeClr>
                </a:solidFill>
                <a:latin typeface="Consolas" pitchFamily="49" charset="0"/>
              </a:rPr>
              <a:t>&gt;</a:t>
            </a:r>
          </a:p>
          <a:p>
            <a:pPr>
              <a:buNone/>
            </a:pPr>
            <a:r>
              <a:rPr lang="en-GB" sz="1800" b="1" dirty="0" smtClean="0">
                <a:solidFill>
                  <a:schemeClr val="accent5">
                    <a:lumMod val="40000"/>
                    <a:lumOff val="60000"/>
                  </a:schemeClr>
                </a:solidFill>
                <a:latin typeface="Consolas" pitchFamily="49" charset="0"/>
              </a:rPr>
              <a:t>   (new Tuple&lt;T,T,T&gt;[]</a:t>
            </a:r>
          </a:p>
          <a:p>
            <a:pPr>
              <a:buNone/>
            </a:pPr>
            <a:r>
              <a:rPr lang="en-GB" sz="1800" b="1" dirty="0" smtClean="0">
                <a:solidFill>
                  <a:schemeClr val="accent5">
                    <a:lumMod val="40000"/>
                    <a:lumOff val="60000"/>
                  </a:schemeClr>
                </a:solidFill>
                <a:latin typeface="Consolas" pitchFamily="49" charset="0"/>
              </a:rPr>
              <a:t>    {new Tuple&lt;T,T,T&gt;(t.Item1,t.Item2,t.Item3);     </a:t>
            </a:r>
          </a:p>
          <a:p>
            <a:pPr>
              <a:buNone/>
            </a:pPr>
            <a:r>
              <a:rPr lang="en-GB" sz="1800" b="1" dirty="0" smtClean="0">
                <a:solidFill>
                  <a:schemeClr val="accent5">
                    <a:lumMod val="40000"/>
                    <a:lumOff val="60000"/>
                  </a:schemeClr>
                </a:solidFill>
                <a:latin typeface="Consolas" pitchFamily="49" charset="0"/>
              </a:rPr>
              <a:t>     new Tuple&lt;T,T,T&gt;(t.Item3,t.Item1,t.Item2); </a:t>
            </a:r>
          </a:p>
          <a:p>
            <a:pPr>
              <a:buNone/>
            </a:pPr>
            <a:r>
              <a:rPr lang="en-GB" sz="1800" b="1" dirty="0" smtClean="0">
                <a:solidFill>
                  <a:schemeClr val="accent5">
                    <a:lumMod val="40000"/>
                    <a:lumOff val="60000"/>
                  </a:schemeClr>
                </a:solidFill>
                <a:latin typeface="Consolas" pitchFamily="49" charset="0"/>
              </a:rPr>
              <a:t>     new Tuple&lt;T,T,T&gt;(t.Item2,t.Item3,t.Item1); });</a:t>
            </a:r>
          </a:p>
          <a:p>
            <a:pPr>
              <a:buNone/>
            </a:pPr>
            <a:r>
              <a:rPr lang="en-GB" sz="1800" b="1" dirty="0" smtClean="0">
                <a:solidFill>
                  <a:schemeClr val="accent5">
                    <a:lumMod val="40000"/>
                    <a:lumOff val="60000"/>
                  </a:schemeClr>
                </a:solidFill>
                <a:latin typeface="Consolas" pitchFamily="49" charset="0"/>
              </a:rPr>
              <a:t>}</a:t>
            </a:r>
          </a:p>
          <a:p>
            <a:pPr>
              <a:buNone/>
            </a:pPr>
            <a:r>
              <a:rPr lang="en-GB" sz="1800" b="1" dirty="0" err="1" smtClean="0">
                <a:solidFill>
                  <a:schemeClr val="accent5">
                    <a:lumMod val="40000"/>
                    <a:lumOff val="60000"/>
                  </a:schemeClr>
                </a:solidFill>
                <a:latin typeface="Consolas" pitchFamily="49" charset="0"/>
              </a:rPr>
              <a:t>int</a:t>
            </a:r>
            <a:r>
              <a:rPr lang="en-GB" sz="1800" b="1" dirty="0" smtClean="0">
                <a:solidFill>
                  <a:schemeClr val="accent5">
                    <a:lumMod val="40000"/>
                    <a:lumOff val="60000"/>
                  </a:schemeClr>
                </a:solidFill>
                <a:latin typeface="Consolas" pitchFamily="49" charset="0"/>
              </a:rPr>
              <a:t> Reduce&lt;T&gt;(</a:t>
            </a:r>
            <a:r>
              <a:rPr lang="en-GB" sz="1800" b="1" dirty="0" err="1" smtClean="0">
                <a:solidFill>
                  <a:schemeClr val="accent5">
                    <a:lumMod val="40000"/>
                    <a:lumOff val="60000"/>
                  </a:schemeClr>
                </a:solidFill>
                <a:latin typeface="Consolas" pitchFamily="49" charset="0"/>
              </a:rPr>
              <a:t>Func</a:t>
            </a:r>
            <a:r>
              <a:rPr lang="en-GB" sz="1800" b="1" dirty="0" smtClean="0">
                <a:solidFill>
                  <a:schemeClr val="accent5">
                    <a:lumMod val="40000"/>
                    <a:lumOff val="60000"/>
                  </a:schemeClr>
                </a:solidFill>
                <a:latin typeface="Consolas" pitchFamily="49" charset="0"/>
              </a:rPr>
              <a:t>&lt;</a:t>
            </a:r>
            <a:r>
              <a:rPr lang="en-GB" sz="1800" b="1" dirty="0" err="1" smtClean="0">
                <a:solidFill>
                  <a:schemeClr val="accent5">
                    <a:lumMod val="40000"/>
                    <a:lumOff val="60000"/>
                  </a:schemeClr>
                </a:solidFill>
                <a:latin typeface="Consolas" pitchFamily="49" charset="0"/>
              </a:rPr>
              <a:t>T,int</a:t>
            </a:r>
            <a:r>
              <a:rPr lang="en-GB" sz="1800" b="1" dirty="0" smtClean="0">
                <a:solidFill>
                  <a:schemeClr val="accent5">
                    <a:lumMod val="40000"/>
                    <a:lumOff val="60000"/>
                  </a:schemeClr>
                </a:solidFill>
                <a:latin typeface="Consolas" pitchFamily="49" charset="0"/>
              </a:rPr>
              <a:t>&gt; </a:t>
            </a:r>
            <a:r>
              <a:rPr lang="en-GB" sz="1800" b="1" dirty="0" err="1" smtClean="0">
                <a:solidFill>
                  <a:schemeClr val="accent5">
                    <a:lumMod val="40000"/>
                    <a:lumOff val="60000"/>
                  </a:schemeClr>
                </a:solidFill>
                <a:latin typeface="Consolas" pitchFamily="49" charset="0"/>
              </a:rPr>
              <a:t>f,Tuple</a:t>
            </a:r>
            <a:r>
              <a:rPr lang="en-GB" sz="1800" b="1" dirty="0" smtClean="0">
                <a:solidFill>
                  <a:schemeClr val="accent5">
                    <a:lumMod val="40000"/>
                    <a:lumOff val="60000"/>
                  </a:schemeClr>
                </a:solidFill>
                <a:latin typeface="Consolas" pitchFamily="49" charset="0"/>
              </a:rPr>
              <a:t>&lt;T,T,T&gt; t) </a:t>
            </a:r>
          </a:p>
          <a:p>
            <a:pPr>
              <a:buNone/>
            </a:pPr>
            <a:r>
              <a:rPr lang="en-GB" sz="1800" b="1" dirty="0" smtClean="0">
                <a:solidFill>
                  <a:schemeClr val="accent5">
                    <a:lumMod val="40000"/>
                    <a:lumOff val="60000"/>
                  </a:schemeClr>
                </a:solidFill>
                <a:latin typeface="Consolas" pitchFamily="49" charset="0"/>
              </a:rPr>
              <a:t>{ </a:t>
            </a:r>
          </a:p>
          <a:p>
            <a:pPr>
              <a:buNone/>
            </a:pPr>
            <a:r>
              <a:rPr lang="en-GB" sz="1800" b="1" dirty="0" smtClean="0">
                <a:solidFill>
                  <a:schemeClr val="accent5">
                    <a:lumMod val="40000"/>
                    <a:lumOff val="60000"/>
                  </a:schemeClr>
                </a:solidFill>
                <a:latin typeface="Consolas" pitchFamily="49" charset="0"/>
              </a:rPr>
              <a:t>    return f(t.Item1)+f(t.Item2)+f(t.Item3); </a:t>
            </a:r>
          </a:p>
          <a:p>
            <a:pPr>
              <a:buNone/>
            </a:pPr>
            <a:r>
              <a:rPr lang="en-GB" sz="1800" b="1" dirty="0" smtClean="0">
                <a:solidFill>
                  <a:schemeClr val="accent5">
                    <a:lumMod val="40000"/>
                    <a:lumOff val="60000"/>
                  </a:schemeClr>
                </a:solidFill>
                <a:latin typeface="Consolas" pitchFamily="49" charset="0"/>
              </a:rPr>
              <a:t>}</a:t>
            </a:r>
          </a:p>
          <a:p>
            <a:pPr>
              <a:buNone/>
            </a:pPr>
            <a:endParaRPr lang="en-GB" sz="1800" b="1" dirty="0" smtClean="0">
              <a:solidFill>
                <a:schemeClr val="accent5">
                  <a:lumMod val="40000"/>
                  <a:lumOff val="60000"/>
                </a:schemeClr>
              </a:solidFill>
              <a:latin typeface="Consolas" pitchFamily="49" charset="0"/>
            </a:endParaRPr>
          </a:p>
          <a:p>
            <a:pPr>
              <a:buNone/>
            </a:pPr>
            <a:endParaRPr lang="en-GB" sz="1800" b="1" dirty="0" smtClean="0">
              <a:latin typeface="Consolas" pitchFamily="49" charset="0"/>
            </a:endParaRPr>
          </a:p>
        </p:txBody>
      </p:sp>
      <p:sp>
        <p:nvSpPr>
          <p:cNvPr id="9" name="Text Placeholder 5"/>
          <p:cNvSpPr txBox="1">
            <a:spLocks/>
          </p:cNvSpPr>
          <p:nvPr/>
        </p:nvSpPr>
        <p:spPr>
          <a:xfrm>
            <a:off x="193228" y="419436"/>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a:p>
        </p:txBody>
      </p:sp>
      <p:sp>
        <p:nvSpPr>
          <p:cNvPr id="5" name="Content Placeholder 4"/>
          <p:cNvSpPr>
            <a:spLocks noGrp="1"/>
          </p:cNvSpPr>
          <p:nvPr>
            <p:ph sz="half" idx="4294967295"/>
          </p:nvPr>
        </p:nvSpPr>
        <p:spPr>
          <a:xfrm>
            <a:off x="167425" y="1194515"/>
            <a:ext cx="6757988" cy="5429250"/>
          </a:xfrm>
          <a:prstGeom prst="rect">
            <a:avLst/>
          </a:prstGeom>
        </p:spPr>
        <p:txBody>
          <a:bodyPr>
            <a:normAutofit/>
          </a:bodyPr>
          <a:lstStyle/>
          <a:p>
            <a:pPr>
              <a:buNone/>
            </a:pPr>
            <a:r>
              <a:rPr lang="en-GB" sz="1800" b="1" dirty="0" smtClean="0">
                <a:solidFill>
                  <a:schemeClr val="accent1"/>
                </a:solidFill>
                <a:latin typeface="Consolas" pitchFamily="49" charset="0"/>
              </a:rPr>
              <a:t>type Expr =   </a:t>
            </a:r>
          </a:p>
          <a:p>
            <a:pPr>
              <a:buNone/>
            </a:pPr>
            <a:r>
              <a:rPr lang="en-GB" sz="1800" b="1" dirty="0" smtClean="0">
                <a:solidFill>
                  <a:schemeClr val="accent1"/>
                </a:solidFill>
                <a:latin typeface="Consolas" pitchFamily="49" charset="0"/>
              </a:rPr>
              <a:t>    | True   </a:t>
            </a:r>
          </a:p>
          <a:p>
            <a:pPr>
              <a:buNone/>
            </a:pPr>
            <a:r>
              <a:rPr lang="en-GB" sz="1800" b="1" dirty="0" smtClean="0">
                <a:solidFill>
                  <a:schemeClr val="accent1"/>
                </a:solidFill>
                <a:latin typeface="Consolas" pitchFamily="49" charset="0"/>
              </a:rPr>
              <a:t>    | And  of Expr * Expr   </a:t>
            </a:r>
          </a:p>
          <a:p>
            <a:pPr>
              <a:buNone/>
            </a:pPr>
            <a:r>
              <a:rPr lang="en-GB" sz="1800" b="1" dirty="0" smtClean="0">
                <a:solidFill>
                  <a:schemeClr val="accent1"/>
                </a:solidFill>
                <a:latin typeface="Consolas" pitchFamily="49" charset="0"/>
              </a:rPr>
              <a:t>    | </a:t>
            </a:r>
            <a:r>
              <a:rPr lang="en-GB" sz="1800" b="1" dirty="0" err="1" smtClean="0">
                <a:solidFill>
                  <a:schemeClr val="accent1"/>
                </a:solidFill>
                <a:latin typeface="Consolas" pitchFamily="49" charset="0"/>
              </a:rPr>
              <a:t>Nand</a:t>
            </a:r>
            <a:r>
              <a:rPr lang="en-GB" sz="1800" b="1" dirty="0" smtClean="0">
                <a:solidFill>
                  <a:schemeClr val="accent1"/>
                </a:solidFill>
                <a:latin typeface="Consolas" pitchFamily="49" charset="0"/>
              </a:rPr>
              <a:t> of Expr * Expr   </a:t>
            </a:r>
          </a:p>
          <a:p>
            <a:pPr>
              <a:buNone/>
            </a:pPr>
            <a:r>
              <a:rPr lang="en-GB" sz="1800" b="1" dirty="0" smtClean="0">
                <a:solidFill>
                  <a:schemeClr val="accent1"/>
                </a:solidFill>
                <a:latin typeface="Consolas" pitchFamily="49" charset="0"/>
              </a:rPr>
              <a:t>    | Or   of Expr * Expr   </a:t>
            </a:r>
          </a:p>
          <a:p>
            <a:pPr>
              <a:buNone/>
            </a:pPr>
            <a:r>
              <a:rPr lang="en-GB" sz="1800" b="1" dirty="0" smtClean="0">
                <a:solidFill>
                  <a:schemeClr val="accent1"/>
                </a:solidFill>
                <a:latin typeface="Consolas" pitchFamily="49" charset="0"/>
              </a:rPr>
              <a:t>    | </a:t>
            </a:r>
            <a:r>
              <a:rPr lang="en-GB" sz="1800" b="1" dirty="0" err="1" smtClean="0">
                <a:solidFill>
                  <a:schemeClr val="accent1"/>
                </a:solidFill>
                <a:latin typeface="Consolas" pitchFamily="49" charset="0"/>
              </a:rPr>
              <a:t>Xor</a:t>
            </a:r>
            <a:r>
              <a:rPr lang="en-GB" sz="1800" b="1" dirty="0" smtClean="0">
                <a:solidFill>
                  <a:schemeClr val="accent1"/>
                </a:solidFill>
                <a:latin typeface="Consolas" pitchFamily="49" charset="0"/>
              </a:rPr>
              <a:t>  of Expr * Expr   </a:t>
            </a:r>
          </a:p>
          <a:p>
            <a:pPr>
              <a:buNone/>
            </a:pPr>
            <a:r>
              <a:rPr lang="en-GB" sz="1800" b="1" dirty="0" smtClean="0">
                <a:solidFill>
                  <a:schemeClr val="accent1"/>
                </a:solidFill>
                <a:latin typeface="Consolas" pitchFamily="49" charset="0"/>
              </a:rPr>
              <a:t>    | Not  of Expr   </a:t>
            </a:r>
            <a:endParaRPr lang="en-GB" sz="1800" b="1" dirty="0">
              <a:solidFill>
                <a:schemeClr val="accent1"/>
              </a:solidFill>
              <a:latin typeface="Consolas" pitchFamily="49" charset="0"/>
            </a:endParaRPr>
          </a:p>
        </p:txBody>
      </p:sp>
      <p:sp>
        <p:nvSpPr>
          <p:cNvPr id="6" name="Text Placeholder 5"/>
          <p:cNvSpPr>
            <a:spLocks noGrp="1"/>
          </p:cNvSpPr>
          <p:nvPr>
            <p:ph type="body" sz="quarter" idx="4294967295"/>
          </p:nvPr>
        </p:nvSpPr>
        <p:spPr>
          <a:xfrm>
            <a:off x="4162067" y="408703"/>
            <a:ext cx="4041775" cy="639762"/>
          </a:xfrm>
          <a:prstGeom prst="rect">
            <a:avLst/>
          </a:prstGeom>
        </p:spPr>
        <p:txBody>
          <a:bodyPr/>
          <a:lstStyle/>
          <a:p>
            <a:pPr algn="ctr">
              <a:buNone/>
            </a:pPr>
            <a:r>
              <a:rPr lang="en-GB" dirty="0" smtClean="0">
                <a:solidFill>
                  <a:schemeClr val="accent5">
                    <a:lumMod val="40000"/>
                    <a:lumOff val="60000"/>
                  </a:schemeClr>
                </a:solidFill>
              </a:rPr>
              <a:t>Pain</a:t>
            </a:r>
            <a:endParaRPr lang="en-GB" dirty="0">
              <a:solidFill>
                <a:schemeClr val="accent5">
                  <a:lumMod val="40000"/>
                  <a:lumOff val="60000"/>
                </a:schemeClr>
              </a:solidFill>
            </a:endParaRPr>
          </a:p>
        </p:txBody>
      </p:sp>
      <p:sp>
        <p:nvSpPr>
          <p:cNvPr id="7" name="Content Placeholder 6"/>
          <p:cNvSpPr>
            <a:spLocks noGrp="1"/>
          </p:cNvSpPr>
          <p:nvPr>
            <p:ph sz="quarter" idx="4294967295"/>
          </p:nvPr>
        </p:nvSpPr>
        <p:spPr>
          <a:xfrm>
            <a:off x="3566442" y="1082183"/>
            <a:ext cx="5757862" cy="5054600"/>
          </a:xfrm>
          <a:prstGeom prst="rect">
            <a:avLst/>
          </a:prstGeom>
        </p:spPr>
        <p:txBody>
          <a:bodyPr>
            <a:noAutofit/>
          </a:bodyPr>
          <a:lstStyle/>
          <a:p>
            <a:pPr>
              <a:spcBef>
                <a:spcPts val="0"/>
              </a:spcBef>
              <a:buNone/>
            </a:pPr>
            <a:r>
              <a:rPr lang="en-GB" sz="1800" b="1" dirty="0" smtClean="0">
                <a:solidFill>
                  <a:schemeClr val="accent5">
                    <a:lumMod val="40000"/>
                    <a:lumOff val="60000"/>
                  </a:schemeClr>
                </a:solidFill>
                <a:latin typeface="Consolas" pitchFamily="49" charset="0"/>
              </a:rPr>
              <a:t>public abstract class Expr { }   </a:t>
            </a:r>
          </a:p>
          <a:p>
            <a:pPr>
              <a:spcBef>
                <a:spcPts val="0"/>
              </a:spcBef>
              <a:buNone/>
            </a:pPr>
            <a:r>
              <a:rPr lang="en-GB" sz="1800" b="1" dirty="0" smtClean="0">
                <a:solidFill>
                  <a:schemeClr val="accent5">
                    <a:lumMod val="40000"/>
                    <a:lumOff val="60000"/>
                  </a:schemeClr>
                </a:solidFill>
                <a:latin typeface="Consolas" pitchFamily="49" charset="0"/>
              </a:rPr>
              <a:t>public abstract class </a:t>
            </a:r>
            <a:r>
              <a:rPr lang="en-GB" sz="1800" b="1" dirty="0" err="1" smtClean="0">
                <a:solidFill>
                  <a:schemeClr val="accent5">
                    <a:lumMod val="40000"/>
                    <a:lumOff val="60000"/>
                  </a:schemeClr>
                </a:solidFill>
                <a:latin typeface="Consolas" pitchFamily="49" charset="0"/>
              </a:rPr>
              <a:t>UnaryOp</a:t>
            </a:r>
            <a:r>
              <a:rPr lang="en-GB" sz="1800" b="1" dirty="0" smtClean="0">
                <a:solidFill>
                  <a:schemeClr val="accent5">
                    <a:lumMod val="40000"/>
                    <a:lumOff val="60000"/>
                  </a:schemeClr>
                </a:solidFill>
                <a:latin typeface="Consolas" pitchFamily="49" charset="0"/>
              </a:rPr>
              <a:t> :Expr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Expr First { get; private set; }   </a:t>
            </a:r>
          </a:p>
          <a:p>
            <a:pPr>
              <a:spcBef>
                <a:spcPts val="0"/>
              </a:spcBef>
              <a:buNone/>
            </a:pPr>
            <a:r>
              <a:rPr lang="en-GB" sz="1800" b="1" dirty="0" smtClean="0">
                <a:solidFill>
                  <a:schemeClr val="accent5">
                    <a:lumMod val="40000"/>
                    <a:lumOff val="60000"/>
                  </a:schemeClr>
                </a:solidFill>
                <a:latin typeface="Consolas" pitchFamily="49" charset="0"/>
              </a:rPr>
              <a:t>    public </a:t>
            </a:r>
            <a:r>
              <a:rPr lang="en-GB" sz="1800" b="1" dirty="0" err="1" smtClean="0">
                <a:solidFill>
                  <a:schemeClr val="accent5">
                    <a:lumMod val="40000"/>
                    <a:lumOff val="60000"/>
                  </a:schemeClr>
                </a:solidFill>
                <a:latin typeface="Consolas" pitchFamily="49" charset="0"/>
              </a:rPr>
              <a:t>UnaryOp</a:t>
            </a:r>
            <a:r>
              <a:rPr lang="en-GB" sz="1800" b="1" dirty="0" smtClean="0">
                <a:solidFill>
                  <a:schemeClr val="accent5">
                    <a:lumMod val="40000"/>
                    <a:lumOff val="60000"/>
                  </a:schemeClr>
                </a:solidFill>
                <a:latin typeface="Consolas" pitchFamily="49" charset="0"/>
              </a:rPr>
              <a:t>(Expr first)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r>
              <a:rPr lang="en-GB" sz="1800" b="1" dirty="0" err="1" smtClean="0">
                <a:solidFill>
                  <a:schemeClr val="accent5">
                    <a:lumMod val="40000"/>
                    <a:lumOff val="60000"/>
                  </a:schemeClr>
                </a:solidFill>
                <a:latin typeface="Consolas" pitchFamily="49" charset="0"/>
              </a:rPr>
              <a:t>this.First</a:t>
            </a:r>
            <a:r>
              <a:rPr lang="en-GB" sz="1800" b="1" dirty="0" smtClean="0">
                <a:solidFill>
                  <a:schemeClr val="accent5">
                    <a:lumMod val="40000"/>
                    <a:lumOff val="60000"/>
                  </a:schemeClr>
                </a:solidFill>
                <a:latin typeface="Consolas" pitchFamily="49" charset="0"/>
              </a:rPr>
              <a:t> = first;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public abstract class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 : Expr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Expr First { get; private set; }   </a:t>
            </a:r>
          </a:p>
          <a:p>
            <a:pPr>
              <a:spcBef>
                <a:spcPts val="0"/>
              </a:spcBef>
              <a:buNone/>
            </a:pPr>
            <a:r>
              <a:rPr lang="en-GB" sz="1800" b="1" dirty="0" smtClean="0">
                <a:solidFill>
                  <a:schemeClr val="accent5">
                    <a:lumMod val="40000"/>
                    <a:lumOff val="60000"/>
                  </a:schemeClr>
                </a:solidFill>
                <a:latin typeface="Consolas" pitchFamily="49" charset="0"/>
              </a:rPr>
              <a:t>    public Expr Second { get; private set;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(Expr first, Expr second)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r>
              <a:rPr lang="en-GB" sz="1800" b="1" dirty="0" err="1" smtClean="0">
                <a:solidFill>
                  <a:schemeClr val="accent5">
                    <a:lumMod val="40000"/>
                    <a:lumOff val="60000"/>
                  </a:schemeClr>
                </a:solidFill>
                <a:latin typeface="Consolas" pitchFamily="49" charset="0"/>
              </a:rPr>
              <a:t>this.First</a:t>
            </a:r>
            <a:r>
              <a:rPr lang="en-GB" sz="1800" b="1" dirty="0" smtClean="0">
                <a:solidFill>
                  <a:schemeClr val="accent5">
                    <a:lumMod val="40000"/>
                    <a:lumOff val="60000"/>
                  </a:schemeClr>
                </a:solidFill>
                <a:latin typeface="Consolas" pitchFamily="49" charset="0"/>
              </a:rPr>
              <a:t> = first;   </a:t>
            </a:r>
          </a:p>
          <a:p>
            <a:pPr>
              <a:spcBef>
                <a:spcPts val="0"/>
              </a:spcBef>
              <a:buNone/>
            </a:pPr>
            <a:r>
              <a:rPr lang="en-GB" sz="1800" b="1" dirty="0" smtClean="0">
                <a:solidFill>
                  <a:schemeClr val="accent5">
                    <a:lumMod val="40000"/>
                    <a:lumOff val="60000"/>
                  </a:schemeClr>
                </a:solidFill>
                <a:latin typeface="Consolas" pitchFamily="49" charset="0"/>
              </a:rPr>
              <a:t>        </a:t>
            </a:r>
            <a:r>
              <a:rPr lang="en-GB" sz="1800" b="1" dirty="0" err="1" smtClean="0">
                <a:solidFill>
                  <a:schemeClr val="accent5">
                    <a:lumMod val="40000"/>
                    <a:lumOff val="60000"/>
                  </a:schemeClr>
                </a:solidFill>
                <a:latin typeface="Consolas" pitchFamily="49" charset="0"/>
              </a:rPr>
              <a:t>this.Second</a:t>
            </a:r>
            <a:r>
              <a:rPr lang="en-GB" sz="1800" b="1" dirty="0" smtClean="0">
                <a:solidFill>
                  <a:schemeClr val="accent5">
                    <a:lumMod val="40000"/>
                    <a:lumOff val="60000"/>
                  </a:schemeClr>
                </a:solidFill>
                <a:latin typeface="Consolas" pitchFamily="49" charset="0"/>
              </a:rPr>
              <a:t> = second;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public class </a:t>
            </a:r>
            <a:r>
              <a:rPr lang="en-GB" sz="1800" b="1" dirty="0" err="1" smtClean="0">
                <a:solidFill>
                  <a:schemeClr val="accent5">
                    <a:lumMod val="40000"/>
                    <a:lumOff val="60000"/>
                  </a:schemeClr>
                </a:solidFill>
                <a:latin typeface="Consolas" pitchFamily="49" charset="0"/>
              </a:rPr>
              <a:t>TrueExpr</a:t>
            </a:r>
            <a:r>
              <a:rPr lang="en-GB" sz="1800" b="1" dirty="0" smtClean="0">
                <a:solidFill>
                  <a:schemeClr val="accent5">
                    <a:lumMod val="40000"/>
                    <a:lumOff val="60000"/>
                  </a:schemeClr>
                </a:solidFill>
                <a:latin typeface="Consolas" pitchFamily="49" charset="0"/>
              </a:rPr>
              <a:t> : Expr {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public class And :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And(Expr first, Expr second) : base(first, second) { }   </a:t>
            </a:r>
          </a:p>
          <a:p>
            <a:pPr>
              <a:spcBef>
                <a:spcPts val="0"/>
              </a:spcBef>
              <a:buNone/>
            </a:pPr>
            <a:r>
              <a:rPr lang="en-GB" sz="1800" b="1" dirty="0" smtClean="0">
                <a:solidFill>
                  <a:schemeClr val="accent5">
                    <a:lumMod val="40000"/>
                    <a:lumOff val="60000"/>
                  </a:schemeClr>
                </a:solidFill>
                <a:latin typeface="Consolas" pitchFamily="49" charset="0"/>
              </a:rPr>
              <a:t>}</a:t>
            </a:r>
          </a:p>
          <a:p>
            <a:pPr lvl="0">
              <a:spcBef>
                <a:spcPts val="0"/>
              </a:spcBef>
              <a:buNone/>
              <a:defRPr/>
            </a:pPr>
            <a:r>
              <a:rPr lang="en-GB" sz="1800" b="1" dirty="0" smtClean="0">
                <a:solidFill>
                  <a:schemeClr val="accent5">
                    <a:lumMod val="40000"/>
                    <a:lumOff val="60000"/>
                  </a:schemeClr>
                </a:solidFill>
                <a:latin typeface="Consolas" pitchFamily="49" charset="0"/>
              </a:rPr>
              <a:t>public class </a:t>
            </a:r>
            <a:r>
              <a:rPr lang="en-GB" sz="1800" b="1" dirty="0" err="1" smtClean="0">
                <a:solidFill>
                  <a:schemeClr val="accent5">
                    <a:lumMod val="40000"/>
                    <a:lumOff val="60000"/>
                  </a:schemeClr>
                </a:solidFill>
                <a:latin typeface="Consolas" pitchFamily="49" charset="0"/>
              </a:rPr>
              <a:t>Nand</a:t>
            </a:r>
            <a:r>
              <a:rPr lang="en-GB" sz="1800" b="1" dirty="0" smtClean="0">
                <a:solidFill>
                  <a:schemeClr val="accent5">
                    <a:lumMod val="40000"/>
                    <a:lumOff val="60000"/>
                  </a:schemeClr>
                </a:solidFill>
                <a:latin typeface="Consolas" pitchFamily="49" charset="0"/>
              </a:rPr>
              <a:t> :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public </a:t>
            </a:r>
            <a:r>
              <a:rPr lang="en-GB" sz="1800" b="1" dirty="0" err="1" smtClean="0">
                <a:solidFill>
                  <a:schemeClr val="accent5">
                    <a:lumMod val="40000"/>
                    <a:lumOff val="60000"/>
                  </a:schemeClr>
                </a:solidFill>
                <a:latin typeface="Consolas" pitchFamily="49" charset="0"/>
              </a:rPr>
              <a:t>Nand</a:t>
            </a:r>
            <a:r>
              <a:rPr lang="en-GB" sz="1800" b="1" dirty="0" smtClean="0">
                <a:solidFill>
                  <a:schemeClr val="accent5">
                    <a:lumMod val="40000"/>
                    <a:lumOff val="60000"/>
                  </a:schemeClr>
                </a:solidFill>
                <a:latin typeface="Consolas" pitchFamily="49" charset="0"/>
              </a:rPr>
              <a:t>(Expr first, Expr second) : base(first, second) { }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public class Or :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public Or(Expr first, Expr second) : base(first, second) { }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public class </a:t>
            </a:r>
            <a:r>
              <a:rPr lang="en-GB" sz="1800" b="1" dirty="0" err="1" smtClean="0">
                <a:solidFill>
                  <a:schemeClr val="accent5">
                    <a:lumMod val="40000"/>
                    <a:lumOff val="60000"/>
                  </a:schemeClr>
                </a:solidFill>
                <a:latin typeface="Consolas" pitchFamily="49" charset="0"/>
              </a:rPr>
              <a:t>Xor</a:t>
            </a:r>
            <a:r>
              <a:rPr lang="en-GB" sz="1800" b="1" dirty="0" smtClean="0">
                <a:solidFill>
                  <a:schemeClr val="accent5">
                    <a:lumMod val="40000"/>
                    <a:lumOff val="60000"/>
                  </a:schemeClr>
                </a:solidFill>
                <a:latin typeface="Consolas" pitchFamily="49" charset="0"/>
              </a:rPr>
              <a:t> :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public </a:t>
            </a:r>
            <a:r>
              <a:rPr lang="en-GB" sz="1800" b="1" dirty="0" err="1" smtClean="0">
                <a:solidFill>
                  <a:schemeClr val="accent5">
                    <a:lumMod val="40000"/>
                    <a:lumOff val="60000"/>
                  </a:schemeClr>
                </a:solidFill>
                <a:latin typeface="Consolas" pitchFamily="49" charset="0"/>
              </a:rPr>
              <a:t>Xor</a:t>
            </a:r>
            <a:r>
              <a:rPr lang="en-GB" sz="1800" b="1" dirty="0" smtClean="0">
                <a:solidFill>
                  <a:schemeClr val="accent5">
                    <a:lumMod val="40000"/>
                    <a:lumOff val="60000"/>
                  </a:schemeClr>
                </a:solidFill>
                <a:latin typeface="Consolas" pitchFamily="49" charset="0"/>
              </a:rPr>
              <a:t>(Expr first, Expr second) : base(first, second) { }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public class Not : </a:t>
            </a:r>
            <a:r>
              <a:rPr lang="en-GB" sz="1800" b="1" dirty="0" err="1" smtClean="0">
                <a:solidFill>
                  <a:schemeClr val="accent5">
                    <a:lumMod val="40000"/>
                    <a:lumOff val="60000"/>
                  </a:schemeClr>
                </a:solidFill>
                <a:latin typeface="Consolas" pitchFamily="49" charset="0"/>
              </a:rPr>
              <a:t>UnaryOp</a:t>
            </a: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public Not(Expr first) : base(first) { }   </a:t>
            </a:r>
          </a:p>
          <a:p>
            <a:pPr lvl="0">
              <a:spcBef>
                <a:spcPts val="0"/>
              </a:spcBef>
              <a:buNone/>
              <a:defRPr/>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p:txBody>
      </p:sp>
      <p:sp>
        <p:nvSpPr>
          <p:cNvPr id="9" name="Text Placeholder 5"/>
          <p:cNvSpPr txBox="1">
            <a:spLocks/>
          </p:cNvSpPr>
          <p:nvPr/>
        </p:nvSpPr>
        <p:spPr>
          <a:xfrm>
            <a:off x="193228" y="419436"/>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a:p>
        </p:txBody>
      </p:sp>
      <p:sp>
        <p:nvSpPr>
          <p:cNvPr id="5" name="Content Placeholder 4"/>
          <p:cNvSpPr>
            <a:spLocks noGrp="1"/>
          </p:cNvSpPr>
          <p:nvPr>
            <p:ph sz="half" idx="4294967295"/>
          </p:nvPr>
        </p:nvSpPr>
        <p:spPr>
          <a:xfrm>
            <a:off x="167425" y="1194515"/>
            <a:ext cx="6757988" cy="5429250"/>
          </a:xfrm>
          <a:prstGeom prst="rect">
            <a:avLst/>
          </a:prstGeom>
        </p:spPr>
        <p:txBody>
          <a:bodyPr>
            <a:normAutofit/>
          </a:bodyPr>
          <a:lstStyle/>
          <a:p>
            <a:pPr>
              <a:buNone/>
            </a:pPr>
            <a:r>
              <a:rPr lang="en-GB" sz="1800" b="1" dirty="0" smtClean="0">
                <a:solidFill>
                  <a:schemeClr val="accent1"/>
                </a:solidFill>
                <a:latin typeface="Consolas" pitchFamily="49" charset="0"/>
              </a:rPr>
              <a:t>type Event =</a:t>
            </a:r>
          </a:p>
          <a:p>
            <a:pPr>
              <a:buNone/>
            </a:pPr>
            <a:r>
              <a:rPr lang="en-GB" sz="1800" b="1" dirty="0" smtClean="0">
                <a:solidFill>
                  <a:schemeClr val="accent1"/>
                </a:solidFill>
                <a:latin typeface="Consolas" pitchFamily="49" charset="0"/>
              </a:rPr>
              <a:t>  </a:t>
            </a:r>
            <a:r>
              <a:rPr lang="en-GB" sz="1800" b="1" dirty="0" smtClean="0">
                <a:solidFill>
                  <a:schemeClr val="accent1"/>
                </a:solidFill>
                <a:latin typeface="Consolas" pitchFamily="49" charset="0"/>
              </a:rPr>
              <a:t>| </a:t>
            </a:r>
            <a:r>
              <a:rPr lang="en-GB" sz="1800" b="1" dirty="0" smtClean="0">
                <a:solidFill>
                  <a:schemeClr val="accent1"/>
                </a:solidFill>
                <a:latin typeface="Consolas" pitchFamily="49" charset="0"/>
              </a:rPr>
              <a:t>Price of float&lt;money&gt;</a:t>
            </a:r>
          </a:p>
          <a:p>
            <a:pPr>
              <a:buNone/>
            </a:pPr>
            <a:r>
              <a:rPr lang="en-GB" sz="1800" b="1" dirty="0" smtClean="0">
                <a:solidFill>
                  <a:schemeClr val="accent1"/>
                </a:solidFill>
                <a:latin typeface="Consolas" pitchFamily="49" charset="0"/>
              </a:rPr>
              <a:t>  </a:t>
            </a:r>
            <a:r>
              <a:rPr lang="en-GB" sz="1800" b="1" dirty="0" smtClean="0">
                <a:solidFill>
                  <a:schemeClr val="accent1"/>
                </a:solidFill>
                <a:latin typeface="Consolas" pitchFamily="49" charset="0"/>
              </a:rPr>
              <a:t>| </a:t>
            </a:r>
            <a:r>
              <a:rPr lang="en-GB" sz="1800" b="1" dirty="0" smtClean="0">
                <a:solidFill>
                  <a:schemeClr val="accent1"/>
                </a:solidFill>
                <a:latin typeface="Consolas" pitchFamily="49" charset="0"/>
              </a:rPr>
              <a:t>Split of float</a:t>
            </a:r>
          </a:p>
          <a:p>
            <a:pPr>
              <a:buNone/>
            </a:pPr>
            <a:r>
              <a:rPr lang="en-GB" sz="1800" b="1" dirty="0" smtClean="0">
                <a:solidFill>
                  <a:schemeClr val="accent1"/>
                </a:solidFill>
                <a:latin typeface="Consolas" pitchFamily="49" charset="0"/>
              </a:rPr>
              <a:t>  </a:t>
            </a:r>
            <a:r>
              <a:rPr lang="en-GB" sz="1800" b="1" dirty="0" smtClean="0">
                <a:solidFill>
                  <a:schemeClr val="accent1"/>
                </a:solidFill>
                <a:latin typeface="Consolas" pitchFamily="49" charset="0"/>
              </a:rPr>
              <a:t>| </a:t>
            </a:r>
            <a:r>
              <a:rPr lang="en-GB" sz="1800" b="1" dirty="0" smtClean="0">
                <a:solidFill>
                  <a:schemeClr val="accent1"/>
                </a:solidFill>
                <a:latin typeface="Consolas" pitchFamily="49" charset="0"/>
              </a:rPr>
              <a:t>Dividend of float&lt;money&gt;</a:t>
            </a:r>
          </a:p>
        </p:txBody>
      </p:sp>
      <p:sp>
        <p:nvSpPr>
          <p:cNvPr id="6" name="Text Placeholder 5"/>
          <p:cNvSpPr>
            <a:spLocks noGrp="1"/>
          </p:cNvSpPr>
          <p:nvPr>
            <p:ph type="body" sz="quarter" idx="4294967295"/>
          </p:nvPr>
        </p:nvSpPr>
        <p:spPr>
          <a:xfrm>
            <a:off x="4162067" y="408703"/>
            <a:ext cx="4041775" cy="639762"/>
          </a:xfrm>
          <a:prstGeom prst="rect">
            <a:avLst/>
          </a:prstGeom>
        </p:spPr>
        <p:txBody>
          <a:bodyPr/>
          <a:lstStyle/>
          <a:p>
            <a:pPr algn="ctr">
              <a:buNone/>
            </a:pPr>
            <a:r>
              <a:rPr lang="en-GB" dirty="0" smtClean="0">
                <a:solidFill>
                  <a:schemeClr val="accent5">
                    <a:lumMod val="40000"/>
                    <a:lumOff val="60000"/>
                  </a:schemeClr>
                </a:solidFill>
              </a:rPr>
              <a:t>Pain</a:t>
            </a:r>
            <a:endParaRPr lang="en-GB" dirty="0">
              <a:solidFill>
                <a:schemeClr val="accent5">
                  <a:lumMod val="40000"/>
                  <a:lumOff val="60000"/>
                </a:schemeClr>
              </a:solidFill>
            </a:endParaRPr>
          </a:p>
        </p:txBody>
      </p:sp>
      <p:sp>
        <p:nvSpPr>
          <p:cNvPr id="7" name="Content Placeholder 6"/>
          <p:cNvSpPr>
            <a:spLocks noGrp="1"/>
          </p:cNvSpPr>
          <p:nvPr>
            <p:ph sz="quarter" idx="4294967295"/>
          </p:nvPr>
        </p:nvSpPr>
        <p:spPr>
          <a:xfrm>
            <a:off x="3723023" y="1106247"/>
            <a:ext cx="5757862" cy="5054600"/>
          </a:xfrm>
          <a:prstGeom prst="rect">
            <a:avLst/>
          </a:prstGeom>
        </p:spPr>
        <p:txBody>
          <a:bodyPr>
            <a:noAutofit/>
          </a:bodyPr>
          <a:lstStyle/>
          <a:p>
            <a:pPr>
              <a:spcBef>
                <a:spcPts val="0"/>
              </a:spcBef>
              <a:buNone/>
            </a:pPr>
            <a:r>
              <a:rPr lang="en-GB" sz="1800" b="1" dirty="0" smtClean="0">
                <a:solidFill>
                  <a:schemeClr val="accent5">
                    <a:lumMod val="40000"/>
                    <a:lumOff val="60000"/>
                  </a:schemeClr>
                </a:solidFill>
                <a:latin typeface="Consolas" pitchFamily="49" charset="0"/>
              </a:rPr>
              <a:t>public abstract class Event { }   </a:t>
            </a:r>
          </a:p>
          <a:p>
            <a:pPr>
              <a:spcBef>
                <a:spcPts val="0"/>
              </a:spcBef>
              <a:buNone/>
            </a:pPr>
            <a:r>
              <a:rPr lang="en-GB" sz="1800" b="1" dirty="0" smtClean="0">
                <a:solidFill>
                  <a:schemeClr val="accent5">
                    <a:lumMod val="40000"/>
                    <a:lumOff val="60000"/>
                  </a:schemeClr>
                </a:solidFill>
                <a:latin typeface="Consolas" pitchFamily="49" charset="0"/>
              </a:rPr>
              <a:t>public abstract class </a:t>
            </a:r>
            <a:r>
              <a:rPr lang="en-GB" sz="1800" b="1" dirty="0" err="1" smtClean="0">
                <a:solidFill>
                  <a:schemeClr val="accent5">
                    <a:lumMod val="40000"/>
                    <a:lumOff val="60000"/>
                  </a:schemeClr>
                </a:solidFill>
                <a:latin typeface="Consolas" pitchFamily="49" charset="0"/>
              </a:rPr>
              <a:t>PriceEvent</a:t>
            </a:r>
            <a:r>
              <a:rPr lang="en-GB" sz="1800" b="1" dirty="0" smtClean="0">
                <a:solidFill>
                  <a:schemeClr val="accent5">
                    <a:lumMod val="40000"/>
                    <a:lumOff val="60000"/>
                  </a:schemeClr>
                </a:solidFill>
                <a:latin typeface="Consolas" pitchFamily="49" charset="0"/>
              </a:rPr>
              <a:t> : Event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Price </a:t>
            </a:r>
            <a:r>
              <a:rPr lang="en-GB" sz="1800" b="1" dirty="0" err="1" smtClean="0">
                <a:solidFill>
                  <a:schemeClr val="accent5">
                    <a:lumMod val="40000"/>
                    <a:lumOff val="60000"/>
                  </a:schemeClr>
                </a:solidFill>
                <a:latin typeface="Consolas" pitchFamily="49" charset="0"/>
              </a:rPr>
              <a:t>Price</a:t>
            </a:r>
            <a:r>
              <a:rPr lang="en-GB" sz="1800" b="1" dirty="0" smtClean="0">
                <a:solidFill>
                  <a:schemeClr val="accent5">
                    <a:lumMod val="40000"/>
                    <a:lumOff val="60000"/>
                  </a:schemeClr>
                </a:solidFill>
                <a:latin typeface="Consolas" pitchFamily="49" charset="0"/>
              </a:rPr>
              <a:t> { get; private set; }   </a:t>
            </a:r>
          </a:p>
          <a:p>
            <a:pPr>
              <a:spcBef>
                <a:spcPts val="0"/>
              </a:spcBef>
              <a:buNone/>
            </a:pPr>
            <a:r>
              <a:rPr lang="en-GB" sz="1800" b="1" dirty="0" smtClean="0">
                <a:solidFill>
                  <a:schemeClr val="accent5">
                    <a:lumMod val="40000"/>
                    <a:lumOff val="60000"/>
                  </a:schemeClr>
                </a:solidFill>
                <a:latin typeface="Consolas" pitchFamily="49" charset="0"/>
              </a:rPr>
              <a:t>    public </a:t>
            </a:r>
            <a:r>
              <a:rPr lang="en-GB" sz="1800" b="1" dirty="0" err="1" smtClean="0">
                <a:solidFill>
                  <a:schemeClr val="accent5">
                    <a:lumMod val="40000"/>
                    <a:lumOff val="60000"/>
                  </a:schemeClr>
                </a:solidFill>
                <a:latin typeface="Consolas" pitchFamily="49" charset="0"/>
              </a:rPr>
              <a:t>PriceEvent</a:t>
            </a:r>
            <a:r>
              <a:rPr lang="en-GB" sz="1800" b="1" dirty="0" smtClean="0">
                <a:solidFill>
                  <a:schemeClr val="accent5">
                    <a:lumMod val="40000"/>
                    <a:lumOff val="60000"/>
                  </a:schemeClr>
                </a:solidFill>
                <a:latin typeface="Consolas" pitchFamily="49" charset="0"/>
              </a:rPr>
              <a:t>(Price </a:t>
            </a:r>
            <a:r>
              <a:rPr lang="en-GB" sz="1800" b="1" dirty="0" err="1" smtClean="0">
                <a:solidFill>
                  <a:schemeClr val="accent5">
                    <a:lumMod val="40000"/>
                    <a:lumOff val="60000"/>
                  </a:schemeClr>
                </a:solidFill>
                <a:latin typeface="Consolas" pitchFamily="49" charset="0"/>
              </a:rPr>
              <a:t>price</a:t>
            </a: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r>
              <a:rPr lang="en-GB" sz="1800" b="1" dirty="0" err="1" smtClean="0">
                <a:solidFill>
                  <a:schemeClr val="accent5">
                    <a:lumMod val="40000"/>
                    <a:lumOff val="60000"/>
                  </a:schemeClr>
                </a:solidFill>
                <a:latin typeface="Consolas" pitchFamily="49" charset="0"/>
              </a:rPr>
              <a:t>this.Price</a:t>
            </a:r>
            <a:r>
              <a:rPr lang="en-GB" sz="1800" b="1" dirty="0" smtClean="0">
                <a:solidFill>
                  <a:schemeClr val="accent5">
                    <a:lumMod val="40000"/>
                    <a:lumOff val="60000"/>
                  </a:schemeClr>
                </a:solidFill>
                <a:latin typeface="Consolas" pitchFamily="49" charset="0"/>
              </a:rPr>
              <a:t> = price;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public abstract class </a:t>
            </a:r>
            <a:r>
              <a:rPr lang="en-GB" sz="1800" b="1" dirty="0" err="1" smtClean="0">
                <a:solidFill>
                  <a:schemeClr val="accent5">
                    <a:lumMod val="40000"/>
                    <a:lumOff val="60000"/>
                  </a:schemeClr>
                </a:solidFill>
                <a:latin typeface="Consolas" pitchFamily="49" charset="0"/>
              </a:rPr>
              <a:t>SplitEvent</a:t>
            </a:r>
            <a:r>
              <a:rPr lang="en-GB" sz="1800" b="1" dirty="0" smtClean="0">
                <a:solidFill>
                  <a:schemeClr val="accent5">
                    <a:lumMod val="40000"/>
                    <a:lumOff val="60000"/>
                  </a:schemeClr>
                </a:solidFill>
                <a:latin typeface="Consolas" pitchFamily="49" charset="0"/>
              </a:rPr>
              <a:t> : Event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double Factor { get; private set;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a:t>
            </a:r>
            <a:r>
              <a:rPr lang="en-GB" sz="1800" b="1" dirty="0" err="1" smtClean="0">
                <a:solidFill>
                  <a:schemeClr val="accent5">
                    <a:lumMod val="40000"/>
                    <a:lumOff val="60000"/>
                  </a:schemeClr>
                </a:solidFill>
                <a:latin typeface="Consolas" pitchFamily="49" charset="0"/>
              </a:rPr>
              <a:t>SplitEvent</a:t>
            </a:r>
            <a:r>
              <a:rPr lang="en-GB" sz="1800" b="1" dirty="0" smtClean="0">
                <a:solidFill>
                  <a:schemeClr val="accent5">
                    <a:lumMod val="40000"/>
                    <a:lumOff val="60000"/>
                  </a:schemeClr>
                </a:solidFill>
                <a:latin typeface="Consolas" pitchFamily="49" charset="0"/>
              </a:rPr>
              <a:t>(double factor)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r>
              <a:rPr lang="en-GB" sz="1800" b="1" dirty="0" err="1" smtClean="0">
                <a:solidFill>
                  <a:schemeClr val="accent5">
                    <a:lumMod val="40000"/>
                    <a:lumOff val="60000"/>
                  </a:schemeClr>
                </a:solidFill>
                <a:latin typeface="Consolas" pitchFamily="49" charset="0"/>
              </a:rPr>
              <a:t>this.Factor</a:t>
            </a:r>
            <a:r>
              <a:rPr lang="en-GB" sz="1800" b="1" dirty="0" smtClean="0">
                <a:solidFill>
                  <a:schemeClr val="accent5">
                    <a:lumMod val="40000"/>
                    <a:lumOff val="60000"/>
                  </a:schemeClr>
                </a:solidFill>
                <a:latin typeface="Consolas" pitchFamily="49" charset="0"/>
              </a:rPr>
              <a:t> = factor;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public class </a:t>
            </a:r>
            <a:r>
              <a:rPr lang="en-GB" sz="1800" b="1" dirty="0" err="1" smtClean="0">
                <a:solidFill>
                  <a:schemeClr val="accent5">
                    <a:lumMod val="40000"/>
                    <a:lumOff val="60000"/>
                  </a:schemeClr>
                </a:solidFill>
                <a:latin typeface="Consolas" pitchFamily="49" charset="0"/>
              </a:rPr>
              <a:t>DividendEvent</a:t>
            </a:r>
            <a:r>
              <a:rPr lang="en-GB" sz="1800" b="1" dirty="0" smtClean="0">
                <a:solidFill>
                  <a:schemeClr val="accent5">
                    <a:lumMod val="40000"/>
                    <a:lumOff val="60000"/>
                  </a:schemeClr>
                </a:solidFill>
                <a:latin typeface="Consolas" pitchFamily="49" charset="0"/>
              </a:rPr>
              <a:t> : Event { }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p>
        </p:txBody>
      </p:sp>
      <p:sp>
        <p:nvSpPr>
          <p:cNvPr id="9" name="Text Placeholder 5"/>
          <p:cNvSpPr txBox="1">
            <a:spLocks/>
          </p:cNvSpPr>
          <p:nvPr/>
        </p:nvSpPr>
        <p:spPr>
          <a:xfrm>
            <a:off x="193228" y="419436"/>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GB"/>
          </a:p>
        </p:txBody>
      </p:sp>
      <p:sp>
        <p:nvSpPr>
          <p:cNvPr id="7" name="Text Placeholder 6"/>
          <p:cNvSpPr>
            <a:spLocks noGrp="1"/>
          </p:cNvSpPr>
          <p:nvPr>
            <p:ph type="body" idx="1"/>
          </p:nvPr>
        </p:nvSpPr>
        <p:spPr/>
        <p:txBody>
          <a:bodyPr/>
          <a:lstStyle/>
          <a:p>
            <a:endParaRPr lang="en-GB"/>
          </a:p>
        </p:txBody>
      </p:sp>
      <p:pic>
        <p:nvPicPr>
          <p:cNvPr id="1026" name="Picture 2"/>
          <p:cNvPicPr>
            <a:picLocks noChangeAspect="1" noChangeArrowheads="1"/>
          </p:cNvPicPr>
          <p:nvPr/>
        </p:nvPicPr>
        <p:blipFill>
          <a:blip r:embed="rId3" cstate="print"/>
          <a:srcRect/>
          <a:stretch>
            <a:fillRect/>
          </a:stretch>
        </p:blipFill>
        <p:spPr bwMode="auto">
          <a:xfrm>
            <a:off x="928662" y="428604"/>
            <a:ext cx="7358114" cy="4445527"/>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b="-26666"/>
          <a:stretch>
            <a:fillRect/>
          </a:stretch>
        </p:blipFill>
        <p:spPr bwMode="auto">
          <a:xfrm>
            <a:off x="3357554" y="4714884"/>
            <a:ext cx="4857784" cy="2051064"/>
          </a:xfrm>
          <a:prstGeom prst="rect">
            <a:avLst/>
          </a:prstGeom>
          <a:noFill/>
          <a:ln w="9525">
            <a:solidFill>
              <a:schemeClr val="tx1"/>
            </a:solid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bwMode="auto">
          <a:xfrm>
            <a:off x="1428728" y="2428868"/>
            <a:ext cx="7100662" cy="66675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4000" b="0" i="0" u="none" strike="noStrike" kern="0" cap="none" spc="0" normalizeH="0" baseline="0" noProof="0" dirty="0" smtClean="0">
                <a:ln>
                  <a:noFill/>
                </a:ln>
                <a:effectLst/>
                <a:uLnTx/>
                <a:uFillTx/>
                <a:latin typeface="+mn-lt"/>
                <a:ea typeface="+mj-ea"/>
                <a:cs typeface="+mj-cs"/>
              </a:rPr>
              <a:t>Can</a:t>
            </a:r>
            <a:endParaRPr kumimoji="0" lang="en-GB" sz="4000" b="0" i="0" u="none" strike="noStrike" kern="0" cap="none" spc="0" normalizeH="0" baseline="0" noProof="0" dirty="0">
              <a:ln>
                <a:noFill/>
              </a:ln>
              <a:effectLst/>
              <a:uLnTx/>
              <a:uFillTx/>
              <a:latin typeface="+mn-lt"/>
              <a:ea typeface="+mj-ea"/>
              <a:cs typeface="+mj-cs"/>
            </a:endParaRPr>
          </a:p>
        </p:txBody>
      </p:sp>
      <p:sp>
        <p:nvSpPr>
          <p:cNvPr id="5" name="Title 5"/>
          <p:cNvSpPr txBox="1">
            <a:spLocks/>
          </p:cNvSpPr>
          <p:nvPr/>
        </p:nvSpPr>
        <p:spPr bwMode="auto">
          <a:xfrm>
            <a:off x="1428728" y="3071810"/>
            <a:ext cx="7100662" cy="66675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4000" b="0" i="0" u="none" strike="noStrike" kern="0" cap="none" spc="0" normalizeH="0" baseline="0" noProof="0" dirty="0" smtClean="0">
                <a:ln>
                  <a:noFill/>
                </a:ln>
                <a:effectLst/>
                <a:uLnTx/>
                <a:uFillTx/>
                <a:latin typeface="+mn-lt"/>
                <a:ea typeface="+mj-ea"/>
                <a:cs typeface="+mj-cs"/>
              </a:rPr>
              <a:t>Interoperate</a:t>
            </a:r>
            <a:endParaRPr kumimoji="0" lang="en-GB" sz="4000" b="0" i="0" u="none" strike="noStrike" kern="0" cap="none" spc="0" normalizeH="0" baseline="0" noProof="0" dirty="0">
              <a:ln>
                <a:noFill/>
              </a:ln>
              <a:effectLst/>
              <a:uLnTx/>
              <a:uFillTx/>
              <a:latin typeface="+mn-lt"/>
              <a:ea typeface="+mj-ea"/>
              <a:cs typeface="+mj-cs"/>
            </a:endParaRPr>
          </a:p>
        </p:txBody>
      </p:sp>
      <p:sp>
        <p:nvSpPr>
          <p:cNvPr id="8" name="Title 5"/>
          <p:cNvSpPr txBox="1">
            <a:spLocks/>
          </p:cNvSpPr>
          <p:nvPr/>
        </p:nvSpPr>
        <p:spPr bwMode="auto">
          <a:xfrm>
            <a:off x="1428728" y="3714752"/>
            <a:ext cx="7100662" cy="66675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4000" b="0" i="0" u="none" strike="noStrike" kern="0" cap="none" spc="0" normalizeH="0" baseline="0" noProof="0" dirty="0" smtClean="0">
                <a:ln>
                  <a:noFill/>
                </a:ln>
                <a:effectLst/>
                <a:uLnTx/>
                <a:uFillTx/>
                <a:latin typeface="+mn-lt"/>
                <a:ea typeface="+mj-ea"/>
                <a:cs typeface="+mj-cs"/>
              </a:rPr>
              <a:t>With</a:t>
            </a:r>
            <a:endParaRPr kumimoji="0" lang="en-GB" sz="4000" b="0" i="0" u="none" strike="noStrike" kern="0" cap="none" spc="0" normalizeH="0" baseline="0" noProof="0" dirty="0">
              <a:ln>
                <a:noFill/>
              </a:ln>
              <a:effectLst/>
              <a:uLnTx/>
              <a:uFillTx/>
              <a:latin typeface="+mn-lt"/>
              <a:ea typeface="+mj-ea"/>
              <a:cs typeface="+mj-cs"/>
            </a:endParaRPr>
          </a:p>
        </p:txBody>
      </p:sp>
      <p:sp>
        <p:nvSpPr>
          <p:cNvPr id="9" name="Title 5"/>
          <p:cNvSpPr txBox="1">
            <a:spLocks/>
          </p:cNvSpPr>
          <p:nvPr/>
        </p:nvSpPr>
        <p:spPr bwMode="auto">
          <a:xfrm>
            <a:off x="1428728" y="4357694"/>
            <a:ext cx="7100662" cy="66675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sz="4000" kern="0" dirty="0" smtClean="0">
                <a:latin typeface="+mn-lt"/>
                <a:ea typeface="+mj-ea"/>
                <a:cs typeface="+mj-cs"/>
              </a:rPr>
              <a:t>Everything</a:t>
            </a:r>
            <a:endParaRPr kumimoji="0" lang="en-GB" sz="4000" b="0" i="0" u="none" strike="noStrike" kern="0" cap="none" spc="0" normalizeH="0" baseline="0" noProof="0" dirty="0">
              <a:ln>
                <a:noFill/>
              </a:ln>
              <a:effectLst/>
              <a:uLnTx/>
              <a:uFillTx/>
              <a:latin typeface="+mn-lt"/>
              <a:ea typeface="+mj-ea"/>
              <a:cs typeface="+mj-cs"/>
            </a:endParaRPr>
          </a:p>
        </p:txBody>
      </p:sp>
      <p:sp>
        <p:nvSpPr>
          <p:cNvPr id="7" name="Title 5"/>
          <p:cNvSpPr txBox="1">
            <a:spLocks/>
          </p:cNvSpPr>
          <p:nvPr/>
        </p:nvSpPr>
        <p:spPr bwMode="auto">
          <a:xfrm>
            <a:off x="1400823" y="1834294"/>
            <a:ext cx="7100662" cy="66675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4000" b="0" i="0" u="none" strike="noStrike" kern="0" cap="none" spc="0" normalizeH="0" baseline="0" noProof="0" dirty="0" smtClean="0">
                <a:ln>
                  <a:noFill/>
                </a:ln>
                <a:effectLst/>
                <a:uLnTx/>
                <a:uFillTx/>
                <a:latin typeface="+mn-lt"/>
                <a:ea typeface="+mj-ea"/>
                <a:cs typeface="+mj-cs"/>
              </a:rPr>
              <a:t>You</a:t>
            </a:r>
            <a:endParaRPr kumimoji="0" lang="en-GB" sz="4000" b="0" i="0" u="none" strike="noStrike" kern="0" cap="none" spc="0" normalizeH="0" baseline="0" noProof="0" dirty="0">
              <a:ln>
                <a:noFill/>
              </a:ln>
              <a:effectLst/>
              <a:uLnTx/>
              <a:uFillTx/>
              <a:latin typeface="+mn-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Agenda</a:t>
            </a:r>
            <a:endParaRPr lang="en-GB" dirty="0"/>
          </a:p>
        </p:txBody>
      </p:sp>
      <p:sp>
        <p:nvSpPr>
          <p:cNvPr id="6" name="Text Placeholder 5"/>
          <p:cNvSpPr>
            <a:spLocks noGrp="1"/>
          </p:cNvSpPr>
          <p:nvPr>
            <p:ph type="body" sz="quarter" idx="10"/>
          </p:nvPr>
        </p:nvSpPr>
        <p:spPr/>
        <p:txBody>
          <a:bodyPr/>
          <a:lstStyle/>
          <a:p>
            <a:r>
              <a:rPr lang="en-GB" sz="4000" dirty="0" smtClean="0"/>
              <a:t>Why is Microsoft Investing in Functional Programming?</a:t>
            </a:r>
          </a:p>
          <a:p>
            <a:endParaRPr lang="en-GB" sz="4000" dirty="0" smtClean="0"/>
          </a:p>
          <a:p>
            <a:r>
              <a:rPr lang="en-GB" sz="4000" dirty="0" smtClean="0"/>
              <a:t>A Deeper Look into F#</a:t>
            </a:r>
          </a:p>
          <a:p>
            <a:endParaRPr lang="en-GB" sz="4000" dirty="0" smtClean="0"/>
          </a:p>
          <a:p>
            <a:r>
              <a:rPr lang="en-GB" sz="4000" dirty="0" smtClean="0"/>
              <a:t>Some F# Coding and Demonstrations</a:t>
            </a:r>
            <a:endParaRPr lang="en-GB" sz="4000" dirty="0" smtClean="0"/>
          </a:p>
          <a:p>
            <a:endParaRPr lang="en-GB" sz="40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bwMode="auto">
          <a:xfrm>
            <a:off x="1428728" y="2428868"/>
            <a:ext cx="7100662" cy="66675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4000" b="0" i="0" u="none" strike="noStrike" kern="0" cap="none" spc="0" normalizeH="0" baseline="0" noProof="0" dirty="0" smtClean="0">
                <a:ln>
                  <a:noFill/>
                </a:ln>
                <a:effectLst/>
                <a:uLnTx/>
                <a:uFillTx/>
                <a:latin typeface="+mn-lt"/>
                <a:ea typeface="+mj-ea"/>
                <a:cs typeface="+mj-cs"/>
              </a:rPr>
              <a:t>Can</a:t>
            </a:r>
            <a:endParaRPr kumimoji="0" lang="en-GB" sz="4000" b="0" i="0" u="none" strike="noStrike" kern="0" cap="none" spc="0" normalizeH="0" baseline="0" noProof="0" dirty="0">
              <a:ln>
                <a:noFill/>
              </a:ln>
              <a:effectLst/>
              <a:uLnTx/>
              <a:uFillTx/>
              <a:latin typeface="+mn-lt"/>
              <a:ea typeface="+mj-ea"/>
              <a:cs typeface="+mj-cs"/>
            </a:endParaRPr>
          </a:p>
        </p:txBody>
      </p:sp>
      <p:sp>
        <p:nvSpPr>
          <p:cNvPr id="5" name="Title 5"/>
          <p:cNvSpPr txBox="1">
            <a:spLocks/>
          </p:cNvSpPr>
          <p:nvPr/>
        </p:nvSpPr>
        <p:spPr bwMode="auto">
          <a:xfrm>
            <a:off x="1428728" y="3071810"/>
            <a:ext cx="7100662" cy="66675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4000" b="0" i="0" u="none" strike="noStrike" kern="0" cap="none" spc="0" normalizeH="0" baseline="0" noProof="0" dirty="0" smtClean="0">
                <a:ln>
                  <a:noFill/>
                </a:ln>
                <a:effectLst/>
                <a:uLnTx/>
                <a:uFillTx/>
                <a:latin typeface="+mn-lt"/>
                <a:ea typeface="+mj-ea"/>
                <a:cs typeface="+mj-cs"/>
              </a:rPr>
              <a:t>Interoperate</a:t>
            </a:r>
            <a:endParaRPr kumimoji="0" lang="en-GB" sz="4000" b="0" i="0" u="none" strike="noStrike" kern="0" cap="none" spc="0" normalizeH="0" baseline="0" noProof="0" dirty="0">
              <a:ln>
                <a:noFill/>
              </a:ln>
              <a:effectLst/>
              <a:uLnTx/>
              <a:uFillTx/>
              <a:latin typeface="+mn-lt"/>
              <a:ea typeface="+mj-ea"/>
              <a:cs typeface="+mj-cs"/>
            </a:endParaRPr>
          </a:p>
        </p:txBody>
      </p:sp>
      <p:sp>
        <p:nvSpPr>
          <p:cNvPr id="8" name="Title 5"/>
          <p:cNvSpPr txBox="1">
            <a:spLocks/>
          </p:cNvSpPr>
          <p:nvPr/>
        </p:nvSpPr>
        <p:spPr bwMode="auto">
          <a:xfrm>
            <a:off x="1428728" y="3714752"/>
            <a:ext cx="7100662" cy="66675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4000" b="0" i="0" u="none" strike="noStrike" kern="0" cap="none" spc="0" normalizeH="0" baseline="0" noProof="0" dirty="0" smtClean="0">
                <a:ln>
                  <a:noFill/>
                </a:ln>
                <a:effectLst/>
                <a:uLnTx/>
                <a:uFillTx/>
                <a:latin typeface="+mn-lt"/>
                <a:ea typeface="+mj-ea"/>
                <a:cs typeface="+mj-cs"/>
              </a:rPr>
              <a:t>With</a:t>
            </a:r>
            <a:endParaRPr kumimoji="0" lang="en-GB" sz="4000" b="0" i="0" u="none" strike="noStrike" kern="0" cap="none" spc="0" normalizeH="0" baseline="0" noProof="0" dirty="0">
              <a:ln>
                <a:noFill/>
              </a:ln>
              <a:effectLst/>
              <a:uLnTx/>
              <a:uFillTx/>
              <a:latin typeface="+mn-lt"/>
              <a:ea typeface="+mj-ea"/>
              <a:cs typeface="+mj-cs"/>
            </a:endParaRPr>
          </a:p>
        </p:txBody>
      </p:sp>
      <p:sp>
        <p:nvSpPr>
          <p:cNvPr id="9" name="Title 5"/>
          <p:cNvSpPr txBox="1">
            <a:spLocks/>
          </p:cNvSpPr>
          <p:nvPr/>
        </p:nvSpPr>
        <p:spPr bwMode="auto">
          <a:xfrm>
            <a:off x="1428728" y="4357694"/>
            <a:ext cx="7100662" cy="66675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sz="4000" kern="0" dirty="0" smtClean="0">
                <a:latin typeface="+mn-lt"/>
                <a:ea typeface="+mj-ea"/>
                <a:cs typeface="+mj-cs"/>
              </a:rPr>
              <a:t>You</a:t>
            </a:r>
            <a:endParaRPr kumimoji="0" lang="en-GB" sz="4000" b="0" i="0" u="none" strike="noStrike" kern="0" cap="none" spc="0" normalizeH="0" baseline="0" noProof="0" dirty="0">
              <a:ln>
                <a:noFill/>
              </a:ln>
              <a:effectLst/>
              <a:uLnTx/>
              <a:uFillTx/>
              <a:latin typeface="+mn-lt"/>
              <a:ea typeface="+mj-ea"/>
              <a:cs typeface="+mj-cs"/>
            </a:endParaRPr>
          </a:p>
        </p:txBody>
      </p:sp>
      <p:sp>
        <p:nvSpPr>
          <p:cNvPr id="7" name="Title 5"/>
          <p:cNvSpPr txBox="1">
            <a:spLocks/>
          </p:cNvSpPr>
          <p:nvPr/>
        </p:nvSpPr>
        <p:spPr bwMode="auto">
          <a:xfrm>
            <a:off x="1400823" y="1834294"/>
            <a:ext cx="7100662" cy="66675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4000" b="0" i="0" u="none" strike="noStrike" kern="0" cap="none" spc="0" normalizeH="0" baseline="0" noProof="0" dirty="0" smtClean="0">
                <a:ln>
                  <a:noFill/>
                </a:ln>
                <a:effectLst/>
                <a:uLnTx/>
                <a:uFillTx/>
                <a:latin typeface="+mn-lt"/>
                <a:ea typeface="+mj-ea"/>
                <a:cs typeface="+mj-cs"/>
              </a:rPr>
              <a:t>Everything</a:t>
            </a:r>
            <a:endParaRPr kumimoji="0" lang="en-GB" sz="4000" b="0" i="0" u="none" strike="noStrike" kern="0" cap="none" spc="0" normalizeH="0" baseline="0" noProof="0" dirty="0">
              <a:ln>
                <a:noFill/>
              </a:ln>
              <a:effectLst/>
              <a:uLnTx/>
              <a:uFillTx/>
              <a:latin typeface="+mn-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F#:  Influences</a:t>
            </a:r>
            <a:endParaRPr lang="en-GB" dirty="0"/>
          </a:p>
        </p:txBody>
      </p:sp>
      <p:sp>
        <p:nvSpPr>
          <p:cNvPr id="11" name="Text Placeholder 10"/>
          <p:cNvSpPr>
            <a:spLocks noGrp="1"/>
          </p:cNvSpPr>
          <p:nvPr>
            <p:ph type="body" idx="1"/>
          </p:nvPr>
        </p:nvSpPr>
        <p:spPr/>
        <p:txBody>
          <a:bodyPr/>
          <a:lstStyle/>
          <a:p>
            <a:endParaRPr lang="en-GB"/>
          </a:p>
        </p:txBody>
      </p:sp>
      <p:graphicFrame>
        <p:nvGraphicFramePr>
          <p:cNvPr id="10" name="Diagram 9"/>
          <p:cNvGraphicFramePr/>
          <p:nvPr/>
        </p:nvGraphicFramePr>
        <p:xfrm>
          <a:off x="428596" y="1428736"/>
          <a:ext cx="8382000" cy="2579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0"/>
          <p:cNvGrpSpPr/>
          <p:nvPr/>
        </p:nvGrpSpPr>
        <p:grpSpPr>
          <a:xfrm>
            <a:off x="3571868" y="1785926"/>
            <a:ext cx="1944107" cy="1944107"/>
            <a:chOff x="3385633" y="2817223"/>
            <a:chExt cx="1944107" cy="1944107"/>
          </a:xfrm>
        </p:grpSpPr>
        <p:sp>
          <p:nvSpPr>
            <p:cNvPr id="12" name="Oval 11"/>
            <p:cNvSpPr/>
            <p:nvPr/>
          </p:nvSpPr>
          <p:spPr>
            <a:xfrm>
              <a:off x="3385633" y="2817223"/>
              <a:ext cx="1944107" cy="1944107"/>
            </a:xfrm>
            <a:prstGeom prst="ellipse">
              <a:avLst/>
            </a:prstGeom>
          </p:spPr>
          <p:style>
            <a:lnRef idx="0">
              <a:schemeClr val="accent2"/>
            </a:lnRef>
            <a:fillRef idx="3">
              <a:schemeClr val="accent2"/>
            </a:fillRef>
            <a:effectRef idx="3">
              <a:schemeClr val="accent2"/>
            </a:effectRef>
            <a:fontRef idx="minor">
              <a:schemeClr val="lt1"/>
            </a:fontRef>
          </p:style>
        </p:sp>
        <p:sp>
          <p:nvSpPr>
            <p:cNvPr id="13" name="Oval 4"/>
            <p:cNvSpPr/>
            <p:nvPr/>
          </p:nvSpPr>
          <p:spPr>
            <a:xfrm>
              <a:off x="3670341" y="3101931"/>
              <a:ext cx="1374691" cy="13746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275" tIns="41275" rIns="41275" bIns="41275" numCol="1" spcCol="1270" anchor="ctr" anchorCtr="0">
              <a:noAutofit/>
            </a:bodyPr>
            <a:lstStyle/>
            <a:p>
              <a:pPr lvl="0" algn="ctr" defTabSz="2889250" rtl="0">
                <a:lnSpc>
                  <a:spcPct val="90000"/>
                </a:lnSpc>
                <a:spcBef>
                  <a:spcPct val="0"/>
                </a:spcBef>
                <a:spcAft>
                  <a:spcPct val="35000"/>
                </a:spcAft>
              </a:pPr>
              <a:r>
                <a:rPr lang="en-GB" sz="6500" kern="1200" dirty="0" smtClean="0">
                  <a:solidFill>
                    <a:schemeClr val="tx1"/>
                  </a:solidFill>
                </a:rPr>
                <a:t>F#</a:t>
              </a:r>
              <a:endParaRPr lang="en-GB" sz="6500" kern="1200" dirty="0">
                <a:solidFill>
                  <a:schemeClr val="tx1"/>
                </a:solidFill>
              </a:endParaRPr>
            </a:p>
          </p:txBody>
        </p:sp>
      </p:grpSp>
      <p:sp>
        <p:nvSpPr>
          <p:cNvPr id="14" name="Shape 896007"/>
          <p:cNvSpPr>
            <a:spLocks/>
          </p:cNvSpPr>
          <p:nvPr/>
        </p:nvSpPr>
        <p:spPr bwMode="auto">
          <a:xfrm rot="10800000">
            <a:off x="1357290" y="3857628"/>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5" name="TextBox 896013"/>
          <p:cNvSpPr txBox="1">
            <a:spLocks noChangeArrowheads="1"/>
          </p:cNvSpPr>
          <p:nvPr/>
        </p:nvSpPr>
        <p:spPr bwMode="auto">
          <a:xfrm>
            <a:off x="1643042" y="4643446"/>
            <a:ext cx="2031325" cy="830997"/>
          </a:xfrm>
          <a:prstGeom prst="rect">
            <a:avLst/>
          </a:prstGeom>
          <a:noFill/>
          <a:ln w="9525">
            <a:noFill/>
            <a:miter lim="800000"/>
            <a:headEnd/>
            <a:tailEnd/>
          </a:ln>
        </p:spPr>
        <p:txBody>
          <a:bodyPr wrap="none" anchorCtr="1">
            <a:spAutoFit/>
          </a:bodyPr>
          <a:lstStyle/>
          <a:p>
            <a:r>
              <a:rPr lang="en-GB" sz="2400" b="1" dirty="0" smtClean="0"/>
              <a:t>Similar core </a:t>
            </a:r>
          </a:p>
          <a:p>
            <a:pPr algn="ctr"/>
            <a:r>
              <a:rPr lang="en-GB" sz="2400" b="1" dirty="0" smtClean="0"/>
              <a:t>language</a:t>
            </a:r>
            <a:endParaRPr lang="en-GB" sz="2400" b="1" dirty="0"/>
          </a:p>
        </p:txBody>
      </p:sp>
      <p:sp>
        <p:nvSpPr>
          <p:cNvPr id="16" name="Shape 896007"/>
          <p:cNvSpPr>
            <a:spLocks/>
          </p:cNvSpPr>
          <p:nvPr/>
        </p:nvSpPr>
        <p:spPr bwMode="auto">
          <a:xfrm rot="10800000" flipH="1">
            <a:off x="4886792" y="3929067"/>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7" name="TextBox 896013"/>
          <p:cNvSpPr txBox="1">
            <a:spLocks noChangeArrowheads="1"/>
          </p:cNvSpPr>
          <p:nvPr/>
        </p:nvSpPr>
        <p:spPr bwMode="auto">
          <a:xfrm>
            <a:off x="4572000" y="4643446"/>
            <a:ext cx="2201244" cy="830997"/>
          </a:xfrm>
          <a:prstGeom prst="rect">
            <a:avLst/>
          </a:prstGeom>
          <a:noFill/>
          <a:ln w="9525">
            <a:noFill/>
            <a:miter lim="800000"/>
            <a:headEnd/>
            <a:tailEnd/>
          </a:ln>
        </p:spPr>
        <p:txBody>
          <a:bodyPr wrap="none" anchorCtr="1">
            <a:spAutoFit/>
          </a:bodyPr>
          <a:lstStyle/>
          <a:p>
            <a:r>
              <a:rPr lang="en-GB" sz="2400" b="1" dirty="0" smtClean="0"/>
              <a:t>Similar object</a:t>
            </a:r>
          </a:p>
          <a:p>
            <a:pPr algn="ctr"/>
            <a:r>
              <a:rPr lang="en-GB" sz="2400" b="1" dirty="0" smtClean="0"/>
              <a:t>model</a:t>
            </a:r>
            <a:endParaRPr lang="en-GB" sz="2400" b="1"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Combining Paradigms</a:t>
            </a:r>
            <a:endParaRPr lang="en-GB" dirty="0"/>
          </a:p>
        </p:txBody>
      </p:sp>
      <p:sp>
        <p:nvSpPr>
          <p:cNvPr id="6" name="Text Placeholder 5"/>
          <p:cNvSpPr>
            <a:spLocks noGrp="1"/>
          </p:cNvSpPr>
          <p:nvPr>
            <p:ph type="body" idx="1"/>
          </p:nvPr>
        </p:nvSpPr>
        <p:spPr/>
        <p:txBody>
          <a:bodyPr/>
          <a:lstStyle/>
          <a:p>
            <a:endParaRPr lang="en-GB"/>
          </a:p>
        </p:txBody>
      </p:sp>
      <p:sp>
        <p:nvSpPr>
          <p:cNvPr id="4" name="TextBox 3"/>
          <p:cNvSpPr txBox="1"/>
          <p:nvPr/>
        </p:nvSpPr>
        <p:spPr>
          <a:xfrm>
            <a:off x="357158" y="1928802"/>
            <a:ext cx="184731" cy="369332"/>
          </a:xfrm>
          <a:prstGeom prst="rect">
            <a:avLst/>
          </a:prstGeom>
          <a:noFill/>
        </p:spPr>
        <p:txBody>
          <a:bodyPr wrap="none" rtlCol="0">
            <a:spAutoFit/>
          </a:bodyPr>
          <a:lstStyle/>
          <a:p>
            <a:endParaRPr lang="en-GB" dirty="0"/>
          </a:p>
        </p:txBody>
      </p:sp>
      <p:sp>
        <p:nvSpPr>
          <p:cNvPr id="5" name="TextBox 4"/>
          <p:cNvSpPr txBox="1"/>
          <p:nvPr/>
        </p:nvSpPr>
        <p:spPr>
          <a:xfrm>
            <a:off x="285720" y="1500174"/>
            <a:ext cx="8572560" cy="5041380"/>
          </a:xfrm>
          <a:prstGeom prst="rect">
            <a:avLst/>
          </a:prstGeom>
          <a:noFill/>
        </p:spPr>
        <p:txBody>
          <a:bodyPr wrap="square" rtlCol="0">
            <a:spAutoFit/>
          </a:bodyPr>
          <a:lstStyle/>
          <a:p>
            <a:pPr>
              <a:lnSpc>
                <a:spcPct val="110000"/>
              </a:lnSpc>
            </a:pPr>
            <a:r>
              <a:rPr lang="en-GB" sz="2400" i="1" dirty="0" smtClean="0"/>
              <a:t>I've been coding in F# lately, for a production task. </a:t>
            </a:r>
            <a:br>
              <a:rPr lang="en-GB" sz="2400" i="1" dirty="0" smtClean="0"/>
            </a:br>
            <a:r>
              <a:rPr lang="en-GB" sz="2400" i="1" dirty="0" smtClean="0"/>
              <a:t/>
            </a:r>
            <a:br>
              <a:rPr lang="en-GB" sz="2400" i="1" dirty="0" smtClean="0"/>
            </a:br>
            <a:r>
              <a:rPr lang="en-GB" sz="2400" i="1" dirty="0" smtClean="0"/>
              <a:t>F# allows you to </a:t>
            </a:r>
            <a:r>
              <a:rPr lang="en-GB" sz="2400" b="1" i="1" dirty="0" smtClean="0">
                <a:solidFill>
                  <a:srgbClr val="00B0F0"/>
                </a:solidFill>
              </a:rPr>
              <a:t>move smoothly</a:t>
            </a:r>
            <a:r>
              <a:rPr lang="en-GB" sz="2400" i="1" dirty="0" smtClean="0"/>
              <a:t> in your programming style... I start with pure </a:t>
            </a:r>
            <a:r>
              <a:rPr lang="en-GB" sz="2400" i="1" u="sng" dirty="0" smtClean="0"/>
              <a:t>functional</a:t>
            </a:r>
            <a:r>
              <a:rPr lang="en-GB" sz="2400" i="1" dirty="0" smtClean="0"/>
              <a:t> code, shift slightly towards an </a:t>
            </a:r>
            <a:r>
              <a:rPr lang="en-GB" sz="2400" i="1" u="sng" dirty="0" smtClean="0"/>
              <a:t>object-oriented</a:t>
            </a:r>
            <a:r>
              <a:rPr lang="en-GB" sz="2400" i="1" dirty="0" smtClean="0"/>
              <a:t> style, and in production code, I sometimes have to do some </a:t>
            </a:r>
            <a:r>
              <a:rPr lang="en-GB" sz="2400" i="1" u="sng" dirty="0" smtClean="0"/>
              <a:t>imperative</a:t>
            </a:r>
            <a:r>
              <a:rPr lang="en-GB" sz="2400" i="1" dirty="0" smtClean="0"/>
              <a:t> programming. </a:t>
            </a:r>
          </a:p>
          <a:p>
            <a:pPr>
              <a:lnSpc>
                <a:spcPct val="110000"/>
              </a:lnSpc>
            </a:pPr>
            <a:endParaRPr lang="en-GB" sz="2400" i="1" dirty="0" smtClean="0"/>
          </a:p>
          <a:p>
            <a:pPr>
              <a:lnSpc>
                <a:spcPct val="110000"/>
              </a:lnSpc>
            </a:pPr>
            <a:r>
              <a:rPr lang="en-GB" sz="2400" i="1" dirty="0" smtClean="0"/>
              <a:t>I can </a:t>
            </a:r>
            <a:r>
              <a:rPr lang="en-GB" sz="2400" b="1" i="1" dirty="0" smtClean="0">
                <a:solidFill>
                  <a:schemeClr val="accent2">
                    <a:lumMod val="60000"/>
                    <a:lumOff val="40000"/>
                  </a:schemeClr>
                </a:solidFill>
              </a:rPr>
              <a:t>start with a pure idea</a:t>
            </a:r>
            <a:r>
              <a:rPr lang="en-GB" sz="2400" i="1" dirty="0" smtClean="0"/>
              <a:t>, and still </a:t>
            </a:r>
            <a:r>
              <a:rPr lang="en-GB" sz="2400" b="1" i="1" dirty="0" smtClean="0">
                <a:solidFill>
                  <a:schemeClr val="accent2">
                    <a:lumMod val="60000"/>
                    <a:lumOff val="40000"/>
                  </a:schemeClr>
                </a:solidFill>
              </a:rPr>
              <a:t>finish my project with realistic code</a:t>
            </a:r>
            <a:r>
              <a:rPr lang="en-GB" sz="2400" i="1" dirty="0" smtClean="0"/>
              <a:t>. You're never disappointed in any phase of the project!</a:t>
            </a:r>
          </a:p>
          <a:p>
            <a:pPr>
              <a:lnSpc>
                <a:spcPct val="140000"/>
              </a:lnSpc>
            </a:pPr>
            <a:endParaRPr lang="en-GB" sz="2000" i="1" dirty="0" smtClean="0"/>
          </a:p>
          <a:p>
            <a:pPr algn="r">
              <a:lnSpc>
                <a:spcPct val="140000"/>
              </a:lnSpc>
            </a:pPr>
            <a:r>
              <a:rPr lang="en-GB" sz="2000" dirty="0" smtClean="0"/>
              <a:t>Julien </a:t>
            </a:r>
            <a:r>
              <a:rPr lang="en-GB" sz="2000" dirty="0" err="1" smtClean="0"/>
              <a:t>Laugel</a:t>
            </a:r>
            <a:r>
              <a:rPr lang="en-GB" sz="2000" dirty="0" smtClean="0"/>
              <a:t>, Chief Software Architect, www.eurostocks.com</a:t>
            </a:r>
            <a:r>
              <a:rPr lang="en-GB" sz="2000" i="1" dirty="0" smtClean="0"/>
              <a:t/>
            </a:r>
            <a:br>
              <a:rPr lang="en-GB" sz="2000" i="1" dirty="0" smtClean="0"/>
            </a:br>
            <a:endParaRPr lang="en-GB" sz="2000" i="1"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t>Parallel</a:t>
            </a:r>
            <a:endParaRPr lang="en-GB"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4797"/>
          </a:xfrm>
        </p:spPr>
        <p:txBody>
          <a:bodyPr/>
          <a:lstStyle/>
          <a:p>
            <a:r>
              <a:rPr lang="en-US" dirty="0" smtClean="0"/>
              <a:t>F# and the Concurrency Challenges</a:t>
            </a:r>
            <a:endParaRPr lang="en-US" dirty="0"/>
          </a:p>
        </p:txBody>
      </p:sp>
      <p:grpSp>
        <p:nvGrpSpPr>
          <p:cNvPr id="3" name="Group 7"/>
          <p:cNvGrpSpPr/>
          <p:nvPr/>
        </p:nvGrpSpPr>
        <p:grpSpPr>
          <a:xfrm>
            <a:off x="859536" y="1081107"/>
            <a:ext cx="6217920" cy="822960"/>
            <a:chOff x="0" y="98833"/>
            <a:chExt cx="7909560" cy="1106820"/>
          </a:xfrm>
          <a:scene3d>
            <a:camera prst="orthographicFront"/>
            <a:lightRig rig="flat" dir="t"/>
          </a:scene3d>
        </p:grpSpPr>
        <p:sp>
          <p:nvSpPr>
            <p:cNvPr id="18" name="Rounded Rectangle 17"/>
            <p:cNvSpPr/>
            <p:nvPr/>
          </p:nvSpPr>
          <p:spPr>
            <a:xfrm>
              <a:off x="0" y="98833"/>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Shared State</a:t>
              </a:r>
              <a:endParaRPr lang="en-US" sz="3600" kern="1200" dirty="0"/>
            </a:p>
          </p:txBody>
        </p:sp>
      </p:grpSp>
      <p:grpSp>
        <p:nvGrpSpPr>
          <p:cNvPr id="4" name="Group 8"/>
          <p:cNvGrpSpPr/>
          <p:nvPr/>
        </p:nvGrpSpPr>
        <p:grpSpPr>
          <a:xfrm>
            <a:off x="859536" y="2361154"/>
            <a:ext cx="6217920" cy="822960"/>
            <a:chOff x="0" y="1378880"/>
            <a:chExt cx="7909560" cy="1106820"/>
          </a:xfrm>
          <a:scene3d>
            <a:camera prst="orthographicFront"/>
            <a:lightRig rig="flat" dir="t"/>
          </a:scene3d>
        </p:grpSpPr>
        <p:sp>
          <p:nvSpPr>
            <p:cNvPr id="16" name="Rounded Rectangle 15"/>
            <p:cNvSpPr/>
            <p:nvPr/>
          </p:nvSpPr>
          <p:spPr>
            <a:xfrm>
              <a:off x="0" y="1378880"/>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9"/>
          <p:cNvGrpSpPr/>
          <p:nvPr/>
        </p:nvGrpSpPr>
        <p:grpSpPr>
          <a:xfrm>
            <a:off x="859536" y="3591813"/>
            <a:ext cx="6217920" cy="822960"/>
            <a:chOff x="0" y="2609539"/>
            <a:chExt cx="7909560" cy="1106820"/>
          </a:xfrm>
          <a:scene3d>
            <a:camera prst="orthographicFront"/>
            <a:lightRig rig="flat" dir="t"/>
          </a:scene3d>
        </p:grpSpPr>
        <p:sp>
          <p:nvSpPr>
            <p:cNvPr id="14" name="Rounded Rectangle 13"/>
            <p:cNvSpPr/>
            <p:nvPr/>
          </p:nvSpPr>
          <p:spPr>
            <a:xfrm>
              <a:off x="0" y="260953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I/O Parallelism</a:t>
              </a:r>
            </a:p>
          </p:txBody>
        </p:sp>
      </p:grpSp>
      <p:grpSp>
        <p:nvGrpSpPr>
          <p:cNvPr id="6" name="Group 10"/>
          <p:cNvGrpSpPr/>
          <p:nvPr/>
        </p:nvGrpSpPr>
        <p:grpSpPr>
          <a:xfrm>
            <a:off x="859536" y="4822473"/>
            <a:ext cx="6217920" cy="822960"/>
            <a:chOff x="0" y="3840199"/>
            <a:chExt cx="7909560" cy="1106820"/>
          </a:xfrm>
          <a:scene3d>
            <a:camera prst="orthographicFront"/>
            <a:lightRig rig="flat" dir="t"/>
          </a:scene3d>
        </p:grpSpPr>
        <p:sp>
          <p:nvSpPr>
            <p:cNvPr id="12" name="Rounded Rectangle 11"/>
            <p:cNvSpPr/>
            <p:nvPr/>
          </p:nvSpPr>
          <p:spPr>
            <a:xfrm>
              <a:off x="0" y="384019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t>Messaging and Scaling</a:t>
              </a:r>
            </a:p>
          </p:txBody>
        </p:sp>
      </p:grpSp>
      <p:sp>
        <p:nvSpPr>
          <p:cNvPr id="20" name="AutoShape 5"/>
          <p:cNvSpPr>
            <a:spLocks noChangeArrowheads="1"/>
          </p:cNvSpPr>
          <p:nvPr/>
        </p:nvSpPr>
        <p:spPr bwMode="auto">
          <a:xfrm>
            <a:off x="5421537" y="1262455"/>
            <a:ext cx="3146182" cy="584775"/>
          </a:xfrm>
          <a:prstGeom prst="wedgeRectCallout">
            <a:avLst>
              <a:gd name="adj1" fmla="val -71819"/>
              <a:gd name="adj2" fmla="val 2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3200" b="1" dirty="0" smtClean="0"/>
              <a:t>F#  Immutability </a:t>
            </a:r>
            <a:endParaRPr lang="en-GB" sz="3200" b="1" dirty="0" smtClean="0">
              <a:solidFill>
                <a:schemeClr val="bg2">
                  <a:lumMod val="75000"/>
                </a:schemeClr>
              </a:solidFill>
            </a:endParaRPr>
          </a:p>
        </p:txBody>
      </p:sp>
      <p:sp>
        <p:nvSpPr>
          <p:cNvPr id="21" name="AutoShape 5"/>
          <p:cNvSpPr>
            <a:spLocks noChangeArrowheads="1"/>
          </p:cNvSpPr>
          <p:nvPr/>
        </p:nvSpPr>
        <p:spPr bwMode="auto">
          <a:xfrm>
            <a:off x="6258121" y="2522437"/>
            <a:ext cx="1755801" cy="584775"/>
          </a:xfrm>
          <a:prstGeom prst="wedgeRectCallout">
            <a:avLst>
              <a:gd name="adj1" fmla="val -97420"/>
              <a:gd name="adj2" fmla="val 2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3200" b="1" dirty="0" smtClean="0"/>
              <a:t>F# Async </a:t>
            </a:r>
            <a:endParaRPr lang="en-GB" sz="3200" b="1" dirty="0" smtClean="0">
              <a:solidFill>
                <a:schemeClr val="bg2">
                  <a:lumMod val="75000"/>
                </a:schemeClr>
              </a:solidFill>
            </a:endParaRPr>
          </a:p>
        </p:txBody>
      </p:sp>
      <p:sp>
        <p:nvSpPr>
          <p:cNvPr id="22" name="AutoShape 5"/>
          <p:cNvSpPr>
            <a:spLocks noChangeArrowheads="1"/>
          </p:cNvSpPr>
          <p:nvPr/>
        </p:nvSpPr>
        <p:spPr bwMode="auto">
          <a:xfrm>
            <a:off x="6033442" y="3769543"/>
            <a:ext cx="1755801" cy="584775"/>
          </a:xfrm>
          <a:prstGeom prst="wedgeRectCallout">
            <a:avLst>
              <a:gd name="adj1" fmla="val -77113"/>
              <a:gd name="adj2" fmla="val 261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3200" b="1" dirty="0" smtClean="0"/>
              <a:t>F# Async </a:t>
            </a:r>
            <a:endParaRPr lang="en-US" sz="3200" b="1" dirty="0" smtClean="0">
              <a:solidFill>
                <a:schemeClr val="bg2">
                  <a:lumMod val="75000"/>
                </a:schemeClr>
              </a:solidFill>
            </a:endParaRPr>
          </a:p>
        </p:txBody>
      </p:sp>
      <p:sp>
        <p:nvSpPr>
          <p:cNvPr id="23" name="AutoShape 5"/>
          <p:cNvSpPr>
            <a:spLocks noChangeArrowheads="1"/>
          </p:cNvSpPr>
          <p:nvPr/>
        </p:nvSpPr>
        <p:spPr bwMode="auto">
          <a:xfrm>
            <a:off x="6154717" y="4776102"/>
            <a:ext cx="2772683" cy="1323439"/>
          </a:xfrm>
          <a:prstGeom prst="wedgeRectCallout">
            <a:avLst>
              <a:gd name="adj1" fmla="val -73282"/>
              <a:gd name="adj2" fmla="val -1898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3200" b="1" dirty="0" smtClean="0"/>
              <a:t>F# Agents </a:t>
            </a:r>
            <a:endParaRPr lang="en-GB" sz="3200" b="1" dirty="0" smtClean="0">
              <a:solidFill>
                <a:schemeClr val="bg2">
                  <a:lumMod val="75000"/>
                </a:schemeClr>
              </a:solidFill>
              <a:sym typeface="Wingdings"/>
            </a:endParaRPr>
          </a:p>
          <a:p>
            <a:pPr algn="ctr"/>
            <a:r>
              <a:rPr lang="en-GB" sz="2400" b="1" dirty="0" smtClean="0">
                <a:sym typeface="Wingdings"/>
              </a:rPr>
              <a:t>+ Web/Cloud/MSQ/</a:t>
            </a:r>
          </a:p>
          <a:p>
            <a:pPr algn="ctr"/>
            <a:r>
              <a:rPr lang="en-GB" sz="2400" b="1" dirty="0" smtClean="0">
                <a:sym typeface="Wingdings"/>
              </a:rPr>
              <a:t>HPC/Cluster etc. </a:t>
            </a:r>
            <a:endParaRPr lang="en-GB" sz="24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some basic F#</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b="0" dirty="0"/>
              <a:t>quick tour</a:t>
            </a:r>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Text Placeholder 4"/>
          <p:cNvSpPr>
            <a:spLocks noGrp="1"/>
          </p:cNvSpPr>
          <p:nvPr>
            <p:ph type="body" idx="1"/>
          </p:nvPr>
        </p:nvSpPr>
        <p:spPr/>
        <p:txBody>
          <a:bodyPr/>
          <a:lstStyle/>
          <a:p>
            <a:endParaRPr lang="en-GB"/>
          </a:p>
        </p:txBody>
      </p:sp>
      <p:graphicFrame>
        <p:nvGraphicFramePr>
          <p:cNvPr id="6" name="Content Placeholder 5"/>
          <p:cNvGraphicFramePr>
            <a:graphicFrameLocks noGrp="1"/>
          </p:cNvGraphicFramePr>
          <p:nvPr>
            <p:ph idx="4294967295"/>
          </p:nvPr>
        </p:nvGraphicFramePr>
        <p:xfrm>
          <a:off x="357188" y="285750"/>
          <a:ext cx="8786812" cy="6429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2D678365-FA29-467A-BBC3-DB11AF656B6C}"/>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8EF53924-82CD-48AA-807A-AED50CE571FE}"/>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A7CD3F34-6A20-4ABC-AA3E-4729615FC5D7}"/>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04E1E880-843B-42E9-82F9-B49127B7D64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CB21575F-1AB0-47C3-8606-75ABC72E64F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92D6FD47-113E-47DC-B8AF-6BFCE3BC12C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810D9AC2-3597-45F8-B9A9-3E5A5A65086C}"/>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graphicEl>
                                              <a:dgm id="{534DF9AC-C53F-4B83-80E7-69EC636E01AE}"/>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63528CF7-C952-4555-B092-88E34DE7AE6A}"/>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66E273DF-1271-4D19-8CDF-9E32F3DD23BD}"/>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graphicEl>
                                              <a:dgm id="{4E8D27CA-6D31-40E6-9C5F-B1D27CA124BC}"/>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graphicEl>
                                              <a:dgm id="{050F8D7B-2D24-4769-92C8-EF4A2A5DCDDE}"/>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graphicEl>
                                              <a:dgm id="{4665E214-BA00-4CE6-A11D-C4034FA3A1A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Whitespace Matters</a:t>
            </a:r>
            <a:endParaRPr lang="en-GB" dirty="0"/>
          </a:p>
        </p:txBody>
      </p:sp>
      <p:sp>
        <p:nvSpPr>
          <p:cNvPr id="8" name="Text Placeholder 7"/>
          <p:cNvSpPr>
            <a:spLocks noGrp="1"/>
          </p:cNvSpPr>
          <p:nvPr>
            <p:ph type="body" sz="quarter" idx="10"/>
          </p:nvPr>
        </p:nvSpPr>
        <p:spPr/>
        <p:txBody>
          <a:bodyPr/>
          <a:lstStyle/>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let</a:t>
            </a:r>
            <a:r>
              <a:rPr lang="en-GB" sz="2000" b="1" dirty="0" smtClean="0">
                <a:solidFill>
                  <a:srgbClr val="FFFFFF"/>
                </a:solidFill>
                <a:cs typeface="Consolas" pitchFamily="49" charset="0"/>
              </a:rPr>
              <a:t> </a:t>
            </a:r>
            <a:r>
              <a:rPr lang="en-GB" sz="2000" b="1" dirty="0" smtClean="0">
                <a:cs typeface="Consolas" pitchFamily="49" charset="0"/>
              </a:rPr>
              <a:t>computeDerivative f x = </a:t>
            </a:r>
          </a:p>
          <a:p>
            <a:pPr lvl="0">
              <a:lnSpc>
                <a:spcPct val="100000"/>
              </a:lnSpc>
              <a:spcBef>
                <a:spcPts val="0"/>
              </a:spcBef>
            </a:pPr>
            <a:r>
              <a:rPr lang="en-GB" sz="2000" b="1" dirty="0" smtClean="0">
                <a:solidFill>
                  <a:srgbClr val="FFFFFF"/>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cs typeface="Consolas" pitchFamily="49" charset="0"/>
              </a:rPr>
              <a:t>p1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  let</a:t>
            </a:r>
            <a:r>
              <a:rPr lang="en-GB" sz="2000" b="1" dirty="0" smtClean="0">
                <a:solidFill>
                  <a:srgbClr val="0033CC"/>
                </a:solidFill>
                <a:cs typeface="Consolas" pitchFamily="49" charset="0"/>
              </a:rPr>
              <a:t> </a:t>
            </a:r>
            <a:r>
              <a:rPr lang="en-GB" sz="2000" b="1" dirty="0" smtClean="0">
                <a:cs typeface="Consolas" pitchFamily="49" charset="0"/>
              </a:rPr>
              <a:t>p2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cs typeface="Consolas" pitchFamily="49" charset="0"/>
              </a:rPr>
              <a:t>       (p2 – p1) / 0.1</a:t>
            </a:r>
          </a:p>
          <a:p>
            <a:pPr lvl="0">
              <a:lnSpc>
                <a:spcPct val="100000"/>
              </a:lnSpc>
              <a:spcBef>
                <a:spcPts val="0"/>
              </a:spcBef>
            </a:pPr>
            <a:endParaRPr lang="en-GB" sz="2000" b="1" dirty="0" smtClean="0">
              <a:solidFill>
                <a:srgbClr val="FFFFFF"/>
              </a:solidFill>
              <a:cs typeface="Consolas" pitchFamily="49" charset="0"/>
            </a:endParaRPr>
          </a:p>
          <a:p>
            <a:endParaRPr lang="en-GB" sz="2000" dirty="0"/>
          </a:p>
        </p:txBody>
      </p:sp>
      <p:cxnSp>
        <p:nvCxnSpPr>
          <p:cNvPr id="7" name="Straight Connector 6"/>
          <p:cNvCxnSpPr/>
          <p:nvPr/>
        </p:nvCxnSpPr>
        <p:spPr>
          <a:xfrm rot="5400000">
            <a:off x="-61508" y="3119406"/>
            <a:ext cx="2500330"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6" name="AutoShape 8"/>
          <p:cNvSpPr>
            <a:spLocks noChangeArrowheads="1"/>
          </p:cNvSpPr>
          <p:nvPr/>
        </p:nvSpPr>
        <p:spPr bwMode="auto">
          <a:xfrm>
            <a:off x="198202" y="5960897"/>
            <a:ext cx="4373761" cy="584775"/>
          </a:xfrm>
          <a:prstGeom prst="wedgeRectCallout">
            <a:avLst>
              <a:gd name="adj1" fmla="val -25245"/>
              <a:gd name="adj2" fmla="val -367216"/>
            </a:avLst>
          </a:prstGeom>
          <a:solidFill>
            <a:srgbClr val="FF0000"/>
          </a:solidFill>
          <a:ln w="15875">
            <a:solidFill>
              <a:schemeClr val="tx1"/>
            </a:solidFill>
            <a:miter lim="800000"/>
            <a:headEnd/>
            <a:tailEnd/>
          </a:ln>
          <a:effectLst/>
        </p:spPr>
        <p:txBody>
          <a:bodyPr wrap="none" anchor="ctr" anchorCtr="1">
            <a:spAutoFit/>
          </a:bodyPr>
          <a:lstStyle/>
          <a:p>
            <a:pPr algn="ctr"/>
            <a:r>
              <a:rPr lang="en-GB" sz="3200" dirty="0" smtClean="0">
                <a:latin typeface="+mn-lt"/>
              </a:rPr>
              <a:t>Offside (bad indentation)</a:t>
            </a:r>
            <a:endParaRPr lang="en-GB" sz="32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Whitespace Matters</a:t>
            </a:r>
            <a:endParaRPr lang="en-GB" dirty="0"/>
          </a:p>
        </p:txBody>
      </p:sp>
      <p:sp>
        <p:nvSpPr>
          <p:cNvPr id="8" name="Text Placeholder 7"/>
          <p:cNvSpPr>
            <a:spLocks noGrp="1"/>
          </p:cNvSpPr>
          <p:nvPr>
            <p:ph type="body" sz="quarter" idx="10"/>
          </p:nvPr>
        </p:nvSpPr>
        <p:spPr/>
        <p:txBody>
          <a:bodyPr/>
          <a:lstStyle/>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accent2"/>
                </a:solidFill>
                <a:cs typeface="Consolas" pitchFamily="49" charset="0"/>
              </a:rPr>
              <a:t>let</a:t>
            </a:r>
            <a:r>
              <a:rPr lang="en-GB" sz="2000" b="1" dirty="0" smtClean="0">
                <a:solidFill>
                  <a:schemeClr val="tx1"/>
                </a:solidFill>
                <a:cs typeface="Consolas" pitchFamily="49" charset="0"/>
              </a:rPr>
              <a:t> </a:t>
            </a:r>
            <a:r>
              <a:rPr lang="en-GB" sz="2000" b="1" dirty="0" smtClean="0">
                <a:solidFill>
                  <a:schemeClr val="bg1"/>
                </a:solidFill>
                <a:cs typeface="Consolas" pitchFamily="49" charset="0"/>
              </a:rPr>
              <a:t>computeDerivative f x = </a:t>
            </a: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p1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p2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bg1"/>
                </a:solidFill>
                <a:cs typeface="Consolas" pitchFamily="49" charset="0"/>
              </a:rPr>
              <a:t>    (p2 – p1) / 0.1</a:t>
            </a:r>
          </a:p>
          <a:p>
            <a:pPr>
              <a:lnSpc>
                <a:spcPct val="100000"/>
              </a:lnSpc>
              <a:spcBef>
                <a:spcPts val="0"/>
              </a:spcBef>
            </a:pPr>
            <a:endParaRPr lang="en-GB" sz="2000" b="1" dirty="0" smtClean="0">
              <a:solidFill>
                <a:schemeClr val="tx1"/>
              </a:solidFill>
              <a:cs typeface="Consolas" pitchFamily="49"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7" name="Picture 3"/>
          <p:cNvPicPr>
            <a:picLocks noChangeAspect="1" noChangeArrowheads="1"/>
          </p:cNvPicPr>
          <p:nvPr/>
        </p:nvPicPr>
        <p:blipFill>
          <a:blip r:embed="rId2"/>
          <a:srcRect l="22396" t="16379" r="22396" b="10345"/>
          <a:stretch>
            <a:fillRect/>
          </a:stretch>
        </p:blipFill>
        <p:spPr bwMode="auto">
          <a:xfrm>
            <a:off x="785786" y="642918"/>
            <a:ext cx="7572428" cy="6072230"/>
          </a:xfrm>
          <a:prstGeom prst="rect">
            <a:avLst/>
          </a:prstGeom>
          <a:noFill/>
          <a:ln w="9525">
            <a:noFill/>
            <a:miter lim="800000"/>
            <a:headEnd/>
            <a:tailEnd/>
          </a:ln>
          <a:effectLst/>
        </p:spPr>
      </p:pic>
      <p:sp>
        <p:nvSpPr>
          <p:cNvPr id="7" name="Freeform 6"/>
          <p:cNvSpPr/>
          <p:nvPr/>
        </p:nvSpPr>
        <p:spPr>
          <a:xfrm>
            <a:off x="5072066" y="3000372"/>
            <a:ext cx="2524836" cy="175743"/>
          </a:xfrm>
          <a:custGeom>
            <a:avLst/>
            <a:gdLst>
              <a:gd name="connsiteX0" fmla="*/ 0 w 2524836"/>
              <a:gd name="connsiteY0" fmla="*/ 39266 h 175743"/>
              <a:gd name="connsiteX1" fmla="*/ 696036 w 2524836"/>
              <a:gd name="connsiteY1" fmla="*/ 39266 h 175743"/>
              <a:gd name="connsiteX2" fmla="*/ 777923 w 2524836"/>
              <a:gd name="connsiteY2" fmla="*/ 25618 h 175743"/>
              <a:gd name="connsiteX3" fmla="*/ 887105 w 2524836"/>
              <a:gd name="connsiteY3" fmla="*/ 11970 h 175743"/>
              <a:gd name="connsiteX4" fmla="*/ 1269242 w 2524836"/>
              <a:gd name="connsiteY4" fmla="*/ 25618 h 175743"/>
              <a:gd name="connsiteX5" fmla="*/ 1378424 w 2524836"/>
              <a:gd name="connsiteY5" fmla="*/ 52913 h 175743"/>
              <a:gd name="connsiteX6" fmla="*/ 1473958 w 2524836"/>
              <a:gd name="connsiteY6" fmla="*/ 93857 h 175743"/>
              <a:gd name="connsiteX7" fmla="*/ 1514902 w 2524836"/>
              <a:gd name="connsiteY7" fmla="*/ 107504 h 175743"/>
              <a:gd name="connsiteX8" fmla="*/ 1569493 w 2524836"/>
              <a:gd name="connsiteY8" fmla="*/ 134800 h 175743"/>
              <a:gd name="connsiteX9" fmla="*/ 1637732 w 2524836"/>
              <a:gd name="connsiteY9" fmla="*/ 148448 h 175743"/>
              <a:gd name="connsiteX10" fmla="*/ 1719618 w 2524836"/>
              <a:gd name="connsiteY10" fmla="*/ 175743 h 175743"/>
              <a:gd name="connsiteX11" fmla="*/ 1815152 w 2524836"/>
              <a:gd name="connsiteY11" fmla="*/ 162095 h 175743"/>
              <a:gd name="connsiteX12" fmla="*/ 1965278 w 2524836"/>
              <a:gd name="connsiteY12" fmla="*/ 107504 h 175743"/>
              <a:gd name="connsiteX13" fmla="*/ 2006221 w 2524836"/>
              <a:gd name="connsiteY13" fmla="*/ 93857 h 175743"/>
              <a:gd name="connsiteX14" fmla="*/ 2129051 w 2524836"/>
              <a:gd name="connsiteY14" fmla="*/ 66561 h 175743"/>
              <a:gd name="connsiteX15" fmla="*/ 2169994 w 2524836"/>
              <a:gd name="connsiteY15" fmla="*/ 52913 h 175743"/>
              <a:gd name="connsiteX16" fmla="*/ 2251881 w 2524836"/>
              <a:gd name="connsiteY16" fmla="*/ 11970 h 175743"/>
              <a:gd name="connsiteX17" fmla="*/ 2361063 w 2524836"/>
              <a:gd name="connsiteY17" fmla="*/ 39266 h 175743"/>
              <a:gd name="connsiteX18" fmla="*/ 2402006 w 2524836"/>
              <a:gd name="connsiteY18" fmla="*/ 66561 h 175743"/>
              <a:gd name="connsiteX19" fmla="*/ 2442949 w 2524836"/>
              <a:gd name="connsiteY19" fmla="*/ 39266 h 175743"/>
              <a:gd name="connsiteX20" fmla="*/ 2524836 w 2524836"/>
              <a:gd name="connsiteY20" fmla="*/ 66561 h 17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24836" h="175743">
                <a:moveTo>
                  <a:pt x="0" y="39266"/>
                </a:moveTo>
                <a:cubicBezTo>
                  <a:pt x="344344" y="56482"/>
                  <a:pt x="289605" y="61235"/>
                  <a:pt x="696036" y="39266"/>
                </a:cubicBezTo>
                <a:cubicBezTo>
                  <a:pt x="723668" y="37772"/>
                  <a:pt x="750529" y="29531"/>
                  <a:pt x="777923" y="25618"/>
                </a:cubicBezTo>
                <a:cubicBezTo>
                  <a:pt x="814232" y="20431"/>
                  <a:pt x="850711" y="16519"/>
                  <a:pt x="887105" y="11970"/>
                </a:cubicBezTo>
                <a:cubicBezTo>
                  <a:pt x="1014484" y="16519"/>
                  <a:pt x="1142015" y="17907"/>
                  <a:pt x="1269242" y="25618"/>
                </a:cubicBezTo>
                <a:cubicBezTo>
                  <a:pt x="1297823" y="27350"/>
                  <a:pt x="1348817" y="41070"/>
                  <a:pt x="1378424" y="52913"/>
                </a:cubicBezTo>
                <a:cubicBezTo>
                  <a:pt x="1410592" y="65780"/>
                  <a:pt x="1441790" y="80990"/>
                  <a:pt x="1473958" y="93857"/>
                </a:cubicBezTo>
                <a:cubicBezTo>
                  <a:pt x="1487315" y="99200"/>
                  <a:pt x="1501679" y="101837"/>
                  <a:pt x="1514902" y="107504"/>
                </a:cubicBezTo>
                <a:cubicBezTo>
                  <a:pt x="1533602" y="115518"/>
                  <a:pt x="1550192" y="128366"/>
                  <a:pt x="1569493" y="134800"/>
                </a:cubicBezTo>
                <a:cubicBezTo>
                  <a:pt x="1591499" y="142136"/>
                  <a:pt x="1615353" y="142345"/>
                  <a:pt x="1637732" y="148448"/>
                </a:cubicBezTo>
                <a:cubicBezTo>
                  <a:pt x="1665490" y="156018"/>
                  <a:pt x="1719618" y="175743"/>
                  <a:pt x="1719618" y="175743"/>
                </a:cubicBezTo>
                <a:cubicBezTo>
                  <a:pt x="1751463" y="171194"/>
                  <a:pt x="1783808" y="169328"/>
                  <a:pt x="1815152" y="162095"/>
                </a:cubicBezTo>
                <a:cubicBezTo>
                  <a:pt x="1864863" y="150623"/>
                  <a:pt x="1917511" y="125416"/>
                  <a:pt x="1965278" y="107504"/>
                </a:cubicBezTo>
                <a:cubicBezTo>
                  <a:pt x="1978748" y="102453"/>
                  <a:pt x="1992265" y="97346"/>
                  <a:pt x="2006221" y="93857"/>
                </a:cubicBezTo>
                <a:cubicBezTo>
                  <a:pt x="2118764" y="65722"/>
                  <a:pt x="2031004" y="94575"/>
                  <a:pt x="2129051" y="66561"/>
                </a:cubicBezTo>
                <a:cubicBezTo>
                  <a:pt x="2142883" y="62609"/>
                  <a:pt x="2157127" y="59347"/>
                  <a:pt x="2169994" y="52913"/>
                </a:cubicBezTo>
                <a:cubicBezTo>
                  <a:pt x="2275821" y="0"/>
                  <a:pt x="2148970" y="46274"/>
                  <a:pt x="2251881" y="11970"/>
                </a:cubicBezTo>
                <a:cubicBezTo>
                  <a:pt x="2277838" y="17161"/>
                  <a:pt x="2333084" y="25277"/>
                  <a:pt x="2361063" y="39266"/>
                </a:cubicBezTo>
                <a:cubicBezTo>
                  <a:pt x="2375734" y="46601"/>
                  <a:pt x="2388358" y="57463"/>
                  <a:pt x="2402006" y="66561"/>
                </a:cubicBezTo>
                <a:cubicBezTo>
                  <a:pt x="2415654" y="57463"/>
                  <a:pt x="2426673" y="41301"/>
                  <a:pt x="2442949" y="39266"/>
                </a:cubicBezTo>
                <a:cubicBezTo>
                  <a:pt x="2495961" y="32639"/>
                  <a:pt x="2500758" y="42483"/>
                  <a:pt x="2524836" y="66561"/>
                </a:cubicBezTo>
              </a:path>
            </a:pathLst>
          </a:custGeom>
          <a:ln w="228600">
            <a:solidFill>
              <a:srgbClr val="FFFF00">
                <a:alpha val="37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Freeform 7"/>
          <p:cNvSpPr/>
          <p:nvPr/>
        </p:nvSpPr>
        <p:spPr>
          <a:xfrm>
            <a:off x="4786314" y="5143512"/>
            <a:ext cx="2524836" cy="175743"/>
          </a:xfrm>
          <a:custGeom>
            <a:avLst/>
            <a:gdLst>
              <a:gd name="connsiteX0" fmla="*/ 0 w 2524836"/>
              <a:gd name="connsiteY0" fmla="*/ 39266 h 175743"/>
              <a:gd name="connsiteX1" fmla="*/ 696036 w 2524836"/>
              <a:gd name="connsiteY1" fmla="*/ 39266 h 175743"/>
              <a:gd name="connsiteX2" fmla="*/ 777923 w 2524836"/>
              <a:gd name="connsiteY2" fmla="*/ 25618 h 175743"/>
              <a:gd name="connsiteX3" fmla="*/ 887105 w 2524836"/>
              <a:gd name="connsiteY3" fmla="*/ 11970 h 175743"/>
              <a:gd name="connsiteX4" fmla="*/ 1269242 w 2524836"/>
              <a:gd name="connsiteY4" fmla="*/ 25618 h 175743"/>
              <a:gd name="connsiteX5" fmla="*/ 1378424 w 2524836"/>
              <a:gd name="connsiteY5" fmla="*/ 52913 h 175743"/>
              <a:gd name="connsiteX6" fmla="*/ 1473958 w 2524836"/>
              <a:gd name="connsiteY6" fmla="*/ 93857 h 175743"/>
              <a:gd name="connsiteX7" fmla="*/ 1514902 w 2524836"/>
              <a:gd name="connsiteY7" fmla="*/ 107504 h 175743"/>
              <a:gd name="connsiteX8" fmla="*/ 1569493 w 2524836"/>
              <a:gd name="connsiteY8" fmla="*/ 134800 h 175743"/>
              <a:gd name="connsiteX9" fmla="*/ 1637732 w 2524836"/>
              <a:gd name="connsiteY9" fmla="*/ 148448 h 175743"/>
              <a:gd name="connsiteX10" fmla="*/ 1719618 w 2524836"/>
              <a:gd name="connsiteY10" fmla="*/ 175743 h 175743"/>
              <a:gd name="connsiteX11" fmla="*/ 1815152 w 2524836"/>
              <a:gd name="connsiteY11" fmla="*/ 162095 h 175743"/>
              <a:gd name="connsiteX12" fmla="*/ 1965278 w 2524836"/>
              <a:gd name="connsiteY12" fmla="*/ 107504 h 175743"/>
              <a:gd name="connsiteX13" fmla="*/ 2006221 w 2524836"/>
              <a:gd name="connsiteY13" fmla="*/ 93857 h 175743"/>
              <a:gd name="connsiteX14" fmla="*/ 2129051 w 2524836"/>
              <a:gd name="connsiteY14" fmla="*/ 66561 h 175743"/>
              <a:gd name="connsiteX15" fmla="*/ 2169994 w 2524836"/>
              <a:gd name="connsiteY15" fmla="*/ 52913 h 175743"/>
              <a:gd name="connsiteX16" fmla="*/ 2251881 w 2524836"/>
              <a:gd name="connsiteY16" fmla="*/ 11970 h 175743"/>
              <a:gd name="connsiteX17" fmla="*/ 2361063 w 2524836"/>
              <a:gd name="connsiteY17" fmla="*/ 39266 h 175743"/>
              <a:gd name="connsiteX18" fmla="*/ 2402006 w 2524836"/>
              <a:gd name="connsiteY18" fmla="*/ 66561 h 175743"/>
              <a:gd name="connsiteX19" fmla="*/ 2442949 w 2524836"/>
              <a:gd name="connsiteY19" fmla="*/ 39266 h 175743"/>
              <a:gd name="connsiteX20" fmla="*/ 2524836 w 2524836"/>
              <a:gd name="connsiteY20" fmla="*/ 66561 h 17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24836" h="175743">
                <a:moveTo>
                  <a:pt x="0" y="39266"/>
                </a:moveTo>
                <a:cubicBezTo>
                  <a:pt x="344344" y="56482"/>
                  <a:pt x="289605" y="61235"/>
                  <a:pt x="696036" y="39266"/>
                </a:cubicBezTo>
                <a:cubicBezTo>
                  <a:pt x="723668" y="37772"/>
                  <a:pt x="750529" y="29531"/>
                  <a:pt x="777923" y="25618"/>
                </a:cubicBezTo>
                <a:cubicBezTo>
                  <a:pt x="814232" y="20431"/>
                  <a:pt x="850711" y="16519"/>
                  <a:pt x="887105" y="11970"/>
                </a:cubicBezTo>
                <a:cubicBezTo>
                  <a:pt x="1014484" y="16519"/>
                  <a:pt x="1142015" y="17907"/>
                  <a:pt x="1269242" y="25618"/>
                </a:cubicBezTo>
                <a:cubicBezTo>
                  <a:pt x="1297823" y="27350"/>
                  <a:pt x="1348817" y="41070"/>
                  <a:pt x="1378424" y="52913"/>
                </a:cubicBezTo>
                <a:cubicBezTo>
                  <a:pt x="1410592" y="65780"/>
                  <a:pt x="1441790" y="80990"/>
                  <a:pt x="1473958" y="93857"/>
                </a:cubicBezTo>
                <a:cubicBezTo>
                  <a:pt x="1487315" y="99200"/>
                  <a:pt x="1501679" y="101837"/>
                  <a:pt x="1514902" y="107504"/>
                </a:cubicBezTo>
                <a:cubicBezTo>
                  <a:pt x="1533602" y="115518"/>
                  <a:pt x="1550192" y="128366"/>
                  <a:pt x="1569493" y="134800"/>
                </a:cubicBezTo>
                <a:cubicBezTo>
                  <a:pt x="1591499" y="142136"/>
                  <a:pt x="1615353" y="142345"/>
                  <a:pt x="1637732" y="148448"/>
                </a:cubicBezTo>
                <a:cubicBezTo>
                  <a:pt x="1665490" y="156018"/>
                  <a:pt x="1719618" y="175743"/>
                  <a:pt x="1719618" y="175743"/>
                </a:cubicBezTo>
                <a:cubicBezTo>
                  <a:pt x="1751463" y="171194"/>
                  <a:pt x="1783808" y="169328"/>
                  <a:pt x="1815152" y="162095"/>
                </a:cubicBezTo>
                <a:cubicBezTo>
                  <a:pt x="1864863" y="150623"/>
                  <a:pt x="1917511" y="125416"/>
                  <a:pt x="1965278" y="107504"/>
                </a:cubicBezTo>
                <a:cubicBezTo>
                  <a:pt x="1978748" y="102453"/>
                  <a:pt x="1992265" y="97346"/>
                  <a:pt x="2006221" y="93857"/>
                </a:cubicBezTo>
                <a:cubicBezTo>
                  <a:pt x="2118764" y="65722"/>
                  <a:pt x="2031004" y="94575"/>
                  <a:pt x="2129051" y="66561"/>
                </a:cubicBezTo>
                <a:cubicBezTo>
                  <a:pt x="2142883" y="62609"/>
                  <a:pt x="2157127" y="59347"/>
                  <a:pt x="2169994" y="52913"/>
                </a:cubicBezTo>
                <a:cubicBezTo>
                  <a:pt x="2275821" y="0"/>
                  <a:pt x="2148970" y="46274"/>
                  <a:pt x="2251881" y="11970"/>
                </a:cubicBezTo>
                <a:cubicBezTo>
                  <a:pt x="2277838" y="17161"/>
                  <a:pt x="2333084" y="25277"/>
                  <a:pt x="2361063" y="39266"/>
                </a:cubicBezTo>
                <a:cubicBezTo>
                  <a:pt x="2375734" y="46601"/>
                  <a:pt x="2388358" y="57463"/>
                  <a:pt x="2402006" y="66561"/>
                </a:cubicBezTo>
                <a:cubicBezTo>
                  <a:pt x="2415654" y="57463"/>
                  <a:pt x="2426673" y="41301"/>
                  <a:pt x="2442949" y="39266"/>
                </a:cubicBezTo>
                <a:cubicBezTo>
                  <a:pt x="2495961" y="32639"/>
                  <a:pt x="2500758" y="42483"/>
                  <a:pt x="2524836" y="66561"/>
                </a:cubicBezTo>
              </a:path>
            </a:pathLst>
          </a:custGeom>
          <a:ln w="228600">
            <a:solidFill>
              <a:srgbClr val="FFFF00">
                <a:alpha val="37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a:t>
            </a:r>
            <a:endParaRPr lang="en-GB" dirty="0"/>
          </a:p>
        </p:txBody>
      </p:sp>
      <p:sp>
        <p:nvSpPr>
          <p:cNvPr id="3" name="Text Placeholder 2"/>
          <p:cNvSpPr>
            <a:spLocks noGrp="1"/>
          </p:cNvSpPr>
          <p:nvPr>
            <p:ph type="body" idx="1"/>
          </p:nvPr>
        </p:nvSpPr>
        <p:spPr/>
        <p:txBody>
          <a:bodyPr/>
          <a:lstStyle/>
          <a:p>
            <a:pPr lvl="1"/>
            <a:endParaRPr lang="en-GB" dirty="0"/>
          </a:p>
        </p:txBody>
      </p:sp>
      <p:sp>
        <p:nvSpPr>
          <p:cNvPr id="5122" name="Text Box 2"/>
          <p:cNvSpPr txBox="1">
            <a:spLocks noChangeArrowheads="1"/>
          </p:cNvSpPr>
          <p:nvPr/>
        </p:nvSpPr>
        <p:spPr bwMode="auto">
          <a:xfrm>
            <a:off x="4724400" y="4572000"/>
            <a:ext cx="3962400" cy="1600200"/>
          </a:xfrm>
          <a:prstGeom prst="rect">
            <a:avLst/>
          </a:prstGeom>
          <a:solidFill>
            <a:schemeClr val="tx1"/>
          </a:solidFill>
          <a:ln>
            <a:headEnd/>
            <a:tailEnd/>
          </a:ln>
        </p:spPr>
        <p:style>
          <a:lnRef idx="1">
            <a:schemeClr val="dk1"/>
          </a:lnRef>
          <a:fillRef idx="1001">
            <a:schemeClr val="lt2"/>
          </a:fillRef>
          <a:effectRef idx="1">
            <a:schemeClr val="dk1"/>
          </a:effectRef>
          <a:fontRef idx="minor">
            <a:schemeClr val="dk1"/>
          </a:fontRef>
        </p:style>
        <p:txBody>
          <a:bodyPr vert="horz" wrap="square" lIns="54000" tIns="45720" rIns="5400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b="0" i="1" strike="noStrike" cap="none" normalizeH="0" baseline="0" dirty="0" smtClean="0">
                <a:ln>
                  <a:noFill/>
                </a:ln>
                <a:solidFill>
                  <a:schemeClr val="bg1"/>
                </a:solidFill>
                <a:effectLst/>
                <a:latin typeface="Calibri" pitchFamily="34" charset="0"/>
                <a:cs typeface="Arial" pitchFamily="34" charset="0"/>
              </a:rPr>
              <a:t>Interface Types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strike="noStrike" cap="none" normalizeH="0" baseline="0" dirty="0" smtClean="0">
                <a:ln>
                  <a:noFill/>
                </a:ln>
                <a:solidFill>
                  <a:schemeClr val="bg1"/>
                </a:solidFill>
                <a:effectLst/>
                <a:latin typeface="Lucida Console" pitchFamily="49" charset="0"/>
                <a:cs typeface="Arial" pitchFamily="34" charset="0"/>
              </a:rPr>
              <a:t>type</a:t>
            </a: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US" sz="1600" b="0" i="0" strike="noStrike" cap="none" normalizeH="0" baseline="0" dirty="0" err="1" smtClean="0">
                <a:ln>
                  <a:noFill/>
                </a:ln>
                <a:solidFill>
                  <a:schemeClr val="bg1"/>
                </a:solidFill>
                <a:effectLst/>
                <a:latin typeface="Lucida Console" pitchFamily="49" charset="0"/>
                <a:cs typeface="Arial" pitchFamily="34" charset="0"/>
              </a:rPr>
              <a:t>IObject</a:t>
            </a:r>
            <a:r>
              <a:rPr kumimoji="0" lang="en-US" sz="1600" b="0" i="0" strike="noStrike" cap="none" normalizeH="0" baseline="0" dirty="0" smtClean="0">
                <a:ln>
                  <a:noFill/>
                </a:ln>
                <a:solidFill>
                  <a:schemeClr val="bg1"/>
                </a:solidFill>
                <a:effectLst/>
                <a:latin typeface="Lucida Console" pitchFamily="49" charset="0"/>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GB" sz="1600" b="1" i="0" strike="noStrike" cap="none" normalizeH="0" baseline="0" dirty="0" smtClean="0">
                <a:ln>
                  <a:noFill/>
                </a:ln>
                <a:solidFill>
                  <a:schemeClr val="bg1"/>
                </a:solidFill>
                <a:effectLst/>
                <a:latin typeface="Lucida Console" pitchFamily="49" charset="0"/>
                <a:cs typeface="Arial" pitchFamily="34" charset="0"/>
              </a:rPr>
              <a:t>interface</a:t>
            </a: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US" sz="1600" b="0" i="0" strike="noStrike" cap="none" normalizeH="0" baseline="0" dirty="0" err="1" smtClean="0">
                <a:ln>
                  <a:noFill/>
                </a:ln>
                <a:solidFill>
                  <a:schemeClr val="bg1"/>
                </a:solidFill>
                <a:effectLst/>
                <a:latin typeface="Lucida Console" pitchFamily="49" charset="0"/>
                <a:cs typeface="Arial" pitchFamily="34" charset="0"/>
              </a:rPr>
              <a:t>ISimpleObject</a:t>
            </a:r>
            <a:endParaRPr kumimoji="0" lang="en-US" sz="1600" b="0" i="0" strike="noStrike" cap="none" normalizeH="0" baseline="0" dirty="0" smtClean="0">
              <a:ln>
                <a:noFill/>
              </a:ln>
              <a:solidFill>
                <a:schemeClr val="bg1"/>
              </a:solidFill>
              <a:effectLst/>
              <a:latin typeface="Lucida Console"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GB" sz="1600" b="1" i="0" strike="noStrike" cap="none" normalizeH="0" baseline="0" dirty="0" smtClean="0">
                <a:ln>
                  <a:noFill/>
                </a:ln>
                <a:solidFill>
                  <a:schemeClr val="bg1"/>
                </a:solidFill>
                <a:effectLst/>
                <a:latin typeface="Lucida Console" pitchFamily="49" charset="0"/>
                <a:cs typeface="Arial" pitchFamily="34" charset="0"/>
              </a:rPr>
              <a:t>abstract</a:t>
            </a:r>
            <a:r>
              <a:rPr kumimoji="0" lang="en-US" sz="1600" b="0" i="0" strike="noStrike" cap="none" normalizeH="0" baseline="0" dirty="0" smtClean="0">
                <a:ln>
                  <a:noFill/>
                </a:ln>
                <a:solidFill>
                  <a:schemeClr val="bg1"/>
                </a:solidFill>
                <a:effectLst/>
                <a:latin typeface="Lucida Console" pitchFamily="49" charset="0"/>
                <a:cs typeface="Arial" pitchFamily="34" charset="0"/>
              </a:rPr>
              <a:t> Prop1 : </a:t>
            </a:r>
            <a:r>
              <a:rPr kumimoji="0" lang="en-US" sz="1600" b="0" i="1" strike="noStrike" cap="none" normalizeH="0" baseline="0" dirty="0" smtClean="0">
                <a:ln>
                  <a:noFill/>
                </a:ln>
                <a:solidFill>
                  <a:schemeClr val="bg1"/>
                </a:solidFill>
                <a:effectLst/>
                <a:latin typeface="Lucida Console" pitchFamily="49" charset="0"/>
                <a:cs typeface="Arial" pitchFamily="34" charset="0"/>
              </a:rPr>
              <a:t>type</a:t>
            </a:r>
            <a:endParaRPr kumimoji="0" lang="en-US" sz="1600" b="0" i="0" strike="noStrike" cap="none" normalizeH="0" baseline="0" dirty="0" smtClean="0">
              <a:ln>
                <a:noFill/>
              </a:ln>
              <a:solidFill>
                <a:schemeClr val="bg1"/>
              </a:solidFill>
              <a:effectLst/>
              <a:latin typeface="Lucida Console"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GB" sz="1600" b="1" i="0" strike="noStrike" cap="none" normalizeH="0" baseline="0" dirty="0" smtClean="0">
                <a:ln>
                  <a:noFill/>
                </a:ln>
                <a:solidFill>
                  <a:schemeClr val="bg1"/>
                </a:solidFill>
                <a:effectLst/>
                <a:latin typeface="Lucida Console" pitchFamily="49" charset="0"/>
                <a:cs typeface="Arial" pitchFamily="34" charset="0"/>
              </a:rPr>
              <a:t>abstract</a:t>
            </a:r>
            <a:r>
              <a:rPr kumimoji="0" lang="en-US" sz="1600" b="0" i="0" strike="noStrike" cap="none" normalizeH="0" baseline="0" dirty="0" smtClean="0">
                <a:ln>
                  <a:noFill/>
                </a:ln>
                <a:solidFill>
                  <a:schemeClr val="bg1"/>
                </a:solidFill>
                <a:effectLst/>
                <a:latin typeface="Lucida Console" pitchFamily="49" charset="0"/>
                <a:cs typeface="Arial" pitchFamily="34" charset="0"/>
              </a:rPr>
              <a:t> Meth2 : </a:t>
            </a:r>
            <a:r>
              <a:rPr kumimoji="0" lang="en-US" sz="1600" b="0" i="1" strike="noStrike" cap="none" normalizeH="0" baseline="0" dirty="0" smtClean="0">
                <a:ln>
                  <a:noFill/>
                </a:ln>
                <a:solidFill>
                  <a:schemeClr val="bg1"/>
                </a:solidFill>
                <a:effectLst/>
                <a:latin typeface="Lucida Console" pitchFamily="49" charset="0"/>
                <a:cs typeface="Arial" pitchFamily="34" charset="0"/>
              </a:rPr>
              <a:t>type</a:t>
            </a:r>
            <a:r>
              <a:rPr kumimoji="0" lang="en-US" sz="1600" b="0" i="0" strike="noStrike" cap="none" normalizeH="0" baseline="0" dirty="0" smtClean="0">
                <a:ln>
                  <a:noFill/>
                </a:ln>
                <a:solidFill>
                  <a:schemeClr val="bg1"/>
                </a:solidFill>
                <a:effectLst/>
                <a:latin typeface="Lucida Console" pitchFamily="49" charset="0"/>
                <a:cs typeface="Arial" pitchFamily="34" charset="0"/>
              </a:rPr>
              <a:t> -&gt; </a:t>
            </a:r>
            <a:r>
              <a:rPr kumimoji="0" lang="en-US" sz="1600" b="0" i="1" strike="noStrike" cap="none" normalizeH="0" baseline="0" dirty="0" smtClean="0">
                <a:ln>
                  <a:noFill/>
                </a:ln>
                <a:solidFill>
                  <a:schemeClr val="bg1"/>
                </a:solidFill>
                <a:effectLst/>
                <a:latin typeface="Lucida Console" pitchFamily="49" charset="0"/>
                <a:cs typeface="Arial" pitchFamily="34" charset="0"/>
              </a:rPr>
              <a:t>type</a:t>
            </a:r>
            <a:endParaRPr kumimoji="0" lang="en-US" sz="4000" b="0" i="0" strike="noStrike" cap="none" normalizeH="0" baseline="0" dirty="0" smtClean="0">
              <a:ln>
                <a:noFill/>
              </a:ln>
              <a:solidFill>
                <a:schemeClr val="bg1"/>
              </a:solidFill>
              <a:effectLst/>
              <a:latin typeface="Lucida Console" pitchFamily="49" charset="0"/>
              <a:cs typeface="Arial" pitchFamily="34" charset="0"/>
            </a:endParaRPr>
          </a:p>
        </p:txBody>
      </p:sp>
      <p:sp>
        <p:nvSpPr>
          <p:cNvPr id="5124" name="Text Box 4"/>
          <p:cNvSpPr txBox="1">
            <a:spLocks noChangeArrowheads="1"/>
          </p:cNvSpPr>
          <p:nvPr/>
        </p:nvSpPr>
        <p:spPr bwMode="auto">
          <a:xfrm>
            <a:off x="1828800" y="1524000"/>
            <a:ext cx="4772028" cy="2628904"/>
          </a:xfrm>
          <a:prstGeom prst="rect">
            <a:avLst/>
          </a:prstGeom>
          <a:solidFill>
            <a:schemeClr val="tx1"/>
          </a:solidFill>
          <a:ln>
            <a:headEnd/>
            <a:tailEnd/>
          </a:ln>
        </p:spPr>
        <p:style>
          <a:lnRef idx="1">
            <a:schemeClr val="dk1"/>
          </a:lnRef>
          <a:fillRef idx="1001">
            <a:schemeClr val="lt2"/>
          </a:fillRef>
          <a:effectRef idx="1">
            <a:schemeClr val="dk1"/>
          </a:effectRef>
          <a:fontRef idx="minor">
            <a:schemeClr val="dk1"/>
          </a:fontRef>
        </p:style>
        <p:txBody>
          <a:bodyPr vert="horz" wrap="square" lIns="54000" tIns="45720" rIns="5400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b="0" i="1" strike="noStrike" cap="none" normalizeH="0" baseline="0" dirty="0" smtClean="0">
                <a:ln>
                  <a:noFill/>
                </a:ln>
                <a:solidFill>
                  <a:schemeClr val="bg1"/>
                </a:solidFill>
                <a:effectLst/>
                <a:latin typeface="Calibri" pitchFamily="34" charset="0"/>
                <a:cs typeface="Arial" pitchFamily="34" charset="0"/>
              </a:rPr>
              <a:t>Class Types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strike="noStrike" cap="none" normalizeH="0" baseline="0" dirty="0" smtClean="0">
                <a:ln>
                  <a:noFill/>
                </a:ln>
                <a:solidFill>
                  <a:schemeClr val="bg1"/>
                </a:solidFill>
                <a:effectLst/>
                <a:latin typeface="Lucida Console" pitchFamily="49" charset="0"/>
                <a:cs typeface="Arial" pitchFamily="34" charset="0"/>
              </a:rPr>
              <a:t>type</a:t>
            </a: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US" sz="1600" b="0" i="0" strike="noStrike" cap="none" normalizeH="0" baseline="0" dirty="0" err="1" smtClean="0">
                <a:ln>
                  <a:noFill/>
                </a:ln>
                <a:solidFill>
                  <a:schemeClr val="bg1"/>
                </a:solidFill>
                <a:effectLst/>
                <a:latin typeface="Lucida Console" pitchFamily="49" charset="0"/>
                <a:cs typeface="Arial" pitchFamily="34" charset="0"/>
              </a:rPr>
              <a:t>ObjectType</a:t>
            </a:r>
            <a:r>
              <a:rPr kumimoji="0" lang="en-US" sz="1600" b="0" i="0" strike="noStrike" cap="none" normalizeH="0" baseline="0" dirty="0" smtClean="0">
                <a:ln>
                  <a:noFill/>
                </a:ln>
                <a:solidFill>
                  <a:schemeClr val="bg1"/>
                </a:solidFill>
                <a:effectLst/>
                <a:latin typeface="Lucida Console" pitchFamily="49" charset="0"/>
                <a:cs typeface="Arial" pitchFamily="34" charset="0"/>
              </a:rPr>
              <a:t>(</a:t>
            </a:r>
            <a:r>
              <a:rPr kumimoji="0" lang="en-US" sz="1600" b="0" i="1" strike="noStrike" cap="none" normalizeH="0" baseline="0" dirty="0" err="1" smtClean="0">
                <a:ln>
                  <a:noFill/>
                </a:ln>
                <a:solidFill>
                  <a:schemeClr val="bg1"/>
                </a:solidFill>
                <a:effectLst/>
                <a:latin typeface="Lucida Console" pitchFamily="49" charset="0"/>
                <a:cs typeface="Arial" pitchFamily="34" charset="0"/>
              </a:rPr>
              <a:t>args</a:t>
            </a: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US" sz="1600" b="1" i="0" strike="noStrike" cap="none" normalizeH="0" baseline="0" dirty="0" smtClean="0">
                <a:ln>
                  <a:noFill/>
                </a:ln>
                <a:solidFill>
                  <a:schemeClr val="bg1"/>
                </a:solidFill>
                <a:effectLst/>
                <a:latin typeface="Lucida Console"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GB" sz="1600" b="1" i="0" strike="noStrike" cap="none" normalizeH="0" baseline="0" dirty="0" smtClean="0">
                <a:ln>
                  <a:noFill/>
                </a:ln>
                <a:solidFill>
                  <a:schemeClr val="bg1"/>
                </a:solidFill>
                <a:effectLst/>
                <a:latin typeface="Lucida Console" pitchFamily="49" charset="0"/>
                <a:cs typeface="Arial" pitchFamily="34" charset="0"/>
              </a:rPr>
              <a:t>let</a:t>
            </a: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US" sz="1600" b="0" i="0" strike="noStrike" cap="none" normalizeH="0" baseline="0" dirty="0" err="1" smtClean="0">
                <a:ln>
                  <a:noFill/>
                </a:ln>
                <a:solidFill>
                  <a:schemeClr val="bg1"/>
                </a:solidFill>
                <a:effectLst/>
                <a:latin typeface="Lucida Console" pitchFamily="49" charset="0"/>
                <a:cs typeface="Arial" pitchFamily="34" charset="0"/>
              </a:rPr>
              <a:t>internalValue</a:t>
            </a: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US" sz="1600" b="1" i="0" strike="noStrike" cap="none" normalizeH="0" baseline="0" dirty="0" smtClean="0">
                <a:ln>
                  <a:noFill/>
                </a:ln>
                <a:solidFill>
                  <a:schemeClr val="bg1"/>
                </a:solidFill>
                <a:effectLst/>
                <a:latin typeface="Lucida Console" pitchFamily="49" charset="0"/>
                <a:cs typeface="Arial" pitchFamily="34" charset="0"/>
              </a:rPr>
              <a:t>=</a:t>
            </a: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US" sz="1600" b="0" i="1" strike="noStrike" cap="none" normalizeH="0" baseline="0" dirty="0" err="1" smtClean="0">
                <a:ln>
                  <a:noFill/>
                </a:ln>
                <a:solidFill>
                  <a:schemeClr val="bg1"/>
                </a:solidFill>
                <a:effectLst/>
                <a:latin typeface="Lucida Console" pitchFamily="49" charset="0"/>
                <a:cs typeface="Arial" pitchFamily="34" charset="0"/>
              </a:rPr>
              <a:t>expr</a:t>
            </a:r>
            <a:endParaRPr kumimoji="0" lang="en-US" sz="1600" b="0" i="0" strike="noStrike" cap="none" normalizeH="0" baseline="0" dirty="0" smtClean="0">
              <a:ln>
                <a:noFill/>
              </a:ln>
              <a:solidFill>
                <a:schemeClr val="bg1"/>
              </a:solidFill>
              <a:effectLst/>
              <a:latin typeface="Lucida Console"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GB" sz="1600" b="1" i="0" strike="noStrike" cap="none" normalizeH="0" baseline="0" dirty="0" smtClean="0">
                <a:ln>
                  <a:noFill/>
                </a:ln>
                <a:solidFill>
                  <a:schemeClr val="bg1"/>
                </a:solidFill>
                <a:effectLst/>
                <a:latin typeface="Lucida Console" pitchFamily="49" charset="0"/>
                <a:cs typeface="Arial" pitchFamily="34" charset="0"/>
              </a:rPr>
              <a:t>let</a:t>
            </a: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US" sz="1600" b="0" i="0" strike="noStrike" cap="none" normalizeH="0" baseline="0" dirty="0" err="1" smtClean="0">
                <a:ln>
                  <a:noFill/>
                </a:ln>
                <a:solidFill>
                  <a:schemeClr val="bg1"/>
                </a:solidFill>
                <a:effectLst/>
                <a:latin typeface="Lucida Console" pitchFamily="49" charset="0"/>
                <a:cs typeface="Arial" pitchFamily="34" charset="0"/>
              </a:rPr>
              <a:t>internalFunction</a:t>
            </a: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US" sz="1600" b="0" i="1" strike="noStrike" cap="none" normalizeH="0" baseline="0" dirty="0" err="1" smtClean="0">
                <a:ln>
                  <a:noFill/>
                </a:ln>
                <a:solidFill>
                  <a:schemeClr val="bg1"/>
                </a:solidFill>
                <a:effectLst/>
                <a:latin typeface="Lucida Console" pitchFamily="49" charset="0"/>
                <a:cs typeface="Arial" pitchFamily="34" charset="0"/>
              </a:rPr>
              <a:t>args</a:t>
            </a:r>
            <a:r>
              <a:rPr kumimoji="0" lang="en-US" sz="1600" b="0" i="1" strike="noStrike" cap="none" normalizeH="0" baseline="0" dirty="0" smtClean="0">
                <a:ln>
                  <a:noFill/>
                </a:ln>
                <a:solidFill>
                  <a:schemeClr val="bg1"/>
                </a:solidFill>
                <a:effectLst/>
                <a:latin typeface="Lucida Console" pitchFamily="49" charset="0"/>
                <a:cs typeface="Arial" pitchFamily="34" charset="0"/>
              </a:rPr>
              <a:t> </a:t>
            </a:r>
            <a:r>
              <a:rPr kumimoji="0" lang="en-US" sz="1600" b="1" i="0" strike="noStrike" cap="none" normalizeH="0" baseline="0" dirty="0" smtClean="0">
                <a:ln>
                  <a:noFill/>
                </a:ln>
                <a:solidFill>
                  <a:schemeClr val="bg1"/>
                </a:solidFill>
                <a:effectLst/>
                <a:latin typeface="Lucida Console" pitchFamily="49" charset="0"/>
                <a:cs typeface="Arial" pitchFamily="34" charset="0"/>
              </a:rPr>
              <a:t>=</a:t>
            </a: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US" sz="1600" b="0" i="1" strike="noStrike" cap="none" normalizeH="0" baseline="0" dirty="0" err="1" smtClean="0">
                <a:ln>
                  <a:noFill/>
                </a:ln>
                <a:solidFill>
                  <a:schemeClr val="bg1"/>
                </a:solidFill>
                <a:effectLst/>
                <a:latin typeface="Lucida Console" pitchFamily="49" charset="0"/>
                <a:cs typeface="Arial" pitchFamily="34" charset="0"/>
              </a:rPr>
              <a:t>expr</a:t>
            </a:r>
            <a:endParaRPr kumimoji="0" lang="en-US" sz="1600" b="0" i="1" strike="noStrike" cap="none" normalizeH="0" baseline="0" dirty="0" smtClean="0">
              <a:ln>
                <a:noFill/>
              </a:ln>
              <a:solidFill>
                <a:schemeClr val="bg1"/>
              </a:solidFill>
              <a:effectLst/>
              <a:latin typeface="Lucida Console"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GB" sz="1600" b="1" i="0" strike="noStrike" cap="none" normalizeH="0" baseline="0" dirty="0" smtClean="0">
                <a:ln>
                  <a:noFill/>
                </a:ln>
                <a:solidFill>
                  <a:schemeClr val="bg1"/>
                </a:solidFill>
                <a:effectLst/>
                <a:latin typeface="Lucida Console" pitchFamily="49" charset="0"/>
                <a:cs typeface="Arial" pitchFamily="34" charset="0"/>
              </a:rPr>
              <a:t>let</a:t>
            </a: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GB" sz="1600" b="1" i="0" strike="noStrike" cap="none" normalizeH="0" baseline="0" dirty="0" smtClean="0">
                <a:ln>
                  <a:noFill/>
                </a:ln>
                <a:solidFill>
                  <a:schemeClr val="bg1"/>
                </a:solidFill>
                <a:effectLst/>
                <a:latin typeface="Lucida Console" pitchFamily="49" charset="0"/>
                <a:cs typeface="Arial" pitchFamily="34" charset="0"/>
              </a:rPr>
              <a:t>mutable</a:t>
            </a: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US" sz="1600" b="0" i="0" strike="noStrike" cap="none" normalizeH="0" baseline="0" dirty="0" err="1" smtClean="0">
                <a:ln>
                  <a:noFill/>
                </a:ln>
                <a:solidFill>
                  <a:schemeClr val="bg1"/>
                </a:solidFill>
                <a:effectLst/>
                <a:latin typeface="Lucida Console" pitchFamily="49" charset="0"/>
                <a:cs typeface="Arial" pitchFamily="34" charset="0"/>
              </a:rPr>
              <a:t>internalState</a:t>
            </a: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US" sz="1600" b="1" i="0" strike="noStrike" cap="none" normalizeH="0" baseline="0" dirty="0" smtClean="0">
                <a:ln>
                  <a:noFill/>
                </a:ln>
                <a:solidFill>
                  <a:schemeClr val="bg1"/>
                </a:solidFill>
                <a:effectLst/>
                <a:latin typeface="Lucida Console" pitchFamily="49" charset="0"/>
                <a:cs typeface="Arial" pitchFamily="34" charset="0"/>
              </a:rPr>
              <a:t>=</a:t>
            </a: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US" sz="1600" b="0" i="1" strike="noStrike" cap="none" normalizeH="0" baseline="0" dirty="0" err="1" smtClean="0">
                <a:ln>
                  <a:noFill/>
                </a:ln>
                <a:solidFill>
                  <a:schemeClr val="bg1"/>
                </a:solidFill>
                <a:effectLst/>
                <a:latin typeface="Lucida Console" pitchFamily="49" charset="0"/>
                <a:cs typeface="Arial" pitchFamily="34" charset="0"/>
              </a:rPr>
              <a:t>expr</a:t>
            </a:r>
            <a:endParaRPr kumimoji="0" lang="en-US" sz="1600" b="0" i="0" strike="noStrike" cap="none" normalizeH="0" baseline="0" dirty="0" smtClean="0">
              <a:ln>
                <a:noFill/>
              </a:ln>
              <a:solidFill>
                <a:schemeClr val="bg1"/>
              </a:solidFill>
              <a:effectLst/>
              <a:latin typeface="Lucida Console"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strike="noStrike" cap="none" normalizeH="0" baseline="0" dirty="0" smtClean="0">
              <a:ln>
                <a:noFill/>
              </a:ln>
              <a:solidFill>
                <a:schemeClr val="bg1"/>
              </a:solidFill>
              <a:effectLst/>
              <a:latin typeface="Lucida Console"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GB" sz="1600" b="1" i="0" strike="noStrike" cap="none" normalizeH="0" baseline="0" dirty="0" smtClean="0">
                <a:ln>
                  <a:noFill/>
                </a:ln>
                <a:solidFill>
                  <a:schemeClr val="bg1"/>
                </a:solidFill>
                <a:effectLst/>
                <a:latin typeface="Lucida Console" pitchFamily="49" charset="0"/>
                <a:cs typeface="Arial" pitchFamily="34" charset="0"/>
              </a:rPr>
              <a:t>member</a:t>
            </a:r>
            <a:r>
              <a:rPr kumimoji="0" lang="en-US" sz="1600" b="0" i="0" strike="noStrike" cap="none" normalizeH="0" baseline="0" dirty="0" smtClean="0">
                <a:ln>
                  <a:noFill/>
                </a:ln>
                <a:solidFill>
                  <a:schemeClr val="bg1"/>
                </a:solidFill>
                <a:effectLst/>
                <a:latin typeface="Lucida Console" pitchFamily="49" charset="0"/>
                <a:cs typeface="Arial" pitchFamily="34" charset="0"/>
              </a:rPr>
              <a:t> x.Prop1 </a:t>
            </a:r>
            <a:r>
              <a:rPr kumimoji="0" lang="en-US" sz="1600" b="1" i="0" strike="noStrike" cap="none" normalizeH="0" baseline="0" dirty="0" smtClean="0">
                <a:ln>
                  <a:noFill/>
                </a:ln>
                <a:solidFill>
                  <a:schemeClr val="bg1"/>
                </a:solidFill>
                <a:effectLst/>
                <a:latin typeface="Lucida Console" pitchFamily="49" charset="0"/>
                <a:cs typeface="Arial" pitchFamily="34" charset="0"/>
              </a:rPr>
              <a:t>=</a:t>
            </a: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US" sz="1600" b="0" i="1" strike="noStrike" cap="none" normalizeH="0" baseline="0" dirty="0" err="1" smtClean="0">
                <a:ln>
                  <a:noFill/>
                </a:ln>
                <a:solidFill>
                  <a:schemeClr val="bg1"/>
                </a:solidFill>
                <a:effectLst/>
                <a:latin typeface="Lucida Console" pitchFamily="49" charset="0"/>
                <a:cs typeface="Arial" pitchFamily="34" charset="0"/>
              </a:rPr>
              <a:t>expr</a:t>
            </a:r>
            <a:endParaRPr kumimoji="0" lang="en-US" sz="1600" b="0" i="0" strike="noStrike" cap="none" normalizeH="0" baseline="0" dirty="0" smtClean="0">
              <a:ln>
                <a:noFill/>
              </a:ln>
              <a:solidFill>
                <a:schemeClr val="bg1"/>
              </a:solidFill>
              <a:effectLst/>
              <a:latin typeface="Lucida Console"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GB" sz="1600" b="1" i="0" strike="noStrike" cap="none" normalizeH="0" baseline="0" dirty="0" smtClean="0">
                <a:ln>
                  <a:noFill/>
                </a:ln>
                <a:solidFill>
                  <a:schemeClr val="bg1"/>
                </a:solidFill>
                <a:effectLst/>
                <a:latin typeface="Lucida Console" pitchFamily="49" charset="0"/>
                <a:cs typeface="Arial" pitchFamily="34" charset="0"/>
              </a:rPr>
              <a:t>member</a:t>
            </a:r>
            <a:r>
              <a:rPr kumimoji="0" lang="en-US" sz="1600" b="0" i="0" strike="noStrike" cap="none" normalizeH="0" baseline="0" dirty="0" smtClean="0">
                <a:ln>
                  <a:noFill/>
                </a:ln>
                <a:solidFill>
                  <a:schemeClr val="bg1"/>
                </a:solidFill>
                <a:effectLst/>
                <a:latin typeface="Lucida Console" pitchFamily="49" charset="0"/>
                <a:cs typeface="Arial" pitchFamily="34" charset="0"/>
              </a:rPr>
              <a:t> x.Meth2 </a:t>
            </a:r>
            <a:r>
              <a:rPr kumimoji="0" lang="en-US" sz="1600" b="0" i="1" strike="noStrike" cap="none" normalizeH="0" baseline="0" dirty="0" err="1" smtClean="0">
                <a:ln>
                  <a:noFill/>
                </a:ln>
                <a:solidFill>
                  <a:schemeClr val="bg1"/>
                </a:solidFill>
                <a:effectLst/>
                <a:latin typeface="Lucida Console" pitchFamily="49" charset="0"/>
                <a:cs typeface="Arial" pitchFamily="34" charset="0"/>
              </a:rPr>
              <a:t>args</a:t>
            </a: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US" sz="1600" b="1" i="0" strike="noStrike" cap="none" normalizeH="0" baseline="0" dirty="0" smtClean="0">
                <a:ln>
                  <a:noFill/>
                </a:ln>
                <a:solidFill>
                  <a:schemeClr val="bg1"/>
                </a:solidFill>
                <a:effectLst/>
                <a:latin typeface="Lucida Console" pitchFamily="49" charset="0"/>
                <a:cs typeface="Arial" pitchFamily="34" charset="0"/>
              </a:rPr>
              <a:t>=</a:t>
            </a:r>
            <a:r>
              <a:rPr kumimoji="0" lang="en-US" sz="1600" b="0" i="0" strike="noStrike" cap="none" normalizeH="0" baseline="0" dirty="0" smtClean="0">
                <a:ln>
                  <a:noFill/>
                </a:ln>
                <a:solidFill>
                  <a:schemeClr val="bg1"/>
                </a:solidFill>
                <a:effectLst/>
                <a:latin typeface="Lucida Console" pitchFamily="49" charset="0"/>
                <a:cs typeface="Arial" pitchFamily="34" charset="0"/>
              </a:rPr>
              <a:t> </a:t>
            </a:r>
            <a:r>
              <a:rPr kumimoji="0" lang="en-US" sz="1600" b="0" i="1" strike="noStrike" cap="none" normalizeH="0" baseline="0" dirty="0" err="1" smtClean="0">
                <a:ln>
                  <a:noFill/>
                </a:ln>
                <a:solidFill>
                  <a:schemeClr val="bg1"/>
                </a:solidFill>
                <a:effectLst/>
                <a:latin typeface="Lucida Console" pitchFamily="49" charset="0"/>
                <a:cs typeface="Arial" pitchFamily="34" charset="0"/>
              </a:rPr>
              <a:t>expr</a:t>
            </a:r>
            <a:endParaRPr kumimoji="0" lang="en-US" sz="4000" b="0" i="0" strike="noStrike" cap="none" normalizeH="0" baseline="0" dirty="0" smtClean="0">
              <a:ln>
                <a:noFill/>
              </a:ln>
              <a:solidFill>
                <a:schemeClr val="bg1"/>
              </a:solidFill>
              <a:effectLst/>
              <a:latin typeface="Lucida Console" pitchFamily="49" charset="0"/>
              <a:cs typeface="Arial" pitchFamily="34" charset="0"/>
            </a:endParaRPr>
          </a:p>
        </p:txBody>
      </p:sp>
      <p:sp>
        <p:nvSpPr>
          <p:cNvPr id="8" name="Text Box 2"/>
          <p:cNvSpPr txBox="1">
            <a:spLocks noChangeArrowheads="1"/>
          </p:cNvSpPr>
          <p:nvPr/>
        </p:nvSpPr>
        <p:spPr bwMode="auto">
          <a:xfrm>
            <a:off x="228600" y="4876800"/>
            <a:ext cx="4286280" cy="857256"/>
          </a:xfrm>
          <a:prstGeom prst="rect">
            <a:avLst/>
          </a:prstGeom>
          <a:solidFill>
            <a:schemeClr val="tx1"/>
          </a:solidFill>
          <a:ln>
            <a:headEnd/>
            <a:tailEnd/>
          </a:ln>
        </p:spPr>
        <p:style>
          <a:lnRef idx="1">
            <a:schemeClr val="dk1"/>
          </a:lnRef>
          <a:fillRef idx="1001">
            <a:schemeClr val="lt2"/>
          </a:fillRef>
          <a:effectRef idx="1">
            <a:schemeClr val="dk1"/>
          </a:effectRef>
          <a:fontRef idx="minor">
            <a:schemeClr val="dk1"/>
          </a:fontRef>
        </p:style>
        <p:txBody>
          <a:bodyPr vert="horz" wrap="square" lIns="54000" tIns="45720" rIns="5400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b="0" i="1" strike="noStrike" cap="none" normalizeH="0" baseline="0" dirty="0" smtClean="0">
                <a:ln>
                  <a:noFill/>
                </a:ln>
                <a:solidFill>
                  <a:schemeClr val="bg1"/>
                </a:solidFill>
                <a:effectLst/>
                <a:latin typeface="Calibri" pitchFamily="34" charset="0"/>
                <a:cs typeface="Arial" pitchFamily="34" charset="0"/>
              </a:rPr>
              <a:t>Constructing Objects</a:t>
            </a:r>
          </a:p>
          <a:p>
            <a:pPr lvl="0" defTabSz="914400" fontAlgn="base">
              <a:spcBef>
                <a:spcPct val="0"/>
              </a:spcBef>
              <a:spcAft>
                <a:spcPct val="0"/>
              </a:spcAft>
            </a:pPr>
            <a:r>
              <a:rPr lang="en-GB" sz="1600" b="1" dirty="0" smtClean="0">
                <a:solidFill>
                  <a:schemeClr val="bg1"/>
                </a:solidFill>
                <a:latin typeface="Lucida Console" pitchFamily="49" charset="0"/>
                <a:cs typeface="Arial" pitchFamily="34" charset="0"/>
              </a:rPr>
              <a:t>new </a:t>
            </a:r>
            <a:r>
              <a:rPr lang="en-GB" sz="1600" dirty="0" err="1" smtClean="0">
                <a:solidFill>
                  <a:schemeClr val="bg1"/>
                </a:solidFill>
                <a:latin typeface="Lucida Console" pitchFamily="49" charset="0"/>
                <a:cs typeface="Arial" pitchFamily="34" charset="0"/>
              </a:rPr>
              <a:t>FileInfo</a:t>
            </a:r>
            <a:r>
              <a:rPr lang="en-GB" sz="1600" dirty="0" smtClean="0">
                <a:solidFill>
                  <a:schemeClr val="bg1"/>
                </a:solidFill>
                <a:latin typeface="Lucida Console" pitchFamily="49" charset="0"/>
                <a:cs typeface="Arial" pitchFamily="34" charset="0"/>
              </a:rPr>
              <a:t>(@"c:\misc\test.fs")</a:t>
            </a:r>
            <a:endParaRPr kumimoji="0" lang="en-US" sz="4000" i="0" strike="noStrike" cap="none" normalizeH="0" baseline="0" dirty="0" smtClean="0">
              <a:ln>
                <a:noFill/>
              </a:ln>
              <a:solidFill>
                <a:schemeClr val="bg1"/>
              </a:solidFill>
              <a:effectLst/>
              <a:latin typeface="Lucida Console" pitchFamily="49"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5124"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Objects + Functional</a:t>
            </a:r>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b="1" kern="1200" dirty="0" smtClean="0">
                <a:solidFill>
                  <a:schemeClr val="accent2"/>
                </a:solidFill>
                <a:latin typeface="Consolas" pitchFamily="49" charset="0"/>
                <a:cs typeface="Consolas" pitchFamily="49" charset="0"/>
              </a:rPr>
              <a:t>type</a:t>
            </a:r>
            <a:r>
              <a:rPr lang="en-US" b="1" kern="1200" dirty="0" smtClean="0">
                <a:latin typeface="Consolas" pitchFamily="49" charset="0"/>
                <a:cs typeface="Consolas" pitchFamily="49" charset="0"/>
              </a:rPr>
              <a:t> Vector2D (</a:t>
            </a:r>
            <a:r>
              <a:rPr lang="en-US" b="1" kern="1200" dirty="0" err="1" smtClean="0">
                <a:latin typeface="Consolas" pitchFamily="49" charset="0"/>
                <a:cs typeface="Consolas" pitchFamily="49" charset="0"/>
              </a:rPr>
              <a:t>dx:double</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dy:double</a:t>
            </a:r>
            <a:r>
              <a:rPr lang="en-US" b="1" kern="1200" dirty="0" smtClean="0">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endParaRPr lang="en-US" b="1" kern="1200" dirty="0" smtClean="0">
              <a:latin typeface="Consolas" pitchFamily="49" charset="0"/>
              <a:cs typeface="Consolas" pitchFamily="49" charset="0"/>
            </a:endParaRPr>
          </a:p>
          <a:p>
            <a:pPr>
              <a:lnSpc>
                <a:spcPct val="90000"/>
              </a:lnSpc>
              <a:defRPr/>
            </a:pPr>
            <a:r>
              <a:rPr lang="en-US" b="1" dirty="0" smtClean="0">
                <a:solidFill>
                  <a:schemeClr val="accent2">
                    <a:lumMod val="40000"/>
                    <a:lumOff val="60000"/>
                  </a:schemeClr>
                </a:solidFill>
                <a:cs typeface="Consolas" pitchFamily="49" charset="0"/>
              </a:rPr>
              <a:t>   </a:t>
            </a:r>
            <a:r>
              <a:rPr lang="en-US" b="1" dirty="0" smtClean="0">
                <a:solidFill>
                  <a:schemeClr val="accent2"/>
                </a:solidFill>
                <a:cs typeface="Consolas" pitchFamily="49" charset="0"/>
              </a:rPr>
              <a:t>let</a:t>
            </a:r>
            <a:r>
              <a:rPr lang="en-US" b="1" dirty="0" smtClean="0">
                <a:cs typeface="Consolas" pitchFamily="49" charset="0"/>
              </a:rPr>
              <a:t> d2 = dx*</a:t>
            </a:r>
            <a:r>
              <a:rPr lang="en-US" b="1" dirty="0" err="1" smtClean="0">
                <a:cs typeface="Consolas" pitchFamily="49" charset="0"/>
              </a:rPr>
              <a:t>dx+dy</a:t>
            </a:r>
            <a:r>
              <a:rPr lang="en-US" b="1" dirty="0" smtClean="0">
                <a:cs typeface="Consolas" pitchFamily="49" charset="0"/>
              </a:rPr>
              <a:t>*dy</a:t>
            </a:r>
          </a:p>
          <a:p>
            <a:pPr marL="0" indent="0" defTabSz="914363" eaLnBrk="1" fontAlgn="auto" hangingPunct="1">
              <a:lnSpc>
                <a:spcPct val="90000"/>
              </a:lnSpc>
              <a:spcAft>
                <a:spcPts val="0"/>
              </a:spcAft>
              <a:buClrTx/>
              <a:buFontTx/>
              <a:buNone/>
              <a:defRPr/>
            </a:pPr>
            <a:endParaRPr lang="en-US" b="1" kern="1200" dirty="0" smtClean="0">
              <a:solidFill>
                <a:schemeClr val="accent2">
                  <a:lumMod val="40000"/>
                  <a:lumOff val="60000"/>
                </a:schemeClr>
              </a:solidFill>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v.DX = dx</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v.DY = dy</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v.Length = sqrt d2</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v.Scale</a:t>
            </a:r>
            <a:r>
              <a:rPr lang="en-US" b="1" kern="1200" dirty="0" smtClean="0">
                <a:latin typeface="Consolas" pitchFamily="49" charset="0"/>
                <a:cs typeface="Consolas" pitchFamily="49" charset="0"/>
              </a:rPr>
              <a:t>(k) = Vector2D (dx*</a:t>
            </a:r>
            <a:r>
              <a:rPr lang="en-US" b="1" kern="1200" dirty="0" err="1" smtClean="0">
                <a:latin typeface="Consolas" pitchFamily="49" charset="0"/>
                <a:cs typeface="Consolas" pitchFamily="49" charset="0"/>
              </a:rPr>
              <a:t>k,dy</a:t>
            </a:r>
            <a:r>
              <a:rPr lang="en-US" b="1" kern="1200" dirty="0" smtClean="0">
                <a:latin typeface="Consolas" pitchFamily="49" charset="0"/>
                <a:cs typeface="Consolas" pitchFamily="49" charset="0"/>
              </a:rPr>
              <a:t>*k)</a:t>
            </a:r>
            <a:endParaRPr lang="en-US" b="1" kern="1200" dirty="0" smtClean="0">
              <a:solidFill>
                <a:schemeClr val="accent2">
                  <a:lumMod val="40000"/>
                  <a:lumOff val="60000"/>
                </a:schemeClr>
              </a:solidFill>
              <a:latin typeface="Consolas" pitchFamily="49" charset="0"/>
              <a:cs typeface="Consolas" pitchFamily="49" charset="0"/>
            </a:endParaRPr>
          </a:p>
        </p:txBody>
      </p:sp>
      <p:sp>
        <p:nvSpPr>
          <p:cNvPr id="4" name="Rectangular Callout 3"/>
          <p:cNvSpPr/>
          <p:nvPr/>
        </p:nvSpPr>
        <p:spPr>
          <a:xfrm>
            <a:off x="6083741" y="1702003"/>
            <a:ext cx="2617704" cy="954107"/>
          </a:xfrm>
          <a:prstGeom prst="wedgeRectCallout">
            <a:avLst>
              <a:gd name="adj1" fmla="val -85989"/>
              <a:gd name="adj2" fmla="val -49005"/>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Inputs to object </a:t>
            </a:r>
          </a:p>
          <a:p>
            <a:pPr algn="ctr"/>
            <a:r>
              <a:rPr lang="en-GB" sz="2800" b="1" dirty="0" smtClean="0">
                <a:solidFill>
                  <a:schemeClr val="tx1"/>
                </a:solidFill>
              </a:rPr>
              <a:t>construction</a:t>
            </a:r>
            <a:endParaRPr lang="en-GB" sz="2800" b="1" dirty="0">
              <a:solidFill>
                <a:schemeClr val="tx1"/>
              </a:solidFill>
            </a:endParaRPr>
          </a:p>
        </p:txBody>
      </p:sp>
      <p:sp>
        <p:nvSpPr>
          <p:cNvPr id="5" name="Rectangular Callout 4"/>
          <p:cNvSpPr/>
          <p:nvPr/>
        </p:nvSpPr>
        <p:spPr>
          <a:xfrm>
            <a:off x="5763125" y="3660584"/>
            <a:ext cx="3160738" cy="523220"/>
          </a:xfrm>
          <a:prstGeom prst="wedgeRectCallout">
            <a:avLst>
              <a:gd name="adj1" fmla="val -99841"/>
              <a:gd name="adj2" fmla="val -4838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properties</a:t>
            </a:r>
            <a:endParaRPr lang="en-GB" sz="2800" b="1" dirty="0">
              <a:solidFill>
                <a:schemeClr val="tx1"/>
              </a:solidFill>
            </a:endParaRPr>
          </a:p>
        </p:txBody>
      </p:sp>
      <p:sp>
        <p:nvSpPr>
          <p:cNvPr id="6" name="Rectangular Callout 5"/>
          <p:cNvSpPr/>
          <p:nvPr/>
        </p:nvSpPr>
        <p:spPr>
          <a:xfrm>
            <a:off x="5997198" y="4390673"/>
            <a:ext cx="2785955" cy="523220"/>
          </a:xfrm>
          <a:prstGeom prst="wedgeRectCallout">
            <a:avLst>
              <a:gd name="adj1" fmla="val -77128"/>
              <a:gd name="adj2" fmla="val 11107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method</a:t>
            </a:r>
            <a:endParaRPr lang="en-GB" sz="2800" b="1" dirty="0">
              <a:solidFill>
                <a:schemeClr val="tx1"/>
              </a:solidFill>
            </a:endParaRPr>
          </a:p>
        </p:txBody>
      </p:sp>
      <p:sp>
        <p:nvSpPr>
          <p:cNvPr id="7" name="Rectangular Callout 6"/>
          <p:cNvSpPr/>
          <p:nvPr/>
        </p:nvSpPr>
        <p:spPr>
          <a:xfrm>
            <a:off x="6075512" y="2782674"/>
            <a:ext cx="2557431" cy="523220"/>
          </a:xfrm>
          <a:prstGeom prst="wedgeRectCallout">
            <a:avLst>
              <a:gd name="adj1" fmla="val -109282"/>
              <a:gd name="adj2" fmla="val -9761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Object internals</a:t>
            </a:r>
            <a:endParaRPr lang="en-GB" sz="28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Objects + Functional</a:t>
            </a:r>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sz="2000" b="1" kern="1200" dirty="0" smtClean="0">
                <a:solidFill>
                  <a:schemeClr val="accent2"/>
                </a:solidFill>
                <a:cs typeface="Consolas" pitchFamily="49" charset="0"/>
              </a:rPr>
              <a:t>type</a:t>
            </a:r>
            <a:r>
              <a:rPr lang="en-US" sz="2000" b="1" kern="1200" dirty="0" smtClean="0">
                <a:cs typeface="Consolas" pitchFamily="49" charset="0"/>
              </a:rPr>
              <a:t> </a:t>
            </a:r>
            <a:r>
              <a:rPr lang="en-US" sz="2000" b="1" kern="1200" dirty="0" err="1" smtClean="0">
                <a:cs typeface="Consolas" pitchFamily="49" charset="0"/>
              </a:rPr>
              <a:t>HuffmanEncoding</a:t>
            </a:r>
            <a:r>
              <a:rPr lang="en-US" sz="2000" b="1" kern="1200" dirty="0" smtClean="0">
                <a:cs typeface="Consolas" pitchFamily="49" charset="0"/>
              </a:rPr>
              <a:t>(</a:t>
            </a:r>
            <a:r>
              <a:rPr lang="en-US" sz="2000" b="1" kern="1200" dirty="0" err="1" smtClean="0">
                <a:cs typeface="Consolas" pitchFamily="49" charset="0"/>
              </a:rPr>
              <a:t>freq:seq</a:t>
            </a:r>
            <a:r>
              <a:rPr lang="en-US" sz="2000" b="1" kern="1200" dirty="0" smtClean="0">
                <a:cs typeface="Consolas" pitchFamily="49" charset="0"/>
              </a:rPr>
              <a:t>&lt;char*</a:t>
            </a:r>
            <a:r>
              <a:rPr lang="en-US" sz="2000" b="1" kern="1200" dirty="0" err="1" smtClean="0">
                <a:cs typeface="Consolas" pitchFamily="49" charset="0"/>
              </a:rPr>
              <a:t>int</a:t>
            </a:r>
            <a:r>
              <a:rPr lang="en-US" sz="2000" b="1" kern="1200" dirty="0" smtClean="0">
                <a:cs typeface="Consolas" pitchFamily="49" charset="0"/>
              </a:rPr>
              <a:t>&gt;)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endParaRPr lang="en-US" sz="2000" b="1" i="1" kern="1200" dirty="0" smtClean="0">
              <a:solidFill>
                <a:schemeClr val="accent2">
                  <a:lumMod val="40000"/>
                  <a:lumOff val="60000"/>
                </a:schemeClr>
              </a:solidFill>
              <a:cs typeface="Consolas" pitchFamily="49" charset="0"/>
            </a:endParaRP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a:t>
            </a: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&lt; 50 lines of beautiful functional code&gt;</a:t>
            </a: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a:t>
            </a:r>
          </a:p>
          <a:p>
            <a:pPr marL="0" indent="0" defTabSz="914363" eaLnBrk="1" fontAlgn="auto" hangingPunct="1">
              <a:lnSpc>
                <a:spcPct val="90000"/>
              </a:lnSpc>
              <a:spcAft>
                <a:spcPts val="0"/>
              </a:spcAft>
              <a:buClrTx/>
              <a:buFontTx/>
              <a:buNone/>
              <a:defRPr/>
            </a:pPr>
            <a:endParaRPr lang="en-US" sz="2000" b="1" kern="1200" dirty="0" smtClean="0">
              <a:cs typeface="Consolas" pitchFamily="49" charset="0"/>
            </a:endParaRP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r>
              <a:rPr lang="en-US" sz="2000" b="1" kern="1200" dirty="0" smtClean="0">
                <a:solidFill>
                  <a:schemeClr val="accent2"/>
                </a:solidFill>
                <a:cs typeface="Consolas" pitchFamily="49" charset="0"/>
              </a:rPr>
              <a:t>member</a:t>
            </a:r>
            <a:r>
              <a:rPr lang="en-US" sz="2000" b="1" kern="1200" dirty="0" smtClean="0">
                <a:cs typeface="Consolas" pitchFamily="49" charset="0"/>
              </a:rPr>
              <a:t> </a:t>
            </a:r>
            <a:r>
              <a:rPr lang="en-US" sz="2000" b="1" kern="1200" dirty="0" err="1" smtClean="0">
                <a:cs typeface="Consolas" pitchFamily="49" charset="0"/>
              </a:rPr>
              <a:t>x.Encode</a:t>
            </a:r>
            <a:r>
              <a:rPr lang="en-US" sz="2000" b="1" kern="1200" dirty="0" smtClean="0">
                <a:cs typeface="Consolas" pitchFamily="49" charset="0"/>
              </a:rPr>
              <a:t>(input: </a:t>
            </a:r>
            <a:r>
              <a:rPr lang="en-US" sz="2000" b="1" kern="1200" dirty="0" err="1" smtClean="0">
                <a:cs typeface="Consolas" pitchFamily="49" charset="0"/>
              </a:rPr>
              <a:t>seq</a:t>
            </a:r>
            <a:r>
              <a:rPr lang="en-US" sz="2000" b="1" kern="1200" dirty="0" smtClean="0">
                <a:cs typeface="Consolas" pitchFamily="49" charset="0"/>
              </a:rPr>
              <a:t>&lt;char&gt;) =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encode(input)</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r>
              <a:rPr lang="en-US" sz="2000" b="1" kern="1200" dirty="0" smtClean="0">
                <a:solidFill>
                  <a:schemeClr val="accent2"/>
                </a:solidFill>
                <a:cs typeface="Consolas" pitchFamily="49" charset="0"/>
              </a:rPr>
              <a:t>member</a:t>
            </a:r>
            <a:r>
              <a:rPr lang="en-US" sz="2000" b="1" kern="1200" dirty="0" smtClean="0">
                <a:cs typeface="Consolas" pitchFamily="49" charset="0"/>
              </a:rPr>
              <a:t> </a:t>
            </a:r>
            <a:r>
              <a:rPr lang="en-US" sz="2000" b="1" kern="1200" dirty="0" err="1" smtClean="0">
                <a:cs typeface="Consolas" pitchFamily="49" charset="0"/>
              </a:rPr>
              <a:t>x.Decode</a:t>
            </a:r>
            <a:r>
              <a:rPr lang="en-US" sz="2000" b="1" kern="1200" dirty="0" smtClean="0">
                <a:cs typeface="Consolas" pitchFamily="49" charset="0"/>
              </a:rPr>
              <a:t>(input: </a:t>
            </a:r>
            <a:r>
              <a:rPr lang="en-US" sz="2000" b="1" kern="1200" dirty="0" err="1" smtClean="0">
                <a:cs typeface="Consolas" pitchFamily="49" charset="0"/>
              </a:rPr>
              <a:t>seq</a:t>
            </a:r>
            <a:r>
              <a:rPr lang="en-US" sz="2000" b="1" kern="1200" dirty="0" smtClean="0">
                <a:cs typeface="Consolas" pitchFamily="49" charset="0"/>
              </a:rPr>
              <a:t>&lt;char&gt;) =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decode(input)</a:t>
            </a:r>
          </a:p>
        </p:txBody>
      </p:sp>
      <p:sp>
        <p:nvSpPr>
          <p:cNvPr id="4" name="Rectangular Callout 3"/>
          <p:cNvSpPr/>
          <p:nvPr/>
        </p:nvSpPr>
        <p:spPr>
          <a:xfrm>
            <a:off x="7174152" y="257761"/>
            <a:ext cx="1643074" cy="857256"/>
          </a:xfrm>
          <a:prstGeom prst="wedgeRectCallout">
            <a:avLst>
              <a:gd name="adj1" fmla="val -104164"/>
              <a:gd name="adj2" fmla="val 70200"/>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Immutable inputs</a:t>
            </a:r>
            <a:endParaRPr lang="en-GB" sz="2000" b="1" dirty="0"/>
          </a:p>
        </p:txBody>
      </p:sp>
      <p:sp>
        <p:nvSpPr>
          <p:cNvPr id="5" name="Rectangular Callout 4"/>
          <p:cNvSpPr/>
          <p:nvPr/>
        </p:nvSpPr>
        <p:spPr>
          <a:xfrm>
            <a:off x="7072330" y="2857496"/>
            <a:ext cx="1643074" cy="857256"/>
          </a:xfrm>
          <a:prstGeom prst="wedgeRectCallout">
            <a:avLst>
              <a:gd name="adj1" fmla="val -135272"/>
              <a:gd name="adj2" fmla="val -88375"/>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Internal tables</a:t>
            </a:r>
            <a:endParaRPr lang="en-GB" sz="2000" b="1" dirty="0"/>
          </a:p>
        </p:txBody>
      </p:sp>
      <p:sp>
        <p:nvSpPr>
          <p:cNvPr id="6" name="Rectangular Callout 5"/>
          <p:cNvSpPr/>
          <p:nvPr/>
        </p:nvSpPr>
        <p:spPr>
          <a:xfrm>
            <a:off x="7215206" y="4143380"/>
            <a:ext cx="1643074" cy="857256"/>
          </a:xfrm>
          <a:prstGeom prst="wedgeRectCallout">
            <a:avLst>
              <a:gd name="adj1" fmla="val -109529"/>
              <a:gd name="adj2" fmla="val -47499"/>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Publish access</a:t>
            </a:r>
            <a:endParaRPr lang="en-GB"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Embedding </a:t>
            </a:r>
            <a:r>
              <a:rPr lang="en-US" dirty="0" smtClean="0"/>
              <a:t>Computations (monads)</a:t>
            </a:r>
            <a:endParaRPr lang="en-US" dirty="0" smtClean="0"/>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sz="2000" b="1" kern="1200" dirty="0" smtClean="0">
                <a:cs typeface="Consolas" pitchFamily="49" charset="0"/>
              </a:rPr>
              <a:t>[ …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p>
          <a:p>
            <a:pPr>
              <a:lnSpc>
                <a:spcPct val="90000"/>
              </a:lnSpc>
              <a:defRPr/>
            </a:pPr>
            <a:r>
              <a:rPr lang="en-US" sz="2000" b="1" dirty="0" smtClean="0">
                <a:cs typeface="Consolas" pitchFamily="49" charset="0"/>
              </a:rPr>
              <a:t>seq { … }</a:t>
            </a:r>
          </a:p>
          <a:p>
            <a:pPr marL="0" indent="0" defTabSz="914363" eaLnBrk="1" fontAlgn="auto" hangingPunct="1">
              <a:lnSpc>
                <a:spcPct val="90000"/>
              </a:lnSpc>
              <a:spcAft>
                <a:spcPts val="0"/>
              </a:spcAft>
              <a:buClrTx/>
              <a:buFontTx/>
              <a:buNone/>
              <a:defRPr/>
            </a:pPr>
            <a:endParaRPr lang="en-US" sz="2000" b="1" i="1" kern="1200" dirty="0" smtClean="0">
              <a:solidFill>
                <a:schemeClr val="accent2">
                  <a:lumMod val="40000"/>
                  <a:lumOff val="60000"/>
                </a:schemeClr>
              </a:solidFill>
              <a:cs typeface="Consolas" pitchFamily="49" charset="0"/>
            </a:endParaRPr>
          </a:p>
          <a:p>
            <a:pPr>
              <a:lnSpc>
                <a:spcPct val="90000"/>
              </a:lnSpc>
              <a:defRPr/>
            </a:pPr>
            <a:r>
              <a:rPr lang="en-US" sz="2000" b="1" dirty="0" smtClean="0">
                <a:cs typeface="Consolas" pitchFamily="49" charset="0"/>
              </a:rPr>
              <a:t>async { … }</a:t>
            </a:r>
          </a:p>
          <a:p>
            <a:pPr>
              <a:lnSpc>
                <a:spcPct val="90000"/>
              </a:lnSpc>
              <a:defRPr/>
            </a:pPr>
            <a:endParaRPr lang="en-US" sz="2000" b="1" i="1" dirty="0" smtClean="0">
              <a:solidFill>
                <a:schemeClr val="accent2">
                  <a:lumMod val="40000"/>
                  <a:lumOff val="60000"/>
                </a:schemeClr>
              </a:solidFill>
              <a:cs typeface="Consolas" pitchFamily="49" charset="0"/>
            </a:endParaRPr>
          </a:p>
          <a:p>
            <a:pPr>
              <a:lnSpc>
                <a:spcPct val="90000"/>
              </a:lnSpc>
              <a:defRPr/>
            </a:pPr>
            <a:endParaRPr lang="en-US" sz="2000" b="1" dirty="0" smtClean="0">
              <a:cs typeface="Consolas" pitchFamily="49" charset="0"/>
            </a:endParaRPr>
          </a:p>
          <a:p>
            <a:pPr>
              <a:lnSpc>
                <a:spcPct val="90000"/>
              </a:lnSpc>
              <a:defRPr/>
            </a:pPr>
            <a:endParaRPr lang="en-US" sz="2000" b="1" dirty="0" smtClean="0">
              <a:cs typeface="Consolas" pitchFamily="49" charset="0"/>
            </a:endParaRPr>
          </a:p>
          <a:p>
            <a:pPr>
              <a:lnSpc>
                <a:spcPct val="90000"/>
              </a:lnSpc>
              <a:defRPr/>
            </a:pPr>
            <a:r>
              <a:rPr lang="en-US" sz="2000" b="1" dirty="0" err="1" smtClean="0">
                <a:cs typeface="Consolas" pitchFamily="49" charset="0"/>
              </a:rPr>
              <a:t>eventStream</a:t>
            </a:r>
            <a:r>
              <a:rPr lang="en-US" sz="2000" b="1" dirty="0" smtClean="0">
                <a:cs typeface="Consolas" pitchFamily="49" charset="0"/>
              </a:rPr>
              <a:t> { … }</a:t>
            </a:r>
          </a:p>
          <a:p>
            <a:pPr>
              <a:lnSpc>
                <a:spcPct val="90000"/>
              </a:lnSpc>
              <a:defRPr/>
            </a:pPr>
            <a:endParaRPr lang="en-US" sz="2000" b="1" i="1" dirty="0" smtClean="0">
              <a:solidFill>
                <a:schemeClr val="accent2">
                  <a:lumMod val="40000"/>
                  <a:lumOff val="60000"/>
                </a:schemeClr>
              </a:solidFill>
              <a:cs typeface="Consolas" pitchFamily="49" charset="0"/>
            </a:endParaRPr>
          </a:p>
          <a:p>
            <a:pPr>
              <a:lnSpc>
                <a:spcPct val="90000"/>
              </a:lnSpc>
              <a:defRPr/>
            </a:pPr>
            <a:r>
              <a:rPr lang="en-US" sz="2000" b="1" dirty="0" err="1" smtClean="0">
                <a:cs typeface="Consolas" pitchFamily="49" charset="0"/>
              </a:rPr>
              <a:t>resumable</a:t>
            </a:r>
            <a:r>
              <a:rPr lang="en-US" sz="2000" b="1" dirty="0" smtClean="0">
                <a:cs typeface="Consolas" pitchFamily="49" charset="0"/>
              </a:rPr>
              <a:t> { … }</a:t>
            </a:r>
          </a:p>
          <a:p>
            <a:pPr>
              <a:lnSpc>
                <a:spcPct val="90000"/>
              </a:lnSpc>
              <a:defRPr/>
            </a:pPr>
            <a:endParaRPr lang="en-US" sz="2000" b="1" dirty="0" smtClean="0">
              <a:cs typeface="Consolas" pitchFamily="49" charset="0"/>
            </a:endParaRPr>
          </a:p>
          <a:p>
            <a:pPr>
              <a:lnSpc>
                <a:spcPct val="90000"/>
              </a:lnSpc>
              <a:defRPr/>
            </a:pPr>
            <a:r>
              <a:rPr lang="en-US" sz="2000" b="1" dirty="0" err="1" smtClean="0">
                <a:cs typeface="Consolas" pitchFamily="49" charset="0"/>
              </a:rPr>
              <a:t>stm</a:t>
            </a:r>
            <a:r>
              <a:rPr lang="en-US" sz="2000" b="1" dirty="0" smtClean="0">
                <a:cs typeface="Consolas" pitchFamily="49" charset="0"/>
              </a:rPr>
              <a:t> { … }</a:t>
            </a:r>
          </a:p>
          <a:p>
            <a:pPr>
              <a:lnSpc>
                <a:spcPct val="90000"/>
              </a:lnSpc>
              <a:defRPr/>
            </a:pPr>
            <a:endParaRPr lang="en-US" sz="2000" b="1" dirty="0" smtClean="0">
              <a:cs typeface="Consolas" pitchFamily="49" charset="0"/>
            </a:endParaRPr>
          </a:p>
          <a:p>
            <a:pPr>
              <a:lnSpc>
                <a:spcPct val="90000"/>
              </a:lnSpc>
              <a:defRPr/>
            </a:pPr>
            <a:r>
              <a:rPr lang="en-US" sz="2000" b="1" dirty="0" err="1" smtClean="0">
                <a:cs typeface="Consolas" pitchFamily="49" charset="0"/>
              </a:rPr>
              <a:t>myMonad</a:t>
            </a:r>
            <a:r>
              <a:rPr lang="en-US" sz="2000" b="1" dirty="0" smtClean="0">
                <a:cs typeface="Consolas" pitchFamily="49" charset="0"/>
              </a:rPr>
              <a:t> { … }</a:t>
            </a:r>
          </a:p>
          <a:p>
            <a:pPr>
              <a:lnSpc>
                <a:spcPct val="90000"/>
              </a:lnSpc>
              <a:defRPr/>
            </a:pPr>
            <a:endParaRPr lang="en-US" sz="2000" b="1" dirty="0" smtClean="0">
              <a:cs typeface="Consolas" pitchFamily="49" charset="0"/>
            </a:endParaRPr>
          </a:p>
          <a:p>
            <a:pPr>
              <a:lnSpc>
                <a:spcPct val="90000"/>
              </a:lnSpc>
              <a:defRPr/>
            </a:pPr>
            <a:endParaRPr lang="en-US" sz="2000" b="1" dirty="0" smtClean="0">
              <a:cs typeface="Consolas" pitchFamily="49" charset="0"/>
            </a:endParaRPr>
          </a:p>
        </p:txBody>
      </p:sp>
      <p:sp>
        <p:nvSpPr>
          <p:cNvPr id="7" name="Rectangular Callout 6"/>
          <p:cNvSpPr/>
          <p:nvPr/>
        </p:nvSpPr>
        <p:spPr>
          <a:xfrm>
            <a:off x="4521105" y="1246187"/>
            <a:ext cx="1643074" cy="400110"/>
          </a:xfrm>
          <a:prstGeom prst="wedgeRectCallout">
            <a:avLst>
              <a:gd name="adj1" fmla="val -138652"/>
              <a:gd name="adj2" fmla="val 13111"/>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GB" sz="2000" b="1" dirty="0" smtClean="0"/>
              <a:t>Strict lists</a:t>
            </a:r>
            <a:endParaRPr lang="en-GB" sz="2000" b="1" dirty="0"/>
          </a:p>
        </p:txBody>
      </p:sp>
      <p:sp>
        <p:nvSpPr>
          <p:cNvPr id="8" name="Rectangular Callout 7"/>
          <p:cNvSpPr/>
          <p:nvPr/>
        </p:nvSpPr>
        <p:spPr>
          <a:xfrm>
            <a:off x="4480320" y="1991015"/>
            <a:ext cx="3221245" cy="400110"/>
          </a:xfrm>
          <a:prstGeom prst="wedgeRectCallout">
            <a:avLst>
              <a:gd name="adj1" fmla="val -97871"/>
              <a:gd name="adj2" fmla="val -9421"/>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On-demand sequences</a:t>
            </a:r>
            <a:endParaRPr lang="en-GB" sz="2000" b="1" dirty="0"/>
          </a:p>
        </p:txBody>
      </p:sp>
      <p:sp>
        <p:nvSpPr>
          <p:cNvPr id="9" name="Rectangular Callout 8"/>
          <p:cNvSpPr/>
          <p:nvPr/>
        </p:nvSpPr>
        <p:spPr>
          <a:xfrm>
            <a:off x="4478173" y="2671449"/>
            <a:ext cx="4446886" cy="400110"/>
          </a:xfrm>
          <a:prstGeom prst="wedgeRectCallout">
            <a:avLst>
              <a:gd name="adj1" fmla="val -82388"/>
              <a:gd name="adj2" fmla="val -6202"/>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Tasks/Reactions (emit one result)</a:t>
            </a:r>
          </a:p>
        </p:txBody>
      </p:sp>
      <p:sp>
        <p:nvSpPr>
          <p:cNvPr id="11" name="Rectangular Callout 10"/>
          <p:cNvSpPr/>
          <p:nvPr/>
        </p:nvSpPr>
        <p:spPr>
          <a:xfrm>
            <a:off x="4860247" y="4689799"/>
            <a:ext cx="2879957" cy="707886"/>
          </a:xfrm>
          <a:prstGeom prst="wedgeRectCallout">
            <a:avLst>
              <a:gd name="adj1" fmla="val -76087"/>
              <a:gd name="adj2" fmla="val -15858"/>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User defined monads/monoids</a:t>
            </a:r>
            <a:endParaRPr lang="en-GB"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err="1" smtClean="0">
                <a:cs typeface="Consolas" pitchFamily="49" charset="0"/>
              </a:rPr>
              <a:t>kindergartenActivities</a:t>
            </a:r>
            <a:r>
              <a:rPr lang="en-US" sz="2000" b="1" dirty="0" smtClean="0">
                <a:cs typeface="Consolas" pitchFamily="49" charset="0"/>
              </a:rPr>
              <a:t>() =</a:t>
            </a:r>
          </a:p>
          <a:p>
            <a:pPr marL="0" indent="0">
              <a:buNone/>
              <a:defRPr/>
            </a:pPr>
            <a:r>
              <a:rPr lang="en-US" sz="2000" b="1" dirty="0" smtClean="0">
                <a:cs typeface="Consolas" pitchFamily="49" charset="0"/>
              </a:rPr>
              <a:t>  [ "</a:t>
            </a:r>
            <a:r>
              <a:rPr lang="en-US" sz="2000" b="1" dirty="0" err="1" smtClean="0">
                <a:cs typeface="Consolas" pitchFamily="49" charset="0"/>
              </a:rPr>
              <a:t>PlayingInGarden.fs</a:t>
            </a:r>
            <a:r>
              <a:rPr lang="en-US" sz="2000" b="1" dirty="0" smtClean="0">
                <a:cs typeface="Consolas" pitchFamily="49" charset="0"/>
              </a:rPr>
              <a:t>"</a:t>
            </a:r>
          </a:p>
          <a:p>
            <a:pPr marL="0" indent="0">
              <a:buNone/>
              <a:defRPr/>
            </a:pPr>
            <a:r>
              <a:rPr lang="en-US" sz="2000" b="1" dirty="0" smtClean="0">
                <a:solidFill>
                  <a:schemeClr val="accent2">
                    <a:lumMod val="40000"/>
                    <a:lumOff val="60000"/>
                  </a:schemeClr>
                </a:solidFill>
                <a:cs typeface="Consolas" pitchFamily="49" charset="0"/>
              </a:rPr>
              <a:t>    </a:t>
            </a:r>
            <a:r>
              <a:rPr lang="en-US" sz="2000" b="1" dirty="0" smtClean="0">
                <a:cs typeface="Consolas" pitchFamily="49" charset="0"/>
              </a:rPr>
              <a:t>"</a:t>
            </a:r>
            <a:r>
              <a:rPr lang="en-US" sz="2000" b="1" dirty="0" err="1" smtClean="0">
                <a:cs typeface="Consolas" pitchFamily="49" charset="0"/>
              </a:rPr>
              <a:t>SayingGoodbye.fs</a:t>
            </a:r>
            <a:r>
              <a:rPr lang="en-US" sz="2000" b="1" dirty="0" smtClean="0">
                <a:cs typeface="Consolas" pitchFamily="49" charset="0"/>
              </a:rPr>
              <a:t>" ]</a:t>
            </a:r>
          </a:p>
          <a:p>
            <a:pPr marL="0" indent="0">
              <a:buNone/>
              <a:defRPr/>
            </a:pPr>
            <a:endParaRPr lang="en-US" sz="2000" b="1" dirty="0" smtClean="0">
              <a:cs typeface="Consolas" pitchFamily="49"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err="1" smtClean="0">
                <a:cs typeface="Consolas" pitchFamily="49" charset="0"/>
              </a:rPr>
              <a:t>kindergartenActivities</a:t>
            </a:r>
            <a:r>
              <a:rPr lang="en-US" sz="2000" b="1" dirty="0" smtClean="0">
                <a:cs typeface="Consolas" pitchFamily="49" charset="0"/>
              </a:rPr>
              <a:t>()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PlayingInGarden.fs</a:t>
            </a:r>
            <a:r>
              <a:rPr lang="en-US" sz="2000" b="1" dirty="0" smtClean="0">
                <a:cs typeface="Consolas" pitchFamily="49" charset="0"/>
              </a:rPr>
              <a:t>"</a:t>
            </a:r>
          </a:p>
          <a:p>
            <a:pPr marL="0" indent="0">
              <a:buNone/>
              <a:defRPr/>
            </a:pP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SayingGoodbye.fs</a:t>
            </a:r>
            <a:r>
              <a:rPr lang="en-US" sz="2000" b="1" dirty="0" smtClean="0">
                <a:cs typeface="Consolas" pitchFamily="49" charset="0"/>
              </a:rPr>
              <a:t>" ]</a:t>
            </a:r>
          </a:p>
          <a:p>
            <a:pPr marL="0" indent="0">
              <a:buNone/>
              <a:defRPr/>
            </a:pPr>
            <a:endParaRPr lang="en-US" sz="2000" b="1" dirty="0" smtClean="0">
              <a:cs typeface="Consolas" pitchFamily="49" charset="0"/>
            </a:endParaRPr>
          </a:p>
        </p:txBody>
      </p:sp>
      <p:sp>
        <p:nvSpPr>
          <p:cNvPr id="6" name="Rectangular Callout 5"/>
          <p:cNvSpPr/>
          <p:nvPr/>
        </p:nvSpPr>
        <p:spPr>
          <a:xfrm>
            <a:off x="5572132" y="668189"/>
            <a:ext cx="3429024" cy="1015663"/>
          </a:xfrm>
          <a:prstGeom prst="wedgeRectCallout">
            <a:avLst>
              <a:gd name="adj1" fmla="val -58803"/>
              <a:gd name="adj2" fmla="val 36200"/>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Sequential composition of programs that yield lists of results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err="1" smtClean="0">
                <a:cs typeface="Consolas" pitchFamily="49" charset="0"/>
              </a:rPr>
              <a:t>kindergartenActivities</a:t>
            </a:r>
            <a:r>
              <a:rPr lang="en-US" sz="2000" b="1" dirty="0" smtClean="0">
                <a:cs typeface="Consolas" pitchFamily="49" charset="0"/>
              </a:rPr>
              <a:t>()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PlayingInGarden.fs</a:t>
            </a:r>
            <a:r>
              <a:rPr lang="en-US" sz="2000" b="1" dirty="0" smtClean="0">
                <a:cs typeface="Consolas" pitchFamily="49" charset="0"/>
              </a:rPr>
              <a:t>"</a:t>
            </a:r>
          </a:p>
          <a:p>
            <a:pPr marL="0" indent="0">
              <a:buNone/>
              <a:defRPr/>
            </a:pP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if</a:t>
            </a:r>
            <a:r>
              <a:rPr lang="en-US" sz="2000" b="1" dirty="0" smtClean="0">
                <a:solidFill>
                  <a:schemeClr val="accent2">
                    <a:lumMod val="40000"/>
                    <a:lumOff val="60000"/>
                  </a:schemeClr>
                </a:solidFill>
                <a:cs typeface="Consolas" pitchFamily="49" charset="0"/>
              </a:rPr>
              <a:t> </a:t>
            </a:r>
            <a:r>
              <a:rPr lang="en-US" sz="2000" b="1" dirty="0" err="1" smtClean="0">
                <a:cs typeface="Consolas" pitchFamily="49" charset="0"/>
              </a:rPr>
              <a:t>DateTime.Now.DayOfWeek</a:t>
            </a:r>
            <a:r>
              <a:rPr lang="en-US" sz="2000" b="1" dirty="0" smtClean="0">
                <a:cs typeface="Consolas" pitchFamily="49" charset="0"/>
              </a:rPr>
              <a:t> = Monday </a:t>
            </a:r>
            <a:r>
              <a:rPr lang="en-US" sz="2000" b="1" dirty="0" smtClean="0">
                <a:solidFill>
                  <a:schemeClr val="accent2"/>
                </a:solidFill>
                <a:cs typeface="Consolas" pitchFamily="49" charset="0"/>
              </a:rPr>
              <a:t>then</a:t>
            </a:r>
            <a:r>
              <a:rPr lang="en-US" sz="2000" b="1" dirty="0" smtClean="0">
                <a:cs typeface="Consolas" pitchFamily="49" charset="0"/>
              </a:rPr>
              <a:t> </a:t>
            </a:r>
          </a:p>
          <a:p>
            <a:pPr marL="0" indent="0">
              <a:buNone/>
              <a:defRPr/>
            </a:pP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Baking.fs</a:t>
            </a:r>
            <a:r>
              <a:rPr lang="en-US" sz="2000" b="1" dirty="0" smtClean="0">
                <a:cs typeface="Consolas" pitchFamily="49" charset="0"/>
              </a:rPr>
              <a:t>" </a:t>
            </a:r>
          </a:p>
          <a:p>
            <a:pPr marL="0" indent="0">
              <a:buNone/>
              <a:defRPr/>
            </a:pP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SayingGoodbye.fs</a:t>
            </a:r>
            <a:r>
              <a:rPr lang="en-US" sz="2000" b="1" dirty="0" smtClean="0">
                <a:cs typeface="Consolas" pitchFamily="49" charset="0"/>
              </a:rPr>
              <a:t>" ]</a:t>
            </a:r>
          </a:p>
          <a:p>
            <a:pPr marL="0" indent="0">
              <a:buNone/>
              <a:defRPr/>
            </a:pPr>
            <a:endParaRPr lang="en-US" sz="2000" b="1" dirty="0" smtClean="0">
              <a:cs typeface="Consolas" pitchFamily="49" charset="0"/>
            </a:endParaRPr>
          </a:p>
        </p:txBody>
      </p:sp>
      <p:sp>
        <p:nvSpPr>
          <p:cNvPr id="6" name="Rectangular Callout 5"/>
          <p:cNvSpPr/>
          <p:nvPr/>
        </p:nvSpPr>
        <p:spPr>
          <a:xfrm>
            <a:off x="5572132" y="698967"/>
            <a:ext cx="3429024" cy="400110"/>
          </a:xfrm>
          <a:prstGeom prst="wedgeRectCallout">
            <a:avLst>
              <a:gd name="adj1" fmla="val -48057"/>
              <a:gd name="adj2" fmla="val 179614"/>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Conditionals too</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err="1" smtClean="0">
                <a:cs typeface="Consolas" pitchFamily="49" charset="0"/>
              </a:rPr>
              <a:t>kindergartenActivities</a:t>
            </a:r>
            <a:r>
              <a:rPr lang="en-US" sz="2000" b="1" dirty="0" smtClean="0">
                <a:cs typeface="Consolas" pitchFamily="49" charset="0"/>
              </a:rPr>
              <a:t>()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PlayingInGarden.fs</a:t>
            </a:r>
            <a:r>
              <a:rPr lang="en-US" sz="2000" b="1" dirty="0" smtClean="0">
                <a:cs typeface="Consolas" pitchFamily="49" charset="0"/>
              </a:rPr>
              <a:t>"</a:t>
            </a:r>
          </a:p>
          <a:p>
            <a:pPr marL="0" indent="0">
              <a:buNone/>
              <a:defRPr/>
            </a:pP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match</a:t>
            </a:r>
            <a:r>
              <a:rPr lang="en-US" sz="2000" b="1" dirty="0" smtClean="0">
                <a:solidFill>
                  <a:schemeClr val="accent2">
                    <a:lumMod val="40000"/>
                    <a:lumOff val="60000"/>
                  </a:schemeClr>
                </a:solidFill>
                <a:cs typeface="Consolas" pitchFamily="49" charset="0"/>
              </a:rPr>
              <a:t> </a:t>
            </a:r>
            <a:r>
              <a:rPr lang="en-US" sz="2000" b="1" dirty="0" err="1" smtClean="0">
                <a:cs typeface="Consolas" pitchFamily="49" charset="0"/>
              </a:rPr>
              <a:t>DateTime.Now.DayOfWeek</a:t>
            </a:r>
            <a:r>
              <a:rPr lang="en-US" sz="2000" b="1" dirty="0" smtClean="0">
                <a:cs typeface="Consolas" pitchFamily="49" charset="0"/>
              </a:rPr>
              <a:t> </a:t>
            </a:r>
            <a:r>
              <a:rPr lang="en-US" sz="2000" b="1" dirty="0" smtClean="0">
                <a:solidFill>
                  <a:schemeClr val="accent2"/>
                </a:solidFill>
                <a:cs typeface="Consolas" pitchFamily="49" charset="0"/>
              </a:rPr>
              <a:t>with</a:t>
            </a:r>
            <a:r>
              <a:rPr lang="en-US" sz="2000" b="1" dirty="0" smtClean="0">
                <a:cs typeface="Consolas" pitchFamily="49" charset="0"/>
              </a:rPr>
              <a:t> </a:t>
            </a:r>
          </a:p>
          <a:p>
            <a:pPr marL="0" indent="0">
              <a:buNone/>
              <a:defRPr/>
            </a:pPr>
            <a:r>
              <a:rPr lang="en-US" sz="2000" b="1" dirty="0" smtClean="0">
                <a:cs typeface="Consolas" pitchFamily="49" charset="0"/>
              </a:rPr>
              <a:t>    | Monday -&gt;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Baking.fs</a:t>
            </a:r>
            <a:r>
              <a:rPr lang="en-US" sz="2000" b="1" dirty="0" smtClean="0">
                <a:cs typeface="Consolas" pitchFamily="49" charset="0"/>
              </a:rPr>
              <a:t>" </a:t>
            </a:r>
          </a:p>
          <a:p>
            <a:pPr marL="0" indent="0">
              <a:buNone/>
              <a:defRPr/>
            </a:pPr>
            <a:r>
              <a:rPr lang="en-US" sz="2000" b="1" dirty="0" smtClean="0">
                <a:cs typeface="Consolas" pitchFamily="49" charset="0"/>
              </a:rPr>
              <a:t>    | Tuesday -&gt;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Building.fs</a:t>
            </a:r>
            <a:r>
              <a:rPr lang="en-US" sz="2000" b="1" dirty="0" smtClean="0">
                <a:cs typeface="Consolas" pitchFamily="49" charset="0"/>
              </a:rPr>
              <a:t>" </a:t>
            </a:r>
          </a:p>
          <a:p>
            <a:pPr marL="0" indent="0">
              <a:buNone/>
              <a:defRPr/>
            </a:pPr>
            <a:r>
              <a:rPr lang="en-US" sz="2000" b="1" dirty="0" smtClean="0">
                <a:cs typeface="Consolas" pitchFamily="49" charset="0"/>
              </a:rPr>
              <a:t>    | _ -&gt;  </a:t>
            </a:r>
          </a:p>
          <a:p>
            <a:pPr marL="0" indent="0">
              <a:buNone/>
              <a:defRPr/>
            </a:pP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Singing.fs</a:t>
            </a:r>
            <a:r>
              <a:rPr lang="en-US" sz="2000" b="1" dirty="0" smtClean="0">
                <a:cs typeface="Consolas" pitchFamily="49" charset="0"/>
              </a:rPr>
              <a:t>" </a:t>
            </a:r>
          </a:p>
          <a:p>
            <a:pPr marL="0" indent="0">
              <a:buNone/>
              <a:defRPr/>
            </a:pP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StoryTelling.fs</a:t>
            </a:r>
            <a:r>
              <a:rPr lang="en-US" sz="2000" b="1" dirty="0" smtClean="0">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SayingGoodbye.fs</a:t>
            </a:r>
            <a:r>
              <a:rPr lang="en-US" sz="2000" b="1" dirty="0" smtClean="0">
                <a:cs typeface="Consolas" pitchFamily="49" charset="0"/>
              </a:rPr>
              <a:t>" ]</a:t>
            </a:r>
          </a:p>
          <a:p>
            <a:pPr marL="0" indent="0">
              <a:buNone/>
              <a:defRPr/>
            </a:pPr>
            <a:endParaRPr lang="en-US" sz="2000" b="1" dirty="0" smtClean="0">
              <a:cs typeface="Consolas" pitchFamily="49" charset="0"/>
            </a:endParaRPr>
          </a:p>
        </p:txBody>
      </p:sp>
      <p:sp>
        <p:nvSpPr>
          <p:cNvPr id="6" name="Rectangular Callout 5"/>
          <p:cNvSpPr/>
          <p:nvPr/>
        </p:nvSpPr>
        <p:spPr>
          <a:xfrm>
            <a:off x="5572132" y="698967"/>
            <a:ext cx="3429024" cy="400110"/>
          </a:xfrm>
          <a:prstGeom prst="wedgeRectCallout">
            <a:avLst>
              <a:gd name="adj1" fmla="val -54991"/>
              <a:gd name="adj2" fmla="val 170201"/>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Match too</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err="1" smtClean="0">
                <a:cs typeface="Consolas" pitchFamily="49" charset="0"/>
              </a:rPr>
              <a:t>weekDay</a:t>
            </a:r>
            <a:r>
              <a:rPr lang="en-US" sz="2000" b="1" dirty="0" smtClean="0">
                <a:cs typeface="Consolas" pitchFamily="49" charset="0"/>
              </a:rPr>
              <a:t>()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kindergartenActivities</a:t>
            </a:r>
            <a:r>
              <a:rPr lang="en-US" sz="2000" b="1" dirty="0" smtClean="0">
                <a:cs typeface="Consolas" pitchFamily="49" charset="0"/>
              </a:rPr>
              <a:t>()</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afternoonActivities</a:t>
            </a:r>
            <a:r>
              <a:rPr lang="en-US" sz="2000" b="1" dirty="0" smtClean="0">
                <a:cs typeface="Consolas" pitchFamily="49" charset="0"/>
              </a:rPr>
              <a:t>()</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GoToBed.fs</a:t>
            </a:r>
            <a:r>
              <a:rPr lang="en-US" sz="2000" b="1" dirty="0" smtClean="0">
                <a:cs typeface="Consolas" pitchFamily="49" charset="0"/>
              </a:rPr>
              <a:t>" ]</a:t>
            </a:r>
          </a:p>
          <a:p>
            <a:pPr marL="0" indent="0">
              <a:buNone/>
              <a:defRPr/>
            </a:pPr>
            <a:endParaRPr lang="en-US" sz="2000" b="1" dirty="0" smtClean="0">
              <a:cs typeface="Consolas" pitchFamily="49" charset="0"/>
            </a:endParaRPr>
          </a:p>
        </p:txBody>
      </p:sp>
      <p:sp>
        <p:nvSpPr>
          <p:cNvPr id="6" name="Rectangular Callout 5"/>
          <p:cNvSpPr/>
          <p:nvPr/>
        </p:nvSpPr>
        <p:spPr>
          <a:xfrm>
            <a:off x="6715140" y="698967"/>
            <a:ext cx="2286016" cy="400110"/>
          </a:xfrm>
          <a:prstGeom prst="wedgeRectCallout">
            <a:avLst>
              <a:gd name="adj1" fmla="val -76913"/>
              <a:gd name="adj2" fmla="val 246656"/>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Yield many</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squares (n, m)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x </a:t>
            </a:r>
            <a:r>
              <a:rPr lang="en-US" sz="2000" b="1" dirty="0" smtClean="0">
                <a:solidFill>
                  <a:schemeClr val="accent2"/>
                </a:solidFill>
                <a:cs typeface="Consolas" pitchFamily="49" charset="0"/>
              </a:rPr>
              <a:t>in</a:t>
            </a:r>
            <a:r>
              <a:rPr lang="en-US" sz="2000" b="1" dirty="0" smtClean="0">
                <a:cs typeface="Consolas" pitchFamily="49" charset="0"/>
              </a:rPr>
              <a:t> n .. m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x,x</a:t>
            </a:r>
            <a:r>
              <a:rPr lang="en-US" sz="2000" b="1" dirty="0" smtClean="0">
                <a:cs typeface="Consolas" pitchFamily="49" charset="0"/>
              </a:rPr>
              <a:t>*x) ]</a:t>
            </a:r>
          </a:p>
          <a:p>
            <a:pPr marL="0" indent="0">
              <a:buNone/>
              <a:defRPr/>
            </a:pPr>
            <a:endParaRPr lang="en-US" sz="2000" b="1" dirty="0" smtClean="0">
              <a:cs typeface="Consolas" pitchFamily="49" charset="0"/>
            </a:endParaRPr>
          </a:p>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activities children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child </a:t>
            </a:r>
            <a:r>
              <a:rPr lang="en-US" sz="2000" b="1" dirty="0" smtClean="0">
                <a:solidFill>
                  <a:schemeClr val="accent2"/>
                </a:solidFill>
                <a:cs typeface="Consolas" pitchFamily="49" charset="0"/>
              </a:rPr>
              <a:t>in</a:t>
            </a:r>
            <a:r>
              <a:rPr lang="en-US" sz="2000" b="1" dirty="0" smtClean="0">
                <a:cs typeface="Consolas" pitchFamily="49" charset="0"/>
              </a:rPr>
              <a:t> children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WakeUp.fs</a:t>
            </a:r>
            <a:r>
              <a:rPr lang="en-US" sz="2000" b="1" dirty="0" smtClean="0">
                <a:cs typeface="Consolas" pitchFamily="49" charset="0"/>
              </a:rPr>
              <a:t>"</a:t>
            </a:r>
          </a:p>
          <a:p>
            <a:pPr>
              <a:defRPr/>
            </a:pP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morningActivies</a:t>
            </a:r>
            <a:r>
              <a:rPr lang="en-US" sz="2000" b="1" dirty="0" smtClean="0">
                <a:cs typeface="Consolas" pitchFamily="49" charset="0"/>
              </a:rPr>
              <a:t> child ]</a:t>
            </a:r>
          </a:p>
          <a:p>
            <a:pPr marL="0" indent="0">
              <a:buNone/>
              <a:defRPr/>
            </a:pPr>
            <a:r>
              <a:rPr lang="en-US" sz="2000" b="1" dirty="0" smtClean="0">
                <a:cs typeface="Consolas" pitchFamily="49" charset="0"/>
              </a:rPr>
              <a:t> </a:t>
            </a:r>
          </a:p>
          <a:p>
            <a:pPr marL="0" indent="0">
              <a:buNone/>
              <a:defRPr/>
            </a:pPr>
            <a:r>
              <a:rPr lang="en-US" sz="2000" b="1" dirty="0" smtClean="0">
                <a:cs typeface="Consolas" pitchFamily="49" charset="0"/>
              </a:rPr>
              <a:t> </a:t>
            </a:r>
          </a:p>
          <a:p>
            <a:pPr marL="0" indent="0">
              <a:buNone/>
              <a:defRPr/>
            </a:pPr>
            <a:endParaRPr lang="en-US" sz="2000" b="1" dirty="0" smtClean="0">
              <a:cs typeface="Consolas" pitchFamily="49" charset="0"/>
            </a:endParaRPr>
          </a:p>
        </p:txBody>
      </p:sp>
      <p:sp>
        <p:nvSpPr>
          <p:cNvPr id="6" name="Rectangular Callout 5"/>
          <p:cNvSpPr/>
          <p:nvPr/>
        </p:nvSpPr>
        <p:spPr>
          <a:xfrm>
            <a:off x="6858016" y="698967"/>
            <a:ext cx="2143140" cy="400110"/>
          </a:xfrm>
          <a:prstGeom prst="wedgeRectCallout">
            <a:avLst>
              <a:gd name="adj1" fmla="val -171678"/>
              <a:gd name="adj2" fmla="val 338510"/>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For loops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The Simple Story</a:t>
            </a:r>
            <a:endParaRPr lang="en-GB" dirty="0"/>
          </a:p>
        </p:txBody>
      </p:sp>
      <p:sp>
        <p:nvSpPr>
          <p:cNvPr id="8" name="Content Placeholder 7"/>
          <p:cNvSpPr>
            <a:spLocks noGrp="1"/>
          </p:cNvSpPr>
          <p:nvPr>
            <p:ph type="body" idx="1"/>
          </p:nvPr>
        </p:nvSpPr>
        <p:spPr/>
        <p:txBody>
          <a:bodyPr/>
          <a:lstStyle/>
          <a:p>
            <a:pPr marL="514350" indent="-514350">
              <a:buFont typeface="+mj-lt"/>
              <a:buAutoNum type="arabicPeriod"/>
            </a:pPr>
            <a:r>
              <a:rPr lang="en-GB" sz="2800" dirty="0" smtClean="0"/>
              <a:t>Reshape an Industrial Execution Environment </a:t>
            </a:r>
          </a:p>
          <a:p>
            <a:pPr marL="514350" indent="-514350">
              <a:buFont typeface="+mj-lt"/>
              <a:buAutoNum type="arabicPeriod"/>
            </a:pPr>
            <a:endParaRPr lang="en-GB" sz="2800" dirty="0" smtClean="0"/>
          </a:p>
          <a:p>
            <a:pPr marL="514350" indent="-514350">
              <a:buFont typeface="+mj-lt"/>
              <a:buAutoNum type="arabicPeriod"/>
            </a:pPr>
            <a:r>
              <a:rPr lang="en-GB" sz="2800" dirty="0" smtClean="0"/>
              <a:t>Add a Core Functional Language </a:t>
            </a:r>
          </a:p>
          <a:p>
            <a:pPr marL="514350" indent="-514350">
              <a:buFont typeface="+mj-lt"/>
              <a:buAutoNum type="arabicPeriod"/>
            </a:pPr>
            <a:endParaRPr lang="en-GB" sz="2800" dirty="0" smtClean="0"/>
          </a:p>
          <a:p>
            <a:pPr marL="514350" indent="-514350">
              <a:buFont typeface="+mj-lt"/>
              <a:buAutoNum type="arabicPeriod"/>
            </a:pPr>
            <a:r>
              <a:rPr lang="en-GB" sz="2800" dirty="0" smtClean="0"/>
              <a:t>Prove it Works </a:t>
            </a:r>
          </a:p>
          <a:p>
            <a:pPr marL="514350" indent="-514350">
              <a:buFont typeface="+mj-lt"/>
              <a:buAutoNum type="arabicPeriod"/>
            </a:pPr>
            <a:endParaRPr lang="en-GB" sz="2800" dirty="0" smtClean="0"/>
          </a:p>
          <a:p>
            <a:pPr marL="514350" indent="-514350">
              <a:buFont typeface="+mj-lt"/>
              <a:buAutoNum type="arabicPeriod"/>
            </a:pPr>
            <a:r>
              <a:rPr lang="en-GB" sz="2800" dirty="0" smtClean="0"/>
              <a:t>Add Extensions that multiply its power</a:t>
            </a:r>
          </a:p>
          <a:p>
            <a:pPr marL="1031875" lvl="1" indent="-514350">
              <a:buNone/>
            </a:pPr>
            <a:r>
              <a:rPr lang="en-GB" sz="2400" dirty="0" smtClean="0"/>
              <a:t>	Objects		Parallel</a:t>
            </a:r>
          </a:p>
          <a:p>
            <a:pPr marL="1031875" lvl="1" indent="-514350">
              <a:buNone/>
            </a:pPr>
            <a:r>
              <a:rPr lang="en-GB" sz="2400" dirty="0" smtClean="0"/>
              <a:t>	Async/monads	Units-of-measure</a:t>
            </a:r>
          </a:p>
          <a:p>
            <a:pPr marL="1031875" lvl="1" indent="-514350">
              <a:buNone/>
            </a:pPr>
            <a:endParaRPr lang="en-GB" sz="2400" dirty="0" smtClean="0"/>
          </a:p>
          <a:p>
            <a:pPr marL="514350" indent="-514350">
              <a:buFont typeface="+mj-lt"/>
              <a:buAutoNum type="arabicPeriod"/>
            </a:pPr>
            <a:r>
              <a:rPr lang="en-GB" sz="2800" dirty="0" smtClean="0"/>
              <a:t>Release it at Product-Equality</a:t>
            </a:r>
          </a:p>
          <a:p>
            <a:endParaRPr lang="en-GB" sz="2800" dirty="0" smtClean="0"/>
          </a:p>
          <a:p>
            <a:pPr>
              <a:buNone/>
            </a:pPr>
            <a:endParaRPr lang="en-GB" sz="2800" dirty="0" smtClean="0"/>
          </a:p>
        </p:txBody>
      </p:sp>
      <p:sp>
        <p:nvSpPr>
          <p:cNvPr id="4" name="Rectangle 11"/>
          <p:cNvSpPr>
            <a:spLocks noChangeArrowheads="1"/>
          </p:cNvSpPr>
          <p:nvPr/>
        </p:nvSpPr>
        <p:spPr bwMode="auto">
          <a:xfrm>
            <a:off x="7806833" y="1419896"/>
            <a:ext cx="412750" cy="5122572"/>
          </a:xfrm>
          <a:prstGeom prst="rect">
            <a:avLst/>
          </a:prstGeom>
          <a:gradFill rotWithShape="1">
            <a:gsLst>
              <a:gs pos="0">
                <a:schemeClr val="accent2">
                  <a:gamma/>
                  <a:shade val="46275"/>
                  <a:invGamma/>
                </a:schemeClr>
              </a:gs>
              <a:gs pos="100000">
                <a:schemeClr val="accent2"/>
              </a:gs>
            </a:gsLst>
            <a:lin ang="5400000" scaled="1"/>
          </a:gradFill>
          <a:ln w="15875">
            <a:solidFill>
              <a:schemeClr val="tx1"/>
            </a:solidFill>
            <a:miter lim="800000"/>
            <a:headEnd/>
            <a:tailEnd/>
          </a:ln>
          <a:effectLst/>
        </p:spPr>
        <p:txBody>
          <a:bodyPr anchor="ctr">
            <a:noAutofit/>
          </a:bodyPr>
          <a:lstStyle/>
          <a:p>
            <a:endParaRPr lang="en-GB"/>
          </a:p>
        </p:txBody>
      </p:sp>
      <p:sp>
        <p:nvSpPr>
          <p:cNvPr id="5" name="Text Box 20"/>
          <p:cNvSpPr txBox="1">
            <a:spLocks noChangeArrowheads="1"/>
          </p:cNvSpPr>
          <p:nvPr/>
        </p:nvSpPr>
        <p:spPr bwMode="auto">
          <a:xfrm>
            <a:off x="8294531" y="1359865"/>
            <a:ext cx="639919" cy="338554"/>
          </a:xfrm>
          <a:prstGeom prst="rect">
            <a:avLst/>
          </a:prstGeom>
          <a:noFill/>
          <a:ln w="15875">
            <a:noFill/>
            <a:miter lim="800000"/>
            <a:headEnd/>
            <a:tailEnd/>
          </a:ln>
          <a:effectLst/>
        </p:spPr>
        <p:txBody>
          <a:bodyPr wrap="none" anchor="ctr">
            <a:spAutoFit/>
          </a:bodyPr>
          <a:lstStyle/>
          <a:p>
            <a:pPr>
              <a:spcBef>
                <a:spcPct val="50000"/>
              </a:spcBef>
            </a:pPr>
            <a:r>
              <a:rPr lang="en-GB" sz="1600" dirty="0" smtClean="0">
                <a:latin typeface="Arial" charset="0"/>
              </a:rPr>
              <a:t>1998</a:t>
            </a:r>
            <a:endParaRPr lang="en-GB" sz="1600" b="0" dirty="0">
              <a:solidFill>
                <a:schemeClr val="tx1"/>
              </a:solidFill>
              <a:latin typeface="Arial" charset="0"/>
            </a:endParaRPr>
          </a:p>
        </p:txBody>
      </p:sp>
      <p:sp>
        <p:nvSpPr>
          <p:cNvPr id="6" name="Text Box 20"/>
          <p:cNvSpPr txBox="1">
            <a:spLocks noChangeArrowheads="1"/>
          </p:cNvSpPr>
          <p:nvPr/>
        </p:nvSpPr>
        <p:spPr bwMode="auto">
          <a:xfrm>
            <a:off x="8331022" y="2439544"/>
            <a:ext cx="639919" cy="338554"/>
          </a:xfrm>
          <a:prstGeom prst="rect">
            <a:avLst/>
          </a:prstGeom>
          <a:noFill/>
          <a:ln w="15875">
            <a:noFill/>
            <a:miter lim="800000"/>
            <a:headEnd/>
            <a:tailEnd/>
          </a:ln>
          <a:effectLst/>
        </p:spPr>
        <p:txBody>
          <a:bodyPr wrap="none" anchor="ctr">
            <a:spAutoFit/>
          </a:bodyPr>
          <a:lstStyle/>
          <a:p>
            <a:pPr>
              <a:spcBef>
                <a:spcPct val="50000"/>
              </a:spcBef>
            </a:pPr>
            <a:r>
              <a:rPr lang="en-GB" sz="1600" dirty="0" smtClean="0">
                <a:latin typeface="Arial" charset="0"/>
              </a:rPr>
              <a:t>2003</a:t>
            </a:r>
            <a:endParaRPr lang="en-GB" sz="1600" b="0" dirty="0">
              <a:solidFill>
                <a:schemeClr val="tx1"/>
              </a:solidFill>
              <a:latin typeface="Arial" charset="0"/>
            </a:endParaRPr>
          </a:p>
        </p:txBody>
      </p:sp>
      <p:sp>
        <p:nvSpPr>
          <p:cNvPr id="9" name="Text Box 20"/>
          <p:cNvSpPr txBox="1">
            <a:spLocks noChangeArrowheads="1"/>
          </p:cNvSpPr>
          <p:nvPr/>
        </p:nvSpPr>
        <p:spPr bwMode="auto">
          <a:xfrm>
            <a:off x="8315996" y="3583618"/>
            <a:ext cx="639919" cy="338554"/>
          </a:xfrm>
          <a:prstGeom prst="rect">
            <a:avLst/>
          </a:prstGeom>
          <a:noFill/>
          <a:ln w="15875">
            <a:noFill/>
            <a:miter lim="800000"/>
            <a:headEnd/>
            <a:tailEnd/>
          </a:ln>
          <a:effectLst/>
        </p:spPr>
        <p:txBody>
          <a:bodyPr wrap="none" anchor="ctr">
            <a:spAutoFit/>
          </a:bodyPr>
          <a:lstStyle/>
          <a:p>
            <a:pPr>
              <a:spcBef>
                <a:spcPct val="50000"/>
              </a:spcBef>
            </a:pPr>
            <a:r>
              <a:rPr lang="en-GB" sz="1600" dirty="0" smtClean="0">
                <a:latin typeface="Arial" charset="0"/>
              </a:rPr>
              <a:t>2005</a:t>
            </a:r>
            <a:endParaRPr lang="en-GB" sz="1600" b="0" dirty="0">
              <a:solidFill>
                <a:schemeClr val="tx1"/>
              </a:solidFill>
              <a:latin typeface="Arial" charset="0"/>
            </a:endParaRPr>
          </a:p>
        </p:txBody>
      </p:sp>
      <p:sp>
        <p:nvSpPr>
          <p:cNvPr id="10" name="Text Box 20"/>
          <p:cNvSpPr txBox="1">
            <a:spLocks noChangeArrowheads="1"/>
          </p:cNvSpPr>
          <p:nvPr/>
        </p:nvSpPr>
        <p:spPr bwMode="auto">
          <a:xfrm>
            <a:off x="8300971" y="4663295"/>
            <a:ext cx="639919" cy="338554"/>
          </a:xfrm>
          <a:prstGeom prst="rect">
            <a:avLst/>
          </a:prstGeom>
          <a:noFill/>
          <a:ln w="15875">
            <a:noFill/>
            <a:miter lim="800000"/>
            <a:headEnd/>
            <a:tailEnd/>
          </a:ln>
          <a:effectLst/>
        </p:spPr>
        <p:txBody>
          <a:bodyPr wrap="none" anchor="ctr">
            <a:spAutoFit/>
          </a:bodyPr>
          <a:lstStyle/>
          <a:p>
            <a:pPr>
              <a:spcBef>
                <a:spcPct val="50000"/>
              </a:spcBef>
            </a:pPr>
            <a:r>
              <a:rPr lang="en-GB" sz="1600" dirty="0" smtClean="0">
                <a:latin typeface="Arial" charset="0"/>
              </a:rPr>
              <a:t>2007</a:t>
            </a:r>
            <a:endParaRPr lang="en-GB" sz="1600" b="0" dirty="0">
              <a:solidFill>
                <a:schemeClr val="tx1"/>
              </a:solidFill>
              <a:latin typeface="Arial" charset="0"/>
            </a:endParaRPr>
          </a:p>
        </p:txBody>
      </p:sp>
      <p:sp>
        <p:nvSpPr>
          <p:cNvPr id="11" name="Text Box 20"/>
          <p:cNvSpPr txBox="1">
            <a:spLocks noChangeArrowheads="1"/>
          </p:cNvSpPr>
          <p:nvPr/>
        </p:nvSpPr>
        <p:spPr bwMode="auto">
          <a:xfrm>
            <a:off x="8298824" y="5846007"/>
            <a:ext cx="639919" cy="338554"/>
          </a:xfrm>
          <a:prstGeom prst="rect">
            <a:avLst/>
          </a:prstGeom>
          <a:noFill/>
          <a:ln w="15875">
            <a:noFill/>
            <a:miter lim="800000"/>
            <a:headEnd/>
            <a:tailEnd/>
          </a:ln>
          <a:effectLst/>
        </p:spPr>
        <p:txBody>
          <a:bodyPr wrap="none" anchor="ctr">
            <a:spAutoFit/>
          </a:bodyPr>
          <a:lstStyle/>
          <a:p>
            <a:pPr>
              <a:spcBef>
                <a:spcPct val="50000"/>
              </a:spcBef>
            </a:pPr>
            <a:r>
              <a:rPr lang="en-GB" sz="1600" dirty="0" smtClean="0">
                <a:latin typeface="Arial" charset="0"/>
              </a:rPr>
              <a:t>2009</a:t>
            </a:r>
            <a:endParaRPr lang="en-GB" sz="1600" b="0" dirty="0">
              <a:solidFill>
                <a:schemeClr val="tx1"/>
              </a:solidFill>
              <a:latin typeface="Arial"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smtClean="0">
                <a:solidFill>
                  <a:schemeClr val="accent2"/>
                </a:solidFill>
                <a:cs typeface="Consolas" pitchFamily="49" charset="0"/>
              </a:rPr>
              <a:t>rec</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dir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file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Directory.GetFiles</a:t>
            </a:r>
            <a:r>
              <a:rPr lang="en-US" sz="2000" b="1" dirty="0" smtClean="0">
                <a:cs typeface="Consolas" pitchFamily="49" charset="0"/>
              </a:rPr>
              <a:t> dir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file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for</a:t>
            </a:r>
            <a:r>
              <a:rPr lang="en-US" sz="2000" b="1" dirty="0" smtClean="0">
                <a:cs typeface="Consolas" pitchFamily="49" charset="0"/>
              </a:rPr>
              <a:t> sub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Directory.GetDirectories</a:t>
            </a:r>
            <a:r>
              <a:rPr lang="en-US" sz="2000" b="1" dirty="0" smtClean="0">
                <a:cs typeface="Consolas" pitchFamily="49" charset="0"/>
              </a:rPr>
              <a:t> dir </a:t>
            </a:r>
            <a:r>
              <a:rPr lang="en-US" sz="2000" b="1" dirty="0" smtClean="0">
                <a:solidFill>
                  <a:schemeClr val="accent2"/>
                </a:solidFill>
                <a:cs typeface="Consolas" pitchFamily="49" charset="0"/>
              </a:rPr>
              <a:t>do</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sub ]</a:t>
            </a:r>
          </a:p>
          <a:p>
            <a:pPr marL="0" indent="0">
              <a:buNone/>
              <a:defRPr/>
            </a:pPr>
            <a:endParaRPr lang="en-US" sz="2000" b="1" dirty="0" smtClean="0">
              <a:cs typeface="Consolas" pitchFamily="49" charset="0"/>
            </a:endParaRPr>
          </a:p>
          <a:p>
            <a:pPr marL="0" indent="0">
              <a:buNone/>
              <a:defRPr/>
            </a:pPr>
            <a:r>
              <a:rPr lang="en-US" sz="2000" b="1" dirty="0" err="1" smtClean="0">
                <a:cs typeface="Consolas" pitchFamily="49" charset="0"/>
              </a:rPr>
              <a:t>allFiles</a:t>
            </a:r>
            <a:r>
              <a:rPr lang="en-US" sz="2000" b="1" dirty="0" smtClean="0">
                <a:cs typeface="Consolas" pitchFamily="49" charset="0"/>
              </a:rPr>
              <a:t> @"C:\LogFiles"</a:t>
            </a:r>
          </a:p>
          <a:p>
            <a:pPr marL="0" indent="0">
              <a:buNone/>
              <a:defRPr/>
            </a:pPr>
            <a:endParaRPr lang="en-US" sz="2000" b="1" dirty="0" smtClean="0">
              <a:cs typeface="Consolas" pitchFamily="49" charset="0"/>
            </a:endParaRPr>
          </a:p>
        </p:txBody>
      </p:sp>
      <p:sp>
        <p:nvSpPr>
          <p:cNvPr id="6" name="Rectangular Callout 5"/>
          <p:cNvSpPr/>
          <p:nvPr/>
        </p:nvSpPr>
        <p:spPr>
          <a:xfrm>
            <a:off x="5714976" y="204550"/>
            <a:ext cx="3429024" cy="1015663"/>
          </a:xfrm>
          <a:prstGeom prst="wedgeRectCallout">
            <a:avLst>
              <a:gd name="adj1" fmla="val -75520"/>
              <a:gd name="adj2" fmla="val 121228"/>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We can do I/O  here</a:t>
            </a:r>
          </a:p>
          <a:p>
            <a:pPr algn="ctr"/>
            <a:endParaRPr lang="en-GB" sz="2000" b="1" dirty="0" smtClean="0">
              <a:solidFill>
                <a:schemeClr val="tx1"/>
              </a:solidFill>
            </a:endParaRPr>
          </a:p>
          <a:p>
            <a:pPr algn="ctr"/>
            <a:r>
              <a:rPr lang="en-GB" sz="2000" b="1" dirty="0" smtClean="0">
                <a:solidFill>
                  <a:schemeClr val="tx1"/>
                </a:solidFill>
              </a:rPr>
              <a:t>This is F#, not Haskell</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err="1" smtClean="0"/>
              <a:t>seq</a:t>
            </a:r>
            <a:r>
              <a:rPr lang="en-US" dirty="0" smtClean="0"/>
              <a:t> {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err="1" smtClean="0">
                <a:cs typeface="Consolas" pitchFamily="49" charset="0"/>
              </a:rPr>
              <a:t>someFilesOnDemand</a:t>
            </a:r>
            <a:r>
              <a:rPr lang="en-US" sz="2000" b="1" dirty="0" smtClean="0">
                <a:cs typeface="Consolas" pitchFamily="49" charset="0"/>
              </a:rPr>
              <a:t> =</a:t>
            </a:r>
          </a:p>
          <a:p>
            <a:pPr marL="0" indent="0">
              <a:buNone/>
              <a:defRPr/>
            </a:pPr>
            <a:r>
              <a:rPr lang="en-US" sz="2000" b="1" dirty="0" smtClean="0">
                <a:cs typeface="Consolas" pitchFamily="49" charset="0"/>
              </a:rPr>
              <a:t>  </a:t>
            </a:r>
            <a:r>
              <a:rPr lang="en-US" sz="2000" b="1" dirty="0" err="1" smtClean="0">
                <a:cs typeface="Consolas" pitchFamily="49" charset="0"/>
              </a:rPr>
              <a:t>seq</a:t>
            </a:r>
            <a:r>
              <a:rPr lang="en-US" sz="2000" b="1" dirty="0" smtClean="0">
                <a:cs typeface="Consolas" pitchFamily="49" charset="0"/>
              </a:rPr>
              <a:t> { </a:t>
            </a:r>
            <a:r>
              <a:rPr lang="en-US" sz="2000" b="1" dirty="0" smtClean="0">
                <a:solidFill>
                  <a:schemeClr val="accent2"/>
                </a:solidFill>
                <a:cs typeface="Consolas" pitchFamily="49" charset="0"/>
              </a:rPr>
              <a:t>yield</a:t>
            </a:r>
            <a:r>
              <a:rPr lang="en-US" sz="2000" b="1" dirty="0" smtClean="0">
                <a:cs typeface="Consolas" pitchFamily="49" charset="0"/>
              </a:rPr>
              <a:t> "File1.fs"</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"File3.fs" }</a:t>
            </a:r>
          </a:p>
          <a:p>
            <a:pPr marL="0" indent="0">
              <a:buNone/>
              <a:defRPr/>
            </a:pPr>
            <a:endParaRPr lang="en-US" sz="2000" b="1" dirty="0" smtClean="0">
              <a:cs typeface="Consolas" pitchFamily="49" charset="0"/>
            </a:endParaRPr>
          </a:p>
        </p:txBody>
      </p:sp>
      <p:sp>
        <p:nvSpPr>
          <p:cNvPr id="6" name="Rectangular Callout 5"/>
          <p:cNvSpPr/>
          <p:nvPr/>
        </p:nvSpPr>
        <p:spPr>
          <a:xfrm>
            <a:off x="5572132" y="683579"/>
            <a:ext cx="3429024" cy="707886"/>
          </a:xfrm>
          <a:prstGeom prst="wedgeRectCallout">
            <a:avLst>
              <a:gd name="adj1" fmla="val -75122"/>
              <a:gd name="adj2" fmla="val 90204"/>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Same syntax, but generated on demand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err="1" smtClean="0"/>
              <a:t>seq</a:t>
            </a:r>
            <a:r>
              <a:rPr lang="en-US" dirty="0" smtClean="0"/>
              <a:t> {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err="1" smtClean="0">
                <a:cs typeface="Consolas" pitchFamily="49" charset="0"/>
              </a:rPr>
              <a:t>someFilesOnDemand</a:t>
            </a:r>
            <a:r>
              <a:rPr lang="en-US" sz="2000" b="1" dirty="0" smtClean="0">
                <a:cs typeface="Consolas" pitchFamily="49" charset="0"/>
              </a:rPr>
              <a:t> =</a:t>
            </a:r>
          </a:p>
          <a:p>
            <a:pPr marL="0" indent="0">
              <a:buNone/>
              <a:defRPr/>
            </a:pPr>
            <a:r>
              <a:rPr lang="en-US" sz="2000" b="1" dirty="0" smtClean="0">
                <a:cs typeface="Consolas" pitchFamily="49" charset="0"/>
              </a:rPr>
              <a:t>  </a:t>
            </a:r>
            <a:r>
              <a:rPr lang="en-US" sz="2000" b="1" dirty="0" err="1" smtClean="0">
                <a:cs typeface="Consolas" pitchFamily="49" charset="0"/>
              </a:rPr>
              <a:t>seq</a:t>
            </a:r>
            <a:r>
              <a:rPr lang="en-US" sz="2000" b="1" dirty="0" smtClean="0">
                <a:cs typeface="Consolas" pitchFamily="49" charset="0"/>
              </a:rPr>
              <a:t> { </a:t>
            </a:r>
            <a:r>
              <a:rPr lang="en-US" sz="2000" b="1" dirty="0" err="1" smtClean="0">
                <a:cs typeface="Consolas" pitchFamily="49" charset="0"/>
              </a:rPr>
              <a:t>printfn</a:t>
            </a:r>
            <a:r>
              <a:rPr lang="en-US" sz="2000" b="1" dirty="0" smtClean="0">
                <a:cs typeface="Consolas" pitchFamily="49" charset="0"/>
              </a:rPr>
              <a:t> "about to yield #1"</a:t>
            </a:r>
          </a:p>
          <a:p>
            <a:pPr marL="0" indent="0">
              <a:buNone/>
              <a:defRPr/>
            </a:pP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"File1.fs"</a:t>
            </a:r>
          </a:p>
          <a:p>
            <a:pPr marL="0" indent="0">
              <a:buNone/>
              <a:defRPr/>
            </a:pPr>
            <a:r>
              <a:rPr lang="en-US" sz="2000" b="1" dirty="0" smtClean="0">
                <a:cs typeface="Consolas" pitchFamily="49" charset="0"/>
              </a:rPr>
              <a:t>        </a:t>
            </a:r>
            <a:r>
              <a:rPr lang="en-US" sz="2000" b="1" dirty="0" err="1" smtClean="0">
                <a:cs typeface="Consolas" pitchFamily="49" charset="0"/>
              </a:rPr>
              <a:t>printfn</a:t>
            </a:r>
            <a:r>
              <a:rPr lang="en-US" sz="2000" b="1" dirty="0" smtClean="0">
                <a:cs typeface="Consolas" pitchFamily="49" charset="0"/>
              </a:rPr>
              <a:t> "about to yield #2"</a:t>
            </a:r>
          </a:p>
          <a:p>
            <a:pPr marL="0" indent="0">
              <a:buNone/>
              <a:defRPr/>
            </a:pP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"File3.fs"</a:t>
            </a:r>
          </a:p>
          <a:p>
            <a:pPr marL="0" indent="0">
              <a:buNone/>
              <a:defRPr/>
            </a:pPr>
            <a:r>
              <a:rPr lang="en-US" sz="2000" b="1" dirty="0" smtClean="0">
                <a:cs typeface="Consolas" pitchFamily="49" charset="0"/>
              </a:rPr>
              <a:t>        </a:t>
            </a:r>
            <a:r>
              <a:rPr lang="en-US" sz="2000" b="1" dirty="0" err="1" smtClean="0">
                <a:cs typeface="Consolas" pitchFamily="49" charset="0"/>
              </a:rPr>
              <a:t>printfn</a:t>
            </a:r>
            <a:r>
              <a:rPr lang="en-US" sz="2000" b="1" dirty="0" smtClean="0">
                <a:cs typeface="Consolas" pitchFamily="49" charset="0"/>
              </a:rPr>
              <a:t> "finishing..." }</a:t>
            </a:r>
          </a:p>
          <a:p>
            <a:pPr marL="0" indent="0">
              <a:buNone/>
              <a:defRPr/>
            </a:pPr>
            <a:endParaRPr lang="en-US" sz="2000" b="1" dirty="0" smtClean="0">
              <a:cs typeface="Consolas" pitchFamily="49" charset="0"/>
            </a:endParaRPr>
          </a:p>
        </p:txBody>
      </p:sp>
      <p:sp>
        <p:nvSpPr>
          <p:cNvPr id="4" name="Rectangular Callout 3"/>
          <p:cNvSpPr/>
          <p:nvPr/>
        </p:nvSpPr>
        <p:spPr>
          <a:xfrm>
            <a:off x="6143636" y="397827"/>
            <a:ext cx="2071702" cy="707886"/>
          </a:xfrm>
          <a:prstGeom prst="wedgeRectCallout">
            <a:avLst>
              <a:gd name="adj1" fmla="val -125294"/>
              <a:gd name="adj2" fmla="val 94798"/>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e.g. With side effects</a:t>
            </a:r>
            <a:endParaRPr lang="en-GB" sz="20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seq {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smtClean="0">
                <a:solidFill>
                  <a:schemeClr val="accent2"/>
                </a:solidFill>
                <a:cs typeface="Consolas" pitchFamily="49" charset="0"/>
              </a:rPr>
              <a:t>rec</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dir =</a:t>
            </a:r>
          </a:p>
          <a:p>
            <a:pPr marL="0" indent="0">
              <a:buNone/>
              <a:defRPr/>
            </a:pPr>
            <a:r>
              <a:rPr lang="en-US" sz="2000" b="1" dirty="0" smtClean="0">
                <a:cs typeface="Consolas" pitchFamily="49" charset="0"/>
              </a:rPr>
              <a:t>  seq { </a:t>
            </a:r>
            <a:r>
              <a:rPr lang="en-US" sz="2000" b="1" dirty="0" smtClean="0">
                <a:solidFill>
                  <a:schemeClr val="accent2"/>
                </a:solidFill>
                <a:cs typeface="Consolas" pitchFamily="49" charset="0"/>
              </a:rPr>
              <a:t>for</a:t>
            </a:r>
            <a:r>
              <a:rPr lang="en-US" sz="2000" b="1" dirty="0" smtClean="0">
                <a:cs typeface="Consolas" pitchFamily="49" charset="0"/>
              </a:rPr>
              <a:t> file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Directory.GetFiles</a:t>
            </a:r>
            <a:r>
              <a:rPr lang="en-US" sz="2000" b="1" dirty="0" smtClean="0">
                <a:cs typeface="Consolas" pitchFamily="49" charset="0"/>
              </a:rPr>
              <a:t> dir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file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for</a:t>
            </a:r>
            <a:r>
              <a:rPr lang="en-US" sz="2000" b="1" dirty="0" smtClean="0">
                <a:cs typeface="Consolas" pitchFamily="49" charset="0"/>
              </a:rPr>
              <a:t> sub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Directory.GetDirectories</a:t>
            </a:r>
            <a:r>
              <a:rPr lang="en-US" sz="2000" b="1" dirty="0" smtClean="0">
                <a:cs typeface="Consolas" pitchFamily="49" charset="0"/>
              </a:rPr>
              <a:t> dir </a:t>
            </a:r>
            <a:r>
              <a:rPr lang="en-US" sz="2000" b="1" dirty="0" smtClean="0">
                <a:solidFill>
                  <a:schemeClr val="accent2"/>
                </a:solidFill>
                <a:cs typeface="Consolas" pitchFamily="49" charset="0"/>
              </a:rPr>
              <a:t>do</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sub }</a:t>
            </a:r>
          </a:p>
          <a:p>
            <a:pPr marL="0" indent="0">
              <a:buNone/>
              <a:defRPr/>
            </a:pPr>
            <a:endParaRPr lang="en-US" sz="2000" b="1" dirty="0" smtClean="0">
              <a:cs typeface="Consolas" pitchFamily="49" charset="0"/>
            </a:endParaRPr>
          </a:p>
          <a:p>
            <a:pPr marL="0" indent="0">
              <a:buNone/>
              <a:defRPr/>
            </a:pPr>
            <a:r>
              <a:rPr lang="en-US" sz="2000" b="1" dirty="0" err="1" smtClean="0">
                <a:cs typeface="Consolas" pitchFamily="49" charset="0"/>
              </a:rPr>
              <a:t>allFiles</a:t>
            </a:r>
            <a:r>
              <a:rPr lang="en-US" sz="2000" b="1" dirty="0" smtClean="0">
                <a:cs typeface="Consolas" pitchFamily="49" charset="0"/>
              </a:rPr>
              <a:t> @"C:\LogFiles"</a:t>
            </a:r>
          </a:p>
          <a:p>
            <a:pPr marL="0" indent="0">
              <a:buNone/>
              <a:defRPr/>
            </a:pPr>
            <a:r>
              <a:rPr lang="en-US" sz="2000" b="1" dirty="0" smtClean="0">
                <a:cs typeface="Consolas" pitchFamily="49" charset="0"/>
              </a:rPr>
              <a:t>    |&gt; </a:t>
            </a:r>
            <a:r>
              <a:rPr lang="en-US" sz="2000" b="1" dirty="0" err="1" smtClean="0">
                <a:cs typeface="Consolas" pitchFamily="49" charset="0"/>
              </a:rPr>
              <a:t>Seq.take</a:t>
            </a:r>
            <a:r>
              <a:rPr lang="en-US" sz="2000" b="1" dirty="0" smtClean="0">
                <a:cs typeface="Consolas" pitchFamily="49" charset="0"/>
              </a:rPr>
              <a:t> 100 </a:t>
            </a:r>
          </a:p>
          <a:p>
            <a:pPr marL="0" indent="0">
              <a:buNone/>
              <a:defRPr/>
            </a:pPr>
            <a:r>
              <a:rPr lang="en-US" sz="2000" b="1" dirty="0" smtClean="0">
                <a:cs typeface="Consolas" pitchFamily="49" charset="0"/>
              </a:rPr>
              <a:t>    |&gt; show</a:t>
            </a:r>
          </a:p>
          <a:p>
            <a:pPr marL="0" indent="0">
              <a:buNone/>
              <a:defRPr/>
            </a:pPr>
            <a:endParaRPr lang="en-US" sz="2000" b="1" dirty="0" smtClean="0">
              <a:cs typeface="Consolas" pitchFamily="49" charset="0"/>
            </a:endParaRPr>
          </a:p>
        </p:txBody>
      </p:sp>
      <p:sp>
        <p:nvSpPr>
          <p:cNvPr id="5" name="Rectangular Callout 4"/>
          <p:cNvSpPr/>
          <p:nvPr/>
        </p:nvSpPr>
        <p:spPr>
          <a:xfrm>
            <a:off x="5643570" y="4413743"/>
            <a:ext cx="1643074" cy="400110"/>
          </a:xfrm>
          <a:prstGeom prst="wedgeRectCallout">
            <a:avLst>
              <a:gd name="adj1" fmla="val -124780"/>
              <a:gd name="adj2" fmla="val -59452"/>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GB" sz="2000" b="1" dirty="0" smtClean="0"/>
              <a:t>Pipelines</a:t>
            </a:r>
            <a:endParaRPr lang="en-GB"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err="1" smtClean="0"/>
              <a:t>seq</a:t>
            </a:r>
            <a:r>
              <a:rPr lang="en-US" dirty="0" smtClean="0"/>
              <a:t> {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rec</a:t>
            </a:r>
            <a:r>
              <a:rPr lang="en-US" sz="2000" b="1" dirty="0" smtClean="0">
                <a:cs typeface="Consolas" pitchFamily="49" charset="0"/>
              </a:rPr>
              <a:t> </a:t>
            </a:r>
            <a:r>
              <a:rPr lang="en-US" sz="2000" b="1" dirty="0" err="1" smtClean="0">
                <a:cs typeface="Consolas" pitchFamily="49" charset="0"/>
              </a:rPr>
              <a:t>randomWalk</a:t>
            </a:r>
            <a:r>
              <a:rPr lang="en-US" sz="2000" b="1" dirty="0" smtClean="0">
                <a:cs typeface="Consolas" pitchFamily="49" charset="0"/>
              </a:rPr>
              <a:t> x =</a:t>
            </a:r>
          </a:p>
          <a:p>
            <a:pPr marL="0" indent="0">
              <a:buNone/>
              <a:defRPr/>
            </a:pPr>
            <a:r>
              <a:rPr lang="en-US" sz="2000" b="1" dirty="0" smtClean="0">
                <a:cs typeface="Consolas" pitchFamily="49" charset="0"/>
              </a:rPr>
              <a:t>  </a:t>
            </a:r>
            <a:r>
              <a:rPr lang="en-US" sz="2000" b="1" dirty="0" err="1" smtClean="0">
                <a:cs typeface="Consolas" pitchFamily="49" charset="0"/>
              </a:rPr>
              <a:t>seq</a:t>
            </a:r>
            <a:r>
              <a:rPr lang="en-US" sz="2000" b="1" dirty="0" smtClean="0">
                <a:cs typeface="Consolas" pitchFamily="49" charset="0"/>
              </a:rPr>
              <a:t> { </a:t>
            </a:r>
            <a:r>
              <a:rPr lang="en-US" sz="2000" b="1" dirty="0" smtClean="0">
                <a:solidFill>
                  <a:schemeClr val="accent2"/>
                </a:solidFill>
                <a:cs typeface="Consolas" pitchFamily="49" charset="0"/>
              </a:rPr>
              <a:t>yield</a:t>
            </a:r>
            <a:r>
              <a:rPr lang="en-US" sz="2000" b="1" dirty="0" smtClean="0">
                <a:cs typeface="Consolas" pitchFamily="49" charset="0"/>
              </a:rPr>
              <a:t> x</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randomWalk</a:t>
            </a:r>
            <a:r>
              <a:rPr lang="en-US" sz="2000" b="1" dirty="0" smtClean="0">
                <a:cs typeface="Consolas" pitchFamily="49" charset="0"/>
              </a:rPr>
              <a:t> (</a:t>
            </a:r>
            <a:r>
              <a:rPr lang="en-US" sz="2000" b="1" dirty="0" err="1" smtClean="0">
                <a:cs typeface="Consolas" pitchFamily="49" charset="0"/>
              </a:rPr>
              <a:t>x+rnd</a:t>
            </a:r>
            <a:r>
              <a:rPr lang="en-US" sz="2000" b="1" dirty="0" smtClean="0">
                <a:cs typeface="Consolas" pitchFamily="49" charset="0"/>
              </a:rPr>
              <a:t>()) }</a:t>
            </a:r>
          </a:p>
          <a:p>
            <a:pPr marL="0" indent="0">
              <a:buNone/>
              <a:defRPr/>
            </a:pPr>
            <a:r>
              <a:rPr lang="en-US" sz="2000" b="1" dirty="0" smtClean="0">
                <a:cs typeface="Consolas" pitchFamily="49" charset="0"/>
              </a:rPr>
              <a:t> </a:t>
            </a:r>
          </a:p>
          <a:p>
            <a:pPr marL="0" indent="0">
              <a:buNone/>
              <a:defRPr/>
            </a:pPr>
            <a:endParaRPr lang="en-US" sz="2000" b="1" dirty="0" smtClean="0">
              <a:cs typeface="Consolas" pitchFamily="49" charset="0"/>
            </a:endParaRPr>
          </a:p>
        </p:txBody>
      </p:sp>
      <p:sp>
        <p:nvSpPr>
          <p:cNvPr id="5" name="Rectangular Callout 4"/>
          <p:cNvSpPr/>
          <p:nvPr/>
        </p:nvSpPr>
        <p:spPr>
          <a:xfrm>
            <a:off x="5572132" y="683579"/>
            <a:ext cx="3429024" cy="707886"/>
          </a:xfrm>
          <a:prstGeom prst="wedgeRectCallout">
            <a:avLst>
              <a:gd name="adj1" fmla="val -81092"/>
              <a:gd name="adj2" fmla="val 123989"/>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Because it's on-demand, things can now be infinite</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queries</a:t>
            </a:r>
          </a:p>
        </p:txBody>
      </p:sp>
      <p:sp>
        <p:nvSpPr>
          <p:cNvPr id="3" name="Content Placeholder 2"/>
          <p:cNvSpPr>
            <a:spLocks noGrp="1"/>
          </p:cNvSpPr>
          <p:nvPr>
            <p:ph type="body" sz="quarter" idx="10"/>
          </p:nvPr>
        </p:nvSpPr>
        <p:spPr/>
        <p:txBody>
          <a:bodyPr/>
          <a:lstStyle/>
          <a:p>
            <a:r>
              <a:rPr lang="en-GB" sz="2000" b="1" dirty="0" smtClean="0"/>
              <a:t>query </a:t>
            </a:r>
          </a:p>
          <a:p>
            <a:r>
              <a:rPr lang="en-GB" sz="2000" b="1" dirty="0" smtClean="0"/>
              <a:t>  &lt;@ seq { </a:t>
            </a:r>
            <a:r>
              <a:rPr lang="en-GB" sz="2000" b="1" dirty="0" smtClean="0">
                <a:solidFill>
                  <a:schemeClr val="accent2"/>
                </a:solidFill>
              </a:rPr>
              <a:t>for</a:t>
            </a:r>
            <a:r>
              <a:rPr lang="en-GB" sz="2000" b="1" dirty="0" smtClean="0"/>
              <a:t> i </a:t>
            </a:r>
            <a:r>
              <a:rPr lang="en-GB" sz="2000" b="1" dirty="0" smtClean="0">
                <a:solidFill>
                  <a:schemeClr val="accent2"/>
                </a:solidFill>
              </a:rPr>
              <a:t>in</a:t>
            </a:r>
            <a:r>
              <a:rPr lang="en-GB" sz="2000" b="1" dirty="0" smtClean="0"/>
              <a:t> db.Customers </a:t>
            </a:r>
            <a:r>
              <a:rPr lang="en-GB" sz="2000" b="1" dirty="0" smtClean="0">
                <a:solidFill>
                  <a:schemeClr val="accent2"/>
                </a:solidFill>
              </a:rPr>
              <a:t>do</a:t>
            </a:r>
            <a:r>
              <a:rPr lang="en-GB" sz="2000" b="1" dirty="0" smtClean="0"/>
              <a:t> </a:t>
            </a:r>
          </a:p>
          <a:p>
            <a:r>
              <a:rPr lang="en-GB" sz="2000" b="1" dirty="0" smtClean="0"/>
              <a:t>             </a:t>
            </a:r>
            <a:r>
              <a:rPr lang="en-GB" sz="2000" b="1" dirty="0" smtClean="0">
                <a:solidFill>
                  <a:schemeClr val="accent2"/>
                </a:solidFill>
              </a:rPr>
              <a:t>for</a:t>
            </a:r>
            <a:r>
              <a:rPr lang="en-GB" sz="2000" b="1" dirty="0" smtClean="0"/>
              <a:t> j </a:t>
            </a:r>
            <a:r>
              <a:rPr lang="en-GB" sz="2000" b="1" dirty="0" smtClean="0">
                <a:solidFill>
                  <a:schemeClr val="accent2"/>
                </a:solidFill>
              </a:rPr>
              <a:t>in</a:t>
            </a:r>
            <a:r>
              <a:rPr lang="en-GB" sz="2000" b="1" dirty="0" smtClean="0"/>
              <a:t> </a:t>
            </a:r>
            <a:r>
              <a:rPr lang="en-GB" sz="2000" b="1" dirty="0" err="1" smtClean="0"/>
              <a:t>db.Employees</a:t>
            </a:r>
            <a:r>
              <a:rPr lang="en-GB" sz="2000" b="1" dirty="0" smtClean="0"/>
              <a:t> </a:t>
            </a:r>
            <a:r>
              <a:rPr lang="en-GB" sz="2000" b="1" dirty="0" smtClean="0">
                <a:solidFill>
                  <a:schemeClr val="accent2"/>
                </a:solidFill>
              </a:rPr>
              <a:t>do</a:t>
            </a:r>
            <a:r>
              <a:rPr lang="en-GB" sz="2000" b="1" dirty="0" smtClean="0"/>
              <a:t> </a:t>
            </a:r>
          </a:p>
          <a:p>
            <a:r>
              <a:rPr lang="en-GB" sz="2000" b="1" dirty="0" smtClean="0"/>
              <a:t>                </a:t>
            </a:r>
            <a:r>
              <a:rPr lang="en-GB" sz="2000" b="1" dirty="0" smtClean="0">
                <a:solidFill>
                  <a:schemeClr val="accent2"/>
                </a:solidFill>
              </a:rPr>
              <a:t>if</a:t>
            </a:r>
            <a:r>
              <a:rPr lang="en-GB" sz="2000" b="1" dirty="0" smtClean="0"/>
              <a:t> </a:t>
            </a:r>
            <a:r>
              <a:rPr lang="en-GB" sz="2000" b="1" dirty="0" err="1" smtClean="0"/>
              <a:t>i.Country</a:t>
            </a:r>
            <a:r>
              <a:rPr lang="en-GB" sz="2000" b="1" dirty="0" smtClean="0"/>
              <a:t> = </a:t>
            </a:r>
            <a:r>
              <a:rPr lang="en-GB" sz="2000" b="1" dirty="0" err="1" smtClean="0"/>
              <a:t>j.Country</a:t>
            </a:r>
            <a:r>
              <a:rPr lang="en-GB" sz="2000" b="1" dirty="0" smtClean="0"/>
              <a:t> </a:t>
            </a:r>
            <a:r>
              <a:rPr lang="en-GB" sz="2000" b="1" dirty="0" smtClean="0">
                <a:solidFill>
                  <a:schemeClr val="accent2"/>
                </a:solidFill>
              </a:rPr>
              <a:t>then</a:t>
            </a:r>
            <a:r>
              <a:rPr lang="en-GB" sz="2000" b="1" dirty="0" smtClean="0"/>
              <a:t> </a:t>
            </a:r>
          </a:p>
          <a:p>
            <a:r>
              <a:rPr lang="en-GB" sz="2000" b="1" dirty="0" smtClean="0"/>
              <a:t>                   </a:t>
            </a:r>
            <a:r>
              <a:rPr lang="en-GB" sz="2000" b="1" dirty="0" smtClean="0">
                <a:solidFill>
                  <a:schemeClr val="accent2"/>
                </a:solidFill>
              </a:rPr>
              <a:t>yield</a:t>
            </a:r>
            <a:r>
              <a:rPr lang="en-GB" sz="2000" b="1" dirty="0" smtClean="0"/>
              <a:t> (</a:t>
            </a:r>
            <a:r>
              <a:rPr lang="en-GB" sz="2000" b="1" dirty="0" err="1" smtClean="0"/>
              <a:t>i.FirstName</a:t>
            </a:r>
            <a:r>
              <a:rPr lang="en-GB" sz="2000" b="1" dirty="0" smtClean="0"/>
              <a:t>, </a:t>
            </a:r>
            <a:r>
              <a:rPr lang="en-GB" sz="2000" b="1" dirty="0" err="1" smtClean="0"/>
              <a:t>j.FirstName</a:t>
            </a:r>
            <a:r>
              <a:rPr lang="en-GB" sz="2000" b="1" dirty="0" smtClean="0"/>
              <a:t>) } @&gt;</a:t>
            </a:r>
            <a:endParaRPr lang="en-GB" sz="2000" b="1" dirty="0"/>
          </a:p>
        </p:txBody>
      </p:sp>
      <p:sp>
        <p:nvSpPr>
          <p:cNvPr id="5" name="Rectangular Callout 4"/>
          <p:cNvSpPr/>
          <p:nvPr/>
        </p:nvSpPr>
        <p:spPr>
          <a:xfrm>
            <a:off x="5572132" y="837467"/>
            <a:ext cx="3429024" cy="400110"/>
          </a:xfrm>
          <a:prstGeom prst="wedgeRectCallout">
            <a:avLst>
              <a:gd name="adj1" fmla="val -30388"/>
              <a:gd name="adj2" fmla="val 47577"/>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&lt;@ ... @&gt; = quotation</a:t>
            </a:r>
          </a:p>
        </p:txBody>
      </p:sp>
      <p:sp>
        <p:nvSpPr>
          <p:cNvPr id="6" name="Rectangular Callout 5"/>
          <p:cNvSpPr/>
          <p:nvPr/>
        </p:nvSpPr>
        <p:spPr>
          <a:xfrm>
            <a:off x="2762391" y="3398217"/>
            <a:ext cx="3429024" cy="400110"/>
          </a:xfrm>
          <a:prstGeom prst="wedgeRectCallout">
            <a:avLst>
              <a:gd name="adj1" fmla="val -30388"/>
              <a:gd name="adj2" fmla="val 47577"/>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(runs as SQL on database)</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4000" b="1" dirty="0" smtClean="0"/>
              <a:t>Case Study </a:t>
            </a:r>
            <a:r>
              <a:rPr lang="en-GB" sz="4000" dirty="0" smtClean="0"/>
              <a:t>: </a:t>
            </a:r>
            <a:br>
              <a:rPr lang="en-GB" sz="4000" dirty="0" smtClean="0"/>
            </a:br>
            <a:r>
              <a:rPr lang="en-GB" dirty="0" err="1" smtClean="0"/>
              <a:t>adPredict</a:t>
            </a:r>
            <a:r>
              <a:rPr lang="en-GB" dirty="0" smtClean="0"/>
              <a:t> on </a:t>
            </a:r>
            <a:r>
              <a:rPr lang="en-GB" dirty="0" err="1" smtClean="0"/>
              <a:t>bing</a:t>
            </a:r>
            <a:endParaRPr lang="en-GB" dirty="0"/>
          </a:p>
        </p:txBody>
      </p:sp>
      <p:sp>
        <p:nvSpPr>
          <p:cNvPr id="6" name="Subtitle 5"/>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adCenter</a:t>
            </a:r>
            <a:r>
              <a:rPr lang="en-GB" dirty="0" smtClean="0"/>
              <a:t> Problem</a:t>
            </a:r>
            <a:endParaRPr lang="en-US" dirty="0"/>
          </a:p>
        </p:txBody>
      </p:sp>
      <p:sp>
        <p:nvSpPr>
          <p:cNvPr id="4" name="Content Placeholder 3"/>
          <p:cNvSpPr>
            <a:spLocks noGrp="1"/>
          </p:cNvSpPr>
          <p:nvPr>
            <p:ph idx="1"/>
          </p:nvPr>
        </p:nvSpPr>
        <p:spPr/>
        <p:txBody>
          <a:bodyPr>
            <a:noAutofit/>
          </a:bodyPr>
          <a:lstStyle/>
          <a:p>
            <a:endParaRPr lang="en-US" sz="3600" dirty="0"/>
          </a:p>
        </p:txBody>
      </p:sp>
      <p:pic>
        <p:nvPicPr>
          <p:cNvPr id="3074" name="Picture 2"/>
          <p:cNvPicPr>
            <a:picLocks noChangeAspect="1" noChangeArrowheads="1"/>
          </p:cNvPicPr>
          <p:nvPr/>
        </p:nvPicPr>
        <p:blipFill>
          <a:blip r:embed="rId3"/>
          <a:srcRect t="11201" r="11087"/>
          <a:stretch>
            <a:fillRect/>
          </a:stretch>
        </p:blipFill>
        <p:spPr bwMode="auto">
          <a:xfrm>
            <a:off x="172278" y="1089399"/>
            <a:ext cx="8739902" cy="5182660"/>
          </a:xfrm>
          <a:prstGeom prst="rect">
            <a:avLst/>
          </a:prstGeom>
          <a:noFill/>
          <a:ln w="9525">
            <a:noFill/>
            <a:miter lim="800000"/>
            <a:headEnd/>
            <a:tailEnd/>
          </a:ln>
        </p:spPr>
      </p:pic>
      <p:sp>
        <p:nvSpPr>
          <p:cNvPr id="10" name="Rounded Rectangle 9"/>
          <p:cNvSpPr/>
          <p:nvPr/>
        </p:nvSpPr>
        <p:spPr>
          <a:xfrm>
            <a:off x="1571831" y="2562896"/>
            <a:ext cx="3490676" cy="1185543"/>
          </a:xfrm>
          <a:prstGeom prst="roundRect">
            <a:avLst/>
          </a:prstGeom>
          <a:solidFill>
            <a:srgbClr val="FF0000">
              <a:alpha val="18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p:cNvSpPr/>
          <p:nvPr/>
        </p:nvSpPr>
        <p:spPr>
          <a:xfrm>
            <a:off x="6684134" y="2343957"/>
            <a:ext cx="1856823" cy="3100660"/>
          </a:xfrm>
          <a:prstGeom prst="roundRect">
            <a:avLst/>
          </a:prstGeom>
          <a:solidFill>
            <a:srgbClr val="FF0000">
              <a:alpha val="18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adCenter</a:t>
            </a:r>
            <a:r>
              <a:rPr lang="en-GB" dirty="0" smtClean="0"/>
              <a:t> Problem</a:t>
            </a:r>
            <a:endParaRPr lang="en-US" dirty="0"/>
          </a:p>
        </p:txBody>
      </p:sp>
      <p:sp>
        <p:nvSpPr>
          <p:cNvPr id="4" name="Content Placeholder 3"/>
          <p:cNvSpPr>
            <a:spLocks noGrp="1"/>
          </p:cNvSpPr>
          <p:nvPr>
            <p:ph idx="1"/>
          </p:nvPr>
        </p:nvSpPr>
        <p:spPr/>
        <p:txBody>
          <a:bodyPr>
            <a:noAutofit/>
          </a:bodyPr>
          <a:lstStyle/>
          <a:p>
            <a:r>
              <a:rPr lang="en-GB" sz="3600" dirty="0" smtClean="0"/>
              <a:t>Ads </a:t>
            </a:r>
            <a:r>
              <a:rPr lang="en-GB" sz="3600" dirty="0" err="1" smtClean="0"/>
              <a:t>for“web</a:t>
            </a:r>
            <a:r>
              <a:rPr lang="en-GB" sz="3600" dirty="0" smtClean="0"/>
              <a:t> space” at </a:t>
            </a:r>
            <a:r>
              <a:rPr lang="en-GB" sz="3600" dirty="0" smtClean="0">
                <a:hlinkClick r:id="rId3"/>
              </a:rPr>
              <a:t>www.bing.com</a:t>
            </a:r>
            <a:r>
              <a:rPr lang="en-GB" sz="3600" dirty="0" smtClean="0"/>
              <a:t> and </a:t>
            </a:r>
            <a:r>
              <a:rPr lang="en-GB" sz="3600" dirty="0" smtClean="0">
                <a:hlinkClick r:id="rId4"/>
              </a:rPr>
              <a:t>www.msn.com</a:t>
            </a:r>
            <a:r>
              <a:rPr lang="en-GB" sz="3600" dirty="0" smtClean="0"/>
              <a:t>.  </a:t>
            </a:r>
            <a:endParaRPr lang="en-GB" sz="3200" dirty="0" smtClean="0"/>
          </a:p>
          <a:p>
            <a:r>
              <a:rPr lang="en-GB" sz="3500" dirty="0" smtClean="0"/>
              <a:t>Prices by auctions</a:t>
            </a:r>
          </a:p>
          <a:p>
            <a:r>
              <a:rPr lang="en-GB" sz="3600" dirty="0" smtClean="0"/>
              <a:t>Internal competition for “Click Prediction”</a:t>
            </a:r>
            <a:endParaRPr lang="en-US" sz="3600"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Scale of Things</a:t>
            </a:r>
            <a:endParaRPr lang="en-GB" dirty="0"/>
          </a:p>
        </p:txBody>
      </p:sp>
      <p:sp>
        <p:nvSpPr>
          <p:cNvPr id="3" name="Content Placeholder 2"/>
          <p:cNvSpPr>
            <a:spLocks noGrp="1"/>
          </p:cNvSpPr>
          <p:nvPr>
            <p:ph idx="1"/>
          </p:nvPr>
        </p:nvSpPr>
        <p:spPr/>
        <p:txBody>
          <a:bodyPr>
            <a:normAutofit/>
          </a:bodyPr>
          <a:lstStyle/>
          <a:p>
            <a:r>
              <a:rPr lang="en-GB" b="1" dirty="0" smtClean="0"/>
              <a:t>Weeks of data in training</a:t>
            </a:r>
            <a:r>
              <a:rPr lang="en-GB" dirty="0" smtClean="0"/>
              <a:t>: </a:t>
            </a:r>
          </a:p>
          <a:p>
            <a:pPr algn="ctr">
              <a:buNone/>
            </a:pPr>
            <a:r>
              <a:rPr lang="en-GB" b="1" dirty="0" smtClean="0">
                <a:solidFill>
                  <a:schemeClr val="accent1"/>
                </a:solidFill>
              </a:rPr>
              <a:t>7,000,000,000 impressions, 6TB data</a:t>
            </a:r>
          </a:p>
          <a:p>
            <a:r>
              <a:rPr lang="en-GB" b="1" dirty="0" smtClean="0"/>
              <a:t>2 weeks of CPU time during training</a:t>
            </a:r>
            <a:r>
              <a:rPr lang="en-GB" dirty="0" smtClean="0"/>
              <a:t>: </a:t>
            </a:r>
          </a:p>
          <a:p>
            <a:pPr algn="ctr">
              <a:buNone/>
            </a:pPr>
            <a:r>
              <a:rPr lang="en-GB" dirty="0" smtClean="0"/>
              <a:t>2 wks × 7 days × 86,400 sec/day = </a:t>
            </a:r>
          </a:p>
          <a:p>
            <a:pPr algn="ctr">
              <a:buNone/>
            </a:pPr>
            <a:r>
              <a:rPr lang="en-GB" b="1" dirty="0" smtClean="0">
                <a:solidFill>
                  <a:schemeClr val="accent1"/>
                </a:solidFill>
              </a:rPr>
              <a:t>1,209,600 seconds</a:t>
            </a:r>
          </a:p>
          <a:p>
            <a:r>
              <a:rPr lang="en-GB" b="1" dirty="0" smtClean="0"/>
              <a:t>Learning algorithm speed requirement</a:t>
            </a:r>
            <a:r>
              <a:rPr lang="en-GB" dirty="0" smtClean="0"/>
              <a:t>:</a:t>
            </a:r>
          </a:p>
          <a:p>
            <a:pPr lvl="1"/>
            <a:r>
              <a:rPr lang="en-GB" b="1" dirty="0" smtClean="0">
                <a:solidFill>
                  <a:schemeClr val="accent1"/>
                </a:solidFill>
              </a:rPr>
              <a:t>5,787</a:t>
            </a:r>
            <a:r>
              <a:rPr lang="en-GB" dirty="0" smtClean="0"/>
              <a:t> impression updates / sec</a:t>
            </a:r>
          </a:p>
          <a:p>
            <a:pPr lvl="1"/>
            <a:r>
              <a:rPr lang="en-GB" b="1" dirty="0" smtClean="0">
                <a:solidFill>
                  <a:schemeClr val="accent1"/>
                </a:solidFill>
              </a:rPr>
              <a:t>172.8 </a:t>
            </a:r>
            <a:r>
              <a:rPr lang="el-GR" b="1" dirty="0" smtClean="0">
                <a:solidFill>
                  <a:schemeClr val="accent1"/>
                </a:solidFill>
              </a:rPr>
              <a:t>μ</a:t>
            </a:r>
            <a:r>
              <a:rPr lang="en-GB" b="1" dirty="0" smtClean="0">
                <a:solidFill>
                  <a:schemeClr val="accent1"/>
                </a:solidFill>
              </a:rPr>
              <a:t>s </a:t>
            </a:r>
            <a:r>
              <a:rPr lang="en-GB" dirty="0" smtClean="0"/>
              <a:t>per impression update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reeform 2" descr="50%"/>
          <p:cNvSpPr>
            <a:spLocks/>
          </p:cNvSpPr>
          <p:nvPr/>
        </p:nvSpPr>
        <p:spPr bwMode="auto">
          <a:xfrm flipH="1">
            <a:off x="-76200" y="1371600"/>
            <a:ext cx="4038600" cy="5029200"/>
          </a:xfrm>
          <a:custGeom>
            <a:avLst/>
            <a:gdLst/>
            <a:ahLst/>
            <a:cxnLst>
              <a:cxn ang="0">
                <a:pos x="3318" y="0"/>
              </a:cxn>
              <a:cxn ang="0">
                <a:pos x="2931" y="10"/>
              </a:cxn>
              <a:cxn ang="0">
                <a:pos x="2653" y="20"/>
              </a:cxn>
              <a:cxn ang="0">
                <a:pos x="2514" y="50"/>
              </a:cxn>
              <a:cxn ang="0">
                <a:pos x="2434" y="79"/>
              </a:cxn>
              <a:cxn ang="0">
                <a:pos x="2405" y="99"/>
              </a:cxn>
              <a:cxn ang="0">
                <a:pos x="2325" y="109"/>
              </a:cxn>
              <a:cxn ang="0">
                <a:pos x="2226" y="159"/>
              </a:cxn>
              <a:cxn ang="0">
                <a:pos x="1977" y="268"/>
              </a:cxn>
              <a:cxn ang="0">
                <a:pos x="1680" y="338"/>
              </a:cxn>
              <a:cxn ang="0">
                <a:pos x="1491" y="377"/>
              </a:cxn>
              <a:cxn ang="0">
                <a:pos x="1431" y="397"/>
              </a:cxn>
              <a:cxn ang="0">
                <a:pos x="994" y="397"/>
              </a:cxn>
              <a:cxn ang="0">
                <a:pos x="875" y="457"/>
              </a:cxn>
              <a:cxn ang="0">
                <a:pos x="716" y="566"/>
              </a:cxn>
              <a:cxn ang="0">
                <a:pos x="667" y="626"/>
              </a:cxn>
              <a:cxn ang="0">
                <a:pos x="369" y="814"/>
              </a:cxn>
              <a:cxn ang="0">
                <a:pos x="200" y="993"/>
              </a:cxn>
              <a:cxn ang="0">
                <a:pos x="101" y="1063"/>
              </a:cxn>
              <a:cxn ang="0">
                <a:pos x="31" y="1192"/>
              </a:cxn>
              <a:cxn ang="0">
                <a:pos x="1" y="1351"/>
              </a:cxn>
              <a:cxn ang="0">
                <a:pos x="11" y="1668"/>
              </a:cxn>
              <a:cxn ang="0">
                <a:pos x="81" y="1817"/>
              </a:cxn>
              <a:cxn ang="0">
                <a:pos x="140" y="1857"/>
              </a:cxn>
              <a:cxn ang="0">
                <a:pos x="120" y="1917"/>
              </a:cxn>
              <a:cxn ang="0">
                <a:pos x="110" y="1946"/>
              </a:cxn>
              <a:cxn ang="0">
                <a:pos x="130" y="2284"/>
              </a:cxn>
              <a:cxn ang="0">
                <a:pos x="289" y="2503"/>
              </a:cxn>
              <a:cxn ang="0">
                <a:pos x="418" y="2642"/>
              </a:cxn>
              <a:cxn ang="0">
                <a:pos x="577" y="2751"/>
              </a:cxn>
              <a:cxn ang="0">
                <a:pos x="696" y="2830"/>
              </a:cxn>
              <a:cxn ang="0">
                <a:pos x="736" y="2890"/>
              </a:cxn>
              <a:cxn ang="0">
                <a:pos x="746" y="2930"/>
              </a:cxn>
              <a:cxn ang="0">
                <a:pos x="905" y="3039"/>
              </a:cxn>
              <a:cxn ang="0">
                <a:pos x="1074" y="3108"/>
              </a:cxn>
              <a:cxn ang="0">
                <a:pos x="1421" y="3079"/>
              </a:cxn>
              <a:cxn ang="0">
                <a:pos x="1660" y="3079"/>
              </a:cxn>
              <a:cxn ang="0">
                <a:pos x="1670" y="3049"/>
              </a:cxn>
              <a:cxn ang="0">
                <a:pos x="1719" y="2979"/>
              </a:cxn>
              <a:cxn ang="0">
                <a:pos x="1848" y="2949"/>
              </a:cxn>
              <a:cxn ang="0">
                <a:pos x="1938" y="2959"/>
              </a:cxn>
              <a:cxn ang="0">
                <a:pos x="2067" y="3178"/>
              </a:cxn>
              <a:cxn ang="0">
                <a:pos x="2285" y="3277"/>
              </a:cxn>
              <a:cxn ang="0">
                <a:pos x="2653" y="3218"/>
              </a:cxn>
              <a:cxn ang="0">
                <a:pos x="2822" y="3267"/>
              </a:cxn>
              <a:cxn ang="0">
                <a:pos x="2911" y="3377"/>
              </a:cxn>
              <a:cxn ang="0">
                <a:pos x="3070" y="3436"/>
              </a:cxn>
              <a:cxn ang="0">
                <a:pos x="3219" y="3476"/>
              </a:cxn>
              <a:cxn ang="0">
                <a:pos x="3259" y="3516"/>
              </a:cxn>
            </a:cxnLst>
            <a:rect l="0" t="0" r="r" b="b"/>
            <a:pathLst>
              <a:path w="3318" h="3516">
                <a:moveTo>
                  <a:pt x="3318" y="0"/>
                </a:moveTo>
                <a:cubicBezTo>
                  <a:pt x="3172" y="73"/>
                  <a:pt x="3314" y="10"/>
                  <a:pt x="2931" y="10"/>
                </a:cubicBezTo>
                <a:cubicBezTo>
                  <a:pt x="2838" y="10"/>
                  <a:pt x="2746" y="17"/>
                  <a:pt x="2653" y="20"/>
                </a:cubicBezTo>
                <a:cubicBezTo>
                  <a:pt x="2606" y="36"/>
                  <a:pt x="2563" y="43"/>
                  <a:pt x="2514" y="50"/>
                </a:cubicBezTo>
                <a:cubicBezTo>
                  <a:pt x="2492" y="57"/>
                  <a:pt x="2451" y="70"/>
                  <a:pt x="2434" y="79"/>
                </a:cubicBezTo>
                <a:cubicBezTo>
                  <a:pt x="2423" y="84"/>
                  <a:pt x="2416" y="96"/>
                  <a:pt x="2405" y="99"/>
                </a:cubicBezTo>
                <a:cubicBezTo>
                  <a:pt x="2379" y="106"/>
                  <a:pt x="2352" y="106"/>
                  <a:pt x="2325" y="109"/>
                </a:cubicBezTo>
                <a:cubicBezTo>
                  <a:pt x="2289" y="121"/>
                  <a:pt x="2260" y="142"/>
                  <a:pt x="2226" y="159"/>
                </a:cubicBezTo>
                <a:cubicBezTo>
                  <a:pt x="2162" y="256"/>
                  <a:pt x="2084" y="250"/>
                  <a:pt x="1977" y="268"/>
                </a:cubicBezTo>
                <a:cubicBezTo>
                  <a:pt x="1876" y="285"/>
                  <a:pt x="1783" y="325"/>
                  <a:pt x="1680" y="338"/>
                </a:cubicBezTo>
                <a:cubicBezTo>
                  <a:pt x="1618" y="359"/>
                  <a:pt x="1557" y="366"/>
                  <a:pt x="1491" y="377"/>
                </a:cubicBezTo>
                <a:cubicBezTo>
                  <a:pt x="1470" y="380"/>
                  <a:pt x="1431" y="397"/>
                  <a:pt x="1431" y="397"/>
                </a:cubicBezTo>
                <a:cubicBezTo>
                  <a:pt x="1246" y="389"/>
                  <a:pt x="1168" y="375"/>
                  <a:pt x="994" y="397"/>
                </a:cubicBezTo>
                <a:cubicBezTo>
                  <a:pt x="932" y="413"/>
                  <a:pt x="924" y="423"/>
                  <a:pt x="875" y="457"/>
                </a:cubicBezTo>
                <a:cubicBezTo>
                  <a:pt x="791" y="515"/>
                  <a:pt x="780" y="501"/>
                  <a:pt x="716" y="566"/>
                </a:cubicBezTo>
                <a:cubicBezTo>
                  <a:pt x="698" y="584"/>
                  <a:pt x="686" y="608"/>
                  <a:pt x="667" y="626"/>
                </a:cubicBezTo>
                <a:cubicBezTo>
                  <a:pt x="577" y="711"/>
                  <a:pt x="482" y="766"/>
                  <a:pt x="369" y="814"/>
                </a:cubicBezTo>
                <a:cubicBezTo>
                  <a:pt x="310" y="873"/>
                  <a:pt x="267" y="941"/>
                  <a:pt x="200" y="993"/>
                </a:cubicBezTo>
                <a:cubicBezTo>
                  <a:pt x="168" y="1018"/>
                  <a:pt x="101" y="1063"/>
                  <a:pt x="101" y="1063"/>
                </a:cubicBezTo>
                <a:cubicBezTo>
                  <a:pt x="60" y="1123"/>
                  <a:pt x="54" y="1112"/>
                  <a:pt x="31" y="1192"/>
                </a:cubicBezTo>
                <a:cubicBezTo>
                  <a:pt x="24" y="1254"/>
                  <a:pt x="15" y="1294"/>
                  <a:pt x="1" y="1351"/>
                </a:cubicBezTo>
                <a:cubicBezTo>
                  <a:pt x="4" y="1457"/>
                  <a:pt x="0" y="1563"/>
                  <a:pt x="11" y="1668"/>
                </a:cubicBezTo>
                <a:cubicBezTo>
                  <a:pt x="14" y="1698"/>
                  <a:pt x="51" y="1791"/>
                  <a:pt x="81" y="1817"/>
                </a:cubicBezTo>
                <a:cubicBezTo>
                  <a:pt x="99" y="1833"/>
                  <a:pt x="140" y="1857"/>
                  <a:pt x="140" y="1857"/>
                </a:cubicBezTo>
                <a:cubicBezTo>
                  <a:pt x="133" y="1877"/>
                  <a:pt x="127" y="1897"/>
                  <a:pt x="120" y="1917"/>
                </a:cubicBezTo>
                <a:cubicBezTo>
                  <a:pt x="117" y="1927"/>
                  <a:pt x="110" y="1946"/>
                  <a:pt x="110" y="1946"/>
                </a:cubicBezTo>
                <a:cubicBezTo>
                  <a:pt x="100" y="2054"/>
                  <a:pt x="67" y="2190"/>
                  <a:pt x="130" y="2284"/>
                </a:cubicBezTo>
                <a:cubicBezTo>
                  <a:pt x="148" y="2372"/>
                  <a:pt x="224" y="2443"/>
                  <a:pt x="289" y="2503"/>
                </a:cubicBezTo>
                <a:cubicBezTo>
                  <a:pt x="333" y="2543"/>
                  <a:pt x="372" y="2604"/>
                  <a:pt x="418" y="2642"/>
                </a:cubicBezTo>
                <a:cubicBezTo>
                  <a:pt x="624" y="2816"/>
                  <a:pt x="434" y="2660"/>
                  <a:pt x="577" y="2751"/>
                </a:cubicBezTo>
                <a:cubicBezTo>
                  <a:pt x="739" y="2855"/>
                  <a:pt x="597" y="2779"/>
                  <a:pt x="696" y="2830"/>
                </a:cubicBezTo>
                <a:cubicBezTo>
                  <a:pt x="709" y="2850"/>
                  <a:pt x="725" y="2869"/>
                  <a:pt x="736" y="2890"/>
                </a:cubicBezTo>
                <a:cubicBezTo>
                  <a:pt x="742" y="2902"/>
                  <a:pt x="739" y="2918"/>
                  <a:pt x="746" y="2930"/>
                </a:cubicBezTo>
                <a:cubicBezTo>
                  <a:pt x="782" y="2987"/>
                  <a:pt x="850" y="3009"/>
                  <a:pt x="905" y="3039"/>
                </a:cubicBezTo>
                <a:cubicBezTo>
                  <a:pt x="1009" y="3096"/>
                  <a:pt x="956" y="3093"/>
                  <a:pt x="1074" y="3108"/>
                </a:cubicBezTo>
                <a:cubicBezTo>
                  <a:pt x="1220" y="3102"/>
                  <a:pt x="1295" y="3097"/>
                  <a:pt x="1421" y="3079"/>
                </a:cubicBezTo>
                <a:cubicBezTo>
                  <a:pt x="1536" y="3041"/>
                  <a:pt x="1314" y="3111"/>
                  <a:pt x="1660" y="3079"/>
                </a:cubicBezTo>
                <a:cubicBezTo>
                  <a:pt x="1670" y="3078"/>
                  <a:pt x="1665" y="3058"/>
                  <a:pt x="1670" y="3049"/>
                </a:cubicBezTo>
                <a:cubicBezTo>
                  <a:pt x="1684" y="3024"/>
                  <a:pt x="1692" y="2988"/>
                  <a:pt x="1719" y="2979"/>
                </a:cubicBezTo>
                <a:cubicBezTo>
                  <a:pt x="1801" y="2952"/>
                  <a:pt x="1758" y="2962"/>
                  <a:pt x="1848" y="2949"/>
                </a:cubicBezTo>
                <a:cubicBezTo>
                  <a:pt x="1885" y="2938"/>
                  <a:pt x="1902" y="2947"/>
                  <a:pt x="1938" y="2959"/>
                </a:cubicBezTo>
                <a:cubicBezTo>
                  <a:pt x="2002" y="3023"/>
                  <a:pt x="2003" y="3114"/>
                  <a:pt x="2067" y="3178"/>
                </a:cubicBezTo>
                <a:cubicBezTo>
                  <a:pt x="2115" y="3226"/>
                  <a:pt x="2218" y="3260"/>
                  <a:pt x="2285" y="3277"/>
                </a:cubicBezTo>
                <a:cubicBezTo>
                  <a:pt x="2421" y="3269"/>
                  <a:pt x="2527" y="3260"/>
                  <a:pt x="2653" y="3218"/>
                </a:cubicBezTo>
                <a:cubicBezTo>
                  <a:pt x="2707" y="3244"/>
                  <a:pt x="2765" y="3248"/>
                  <a:pt x="2822" y="3267"/>
                </a:cubicBezTo>
                <a:cubicBezTo>
                  <a:pt x="2866" y="3298"/>
                  <a:pt x="2882" y="3358"/>
                  <a:pt x="2911" y="3377"/>
                </a:cubicBezTo>
                <a:cubicBezTo>
                  <a:pt x="2974" y="3418"/>
                  <a:pt x="2994" y="3424"/>
                  <a:pt x="3070" y="3436"/>
                </a:cubicBezTo>
                <a:cubicBezTo>
                  <a:pt x="3118" y="3443"/>
                  <a:pt x="3178" y="3445"/>
                  <a:pt x="3219" y="3476"/>
                </a:cubicBezTo>
                <a:cubicBezTo>
                  <a:pt x="3234" y="3487"/>
                  <a:pt x="3259" y="3516"/>
                  <a:pt x="3259" y="3516"/>
                </a:cubicBezTo>
              </a:path>
            </a:pathLst>
          </a:custGeom>
          <a:pattFill prst="pct50">
            <a:fgClr>
              <a:schemeClr val="folHlink"/>
            </a:fgClr>
            <a:bgClr>
              <a:srgbClr val="FFFFFF"/>
            </a:bgClr>
          </a:pattFill>
          <a:ln w="9525">
            <a:solidFill>
              <a:schemeClr val="tx1"/>
            </a:solidFill>
            <a:round/>
            <a:headEnd/>
            <a:tailEnd/>
          </a:ln>
          <a:effectLst/>
        </p:spPr>
        <p:txBody>
          <a:bodyPr/>
          <a:lstStyle/>
          <a:p>
            <a:endParaRPr lang="en-GB"/>
          </a:p>
        </p:txBody>
      </p:sp>
      <p:sp>
        <p:nvSpPr>
          <p:cNvPr id="61456" name="Rectangle 16"/>
          <p:cNvSpPr>
            <a:spLocks noGrp="1" noChangeArrowheads="1"/>
          </p:cNvSpPr>
          <p:nvPr>
            <p:ph type="title"/>
          </p:nvPr>
        </p:nvSpPr>
        <p:spPr>
          <a:xfrm>
            <a:off x="737089" y="190500"/>
            <a:ext cx="7634179" cy="1329595"/>
          </a:xfrm>
        </p:spPr>
        <p:txBody>
          <a:bodyPr/>
          <a:lstStyle/>
          <a:p>
            <a:r>
              <a:rPr lang="en-GB" dirty="0" smtClean="0"/>
              <a:t>Industry is another country...</a:t>
            </a:r>
            <a:endParaRPr lang="en-GB" dirty="0"/>
          </a:p>
        </p:txBody>
      </p:sp>
      <p:sp>
        <p:nvSpPr>
          <p:cNvPr id="61444" name="Freeform 4" descr="untitled"/>
          <p:cNvSpPr>
            <a:spLocks/>
          </p:cNvSpPr>
          <p:nvPr/>
        </p:nvSpPr>
        <p:spPr bwMode="auto">
          <a:xfrm>
            <a:off x="7772400" y="1905000"/>
            <a:ext cx="1371600" cy="1219200"/>
          </a:xfrm>
          <a:custGeom>
            <a:avLst/>
            <a:gdLst/>
            <a:ahLst/>
            <a:cxnLst>
              <a:cxn ang="0">
                <a:pos x="198" y="60"/>
              </a:cxn>
              <a:cxn ang="0">
                <a:pos x="69" y="219"/>
              </a:cxn>
              <a:cxn ang="0">
                <a:pos x="9" y="288"/>
              </a:cxn>
              <a:cxn ang="0">
                <a:pos x="19" y="387"/>
              </a:cxn>
              <a:cxn ang="0">
                <a:pos x="258" y="467"/>
              </a:cxn>
              <a:cxn ang="0">
                <a:pos x="496" y="457"/>
              </a:cxn>
              <a:cxn ang="0">
                <a:pos x="536" y="358"/>
              </a:cxn>
              <a:cxn ang="0">
                <a:pos x="546" y="328"/>
              </a:cxn>
              <a:cxn ang="0">
                <a:pos x="556" y="298"/>
              </a:cxn>
              <a:cxn ang="0">
                <a:pos x="496" y="80"/>
              </a:cxn>
              <a:cxn ang="0">
                <a:pos x="367" y="0"/>
              </a:cxn>
              <a:cxn ang="0">
                <a:pos x="198" y="60"/>
              </a:cxn>
            </a:cxnLst>
            <a:rect l="0" t="0" r="r" b="b"/>
            <a:pathLst>
              <a:path w="594" h="506">
                <a:moveTo>
                  <a:pt x="198" y="60"/>
                </a:moveTo>
                <a:cubicBezTo>
                  <a:pt x="139" y="103"/>
                  <a:pt x="116" y="166"/>
                  <a:pt x="69" y="219"/>
                </a:cubicBezTo>
                <a:cubicBezTo>
                  <a:pt x="0" y="297"/>
                  <a:pt x="52" y="223"/>
                  <a:pt x="9" y="288"/>
                </a:cubicBezTo>
                <a:cubicBezTo>
                  <a:pt x="12" y="321"/>
                  <a:pt x="11" y="355"/>
                  <a:pt x="19" y="387"/>
                </a:cubicBezTo>
                <a:cubicBezTo>
                  <a:pt x="36" y="460"/>
                  <a:pt x="206" y="461"/>
                  <a:pt x="258" y="467"/>
                </a:cubicBezTo>
                <a:cubicBezTo>
                  <a:pt x="334" y="506"/>
                  <a:pt x="424" y="505"/>
                  <a:pt x="496" y="457"/>
                </a:cubicBezTo>
                <a:cubicBezTo>
                  <a:pt x="525" y="399"/>
                  <a:pt x="512" y="430"/>
                  <a:pt x="536" y="358"/>
                </a:cubicBezTo>
                <a:cubicBezTo>
                  <a:pt x="539" y="348"/>
                  <a:pt x="543" y="338"/>
                  <a:pt x="546" y="328"/>
                </a:cubicBezTo>
                <a:cubicBezTo>
                  <a:pt x="549" y="318"/>
                  <a:pt x="556" y="298"/>
                  <a:pt x="556" y="298"/>
                </a:cubicBezTo>
                <a:cubicBezTo>
                  <a:pt x="565" y="216"/>
                  <a:pt x="594" y="109"/>
                  <a:pt x="496" y="80"/>
                </a:cubicBezTo>
                <a:cubicBezTo>
                  <a:pt x="449" y="48"/>
                  <a:pt x="424" y="14"/>
                  <a:pt x="367" y="0"/>
                </a:cubicBezTo>
                <a:cubicBezTo>
                  <a:pt x="309" y="14"/>
                  <a:pt x="255" y="41"/>
                  <a:pt x="198" y="60"/>
                </a:cubicBezTo>
                <a:close/>
              </a:path>
            </a:pathLst>
          </a:custGeom>
          <a:blipFill dpi="0" rotWithShape="1">
            <a:blip r:embed="rId3"/>
            <a:srcRect/>
            <a:stretch>
              <a:fillRect/>
            </a:stretch>
          </a:blipFill>
          <a:ln w="9525">
            <a:solidFill>
              <a:schemeClr val="tx1"/>
            </a:solidFill>
            <a:round/>
            <a:headEnd/>
            <a:tailEnd/>
          </a:ln>
          <a:effectLst/>
        </p:spPr>
        <p:txBody>
          <a:bodyPr/>
          <a:lstStyle/>
          <a:p>
            <a:endParaRPr lang="en-GB"/>
          </a:p>
        </p:txBody>
      </p:sp>
      <p:sp>
        <p:nvSpPr>
          <p:cNvPr id="61445" name="Text Box 5"/>
          <p:cNvSpPr txBox="1">
            <a:spLocks noChangeArrowheads="1"/>
          </p:cNvSpPr>
          <p:nvPr/>
        </p:nvSpPr>
        <p:spPr bwMode="auto">
          <a:xfrm>
            <a:off x="7325458" y="3048001"/>
            <a:ext cx="1981200" cy="1190625"/>
          </a:xfrm>
          <a:prstGeom prst="rect">
            <a:avLst/>
          </a:prstGeom>
          <a:noFill/>
          <a:ln w="9525">
            <a:noFill/>
            <a:miter lim="800000"/>
            <a:headEnd/>
            <a:tailEnd/>
          </a:ln>
          <a:effectLst/>
        </p:spPr>
        <p:txBody>
          <a:bodyPr>
            <a:spAutoFit/>
          </a:bodyPr>
          <a:lstStyle/>
          <a:p>
            <a:r>
              <a:rPr lang="en-GB" sz="1800" b="0" i="1">
                <a:solidFill>
                  <a:schemeClr val="tx1"/>
                </a:solidFill>
                <a:latin typeface="Arial" charset="0"/>
              </a:rPr>
              <a:t>An idea that has evolved to look beautiful over</a:t>
            </a:r>
          </a:p>
          <a:p>
            <a:r>
              <a:rPr lang="en-GB" sz="1800" b="0" i="1">
                <a:solidFill>
                  <a:schemeClr val="tx1"/>
                </a:solidFill>
                <a:latin typeface="Arial" charset="0"/>
              </a:rPr>
              <a:t>here…</a:t>
            </a:r>
          </a:p>
        </p:txBody>
      </p:sp>
      <p:sp>
        <p:nvSpPr>
          <p:cNvPr id="61446" name="Text Box 6"/>
          <p:cNvSpPr txBox="1">
            <a:spLocks noChangeArrowheads="1"/>
          </p:cNvSpPr>
          <p:nvPr/>
        </p:nvSpPr>
        <p:spPr bwMode="auto">
          <a:xfrm>
            <a:off x="7315200" y="1600201"/>
            <a:ext cx="1326004"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Academia</a:t>
            </a:r>
          </a:p>
        </p:txBody>
      </p:sp>
      <p:sp>
        <p:nvSpPr>
          <p:cNvPr id="61447" name="Text Box 7"/>
          <p:cNvSpPr txBox="1">
            <a:spLocks noChangeArrowheads="1"/>
          </p:cNvSpPr>
          <p:nvPr/>
        </p:nvSpPr>
        <p:spPr bwMode="auto">
          <a:xfrm>
            <a:off x="3276600" y="1879601"/>
            <a:ext cx="1265090"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“Industry”</a:t>
            </a:r>
          </a:p>
        </p:txBody>
      </p:sp>
      <p:pic>
        <p:nvPicPr>
          <p:cNvPr id="61448" name="Picture 8" descr="j0285360"/>
          <p:cNvPicPr>
            <a:picLocks noGrp="1" noChangeAspect="1" noChangeArrowheads="1"/>
          </p:cNvPicPr>
          <p:nvPr>
            <p:ph idx="4294967295"/>
          </p:nvPr>
        </p:nvPicPr>
        <p:blipFill>
          <a:blip r:embed="rId4"/>
          <a:srcRect/>
          <a:stretch>
            <a:fillRect/>
          </a:stretch>
        </p:blipFill>
        <p:spPr>
          <a:xfrm>
            <a:off x="0" y="2438400"/>
            <a:ext cx="1474177" cy="1817688"/>
          </a:xfrm>
          <a:noFill/>
          <a:ln/>
        </p:spPr>
      </p:pic>
      <p:sp>
        <p:nvSpPr>
          <p:cNvPr id="61450" name="Text Box 10"/>
          <p:cNvSpPr txBox="1">
            <a:spLocks noChangeArrowheads="1"/>
          </p:cNvSpPr>
          <p:nvPr/>
        </p:nvSpPr>
        <p:spPr bwMode="auto">
          <a:xfrm>
            <a:off x="6068097" y="5494987"/>
            <a:ext cx="2976136" cy="369332"/>
          </a:xfrm>
          <a:prstGeom prst="rect">
            <a:avLst/>
          </a:prstGeom>
          <a:noFill/>
          <a:ln w="9525">
            <a:noFill/>
            <a:miter lim="800000"/>
            <a:headEnd/>
            <a:tailEnd/>
          </a:ln>
          <a:effectLst/>
        </p:spPr>
        <p:txBody>
          <a:bodyPr wrap="none">
            <a:spAutoFit/>
          </a:bodyPr>
          <a:lstStyle/>
          <a:p>
            <a:r>
              <a:rPr lang="en-GB" sz="1800" dirty="0">
                <a:solidFill>
                  <a:schemeClr val="tx1"/>
                </a:solidFill>
                <a:latin typeface="Arial" charset="0"/>
              </a:rPr>
              <a:t>“It’s an academic </a:t>
            </a:r>
            <a:r>
              <a:rPr lang="en-GB" sz="1800" dirty="0" smtClean="0">
                <a:solidFill>
                  <a:schemeClr val="tx1"/>
                </a:solidFill>
                <a:latin typeface="Arial" charset="0"/>
              </a:rPr>
              <a:t>feature...”</a:t>
            </a:r>
            <a:endParaRPr lang="en-GB" sz="1800" dirty="0">
              <a:solidFill>
                <a:schemeClr val="tx1"/>
              </a:solidFill>
              <a:latin typeface="Arial" charset="0"/>
            </a:endParaRPr>
          </a:p>
        </p:txBody>
      </p:sp>
      <p:sp>
        <p:nvSpPr>
          <p:cNvPr id="61451" name="Text Box 11"/>
          <p:cNvSpPr txBox="1">
            <a:spLocks noChangeArrowheads="1"/>
          </p:cNvSpPr>
          <p:nvPr/>
        </p:nvSpPr>
        <p:spPr bwMode="auto">
          <a:xfrm>
            <a:off x="4648201" y="2438400"/>
            <a:ext cx="2495550" cy="915988"/>
          </a:xfrm>
          <a:prstGeom prst="rect">
            <a:avLst/>
          </a:prstGeom>
          <a:noFill/>
          <a:ln w="9525">
            <a:noFill/>
            <a:miter lim="800000"/>
            <a:headEnd/>
            <a:tailEnd/>
          </a:ln>
          <a:effectLst/>
        </p:spPr>
        <p:txBody>
          <a:bodyPr>
            <a:spAutoFit/>
          </a:bodyPr>
          <a:lstStyle/>
          <a:p>
            <a:r>
              <a:rPr lang="en-GB" sz="1800" b="0">
                <a:solidFill>
                  <a:schemeClr val="tx1"/>
                </a:solidFill>
                <a:latin typeface="Arial" charset="0"/>
              </a:rPr>
              <a:t>These are </a:t>
            </a:r>
            <a:r>
              <a:rPr lang="en-GB" sz="1800">
                <a:solidFill>
                  <a:schemeClr val="tx1"/>
                </a:solidFill>
                <a:latin typeface="Arial" charset="0"/>
              </a:rPr>
              <a:t>different</a:t>
            </a:r>
            <a:r>
              <a:rPr lang="en-GB" sz="1800" b="0">
                <a:solidFill>
                  <a:schemeClr val="tx1"/>
                </a:solidFill>
                <a:latin typeface="Arial" charset="0"/>
              </a:rPr>
              <a:t> ecosystems.  Different ideas survive.</a:t>
            </a:r>
          </a:p>
        </p:txBody>
      </p:sp>
      <p:sp>
        <p:nvSpPr>
          <p:cNvPr id="61452" name="Text Box 12"/>
          <p:cNvSpPr txBox="1">
            <a:spLocks noChangeArrowheads="1"/>
          </p:cNvSpPr>
          <p:nvPr/>
        </p:nvSpPr>
        <p:spPr bwMode="auto">
          <a:xfrm>
            <a:off x="3886200" y="3810000"/>
            <a:ext cx="3505200" cy="923330"/>
          </a:xfrm>
          <a:prstGeom prst="rect">
            <a:avLst/>
          </a:prstGeom>
          <a:noFill/>
          <a:ln w="9525">
            <a:noFill/>
            <a:miter lim="800000"/>
            <a:headEnd/>
            <a:tailEnd/>
          </a:ln>
          <a:effectLst/>
        </p:spPr>
        <p:txBody>
          <a:bodyPr>
            <a:spAutoFit/>
          </a:bodyPr>
          <a:lstStyle/>
          <a:p>
            <a:r>
              <a:rPr lang="en-GB" sz="1800" b="0" i="1" dirty="0">
                <a:solidFill>
                  <a:schemeClr val="tx1"/>
                </a:solidFill>
                <a:latin typeface="Arial" charset="0"/>
              </a:rPr>
              <a:t>…may need to </a:t>
            </a:r>
            <a:r>
              <a:rPr lang="en-GB" sz="1800" b="0" i="1" dirty="0" smtClean="0">
                <a:solidFill>
                  <a:schemeClr val="tx1"/>
                </a:solidFill>
                <a:latin typeface="Arial" charset="0"/>
              </a:rPr>
              <a:t>change to </a:t>
            </a:r>
            <a:r>
              <a:rPr lang="en-GB" sz="1800" b="0" i="1" dirty="0">
                <a:solidFill>
                  <a:schemeClr val="tx1"/>
                </a:solidFill>
                <a:latin typeface="Arial" charset="0"/>
              </a:rPr>
              <a:t>look </a:t>
            </a:r>
            <a:r>
              <a:rPr lang="en-GB" sz="1800" b="0" i="1" dirty="0" smtClean="0">
                <a:solidFill>
                  <a:schemeClr val="tx1"/>
                </a:solidFill>
                <a:latin typeface="Arial" charset="0"/>
              </a:rPr>
              <a:t>different </a:t>
            </a:r>
            <a:r>
              <a:rPr lang="en-GB" sz="1800" b="0" i="1" dirty="0">
                <a:solidFill>
                  <a:schemeClr val="tx1"/>
                </a:solidFill>
                <a:latin typeface="Arial" charset="0"/>
              </a:rPr>
              <a:t>over here…</a:t>
            </a:r>
          </a:p>
          <a:p>
            <a:endParaRPr lang="en-GB" sz="1800" b="0" i="1" dirty="0">
              <a:solidFill>
                <a:schemeClr val="tx1"/>
              </a:solidFill>
              <a:latin typeface="Arial" charset="0"/>
            </a:endParaRPr>
          </a:p>
        </p:txBody>
      </p:sp>
      <p:sp>
        <p:nvSpPr>
          <p:cNvPr id="61453" name="Text Box 13"/>
          <p:cNvSpPr txBox="1">
            <a:spLocks noChangeArrowheads="1"/>
          </p:cNvSpPr>
          <p:nvPr/>
        </p:nvSpPr>
        <p:spPr bwMode="auto">
          <a:xfrm>
            <a:off x="6117464" y="5932869"/>
            <a:ext cx="3657600" cy="366713"/>
          </a:xfrm>
          <a:prstGeom prst="rect">
            <a:avLst/>
          </a:prstGeom>
          <a:noFill/>
          <a:ln w="9525">
            <a:noFill/>
            <a:miter lim="800000"/>
            <a:headEnd/>
            <a:tailEnd/>
          </a:ln>
          <a:effectLst/>
        </p:spPr>
        <p:txBody>
          <a:bodyPr>
            <a:spAutoFit/>
          </a:bodyPr>
          <a:lstStyle/>
          <a:p>
            <a:r>
              <a:rPr lang="en-GB" sz="1800" dirty="0">
                <a:solidFill>
                  <a:schemeClr val="tx1"/>
                </a:solidFill>
                <a:latin typeface="Arial" charset="0"/>
              </a:rPr>
              <a:t>“This is great science, but …”</a:t>
            </a:r>
          </a:p>
        </p:txBody>
      </p:sp>
      <p:sp>
        <p:nvSpPr>
          <p:cNvPr id="61454" name="Text Box 14"/>
          <p:cNvSpPr txBox="1">
            <a:spLocks noChangeArrowheads="1"/>
          </p:cNvSpPr>
          <p:nvPr/>
        </p:nvSpPr>
        <p:spPr bwMode="auto">
          <a:xfrm>
            <a:off x="7313735" y="4929188"/>
            <a:ext cx="1981200" cy="366712"/>
          </a:xfrm>
          <a:prstGeom prst="rect">
            <a:avLst/>
          </a:prstGeom>
          <a:noFill/>
          <a:ln w="9525">
            <a:noFill/>
            <a:miter lim="800000"/>
            <a:headEnd/>
            <a:tailEnd/>
          </a:ln>
          <a:effectLst/>
        </p:spPr>
        <p:txBody>
          <a:bodyPr>
            <a:spAutoFit/>
          </a:bodyPr>
          <a:lstStyle/>
          <a:p>
            <a:r>
              <a:rPr lang="en-GB" sz="1800" b="0" i="1">
                <a:solidFill>
                  <a:schemeClr val="tx1"/>
                </a:solidFill>
                <a:latin typeface="Arial" charset="0"/>
              </a:rPr>
              <a:t>Or else…</a:t>
            </a:r>
          </a:p>
        </p:txBody>
      </p:sp>
      <p:graphicFrame>
        <p:nvGraphicFramePr>
          <p:cNvPr id="61458" name="Diagram 18"/>
          <p:cNvGraphicFramePr>
            <a:graphicFrameLocks/>
          </p:cNvGraphicFramePr>
          <p:nvPr>
            <p:ph idx="1"/>
          </p:nvPr>
        </p:nvGraphicFramePr>
        <p:xfrm>
          <a:off x="1040423" y="3602039"/>
          <a:ext cx="2315308" cy="1393825"/>
        </p:xfrm>
        <a:graphic>
          <a:graphicData uri="http://schemas.openxmlformats.org/drawingml/2006/compatibility">
            <com:legacyDrawing xmlns:com="http://schemas.openxmlformats.org/drawingml/2006/compatibility" spid="_x0000_s102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0" grpId="0"/>
      <p:bldP spid="61452" grpId="0"/>
      <p:bldP spid="61453" grpId="0"/>
      <p:bldP spid="6145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p:cNvSpPr>
            <a:spLocks noGrp="1" noChangeArrowheads="1"/>
          </p:cNvSpPr>
          <p:nvPr>
            <p:ph type="title"/>
          </p:nvPr>
        </p:nvSpPr>
        <p:spPr/>
        <p:txBody>
          <a:bodyPr>
            <a:normAutofit/>
          </a:bodyPr>
          <a:lstStyle/>
          <a:p>
            <a:r>
              <a:rPr lang="en-US" dirty="0" smtClean="0"/>
              <a:t>F# and </a:t>
            </a:r>
            <a:r>
              <a:rPr lang="en-US" dirty="0" err="1" smtClean="0"/>
              <a:t>adCenter</a:t>
            </a:r>
            <a:endParaRPr lang="en-GB" dirty="0"/>
          </a:p>
        </p:txBody>
      </p:sp>
      <p:sp>
        <p:nvSpPr>
          <p:cNvPr id="1415171" name="Rectangle 3"/>
          <p:cNvSpPr>
            <a:spLocks noGrp="1" noChangeArrowheads="1"/>
          </p:cNvSpPr>
          <p:nvPr>
            <p:ph type="body" idx="1"/>
          </p:nvPr>
        </p:nvSpPr>
        <p:spPr>
          <a:xfrm>
            <a:off x="304800" y="1828800"/>
            <a:ext cx="8521148" cy="4558748"/>
          </a:xfrm>
        </p:spPr>
        <p:txBody>
          <a:bodyPr>
            <a:normAutofit/>
          </a:bodyPr>
          <a:lstStyle/>
          <a:p>
            <a:pPr>
              <a:lnSpc>
                <a:spcPct val="120000"/>
              </a:lnSpc>
            </a:pPr>
            <a:r>
              <a:rPr lang="en-US" sz="3200" dirty="0" smtClean="0"/>
              <a:t>4 week project, 4 machine learning experts</a:t>
            </a:r>
          </a:p>
          <a:p>
            <a:pPr>
              <a:lnSpc>
                <a:spcPct val="120000"/>
              </a:lnSpc>
            </a:pPr>
            <a:r>
              <a:rPr lang="en-US" sz="3200" dirty="0" smtClean="0"/>
              <a:t>100million probabilistic variables </a:t>
            </a:r>
          </a:p>
          <a:p>
            <a:pPr>
              <a:lnSpc>
                <a:spcPct val="120000"/>
              </a:lnSpc>
            </a:pPr>
            <a:r>
              <a:rPr lang="en-US" sz="3200" dirty="0" smtClean="0"/>
              <a:t>Processes 6TB of training data </a:t>
            </a:r>
          </a:p>
          <a:p>
            <a:pPr>
              <a:lnSpc>
                <a:spcPct val="120000"/>
              </a:lnSpc>
            </a:pPr>
            <a:r>
              <a:rPr lang="en-US" sz="3200" dirty="0" smtClean="0"/>
              <a:t>Real time processing</a:t>
            </a:r>
          </a:p>
          <a:p>
            <a:pPr lvl="1">
              <a:lnSpc>
                <a:spcPct val="120000"/>
              </a:lnSpc>
              <a:buNone/>
            </a:pPr>
            <a:endParaRPr lang="en-US" sz="2400" dirty="0" smtClean="0"/>
          </a:p>
          <a:p>
            <a:pPr lvl="1">
              <a:lnSpc>
                <a:spcPct val="120000"/>
              </a:lnSpc>
              <a:buNone/>
            </a:pPr>
            <a:endParaRPr lang="en-GB" sz="2400"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p:cNvSpPr>
            <a:spLocks noGrp="1" noChangeArrowheads="1"/>
          </p:cNvSpPr>
          <p:nvPr>
            <p:ph type="title"/>
          </p:nvPr>
        </p:nvSpPr>
        <p:spPr/>
        <p:txBody>
          <a:bodyPr>
            <a:normAutofit/>
          </a:bodyPr>
          <a:lstStyle/>
          <a:p>
            <a:r>
              <a:rPr lang="en-US" dirty="0" err="1" smtClean="0"/>
              <a:t>AdPredict</a:t>
            </a:r>
            <a:r>
              <a:rPr lang="en-US" dirty="0" smtClean="0"/>
              <a:t>: What We Observed</a:t>
            </a:r>
            <a:endParaRPr lang="en-GB" dirty="0"/>
          </a:p>
        </p:txBody>
      </p:sp>
      <p:sp>
        <p:nvSpPr>
          <p:cNvPr id="1415171" name="Rectangle 3"/>
          <p:cNvSpPr>
            <a:spLocks noGrp="1" noChangeArrowheads="1"/>
          </p:cNvSpPr>
          <p:nvPr>
            <p:ph type="body" idx="1"/>
          </p:nvPr>
        </p:nvSpPr>
        <p:spPr/>
        <p:txBody>
          <a:bodyPr>
            <a:noAutofit/>
          </a:bodyPr>
          <a:lstStyle/>
          <a:p>
            <a:pPr lvl="1">
              <a:lnSpc>
                <a:spcPct val="100000"/>
              </a:lnSpc>
              <a:spcBef>
                <a:spcPts val="0"/>
              </a:spcBef>
              <a:buNone/>
            </a:pPr>
            <a:r>
              <a:rPr lang="en-US" sz="3600" dirty="0" smtClean="0"/>
              <a:t>Less Typing</a:t>
            </a:r>
          </a:p>
          <a:p>
            <a:pPr lvl="1">
              <a:lnSpc>
                <a:spcPct val="100000"/>
              </a:lnSpc>
              <a:spcBef>
                <a:spcPts val="0"/>
              </a:spcBef>
              <a:buNone/>
            </a:pPr>
            <a:r>
              <a:rPr lang="en-US" sz="3600" dirty="0" smtClean="0"/>
              <a:t>Agile Coding</a:t>
            </a:r>
          </a:p>
          <a:p>
            <a:pPr lvl="1">
              <a:lnSpc>
                <a:spcPct val="100000"/>
              </a:lnSpc>
              <a:spcBef>
                <a:spcPts val="0"/>
              </a:spcBef>
              <a:buNone/>
            </a:pPr>
            <a:r>
              <a:rPr lang="en-US" sz="3600" dirty="0" smtClean="0"/>
              <a:t>Scripting</a:t>
            </a:r>
          </a:p>
          <a:p>
            <a:pPr lvl="1">
              <a:lnSpc>
                <a:spcPct val="100000"/>
              </a:lnSpc>
              <a:spcBef>
                <a:spcPts val="0"/>
              </a:spcBef>
              <a:buNone/>
            </a:pPr>
            <a:r>
              <a:rPr lang="en-US" sz="3600" dirty="0" smtClean="0"/>
              <a:t>Performance</a:t>
            </a:r>
          </a:p>
          <a:p>
            <a:pPr lvl="1">
              <a:lnSpc>
                <a:spcPct val="100000"/>
              </a:lnSpc>
              <a:spcBef>
                <a:spcPts val="0"/>
              </a:spcBef>
              <a:buNone/>
            </a:pPr>
            <a:r>
              <a:rPr lang="en-US" sz="3600" dirty="0" smtClean="0"/>
              <a:t>Memory-Faithful</a:t>
            </a:r>
          </a:p>
          <a:p>
            <a:pPr lvl="1">
              <a:lnSpc>
                <a:spcPct val="100000"/>
              </a:lnSpc>
              <a:spcBef>
                <a:spcPts val="0"/>
              </a:spcBef>
              <a:buNone/>
            </a:pPr>
            <a:r>
              <a:rPr lang="en-US" sz="3600" dirty="0" smtClean="0"/>
              <a:t>Succinct</a:t>
            </a:r>
          </a:p>
          <a:p>
            <a:pPr lvl="1">
              <a:lnSpc>
                <a:spcPct val="100000"/>
              </a:lnSpc>
              <a:spcBef>
                <a:spcPts val="0"/>
              </a:spcBef>
              <a:buNone/>
            </a:pPr>
            <a:r>
              <a:rPr lang="en-US" sz="3600" dirty="0" smtClean="0"/>
              <a:t>Symbolic</a:t>
            </a:r>
          </a:p>
          <a:p>
            <a:pPr lvl="1">
              <a:lnSpc>
                <a:spcPct val="100000"/>
              </a:lnSpc>
              <a:spcBef>
                <a:spcPts val="0"/>
              </a:spcBef>
              <a:buNone/>
            </a:pPr>
            <a:r>
              <a:rPr lang="en-US" sz="3600" dirty="0" smtClean="0"/>
              <a:t>.NET Integration</a:t>
            </a:r>
            <a:endParaRPr lang="en-GB" sz="3600" dirty="0" smtClean="0"/>
          </a:p>
        </p:txBody>
      </p:sp>
      <p:sp>
        <p:nvSpPr>
          <p:cNvPr id="4" name="Rectangular Callout 3"/>
          <p:cNvSpPr/>
          <p:nvPr/>
        </p:nvSpPr>
        <p:spPr>
          <a:xfrm>
            <a:off x="5791200" y="304800"/>
            <a:ext cx="2743200" cy="1015663"/>
          </a:xfrm>
          <a:prstGeom prst="wedgeRectCallout">
            <a:avLst>
              <a:gd name="adj1" fmla="val -120033"/>
              <a:gd name="adj2" fmla="val 64626"/>
            </a:avLst>
          </a:prstGeom>
          <a:solidFill>
            <a:srgbClr val="00206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Type inference means less typing, more thinking</a:t>
            </a:r>
            <a:endParaRPr lang="en-GB" sz="2000" b="1" dirty="0" smtClean="0">
              <a:solidFill>
                <a:schemeClr val="bg1"/>
              </a:solidFill>
            </a:endParaRPr>
          </a:p>
        </p:txBody>
      </p:sp>
      <p:sp>
        <p:nvSpPr>
          <p:cNvPr id="5" name="Rectangular Callout 4"/>
          <p:cNvSpPr/>
          <p:nvPr/>
        </p:nvSpPr>
        <p:spPr>
          <a:xfrm>
            <a:off x="5562600" y="1447800"/>
            <a:ext cx="2743200" cy="707886"/>
          </a:xfrm>
          <a:prstGeom prst="wedgeRectCallout">
            <a:avLst>
              <a:gd name="adj1" fmla="val -109455"/>
              <a:gd name="adj2" fmla="val 61478"/>
            </a:avLst>
          </a:prstGeom>
          <a:solidFill>
            <a:srgbClr val="00206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Type-inferred code is easily </a:t>
            </a:r>
            <a:r>
              <a:rPr lang="en-US" sz="2000" dirty="0" err="1" smtClean="0"/>
              <a:t>refactored</a:t>
            </a:r>
            <a:endParaRPr lang="en-GB" sz="2000" b="1" dirty="0" smtClean="0">
              <a:solidFill>
                <a:schemeClr val="bg1"/>
              </a:solidFill>
            </a:endParaRPr>
          </a:p>
        </p:txBody>
      </p:sp>
      <p:sp>
        <p:nvSpPr>
          <p:cNvPr id="6" name="Rectangular Callout 5"/>
          <p:cNvSpPr/>
          <p:nvPr/>
        </p:nvSpPr>
        <p:spPr>
          <a:xfrm>
            <a:off x="5357818" y="2286000"/>
            <a:ext cx="3024182" cy="400110"/>
          </a:xfrm>
          <a:prstGeom prst="wedgeRectCallout">
            <a:avLst>
              <a:gd name="adj1" fmla="val -112193"/>
              <a:gd name="adj2" fmla="val 60811"/>
            </a:avLst>
          </a:prstGeom>
          <a:solidFill>
            <a:srgbClr val="00206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“Hands-on” exploration. </a:t>
            </a:r>
            <a:endParaRPr lang="en-GB" sz="2000" b="1" dirty="0" smtClean="0">
              <a:solidFill>
                <a:schemeClr val="bg1"/>
              </a:solidFill>
            </a:endParaRPr>
          </a:p>
        </p:txBody>
      </p:sp>
      <p:sp>
        <p:nvSpPr>
          <p:cNvPr id="7" name="Rectangular Callout 6"/>
          <p:cNvSpPr/>
          <p:nvPr/>
        </p:nvSpPr>
        <p:spPr>
          <a:xfrm>
            <a:off x="5181600" y="2973288"/>
            <a:ext cx="3048000" cy="400110"/>
          </a:xfrm>
          <a:prstGeom prst="wedgeRectCallout">
            <a:avLst>
              <a:gd name="adj1" fmla="val -91251"/>
              <a:gd name="adj2" fmla="val 22320"/>
            </a:avLst>
          </a:prstGeom>
          <a:solidFill>
            <a:srgbClr val="00206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Scaling to massive data sets</a:t>
            </a:r>
          </a:p>
        </p:txBody>
      </p:sp>
      <p:sp>
        <p:nvSpPr>
          <p:cNvPr id="8" name="Rectangular Callout 7"/>
          <p:cNvSpPr/>
          <p:nvPr/>
        </p:nvSpPr>
        <p:spPr>
          <a:xfrm>
            <a:off x="5445617" y="3682285"/>
            <a:ext cx="2743200" cy="707886"/>
          </a:xfrm>
          <a:prstGeom prst="wedgeRectCallout">
            <a:avLst>
              <a:gd name="adj1" fmla="val -82742"/>
              <a:gd name="adj2" fmla="val -21430"/>
            </a:avLst>
          </a:prstGeom>
          <a:solidFill>
            <a:srgbClr val="00206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mega-data structures, 16GB machines</a:t>
            </a:r>
          </a:p>
        </p:txBody>
      </p:sp>
      <p:sp>
        <p:nvSpPr>
          <p:cNvPr id="9" name="Rectangular Callout 8"/>
          <p:cNvSpPr/>
          <p:nvPr/>
        </p:nvSpPr>
        <p:spPr>
          <a:xfrm>
            <a:off x="5029200" y="4495800"/>
            <a:ext cx="2743200" cy="707886"/>
          </a:xfrm>
          <a:prstGeom prst="wedgeRectCallout">
            <a:avLst>
              <a:gd name="adj1" fmla="val -118920"/>
              <a:gd name="adj2" fmla="val -44321"/>
            </a:avLst>
          </a:prstGeom>
          <a:solidFill>
            <a:srgbClr val="00206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Live in the </a:t>
            </a:r>
            <a:r>
              <a:rPr lang="en-US" sz="2000" b="1" dirty="0" smtClean="0"/>
              <a:t>domain</a:t>
            </a:r>
            <a:r>
              <a:rPr lang="en-US" sz="2000" dirty="0" smtClean="0"/>
              <a:t>, not the language</a:t>
            </a:r>
          </a:p>
        </p:txBody>
      </p:sp>
      <p:sp>
        <p:nvSpPr>
          <p:cNvPr id="10" name="Rectangular Callout 9"/>
          <p:cNvSpPr/>
          <p:nvPr/>
        </p:nvSpPr>
        <p:spPr>
          <a:xfrm>
            <a:off x="5105400" y="5334000"/>
            <a:ext cx="2743200" cy="707886"/>
          </a:xfrm>
          <a:prstGeom prst="wedgeRectCallout">
            <a:avLst>
              <a:gd name="adj1" fmla="val -109043"/>
              <a:gd name="adj2" fmla="val -83082"/>
            </a:avLst>
          </a:prstGeom>
          <a:solidFill>
            <a:srgbClr val="00206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dirty="0" smtClean="0"/>
              <a:t>Schema compilation and “Schedules”</a:t>
            </a:r>
            <a:endParaRPr lang="en-US" sz="2000" dirty="0" smtClean="0"/>
          </a:p>
        </p:txBody>
      </p:sp>
      <p:sp>
        <p:nvSpPr>
          <p:cNvPr id="11" name="Rectangular Callout 10"/>
          <p:cNvSpPr/>
          <p:nvPr/>
        </p:nvSpPr>
        <p:spPr>
          <a:xfrm>
            <a:off x="4255657" y="6304002"/>
            <a:ext cx="3136816" cy="400110"/>
          </a:xfrm>
          <a:prstGeom prst="wedgeRectCallout">
            <a:avLst>
              <a:gd name="adj1" fmla="val -67819"/>
              <a:gd name="adj2" fmla="val -153035"/>
            </a:avLst>
          </a:prstGeom>
          <a:solidFill>
            <a:srgbClr val="00206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dirty="0" smtClean="0"/>
              <a:t>Especially Excel, SQL Server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a:t>p</a:t>
            </a:r>
            <a:r>
              <a:rPr lang="en-US" dirty="0" smtClean="0"/>
              <a:t>arallel &amp; reactive</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4797"/>
          </a:xfrm>
        </p:spPr>
        <p:txBody>
          <a:bodyPr/>
          <a:lstStyle/>
          <a:p>
            <a:r>
              <a:rPr lang="en-US" dirty="0" smtClean="0"/>
              <a:t>F# and the Concurrency Challenges</a:t>
            </a:r>
            <a:endParaRPr lang="en-US" dirty="0"/>
          </a:p>
        </p:txBody>
      </p:sp>
      <p:grpSp>
        <p:nvGrpSpPr>
          <p:cNvPr id="3" name="Group 7"/>
          <p:cNvGrpSpPr/>
          <p:nvPr/>
        </p:nvGrpSpPr>
        <p:grpSpPr>
          <a:xfrm>
            <a:off x="859536" y="1081107"/>
            <a:ext cx="6217920" cy="822960"/>
            <a:chOff x="0" y="98833"/>
            <a:chExt cx="7909560" cy="1106820"/>
          </a:xfrm>
          <a:scene3d>
            <a:camera prst="orthographicFront"/>
            <a:lightRig rig="flat" dir="t"/>
          </a:scene3d>
        </p:grpSpPr>
        <p:sp>
          <p:nvSpPr>
            <p:cNvPr id="18" name="Rounded Rectangle 17"/>
            <p:cNvSpPr/>
            <p:nvPr/>
          </p:nvSpPr>
          <p:spPr>
            <a:xfrm>
              <a:off x="0" y="98833"/>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Shared State</a:t>
              </a:r>
              <a:endParaRPr lang="en-US" sz="3600" kern="1200" dirty="0"/>
            </a:p>
          </p:txBody>
        </p:sp>
      </p:grpSp>
      <p:grpSp>
        <p:nvGrpSpPr>
          <p:cNvPr id="4" name="Group 8"/>
          <p:cNvGrpSpPr/>
          <p:nvPr/>
        </p:nvGrpSpPr>
        <p:grpSpPr>
          <a:xfrm>
            <a:off x="859536" y="2361154"/>
            <a:ext cx="6217920" cy="822960"/>
            <a:chOff x="0" y="1378880"/>
            <a:chExt cx="7909560" cy="1106820"/>
          </a:xfrm>
          <a:scene3d>
            <a:camera prst="orthographicFront"/>
            <a:lightRig rig="flat" dir="t"/>
          </a:scene3d>
        </p:grpSpPr>
        <p:sp>
          <p:nvSpPr>
            <p:cNvPr id="16" name="Rounded Rectangle 15"/>
            <p:cNvSpPr/>
            <p:nvPr/>
          </p:nvSpPr>
          <p:spPr>
            <a:xfrm>
              <a:off x="0" y="1378880"/>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9"/>
          <p:cNvGrpSpPr/>
          <p:nvPr/>
        </p:nvGrpSpPr>
        <p:grpSpPr>
          <a:xfrm>
            <a:off x="859536" y="3591813"/>
            <a:ext cx="6217920" cy="822960"/>
            <a:chOff x="0" y="2609539"/>
            <a:chExt cx="7909560" cy="1106820"/>
          </a:xfrm>
          <a:scene3d>
            <a:camera prst="orthographicFront"/>
            <a:lightRig rig="flat" dir="t"/>
          </a:scene3d>
        </p:grpSpPr>
        <p:sp>
          <p:nvSpPr>
            <p:cNvPr id="14" name="Rounded Rectangle 13"/>
            <p:cNvSpPr/>
            <p:nvPr/>
          </p:nvSpPr>
          <p:spPr>
            <a:xfrm>
              <a:off x="0" y="260953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I/O Parallelism</a:t>
              </a:r>
            </a:p>
          </p:txBody>
        </p:sp>
      </p:grpSp>
      <p:grpSp>
        <p:nvGrpSpPr>
          <p:cNvPr id="6" name="Group 10"/>
          <p:cNvGrpSpPr/>
          <p:nvPr/>
        </p:nvGrpSpPr>
        <p:grpSpPr>
          <a:xfrm>
            <a:off x="859536" y="4822473"/>
            <a:ext cx="6217920" cy="822960"/>
            <a:chOff x="0" y="3840199"/>
            <a:chExt cx="7909560" cy="1106820"/>
          </a:xfrm>
          <a:scene3d>
            <a:camera prst="orthographicFront"/>
            <a:lightRig rig="flat" dir="t"/>
          </a:scene3d>
        </p:grpSpPr>
        <p:sp>
          <p:nvSpPr>
            <p:cNvPr id="12" name="Rounded Rectangle 11"/>
            <p:cNvSpPr/>
            <p:nvPr/>
          </p:nvSpPr>
          <p:spPr>
            <a:xfrm>
              <a:off x="0" y="384019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t>Messaging and Scaling</a:t>
              </a:r>
            </a:p>
          </p:txBody>
        </p:sp>
      </p:grpSp>
      <p:sp>
        <p:nvSpPr>
          <p:cNvPr id="20" name="AutoShape 5"/>
          <p:cNvSpPr>
            <a:spLocks noChangeArrowheads="1"/>
          </p:cNvSpPr>
          <p:nvPr/>
        </p:nvSpPr>
        <p:spPr bwMode="auto">
          <a:xfrm>
            <a:off x="5421537" y="1262455"/>
            <a:ext cx="3146182" cy="584775"/>
          </a:xfrm>
          <a:prstGeom prst="wedgeRectCallout">
            <a:avLst>
              <a:gd name="adj1" fmla="val -71819"/>
              <a:gd name="adj2" fmla="val 2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3200" b="1" dirty="0" smtClean="0"/>
              <a:t>F#  Immutability </a:t>
            </a:r>
            <a:endParaRPr lang="en-GB" sz="3200" b="1" dirty="0" smtClean="0">
              <a:solidFill>
                <a:schemeClr val="bg2">
                  <a:lumMod val="75000"/>
                </a:schemeClr>
              </a:solidFill>
            </a:endParaRPr>
          </a:p>
        </p:txBody>
      </p:sp>
      <p:sp>
        <p:nvSpPr>
          <p:cNvPr id="21" name="AutoShape 5"/>
          <p:cNvSpPr>
            <a:spLocks noChangeArrowheads="1"/>
          </p:cNvSpPr>
          <p:nvPr/>
        </p:nvSpPr>
        <p:spPr bwMode="auto">
          <a:xfrm>
            <a:off x="6258121" y="2522437"/>
            <a:ext cx="1755801" cy="584775"/>
          </a:xfrm>
          <a:prstGeom prst="wedgeRectCallout">
            <a:avLst>
              <a:gd name="adj1" fmla="val -97420"/>
              <a:gd name="adj2" fmla="val 2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3200" b="1" dirty="0" smtClean="0"/>
              <a:t>F# Async </a:t>
            </a:r>
            <a:endParaRPr lang="en-GB" sz="3200" b="1" dirty="0" smtClean="0">
              <a:solidFill>
                <a:schemeClr val="bg2">
                  <a:lumMod val="75000"/>
                </a:schemeClr>
              </a:solidFill>
            </a:endParaRPr>
          </a:p>
        </p:txBody>
      </p:sp>
      <p:sp>
        <p:nvSpPr>
          <p:cNvPr id="22" name="AutoShape 5"/>
          <p:cNvSpPr>
            <a:spLocks noChangeArrowheads="1"/>
          </p:cNvSpPr>
          <p:nvPr/>
        </p:nvSpPr>
        <p:spPr bwMode="auto">
          <a:xfrm>
            <a:off x="6033442" y="3769543"/>
            <a:ext cx="1755801" cy="584775"/>
          </a:xfrm>
          <a:prstGeom prst="wedgeRectCallout">
            <a:avLst>
              <a:gd name="adj1" fmla="val -77113"/>
              <a:gd name="adj2" fmla="val 261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3200" b="1" dirty="0" smtClean="0"/>
              <a:t>F# Async </a:t>
            </a:r>
            <a:endParaRPr lang="en-US" sz="3200" b="1" dirty="0" smtClean="0">
              <a:solidFill>
                <a:schemeClr val="bg2">
                  <a:lumMod val="75000"/>
                </a:schemeClr>
              </a:solidFill>
            </a:endParaRPr>
          </a:p>
        </p:txBody>
      </p:sp>
      <p:sp>
        <p:nvSpPr>
          <p:cNvPr id="23" name="AutoShape 5"/>
          <p:cNvSpPr>
            <a:spLocks noChangeArrowheads="1"/>
          </p:cNvSpPr>
          <p:nvPr/>
        </p:nvSpPr>
        <p:spPr bwMode="auto">
          <a:xfrm>
            <a:off x="6154717" y="4776102"/>
            <a:ext cx="2772683" cy="1323439"/>
          </a:xfrm>
          <a:prstGeom prst="wedgeRectCallout">
            <a:avLst>
              <a:gd name="adj1" fmla="val -73282"/>
              <a:gd name="adj2" fmla="val -1898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3200" b="1" dirty="0" smtClean="0"/>
              <a:t>F# Agents </a:t>
            </a:r>
            <a:endParaRPr lang="en-GB" sz="3200" b="1" dirty="0" smtClean="0">
              <a:solidFill>
                <a:schemeClr val="bg2">
                  <a:lumMod val="75000"/>
                </a:schemeClr>
              </a:solidFill>
              <a:sym typeface="Wingdings"/>
            </a:endParaRPr>
          </a:p>
          <a:p>
            <a:pPr algn="ctr"/>
            <a:r>
              <a:rPr lang="en-GB" sz="2400" b="1" dirty="0" smtClean="0">
                <a:sym typeface="Wingdings"/>
              </a:rPr>
              <a:t>+ Web/Cloud/MSQ/</a:t>
            </a:r>
          </a:p>
          <a:p>
            <a:pPr algn="ctr"/>
            <a:r>
              <a:rPr lang="en-GB" sz="2400" b="1" dirty="0" smtClean="0">
                <a:sym typeface="Wingdings"/>
              </a:rPr>
              <a:t>HPC/Cluster etc. </a:t>
            </a:r>
            <a:endParaRPr lang="en-GB" sz="2400" b="1" dirty="0"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Four Big Concurrency Challenges</a:t>
            </a:r>
            <a:endParaRPr lang="en-US" dirty="0"/>
          </a:p>
        </p:txBody>
      </p:sp>
      <p:grpSp>
        <p:nvGrpSpPr>
          <p:cNvPr id="3" name="Group 7"/>
          <p:cNvGrpSpPr/>
          <p:nvPr/>
        </p:nvGrpSpPr>
        <p:grpSpPr>
          <a:xfrm>
            <a:off x="859536" y="1081107"/>
            <a:ext cx="6217920" cy="822960"/>
            <a:chOff x="0" y="98833"/>
            <a:chExt cx="7909560" cy="1106820"/>
          </a:xfrm>
          <a:scene3d>
            <a:camera prst="orthographicFront"/>
            <a:lightRig rig="flat" dir="t"/>
          </a:scene3d>
        </p:grpSpPr>
        <p:sp>
          <p:nvSpPr>
            <p:cNvPr id="18" name="Rounded Rectangle 17"/>
            <p:cNvSpPr/>
            <p:nvPr/>
          </p:nvSpPr>
          <p:spPr>
            <a:xfrm>
              <a:off x="0" y="98833"/>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Shared State</a:t>
              </a:r>
              <a:endParaRPr lang="en-US" sz="3600" kern="1200" dirty="0"/>
            </a:p>
          </p:txBody>
        </p:sp>
      </p:grpSp>
      <p:grpSp>
        <p:nvGrpSpPr>
          <p:cNvPr id="4" name="Group 8"/>
          <p:cNvGrpSpPr/>
          <p:nvPr/>
        </p:nvGrpSpPr>
        <p:grpSpPr>
          <a:xfrm>
            <a:off x="859536" y="2361154"/>
            <a:ext cx="6217920" cy="822960"/>
            <a:chOff x="0" y="1378880"/>
            <a:chExt cx="7909560" cy="1106820"/>
          </a:xfrm>
          <a:solidFill>
            <a:schemeClr val="tx1">
              <a:lumMod val="50000"/>
            </a:schemeClr>
          </a:solidFill>
          <a:scene3d>
            <a:camera prst="orthographicFront"/>
            <a:lightRig rig="flat" dir="t"/>
          </a:scene3d>
        </p:grpSpPr>
        <p:sp>
          <p:nvSpPr>
            <p:cNvPr id="16" name="Rounded Rectangle 15"/>
            <p:cNvSpPr/>
            <p:nvPr/>
          </p:nvSpPr>
          <p:spPr>
            <a:xfrm>
              <a:off x="0" y="1378880"/>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tx1">
                      <a:lumMod val="65000"/>
                    </a:schemeClr>
                  </a:solidFill>
                </a:rPr>
                <a:t>Inversion of Control</a:t>
              </a:r>
              <a:endParaRPr lang="en-US" sz="3600" kern="1200" dirty="0">
                <a:solidFill>
                  <a:schemeClr val="tx1">
                    <a:lumMod val="65000"/>
                  </a:schemeClr>
                </a:solidFill>
              </a:endParaRPr>
            </a:p>
          </p:txBody>
        </p:sp>
      </p:grpSp>
      <p:grpSp>
        <p:nvGrpSpPr>
          <p:cNvPr id="5" name="Group 9"/>
          <p:cNvGrpSpPr/>
          <p:nvPr/>
        </p:nvGrpSpPr>
        <p:grpSpPr>
          <a:xfrm>
            <a:off x="859536" y="3591813"/>
            <a:ext cx="6217920" cy="822960"/>
            <a:chOff x="0" y="2609539"/>
            <a:chExt cx="7909560" cy="1106820"/>
          </a:xfrm>
          <a:solidFill>
            <a:schemeClr val="tx1">
              <a:lumMod val="50000"/>
            </a:schemeClr>
          </a:solidFill>
          <a:scene3d>
            <a:camera prst="orthographicFront"/>
            <a:lightRig rig="flat" dir="t"/>
          </a:scene3d>
        </p:grpSpPr>
        <p:sp>
          <p:nvSpPr>
            <p:cNvPr id="14" name="Rounded Rectangle 13"/>
            <p:cNvSpPr/>
            <p:nvPr/>
          </p:nvSpPr>
          <p:spPr>
            <a:xfrm>
              <a:off x="0" y="260953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tx1">
                      <a:lumMod val="65000"/>
                    </a:schemeClr>
                  </a:solidFill>
                </a:rPr>
                <a:t>I/O Parallelism</a:t>
              </a:r>
            </a:p>
          </p:txBody>
        </p:sp>
      </p:grpSp>
      <p:grpSp>
        <p:nvGrpSpPr>
          <p:cNvPr id="6" name="Group 10"/>
          <p:cNvGrpSpPr/>
          <p:nvPr/>
        </p:nvGrpSpPr>
        <p:grpSpPr>
          <a:xfrm>
            <a:off x="859536" y="4822473"/>
            <a:ext cx="6217920" cy="822960"/>
            <a:chOff x="0" y="3840199"/>
            <a:chExt cx="7909560" cy="1106820"/>
          </a:xfrm>
          <a:solidFill>
            <a:schemeClr val="tx1">
              <a:lumMod val="50000"/>
            </a:schemeClr>
          </a:solidFill>
          <a:scene3d>
            <a:camera prst="orthographicFront"/>
            <a:lightRig rig="flat" dir="t"/>
          </a:scene3d>
        </p:grpSpPr>
        <p:sp>
          <p:nvSpPr>
            <p:cNvPr id="12" name="Rounded Rectangle 11"/>
            <p:cNvSpPr/>
            <p:nvPr/>
          </p:nvSpPr>
          <p:spPr>
            <a:xfrm>
              <a:off x="0" y="384019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tx1">
                      <a:lumMod val="65000"/>
                    </a:schemeClr>
                  </a:solidFill>
                </a:rPr>
                <a:t>Messaging and Scaling</a:t>
              </a:r>
            </a:p>
          </p:txBody>
        </p:sp>
      </p:grpSp>
      <p:sp>
        <p:nvSpPr>
          <p:cNvPr id="20" name="AutoShape 5"/>
          <p:cNvSpPr>
            <a:spLocks noChangeArrowheads="1"/>
          </p:cNvSpPr>
          <p:nvPr/>
        </p:nvSpPr>
        <p:spPr bwMode="auto">
          <a:xfrm>
            <a:off x="5136429" y="1293232"/>
            <a:ext cx="2616101" cy="523220"/>
          </a:xfrm>
          <a:prstGeom prst="wedgeRectCallout">
            <a:avLst>
              <a:gd name="adj1" fmla="val -82061"/>
              <a:gd name="adj2" fmla="val -302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F#  Immutability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Immutability the norm...</a:t>
            </a:r>
            <a:endParaRPr lang="en-GB" dirty="0"/>
          </a:p>
        </p:txBody>
      </p:sp>
      <p:sp>
        <p:nvSpPr>
          <p:cNvPr id="10" name="Content Placeholder 9"/>
          <p:cNvSpPr>
            <a:spLocks noGrp="1"/>
          </p:cNvSpPr>
          <p:nvPr>
            <p:ph type="body" idx="1"/>
          </p:nvPr>
        </p:nvSpPr>
        <p:spPr/>
        <p:txBody>
          <a:bodyPr/>
          <a:lstStyle/>
          <a:p>
            <a:r>
              <a:rPr lang="en-GB" sz="3200" b="1" dirty="0" smtClean="0">
                <a:solidFill>
                  <a:schemeClr val="accent2">
                    <a:lumMod val="20000"/>
                    <a:lumOff val="80000"/>
                  </a:schemeClr>
                </a:solidFill>
              </a:rPr>
              <a:t>Immutable Lists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Records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Sets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Objects</a:t>
            </a:r>
            <a:endParaRPr lang="en-GB" sz="3200" b="1" dirty="0">
              <a:solidFill>
                <a:schemeClr val="accent2">
                  <a:lumMod val="20000"/>
                  <a:lumOff val="80000"/>
                </a:schemeClr>
              </a:solidFill>
            </a:endParaRPr>
          </a:p>
        </p:txBody>
      </p:sp>
      <p:sp>
        <p:nvSpPr>
          <p:cNvPr id="11" name="Content Placeholder 10"/>
          <p:cNvSpPr>
            <a:spLocks noGrp="1"/>
          </p:cNvSpPr>
          <p:nvPr>
            <p:ph sz="half" idx="4294967295"/>
          </p:nvPr>
        </p:nvSpPr>
        <p:spPr>
          <a:xfrm>
            <a:off x="4648200" y="1411288"/>
            <a:ext cx="4495800" cy="2130425"/>
          </a:xfrm>
        </p:spPr>
        <p:txBody>
          <a:bodyPr/>
          <a:lstStyle/>
          <a:p>
            <a:r>
              <a:rPr lang="en-GB" sz="3200" b="1" dirty="0" smtClean="0">
                <a:solidFill>
                  <a:schemeClr val="accent2">
                    <a:lumMod val="20000"/>
                    <a:lumOff val="80000"/>
                  </a:schemeClr>
                </a:solidFill>
              </a:rPr>
              <a:t>Immutable Tuples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Maps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Unions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 lots of language features to encourage immutability</a:t>
            </a:r>
          </a:p>
          <a:p>
            <a:endParaRPr lang="en-GB" sz="3200" b="1" dirty="0">
              <a:solidFill>
                <a:schemeClr val="accent2">
                  <a:lumMod val="20000"/>
                  <a:lumOff val="80000"/>
                </a:schemeClr>
              </a:solidFill>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4797"/>
          </a:xfrm>
        </p:spPr>
        <p:txBody>
          <a:bodyPr/>
          <a:lstStyle/>
          <a:p>
            <a:r>
              <a:rPr lang="en-US" dirty="0" smtClean="0"/>
              <a:t>F# and the Concurrency Challenges</a:t>
            </a:r>
            <a:endParaRPr lang="en-US" dirty="0"/>
          </a:p>
        </p:txBody>
      </p:sp>
      <p:grpSp>
        <p:nvGrpSpPr>
          <p:cNvPr id="3" name="Group 7"/>
          <p:cNvGrpSpPr/>
          <p:nvPr/>
        </p:nvGrpSpPr>
        <p:grpSpPr>
          <a:xfrm>
            <a:off x="859536" y="1081107"/>
            <a:ext cx="6217920" cy="822960"/>
            <a:chOff x="0" y="98833"/>
            <a:chExt cx="7909560" cy="1106820"/>
          </a:xfrm>
          <a:solidFill>
            <a:schemeClr val="bg1">
              <a:lumMod val="85000"/>
              <a:lumOff val="15000"/>
            </a:schemeClr>
          </a:solidFill>
          <a:scene3d>
            <a:camera prst="orthographicFront"/>
            <a:lightRig rig="flat" dir="t"/>
          </a:scene3d>
        </p:grpSpPr>
        <p:sp>
          <p:nvSpPr>
            <p:cNvPr id="18" name="Rounded Rectangle 17"/>
            <p:cNvSpPr/>
            <p:nvPr/>
          </p:nvSpPr>
          <p:spPr>
            <a:xfrm>
              <a:off x="0" y="98833"/>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bg1">
                      <a:lumMod val="65000"/>
                      <a:lumOff val="35000"/>
                    </a:schemeClr>
                  </a:solidFill>
                </a:rPr>
                <a:t>Shared State</a:t>
              </a:r>
              <a:endParaRPr lang="en-US" sz="3600" kern="1200" dirty="0">
                <a:solidFill>
                  <a:schemeClr val="bg1">
                    <a:lumMod val="65000"/>
                    <a:lumOff val="35000"/>
                  </a:schemeClr>
                </a:solidFill>
              </a:endParaRPr>
            </a:p>
          </p:txBody>
        </p:sp>
      </p:grpSp>
      <p:grpSp>
        <p:nvGrpSpPr>
          <p:cNvPr id="4" name="Group 8"/>
          <p:cNvGrpSpPr/>
          <p:nvPr/>
        </p:nvGrpSpPr>
        <p:grpSpPr>
          <a:xfrm>
            <a:off x="859536" y="2361154"/>
            <a:ext cx="6217920" cy="822960"/>
            <a:chOff x="0" y="1378880"/>
            <a:chExt cx="7909560" cy="1106820"/>
          </a:xfrm>
          <a:scene3d>
            <a:camera prst="orthographicFront"/>
            <a:lightRig rig="flat" dir="t"/>
          </a:scene3d>
        </p:grpSpPr>
        <p:sp>
          <p:nvSpPr>
            <p:cNvPr id="16" name="Rounded Rectangle 15"/>
            <p:cNvSpPr/>
            <p:nvPr/>
          </p:nvSpPr>
          <p:spPr>
            <a:xfrm>
              <a:off x="0" y="1378880"/>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9"/>
          <p:cNvGrpSpPr/>
          <p:nvPr/>
        </p:nvGrpSpPr>
        <p:grpSpPr>
          <a:xfrm>
            <a:off x="859536" y="3591813"/>
            <a:ext cx="6217920" cy="822960"/>
            <a:chOff x="0" y="2609539"/>
            <a:chExt cx="7909560" cy="1106820"/>
          </a:xfrm>
          <a:scene3d>
            <a:camera prst="orthographicFront"/>
            <a:lightRig rig="flat" dir="t"/>
          </a:scene3d>
        </p:grpSpPr>
        <p:sp>
          <p:nvSpPr>
            <p:cNvPr id="14" name="Rounded Rectangle 13"/>
            <p:cNvSpPr/>
            <p:nvPr/>
          </p:nvSpPr>
          <p:spPr>
            <a:xfrm>
              <a:off x="0" y="260953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I/O Parallelism</a:t>
              </a:r>
            </a:p>
          </p:txBody>
        </p:sp>
      </p:grpSp>
      <p:grpSp>
        <p:nvGrpSpPr>
          <p:cNvPr id="6" name="Group 10"/>
          <p:cNvGrpSpPr/>
          <p:nvPr/>
        </p:nvGrpSpPr>
        <p:grpSpPr>
          <a:xfrm>
            <a:off x="859536" y="4822473"/>
            <a:ext cx="6217920" cy="822960"/>
            <a:chOff x="0" y="3840199"/>
            <a:chExt cx="7909560" cy="1106820"/>
          </a:xfrm>
          <a:solidFill>
            <a:schemeClr val="bg1">
              <a:lumMod val="85000"/>
              <a:lumOff val="15000"/>
            </a:schemeClr>
          </a:solidFill>
          <a:scene3d>
            <a:camera prst="orthographicFront"/>
            <a:lightRig rig="flat" dir="t"/>
          </a:scene3d>
        </p:grpSpPr>
        <p:sp>
          <p:nvSpPr>
            <p:cNvPr id="12" name="Rounded Rectangle 11"/>
            <p:cNvSpPr/>
            <p:nvPr/>
          </p:nvSpPr>
          <p:spPr>
            <a:xfrm>
              <a:off x="0" y="384019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solidFill>
                    <a:schemeClr val="bg1">
                      <a:lumMod val="65000"/>
                      <a:lumOff val="35000"/>
                    </a:schemeClr>
                  </a:solidFill>
                </a:rPr>
                <a:t>Messaging and Scaling</a:t>
              </a:r>
            </a:p>
          </p:txBody>
        </p:sp>
      </p:grpSp>
      <p:sp>
        <p:nvSpPr>
          <p:cNvPr id="21" name="AutoShape 5"/>
          <p:cNvSpPr>
            <a:spLocks noChangeArrowheads="1"/>
          </p:cNvSpPr>
          <p:nvPr/>
        </p:nvSpPr>
        <p:spPr bwMode="auto">
          <a:xfrm>
            <a:off x="6093846" y="2553214"/>
            <a:ext cx="1561005" cy="523220"/>
          </a:xfrm>
          <a:prstGeom prst="wedgeRectCallout">
            <a:avLst>
              <a:gd name="adj1" fmla="val -97420"/>
              <a:gd name="adj2" fmla="val 2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F# Async </a:t>
            </a:r>
            <a:endParaRPr lang="en-GB" sz="2800" b="1" dirty="0" smtClean="0">
              <a:solidFill>
                <a:schemeClr val="bg2">
                  <a:lumMod val="75000"/>
                </a:schemeClr>
              </a:solidFill>
            </a:endParaRPr>
          </a:p>
        </p:txBody>
      </p:sp>
      <p:sp>
        <p:nvSpPr>
          <p:cNvPr id="22" name="AutoShape 5"/>
          <p:cNvSpPr>
            <a:spLocks noChangeArrowheads="1"/>
          </p:cNvSpPr>
          <p:nvPr/>
        </p:nvSpPr>
        <p:spPr bwMode="auto">
          <a:xfrm>
            <a:off x="5869167" y="3800320"/>
            <a:ext cx="1561004" cy="523220"/>
          </a:xfrm>
          <a:prstGeom prst="wedgeRectCallout">
            <a:avLst>
              <a:gd name="adj1" fmla="val -77113"/>
              <a:gd name="adj2" fmla="val 261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2800" b="1" dirty="0" smtClean="0"/>
              <a:t>F# Async </a:t>
            </a:r>
            <a:endParaRPr lang="en-US" sz="2800" b="1" dirty="0" smtClean="0">
              <a:solidFill>
                <a:schemeClr val="bg2">
                  <a:lumMod val="75000"/>
                </a:schemeClr>
              </a:solidFill>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3" name="Content Placeholder 2"/>
          <p:cNvSpPr>
            <a:spLocks noGrp="1"/>
          </p:cNvSpPr>
          <p:nvPr>
            <p:ph type="body" idx="1"/>
          </p:nvPr>
        </p:nvSpPr>
        <p:spPr>
          <a:xfrm>
            <a:off x="-456127" y="1438633"/>
            <a:ext cx="8381999" cy="2135969"/>
          </a:xfrm>
        </p:spPr>
        <p:txBody>
          <a:bodyPr/>
          <a:lstStyle/>
          <a:p>
            <a:pPr algn="ctr">
              <a:buNone/>
            </a:pPr>
            <a:r>
              <a:rPr lang="en-GB" sz="3600" dirty="0" smtClean="0">
                <a:solidFill>
                  <a:schemeClr val="accent1">
                    <a:lumMod val="40000"/>
                    <a:lumOff val="60000"/>
                  </a:schemeClr>
                </a:solidFill>
              </a:rPr>
              <a:t>F# is a </a:t>
            </a:r>
            <a:r>
              <a:rPr lang="en-GB" sz="3600" b="1" dirty="0" smtClean="0">
                <a:solidFill>
                  <a:schemeClr val="accent1">
                    <a:lumMod val="40000"/>
                    <a:lumOff val="60000"/>
                  </a:schemeClr>
                </a:solidFill>
              </a:rPr>
              <a:t>Parallel</a:t>
            </a:r>
            <a:r>
              <a:rPr lang="en-GB" sz="3600" dirty="0" smtClean="0">
                <a:solidFill>
                  <a:schemeClr val="accent1">
                    <a:lumMod val="40000"/>
                    <a:lumOff val="60000"/>
                  </a:schemeClr>
                </a:solidFill>
              </a:rPr>
              <a:t> Language</a:t>
            </a:r>
          </a:p>
          <a:p>
            <a:pPr algn="ctr">
              <a:buNone/>
            </a:pPr>
            <a:endParaRPr lang="en-GB" sz="3600" dirty="0" smtClean="0">
              <a:solidFill>
                <a:schemeClr val="accent1">
                  <a:lumMod val="40000"/>
                  <a:lumOff val="60000"/>
                </a:schemeClr>
              </a:solidFill>
            </a:endParaRPr>
          </a:p>
          <a:p>
            <a:pPr algn="ctr">
              <a:buNone/>
            </a:pPr>
            <a:r>
              <a:rPr lang="en-GB" dirty="0" smtClean="0">
                <a:solidFill>
                  <a:schemeClr val="accent1">
                    <a:lumMod val="40000"/>
                    <a:lumOff val="60000"/>
                  </a:schemeClr>
                </a:solidFill>
              </a:rPr>
              <a:t>(Multiple active </a:t>
            </a:r>
            <a:r>
              <a:rPr lang="en-GB" b="1" u="sng" dirty="0" smtClean="0">
                <a:solidFill>
                  <a:schemeClr val="accent1">
                    <a:lumMod val="40000"/>
                    <a:lumOff val="60000"/>
                  </a:schemeClr>
                </a:solidFill>
              </a:rPr>
              <a:t>computations</a:t>
            </a:r>
            <a:r>
              <a:rPr lang="en-GB" dirty="0" smtClean="0">
                <a:solidFill>
                  <a:schemeClr val="accent1">
                    <a:lumMod val="40000"/>
                    <a:lumOff val="60000"/>
                  </a:schemeClr>
                </a:solidFill>
              </a:rPr>
              <a:t>)</a:t>
            </a:r>
          </a:p>
          <a:p>
            <a:pPr>
              <a:buNone/>
            </a:pPr>
            <a:endParaRPr lang="en-GB" sz="3600" dirty="0" smtClean="0">
              <a:solidFill>
                <a:schemeClr val="accent1">
                  <a:lumMod val="40000"/>
                  <a:lumOff val="60000"/>
                </a:schemeClr>
              </a:solidFill>
            </a:endParaRPr>
          </a:p>
          <a:p>
            <a:pPr algn="ctr">
              <a:buNone/>
            </a:pPr>
            <a:r>
              <a:rPr lang="en-GB" sz="3600" dirty="0" smtClean="0">
                <a:solidFill>
                  <a:schemeClr val="accent1">
                    <a:lumMod val="40000"/>
                    <a:lumOff val="60000"/>
                  </a:schemeClr>
                </a:solidFill>
              </a:rPr>
              <a:t>F# is a </a:t>
            </a:r>
            <a:r>
              <a:rPr lang="en-GB" sz="3600" b="1" dirty="0" smtClean="0">
                <a:solidFill>
                  <a:schemeClr val="accent1">
                    <a:lumMod val="40000"/>
                    <a:lumOff val="60000"/>
                  </a:schemeClr>
                </a:solidFill>
              </a:rPr>
              <a:t>Reactive</a:t>
            </a:r>
            <a:r>
              <a:rPr lang="en-GB" sz="3600" dirty="0" smtClean="0">
                <a:solidFill>
                  <a:schemeClr val="accent1">
                    <a:lumMod val="40000"/>
                    <a:lumOff val="60000"/>
                  </a:schemeClr>
                </a:solidFill>
              </a:rPr>
              <a:t> Language</a:t>
            </a:r>
            <a:endParaRPr lang="en-GB" sz="3600" b="1" dirty="0" smtClean="0">
              <a:solidFill>
                <a:schemeClr val="accent1">
                  <a:lumMod val="40000"/>
                  <a:lumOff val="60000"/>
                </a:schemeClr>
              </a:solidFill>
            </a:endParaRPr>
          </a:p>
          <a:p>
            <a:pPr algn="ctr">
              <a:buNone/>
            </a:pPr>
            <a:endParaRPr lang="en-GB" dirty="0" smtClean="0">
              <a:solidFill>
                <a:schemeClr val="accent1">
                  <a:lumMod val="40000"/>
                  <a:lumOff val="60000"/>
                </a:schemeClr>
              </a:solidFill>
            </a:endParaRPr>
          </a:p>
          <a:p>
            <a:pPr algn="ctr">
              <a:buNone/>
            </a:pPr>
            <a:r>
              <a:rPr lang="en-GB" dirty="0" smtClean="0">
                <a:solidFill>
                  <a:schemeClr val="accent1">
                    <a:lumMod val="40000"/>
                    <a:lumOff val="60000"/>
                  </a:schemeClr>
                </a:solidFill>
              </a:rPr>
              <a:t>(Multiple pending </a:t>
            </a:r>
            <a:r>
              <a:rPr lang="en-GB" b="1" u="sng" dirty="0" smtClean="0">
                <a:solidFill>
                  <a:schemeClr val="accent1">
                    <a:lumMod val="40000"/>
                    <a:lumOff val="60000"/>
                  </a:schemeClr>
                </a:solidFill>
              </a:rPr>
              <a:t>reactions</a:t>
            </a:r>
            <a:r>
              <a:rPr lang="en-GB" dirty="0" smtClean="0">
                <a:solidFill>
                  <a:schemeClr val="accent1">
                    <a:lumMod val="40000"/>
                    <a:lumOff val="60000"/>
                  </a:schemeClr>
                </a:solidFill>
              </a:rPr>
              <a:t>)</a:t>
            </a:r>
          </a:p>
          <a:p>
            <a:pPr>
              <a:buNone/>
            </a:pPr>
            <a:endParaRPr lang="en-GB" sz="3600" dirty="0">
              <a:solidFill>
                <a:schemeClr val="accent1">
                  <a:lumMod val="40000"/>
                  <a:lumOff val="60000"/>
                </a:schemeClr>
              </a:solidFill>
            </a:endParaRPr>
          </a:p>
        </p:txBody>
      </p:sp>
      <p:sp>
        <p:nvSpPr>
          <p:cNvPr id="4" name="Rectangular Callout 3"/>
          <p:cNvSpPr/>
          <p:nvPr/>
        </p:nvSpPr>
        <p:spPr>
          <a:xfrm>
            <a:off x="6599880" y="3244472"/>
            <a:ext cx="2576859" cy="2554545"/>
          </a:xfrm>
          <a:prstGeom prst="wedgeRectCallout">
            <a:avLst>
              <a:gd name="adj1" fmla="val -71047"/>
              <a:gd name="adj2" fmla="val -1942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solidFill>
                  <a:schemeClr val="tx1"/>
                </a:solidFill>
              </a:rPr>
              <a:t> GUI Event</a:t>
            </a:r>
          </a:p>
          <a:p>
            <a:pPr algn="ctr"/>
            <a:r>
              <a:rPr lang="en-GB" sz="2000" b="1" dirty="0" smtClean="0">
                <a:solidFill>
                  <a:schemeClr val="tx1"/>
                </a:solidFill>
              </a:rPr>
              <a:t> Page Load</a:t>
            </a:r>
          </a:p>
          <a:p>
            <a:pPr algn="ctr"/>
            <a:r>
              <a:rPr lang="en-GB" sz="2000" b="1" dirty="0" smtClean="0">
                <a:solidFill>
                  <a:schemeClr val="tx1"/>
                </a:solidFill>
              </a:rPr>
              <a:t>Timer </a:t>
            </a:r>
            <a:r>
              <a:rPr lang="en-GB" sz="2000" b="1" dirty="0" err="1" smtClean="0">
                <a:solidFill>
                  <a:schemeClr val="tx1"/>
                </a:solidFill>
              </a:rPr>
              <a:t>Callback</a:t>
            </a:r>
            <a:endParaRPr lang="en-GB" sz="2000" b="1" dirty="0" smtClean="0">
              <a:solidFill>
                <a:schemeClr val="tx1"/>
              </a:solidFill>
            </a:endParaRPr>
          </a:p>
          <a:p>
            <a:pPr algn="ctr"/>
            <a:r>
              <a:rPr lang="en-GB" sz="2000" b="1" dirty="0" smtClean="0">
                <a:solidFill>
                  <a:schemeClr val="tx1"/>
                </a:solidFill>
              </a:rPr>
              <a:t>Query Response</a:t>
            </a:r>
          </a:p>
          <a:p>
            <a:pPr algn="ctr"/>
            <a:r>
              <a:rPr lang="en-GB" sz="2000" b="1" dirty="0" smtClean="0">
                <a:solidFill>
                  <a:schemeClr val="tx1"/>
                </a:solidFill>
              </a:rPr>
              <a:t>HTTP Response</a:t>
            </a:r>
          </a:p>
          <a:p>
            <a:pPr algn="ctr"/>
            <a:r>
              <a:rPr lang="en-GB" sz="2000" b="1" dirty="0" smtClean="0">
                <a:solidFill>
                  <a:schemeClr val="tx1"/>
                </a:solidFill>
              </a:rPr>
              <a:t>Web Service Response</a:t>
            </a:r>
          </a:p>
          <a:p>
            <a:pPr algn="ctr"/>
            <a:r>
              <a:rPr lang="en-GB" sz="2000" b="1" dirty="0" smtClean="0">
                <a:solidFill>
                  <a:schemeClr val="tx1"/>
                </a:solidFill>
              </a:rPr>
              <a:t>Disk I/O Completion</a:t>
            </a:r>
          </a:p>
          <a:p>
            <a:pPr algn="ctr"/>
            <a:r>
              <a:rPr lang="en-GB" sz="2000" b="1" dirty="0" smtClean="0">
                <a:solidFill>
                  <a:schemeClr val="tx1"/>
                </a:solidFill>
              </a:rPr>
              <a:t>Agent Gets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async</a:t>
            </a:r>
            <a:r>
              <a:rPr lang="en-GB" dirty="0" smtClean="0"/>
              <a:t> { ... }</a:t>
            </a:r>
            <a:endParaRPr lang="en-GB" dirty="0"/>
          </a:p>
        </p:txBody>
      </p:sp>
      <p:sp>
        <p:nvSpPr>
          <p:cNvPr id="3" name="Content Placeholder 2"/>
          <p:cNvSpPr>
            <a:spLocks noGrp="1"/>
          </p:cNvSpPr>
          <p:nvPr>
            <p:ph sz="quarter" idx="1"/>
          </p:nvPr>
        </p:nvSpPr>
        <p:spPr>
          <a:xfrm>
            <a:off x="282173" y="3500438"/>
            <a:ext cx="8048625" cy="2625725"/>
          </a:xfrm>
        </p:spPr>
        <p:txBody>
          <a:bodyPr>
            <a:normAutofit fontScale="85000" lnSpcReduction="10000"/>
          </a:bodyPr>
          <a:lstStyle/>
          <a:p>
            <a:endParaRPr lang="en-GB" dirty="0" smtClean="0">
              <a:solidFill>
                <a:schemeClr val="accent1">
                  <a:lumMod val="40000"/>
                  <a:lumOff val="60000"/>
                </a:schemeClr>
              </a:solidFill>
            </a:endParaRPr>
          </a:p>
          <a:p>
            <a:pPr lvl="1">
              <a:buNone/>
            </a:pPr>
            <a:r>
              <a:rPr lang="en-GB" dirty="0" smtClean="0">
                <a:solidFill>
                  <a:schemeClr val="accent1">
                    <a:lumMod val="40000"/>
                    <a:lumOff val="60000"/>
                  </a:schemeClr>
                </a:solidFill>
              </a:rPr>
              <a:t>   		You can run it, but it may take a while</a:t>
            </a:r>
          </a:p>
          <a:p>
            <a:pPr lvl="1" algn="ctr">
              <a:buNone/>
            </a:pPr>
            <a:endParaRPr lang="en-GB" i="1" dirty="0" smtClean="0">
              <a:solidFill>
                <a:schemeClr val="accent1">
                  <a:lumMod val="40000"/>
                  <a:lumOff val="60000"/>
                </a:schemeClr>
              </a:solidFill>
            </a:endParaRPr>
          </a:p>
          <a:p>
            <a:pPr lvl="1" algn="ctr">
              <a:buNone/>
            </a:pPr>
            <a:r>
              <a:rPr lang="en-GB" i="1" dirty="0" smtClean="0">
                <a:solidFill>
                  <a:schemeClr val="accent1">
                    <a:lumMod val="40000"/>
                    <a:lumOff val="60000"/>
                  </a:schemeClr>
                </a:solidFill>
              </a:rPr>
              <a:t>Or, your builder says...</a:t>
            </a:r>
          </a:p>
          <a:p>
            <a:pPr lvl="1" algn="ctr">
              <a:buNone/>
            </a:pPr>
            <a:endParaRPr lang="en-GB" i="1" dirty="0" smtClean="0">
              <a:solidFill>
                <a:schemeClr val="accent1">
                  <a:lumMod val="40000"/>
                  <a:lumOff val="60000"/>
                </a:schemeClr>
              </a:solidFill>
            </a:endParaRPr>
          </a:p>
          <a:p>
            <a:pPr lvl="1" algn="ctr">
              <a:buNone/>
            </a:pPr>
            <a:r>
              <a:rPr lang="en-GB" i="1" dirty="0" smtClean="0">
                <a:solidFill>
                  <a:schemeClr val="accent1">
                    <a:lumMod val="40000"/>
                    <a:lumOff val="60000"/>
                  </a:schemeClr>
                </a:solidFill>
              </a:rPr>
              <a:t>OK, I can do the job, but I might  have to talk to someone else about it. Tell me what to do when I’m done</a:t>
            </a:r>
          </a:p>
        </p:txBody>
      </p:sp>
      <p:sp>
        <p:nvSpPr>
          <p:cNvPr id="4" name="Rectangle 3"/>
          <p:cNvSpPr/>
          <p:nvPr/>
        </p:nvSpPr>
        <p:spPr>
          <a:xfrm>
            <a:off x="519956" y="1472576"/>
            <a:ext cx="7529339"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3200" b="1" dirty="0" smtClean="0">
              <a:solidFill>
                <a:schemeClr val="bg1"/>
              </a:solidFill>
              <a:latin typeface="Consolas" pitchFamily="49" charset="0"/>
              <a:cs typeface="Consolas" pitchFamily="49" charset="0"/>
            </a:endParaRPr>
          </a:p>
          <a:p>
            <a:pPr algn="ctr"/>
            <a:r>
              <a:rPr lang="en-GB" sz="3200" b="1" dirty="0" smtClean="0">
                <a:solidFill>
                  <a:schemeClr val="bg1"/>
                </a:solidFill>
                <a:latin typeface="Consolas" pitchFamily="49" charset="0"/>
                <a:cs typeface="Consolas" pitchFamily="49" charset="0"/>
              </a:rPr>
              <a:t>async { ... }</a:t>
            </a:r>
          </a:p>
          <a:p>
            <a:r>
              <a:rPr lang="en-GB" sz="3200" b="1" dirty="0" smtClean="0">
                <a:solidFill>
                  <a:schemeClr val="bg1"/>
                </a:solidFill>
                <a:latin typeface="Consolas" pitchFamily="49" charset="0"/>
                <a:cs typeface="Consolas" pitchFamily="49" charset="0"/>
              </a:rPr>
              <a:t> </a:t>
            </a:r>
          </a:p>
        </p:txBody>
      </p:sp>
      <p:sp>
        <p:nvSpPr>
          <p:cNvPr id="5" name="Rectangular Callout 4"/>
          <p:cNvSpPr/>
          <p:nvPr/>
        </p:nvSpPr>
        <p:spPr>
          <a:xfrm>
            <a:off x="5304320" y="647118"/>
            <a:ext cx="3479671" cy="954107"/>
          </a:xfrm>
          <a:prstGeom prst="wedgeRectCallout">
            <a:avLst>
              <a:gd name="adj1" fmla="val -46211"/>
              <a:gd name="adj2" fmla="val 9610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A Building Block for </a:t>
            </a:r>
          </a:p>
          <a:p>
            <a:pPr algn="ctr"/>
            <a:r>
              <a:rPr lang="en-GB" sz="2800" b="1" dirty="0" smtClean="0">
                <a:solidFill>
                  <a:schemeClr val="tx1"/>
                </a:solidFill>
              </a:rPr>
              <a:t>Writing Reactive Code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async</a:t>
            </a:r>
            <a:r>
              <a:rPr lang="en-GB" dirty="0" smtClean="0"/>
              <a:t> { ... }</a:t>
            </a:r>
            <a:endParaRPr lang="en-GB" dirty="0"/>
          </a:p>
        </p:txBody>
      </p:sp>
      <p:sp>
        <p:nvSpPr>
          <p:cNvPr id="3" name="Content Placeholder 2"/>
          <p:cNvSpPr>
            <a:spLocks noGrp="1"/>
          </p:cNvSpPr>
          <p:nvPr>
            <p:ph sz="quarter" idx="1"/>
          </p:nvPr>
        </p:nvSpPr>
        <p:spPr>
          <a:xfrm>
            <a:off x="282173" y="3500438"/>
            <a:ext cx="8048625" cy="2625725"/>
          </a:xfrm>
        </p:spPr>
        <p:txBody>
          <a:bodyPr>
            <a:normAutofit/>
          </a:bodyPr>
          <a:lstStyle/>
          <a:p>
            <a:pPr algn="ctr">
              <a:buNone/>
            </a:pPr>
            <a:r>
              <a:rPr lang="en-GB" dirty="0" smtClean="0">
                <a:solidFill>
                  <a:schemeClr val="accent1">
                    <a:lumMod val="40000"/>
                    <a:lumOff val="60000"/>
                  </a:schemeClr>
                </a:solidFill>
              </a:rPr>
              <a:t>Continuation monad</a:t>
            </a:r>
          </a:p>
          <a:p>
            <a:pPr algn="ctr">
              <a:buNone/>
            </a:pPr>
            <a:r>
              <a:rPr lang="en-GB" dirty="0" smtClean="0">
                <a:solidFill>
                  <a:schemeClr val="accent1">
                    <a:lumMod val="40000"/>
                    <a:lumOff val="60000"/>
                  </a:schemeClr>
                </a:solidFill>
              </a:rPr>
              <a:t>(one shot = resumptions)</a:t>
            </a:r>
          </a:p>
          <a:p>
            <a:pPr algn="ctr">
              <a:buNone/>
            </a:pPr>
            <a:endParaRPr lang="en-GB" dirty="0" smtClean="0">
              <a:solidFill>
                <a:schemeClr val="accent1">
                  <a:lumMod val="40000"/>
                  <a:lumOff val="60000"/>
                </a:schemeClr>
              </a:solidFill>
            </a:endParaRPr>
          </a:p>
          <a:p>
            <a:pPr algn="ctr">
              <a:buNone/>
            </a:pPr>
            <a:r>
              <a:rPr lang="en-GB" dirty="0" smtClean="0">
                <a:solidFill>
                  <a:schemeClr val="accent1">
                    <a:lumMod val="40000"/>
                    <a:lumOff val="60000"/>
                  </a:schemeClr>
                </a:solidFill>
              </a:rPr>
              <a:t>result/exception/cancellation continuations</a:t>
            </a:r>
          </a:p>
        </p:txBody>
      </p:sp>
      <p:sp>
        <p:nvSpPr>
          <p:cNvPr id="4" name="Rectangle 3"/>
          <p:cNvSpPr/>
          <p:nvPr/>
        </p:nvSpPr>
        <p:spPr>
          <a:xfrm>
            <a:off x="519956" y="1472576"/>
            <a:ext cx="7529339"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3200" b="1" dirty="0" smtClean="0">
              <a:solidFill>
                <a:schemeClr val="bg1"/>
              </a:solidFill>
              <a:latin typeface="Consolas" pitchFamily="49" charset="0"/>
              <a:cs typeface="Consolas" pitchFamily="49" charset="0"/>
            </a:endParaRPr>
          </a:p>
          <a:p>
            <a:pPr algn="ctr"/>
            <a:r>
              <a:rPr lang="en-GB" sz="3200" b="1" dirty="0" smtClean="0">
                <a:solidFill>
                  <a:schemeClr val="bg1"/>
                </a:solidFill>
                <a:latin typeface="Consolas" pitchFamily="49" charset="0"/>
                <a:cs typeface="Consolas" pitchFamily="49" charset="0"/>
              </a:rPr>
              <a:t>async { ... }</a:t>
            </a:r>
          </a:p>
          <a:p>
            <a:r>
              <a:rPr lang="en-GB" sz="3200" b="1" dirty="0" smtClean="0">
                <a:solidFill>
                  <a:schemeClr val="bg1"/>
                </a:solidFill>
                <a:latin typeface="Consolas" pitchFamily="49" charset="0"/>
                <a:cs typeface="Consolas" pitchFamily="49" charset="0"/>
              </a:rPr>
              <a:t> </a:t>
            </a:r>
          </a:p>
        </p:txBody>
      </p:sp>
      <p:sp>
        <p:nvSpPr>
          <p:cNvPr id="5" name="Rectangular Callout 4"/>
          <p:cNvSpPr/>
          <p:nvPr/>
        </p:nvSpPr>
        <p:spPr>
          <a:xfrm>
            <a:off x="5304320" y="647118"/>
            <a:ext cx="3479671" cy="954107"/>
          </a:xfrm>
          <a:prstGeom prst="wedgeRectCallout">
            <a:avLst>
              <a:gd name="adj1" fmla="val -46211"/>
              <a:gd name="adj2" fmla="val 9610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A Building Block for </a:t>
            </a:r>
          </a:p>
          <a:p>
            <a:pPr algn="ctr"/>
            <a:r>
              <a:rPr lang="en-GB" sz="2800" b="1" dirty="0" smtClean="0">
                <a:solidFill>
                  <a:schemeClr val="tx1"/>
                </a:solidFill>
              </a:rPr>
              <a:t>Writing Reactive Code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endParaRPr lang="en-GB"/>
          </a:p>
        </p:txBody>
      </p:sp>
      <p:pic>
        <p:nvPicPr>
          <p:cNvPr id="2051" name="Picture 3"/>
          <p:cNvPicPr>
            <a:picLocks noChangeAspect="1" noChangeArrowheads="1"/>
          </p:cNvPicPr>
          <p:nvPr/>
        </p:nvPicPr>
        <p:blipFill>
          <a:blip r:embed="rId2"/>
          <a:srcRect/>
          <a:stretch>
            <a:fillRect/>
          </a:stretch>
        </p:blipFill>
        <p:spPr bwMode="auto">
          <a:xfrm>
            <a:off x="0" y="759854"/>
            <a:ext cx="8925058" cy="5578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async</a:t>
            </a:r>
            <a:r>
              <a:rPr lang="en-GB" dirty="0" smtClean="0"/>
              <a:t> { ... }</a:t>
            </a:r>
            <a:endParaRPr lang="en-GB" dirty="0"/>
          </a:p>
        </p:txBody>
      </p:sp>
      <p:sp>
        <p:nvSpPr>
          <p:cNvPr id="4" name="Rectangle 3"/>
          <p:cNvSpPr/>
          <p:nvPr/>
        </p:nvSpPr>
        <p:spPr>
          <a:xfrm>
            <a:off x="571472" y="1472575"/>
            <a:ext cx="8276314"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2400" b="1" dirty="0" smtClean="0">
              <a:solidFill>
                <a:schemeClr val="bg1"/>
              </a:solidFill>
              <a:latin typeface="Consolas" pitchFamily="49" charset="0"/>
              <a:cs typeface="Consolas" pitchFamily="49" charset="0"/>
            </a:endParaRPr>
          </a:p>
          <a:p>
            <a:r>
              <a:rPr lang="en-GB" sz="2400" b="1" dirty="0" smtClean="0">
                <a:solidFill>
                  <a:schemeClr val="bg1"/>
                </a:solidFill>
                <a:latin typeface="Consolas" pitchFamily="49" charset="0"/>
                <a:cs typeface="Consolas" pitchFamily="49" charset="0"/>
              </a:rPr>
              <a:t>async { </a:t>
            </a:r>
            <a:r>
              <a:rPr lang="en-GB" sz="2400" b="1" dirty="0" smtClean="0">
                <a:solidFill>
                  <a:schemeClr val="accent2"/>
                </a:solidFill>
                <a:latin typeface="Consolas" pitchFamily="49" charset="0"/>
                <a:cs typeface="Consolas" pitchFamily="49" charset="0"/>
              </a:rPr>
              <a:t>let!</a:t>
            </a:r>
            <a:r>
              <a:rPr lang="en-GB" sz="2400" b="1" dirty="0" smtClean="0">
                <a:solidFill>
                  <a:schemeClr val="bg1"/>
                </a:solidFill>
                <a:latin typeface="Consolas" pitchFamily="49" charset="0"/>
                <a:cs typeface="Consolas" pitchFamily="49" charset="0"/>
              </a:rPr>
              <a:t> res = &lt;async-event&gt;</a:t>
            </a:r>
          </a:p>
          <a:p>
            <a:r>
              <a:rPr lang="en-GB" sz="2400" b="1" dirty="0" smtClean="0">
                <a:solidFill>
                  <a:schemeClr val="bg1"/>
                </a:solidFill>
                <a:latin typeface="Consolas" pitchFamily="49" charset="0"/>
                <a:cs typeface="Consolas" pitchFamily="49" charset="0"/>
              </a:rPr>
              <a:t>        ...  }</a:t>
            </a:r>
          </a:p>
          <a:p>
            <a:r>
              <a:rPr lang="en-GB" sz="2400" b="1" dirty="0" smtClean="0">
                <a:solidFill>
                  <a:schemeClr val="bg1"/>
                </a:solidFill>
                <a:latin typeface="Consolas" pitchFamily="49" charset="0"/>
                <a:cs typeface="Consolas" pitchFamily="49" charset="0"/>
              </a:rPr>
              <a:t> </a:t>
            </a:r>
          </a:p>
        </p:txBody>
      </p:sp>
      <p:sp>
        <p:nvSpPr>
          <p:cNvPr id="5" name="Rectangular Callout 4"/>
          <p:cNvSpPr/>
          <p:nvPr/>
        </p:nvSpPr>
        <p:spPr>
          <a:xfrm>
            <a:off x="4661638" y="720893"/>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7" name="Rectangular Callout 6"/>
          <p:cNvSpPr/>
          <p:nvPr/>
        </p:nvSpPr>
        <p:spPr>
          <a:xfrm>
            <a:off x="3234379" y="3475634"/>
            <a:ext cx="3692678" cy="2246769"/>
          </a:xfrm>
          <a:prstGeom prst="wedgeRectCallout">
            <a:avLst>
              <a:gd name="adj1" fmla="val -49236"/>
              <a:gd name="adj2" fmla="val -91131"/>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solidFill>
                  <a:schemeClr val="tx1"/>
                </a:solidFill>
              </a:rPr>
              <a:t>React to a GUI Event</a:t>
            </a:r>
          </a:p>
          <a:p>
            <a:pPr algn="ctr"/>
            <a:r>
              <a:rPr lang="en-GB" sz="2000" b="1" dirty="0" smtClean="0">
                <a:solidFill>
                  <a:schemeClr val="tx1"/>
                </a:solidFill>
              </a:rPr>
              <a:t>React to a Timer Callback</a:t>
            </a:r>
          </a:p>
          <a:p>
            <a:pPr algn="ctr"/>
            <a:r>
              <a:rPr lang="en-GB" sz="2000" b="1" dirty="0" smtClean="0">
                <a:solidFill>
                  <a:schemeClr val="tx1"/>
                </a:solidFill>
              </a:rPr>
              <a:t>React to a Query Response</a:t>
            </a:r>
          </a:p>
          <a:p>
            <a:pPr algn="ctr"/>
            <a:r>
              <a:rPr lang="en-GB" sz="2000" b="1" dirty="0" smtClean="0">
                <a:solidFill>
                  <a:schemeClr val="tx1"/>
                </a:solidFill>
              </a:rPr>
              <a:t>React to a HTTP Response</a:t>
            </a:r>
          </a:p>
          <a:p>
            <a:pPr algn="ctr"/>
            <a:r>
              <a:rPr lang="en-GB" sz="2000" b="1" dirty="0" smtClean="0">
                <a:solidFill>
                  <a:schemeClr val="tx1"/>
                </a:solidFill>
              </a:rPr>
              <a:t>React to a Web Service Response</a:t>
            </a:r>
          </a:p>
          <a:p>
            <a:pPr algn="ctr"/>
            <a:r>
              <a:rPr lang="en-GB" sz="2000" b="1" dirty="0" smtClean="0">
                <a:solidFill>
                  <a:schemeClr val="tx1"/>
                </a:solidFill>
              </a:rPr>
              <a:t>React to a Disk I/O Completion</a:t>
            </a:r>
          </a:p>
          <a:p>
            <a:pPr algn="ctr"/>
            <a:r>
              <a:rPr lang="en-GB" sz="2000" b="1" dirty="0" smtClean="0"/>
              <a:t>Agent r</a:t>
            </a:r>
            <a:r>
              <a:rPr lang="en-GB" sz="2000" b="1" dirty="0" smtClean="0">
                <a:solidFill>
                  <a:schemeClr val="tx1"/>
                </a:solidFill>
              </a:rPr>
              <a:t>eacts to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defRPr/>
            </a:pPr>
            <a:r>
              <a:rPr lang="en-US" dirty="0" smtClean="0"/>
              <a:t>Async Basics + Web Translation</a:t>
            </a:r>
          </a:p>
        </p:txBody>
      </p:sp>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GB" dirty="0" smtClean="0"/>
              <a:t>demo</a:t>
            </a:r>
            <a:endParaRPr lang="en-GB"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4797"/>
          </a:xfrm>
        </p:spPr>
        <p:txBody>
          <a:bodyPr/>
          <a:lstStyle/>
          <a:p>
            <a:r>
              <a:rPr lang="en-US" dirty="0" smtClean="0"/>
              <a:t>F# and the Concurrency Challenges</a:t>
            </a:r>
            <a:endParaRPr lang="en-US" dirty="0"/>
          </a:p>
        </p:txBody>
      </p:sp>
      <p:grpSp>
        <p:nvGrpSpPr>
          <p:cNvPr id="3" name="Group 7"/>
          <p:cNvGrpSpPr/>
          <p:nvPr/>
        </p:nvGrpSpPr>
        <p:grpSpPr>
          <a:xfrm>
            <a:off x="859536" y="1081107"/>
            <a:ext cx="6217920" cy="822960"/>
            <a:chOff x="0" y="98833"/>
            <a:chExt cx="7909560" cy="1106820"/>
          </a:xfrm>
          <a:solidFill>
            <a:schemeClr val="bg1">
              <a:lumMod val="85000"/>
              <a:lumOff val="15000"/>
            </a:schemeClr>
          </a:solidFill>
          <a:scene3d>
            <a:camera prst="orthographicFront"/>
            <a:lightRig rig="flat" dir="t"/>
          </a:scene3d>
        </p:grpSpPr>
        <p:sp>
          <p:nvSpPr>
            <p:cNvPr id="18" name="Rounded Rectangle 17"/>
            <p:cNvSpPr/>
            <p:nvPr/>
          </p:nvSpPr>
          <p:spPr>
            <a:xfrm>
              <a:off x="0" y="98833"/>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bg1">
                      <a:lumMod val="65000"/>
                      <a:lumOff val="35000"/>
                    </a:schemeClr>
                  </a:solidFill>
                </a:rPr>
                <a:t>Shared State</a:t>
              </a:r>
              <a:endParaRPr lang="en-US" sz="3600" kern="1200" dirty="0">
                <a:solidFill>
                  <a:schemeClr val="bg1">
                    <a:lumMod val="65000"/>
                    <a:lumOff val="35000"/>
                  </a:schemeClr>
                </a:solidFill>
              </a:endParaRPr>
            </a:p>
          </p:txBody>
        </p:sp>
      </p:grpSp>
      <p:grpSp>
        <p:nvGrpSpPr>
          <p:cNvPr id="4" name="Group 8"/>
          <p:cNvGrpSpPr/>
          <p:nvPr/>
        </p:nvGrpSpPr>
        <p:grpSpPr>
          <a:xfrm>
            <a:off x="859536" y="2361154"/>
            <a:ext cx="6217920" cy="822960"/>
            <a:chOff x="0" y="1378880"/>
            <a:chExt cx="7909560" cy="1106820"/>
          </a:xfrm>
          <a:solidFill>
            <a:schemeClr val="bg1">
              <a:lumMod val="85000"/>
              <a:lumOff val="15000"/>
            </a:schemeClr>
          </a:solidFill>
          <a:scene3d>
            <a:camera prst="orthographicFront"/>
            <a:lightRig rig="flat" dir="t"/>
          </a:scene3d>
        </p:grpSpPr>
        <p:sp>
          <p:nvSpPr>
            <p:cNvPr id="16" name="Rounded Rectangle 15"/>
            <p:cNvSpPr/>
            <p:nvPr/>
          </p:nvSpPr>
          <p:spPr>
            <a:xfrm>
              <a:off x="0" y="1378880"/>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bg1">
                      <a:lumMod val="65000"/>
                      <a:lumOff val="35000"/>
                    </a:schemeClr>
                  </a:solidFill>
                </a:rPr>
                <a:t>Inversion of Control</a:t>
              </a:r>
              <a:endParaRPr lang="en-US" sz="3600" kern="1200" dirty="0">
                <a:solidFill>
                  <a:schemeClr val="bg1">
                    <a:lumMod val="65000"/>
                    <a:lumOff val="35000"/>
                  </a:schemeClr>
                </a:solidFill>
              </a:endParaRPr>
            </a:p>
          </p:txBody>
        </p:sp>
      </p:grpSp>
      <p:grpSp>
        <p:nvGrpSpPr>
          <p:cNvPr id="5" name="Group 9"/>
          <p:cNvGrpSpPr/>
          <p:nvPr/>
        </p:nvGrpSpPr>
        <p:grpSpPr>
          <a:xfrm>
            <a:off x="859536" y="3591813"/>
            <a:ext cx="6217920" cy="822960"/>
            <a:chOff x="0" y="2609539"/>
            <a:chExt cx="7909560" cy="1106820"/>
          </a:xfrm>
          <a:solidFill>
            <a:schemeClr val="bg1">
              <a:lumMod val="85000"/>
              <a:lumOff val="15000"/>
            </a:schemeClr>
          </a:solidFill>
          <a:scene3d>
            <a:camera prst="orthographicFront"/>
            <a:lightRig rig="flat" dir="t"/>
          </a:scene3d>
        </p:grpSpPr>
        <p:sp>
          <p:nvSpPr>
            <p:cNvPr id="14" name="Rounded Rectangle 13"/>
            <p:cNvSpPr/>
            <p:nvPr/>
          </p:nvSpPr>
          <p:spPr>
            <a:xfrm>
              <a:off x="0" y="260953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bg1">
                      <a:lumMod val="65000"/>
                      <a:lumOff val="35000"/>
                    </a:schemeClr>
                  </a:solidFill>
                </a:rPr>
                <a:t>I/O Parallelism</a:t>
              </a:r>
            </a:p>
          </p:txBody>
        </p:sp>
      </p:grpSp>
      <p:grpSp>
        <p:nvGrpSpPr>
          <p:cNvPr id="6" name="Group 10"/>
          <p:cNvGrpSpPr/>
          <p:nvPr/>
        </p:nvGrpSpPr>
        <p:grpSpPr>
          <a:xfrm>
            <a:off x="859536" y="4822473"/>
            <a:ext cx="6217920" cy="822960"/>
            <a:chOff x="0" y="3840199"/>
            <a:chExt cx="7909560" cy="1106820"/>
          </a:xfrm>
          <a:scene3d>
            <a:camera prst="orthographicFront"/>
            <a:lightRig rig="flat" dir="t"/>
          </a:scene3d>
        </p:grpSpPr>
        <p:sp>
          <p:nvSpPr>
            <p:cNvPr id="12" name="Rounded Rectangle 11"/>
            <p:cNvSpPr/>
            <p:nvPr/>
          </p:nvSpPr>
          <p:spPr>
            <a:xfrm>
              <a:off x="0" y="384019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t>Messaging and Scaling</a:t>
              </a:r>
            </a:p>
          </p:txBody>
        </p:sp>
      </p:grpSp>
      <p:sp>
        <p:nvSpPr>
          <p:cNvPr id="23" name="AutoShape 5"/>
          <p:cNvSpPr>
            <a:spLocks noChangeArrowheads="1"/>
          </p:cNvSpPr>
          <p:nvPr/>
        </p:nvSpPr>
        <p:spPr bwMode="auto">
          <a:xfrm>
            <a:off x="6196717" y="4911167"/>
            <a:ext cx="1714765" cy="523220"/>
          </a:xfrm>
          <a:prstGeom prst="wedgeRectCallout">
            <a:avLst>
              <a:gd name="adj1" fmla="val -113760"/>
              <a:gd name="adj2" fmla="val 13325"/>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2800" b="1" dirty="0" smtClean="0"/>
              <a:t>F# Agents </a:t>
            </a:r>
            <a:endParaRPr lang="en-GB" sz="2800" b="1" dirty="0" smtClean="0">
              <a:solidFill>
                <a:schemeClr val="bg2">
                  <a:lumMod val="75000"/>
                </a:schemeClr>
              </a:solidFill>
              <a:sym typeface="Wingdings"/>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First Agent</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 = </a:t>
            </a:r>
          </a:p>
          <a:p>
            <a:endParaRPr lang="en-GB" sz="2000" b="1" dirty="0" smtClean="0">
              <a:solidFill>
                <a:schemeClr val="bg1"/>
              </a:solidFill>
              <a:cs typeface="Consolas" pitchFamily="49" charset="0"/>
            </a:endParaRP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"got message %s" msg } )</a:t>
            </a:r>
          </a:p>
        </p:txBody>
      </p:sp>
      <p:sp>
        <p:nvSpPr>
          <p:cNvPr id="8" name="Folded Corner 924687"/>
          <p:cNvSpPr>
            <a:spLocks noChangeArrowheads="1"/>
          </p:cNvSpPr>
          <p:nvPr/>
        </p:nvSpPr>
        <p:spPr bwMode="auto">
          <a:xfrm>
            <a:off x="4929190" y="4643446"/>
            <a:ext cx="385765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endParaRPr lang="en-GB" b="1" dirty="0" smtClean="0">
              <a:solidFill>
                <a:schemeClr val="bg1"/>
              </a:solidFill>
              <a:latin typeface="Consolas" pitchFamily="49" charset="0"/>
              <a:cs typeface="Consolas" pitchFamily="49" charset="0"/>
            </a:endParaRP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"three"</a:t>
            </a: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"four"</a:t>
            </a:r>
          </a:p>
          <a:p>
            <a:endParaRPr lang="en-GB" b="1" dirty="0" smtClean="0">
              <a:solidFill>
                <a:schemeClr val="bg1"/>
              </a:solidFill>
              <a:latin typeface="Consolas" pitchFamily="49" charset="0"/>
              <a:cs typeface="Consolas" pitchFamily="49" charset="0"/>
            </a:endParaRP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First 100,000 Agents</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agents = </a:t>
            </a:r>
          </a:p>
          <a:p>
            <a:r>
              <a:rPr lang="en-GB" sz="2000" b="1" dirty="0" smtClean="0">
                <a:solidFill>
                  <a:schemeClr val="bg1"/>
                </a:solidFill>
                <a:cs typeface="Consolas" pitchFamily="49" charset="0"/>
              </a:rPr>
              <a:t>   [ </a:t>
            </a:r>
            <a:r>
              <a:rPr lang="en-GB" sz="2000" b="1" dirty="0" smtClean="0">
                <a:solidFill>
                  <a:schemeClr val="accent2"/>
                </a:solidFill>
                <a:cs typeface="Consolas" pitchFamily="49" charset="0"/>
              </a:rPr>
              <a:t>for </a:t>
            </a:r>
            <a:r>
              <a:rPr lang="en-GB" sz="2000" b="1" dirty="0" smtClean="0">
                <a:solidFill>
                  <a:schemeClr val="bg1"/>
                </a:solidFill>
                <a:cs typeface="Consolas" pitchFamily="49" charset="0"/>
              </a:rPr>
              <a:t>i </a:t>
            </a:r>
            <a:r>
              <a:rPr lang="en-GB" sz="2000" b="1" dirty="0" smtClean="0">
                <a:solidFill>
                  <a:schemeClr val="accent2"/>
                </a:solidFill>
                <a:cs typeface="Consolas" pitchFamily="49" charset="0"/>
              </a:rPr>
              <a:t>in</a:t>
            </a:r>
            <a:r>
              <a:rPr lang="en-GB" sz="2000" b="1" dirty="0" smtClean="0">
                <a:solidFill>
                  <a:schemeClr val="bg1"/>
                </a:solidFill>
                <a:cs typeface="Consolas" pitchFamily="49" charset="0"/>
              </a:rPr>
              <a:t> 0 .. 100000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"%d got message %s" i msg })]</a:t>
            </a: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f</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or </a:t>
            </a:r>
            <a:r>
              <a:rPr kumimoji="0" lang="en-GB" b="1" i="0" u="none" strike="noStrike" kern="1200" cap="none" spc="0" normalizeH="0" noProof="0" dirty="0" err="1" smtClean="0">
                <a:ln>
                  <a:noFill/>
                </a:ln>
                <a:solidFill>
                  <a:schemeClr val="bg1"/>
                </a:solidFill>
                <a:effectLst/>
                <a:uLnTx/>
                <a:uFillTx/>
                <a:latin typeface="Consolas" pitchFamily="49" charset="0"/>
                <a:ea typeface="+mn-ea"/>
                <a:cs typeface="Consolas" pitchFamily="49" charset="0"/>
              </a:rPr>
              <a:t>agen</a:t>
            </a:r>
            <a:r>
              <a:rPr lang="en-GB" b="1" dirty="0" smtClean="0">
                <a:solidFill>
                  <a:schemeClr val="bg1"/>
                </a:solidFill>
                <a:latin typeface="Consolas" pitchFamily="49" charset="0"/>
                <a:cs typeface="Consolas" pitchFamily="49" charset="0"/>
              </a:rPr>
              <a:t>t in </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agents do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"hello"</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defRPr/>
            </a:pPr>
            <a:r>
              <a:rPr lang="en-US" dirty="0" smtClean="0"/>
              <a:t>Agents Galore</a:t>
            </a:r>
          </a:p>
        </p:txBody>
      </p:sp>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GB" dirty="0" smtClean="0"/>
              <a:t>summary</a:t>
            </a:r>
            <a:endParaRPr lang="en-GB"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Recap</a:t>
            </a:r>
            <a:endParaRPr lang="en-GB" dirty="0"/>
          </a:p>
        </p:txBody>
      </p:sp>
      <p:sp>
        <p:nvSpPr>
          <p:cNvPr id="6" name="Content Placeholder 5"/>
          <p:cNvSpPr>
            <a:spLocks noGrp="1"/>
          </p:cNvSpPr>
          <p:nvPr>
            <p:ph type="body" idx="1"/>
          </p:nvPr>
        </p:nvSpPr>
        <p:spPr/>
        <p:txBody>
          <a:bodyPr/>
          <a:lstStyle/>
          <a:p>
            <a:r>
              <a:rPr lang="en-GB" sz="2800" dirty="0" smtClean="0"/>
              <a:t>F# is a </a:t>
            </a:r>
            <a:r>
              <a:rPr lang="en-GB" sz="2800" dirty="0" smtClean="0">
                <a:solidFill>
                  <a:schemeClr val="accent5"/>
                </a:solidFill>
              </a:rPr>
              <a:t>general purpose</a:t>
            </a:r>
            <a:r>
              <a:rPr lang="en-GB" sz="2800" dirty="0" smtClean="0"/>
              <a:t>, </a:t>
            </a:r>
            <a:r>
              <a:rPr lang="en-GB" sz="2800" dirty="0" smtClean="0">
                <a:solidFill>
                  <a:schemeClr val="accent5"/>
                </a:solidFill>
              </a:rPr>
              <a:t>efficient</a:t>
            </a:r>
            <a:r>
              <a:rPr lang="en-GB" sz="2800" dirty="0" smtClean="0"/>
              <a:t>, </a:t>
            </a:r>
            <a:r>
              <a:rPr lang="en-GB" sz="2800" dirty="0" smtClean="0">
                <a:solidFill>
                  <a:schemeClr val="accent5"/>
                </a:solidFill>
              </a:rPr>
              <a:t>succinct</a:t>
            </a:r>
            <a:r>
              <a:rPr lang="en-GB" sz="2800" dirty="0" smtClean="0"/>
              <a:t>, “</a:t>
            </a:r>
            <a:r>
              <a:rPr lang="en-GB" sz="2800" dirty="0" smtClean="0">
                <a:solidFill>
                  <a:schemeClr val="accent5"/>
                </a:solidFill>
              </a:rPr>
              <a:t>functional-first</a:t>
            </a:r>
            <a:r>
              <a:rPr lang="en-GB" sz="2800" dirty="0" smtClean="0"/>
              <a:t>” </a:t>
            </a:r>
            <a:r>
              <a:rPr lang="en-GB" sz="2800" dirty="0" smtClean="0">
                <a:solidFill>
                  <a:schemeClr val="accent5"/>
                </a:solidFill>
              </a:rPr>
              <a:t>.NET</a:t>
            </a:r>
            <a:r>
              <a:rPr lang="en-GB" sz="2800" dirty="0" smtClean="0"/>
              <a:t> programming language</a:t>
            </a:r>
          </a:p>
          <a:p>
            <a:endParaRPr lang="en-GB" sz="2800" dirty="0" smtClean="0"/>
          </a:p>
          <a:p>
            <a:r>
              <a:rPr lang="en-GB" sz="2800" dirty="0" smtClean="0"/>
              <a:t>F# has a </a:t>
            </a:r>
            <a:r>
              <a:rPr lang="en-GB" sz="2800" dirty="0" smtClean="0">
                <a:solidFill>
                  <a:schemeClr val="accent5"/>
                </a:solidFill>
              </a:rPr>
              <a:t>simple</a:t>
            </a:r>
            <a:r>
              <a:rPr lang="en-GB" sz="2800" dirty="0" smtClean="0"/>
              <a:t>, </a:t>
            </a:r>
            <a:r>
              <a:rPr lang="en-GB" sz="2800" dirty="0" smtClean="0">
                <a:solidFill>
                  <a:schemeClr val="accent5"/>
                </a:solidFill>
              </a:rPr>
              <a:t>script-like</a:t>
            </a:r>
            <a:r>
              <a:rPr lang="en-GB" sz="2800" dirty="0" smtClean="0"/>
              <a:t> initial experience, but is </a:t>
            </a:r>
            <a:r>
              <a:rPr lang="en-GB" sz="2800" dirty="0" smtClean="0">
                <a:solidFill>
                  <a:schemeClr val="accent5"/>
                </a:solidFill>
              </a:rPr>
              <a:t>strongly typed</a:t>
            </a:r>
            <a:r>
              <a:rPr lang="en-GB" sz="2800" dirty="0" smtClean="0"/>
              <a:t> and .NET friendly</a:t>
            </a:r>
          </a:p>
          <a:p>
            <a:endParaRPr lang="en-GB" sz="2800" dirty="0" smtClean="0"/>
          </a:p>
          <a:p>
            <a:r>
              <a:rPr lang="en-GB" sz="2800" dirty="0" smtClean="0"/>
              <a:t>F# has some nice features for </a:t>
            </a:r>
            <a:r>
              <a:rPr lang="en-GB" sz="2800" dirty="0" smtClean="0">
                <a:solidFill>
                  <a:schemeClr val="accent5"/>
                </a:solidFill>
              </a:rPr>
              <a:t>objects</a:t>
            </a:r>
            <a:r>
              <a:rPr lang="en-GB" sz="2800" dirty="0" smtClean="0"/>
              <a:t>, </a:t>
            </a:r>
            <a:r>
              <a:rPr lang="en-GB" sz="2800" dirty="0" smtClean="0">
                <a:solidFill>
                  <a:schemeClr val="accent5"/>
                </a:solidFill>
              </a:rPr>
              <a:t>async</a:t>
            </a:r>
            <a:r>
              <a:rPr lang="en-GB" sz="2800" dirty="0" smtClean="0"/>
              <a:t>, </a:t>
            </a:r>
            <a:r>
              <a:rPr lang="en-GB" sz="2800" dirty="0" smtClean="0">
                <a:solidFill>
                  <a:schemeClr val="accent5"/>
                </a:solidFill>
              </a:rPr>
              <a:t>agents</a:t>
            </a:r>
            <a:r>
              <a:rPr lang="en-GB" sz="2800" dirty="0" smtClean="0"/>
              <a:t>, </a:t>
            </a:r>
            <a:r>
              <a:rPr lang="en-GB" sz="2800" dirty="0" smtClean="0">
                <a:solidFill>
                  <a:schemeClr val="accent5"/>
                </a:solidFill>
              </a:rPr>
              <a:t>parallel </a:t>
            </a:r>
            <a:r>
              <a:rPr lang="en-GB" sz="2800" dirty="0" smtClean="0"/>
              <a:t>and </a:t>
            </a:r>
            <a:r>
              <a:rPr lang="en-GB" sz="2800" dirty="0" smtClean="0">
                <a:solidFill>
                  <a:schemeClr val="accent5"/>
                </a:solidFill>
              </a:rPr>
              <a:t>units of measure</a:t>
            </a:r>
          </a:p>
          <a:p>
            <a:endParaRPr lang="en-GB" sz="2800" dirty="0" smtClean="0"/>
          </a:p>
          <a:p>
            <a:r>
              <a:rPr lang="en-GB" sz="2800" dirty="0" smtClean="0"/>
              <a:t>F# is </a:t>
            </a:r>
            <a:r>
              <a:rPr lang="en-GB" sz="2800" dirty="0" smtClean="0">
                <a:solidFill>
                  <a:schemeClr val="accent5"/>
                </a:solidFill>
              </a:rPr>
              <a:t>highly interoperable</a:t>
            </a:r>
            <a:r>
              <a:rPr lang="en-GB" sz="2800" dirty="0" smtClean="0"/>
              <a:t>, and can build vanilla .NET components</a:t>
            </a:r>
          </a:p>
          <a:p>
            <a:pPr>
              <a:buNone/>
            </a:pPr>
            <a:endParaRPr lang="en-GB" sz="2800" dirty="0" smtClean="0"/>
          </a:p>
          <a:p>
            <a:endParaRPr lang="en-GB" sz="2800"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Research Contributions </a:t>
            </a:r>
            <a:r>
              <a:rPr lang="en-US" sz="2800" dirty="0" smtClean="0"/>
              <a:t>(not all published)</a:t>
            </a:r>
            <a:endParaRPr lang="en-US" dirty="0"/>
          </a:p>
        </p:txBody>
      </p:sp>
      <p:sp>
        <p:nvSpPr>
          <p:cNvPr id="6" name="Content Placeholder 5"/>
          <p:cNvSpPr>
            <a:spLocks noGrp="1"/>
          </p:cNvSpPr>
          <p:nvPr>
            <p:ph idx="1"/>
          </p:nvPr>
        </p:nvSpPr>
        <p:spPr/>
        <p:txBody>
          <a:bodyPr/>
          <a:lstStyle/>
          <a:p>
            <a:r>
              <a:rPr lang="en-GB" dirty="0" smtClean="0"/>
              <a:t>Active Patterns </a:t>
            </a:r>
          </a:p>
          <a:p>
            <a:r>
              <a:rPr lang="en-GB" dirty="0" smtClean="0"/>
              <a:t>Monadic/query programming in a strict language</a:t>
            </a:r>
          </a:p>
          <a:p>
            <a:r>
              <a:rPr lang="en-GB" dirty="0" smtClean="0"/>
              <a:t>Runtime meta-programming in a typed language</a:t>
            </a:r>
          </a:p>
          <a:p>
            <a:r>
              <a:rPr lang="en-GB" dirty="0" smtClean="0"/>
              <a:t>Lightweight reactive agents on .NET or JVM</a:t>
            </a:r>
          </a:p>
          <a:p>
            <a:r>
              <a:rPr lang="en-GB" dirty="0" smtClean="0"/>
              <a:t>Nominal objects in a type-inferred language</a:t>
            </a:r>
          </a:p>
          <a:p>
            <a:r>
              <a:rPr lang="en-GB" dirty="0" smtClean="0"/>
              <a:t>Units of measure</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6" name="Content Placeholder 5"/>
          <p:cNvSpPr>
            <a:spLocks noGrp="1"/>
          </p:cNvSpPr>
          <p:nvPr>
            <p:ph idx="1"/>
          </p:nvPr>
        </p:nvSpPr>
        <p:spPr/>
        <p:txBody>
          <a:bodyPr/>
          <a:lstStyle/>
          <a:p>
            <a:r>
              <a:rPr lang="en-GB" dirty="0" smtClean="0"/>
              <a:t>A vast amount....</a:t>
            </a:r>
          </a:p>
          <a:p>
            <a:pPr lvl="1"/>
            <a:r>
              <a:rPr lang="en-GB" dirty="0" smtClean="0"/>
              <a:t>C#</a:t>
            </a:r>
          </a:p>
          <a:p>
            <a:pPr lvl="1"/>
            <a:r>
              <a:rPr lang="en-GB" dirty="0" smtClean="0"/>
              <a:t>SML (SML.NET)</a:t>
            </a:r>
          </a:p>
          <a:p>
            <a:pPr lvl="1"/>
            <a:r>
              <a:rPr lang="en-GB" dirty="0" smtClean="0"/>
              <a:t>OCaml</a:t>
            </a:r>
          </a:p>
          <a:p>
            <a:pPr lvl="1"/>
            <a:r>
              <a:rPr lang="en-GB" dirty="0" err="1" smtClean="0"/>
              <a:t>Scala</a:t>
            </a:r>
            <a:endParaRPr lang="en-GB" dirty="0" smtClean="0"/>
          </a:p>
          <a:p>
            <a:pPr lvl="1"/>
            <a:r>
              <a:rPr lang="en-GB" dirty="0" smtClean="0"/>
              <a:t>Haskell</a:t>
            </a:r>
          </a:p>
          <a:p>
            <a:pPr lvl="1"/>
            <a:endParaRPr lang="en-GB" dirty="0" smtClean="0"/>
          </a:p>
          <a:p>
            <a:pPr lvl="1"/>
            <a:r>
              <a:rPr lang="en-GB" dirty="0" smtClean="0"/>
              <a:t>Kennedy ‘97 – Units of Measure</a:t>
            </a:r>
          </a:p>
          <a:p>
            <a:pPr lvl="1"/>
            <a:r>
              <a:rPr lang="en-GB" dirty="0" smtClean="0"/>
              <a:t>Use of resumptions for async/parallel programming has many precursors</a:t>
            </a:r>
          </a:p>
          <a:p>
            <a:pPr lvl="1"/>
            <a:endParaRPr lang="en-GB"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Micro Trends</a:t>
            </a:r>
            <a:endParaRPr lang="en-GB" dirty="0"/>
          </a:p>
        </p:txBody>
      </p:sp>
      <p:sp>
        <p:nvSpPr>
          <p:cNvPr id="3" name="Content Placeholder 2"/>
          <p:cNvSpPr>
            <a:spLocks noGrp="1"/>
          </p:cNvSpPr>
          <p:nvPr>
            <p:ph idx="1"/>
          </p:nvPr>
        </p:nvSpPr>
        <p:spPr/>
        <p:txBody>
          <a:bodyPr/>
          <a:lstStyle/>
          <a:p>
            <a:endParaRPr lang="en-GB" sz="3200" dirty="0" smtClean="0"/>
          </a:p>
          <a:p>
            <a:r>
              <a:rPr lang="en-GB" sz="3200" dirty="0" smtClean="0"/>
              <a:t>Communication With Immutable Data</a:t>
            </a:r>
          </a:p>
          <a:p>
            <a:r>
              <a:rPr lang="en-GB" sz="3200" dirty="0" smtClean="0"/>
              <a:t>Programming With Queries</a:t>
            </a:r>
          </a:p>
          <a:p>
            <a:r>
              <a:rPr lang="en-GB" sz="3200" dirty="0" smtClean="0"/>
              <a:t>Programming With Lambdas</a:t>
            </a:r>
          </a:p>
          <a:p>
            <a:r>
              <a:rPr lang="en-GB" sz="3200" dirty="0" smtClean="0"/>
              <a:t>Programming With Pattern Matching</a:t>
            </a:r>
          </a:p>
          <a:p>
            <a:r>
              <a:rPr lang="en-GB" sz="3200" dirty="0" smtClean="0"/>
              <a:t>Languages with a Lighter Syntax</a:t>
            </a:r>
          </a:p>
          <a:p>
            <a:r>
              <a:rPr lang="en-GB" sz="3200" dirty="0" smtClean="0"/>
              <a:t>Isolation</a:t>
            </a:r>
          </a:p>
          <a:p>
            <a:r>
              <a:rPr lang="en-GB" sz="3200" dirty="0" smtClean="0"/>
              <a:t>Taming Side Effects</a:t>
            </a:r>
          </a:p>
        </p:txBody>
      </p:sp>
      <p:sp>
        <p:nvSpPr>
          <p:cNvPr id="4" name="AutoShape 9"/>
          <p:cNvSpPr>
            <a:spLocks noChangeArrowheads="1"/>
          </p:cNvSpPr>
          <p:nvPr/>
        </p:nvSpPr>
        <p:spPr bwMode="auto">
          <a:xfrm>
            <a:off x="5797550" y="489030"/>
            <a:ext cx="3346450" cy="1015663"/>
          </a:xfrm>
          <a:prstGeom prst="wedgeRectCallout">
            <a:avLst>
              <a:gd name="adj1" fmla="val -56138"/>
              <a:gd name="adj2" fmla="val 82179"/>
            </a:avLst>
          </a:prstGeom>
          <a:solidFill>
            <a:srgbClr val="0033CC"/>
          </a:solidFill>
          <a:ln w="15875">
            <a:solidFill>
              <a:schemeClr val="tx1"/>
            </a:solidFill>
            <a:miter lim="800000"/>
            <a:headEnd/>
            <a:tailEnd/>
          </a:ln>
          <a:effectLst/>
        </p:spPr>
        <p:txBody>
          <a:bodyPr anchor="ctr" anchorCtr="1">
            <a:spAutoFit/>
          </a:bodyPr>
          <a:lstStyle/>
          <a:p>
            <a:pPr marL="0" lvl="1" algn="ctr"/>
            <a:r>
              <a:rPr lang="en-GB" sz="2000" b="1" dirty="0" smtClean="0">
                <a:latin typeface="+mn-lt"/>
              </a:rPr>
              <a:t>HTTP, HTML, XML, JSON, Haskell, F#, </a:t>
            </a:r>
            <a:r>
              <a:rPr lang="en-GB" sz="2000" b="1" dirty="0" err="1" smtClean="0">
                <a:latin typeface="+mn-lt"/>
              </a:rPr>
              <a:t>Scala</a:t>
            </a:r>
            <a:r>
              <a:rPr lang="en-GB" sz="2000" b="1" dirty="0" smtClean="0">
                <a:latin typeface="+mn-lt"/>
              </a:rPr>
              <a:t>, </a:t>
            </a:r>
            <a:r>
              <a:rPr lang="en-GB" sz="2000" b="1" dirty="0" err="1" smtClean="0">
                <a:latin typeface="+mn-lt"/>
              </a:rPr>
              <a:t>Clojure</a:t>
            </a:r>
            <a:r>
              <a:rPr lang="en-GB" sz="2000" b="1" dirty="0" smtClean="0">
                <a:latin typeface="+mn-lt"/>
              </a:rPr>
              <a:t>, </a:t>
            </a:r>
            <a:r>
              <a:rPr lang="en-GB" sz="2000" b="1" dirty="0" err="1" smtClean="0">
                <a:latin typeface="+mn-lt"/>
              </a:rPr>
              <a:t>Erlang</a:t>
            </a:r>
            <a:r>
              <a:rPr lang="en-GB" sz="2000" b="1" dirty="0" smtClean="0">
                <a:latin typeface="+mn-lt"/>
              </a:rPr>
              <a:t>,...</a:t>
            </a:r>
          </a:p>
        </p:txBody>
      </p:sp>
      <p:sp>
        <p:nvSpPr>
          <p:cNvPr id="5" name="AutoShape 9"/>
          <p:cNvSpPr>
            <a:spLocks noChangeArrowheads="1"/>
          </p:cNvSpPr>
          <p:nvPr/>
        </p:nvSpPr>
        <p:spPr bwMode="auto">
          <a:xfrm>
            <a:off x="7583468" y="1643050"/>
            <a:ext cx="1560532" cy="707886"/>
          </a:xfrm>
          <a:prstGeom prst="wedgeRectCallout">
            <a:avLst>
              <a:gd name="adj1" fmla="val -144967"/>
              <a:gd name="adj2" fmla="val 86638"/>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C#, VB, F#, SQL, </a:t>
            </a:r>
            <a:r>
              <a:rPr lang="en-GB" sz="2000" b="1" dirty="0" err="1" smtClean="0">
                <a:latin typeface="+mn-lt"/>
              </a:rPr>
              <a:t>Kx</a:t>
            </a:r>
            <a:r>
              <a:rPr lang="en-GB" sz="2000" b="1" dirty="0" smtClean="0">
                <a:latin typeface="+mn-lt"/>
              </a:rPr>
              <a:t>....</a:t>
            </a:r>
          </a:p>
        </p:txBody>
      </p:sp>
      <p:sp>
        <p:nvSpPr>
          <p:cNvPr id="6" name="AutoShape 9"/>
          <p:cNvSpPr>
            <a:spLocks noChangeArrowheads="1"/>
          </p:cNvSpPr>
          <p:nvPr/>
        </p:nvSpPr>
        <p:spPr bwMode="auto">
          <a:xfrm>
            <a:off x="7000860" y="2654194"/>
            <a:ext cx="2143140" cy="707886"/>
          </a:xfrm>
          <a:prstGeom prst="wedgeRectCallout">
            <a:avLst>
              <a:gd name="adj1" fmla="val -100781"/>
              <a:gd name="adj2" fmla="val 38496"/>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C#, F#, </a:t>
            </a:r>
            <a:r>
              <a:rPr lang="en-GB" sz="2000" b="1" dirty="0" err="1" smtClean="0">
                <a:latin typeface="+mn-lt"/>
              </a:rPr>
              <a:t>Javascript</a:t>
            </a:r>
            <a:r>
              <a:rPr lang="en-GB" sz="2000" b="1" dirty="0" smtClean="0">
                <a:latin typeface="+mn-lt"/>
              </a:rPr>
              <a:t>, </a:t>
            </a:r>
            <a:r>
              <a:rPr lang="en-GB" sz="2000" b="1" dirty="0" err="1" smtClean="0">
                <a:latin typeface="+mn-lt"/>
              </a:rPr>
              <a:t>Scala</a:t>
            </a:r>
            <a:r>
              <a:rPr lang="en-GB" sz="2000" b="1" dirty="0" smtClean="0">
                <a:latin typeface="+mn-lt"/>
              </a:rPr>
              <a:t>, </a:t>
            </a:r>
            <a:r>
              <a:rPr lang="en-GB" sz="2000" b="1" dirty="0" err="1" smtClean="0">
                <a:latin typeface="+mn-lt"/>
              </a:rPr>
              <a:t>Clojure</a:t>
            </a:r>
            <a:r>
              <a:rPr lang="en-GB" sz="2000" b="1" dirty="0" smtClean="0">
                <a:latin typeface="+mn-lt"/>
              </a:rPr>
              <a:t>, ...</a:t>
            </a:r>
          </a:p>
        </p:txBody>
      </p:sp>
      <p:sp>
        <p:nvSpPr>
          <p:cNvPr id="7" name="AutoShape 9"/>
          <p:cNvSpPr>
            <a:spLocks noChangeArrowheads="1"/>
          </p:cNvSpPr>
          <p:nvPr/>
        </p:nvSpPr>
        <p:spPr bwMode="auto">
          <a:xfrm>
            <a:off x="7286612" y="3929066"/>
            <a:ext cx="1857388" cy="400110"/>
          </a:xfrm>
          <a:prstGeom prst="wedgeRectCallout">
            <a:avLst>
              <a:gd name="adj1" fmla="val -64276"/>
              <a:gd name="adj2" fmla="val -69232"/>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F#, </a:t>
            </a:r>
            <a:r>
              <a:rPr lang="en-GB" sz="2000" b="1" dirty="0" err="1" smtClean="0">
                <a:latin typeface="+mn-lt"/>
              </a:rPr>
              <a:t>Scala</a:t>
            </a:r>
            <a:r>
              <a:rPr lang="en-GB" sz="2000" b="1" dirty="0" smtClean="0">
                <a:latin typeface="+mn-lt"/>
              </a:rPr>
              <a:t>, ...</a:t>
            </a:r>
          </a:p>
        </p:txBody>
      </p:sp>
      <p:sp>
        <p:nvSpPr>
          <p:cNvPr id="9" name="AutoShape 9"/>
          <p:cNvSpPr>
            <a:spLocks noChangeArrowheads="1"/>
          </p:cNvSpPr>
          <p:nvPr/>
        </p:nvSpPr>
        <p:spPr bwMode="auto">
          <a:xfrm>
            <a:off x="6286512" y="4714884"/>
            <a:ext cx="1857388" cy="707886"/>
          </a:xfrm>
          <a:prstGeom prst="wedgeRectCallout">
            <a:avLst>
              <a:gd name="adj1" fmla="val -83381"/>
              <a:gd name="adj2" fmla="val -71753"/>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Python, Ruby, F#, ...</a:t>
            </a:r>
          </a:p>
        </p:txBody>
      </p:sp>
      <p:sp>
        <p:nvSpPr>
          <p:cNvPr id="10" name="AutoShape 9"/>
          <p:cNvSpPr>
            <a:spLocks noChangeArrowheads="1"/>
          </p:cNvSpPr>
          <p:nvPr/>
        </p:nvSpPr>
        <p:spPr bwMode="auto">
          <a:xfrm>
            <a:off x="6357950" y="5940342"/>
            <a:ext cx="2286016" cy="400110"/>
          </a:xfrm>
          <a:prstGeom prst="wedgeRectCallout">
            <a:avLst>
              <a:gd name="adj1" fmla="val -145324"/>
              <a:gd name="adj2" fmla="val -275859"/>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err="1" smtClean="0">
                <a:latin typeface="+mn-lt"/>
              </a:rPr>
              <a:t>Erlang</a:t>
            </a:r>
            <a:r>
              <a:rPr lang="en-GB" sz="2000" b="1" dirty="0" smtClean="0"/>
              <a:t>,</a:t>
            </a:r>
            <a:r>
              <a:rPr lang="en-GB" sz="2000" b="1" dirty="0" smtClean="0">
                <a:latin typeface="+mn-lt"/>
              </a:rPr>
              <a:t> ...</a:t>
            </a:r>
          </a:p>
        </p:txBody>
      </p:sp>
      <p:sp>
        <p:nvSpPr>
          <p:cNvPr id="11" name="AutoShape 9"/>
          <p:cNvSpPr>
            <a:spLocks noChangeArrowheads="1"/>
          </p:cNvSpPr>
          <p:nvPr/>
        </p:nvSpPr>
        <p:spPr bwMode="auto">
          <a:xfrm>
            <a:off x="4610637" y="6285925"/>
            <a:ext cx="1700105" cy="400110"/>
          </a:xfrm>
          <a:prstGeom prst="wedgeRectCallout">
            <a:avLst>
              <a:gd name="adj1" fmla="val -99045"/>
              <a:gd name="adj2" fmla="val -221139"/>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Haskell,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t>Why is Microsoft Investing in Functional Programming Anyway?</a:t>
            </a:r>
            <a:endParaRPr lang="en-GB"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Huge Trends</a:t>
            </a:r>
            <a:endParaRPr lang="en-GB" dirty="0"/>
          </a:p>
        </p:txBody>
      </p:sp>
      <p:sp>
        <p:nvSpPr>
          <p:cNvPr id="9" name="Text Placeholder 8"/>
          <p:cNvSpPr>
            <a:spLocks noGrp="1"/>
          </p:cNvSpPr>
          <p:nvPr>
            <p:ph type="body" idx="1"/>
          </p:nvPr>
        </p:nvSpPr>
        <p:spPr/>
        <p:txBody>
          <a:bodyPr/>
          <a:lstStyle/>
          <a:p>
            <a:endParaRPr lang="en-GB"/>
          </a:p>
        </p:txBody>
      </p:sp>
      <p:cxnSp>
        <p:nvCxnSpPr>
          <p:cNvPr id="5" name="Straight Arrow Connector 4"/>
          <p:cNvCxnSpPr/>
          <p:nvPr/>
        </p:nvCxnSpPr>
        <p:spPr>
          <a:xfrm flipV="1">
            <a:off x="344768" y="2643182"/>
            <a:ext cx="3071802" cy="278608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059512" y="2714620"/>
            <a:ext cx="3071802" cy="278608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3364" y="1643050"/>
            <a:ext cx="2518638" cy="830997"/>
          </a:xfrm>
          <a:prstGeom prst="rect">
            <a:avLst/>
          </a:prstGeom>
          <a:noFill/>
        </p:spPr>
        <p:txBody>
          <a:bodyPr wrap="none" rtlCol="0">
            <a:spAutoFit/>
          </a:bodyPr>
          <a:lstStyle/>
          <a:p>
            <a:r>
              <a:rPr lang="en-GB" sz="4800" b="1" dirty="0" smtClean="0"/>
              <a:t>THE WEB</a:t>
            </a:r>
            <a:endParaRPr lang="en-GB" sz="4800" b="1" dirty="0"/>
          </a:p>
        </p:txBody>
      </p:sp>
      <p:sp>
        <p:nvSpPr>
          <p:cNvPr id="8" name="TextBox 7"/>
          <p:cNvSpPr txBox="1"/>
          <p:nvPr/>
        </p:nvSpPr>
        <p:spPr>
          <a:xfrm>
            <a:off x="5345396" y="1643050"/>
            <a:ext cx="3192028" cy="830997"/>
          </a:xfrm>
          <a:prstGeom prst="rect">
            <a:avLst/>
          </a:prstGeom>
          <a:noFill/>
        </p:spPr>
        <p:txBody>
          <a:bodyPr wrap="none" rtlCol="0">
            <a:spAutoFit/>
          </a:bodyPr>
          <a:lstStyle/>
          <a:p>
            <a:r>
              <a:rPr lang="en-GB" sz="4800" b="1" dirty="0" smtClean="0"/>
              <a:t>MULTICORE</a:t>
            </a:r>
            <a:endParaRPr lang="en-GB" sz="4800"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6" name="Content Placeholder 5"/>
          <p:cNvSpPr>
            <a:spLocks noGrp="1"/>
          </p:cNvSpPr>
          <p:nvPr>
            <p:ph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dirty="0" smtClean="0"/>
              <a:t>Latest Book about F#</a:t>
            </a:r>
            <a:endParaRPr lang="en-US" dirty="0"/>
          </a:p>
        </p:txBody>
      </p:sp>
      <p:sp>
        <p:nvSpPr>
          <p:cNvPr id="11" name="TextBox 10"/>
          <p:cNvSpPr txBox="1"/>
          <p:nvPr/>
        </p:nvSpPr>
        <p:spPr>
          <a:xfrm>
            <a:off x="565150" y="5562600"/>
            <a:ext cx="5294206" cy="584775"/>
          </a:xfrm>
          <a:prstGeom prst="rect">
            <a:avLst/>
          </a:prstGeom>
          <a:noFill/>
        </p:spPr>
        <p:txBody>
          <a:bodyPr wrap="none" rtlCol="0">
            <a:spAutoFit/>
          </a:bodyPr>
          <a:lstStyle/>
          <a:p>
            <a:r>
              <a:rPr lang="en-GB" sz="3200" b="1" dirty="0" smtClean="0">
                <a:solidFill>
                  <a:schemeClr val="bg1"/>
                </a:solidFill>
                <a:latin typeface="+mn-lt"/>
              </a:rPr>
              <a:t>Visit 	</a:t>
            </a:r>
            <a:r>
              <a:rPr lang="en-GB" sz="3200" b="1" dirty="0" smtClean="0">
                <a:latin typeface="+mn-lt"/>
                <a:hlinkClick r:id="rId2"/>
              </a:rPr>
              <a:t>www.fsharp.net</a:t>
            </a:r>
            <a:r>
              <a:rPr lang="en-GB" sz="3200" b="1" dirty="0" smtClean="0">
                <a:latin typeface="+mn-lt"/>
              </a:rPr>
              <a:t>  </a:t>
            </a:r>
          </a:p>
        </p:txBody>
      </p:sp>
      <p:pic>
        <p:nvPicPr>
          <p:cNvPr id="1026" name="Picture 2" descr="C:\Users\dsyme\AppData\Local\Microsoft\Windows\Temporary Internet Files\Content.Outlook\JUSAJN82\Finch Cover (2).png"/>
          <p:cNvPicPr>
            <a:picLocks noChangeAspect="1" noChangeArrowheads="1"/>
          </p:cNvPicPr>
          <p:nvPr/>
        </p:nvPicPr>
        <p:blipFill>
          <a:blip r:embed="rId3" cstate="print"/>
          <a:srcRect/>
          <a:stretch>
            <a:fillRect/>
          </a:stretch>
        </p:blipFill>
        <p:spPr bwMode="auto">
          <a:xfrm>
            <a:off x="3357554" y="973306"/>
            <a:ext cx="3470005" cy="4554073"/>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p:txBody>
          <a:bodyPr/>
          <a:lstStyle/>
          <a:p>
            <a:r>
              <a:rPr lang="en-US" sz="8000" dirty="0" smtClean="0"/>
              <a:t>question &amp; answer</a:t>
            </a:r>
            <a:endParaRPr lang="en-US" sz="8000"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Typical F# Reactive Architecture</a:t>
            </a:r>
            <a:endParaRPr lang="en-GB" dirty="0"/>
          </a:p>
        </p:txBody>
      </p:sp>
      <p:sp>
        <p:nvSpPr>
          <p:cNvPr id="3" name="Content Placeholder 2"/>
          <p:cNvSpPr>
            <a:spLocks noGrp="1"/>
          </p:cNvSpPr>
          <p:nvPr>
            <p:ph idx="1"/>
          </p:nvPr>
        </p:nvSpPr>
        <p:spPr>
          <a:xfrm>
            <a:off x="-388912" y="1457324"/>
            <a:ext cx="8048625" cy="4525963"/>
          </a:xfrm>
        </p:spPr>
        <p:txBody>
          <a:bodyPr/>
          <a:lstStyle/>
          <a:p>
            <a:endParaRPr lang="en-GB" dirty="0"/>
          </a:p>
        </p:txBody>
      </p:sp>
      <p:sp>
        <p:nvSpPr>
          <p:cNvPr id="4" name="Rectangle 3"/>
          <p:cNvSpPr/>
          <p:nvPr/>
        </p:nvSpPr>
        <p:spPr>
          <a:xfrm>
            <a:off x="285752" y="2214554"/>
            <a:ext cx="2286016" cy="407196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Single Threaded GUI</a:t>
            </a:r>
          </a:p>
          <a:p>
            <a:pPr algn="ctr"/>
            <a:endParaRPr lang="en-GB" sz="2000" b="1" dirty="0" smtClean="0"/>
          </a:p>
          <a:p>
            <a:pPr algn="ctr"/>
            <a:r>
              <a:rPr lang="en-GB" sz="2000" b="1" dirty="0" smtClean="0"/>
              <a:t>Or</a:t>
            </a:r>
          </a:p>
          <a:p>
            <a:pPr algn="ctr"/>
            <a:endParaRPr lang="en-GB" sz="2000" b="1" dirty="0" smtClean="0"/>
          </a:p>
          <a:p>
            <a:pPr algn="ctr"/>
            <a:r>
              <a:rPr lang="en-GB" sz="2000" b="1" dirty="0" smtClean="0"/>
              <a:t>Single Threaded Page Handler</a:t>
            </a:r>
          </a:p>
          <a:p>
            <a:pPr algn="ctr"/>
            <a:endParaRPr lang="en-GB" sz="2000" b="1" dirty="0" smtClean="0"/>
          </a:p>
          <a:p>
            <a:pPr algn="ctr"/>
            <a:r>
              <a:rPr lang="en-GB" sz="2000" b="1" dirty="0" smtClean="0"/>
              <a:t>Or</a:t>
            </a:r>
          </a:p>
          <a:p>
            <a:pPr algn="ctr"/>
            <a:endParaRPr lang="en-GB" sz="2000" b="1" dirty="0" smtClean="0"/>
          </a:p>
          <a:p>
            <a:pPr algn="ctr"/>
            <a:r>
              <a:rPr lang="en-GB" sz="2000" b="1" dirty="0" smtClean="0"/>
              <a:t>Command Line Driver</a:t>
            </a:r>
            <a:endParaRPr lang="en-GB" sz="2000" b="1" dirty="0"/>
          </a:p>
        </p:txBody>
      </p:sp>
      <p:cxnSp>
        <p:nvCxnSpPr>
          <p:cNvPr id="6" name="Straight Arrow Connector 5"/>
          <p:cNvCxnSpPr/>
          <p:nvPr/>
        </p:nvCxnSpPr>
        <p:spPr>
          <a:xfrm flipV="1">
            <a:off x="2286016" y="2428868"/>
            <a:ext cx="1000100"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Folded Corner 6"/>
          <p:cNvSpPr/>
          <p:nvPr/>
        </p:nvSpPr>
        <p:spPr>
          <a:xfrm>
            <a:off x="3428992" y="2124751"/>
            <a:ext cx="3319538" cy="454073"/>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Async.Parallel</a:t>
            </a:r>
            <a:r>
              <a:rPr lang="en-GB" sz="2000" b="1" dirty="0" smtClean="0">
                <a:solidFill>
                  <a:schemeClr val="bg1"/>
                </a:solidFill>
                <a:latin typeface="Consolas" pitchFamily="49" charset="0"/>
                <a:cs typeface="Consolas" pitchFamily="49" charset="0"/>
              </a:rPr>
              <a:t> [ ... ]</a:t>
            </a:r>
          </a:p>
        </p:txBody>
      </p:sp>
      <p:sp>
        <p:nvSpPr>
          <p:cNvPr id="8" name="Circular Arrow 7"/>
          <p:cNvSpPr/>
          <p:nvPr/>
        </p:nvSpPr>
        <p:spPr>
          <a:xfrm>
            <a:off x="6715140" y="2071678"/>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Circular Arrow 8"/>
          <p:cNvSpPr/>
          <p:nvPr/>
        </p:nvSpPr>
        <p:spPr>
          <a:xfrm>
            <a:off x="7358082" y="2071678"/>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Circular Arrow 9"/>
          <p:cNvSpPr/>
          <p:nvPr/>
        </p:nvSpPr>
        <p:spPr>
          <a:xfrm>
            <a:off x="7929586" y="2071678"/>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1" name="Straight Arrow Connector 10"/>
          <p:cNvCxnSpPr/>
          <p:nvPr/>
        </p:nvCxnSpPr>
        <p:spPr>
          <a:xfrm>
            <a:off x="2438416" y="3367086"/>
            <a:ext cx="704856" cy="133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Folded Corner 11"/>
          <p:cNvSpPr/>
          <p:nvPr/>
        </p:nvSpPr>
        <p:spPr>
          <a:xfrm>
            <a:off x="3286116" y="3196321"/>
            <a:ext cx="4929222" cy="454073"/>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new Agent&lt;_&gt;(</a:t>
            </a:r>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 })</a:t>
            </a:r>
          </a:p>
        </p:txBody>
      </p:sp>
      <p:sp>
        <p:nvSpPr>
          <p:cNvPr id="17" name="Folded Corner 16"/>
          <p:cNvSpPr/>
          <p:nvPr/>
        </p:nvSpPr>
        <p:spPr>
          <a:xfrm>
            <a:off x="3286116" y="4063850"/>
            <a:ext cx="4929222" cy="2657920"/>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new WebCrawler&lt;_&gt;()</a:t>
            </a:r>
          </a:p>
          <a:p>
            <a:r>
              <a:rPr lang="en-GB" sz="2000" b="1" dirty="0" smtClean="0">
                <a:solidFill>
                  <a:schemeClr val="bg1"/>
                </a:solidFill>
                <a:latin typeface="Consolas" pitchFamily="49" charset="0"/>
                <a:cs typeface="Consolas" pitchFamily="49" charset="0"/>
              </a:rPr>
              <a:t>    Internally: new Agent&lt;_&gt;(...) ...</a:t>
            </a:r>
          </a:p>
          <a:p>
            <a:endParaRPr lang="en-GB" sz="2000" b="1" dirty="0" smtClean="0">
              <a:solidFill>
                <a:schemeClr val="bg1"/>
              </a:solidFill>
              <a:latin typeface="Consolas" pitchFamily="49" charset="0"/>
              <a:cs typeface="Consolas" pitchFamily="49" charset="0"/>
            </a:endParaRPr>
          </a:p>
          <a:p>
            <a:r>
              <a:rPr lang="en-GB" sz="2000" b="1" dirty="0" smtClean="0">
                <a:solidFill>
                  <a:schemeClr val="bg1"/>
                </a:solidFill>
                <a:latin typeface="Consolas" pitchFamily="49" charset="0"/>
                <a:cs typeface="Consolas" pitchFamily="49" charset="0"/>
              </a:rPr>
              <a:t>    event </a:t>
            </a:r>
            <a:r>
              <a:rPr lang="en-GB" sz="2000" b="1" dirty="0" err="1" smtClean="0">
                <a:solidFill>
                  <a:schemeClr val="bg1"/>
                </a:solidFill>
                <a:latin typeface="Consolas" pitchFamily="49" charset="0"/>
                <a:cs typeface="Consolas" pitchFamily="49" charset="0"/>
              </a:rPr>
              <a:t>x.Started</a:t>
            </a:r>
            <a:r>
              <a:rPr lang="en-GB" sz="2000" b="1" dirty="0" smtClean="0">
                <a:solidFill>
                  <a:schemeClr val="bg1"/>
                </a:solidFill>
                <a:latin typeface="Consolas" pitchFamily="49" charset="0"/>
                <a:cs typeface="Consolas" pitchFamily="49" charset="0"/>
              </a:rPr>
              <a:t> </a:t>
            </a:r>
          </a:p>
          <a:p>
            <a:r>
              <a:rPr lang="en-GB" sz="2000" b="1" dirty="0" smtClean="0">
                <a:solidFill>
                  <a:schemeClr val="bg1"/>
                </a:solidFill>
                <a:latin typeface="Consolas" pitchFamily="49" charset="0"/>
                <a:cs typeface="Consolas" pitchFamily="49" charset="0"/>
              </a:rPr>
              <a:t>    event </a:t>
            </a:r>
            <a:r>
              <a:rPr lang="en-GB" sz="2000" b="1" dirty="0" err="1" smtClean="0">
                <a:solidFill>
                  <a:schemeClr val="bg1"/>
                </a:solidFill>
                <a:latin typeface="Consolas" pitchFamily="49" charset="0"/>
                <a:cs typeface="Consolas" pitchFamily="49" charset="0"/>
              </a:rPr>
              <a:t>x.CrawledPage</a:t>
            </a:r>
            <a:r>
              <a:rPr lang="en-GB" sz="2000" b="1" dirty="0" smtClean="0">
                <a:solidFill>
                  <a:schemeClr val="bg1"/>
                </a:solidFill>
                <a:latin typeface="Consolas" pitchFamily="49" charset="0"/>
                <a:cs typeface="Consolas" pitchFamily="49" charset="0"/>
              </a:rPr>
              <a:t> </a:t>
            </a:r>
          </a:p>
          <a:p>
            <a:r>
              <a:rPr lang="en-GB" sz="2000" b="1" dirty="0" smtClean="0">
                <a:solidFill>
                  <a:schemeClr val="bg1"/>
                </a:solidFill>
                <a:latin typeface="Consolas" pitchFamily="49" charset="0"/>
                <a:cs typeface="Consolas" pitchFamily="49" charset="0"/>
              </a:rPr>
              <a:t>    event </a:t>
            </a:r>
            <a:r>
              <a:rPr lang="en-GB" sz="2000" b="1" dirty="0" err="1" smtClean="0">
                <a:solidFill>
                  <a:schemeClr val="bg1"/>
                </a:solidFill>
                <a:latin typeface="Consolas" pitchFamily="49" charset="0"/>
                <a:cs typeface="Consolas" pitchFamily="49" charset="0"/>
              </a:rPr>
              <a:t>x.Finished</a:t>
            </a:r>
            <a:r>
              <a:rPr lang="en-GB" sz="2000" b="1" dirty="0" smtClean="0">
                <a:solidFill>
                  <a:schemeClr val="bg1"/>
                </a:solidFill>
                <a:latin typeface="Consolas" pitchFamily="49" charset="0"/>
                <a:cs typeface="Consolas" pitchFamily="49" charset="0"/>
              </a:rPr>
              <a:t> </a:t>
            </a:r>
          </a:p>
        </p:txBody>
      </p:sp>
      <p:sp>
        <p:nvSpPr>
          <p:cNvPr id="18" name="Circular Arrow 17"/>
          <p:cNvSpPr/>
          <p:nvPr/>
        </p:nvSpPr>
        <p:spPr>
          <a:xfrm>
            <a:off x="8358214" y="3214686"/>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9" name="TextBox 18"/>
          <p:cNvSpPr txBox="1"/>
          <p:nvPr/>
        </p:nvSpPr>
        <p:spPr>
          <a:xfrm>
            <a:off x="8572528" y="2000240"/>
            <a:ext cx="377026" cy="369332"/>
          </a:xfrm>
          <a:prstGeom prst="rect">
            <a:avLst/>
          </a:prstGeom>
          <a:noFill/>
        </p:spPr>
        <p:txBody>
          <a:bodyPr wrap="none" rtlCol="0">
            <a:spAutoFit/>
          </a:bodyPr>
          <a:lstStyle/>
          <a:p>
            <a:r>
              <a:rPr lang="en-GB" b="1" dirty="0" smtClean="0"/>
              <a:t>...</a:t>
            </a:r>
            <a:endParaRPr lang="en-GB" b="1" dirty="0"/>
          </a:p>
        </p:txBody>
      </p:sp>
      <p:sp>
        <p:nvSpPr>
          <p:cNvPr id="24" name="Circular Arrow 23"/>
          <p:cNvSpPr/>
          <p:nvPr/>
        </p:nvSpPr>
        <p:spPr>
          <a:xfrm>
            <a:off x="6858048" y="5286388"/>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1" name="Straight Arrow Connector 20"/>
          <p:cNvCxnSpPr/>
          <p:nvPr/>
        </p:nvCxnSpPr>
        <p:spPr>
          <a:xfrm rot="10800000">
            <a:off x="2428892" y="5429264"/>
            <a:ext cx="1214446" cy="1588"/>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rot="10800000">
            <a:off x="2428892" y="5715016"/>
            <a:ext cx="1214446" cy="1588"/>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rot="10800000">
            <a:off x="2428892" y="6000768"/>
            <a:ext cx="1214446" cy="1588"/>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rot="16200000" flipH="1">
            <a:off x="2356660" y="3715546"/>
            <a:ext cx="930282"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Circular Arrow 32"/>
          <p:cNvSpPr/>
          <p:nvPr/>
        </p:nvSpPr>
        <p:spPr>
          <a:xfrm>
            <a:off x="7500990" y="5286388"/>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36" name="Straight Arrow Connector 35"/>
          <p:cNvCxnSpPr/>
          <p:nvPr/>
        </p:nvCxnSpPr>
        <p:spPr>
          <a:xfrm rot="5400000" flipH="1" flipV="1">
            <a:off x="2214546" y="1428736"/>
            <a:ext cx="1071570"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Folded Corner 36"/>
          <p:cNvSpPr/>
          <p:nvPr/>
        </p:nvSpPr>
        <p:spPr>
          <a:xfrm>
            <a:off x="3428991" y="1053181"/>
            <a:ext cx="3873329" cy="454073"/>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async { ... }</a:t>
            </a:r>
          </a:p>
        </p:txBody>
      </p:sp>
      <p:sp>
        <p:nvSpPr>
          <p:cNvPr id="38" name="Circular Arrow 37"/>
          <p:cNvSpPr/>
          <p:nvPr/>
        </p:nvSpPr>
        <p:spPr>
          <a:xfrm>
            <a:off x="7343995" y="1025866"/>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7" grpId="0" animBg="1"/>
      <p:bldP spid="18" grpId="0" animBg="1"/>
      <p:bldP spid="24" grpId="0" animBg="1"/>
      <p:bldP spid="33" grpId="0" animBg="1"/>
      <p:bldP spid="37" grpId="0" animBg="1"/>
      <p:bldP spid="3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Pipelines</a:t>
            </a:r>
            <a:endParaRPr lang="en-GB" dirty="0"/>
          </a:p>
        </p:txBody>
      </p:sp>
      <p:sp>
        <p:nvSpPr>
          <p:cNvPr id="6" name="Text Placeholder 5"/>
          <p:cNvSpPr>
            <a:spLocks noGrp="1"/>
          </p:cNvSpPr>
          <p:nvPr>
            <p:ph type="body" sz="quarter" idx="10"/>
          </p:nvPr>
        </p:nvSpPr>
        <p:spPr/>
        <p:txBody>
          <a:bodyPr/>
          <a:lstStyle/>
          <a:p>
            <a:pPr lvl="0" defTabSz="914400" fontAlgn="base">
              <a:lnSpc>
                <a:spcPct val="100000"/>
              </a:lnSpc>
              <a:spcBef>
                <a:spcPct val="0"/>
              </a:spcBef>
              <a:spcAft>
                <a:spcPts val="1000"/>
              </a:spcAft>
            </a:pPr>
            <a:endParaRPr lang="en-GB" sz="60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6000" b="1" i="1" dirty="0" smtClean="0">
              <a:solidFill>
                <a:schemeClr val="bg1"/>
              </a:solidFill>
              <a:cs typeface="Consolas" pitchFamily="49" charset="0"/>
            </a:endParaRPr>
          </a:p>
          <a:p>
            <a:pPr lvl="0" defTabSz="914400" fontAlgn="base">
              <a:lnSpc>
                <a:spcPct val="100000"/>
              </a:lnSpc>
              <a:spcBef>
                <a:spcPct val="0"/>
              </a:spcBef>
              <a:spcAft>
                <a:spcPct val="0"/>
              </a:spcAft>
            </a:pPr>
            <a:r>
              <a:rPr lang="en-US" sz="5400" b="1" dirty="0" smtClean="0">
                <a:solidFill>
                  <a:schemeClr val="bg1"/>
                </a:solidFill>
                <a:cs typeface="Consolas" pitchFamily="49" charset="0"/>
              </a:rPr>
              <a:t>     x |&gt; f</a:t>
            </a:r>
          </a:p>
          <a:p>
            <a:pPr lvl="0" defTabSz="914400" fontAlgn="base">
              <a:lnSpc>
                <a:spcPct val="100000"/>
              </a:lnSpc>
              <a:spcBef>
                <a:spcPct val="0"/>
              </a:spcBef>
              <a:spcAft>
                <a:spcPct val="0"/>
              </a:spcAft>
            </a:pPr>
            <a:endParaRPr lang="en-US" sz="5400" b="1" dirty="0" smtClean="0">
              <a:solidFill>
                <a:schemeClr val="bg1"/>
              </a:solidFill>
              <a:cs typeface="Consolas" pitchFamily="49" charset="0"/>
            </a:endParaRPr>
          </a:p>
        </p:txBody>
      </p:sp>
      <p:sp>
        <p:nvSpPr>
          <p:cNvPr id="5" name="AutoShape 5"/>
          <p:cNvSpPr>
            <a:spLocks noChangeArrowheads="1"/>
          </p:cNvSpPr>
          <p:nvPr/>
        </p:nvSpPr>
        <p:spPr bwMode="auto">
          <a:xfrm>
            <a:off x="824331" y="1692477"/>
            <a:ext cx="3406382" cy="523220"/>
          </a:xfrm>
          <a:prstGeom prst="wedgeRectCallout">
            <a:avLst>
              <a:gd name="adj1" fmla="val 53278"/>
              <a:gd name="adj2" fmla="val 13973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The pipeline operator</a:t>
            </a:r>
            <a:endParaRPr lang="en-GB"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Representing Agents (approximate) </a:t>
            </a:r>
          </a:p>
          <a:p>
            <a:pPr>
              <a:buNone/>
            </a:pPr>
            <a:endParaRPr lang="en-GB" sz="2800" dirty="0" smtClean="0"/>
          </a:p>
          <a:p>
            <a:endParaRPr lang="en-GB" sz="2800" dirty="0" smtClean="0"/>
          </a:p>
          <a:p>
            <a:endParaRPr lang="en-GB" sz="2800" dirty="0" smtClean="0"/>
          </a:p>
          <a:p>
            <a:pPr>
              <a:buNone/>
            </a:pPr>
            <a:endParaRPr lang="en-GB" sz="2800" dirty="0" smtClean="0"/>
          </a:p>
          <a:p>
            <a:endParaRPr lang="en-GB" sz="2800" dirty="0" smtClean="0"/>
          </a:p>
          <a:p>
            <a:endParaRPr lang="en-GB" sz="2800" dirty="0" smtClean="0"/>
          </a:p>
        </p:txBody>
      </p:sp>
      <p:sp>
        <p:nvSpPr>
          <p:cNvPr id="6" name="Folded Corner 5"/>
          <p:cNvSpPr/>
          <p:nvPr/>
        </p:nvSpPr>
        <p:spPr>
          <a:xfrm>
            <a:off x="818588" y="2428868"/>
            <a:ext cx="6357982" cy="2731382"/>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queue = new Queue()</a:t>
            </a:r>
          </a:p>
          <a:p>
            <a:endParaRPr lang="en-GB" b="1" dirty="0" smtClean="0">
              <a:solidFill>
                <a:schemeClr val="bg1"/>
              </a:solidFill>
              <a:latin typeface="Consolas" pitchFamily="49" charset="0"/>
              <a:cs typeface="Consolas" pitchFamily="49" charset="0"/>
            </a:endParaRP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rec</a:t>
            </a:r>
            <a:r>
              <a:rPr lang="en-GB" b="1" dirty="0" smtClean="0">
                <a:solidFill>
                  <a:schemeClr val="bg1"/>
                </a:solidFill>
                <a:latin typeface="Consolas" pitchFamily="49" charset="0"/>
                <a:cs typeface="Consolas" pitchFamily="49" charset="0"/>
              </a:rPr>
              <a:t> loop count = </a:t>
            </a:r>
          </a:p>
          <a:p>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async</a:t>
            </a:r>
            <a:r>
              <a:rPr lang="en-GB" b="1" dirty="0" smtClean="0">
                <a:solidFill>
                  <a:schemeClr val="bg1"/>
                </a:solidFill>
                <a:latin typeface="Consolas" pitchFamily="49" charset="0"/>
                <a:cs typeface="Consolas" pitchFamily="49" charset="0"/>
              </a:rPr>
              <a:t> { </a:t>
            </a:r>
            <a:r>
              <a:rPr lang="en-GB" b="1" dirty="0" smtClean="0">
                <a:solidFill>
                  <a:schemeClr val="accent2"/>
                </a:solidFill>
                <a:latin typeface="Consolas" pitchFamily="49" charset="0"/>
                <a:cs typeface="Consolas" pitchFamily="49" charset="0"/>
              </a:rPr>
              <a:t>let! </a:t>
            </a:r>
            <a:r>
              <a:rPr lang="en-GB" b="1" dirty="0" err="1" smtClean="0">
                <a:solidFill>
                  <a:schemeClr val="bg1"/>
                </a:solidFill>
                <a:latin typeface="Consolas" pitchFamily="49" charset="0"/>
                <a:cs typeface="Consolas" pitchFamily="49" charset="0"/>
              </a:rPr>
              <a:t>msg</a:t>
            </a:r>
            <a:r>
              <a:rPr lang="en-GB" b="1" dirty="0" smtClean="0">
                <a:solidFill>
                  <a:schemeClr val="bg1"/>
                </a:solidFill>
                <a:latin typeface="Consolas" pitchFamily="49" charset="0"/>
                <a:cs typeface="Consolas" pitchFamily="49" charset="0"/>
              </a:rPr>
              <a:t> = </a:t>
            </a:r>
            <a:r>
              <a:rPr lang="en-GB" b="1" dirty="0" err="1" smtClean="0">
                <a:solidFill>
                  <a:schemeClr val="bg1"/>
                </a:solidFill>
                <a:latin typeface="Consolas" pitchFamily="49" charset="0"/>
                <a:cs typeface="Consolas" pitchFamily="49" charset="0"/>
              </a:rPr>
              <a:t>queue.ReadMessage</a:t>
            </a:r>
            <a:r>
              <a:rPr lang="en-GB" b="1" dirty="0" smtClean="0">
                <a:solidFill>
                  <a:schemeClr val="bg1"/>
                </a:solidFill>
                <a:latin typeface="Consolas" pitchFamily="49" charset="0"/>
                <a:cs typeface="Consolas" pitchFamily="49" charset="0"/>
              </a:rPr>
              <a:t>()</a:t>
            </a:r>
          </a:p>
          <a:p>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printfn</a:t>
            </a:r>
            <a:r>
              <a:rPr lang="en-GB" b="1" dirty="0" smtClean="0">
                <a:solidFill>
                  <a:schemeClr val="bg1"/>
                </a:solidFill>
                <a:latin typeface="Consolas" pitchFamily="49" charset="0"/>
                <a:cs typeface="Consolas" pitchFamily="49" charset="0"/>
              </a:rPr>
              <a:t> "got a message"</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return! </a:t>
            </a:r>
            <a:r>
              <a:rPr lang="en-GB" b="1" dirty="0" smtClean="0">
                <a:solidFill>
                  <a:schemeClr val="bg1"/>
                </a:solidFill>
                <a:latin typeface="Consolas" pitchFamily="49" charset="0"/>
                <a:cs typeface="Consolas" pitchFamily="49" charset="0"/>
              </a:rPr>
              <a:t>loop (count + </a:t>
            </a:r>
            <a:r>
              <a:rPr lang="en-GB" b="1" dirty="0" err="1" smtClean="0">
                <a:solidFill>
                  <a:schemeClr val="bg1"/>
                </a:solidFill>
                <a:latin typeface="Consolas" pitchFamily="49" charset="0"/>
                <a:cs typeface="Consolas" pitchFamily="49" charset="0"/>
              </a:rPr>
              <a:t>msg</a:t>
            </a:r>
            <a:r>
              <a:rPr lang="en-GB" b="1" dirty="0" smtClean="0">
                <a:solidFill>
                  <a:schemeClr val="bg1"/>
                </a:solidFill>
                <a:latin typeface="Consolas" pitchFamily="49" charset="0"/>
                <a:cs typeface="Consolas" pitchFamily="49" charset="0"/>
              </a:rPr>
              <a:t>) }</a:t>
            </a:r>
          </a:p>
          <a:p>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Async.Start</a:t>
            </a:r>
            <a:r>
              <a:rPr lang="en-GB" b="1" dirty="0" smtClean="0">
                <a:solidFill>
                  <a:schemeClr val="bg1"/>
                </a:solidFill>
                <a:latin typeface="Consolas" pitchFamily="49" charset="0"/>
                <a:cs typeface="Consolas" pitchFamily="49" charset="0"/>
              </a:rPr>
              <a:t> (loop 0)</a:t>
            </a:r>
          </a:p>
          <a:p>
            <a:endParaRPr lang="en-GB" b="1" dirty="0" smtClean="0">
              <a:solidFill>
                <a:schemeClr val="bg1"/>
              </a:solidFill>
              <a:latin typeface="Consolas" pitchFamily="49" charset="0"/>
              <a:cs typeface="Consolas" pitchFamily="49" charset="0"/>
            </a:endParaRPr>
          </a:p>
        </p:txBody>
      </p:sp>
      <p:sp>
        <p:nvSpPr>
          <p:cNvPr id="8" name="Folded Corner 924687"/>
          <p:cNvSpPr>
            <a:spLocks noChangeArrowheads="1"/>
          </p:cNvSpPr>
          <p:nvPr/>
        </p:nvSpPr>
        <p:spPr bwMode="auto">
          <a:xfrm>
            <a:off x="4929190" y="4643446"/>
            <a:ext cx="385765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endParaRPr lang="en-GB" b="1" dirty="0" smtClean="0">
              <a:solidFill>
                <a:schemeClr val="bg1"/>
              </a:solidFill>
              <a:latin typeface="Consolas" pitchFamily="49" charset="0"/>
              <a:cs typeface="Consolas" pitchFamily="49" charset="0"/>
            </a:endParaRPr>
          </a:p>
          <a:p>
            <a:r>
              <a:rPr lang="en-GB" b="1" dirty="0" err="1" smtClean="0">
                <a:solidFill>
                  <a:schemeClr val="bg1"/>
                </a:solidFill>
                <a:latin typeface="Consolas" pitchFamily="49" charset="0"/>
                <a:cs typeface="Consolas" pitchFamily="49" charset="0"/>
              </a:rPr>
              <a:t>queue.Enqueue</a:t>
            </a:r>
            <a:r>
              <a:rPr lang="en-GB" b="1" dirty="0" smtClean="0">
                <a:solidFill>
                  <a:schemeClr val="bg1"/>
                </a:solidFill>
                <a:latin typeface="Consolas" pitchFamily="49" charset="0"/>
                <a:cs typeface="Consolas" pitchFamily="49" charset="0"/>
              </a:rPr>
              <a:t> 3</a:t>
            </a:r>
          </a:p>
          <a:p>
            <a:r>
              <a:rPr lang="en-GB" b="1" dirty="0" err="1" smtClean="0">
                <a:solidFill>
                  <a:schemeClr val="bg1"/>
                </a:solidFill>
                <a:latin typeface="Consolas" pitchFamily="49" charset="0"/>
                <a:cs typeface="Consolas" pitchFamily="49" charset="0"/>
              </a:rPr>
              <a:t>queue.Enqueue</a:t>
            </a:r>
            <a:r>
              <a:rPr lang="en-GB" b="1" dirty="0" smtClean="0">
                <a:solidFill>
                  <a:schemeClr val="bg1"/>
                </a:solidFill>
                <a:latin typeface="Consolas" pitchFamily="49" charset="0"/>
                <a:cs typeface="Consolas" pitchFamily="49" charset="0"/>
              </a:rPr>
              <a:t> 4</a:t>
            </a:r>
          </a:p>
          <a:p>
            <a:endParaRPr lang="en-GB" b="1" dirty="0" smtClean="0">
              <a:solidFill>
                <a:schemeClr val="bg1"/>
              </a:solidFill>
              <a:latin typeface="Consolas" pitchFamily="49" charset="0"/>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First 100,000 Chatty Agents</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agents = </a:t>
            </a:r>
          </a:p>
          <a:p>
            <a:r>
              <a:rPr lang="en-GB" sz="2000" b="1" dirty="0" smtClean="0">
                <a:solidFill>
                  <a:schemeClr val="bg1"/>
                </a:solidFill>
                <a:cs typeface="Consolas" pitchFamily="49" charset="0"/>
              </a:rPr>
              <a:t>   [ </a:t>
            </a:r>
            <a:r>
              <a:rPr lang="en-GB" sz="2000" b="1" dirty="0" smtClean="0">
                <a:solidFill>
                  <a:schemeClr val="accent2"/>
                </a:solidFill>
                <a:cs typeface="Consolas" pitchFamily="49" charset="0"/>
              </a:rPr>
              <a:t>for </a:t>
            </a:r>
            <a:r>
              <a:rPr lang="en-GB" sz="2000" b="1" dirty="0" smtClean="0">
                <a:solidFill>
                  <a:schemeClr val="bg1"/>
                </a:solidFill>
                <a:cs typeface="Consolas" pitchFamily="49" charset="0"/>
              </a:rPr>
              <a:t>i </a:t>
            </a:r>
            <a:r>
              <a:rPr lang="en-GB" sz="2000" b="1" dirty="0" smtClean="0">
                <a:solidFill>
                  <a:schemeClr val="accent2"/>
                </a:solidFill>
                <a:cs typeface="Consolas" pitchFamily="49" charset="0"/>
              </a:rPr>
              <a:t>in</a:t>
            </a:r>
            <a:r>
              <a:rPr lang="en-GB" sz="2000" b="1" dirty="0" smtClean="0">
                <a:solidFill>
                  <a:schemeClr val="bg1"/>
                </a:solidFill>
                <a:cs typeface="Consolas" pitchFamily="49" charset="0"/>
              </a:rPr>
              <a:t> 0 .. 100000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a,b,reply</a:t>
            </a:r>
            <a:r>
              <a:rPr lang="en-GB" sz="2000" b="1" dirty="0" smtClean="0">
                <a:solidFill>
                  <a:schemeClr val="bg1"/>
                </a:solidFill>
                <a:cs typeface="Consolas" pitchFamily="49" charset="0"/>
              </a:rPr>
              <a:t>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msg &lt;-- (a+b) })]</a:t>
            </a:r>
          </a:p>
        </p:txBody>
      </p:sp>
      <p:sp>
        <p:nvSpPr>
          <p:cNvPr id="7" name="Folded Corner 924687"/>
          <p:cNvSpPr>
            <a:spLocks noChangeArrowheads="1"/>
          </p:cNvSpPr>
          <p:nvPr/>
        </p:nvSpPr>
        <p:spPr bwMode="auto">
          <a:xfrm>
            <a:off x="-1" y="5143511"/>
            <a:ext cx="6684135" cy="1089863"/>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r>
              <a:rPr lang="en-GB" sz="1500" b="1" dirty="0" smtClean="0">
                <a:solidFill>
                  <a:schemeClr val="bg1"/>
                </a:solidFill>
                <a:latin typeface="Consolas" pitchFamily="49" charset="0"/>
                <a:cs typeface="Consolas" pitchFamily="49" charset="0"/>
              </a:rPr>
              <a:t>Note:</a:t>
            </a:r>
          </a:p>
          <a:p>
            <a:r>
              <a:rPr lang="en-GB" sz="1500" b="1" dirty="0" smtClean="0">
                <a:solidFill>
                  <a:schemeClr val="bg1"/>
                </a:solidFill>
                <a:latin typeface="Consolas" pitchFamily="49" charset="0"/>
                <a:cs typeface="Consolas" pitchFamily="49" charset="0"/>
              </a:rPr>
              <a:t>type Agent&lt;'T&gt; = MailboxProcessor&lt;'T&gt;</a:t>
            </a:r>
          </a:p>
          <a:p>
            <a:r>
              <a:rPr lang="en-GB" sz="1500" b="1" dirty="0" smtClean="0">
                <a:solidFill>
                  <a:schemeClr val="bg1"/>
                </a:solidFill>
                <a:latin typeface="Consolas" pitchFamily="49" charset="0"/>
                <a:cs typeface="Consolas" pitchFamily="49" charset="0"/>
              </a:rPr>
              <a:t>let (&lt;--) (a:AsyncReplyChannel&lt;'T&gt;) b = </a:t>
            </a:r>
            <a:r>
              <a:rPr lang="en-GB" sz="1500" b="1" dirty="0" err="1" smtClean="0">
                <a:solidFill>
                  <a:schemeClr val="bg1"/>
                </a:solidFill>
                <a:latin typeface="Consolas" pitchFamily="49" charset="0"/>
                <a:cs typeface="Consolas" pitchFamily="49" charset="0"/>
              </a:rPr>
              <a:t>a.Reply</a:t>
            </a:r>
            <a:r>
              <a:rPr lang="en-GB" sz="1500" b="1" dirty="0" smtClean="0">
                <a:solidFill>
                  <a:schemeClr val="bg1"/>
                </a:solidFill>
                <a:latin typeface="Consolas" pitchFamily="49" charset="0"/>
                <a:cs typeface="Consolas" pitchFamily="49" charset="0"/>
              </a:rPr>
              <a:t>(b)</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Async.Parallel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 for agent in agents -&gt;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agent.PostAndAsyncReply</a:t>
            </a:r>
            <a:r>
              <a:rPr lang="en-GB" b="1" dirty="0" smtClean="0">
                <a:solidFill>
                  <a:schemeClr val="bg1"/>
                </a:solidFill>
                <a:latin typeface="Consolas" pitchFamily="49" charset="0"/>
                <a:cs typeface="Consolas" pitchFamily="49" charset="0"/>
              </a:rPr>
              <a:t> (fun r -&gt; (10,10,r)) ]</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
        <p:nvSpPr>
          <p:cNvPr id="8" name="Rounded Rectangle 7"/>
          <p:cNvSpPr/>
          <p:nvPr/>
        </p:nvSpPr>
        <p:spPr bwMode="auto">
          <a:xfrm>
            <a:off x="3026535" y="2743200"/>
            <a:ext cx="2846231" cy="463640"/>
          </a:xfrm>
          <a:prstGeom prst="roundRect">
            <a:avLst/>
          </a:prstGeom>
          <a:noFill/>
          <a:ln>
            <a:solidFill>
              <a:srgbClr val="99CC99"/>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ectangular Callout 8"/>
          <p:cNvSpPr/>
          <p:nvPr/>
        </p:nvSpPr>
        <p:spPr>
          <a:xfrm>
            <a:off x="5881225" y="3430811"/>
            <a:ext cx="1446854" cy="461665"/>
          </a:xfrm>
          <a:prstGeom prst="wedgeRectCallout">
            <a:avLst>
              <a:gd name="adj1" fmla="val -49034"/>
              <a:gd name="adj2" fmla="val -9506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solidFill>
                  <a:schemeClr val="tx1"/>
                </a:solidFill>
              </a:rPr>
              <a:t>Response</a:t>
            </a:r>
          </a:p>
        </p:txBody>
      </p:sp>
      <p:sp>
        <p:nvSpPr>
          <p:cNvPr id="10" name="Rectangular Callout 9"/>
          <p:cNvSpPr/>
          <p:nvPr/>
        </p:nvSpPr>
        <p:spPr>
          <a:xfrm>
            <a:off x="4613048" y="4909735"/>
            <a:ext cx="1222835" cy="461665"/>
          </a:xfrm>
          <a:prstGeom prst="wedgeRectCallout">
            <a:avLst>
              <a:gd name="adj1" fmla="val -49034"/>
              <a:gd name="adj2" fmla="val -9506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solidFill>
                  <a:schemeClr val="tx1"/>
                </a:solidFill>
              </a:rPr>
              <a:t>Promise</a:t>
            </a:r>
          </a:p>
        </p:txBody>
      </p:sp>
      <p:sp>
        <p:nvSpPr>
          <p:cNvPr id="11" name="Rounded Rectangle 10"/>
          <p:cNvSpPr/>
          <p:nvPr/>
        </p:nvSpPr>
        <p:spPr bwMode="auto">
          <a:xfrm>
            <a:off x="1970468" y="4363792"/>
            <a:ext cx="3168202" cy="463640"/>
          </a:xfrm>
          <a:prstGeom prst="roundRect">
            <a:avLst/>
          </a:prstGeom>
          <a:noFill/>
          <a:ln>
            <a:solidFill>
              <a:srgbClr val="99CC99"/>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Repeating tasks with mutable state</a:t>
            </a:r>
          </a:p>
          <a:p>
            <a:pPr>
              <a:buNone/>
            </a:pPr>
            <a:endParaRPr lang="en-GB" sz="2800" dirty="0" smtClean="0"/>
          </a:p>
          <a:p>
            <a:endParaRPr lang="en-GB" sz="2800" dirty="0" smtClean="0"/>
          </a:p>
          <a:p>
            <a:endParaRPr lang="en-GB" sz="2800" dirty="0" smtClean="0"/>
          </a:p>
          <a:p>
            <a:endParaRPr lang="en-GB" sz="2800" dirty="0" smtClean="0"/>
          </a:p>
          <a:p>
            <a:r>
              <a:rPr lang="en-GB" sz="2800" dirty="0" smtClean="0"/>
              <a:t>Repeating tasks with immutable state</a:t>
            </a:r>
          </a:p>
          <a:p>
            <a:pPr>
              <a:buNone/>
            </a:pPr>
            <a:endParaRPr lang="en-GB" sz="2800" dirty="0" smtClean="0"/>
          </a:p>
          <a:p>
            <a:endParaRPr lang="en-GB" sz="2800" dirty="0" smtClean="0"/>
          </a:p>
          <a:p>
            <a:endParaRPr lang="en-GB" sz="2800" dirty="0" smtClean="0"/>
          </a:p>
        </p:txBody>
      </p:sp>
      <p:sp>
        <p:nvSpPr>
          <p:cNvPr id="6" name="Folded Corner 5"/>
          <p:cNvSpPr/>
          <p:nvPr/>
        </p:nvSpPr>
        <p:spPr>
          <a:xfrm>
            <a:off x="772907" y="4288558"/>
            <a:ext cx="6357982" cy="2290613"/>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accent2"/>
                </a:solidFill>
                <a:latin typeface="Consolas" pitchFamily="49" charset="0"/>
                <a:cs typeface="Consolas" pitchFamily="49" charset="0"/>
              </a:rPr>
              <a:t>let </a:t>
            </a:r>
            <a:r>
              <a:rPr lang="en-GB" sz="2000" b="1" dirty="0" err="1" smtClean="0">
                <a:solidFill>
                  <a:schemeClr val="accent2"/>
                </a:solidFill>
                <a:latin typeface="Consolas" pitchFamily="49" charset="0"/>
                <a:cs typeface="Consolas" pitchFamily="49" charset="0"/>
              </a:rPr>
              <a:t>rec</a:t>
            </a:r>
            <a:r>
              <a:rPr lang="en-GB" sz="2000" b="1" dirty="0" smtClean="0">
                <a:solidFill>
                  <a:schemeClr val="accent2"/>
                </a:solidFill>
                <a:latin typeface="Consolas" pitchFamily="49" charset="0"/>
                <a:cs typeface="Consolas" pitchFamily="49" charset="0"/>
              </a:rPr>
              <a:t> </a:t>
            </a:r>
            <a:r>
              <a:rPr lang="en-GB" sz="2000" b="1" dirty="0" smtClean="0">
                <a:solidFill>
                  <a:schemeClr val="bg1"/>
                </a:solidFill>
                <a:latin typeface="Consolas" pitchFamily="49" charset="0"/>
                <a:cs typeface="Consolas" pitchFamily="49" charset="0"/>
              </a:rPr>
              <a:t>loop count = </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msg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queue.ReadMessage</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printfn</a:t>
            </a:r>
            <a:r>
              <a:rPr lang="en-GB" sz="2000" b="1" dirty="0" smtClean="0">
                <a:solidFill>
                  <a:schemeClr val="bg1"/>
                </a:solidFill>
                <a:latin typeface="Consolas" pitchFamily="49" charset="0"/>
                <a:cs typeface="Consolas" pitchFamily="49" charset="0"/>
              </a:rPr>
              <a:t> "got a message"</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loop (count + </a:t>
            </a:r>
            <a:r>
              <a:rPr lang="en-GB" sz="2000" b="1" dirty="0" err="1" smtClean="0">
                <a:solidFill>
                  <a:schemeClr val="bg1"/>
                </a:solidFill>
                <a:latin typeface="Consolas" pitchFamily="49" charset="0"/>
                <a:cs typeface="Consolas" pitchFamily="49" charset="0"/>
              </a:rPr>
              <a:t>msg</a:t>
            </a:r>
            <a:r>
              <a:rPr lang="en-GB" sz="2000" b="1" dirty="0" smtClean="0">
                <a:solidFill>
                  <a:schemeClr val="bg1"/>
                </a:solidFill>
                <a:latin typeface="Consolas" pitchFamily="49" charset="0"/>
                <a:cs typeface="Consolas" pitchFamily="49" charset="0"/>
              </a:rPr>
              <a:t>) }</a:t>
            </a:r>
          </a:p>
          <a:p>
            <a:endParaRPr lang="en-GB" sz="2000" b="1" dirty="0" smtClean="0">
              <a:solidFill>
                <a:schemeClr val="bg1"/>
              </a:solidFill>
              <a:latin typeface="Consolas" pitchFamily="49" charset="0"/>
              <a:cs typeface="Consolas" pitchFamily="49" charset="0"/>
            </a:endParaRPr>
          </a:p>
          <a:p>
            <a:r>
              <a:rPr lang="en-GB" sz="2000" b="1" dirty="0" smtClean="0">
                <a:solidFill>
                  <a:schemeClr val="bg1"/>
                </a:solidFill>
                <a:latin typeface="Consolas" pitchFamily="49" charset="0"/>
                <a:cs typeface="Consolas" pitchFamily="49" charset="0"/>
              </a:rPr>
              <a:t>loop 0</a:t>
            </a:r>
          </a:p>
        </p:txBody>
      </p:sp>
      <p:sp>
        <p:nvSpPr>
          <p:cNvPr id="5" name="Rectangle 4"/>
          <p:cNvSpPr/>
          <p:nvPr/>
        </p:nvSpPr>
        <p:spPr>
          <a:xfrm>
            <a:off x="804500" y="2131222"/>
            <a:ext cx="6357982" cy="1303809"/>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 async { </a:t>
            </a:r>
            <a:r>
              <a:rPr lang="en-GB" sz="2000" b="1" dirty="0" smtClean="0">
                <a:solidFill>
                  <a:schemeClr val="accent2"/>
                </a:solidFill>
                <a:latin typeface="Consolas" pitchFamily="49" charset="0"/>
                <a:cs typeface="Consolas" pitchFamily="49" charset="0"/>
              </a:rPr>
              <a:t>let</a:t>
            </a:r>
            <a:r>
              <a:rPr lang="en-GB" sz="2000" b="1" dirty="0" smtClean="0">
                <a:solidFill>
                  <a:schemeClr val="bg1"/>
                </a:solidFill>
                <a:latin typeface="Consolas" pitchFamily="49" charset="0"/>
                <a:cs typeface="Consolas" pitchFamily="49" charset="0"/>
              </a:rPr>
              <a:t> state = ...</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while </a:t>
            </a:r>
            <a:r>
              <a:rPr lang="en-GB" sz="2000" b="1" dirty="0" smtClean="0">
                <a:solidFill>
                  <a:schemeClr val="bg1"/>
                </a:solidFill>
                <a:latin typeface="Consolas" pitchFamily="49" charset="0"/>
                <a:cs typeface="Consolas" pitchFamily="49" charset="0"/>
              </a:rPr>
              <a:t>true </a:t>
            </a:r>
            <a:r>
              <a:rPr lang="en-GB" sz="2000" b="1" dirty="0" smtClean="0">
                <a:solidFill>
                  <a:schemeClr val="accent2"/>
                </a:solidFill>
                <a:latin typeface="Consolas" pitchFamily="49" charset="0"/>
                <a:cs typeface="Consolas" pitchFamily="49" charset="0"/>
              </a:rPr>
              <a:t>do </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msg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queue.ReadMessage</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&lt;process message&gt;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Concurrency Challenges</a:t>
            </a:r>
            <a:endParaRPr lang="en-US" dirty="0"/>
          </a:p>
        </p:txBody>
      </p:sp>
      <p:sp>
        <p:nvSpPr>
          <p:cNvPr id="8" name="Rectangle 7"/>
          <p:cNvSpPr/>
          <p:nvPr/>
        </p:nvSpPr>
        <p:spPr>
          <a:xfrm>
            <a:off x="464820" y="1499638"/>
            <a:ext cx="7909560" cy="2721842"/>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grpSp>
        <p:nvGrpSpPr>
          <p:cNvPr id="3" name="Group 8"/>
          <p:cNvGrpSpPr/>
          <p:nvPr/>
        </p:nvGrpSpPr>
        <p:grpSpPr>
          <a:xfrm>
            <a:off x="860298" y="1086359"/>
            <a:ext cx="6217920" cy="826560"/>
            <a:chOff x="395478" y="83059"/>
            <a:chExt cx="5536692" cy="826560"/>
          </a:xfrm>
          <a:scene3d>
            <a:camera prst="orthographicFront"/>
            <a:lightRig rig="flat" dir="t"/>
          </a:scene3d>
        </p:grpSpPr>
        <p:sp>
          <p:nvSpPr>
            <p:cNvPr id="22" name="Rounded Rectangle 21"/>
            <p:cNvSpPr/>
            <p:nvPr/>
          </p:nvSpPr>
          <p:spPr>
            <a:xfrm>
              <a:off x="395478" y="83059"/>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3" name="Rounded Rectangle 5"/>
            <p:cNvSpPr/>
            <p:nvPr/>
          </p:nvSpPr>
          <p:spPr>
            <a:xfrm>
              <a:off x="435827" y="123408"/>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Shared State</a:t>
              </a:r>
              <a:endParaRPr lang="en-US" sz="3600" kern="1200" dirty="0"/>
            </a:p>
          </p:txBody>
        </p:sp>
      </p:grpSp>
      <p:grpSp>
        <p:nvGrpSpPr>
          <p:cNvPr id="4" name="Group 10"/>
          <p:cNvGrpSpPr/>
          <p:nvPr/>
        </p:nvGrpSpPr>
        <p:grpSpPr>
          <a:xfrm>
            <a:off x="860298" y="4291919"/>
            <a:ext cx="6217920" cy="826560"/>
            <a:chOff x="395478" y="1353139"/>
            <a:chExt cx="5536692" cy="826560"/>
          </a:xfrm>
          <a:scene3d>
            <a:camera prst="orthographicFront"/>
            <a:lightRig rig="flat" dir="t"/>
          </a:scene3d>
        </p:grpSpPr>
        <p:sp>
          <p:nvSpPr>
            <p:cNvPr id="20" name="Rounded Rectangle 19"/>
            <p:cNvSpPr/>
            <p:nvPr/>
          </p:nvSpPr>
          <p:spPr>
            <a:xfrm>
              <a:off x="395478" y="1353139"/>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1" name="Rounded Rectangle 8"/>
            <p:cNvSpPr/>
            <p:nvPr/>
          </p:nvSpPr>
          <p:spPr>
            <a:xfrm>
              <a:off x="435827" y="1378248"/>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12"/>
          <p:cNvGrpSpPr/>
          <p:nvPr/>
        </p:nvGrpSpPr>
        <p:grpSpPr>
          <a:xfrm>
            <a:off x="860298" y="4876200"/>
            <a:ext cx="6217920" cy="826560"/>
            <a:chOff x="395478" y="2623220"/>
            <a:chExt cx="5536692" cy="826560"/>
          </a:xfrm>
          <a:scene3d>
            <a:camera prst="orthographicFront"/>
            <a:lightRig rig="flat" dir="t"/>
          </a:scene3d>
        </p:grpSpPr>
        <p:sp>
          <p:nvSpPr>
            <p:cNvPr id="18" name="Rounded Rectangle 17"/>
            <p:cNvSpPr/>
            <p:nvPr/>
          </p:nvSpPr>
          <p:spPr>
            <a:xfrm>
              <a:off x="395478" y="2623220"/>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11"/>
            <p:cNvSpPr/>
            <p:nvPr/>
          </p:nvSpPr>
          <p:spPr>
            <a:xfrm>
              <a:off x="435827" y="2663569"/>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I/O Parallelism</a:t>
              </a:r>
            </a:p>
          </p:txBody>
        </p:sp>
      </p:grpSp>
      <p:grpSp>
        <p:nvGrpSpPr>
          <p:cNvPr id="6" name="Group 14"/>
          <p:cNvGrpSpPr/>
          <p:nvPr/>
        </p:nvGrpSpPr>
        <p:grpSpPr>
          <a:xfrm>
            <a:off x="860298" y="5475720"/>
            <a:ext cx="6217920" cy="826560"/>
            <a:chOff x="395478" y="3893300"/>
            <a:chExt cx="5536692" cy="826560"/>
          </a:xfrm>
          <a:scene3d>
            <a:camera prst="orthographicFront"/>
            <a:lightRig rig="flat" dir="t"/>
          </a:scene3d>
        </p:grpSpPr>
        <p:sp>
          <p:nvSpPr>
            <p:cNvPr id="16" name="Rounded Rectangle 15"/>
            <p:cNvSpPr/>
            <p:nvPr/>
          </p:nvSpPr>
          <p:spPr>
            <a:xfrm>
              <a:off x="395478" y="3893300"/>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14"/>
            <p:cNvSpPr/>
            <p:nvPr/>
          </p:nvSpPr>
          <p:spPr>
            <a:xfrm>
              <a:off x="435827" y="3933649"/>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Messaging and Scaling</a:t>
              </a:r>
            </a:p>
          </p:txBody>
        </p:sp>
      </p:grpSp>
      <p:sp>
        <p:nvSpPr>
          <p:cNvPr id="24" name="TextBox 23"/>
          <p:cNvSpPr txBox="1"/>
          <p:nvPr/>
        </p:nvSpPr>
        <p:spPr>
          <a:xfrm>
            <a:off x="868680" y="2011680"/>
            <a:ext cx="7330440" cy="1785104"/>
          </a:xfrm>
          <a:prstGeom prst="rect">
            <a:avLst/>
          </a:prstGeom>
          <a:noFill/>
        </p:spPr>
        <p:txBody>
          <a:bodyPr wrap="square" lIns="0" tIns="0" rIns="0" bIns="0" rtlCol="0">
            <a:spAutoFit/>
          </a:bodyPr>
          <a:lstStyle/>
          <a:p>
            <a:pPr lvl="1">
              <a:buFont typeface="Courier New" pitchFamily="49" charset="0"/>
              <a:buChar char="o"/>
            </a:pPr>
            <a:r>
              <a:rPr lang="en-US" sz="2400" dirty="0" smtClean="0">
                <a:solidFill>
                  <a:schemeClr val="bg1"/>
                </a:solidFill>
              </a:rPr>
              <a:t> Difficult to maintain and test</a:t>
            </a:r>
          </a:p>
          <a:p>
            <a:pPr lvl="1">
              <a:buFont typeface="Courier New" pitchFamily="49" charset="0"/>
              <a:buChar char="o"/>
            </a:pPr>
            <a:r>
              <a:rPr lang="en-US" sz="2400" dirty="0" smtClean="0">
                <a:solidFill>
                  <a:schemeClr val="bg1"/>
                </a:solidFill>
              </a:rPr>
              <a:t> Very difficult to parallelize!</a:t>
            </a:r>
          </a:p>
          <a:p>
            <a:pPr lvl="1">
              <a:buFont typeface="Courier New" pitchFamily="49" charset="0"/>
              <a:buChar char="o"/>
            </a:pPr>
            <a:r>
              <a:rPr lang="en-US" sz="2400" dirty="0" smtClean="0">
                <a:solidFill>
                  <a:schemeClr val="bg1"/>
                </a:solidFill>
              </a:rPr>
              <a:t> Locking is fundamentally error prone:</a:t>
            </a:r>
          </a:p>
          <a:p>
            <a:pPr lvl="2">
              <a:buFont typeface="Courier New" pitchFamily="49" charset="0"/>
              <a:buChar char="o"/>
            </a:pPr>
            <a:r>
              <a:rPr lang="en-US" sz="2200" dirty="0" smtClean="0">
                <a:solidFill>
                  <a:schemeClr val="bg1"/>
                </a:solidFill>
              </a:rPr>
              <a:t> Must guess where parallelism will be needed</a:t>
            </a:r>
          </a:p>
          <a:p>
            <a:pPr lvl="2">
              <a:buFont typeface="Courier New" pitchFamily="49" charset="0"/>
              <a:buChar char="o"/>
            </a:pPr>
            <a:r>
              <a:rPr lang="en-US" sz="2200" dirty="0" smtClean="0">
                <a:solidFill>
                  <a:schemeClr val="bg1"/>
                </a:solidFill>
              </a:rPr>
              <a:t> All consumers need to participate</a:t>
            </a:r>
          </a:p>
        </p:txBody>
      </p:sp>
      <p:sp>
        <p:nvSpPr>
          <p:cNvPr id="25" name="Content Placeholder 2"/>
          <p:cNvSpPr txBox="1">
            <a:spLocks/>
          </p:cNvSpPr>
          <p:nvPr/>
        </p:nvSpPr>
        <p:spPr>
          <a:xfrm>
            <a:off x="472440" y="1935480"/>
            <a:ext cx="7924800" cy="2087880"/>
          </a:xfrm>
          <a:prstGeom prst="rect">
            <a:avLst/>
          </a:prstGeom>
        </p:spPr>
        <p:txBody>
          <a:bodyPr/>
          <a:lstStyle/>
          <a:p>
            <a:pPr marL="460375" marR="0" lvl="0" indent="-460375" algn="l" defTabSz="914363" rtl="0" eaLnBrk="1" fontAlgn="auto" latinLnBrk="0" hangingPunct="1">
              <a:lnSpc>
                <a:spcPct val="90000"/>
              </a:lnSpc>
              <a:spcBef>
                <a:spcPct val="20000"/>
              </a:spcBef>
              <a:spcAft>
                <a:spcPts val="0"/>
              </a:spcAft>
              <a:buClr>
                <a:srgbClr val="C3D69B"/>
              </a:buClr>
              <a:buSzPct val="90000"/>
              <a:buFont typeface="Segoe UI" pitchFamily="34" charset="0"/>
              <a:buChar char="&gt;"/>
              <a:tabLst/>
              <a:defRPr/>
            </a:pPr>
            <a:endParaRPr kumimoji="0" lang="en-GB"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t>Simplicity</a:t>
            </a:r>
            <a:endParaRPr lang="en-GB"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Shared State: The Problem</a:t>
            </a:r>
            <a:endParaRPr lang="en-US" dirty="0"/>
          </a:p>
        </p:txBody>
      </p:sp>
      <p:graphicFrame>
        <p:nvGraphicFramePr>
          <p:cNvPr id="4" name="Diagram 3"/>
          <p:cNvGraphicFramePr/>
          <p:nvPr/>
        </p:nvGraphicFramePr>
        <p:xfrm>
          <a:off x="1056068" y="1893194"/>
          <a:ext cx="6993228" cy="32325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Concurrency Challenges</a:t>
            </a:r>
            <a:endParaRPr lang="en-US" dirty="0"/>
          </a:p>
        </p:txBody>
      </p:sp>
      <p:sp>
        <p:nvSpPr>
          <p:cNvPr id="8" name="Rectangle 7"/>
          <p:cNvSpPr/>
          <p:nvPr/>
        </p:nvSpPr>
        <p:spPr>
          <a:xfrm>
            <a:off x="464820" y="2063518"/>
            <a:ext cx="7909560" cy="2721842"/>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grpSp>
        <p:nvGrpSpPr>
          <p:cNvPr id="3" name="Group 8"/>
          <p:cNvGrpSpPr/>
          <p:nvPr/>
        </p:nvGrpSpPr>
        <p:grpSpPr>
          <a:xfrm>
            <a:off x="860298" y="1086359"/>
            <a:ext cx="6217920" cy="826560"/>
            <a:chOff x="395478" y="83059"/>
            <a:chExt cx="5536692" cy="826560"/>
          </a:xfrm>
          <a:scene3d>
            <a:camera prst="orthographicFront"/>
            <a:lightRig rig="flat" dir="t"/>
          </a:scene3d>
        </p:grpSpPr>
        <p:sp>
          <p:nvSpPr>
            <p:cNvPr id="22" name="Rounded Rectangle 21"/>
            <p:cNvSpPr/>
            <p:nvPr/>
          </p:nvSpPr>
          <p:spPr>
            <a:xfrm>
              <a:off x="395478" y="83059"/>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3" name="Rounded Rectangle 5"/>
            <p:cNvSpPr/>
            <p:nvPr/>
          </p:nvSpPr>
          <p:spPr>
            <a:xfrm>
              <a:off x="435827" y="123408"/>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Shared State</a:t>
              </a:r>
              <a:endParaRPr lang="en-US" sz="3600" kern="1200" dirty="0"/>
            </a:p>
          </p:txBody>
        </p:sp>
      </p:grpSp>
      <p:grpSp>
        <p:nvGrpSpPr>
          <p:cNvPr id="4" name="Group 10"/>
          <p:cNvGrpSpPr/>
          <p:nvPr/>
        </p:nvGrpSpPr>
        <p:grpSpPr>
          <a:xfrm>
            <a:off x="860298" y="1670639"/>
            <a:ext cx="6217920" cy="826560"/>
            <a:chOff x="395478" y="1353139"/>
            <a:chExt cx="5536692" cy="826560"/>
          </a:xfrm>
          <a:scene3d>
            <a:camera prst="orthographicFront"/>
            <a:lightRig rig="flat" dir="t"/>
          </a:scene3d>
        </p:grpSpPr>
        <p:sp>
          <p:nvSpPr>
            <p:cNvPr id="20" name="Rounded Rectangle 19"/>
            <p:cNvSpPr/>
            <p:nvPr/>
          </p:nvSpPr>
          <p:spPr>
            <a:xfrm>
              <a:off x="395478" y="1353139"/>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1" name="Rounded Rectangle 8"/>
            <p:cNvSpPr/>
            <p:nvPr/>
          </p:nvSpPr>
          <p:spPr>
            <a:xfrm>
              <a:off x="435827" y="1378248"/>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12"/>
          <p:cNvGrpSpPr/>
          <p:nvPr/>
        </p:nvGrpSpPr>
        <p:grpSpPr>
          <a:xfrm>
            <a:off x="860298" y="4860960"/>
            <a:ext cx="6217920" cy="826560"/>
            <a:chOff x="395478" y="2623220"/>
            <a:chExt cx="5536692" cy="826560"/>
          </a:xfrm>
          <a:scene3d>
            <a:camera prst="orthographicFront"/>
            <a:lightRig rig="flat" dir="t"/>
          </a:scene3d>
        </p:grpSpPr>
        <p:sp>
          <p:nvSpPr>
            <p:cNvPr id="18" name="Rounded Rectangle 17"/>
            <p:cNvSpPr/>
            <p:nvPr/>
          </p:nvSpPr>
          <p:spPr>
            <a:xfrm>
              <a:off x="395478" y="2623220"/>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11"/>
            <p:cNvSpPr/>
            <p:nvPr/>
          </p:nvSpPr>
          <p:spPr>
            <a:xfrm>
              <a:off x="435827" y="2663569"/>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I/O Parallelism</a:t>
              </a:r>
            </a:p>
          </p:txBody>
        </p:sp>
      </p:grpSp>
      <p:grpSp>
        <p:nvGrpSpPr>
          <p:cNvPr id="6" name="Group 14"/>
          <p:cNvGrpSpPr/>
          <p:nvPr/>
        </p:nvGrpSpPr>
        <p:grpSpPr>
          <a:xfrm>
            <a:off x="860298" y="5475720"/>
            <a:ext cx="6217920" cy="826560"/>
            <a:chOff x="395478" y="3893300"/>
            <a:chExt cx="5536692" cy="826560"/>
          </a:xfrm>
          <a:scene3d>
            <a:camera prst="orthographicFront"/>
            <a:lightRig rig="flat" dir="t"/>
          </a:scene3d>
        </p:grpSpPr>
        <p:sp>
          <p:nvSpPr>
            <p:cNvPr id="16" name="Rounded Rectangle 15"/>
            <p:cNvSpPr/>
            <p:nvPr/>
          </p:nvSpPr>
          <p:spPr>
            <a:xfrm>
              <a:off x="395478" y="3893300"/>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14"/>
            <p:cNvSpPr/>
            <p:nvPr/>
          </p:nvSpPr>
          <p:spPr>
            <a:xfrm>
              <a:off x="435827" y="3933649"/>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defTabSz="1244600">
                <a:lnSpc>
                  <a:spcPct val="90000"/>
                </a:lnSpc>
                <a:spcBef>
                  <a:spcPct val="0"/>
                </a:spcBef>
                <a:spcAft>
                  <a:spcPct val="35000"/>
                </a:spcAft>
              </a:pPr>
              <a:r>
                <a:rPr lang="en-US" sz="3600" dirty="0" smtClean="0"/>
                <a:t>Messaging and Scaling</a:t>
              </a:r>
            </a:p>
          </p:txBody>
        </p:sp>
      </p:grpSp>
      <p:sp>
        <p:nvSpPr>
          <p:cNvPr id="24" name="TextBox 23"/>
          <p:cNvSpPr txBox="1"/>
          <p:nvPr/>
        </p:nvSpPr>
        <p:spPr>
          <a:xfrm>
            <a:off x="868680" y="2590800"/>
            <a:ext cx="7330440" cy="1785104"/>
          </a:xfrm>
          <a:prstGeom prst="rect">
            <a:avLst/>
          </a:prstGeom>
          <a:noFill/>
        </p:spPr>
        <p:txBody>
          <a:bodyPr wrap="square" lIns="0" tIns="0" rIns="0" bIns="0" rtlCol="0">
            <a:spAutoFit/>
          </a:bodyPr>
          <a:lstStyle/>
          <a:p>
            <a:pPr lvl="1">
              <a:buFont typeface="Courier New" pitchFamily="49" charset="0"/>
              <a:buChar char="o"/>
            </a:pPr>
            <a:r>
              <a:rPr lang="en-US" sz="2400" dirty="0" smtClean="0">
                <a:solidFill>
                  <a:schemeClr val="bg1"/>
                </a:solidFill>
              </a:rPr>
              <a:t> We’re used to writing code linearly</a:t>
            </a:r>
          </a:p>
          <a:p>
            <a:pPr lvl="1">
              <a:buFont typeface="Courier New" pitchFamily="49" charset="0"/>
              <a:buChar char="o"/>
            </a:pPr>
            <a:r>
              <a:rPr lang="en-US" sz="2400" dirty="0" smtClean="0">
                <a:solidFill>
                  <a:schemeClr val="bg1"/>
                </a:solidFill>
              </a:rPr>
              <a:t> </a:t>
            </a:r>
            <a:r>
              <a:rPr lang="en-US" sz="2400" dirty="0" err="1" smtClean="0">
                <a:solidFill>
                  <a:schemeClr val="bg1"/>
                </a:solidFill>
              </a:rPr>
              <a:t>Async</a:t>
            </a:r>
            <a:r>
              <a:rPr lang="en-US" sz="2400" dirty="0" smtClean="0">
                <a:solidFill>
                  <a:schemeClr val="bg1"/>
                </a:solidFill>
              </a:rPr>
              <a:t> requires decoupling Begin from End</a:t>
            </a:r>
          </a:p>
          <a:p>
            <a:pPr lvl="1">
              <a:buFont typeface="Courier New" pitchFamily="49" charset="0"/>
              <a:buChar char="o"/>
            </a:pPr>
            <a:r>
              <a:rPr lang="en-US" sz="2400" dirty="0" smtClean="0">
                <a:solidFill>
                  <a:schemeClr val="bg1"/>
                </a:solidFill>
              </a:rPr>
              <a:t> Very difficult to:</a:t>
            </a:r>
          </a:p>
          <a:p>
            <a:pPr lvl="2">
              <a:buFont typeface="Courier New" pitchFamily="49" charset="0"/>
              <a:buChar char="o"/>
            </a:pPr>
            <a:r>
              <a:rPr lang="en-US" sz="2200" dirty="0" smtClean="0">
                <a:solidFill>
                  <a:schemeClr val="bg1"/>
                </a:solidFill>
              </a:rPr>
              <a:t> Combine multiple asynchronous operations</a:t>
            </a:r>
          </a:p>
          <a:p>
            <a:pPr lvl="2">
              <a:buFont typeface="Courier New" pitchFamily="49" charset="0"/>
              <a:buChar char="o"/>
            </a:pPr>
            <a:r>
              <a:rPr lang="en-US" sz="2200" dirty="0" smtClean="0">
                <a:solidFill>
                  <a:schemeClr val="bg1"/>
                </a:solidFill>
              </a:rPr>
              <a:t> Deal with exceptions and cancellation</a:t>
            </a:r>
          </a:p>
        </p:txBody>
      </p:sp>
      <p:sp>
        <p:nvSpPr>
          <p:cNvPr id="25" name="Content Placeholder 2"/>
          <p:cNvSpPr txBox="1">
            <a:spLocks/>
          </p:cNvSpPr>
          <p:nvPr/>
        </p:nvSpPr>
        <p:spPr>
          <a:xfrm>
            <a:off x="472440" y="1935480"/>
            <a:ext cx="7924800" cy="2087880"/>
          </a:xfrm>
          <a:prstGeom prst="rect">
            <a:avLst/>
          </a:prstGeom>
        </p:spPr>
        <p:txBody>
          <a:bodyPr/>
          <a:lstStyle/>
          <a:p>
            <a:pPr marL="460375" marR="0" lvl="0" indent="-460375" algn="l" defTabSz="914363" rtl="0" eaLnBrk="1" fontAlgn="auto" latinLnBrk="0" hangingPunct="1">
              <a:lnSpc>
                <a:spcPct val="90000"/>
              </a:lnSpc>
              <a:spcBef>
                <a:spcPct val="20000"/>
              </a:spcBef>
              <a:spcAft>
                <a:spcPts val="0"/>
              </a:spcAft>
              <a:buClr>
                <a:srgbClr val="C3D69B"/>
              </a:buClr>
              <a:buSzPct val="90000"/>
              <a:buFont typeface="Segoe UI" pitchFamily="34" charset="0"/>
              <a:buChar char="&gt;"/>
              <a:tabLst/>
              <a:defRPr/>
            </a:pPr>
            <a:endParaRPr kumimoji="0" lang="en-GB"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Concurrency Challenges</a:t>
            </a:r>
            <a:endParaRPr lang="en-US" dirty="0"/>
          </a:p>
        </p:txBody>
      </p:sp>
      <p:sp>
        <p:nvSpPr>
          <p:cNvPr id="8" name="Rectangle 7"/>
          <p:cNvSpPr/>
          <p:nvPr/>
        </p:nvSpPr>
        <p:spPr>
          <a:xfrm>
            <a:off x="464820" y="2657878"/>
            <a:ext cx="7909560" cy="2721842"/>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grpSp>
        <p:nvGrpSpPr>
          <p:cNvPr id="3" name="Group 8"/>
          <p:cNvGrpSpPr/>
          <p:nvPr/>
        </p:nvGrpSpPr>
        <p:grpSpPr>
          <a:xfrm>
            <a:off x="860298" y="1086359"/>
            <a:ext cx="6217920" cy="826560"/>
            <a:chOff x="395478" y="83059"/>
            <a:chExt cx="5536692" cy="826560"/>
          </a:xfrm>
          <a:scene3d>
            <a:camera prst="orthographicFront"/>
            <a:lightRig rig="flat" dir="t"/>
          </a:scene3d>
        </p:grpSpPr>
        <p:sp>
          <p:nvSpPr>
            <p:cNvPr id="22" name="Rounded Rectangle 21"/>
            <p:cNvSpPr/>
            <p:nvPr/>
          </p:nvSpPr>
          <p:spPr>
            <a:xfrm>
              <a:off x="395478" y="83059"/>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3" name="Rounded Rectangle 5"/>
            <p:cNvSpPr/>
            <p:nvPr/>
          </p:nvSpPr>
          <p:spPr>
            <a:xfrm>
              <a:off x="435827" y="123408"/>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Shared State</a:t>
              </a:r>
              <a:endParaRPr lang="en-US" sz="3600" kern="1200" dirty="0"/>
            </a:p>
          </p:txBody>
        </p:sp>
      </p:grpSp>
      <p:grpSp>
        <p:nvGrpSpPr>
          <p:cNvPr id="4" name="Group 10"/>
          <p:cNvGrpSpPr/>
          <p:nvPr/>
        </p:nvGrpSpPr>
        <p:grpSpPr>
          <a:xfrm>
            <a:off x="860298" y="1670639"/>
            <a:ext cx="6217920" cy="826560"/>
            <a:chOff x="395478" y="1353139"/>
            <a:chExt cx="5536692" cy="826560"/>
          </a:xfrm>
          <a:scene3d>
            <a:camera prst="orthographicFront"/>
            <a:lightRig rig="flat" dir="t"/>
          </a:scene3d>
        </p:grpSpPr>
        <p:sp>
          <p:nvSpPr>
            <p:cNvPr id="20" name="Rounded Rectangle 19"/>
            <p:cNvSpPr/>
            <p:nvPr/>
          </p:nvSpPr>
          <p:spPr>
            <a:xfrm>
              <a:off x="395478" y="1353139"/>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1" name="Rounded Rectangle 8"/>
            <p:cNvSpPr/>
            <p:nvPr/>
          </p:nvSpPr>
          <p:spPr>
            <a:xfrm>
              <a:off x="435827" y="1378248"/>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12"/>
          <p:cNvGrpSpPr/>
          <p:nvPr/>
        </p:nvGrpSpPr>
        <p:grpSpPr>
          <a:xfrm>
            <a:off x="860298" y="2254920"/>
            <a:ext cx="6217920" cy="826560"/>
            <a:chOff x="395478" y="2623220"/>
            <a:chExt cx="5536692" cy="826560"/>
          </a:xfrm>
          <a:scene3d>
            <a:camera prst="orthographicFront"/>
            <a:lightRig rig="flat" dir="t"/>
          </a:scene3d>
        </p:grpSpPr>
        <p:sp>
          <p:nvSpPr>
            <p:cNvPr id="18" name="Rounded Rectangle 17"/>
            <p:cNvSpPr/>
            <p:nvPr/>
          </p:nvSpPr>
          <p:spPr>
            <a:xfrm>
              <a:off x="395478" y="2623220"/>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11"/>
            <p:cNvSpPr/>
            <p:nvPr/>
          </p:nvSpPr>
          <p:spPr>
            <a:xfrm>
              <a:off x="435827" y="2663569"/>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I/O Parallelism</a:t>
              </a:r>
            </a:p>
          </p:txBody>
        </p:sp>
      </p:grpSp>
      <p:grpSp>
        <p:nvGrpSpPr>
          <p:cNvPr id="6" name="Group 14"/>
          <p:cNvGrpSpPr/>
          <p:nvPr/>
        </p:nvGrpSpPr>
        <p:grpSpPr>
          <a:xfrm>
            <a:off x="860298" y="5475720"/>
            <a:ext cx="6217920" cy="826560"/>
            <a:chOff x="395478" y="3893300"/>
            <a:chExt cx="5536692" cy="826560"/>
          </a:xfrm>
          <a:scene3d>
            <a:camera prst="orthographicFront"/>
            <a:lightRig rig="flat" dir="t"/>
          </a:scene3d>
        </p:grpSpPr>
        <p:sp>
          <p:nvSpPr>
            <p:cNvPr id="16" name="Rounded Rectangle 15"/>
            <p:cNvSpPr/>
            <p:nvPr/>
          </p:nvSpPr>
          <p:spPr>
            <a:xfrm>
              <a:off x="395478" y="3893300"/>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14"/>
            <p:cNvSpPr/>
            <p:nvPr/>
          </p:nvSpPr>
          <p:spPr>
            <a:xfrm>
              <a:off x="435827" y="3933649"/>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defTabSz="1244600">
                <a:lnSpc>
                  <a:spcPct val="90000"/>
                </a:lnSpc>
                <a:spcBef>
                  <a:spcPct val="0"/>
                </a:spcBef>
                <a:spcAft>
                  <a:spcPct val="35000"/>
                </a:spcAft>
              </a:pPr>
              <a:r>
                <a:rPr lang="en-US" sz="3600" dirty="0" smtClean="0"/>
                <a:t>Messaging and Scaling</a:t>
              </a:r>
            </a:p>
          </p:txBody>
        </p:sp>
      </p:grpSp>
      <p:sp>
        <p:nvSpPr>
          <p:cNvPr id="24" name="TextBox 23"/>
          <p:cNvSpPr txBox="1"/>
          <p:nvPr/>
        </p:nvSpPr>
        <p:spPr>
          <a:xfrm>
            <a:off x="868680" y="3185160"/>
            <a:ext cx="7330440" cy="2123658"/>
          </a:xfrm>
          <a:prstGeom prst="rect">
            <a:avLst/>
          </a:prstGeom>
          <a:noFill/>
        </p:spPr>
        <p:txBody>
          <a:bodyPr wrap="square" lIns="0" tIns="0" rIns="0" bIns="0" rtlCol="0">
            <a:spAutoFit/>
          </a:bodyPr>
          <a:lstStyle/>
          <a:p>
            <a:pPr lvl="1">
              <a:buFont typeface="Courier New" pitchFamily="49" charset="0"/>
              <a:buChar char="o"/>
            </a:pPr>
            <a:r>
              <a:rPr lang="en-US" sz="2400" dirty="0" smtClean="0">
                <a:solidFill>
                  <a:schemeClr val="bg1"/>
                </a:solidFill>
              </a:rPr>
              <a:t> Software is often I/O-bound </a:t>
            </a:r>
          </a:p>
          <a:p>
            <a:pPr lvl="2">
              <a:buFont typeface="Courier New" pitchFamily="49" charset="0"/>
              <a:buChar char="o"/>
            </a:pPr>
            <a:r>
              <a:rPr lang="en-US" sz="2200" dirty="0" smtClean="0">
                <a:solidFill>
                  <a:schemeClr val="bg1"/>
                </a:solidFill>
              </a:rPr>
              <a:t> Leveraging web services</a:t>
            </a:r>
          </a:p>
          <a:p>
            <a:pPr lvl="2">
              <a:buFont typeface="Courier New" pitchFamily="49" charset="0"/>
              <a:buChar char="o"/>
            </a:pPr>
            <a:r>
              <a:rPr lang="en-US" sz="2200" dirty="0" smtClean="0">
                <a:solidFill>
                  <a:schemeClr val="bg1"/>
                </a:solidFill>
              </a:rPr>
              <a:t> Working with data on disk</a:t>
            </a:r>
          </a:p>
          <a:p>
            <a:pPr lvl="1">
              <a:buFont typeface="Courier New" pitchFamily="49" charset="0"/>
              <a:buChar char="o"/>
            </a:pPr>
            <a:r>
              <a:rPr lang="en-US" sz="2400" dirty="0" smtClean="0">
                <a:solidFill>
                  <a:schemeClr val="bg1"/>
                </a:solidFill>
              </a:rPr>
              <a:t> Network and disk speeds increasing slower</a:t>
            </a:r>
          </a:p>
          <a:p>
            <a:pPr lvl="1">
              <a:buFont typeface="Courier New" pitchFamily="49" charset="0"/>
              <a:buChar char="o"/>
            </a:pPr>
            <a:r>
              <a:rPr lang="en-US" sz="2400" dirty="0" smtClean="0">
                <a:solidFill>
                  <a:schemeClr val="bg1"/>
                </a:solidFill>
              </a:rPr>
              <a:t> I/O resources are inherently parallel</a:t>
            </a:r>
          </a:p>
          <a:p>
            <a:pPr lvl="2">
              <a:buFont typeface="Courier New" pitchFamily="49" charset="0"/>
              <a:buChar char="o"/>
            </a:pPr>
            <a:r>
              <a:rPr lang="en-US" sz="2200" dirty="0" smtClean="0">
                <a:solidFill>
                  <a:schemeClr val="bg1"/>
                </a:solidFill>
              </a:rPr>
              <a:t> Huge opportunity for performance </a:t>
            </a:r>
          </a:p>
        </p:txBody>
      </p:sp>
      <p:sp>
        <p:nvSpPr>
          <p:cNvPr id="25" name="Content Placeholder 2"/>
          <p:cNvSpPr txBox="1">
            <a:spLocks/>
          </p:cNvSpPr>
          <p:nvPr/>
        </p:nvSpPr>
        <p:spPr>
          <a:xfrm>
            <a:off x="472440" y="1935480"/>
            <a:ext cx="7924800" cy="2087880"/>
          </a:xfrm>
          <a:prstGeom prst="rect">
            <a:avLst/>
          </a:prstGeom>
        </p:spPr>
        <p:txBody>
          <a:bodyPr/>
          <a:lstStyle/>
          <a:p>
            <a:pPr marL="460375" marR="0" lvl="0" indent="-460375" algn="l" defTabSz="914363" rtl="0" eaLnBrk="1" fontAlgn="auto" latinLnBrk="0" hangingPunct="1">
              <a:lnSpc>
                <a:spcPct val="90000"/>
              </a:lnSpc>
              <a:spcBef>
                <a:spcPct val="20000"/>
              </a:spcBef>
              <a:spcAft>
                <a:spcPts val="0"/>
              </a:spcAft>
              <a:buClr>
                <a:srgbClr val="C3D69B"/>
              </a:buClr>
              <a:buSzPct val="90000"/>
              <a:buFont typeface="Segoe UI" pitchFamily="34" charset="0"/>
              <a:buChar char="&gt;"/>
              <a:tabLst/>
              <a:defRPr/>
            </a:pPr>
            <a:endParaRPr kumimoji="0" lang="en-GB"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Concurrency Challenges</a:t>
            </a:r>
            <a:endParaRPr lang="en-US" dirty="0"/>
          </a:p>
        </p:txBody>
      </p:sp>
      <p:sp>
        <p:nvSpPr>
          <p:cNvPr id="8" name="Rectangle 7"/>
          <p:cNvSpPr/>
          <p:nvPr/>
        </p:nvSpPr>
        <p:spPr>
          <a:xfrm>
            <a:off x="464820" y="3450358"/>
            <a:ext cx="7909560" cy="2615162"/>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grpSp>
        <p:nvGrpSpPr>
          <p:cNvPr id="3" name="Group 8"/>
          <p:cNvGrpSpPr/>
          <p:nvPr/>
        </p:nvGrpSpPr>
        <p:grpSpPr>
          <a:xfrm>
            <a:off x="860298" y="1086359"/>
            <a:ext cx="6217920" cy="826560"/>
            <a:chOff x="395478" y="83059"/>
            <a:chExt cx="5536692" cy="826560"/>
          </a:xfrm>
          <a:scene3d>
            <a:camera prst="orthographicFront"/>
            <a:lightRig rig="flat" dir="t"/>
          </a:scene3d>
        </p:grpSpPr>
        <p:sp>
          <p:nvSpPr>
            <p:cNvPr id="22" name="Rounded Rectangle 21"/>
            <p:cNvSpPr/>
            <p:nvPr/>
          </p:nvSpPr>
          <p:spPr>
            <a:xfrm>
              <a:off x="395478" y="83059"/>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3" name="Rounded Rectangle 5"/>
            <p:cNvSpPr/>
            <p:nvPr/>
          </p:nvSpPr>
          <p:spPr>
            <a:xfrm>
              <a:off x="435827" y="123408"/>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Shared State</a:t>
              </a:r>
              <a:endParaRPr lang="en-US" sz="3600" kern="1200" dirty="0"/>
            </a:p>
          </p:txBody>
        </p:sp>
      </p:grpSp>
      <p:grpSp>
        <p:nvGrpSpPr>
          <p:cNvPr id="4" name="Group 10"/>
          <p:cNvGrpSpPr/>
          <p:nvPr/>
        </p:nvGrpSpPr>
        <p:grpSpPr>
          <a:xfrm>
            <a:off x="860298" y="1670639"/>
            <a:ext cx="6217920" cy="826560"/>
            <a:chOff x="395478" y="1353139"/>
            <a:chExt cx="5536692" cy="826560"/>
          </a:xfrm>
          <a:scene3d>
            <a:camera prst="orthographicFront"/>
            <a:lightRig rig="flat" dir="t"/>
          </a:scene3d>
        </p:grpSpPr>
        <p:sp>
          <p:nvSpPr>
            <p:cNvPr id="20" name="Rounded Rectangle 19"/>
            <p:cNvSpPr/>
            <p:nvPr/>
          </p:nvSpPr>
          <p:spPr>
            <a:xfrm>
              <a:off x="395478" y="1353139"/>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1" name="Rounded Rectangle 8"/>
            <p:cNvSpPr/>
            <p:nvPr/>
          </p:nvSpPr>
          <p:spPr>
            <a:xfrm>
              <a:off x="435827" y="1378248"/>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12"/>
          <p:cNvGrpSpPr/>
          <p:nvPr/>
        </p:nvGrpSpPr>
        <p:grpSpPr>
          <a:xfrm>
            <a:off x="860298" y="2254920"/>
            <a:ext cx="6217920" cy="826560"/>
            <a:chOff x="395478" y="2623220"/>
            <a:chExt cx="5536692" cy="826560"/>
          </a:xfrm>
          <a:scene3d>
            <a:camera prst="orthographicFront"/>
            <a:lightRig rig="flat" dir="t"/>
          </a:scene3d>
        </p:grpSpPr>
        <p:sp>
          <p:nvSpPr>
            <p:cNvPr id="18" name="Rounded Rectangle 17"/>
            <p:cNvSpPr/>
            <p:nvPr/>
          </p:nvSpPr>
          <p:spPr>
            <a:xfrm>
              <a:off x="395478" y="2623220"/>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11"/>
            <p:cNvSpPr/>
            <p:nvPr/>
          </p:nvSpPr>
          <p:spPr>
            <a:xfrm>
              <a:off x="435827" y="2663569"/>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I/O Parallelism</a:t>
              </a:r>
            </a:p>
          </p:txBody>
        </p:sp>
      </p:grpSp>
      <p:grpSp>
        <p:nvGrpSpPr>
          <p:cNvPr id="6" name="Group 14"/>
          <p:cNvGrpSpPr/>
          <p:nvPr/>
        </p:nvGrpSpPr>
        <p:grpSpPr>
          <a:xfrm>
            <a:off x="860298" y="2869680"/>
            <a:ext cx="6217920" cy="826560"/>
            <a:chOff x="395478" y="3893300"/>
            <a:chExt cx="5536692" cy="826560"/>
          </a:xfrm>
          <a:scene3d>
            <a:camera prst="orthographicFront"/>
            <a:lightRig rig="flat" dir="t"/>
          </a:scene3d>
        </p:grpSpPr>
        <p:sp>
          <p:nvSpPr>
            <p:cNvPr id="16" name="Rounded Rectangle 15"/>
            <p:cNvSpPr/>
            <p:nvPr/>
          </p:nvSpPr>
          <p:spPr>
            <a:xfrm>
              <a:off x="395478" y="3893300"/>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14"/>
            <p:cNvSpPr/>
            <p:nvPr/>
          </p:nvSpPr>
          <p:spPr>
            <a:xfrm>
              <a:off x="435827" y="3933649"/>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Messaging and Scaling</a:t>
              </a:r>
            </a:p>
          </p:txBody>
        </p:sp>
      </p:grpSp>
      <p:sp>
        <p:nvSpPr>
          <p:cNvPr id="24" name="TextBox 23"/>
          <p:cNvSpPr txBox="1"/>
          <p:nvPr/>
        </p:nvSpPr>
        <p:spPr>
          <a:xfrm>
            <a:off x="868680" y="3810000"/>
            <a:ext cx="7330440" cy="1785104"/>
          </a:xfrm>
          <a:prstGeom prst="rect">
            <a:avLst/>
          </a:prstGeom>
          <a:noFill/>
        </p:spPr>
        <p:txBody>
          <a:bodyPr wrap="square" lIns="0" tIns="0" rIns="0" bIns="0" rtlCol="0">
            <a:spAutoFit/>
          </a:bodyPr>
          <a:lstStyle/>
          <a:p>
            <a:pPr lvl="1">
              <a:buFont typeface="Courier New" pitchFamily="49" charset="0"/>
              <a:buChar char="o"/>
            </a:pPr>
            <a:r>
              <a:rPr lang="en-US" sz="2400" dirty="0" smtClean="0">
                <a:solidFill>
                  <a:schemeClr val="bg1"/>
                </a:solidFill>
              </a:rPr>
              <a:t> Multi-machine resources becoming common:</a:t>
            </a:r>
          </a:p>
          <a:p>
            <a:pPr lvl="2">
              <a:buFont typeface="Courier New" pitchFamily="49" charset="0"/>
              <a:buChar char="o"/>
            </a:pPr>
            <a:r>
              <a:rPr lang="en-US" sz="2200" dirty="0" smtClean="0">
                <a:solidFill>
                  <a:schemeClr val="bg1"/>
                </a:solidFill>
              </a:rPr>
              <a:t> Roll-you-own clusters with cheap hardware</a:t>
            </a:r>
          </a:p>
          <a:p>
            <a:pPr lvl="2">
              <a:buFont typeface="Courier New" pitchFamily="49" charset="0"/>
              <a:buChar char="o"/>
            </a:pPr>
            <a:r>
              <a:rPr lang="en-US" sz="2200" dirty="0" smtClean="0">
                <a:solidFill>
                  <a:schemeClr val="bg1"/>
                </a:solidFill>
              </a:rPr>
              <a:t> On-demand cloud compute with Azure </a:t>
            </a:r>
          </a:p>
          <a:p>
            <a:pPr lvl="1">
              <a:buFont typeface="Courier New" pitchFamily="49" charset="0"/>
              <a:buChar char="o"/>
            </a:pPr>
            <a:r>
              <a:rPr lang="en-US" sz="2400" dirty="0" smtClean="0">
                <a:solidFill>
                  <a:schemeClr val="bg1"/>
                </a:solidFill>
              </a:rPr>
              <a:t>  </a:t>
            </a:r>
            <a:r>
              <a:rPr lang="en-US" sz="2200" dirty="0" smtClean="0">
                <a:solidFill>
                  <a:schemeClr val="bg1"/>
                </a:solidFill>
              </a:rPr>
              <a:t>Programs must be written with this in mind</a:t>
            </a:r>
          </a:p>
          <a:p>
            <a:pPr lvl="1">
              <a:buFont typeface="Courier New" pitchFamily="49" charset="0"/>
              <a:buChar char="o"/>
            </a:pPr>
            <a:r>
              <a:rPr lang="en-US" sz="2400" dirty="0" smtClean="0">
                <a:solidFill>
                  <a:schemeClr val="bg1"/>
                </a:solidFill>
              </a:rPr>
              <a:t>  </a:t>
            </a:r>
            <a:r>
              <a:rPr lang="en-US" sz="2200" dirty="0" smtClean="0">
                <a:solidFill>
                  <a:schemeClr val="bg1"/>
                </a:solidFill>
              </a:rPr>
              <a:t>This means structuring with messaging and agents</a:t>
            </a:r>
          </a:p>
        </p:txBody>
      </p:sp>
      <p:sp>
        <p:nvSpPr>
          <p:cNvPr id="25" name="Content Placeholder 2"/>
          <p:cNvSpPr txBox="1">
            <a:spLocks/>
          </p:cNvSpPr>
          <p:nvPr/>
        </p:nvSpPr>
        <p:spPr>
          <a:xfrm>
            <a:off x="472440" y="1935480"/>
            <a:ext cx="7924800" cy="2087880"/>
          </a:xfrm>
          <a:prstGeom prst="rect">
            <a:avLst/>
          </a:prstGeom>
        </p:spPr>
        <p:txBody>
          <a:bodyPr/>
          <a:lstStyle/>
          <a:p>
            <a:pPr marL="460375" marR="0" lvl="0" indent="-460375" algn="l" defTabSz="914363" rtl="0" eaLnBrk="1" fontAlgn="auto" latinLnBrk="0" hangingPunct="1">
              <a:lnSpc>
                <a:spcPct val="90000"/>
              </a:lnSpc>
              <a:spcBef>
                <a:spcPct val="20000"/>
              </a:spcBef>
              <a:spcAft>
                <a:spcPts val="0"/>
              </a:spcAft>
              <a:buClr>
                <a:srgbClr val="C3D69B"/>
              </a:buClr>
              <a:buSzPct val="90000"/>
              <a:buFont typeface="Segoe UI" pitchFamily="34" charset="0"/>
              <a:buChar char="&gt;"/>
              <a:tabLst/>
              <a:defRPr/>
            </a:pPr>
            <a:endParaRPr kumimoji="0" lang="en-GB"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85800" y="1447800"/>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GB" dirty="0" smtClean="0"/>
              <a:t>LOP Taxonomy</a:t>
            </a:r>
            <a:endParaRPr lang="en-GB" dirty="0"/>
          </a:p>
        </p:txBody>
      </p:sp>
      <p:sp>
        <p:nvSpPr>
          <p:cNvPr id="5" name="Rectangular Callout 4"/>
          <p:cNvSpPr/>
          <p:nvPr/>
        </p:nvSpPr>
        <p:spPr>
          <a:xfrm>
            <a:off x="6781800" y="762000"/>
            <a:ext cx="2133600" cy="707886"/>
          </a:xfrm>
          <a:prstGeom prst="wedgeRectCallout">
            <a:avLst>
              <a:gd name="adj1" fmla="val -81812"/>
              <a:gd name="adj2" fmla="val 100840"/>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dirty="0" smtClean="0">
                <a:solidFill>
                  <a:schemeClr val="bg1"/>
                </a:solidFill>
              </a:rPr>
              <a:t>XML, CSV, Text, Strings, JSON</a:t>
            </a:r>
          </a:p>
        </p:txBody>
      </p:sp>
      <p:sp>
        <p:nvSpPr>
          <p:cNvPr id="6" name="Rectangular Callout 5"/>
          <p:cNvSpPr/>
          <p:nvPr/>
        </p:nvSpPr>
        <p:spPr>
          <a:xfrm>
            <a:off x="6858000" y="2514600"/>
            <a:ext cx="2133600" cy="400110"/>
          </a:xfrm>
          <a:prstGeom prst="wedgeRectCallout">
            <a:avLst>
              <a:gd name="adj1" fmla="val -72825"/>
              <a:gd name="adj2" fmla="val 121058"/>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dirty="0" smtClean="0">
                <a:solidFill>
                  <a:schemeClr val="bg1"/>
                </a:solidFill>
              </a:rPr>
              <a:t>Parse Trees</a:t>
            </a:r>
          </a:p>
        </p:txBody>
      </p:sp>
      <p:sp>
        <p:nvSpPr>
          <p:cNvPr id="7" name="Rectangular Callout 6"/>
          <p:cNvSpPr/>
          <p:nvPr/>
        </p:nvSpPr>
        <p:spPr>
          <a:xfrm>
            <a:off x="6781800" y="3581400"/>
            <a:ext cx="2133600" cy="2862322"/>
          </a:xfrm>
          <a:prstGeom prst="wedgeRectCallout">
            <a:avLst>
              <a:gd name="adj1" fmla="val -74900"/>
              <a:gd name="adj2" fmla="val -15221"/>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dirty="0" smtClean="0">
                <a:solidFill>
                  <a:schemeClr val="bg1"/>
                </a:solidFill>
              </a:rPr>
              <a:t>Almost-Implicit</a:t>
            </a:r>
          </a:p>
          <a:p>
            <a:pPr algn="ctr"/>
            <a:r>
              <a:rPr lang="en-GB" sz="2000" dirty="0" smtClean="0">
                <a:solidFill>
                  <a:schemeClr val="bg1"/>
                </a:solidFill>
              </a:rPr>
              <a:t>Parallelism</a:t>
            </a:r>
          </a:p>
          <a:p>
            <a:pPr algn="ctr"/>
            <a:endParaRPr lang="en-GB" sz="2000" dirty="0" smtClean="0">
              <a:solidFill>
                <a:schemeClr val="bg1"/>
              </a:solidFill>
            </a:endParaRPr>
          </a:p>
          <a:p>
            <a:pPr algn="ctr"/>
            <a:r>
              <a:rPr lang="en-GB" sz="2000" dirty="0" smtClean="0">
                <a:solidFill>
                  <a:schemeClr val="bg1"/>
                </a:solidFill>
              </a:rPr>
              <a:t>Queries</a:t>
            </a:r>
          </a:p>
          <a:p>
            <a:pPr algn="ctr"/>
            <a:endParaRPr lang="en-GB" sz="2000" dirty="0" smtClean="0">
              <a:solidFill>
                <a:schemeClr val="bg1"/>
              </a:solidFill>
            </a:endParaRPr>
          </a:p>
          <a:p>
            <a:pPr algn="ctr"/>
            <a:r>
              <a:rPr lang="en-GB" sz="2000" dirty="0" smtClean="0">
                <a:solidFill>
                  <a:schemeClr val="bg1"/>
                </a:solidFill>
              </a:rPr>
              <a:t>Exception Handling</a:t>
            </a:r>
          </a:p>
          <a:p>
            <a:pPr algn="ctr"/>
            <a:endParaRPr lang="en-GB" sz="2000" dirty="0" smtClean="0">
              <a:solidFill>
                <a:schemeClr val="bg1"/>
              </a:solidFill>
            </a:endParaRPr>
          </a:p>
          <a:p>
            <a:pPr algn="ctr"/>
            <a:r>
              <a:rPr lang="en-GB" sz="2000" dirty="0" smtClean="0">
                <a:solidFill>
                  <a:schemeClr val="bg1"/>
                </a:solidFill>
              </a:rPr>
              <a:t>Workflows</a:t>
            </a:r>
          </a:p>
        </p:txBody>
      </p:sp>
      <p:sp>
        <p:nvSpPr>
          <p:cNvPr id="8" name="Down Arrow 7"/>
          <p:cNvSpPr/>
          <p:nvPr/>
        </p:nvSpPr>
        <p:spPr>
          <a:xfrm>
            <a:off x="838200" y="1752600"/>
            <a:ext cx="381000"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rot="10800000">
            <a:off x="1524000" y="1676400"/>
            <a:ext cx="381000"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1447800" y="1066800"/>
            <a:ext cx="1774845" cy="646331"/>
          </a:xfrm>
          <a:prstGeom prst="rect">
            <a:avLst/>
          </a:prstGeom>
          <a:noFill/>
        </p:spPr>
        <p:txBody>
          <a:bodyPr wrap="none" rtlCol="0">
            <a:spAutoFit/>
          </a:bodyPr>
          <a:lstStyle/>
          <a:p>
            <a:pPr algn="ctr"/>
            <a:r>
              <a:rPr lang="en-GB" dirty="0" smtClean="0"/>
              <a:t>The language </a:t>
            </a:r>
          </a:p>
          <a:p>
            <a:pPr algn="ctr"/>
            <a:r>
              <a:rPr lang="en-GB" dirty="0" smtClean="0"/>
              <a:t>is in the data</a:t>
            </a:r>
            <a:endParaRPr lang="en-GB" dirty="0"/>
          </a:p>
        </p:txBody>
      </p:sp>
      <p:sp>
        <p:nvSpPr>
          <p:cNvPr id="11" name="TextBox 10"/>
          <p:cNvSpPr txBox="1"/>
          <p:nvPr/>
        </p:nvSpPr>
        <p:spPr>
          <a:xfrm>
            <a:off x="0" y="3352800"/>
            <a:ext cx="1774845" cy="646331"/>
          </a:xfrm>
          <a:prstGeom prst="rect">
            <a:avLst/>
          </a:prstGeom>
          <a:noFill/>
        </p:spPr>
        <p:txBody>
          <a:bodyPr wrap="none" rtlCol="0">
            <a:spAutoFit/>
          </a:bodyPr>
          <a:lstStyle/>
          <a:p>
            <a:pPr algn="ctr"/>
            <a:r>
              <a:rPr lang="en-GB" dirty="0" smtClean="0"/>
              <a:t>The language </a:t>
            </a:r>
          </a:p>
          <a:p>
            <a:pPr algn="ctr"/>
            <a:r>
              <a:rPr lang="en-GB" dirty="0" smtClean="0"/>
              <a:t>is in the code</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P spid="7" grpId="0" animBg="1"/>
      <p:bldP spid="8" grpId="0" animBg="1"/>
      <p:bldP spid="9" grpId="0" animBg="1"/>
      <p:bldP spid="9" grpId="1" animBg="1"/>
      <p:bldP spid="10" grpId="0"/>
      <p:bldP spid="10" grpId="1"/>
      <p:bldP spid="1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71600" y="1371600"/>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GB" dirty="0" smtClean="0"/>
              <a:t>LOP Techniques</a:t>
            </a:r>
            <a:endParaRPr lang="en-GB" dirty="0"/>
          </a:p>
        </p:txBody>
      </p:sp>
      <p:sp>
        <p:nvSpPr>
          <p:cNvPr id="5" name="Rectangular Callout 4"/>
          <p:cNvSpPr/>
          <p:nvPr/>
        </p:nvSpPr>
        <p:spPr>
          <a:xfrm>
            <a:off x="6172200" y="762000"/>
            <a:ext cx="2667000" cy="1200329"/>
          </a:xfrm>
          <a:prstGeom prst="wedgeRectCallout">
            <a:avLst>
              <a:gd name="adj1" fmla="val -91489"/>
              <a:gd name="adj2" fmla="val 61276"/>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dirty="0" smtClean="0">
                <a:solidFill>
                  <a:schemeClr val="bg1"/>
                </a:solidFill>
              </a:rPr>
              <a:t>XML Libraries</a:t>
            </a:r>
          </a:p>
          <a:p>
            <a:pPr algn="ctr"/>
            <a:r>
              <a:rPr lang="en-GB" dirty="0" err="1" smtClean="0">
                <a:solidFill>
                  <a:schemeClr val="bg1"/>
                </a:solidFill>
              </a:rPr>
              <a:t>RegExp</a:t>
            </a:r>
            <a:r>
              <a:rPr lang="en-GB" dirty="0" smtClean="0">
                <a:solidFill>
                  <a:schemeClr val="bg1"/>
                </a:solidFill>
              </a:rPr>
              <a:t> Libraries</a:t>
            </a:r>
          </a:p>
          <a:p>
            <a:pPr algn="ctr"/>
            <a:r>
              <a:rPr lang="en-GB" dirty="0" err="1" smtClean="0">
                <a:solidFill>
                  <a:schemeClr val="bg1"/>
                </a:solidFill>
              </a:rPr>
              <a:t>Lex</a:t>
            </a:r>
            <a:r>
              <a:rPr lang="en-GB" dirty="0" smtClean="0">
                <a:solidFill>
                  <a:schemeClr val="bg1"/>
                </a:solidFill>
              </a:rPr>
              <a:t>/</a:t>
            </a:r>
            <a:r>
              <a:rPr lang="en-GB" dirty="0" err="1" smtClean="0">
                <a:solidFill>
                  <a:schemeClr val="bg1"/>
                </a:solidFill>
              </a:rPr>
              <a:t>Yacc</a:t>
            </a:r>
            <a:endParaRPr lang="en-GB" dirty="0" smtClean="0">
              <a:solidFill>
                <a:schemeClr val="bg1"/>
              </a:solidFill>
            </a:endParaRPr>
          </a:p>
          <a:p>
            <a:pPr algn="ctr"/>
            <a:r>
              <a:rPr lang="en-GB" dirty="0" smtClean="0">
                <a:solidFill>
                  <a:schemeClr val="bg1"/>
                </a:solidFill>
              </a:rPr>
              <a:t>...</a:t>
            </a:r>
          </a:p>
        </p:txBody>
      </p:sp>
      <p:sp>
        <p:nvSpPr>
          <p:cNvPr id="6" name="Rectangular Callout 5"/>
          <p:cNvSpPr/>
          <p:nvPr/>
        </p:nvSpPr>
        <p:spPr>
          <a:xfrm>
            <a:off x="6172200" y="2514600"/>
            <a:ext cx="2819400" cy="923330"/>
          </a:xfrm>
          <a:prstGeom prst="wedgeRectCallout">
            <a:avLst>
              <a:gd name="adj1" fmla="val -84137"/>
              <a:gd name="adj2" fmla="val 61988"/>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dirty="0" smtClean="0">
                <a:solidFill>
                  <a:schemeClr val="bg1"/>
                </a:solidFill>
              </a:rPr>
              <a:t>Discriminated Unions</a:t>
            </a:r>
          </a:p>
          <a:p>
            <a:pPr algn="ctr"/>
            <a:endParaRPr lang="en-GB" dirty="0" smtClean="0">
              <a:solidFill>
                <a:schemeClr val="bg1"/>
              </a:solidFill>
            </a:endParaRPr>
          </a:p>
          <a:p>
            <a:pPr algn="ctr"/>
            <a:r>
              <a:rPr lang="en-GB" dirty="0" smtClean="0">
                <a:solidFill>
                  <a:schemeClr val="bg1"/>
                </a:solidFill>
              </a:rPr>
              <a:t>Pattern Matching</a:t>
            </a:r>
          </a:p>
        </p:txBody>
      </p:sp>
      <p:sp>
        <p:nvSpPr>
          <p:cNvPr id="7" name="Rectangular Callout 6"/>
          <p:cNvSpPr/>
          <p:nvPr/>
        </p:nvSpPr>
        <p:spPr>
          <a:xfrm>
            <a:off x="6629400" y="3657600"/>
            <a:ext cx="2133600" cy="1200329"/>
          </a:xfrm>
          <a:prstGeom prst="wedgeRectCallout">
            <a:avLst>
              <a:gd name="adj1" fmla="val -112918"/>
              <a:gd name="adj2" fmla="val 42422"/>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dirty="0" smtClean="0">
                <a:solidFill>
                  <a:schemeClr val="bg1"/>
                </a:solidFill>
              </a:rPr>
              <a:t>F# Computation Expressions</a:t>
            </a:r>
          </a:p>
          <a:p>
            <a:pPr algn="ctr"/>
            <a:endParaRPr lang="en-GB" dirty="0" smtClean="0">
              <a:solidFill>
                <a:schemeClr val="bg1"/>
              </a:solidFill>
            </a:endParaRPr>
          </a:p>
          <a:p>
            <a:pPr algn="ctr"/>
            <a:r>
              <a:rPr lang="en-GB" dirty="0" smtClean="0">
                <a:solidFill>
                  <a:schemeClr val="bg1"/>
                </a:solidFill>
              </a:rPr>
              <a:t>Expression Trees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Kinds of languages</a:t>
            </a:r>
            <a:endParaRPr lang="en-GB" dirty="0"/>
          </a:p>
        </p:txBody>
      </p:sp>
      <p:graphicFrame>
        <p:nvGraphicFramePr>
          <p:cNvPr id="5" name="Diagram 4"/>
          <p:cNvGraphicFramePr/>
          <p:nvPr/>
        </p:nvGraphicFramePr>
        <p:xfrm>
          <a:off x="0" y="1000108"/>
          <a:ext cx="9001156" cy="5429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Rectangular Callout 20"/>
          <p:cNvSpPr/>
          <p:nvPr/>
        </p:nvSpPr>
        <p:spPr>
          <a:xfrm>
            <a:off x="7215206" y="1071546"/>
            <a:ext cx="1928794" cy="923330"/>
          </a:xfrm>
          <a:prstGeom prst="wedgeRectCallout">
            <a:avLst>
              <a:gd name="adj1" fmla="val -38064"/>
              <a:gd name="adj2" fmla="val 133055"/>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b="1" dirty="0" smtClean="0">
                <a:solidFill>
                  <a:schemeClr val="bg1"/>
                </a:solidFill>
              </a:rPr>
              <a:t>Much FP Research Focuses Here</a:t>
            </a:r>
          </a:p>
        </p:txBody>
      </p:sp>
      <p:sp>
        <p:nvSpPr>
          <p:cNvPr id="22" name="Rectangular Callout 21"/>
          <p:cNvSpPr/>
          <p:nvPr/>
        </p:nvSpPr>
        <p:spPr>
          <a:xfrm>
            <a:off x="2071670" y="1214422"/>
            <a:ext cx="1928794" cy="646331"/>
          </a:xfrm>
          <a:prstGeom prst="wedgeRectCallout">
            <a:avLst>
              <a:gd name="adj1" fmla="val -8346"/>
              <a:gd name="adj2" fmla="val 156282"/>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b="1" dirty="0" smtClean="0">
                <a:solidFill>
                  <a:schemeClr val="bg1"/>
                </a:solidFill>
              </a:rPr>
              <a:t>Many real world gains are here</a:t>
            </a:r>
          </a:p>
        </p:txBody>
      </p:sp>
      <p:sp>
        <p:nvSpPr>
          <p:cNvPr id="23" name="Rectangular Callout 22"/>
          <p:cNvSpPr/>
          <p:nvPr/>
        </p:nvSpPr>
        <p:spPr>
          <a:xfrm>
            <a:off x="4214810" y="928670"/>
            <a:ext cx="2571768" cy="646331"/>
          </a:xfrm>
          <a:prstGeom prst="wedgeRectCallout">
            <a:avLst>
              <a:gd name="adj1" fmla="val -65836"/>
              <a:gd name="adj2" fmla="val 202777"/>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b="1" dirty="0" smtClean="0">
                <a:solidFill>
                  <a:schemeClr val="bg1"/>
                </a:solidFill>
              </a:rPr>
              <a:t>There can be many of these languages</a:t>
            </a:r>
          </a:p>
        </p:txBody>
      </p:sp>
      <p:sp>
        <p:nvSpPr>
          <p:cNvPr id="28" name="Rectangle 27"/>
          <p:cNvSpPr/>
          <p:nvPr/>
        </p:nvSpPr>
        <p:spPr>
          <a:xfrm>
            <a:off x="0" y="2285992"/>
            <a:ext cx="9001156" cy="2928958"/>
          </a:xfrm>
          <a:prstGeom prst="rect">
            <a:avLst/>
          </a:prstGeom>
          <a:noFill/>
          <a:ln>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Functional Programming?</a:t>
            </a:r>
            <a:endParaRPr lang="en-GB" dirty="0"/>
          </a:p>
        </p:txBody>
      </p:sp>
      <p:sp>
        <p:nvSpPr>
          <p:cNvPr id="3" name="Content Placeholder 2"/>
          <p:cNvSpPr>
            <a:spLocks noGrp="1"/>
          </p:cNvSpPr>
          <p:nvPr>
            <p:ph type="body" idx="1"/>
          </p:nvPr>
        </p:nvSpPr>
        <p:spPr/>
        <p:txBody>
          <a:bodyPr/>
          <a:lstStyle/>
          <a:p>
            <a:endParaRPr lang="en-GB" sz="3200" dirty="0" smtClean="0"/>
          </a:p>
          <a:p>
            <a:r>
              <a:rPr lang="en-GB" sz="3200" dirty="0" smtClean="0"/>
              <a:t>“Working with immutable data”</a:t>
            </a:r>
          </a:p>
          <a:p>
            <a:r>
              <a:rPr lang="en-GB" sz="3200" dirty="0" smtClean="0"/>
              <a:t>“A language with queries”</a:t>
            </a:r>
          </a:p>
          <a:p>
            <a:r>
              <a:rPr lang="en-GB" sz="3200" dirty="0" smtClean="0"/>
              <a:t>“A language with lambdas” </a:t>
            </a:r>
          </a:p>
          <a:p>
            <a:r>
              <a:rPr lang="en-GB" sz="3200" dirty="0" smtClean="0"/>
              <a:t>“A language with pattern matching”</a:t>
            </a:r>
          </a:p>
          <a:p>
            <a:r>
              <a:rPr lang="en-GB" sz="3200" dirty="0" smtClean="0"/>
              <a:t>“A language with a lighter syntax”</a:t>
            </a:r>
          </a:p>
          <a:p>
            <a:r>
              <a:rPr lang="en-GB" sz="3200" dirty="0" smtClean="0"/>
              <a:t>“Laziness”</a:t>
            </a:r>
          </a:p>
          <a:p>
            <a:r>
              <a:rPr lang="en-GB" sz="3200" dirty="0" smtClean="0"/>
              <a:t>“Taming side effects”</a:t>
            </a:r>
          </a:p>
          <a:p>
            <a:r>
              <a:rPr lang="en-GB" dirty="0" smtClean="0"/>
              <a:t>“Type classes”</a:t>
            </a:r>
            <a:endParaRPr lang="en-GB" sz="3200" dirty="0" smtClean="0"/>
          </a:p>
        </p:txBody>
      </p:sp>
      <p:sp>
        <p:nvSpPr>
          <p:cNvPr id="4" name="AutoShape 9"/>
          <p:cNvSpPr>
            <a:spLocks noChangeArrowheads="1"/>
          </p:cNvSpPr>
          <p:nvPr/>
        </p:nvSpPr>
        <p:spPr bwMode="auto">
          <a:xfrm>
            <a:off x="5574227" y="1075768"/>
            <a:ext cx="3346450" cy="707886"/>
          </a:xfrm>
          <a:prstGeom prst="wedgeRectCallout">
            <a:avLst>
              <a:gd name="adj1" fmla="val -34931"/>
              <a:gd name="adj2" fmla="val 49910"/>
            </a:avLst>
          </a:prstGeom>
          <a:solidFill>
            <a:srgbClr val="0033CC"/>
          </a:solidFill>
          <a:ln w="15875">
            <a:solidFill>
              <a:schemeClr val="tx1"/>
            </a:solidFill>
            <a:miter lim="800000"/>
            <a:headEnd/>
            <a:tailEnd/>
          </a:ln>
          <a:effectLst/>
        </p:spPr>
        <p:txBody>
          <a:bodyPr anchor="ctr" anchorCtr="1">
            <a:spAutoFit/>
          </a:bodyPr>
          <a:lstStyle/>
          <a:p>
            <a:pPr algn="ctr"/>
            <a:r>
              <a:rPr lang="en-GB" sz="2000" b="1" dirty="0" smtClean="0">
                <a:latin typeface="+mn-lt"/>
              </a:rPr>
              <a:t>“Anything but imperative programming”???</a:t>
            </a:r>
            <a:endParaRPr lang="en-GB" sz="2000"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a:xfrm>
            <a:off x="500034" y="0"/>
            <a:ext cx="8229600" cy="1143000"/>
          </a:xfrm>
        </p:spPr>
        <p:txBody>
          <a:bodyPr/>
          <a:lstStyle/>
          <a:p>
            <a:r>
              <a:rPr lang="en-GB" dirty="0" err="1" smtClean="0"/>
              <a:t>async</a:t>
            </a:r>
            <a:r>
              <a:rPr lang="en-GB" dirty="0" smtClean="0"/>
              <a:t> { ... }</a:t>
            </a:r>
            <a:endParaRPr lang="en-GB" dirty="0"/>
          </a:p>
        </p:txBody>
      </p:sp>
      <p:sp>
        <p:nvSpPr>
          <p:cNvPr id="17" name="Folded Corner 16"/>
          <p:cNvSpPr/>
          <p:nvPr/>
        </p:nvSpPr>
        <p:spPr>
          <a:xfrm>
            <a:off x="428596" y="3500438"/>
            <a:ext cx="6404565" cy="2070228"/>
          </a:xfrm>
          <a:prstGeom prst="foldedCorner">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r>
              <a:rPr lang="en-GB" dirty="0" err="1" smtClean="0">
                <a:solidFill>
                  <a:schemeClr val="tx1"/>
                </a:solidFill>
                <a:latin typeface="Consolas" pitchFamily="49" charset="0"/>
                <a:cs typeface="Consolas" pitchFamily="49" charset="0"/>
              </a:rPr>
              <a:t>async.Delay</a:t>
            </a:r>
            <a:r>
              <a:rPr lang="en-GB" dirty="0" smtClean="0">
                <a:solidFill>
                  <a:schemeClr val="tx1"/>
                </a:solidFill>
                <a:latin typeface="Consolas" pitchFamily="49" charset="0"/>
                <a:cs typeface="Consolas" pitchFamily="49" charset="0"/>
              </a:rPr>
              <a:t>(fun () -&gt; </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async.Bind</a:t>
            </a:r>
            <a:r>
              <a:rPr lang="en-GB" dirty="0" smtClean="0">
                <a:solidFill>
                  <a:schemeClr val="tx1"/>
                </a:solidFill>
                <a:latin typeface="Consolas" pitchFamily="49" charset="0"/>
                <a:cs typeface="Consolas" pitchFamily="49" charset="0"/>
              </a:rPr>
              <a:t>(</a:t>
            </a:r>
            <a:r>
              <a:rPr lang="en-GB" dirty="0" err="1" smtClean="0">
                <a:solidFill>
                  <a:schemeClr val="tx1"/>
                </a:solidFill>
                <a:latin typeface="Consolas" pitchFamily="49" charset="0"/>
                <a:cs typeface="Consolas" pitchFamily="49" charset="0"/>
              </a:rPr>
              <a:t>ReadAsync</a:t>
            </a:r>
            <a:r>
              <a:rPr lang="en-GB" dirty="0" smtClean="0">
                <a:solidFill>
                  <a:schemeClr val="tx1"/>
                </a:solidFill>
                <a:latin typeface="Consolas" pitchFamily="49" charset="0"/>
                <a:cs typeface="Consolas" pitchFamily="49" charset="0"/>
              </a:rPr>
              <a:t> "cat.jpg", (fun image -&gt;</a:t>
            </a:r>
          </a:p>
          <a:p>
            <a:r>
              <a:rPr lang="en-GB" dirty="0" smtClean="0">
                <a:solidFill>
                  <a:schemeClr val="tx1"/>
                </a:solidFill>
                <a:latin typeface="Consolas" pitchFamily="49" charset="0"/>
                <a:cs typeface="Consolas" pitchFamily="49" charset="0"/>
              </a:rPr>
              <a:t>        let image2 = f image</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async.Bind</a:t>
            </a:r>
            <a:r>
              <a:rPr lang="en-GB" dirty="0" smtClean="0">
                <a:solidFill>
                  <a:schemeClr val="tx1"/>
                </a:solidFill>
                <a:latin typeface="Consolas" pitchFamily="49" charset="0"/>
                <a:cs typeface="Consolas" pitchFamily="49" charset="0"/>
              </a:rPr>
              <a:t>(</a:t>
            </a:r>
            <a:r>
              <a:rPr lang="en-GB" dirty="0" err="1" smtClean="0">
                <a:solidFill>
                  <a:schemeClr val="tx1"/>
                </a:solidFill>
                <a:latin typeface="Consolas" pitchFamily="49" charset="0"/>
                <a:cs typeface="Consolas" pitchFamily="49" charset="0"/>
              </a:rPr>
              <a:t>writeAsync</a:t>
            </a:r>
            <a:r>
              <a:rPr lang="en-GB" dirty="0" smtClean="0">
                <a:solidFill>
                  <a:schemeClr val="tx1"/>
                </a:solidFill>
                <a:latin typeface="Consolas" pitchFamily="49" charset="0"/>
                <a:cs typeface="Consolas" pitchFamily="49" charset="0"/>
              </a:rPr>
              <a:t> "dog.jpg",(fun () -&gt;</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printfn</a:t>
            </a:r>
            <a:r>
              <a:rPr lang="en-GB" dirty="0" smtClean="0">
                <a:solidFill>
                  <a:schemeClr val="tx1"/>
                </a:solidFill>
                <a:latin typeface="Consolas" pitchFamily="49" charset="0"/>
                <a:cs typeface="Consolas" pitchFamily="49" charset="0"/>
              </a:rPr>
              <a:t> "done!"</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async.Return</a:t>
            </a:r>
            <a:r>
              <a:rPr lang="en-GB" dirty="0" smtClean="0">
                <a:solidFill>
                  <a:schemeClr val="tx1"/>
                </a:solidFill>
                <a:latin typeface="Consolas" pitchFamily="49" charset="0"/>
                <a:cs typeface="Consolas" pitchFamily="49" charset="0"/>
              </a:rPr>
              <a:t>())))))</a:t>
            </a:r>
          </a:p>
        </p:txBody>
      </p:sp>
      <p:sp>
        <p:nvSpPr>
          <p:cNvPr id="19" name="Folded Corner 18"/>
          <p:cNvSpPr/>
          <p:nvPr/>
        </p:nvSpPr>
        <p:spPr>
          <a:xfrm>
            <a:off x="428596" y="919953"/>
            <a:ext cx="5138192" cy="1739651"/>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err="1" smtClean="0">
                <a:solidFill>
                  <a:schemeClr val="bg1"/>
                </a:solidFill>
                <a:latin typeface="Consolas" pitchFamily="49" charset="0"/>
                <a:cs typeface="Consolas" pitchFamily="49" charset="0"/>
              </a:rPr>
              <a:t>async</a:t>
            </a:r>
            <a:r>
              <a:rPr lang="en-GB" b="1" dirty="0" smtClean="0">
                <a:solidFill>
                  <a:schemeClr val="bg1"/>
                </a:solidFill>
                <a:latin typeface="Consolas" pitchFamily="49" charset="0"/>
                <a:cs typeface="Consolas" pitchFamily="49" charset="0"/>
              </a:rPr>
              <a:t> {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image = </a:t>
            </a:r>
            <a:r>
              <a:rPr lang="en-GB" b="1" dirty="0" err="1" smtClean="0">
                <a:solidFill>
                  <a:schemeClr val="bg1"/>
                </a:solidFill>
                <a:latin typeface="Consolas" pitchFamily="49" charset="0"/>
                <a:cs typeface="Consolas" pitchFamily="49" charset="0"/>
              </a:rPr>
              <a:t>ReadAsync</a:t>
            </a:r>
            <a:r>
              <a:rPr lang="en-GB" b="1" dirty="0" smtClean="0">
                <a:solidFill>
                  <a:schemeClr val="bg1"/>
                </a:solidFill>
                <a:latin typeface="Consolas" pitchFamily="49" charset="0"/>
                <a:cs typeface="Consolas" pitchFamily="49" charset="0"/>
              </a:rPr>
              <a:t> "cat.jpg"</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image2 = f image</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do! </a:t>
            </a:r>
            <a:r>
              <a:rPr lang="en-GB" b="1" dirty="0" err="1" smtClean="0">
                <a:solidFill>
                  <a:schemeClr val="bg1"/>
                </a:solidFill>
                <a:latin typeface="Consolas" pitchFamily="49" charset="0"/>
                <a:cs typeface="Consolas" pitchFamily="49" charset="0"/>
              </a:rPr>
              <a:t>WriteAsync</a:t>
            </a:r>
            <a:r>
              <a:rPr lang="en-GB" b="1" dirty="0" smtClean="0">
                <a:solidFill>
                  <a:schemeClr val="bg1"/>
                </a:solidFill>
                <a:latin typeface="Consolas" pitchFamily="49" charset="0"/>
                <a:cs typeface="Consolas" pitchFamily="49" charset="0"/>
              </a:rPr>
              <a:t> image2 "dog.jpg"</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do </a:t>
            </a:r>
            <a:r>
              <a:rPr lang="en-GB" b="1" dirty="0" err="1" smtClean="0">
                <a:solidFill>
                  <a:schemeClr val="bg1"/>
                </a:solidFill>
                <a:latin typeface="Consolas" pitchFamily="49" charset="0"/>
                <a:cs typeface="Consolas" pitchFamily="49" charset="0"/>
              </a:rPr>
              <a:t>printfn</a:t>
            </a:r>
            <a:r>
              <a:rPr lang="en-GB" b="1" dirty="0" smtClean="0">
                <a:solidFill>
                  <a:schemeClr val="bg1"/>
                </a:solidFill>
                <a:latin typeface="Consolas" pitchFamily="49" charset="0"/>
                <a:cs typeface="Consolas" pitchFamily="49" charset="0"/>
              </a:rPr>
              <a:t> "done!" </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return </a:t>
            </a:r>
            <a:r>
              <a:rPr lang="en-GB" b="1" dirty="0" smtClean="0">
                <a:solidFill>
                  <a:schemeClr val="bg1"/>
                </a:solidFill>
                <a:latin typeface="Consolas" pitchFamily="49" charset="0"/>
                <a:cs typeface="Consolas" pitchFamily="49" charset="0"/>
              </a:rPr>
              <a:t>image2 }</a:t>
            </a:r>
          </a:p>
        </p:txBody>
      </p:sp>
      <p:sp>
        <p:nvSpPr>
          <p:cNvPr id="20" name="Freeform 19"/>
          <p:cNvSpPr/>
          <p:nvPr/>
        </p:nvSpPr>
        <p:spPr>
          <a:xfrm>
            <a:off x="1212149" y="850006"/>
            <a:ext cx="4261371" cy="1622738"/>
          </a:xfrm>
          <a:custGeom>
            <a:avLst/>
            <a:gdLst>
              <a:gd name="connsiteX0" fmla="*/ 1514246 w 3686861"/>
              <a:gd name="connsiteY0" fmla="*/ 138989 h 1353312"/>
              <a:gd name="connsiteX1" fmla="*/ 1499616 w 3686861"/>
              <a:gd name="connsiteY1" fmla="*/ 117044 h 1353312"/>
              <a:gd name="connsiteX2" fmla="*/ 1397203 w 3686861"/>
              <a:gd name="connsiteY2" fmla="*/ 51207 h 1353312"/>
              <a:gd name="connsiteX3" fmla="*/ 1324051 w 3686861"/>
              <a:gd name="connsiteY3" fmla="*/ 29261 h 1353312"/>
              <a:gd name="connsiteX4" fmla="*/ 1250899 w 3686861"/>
              <a:gd name="connsiteY4" fmla="*/ 21946 h 1353312"/>
              <a:gd name="connsiteX5" fmla="*/ 1177747 w 3686861"/>
              <a:gd name="connsiteY5" fmla="*/ 7316 h 1353312"/>
              <a:gd name="connsiteX6" fmla="*/ 555955 w 3686861"/>
              <a:gd name="connsiteY6" fmla="*/ 0 h 1353312"/>
              <a:gd name="connsiteX7" fmla="*/ 146304 w 3686861"/>
              <a:gd name="connsiteY7" fmla="*/ 7316 h 1353312"/>
              <a:gd name="connsiteX8" fmla="*/ 87782 w 3686861"/>
              <a:gd name="connsiteY8" fmla="*/ 29261 h 1353312"/>
              <a:gd name="connsiteX9" fmla="*/ 51206 w 3686861"/>
              <a:gd name="connsiteY9" fmla="*/ 73152 h 1353312"/>
              <a:gd name="connsiteX10" fmla="*/ 36576 w 3686861"/>
              <a:gd name="connsiteY10" fmla="*/ 124359 h 1353312"/>
              <a:gd name="connsiteX11" fmla="*/ 29261 w 3686861"/>
              <a:gd name="connsiteY11" fmla="*/ 321869 h 1353312"/>
              <a:gd name="connsiteX12" fmla="*/ 7315 w 3686861"/>
              <a:gd name="connsiteY12" fmla="*/ 438912 h 1353312"/>
              <a:gd name="connsiteX13" fmla="*/ 0 w 3686861"/>
              <a:gd name="connsiteY13" fmla="*/ 475488 h 1353312"/>
              <a:gd name="connsiteX14" fmla="*/ 7315 w 3686861"/>
              <a:gd name="connsiteY14" fmla="*/ 1009498 h 1353312"/>
              <a:gd name="connsiteX15" fmla="*/ 14630 w 3686861"/>
              <a:gd name="connsiteY15" fmla="*/ 1053389 h 1353312"/>
              <a:gd name="connsiteX16" fmla="*/ 21946 w 3686861"/>
              <a:gd name="connsiteY16" fmla="*/ 1141172 h 1353312"/>
              <a:gd name="connsiteX17" fmla="*/ 36576 w 3686861"/>
              <a:gd name="connsiteY17" fmla="*/ 1199693 h 1353312"/>
              <a:gd name="connsiteX18" fmla="*/ 58522 w 3686861"/>
              <a:gd name="connsiteY18" fmla="*/ 1258215 h 1353312"/>
              <a:gd name="connsiteX19" fmla="*/ 65837 w 3686861"/>
              <a:gd name="connsiteY19" fmla="*/ 1287476 h 1353312"/>
              <a:gd name="connsiteX20" fmla="*/ 87782 w 3686861"/>
              <a:gd name="connsiteY20" fmla="*/ 1331367 h 1353312"/>
              <a:gd name="connsiteX21" fmla="*/ 131674 w 3686861"/>
              <a:gd name="connsiteY21" fmla="*/ 1353312 h 1353312"/>
              <a:gd name="connsiteX22" fmla="*/ 1097280 w 3686861"/>
              <a:gd name="connsiteY22" fmla="*/ 1345997 h 1353312"/>
              <a:gd name="connsiteX23" fmla="*/ 1631290 w 3686861"/>
              <a:gd name="connsiteY23" fmla="*/ 1331367 h 1353312"/>
              <a:gd name="connsiteX24" fmla="*/ 1667866 w 3686861"/>
              <a:gd name="connsiteY24" fmla="*/ 1294791 h 1353312"/>
              <a:gd name="connsiteX25" fmla="*/ 1675181 w 3686861"/>
              <a:gd name="connsiteY25" fmla="*/ 1097280 h 1353312"/>
              <a:gd name="connsiteX26" fmla="*/ 1697126 w 3686861"/>
              <a:gd name="connsiteY26" fmla="*/ 1046074 h 1353312"/>
              <a:gd name="connsiteX27" fmla="*/ 1733702 w 3686861"/>
              <a:gd name="connsiteY27" fmla="*/ 1024128 h 1353312"/>
              <a:gd name="connsiteX28" fmla="*/ 2201875 w 3686861"/>
              <a:gd name="connsiteY28" fmla="*/ 1016813 h 1353312"/>
              <a:gd name="connsiteX29" fmla="*/ 2223821 w 3686861"/>
              <a:gd name="connsiteY29" fmla="*/ 1009498 h 1353312"/>
              <a:gd name="connsiteX30" fmla="*/ 2260397 w 3686861"/>
              <a:gd name="connsiteY30" fmla="*/ 965607 h 1353312"/>
              <a:gd name="connsiteX31" fmla="*/ 2296973 w 3686861"/>
              <a:gd name="connsiteY31" fmla="*/ 877824 h 1353312"/>
              <a:gd name="connsiteX32" fmla="*/ 2326234 w 3686861"/>
              <a:gd name="connsiteY32" fmla="*/ 855879 h 1353312"/>
              <a:gd name="connsiteX33" fmla="*/ 2348179 w 3686861"/>
              <a:gd name="connsiteY33" fmla="*/ 848564 h 1353312"/>
              <a:gd name="connsiteX34" fmla="*/ 3591763 w 3686861"/>
              <a:gd name="connsiteY34" fmla="*/ 841248 h 1353312"/>
              <a:gd name="connsiteX35" fmla="*/ 3642970 w 3686861"/>
              <a:gd name="connsiteY35" fmla="*/ 826618 h 1353312"/>
              <a:gd name="connsiteX36" fmla="*/ 3679546 w 3686861"/>
              <a:gd name="connsiteY36" fmla="*/ 782727 h 1353312"/>
              <a:gd name="connsiteX37" fmla="*/ 3686861 w 3686861"/>
              <a:gd name="connsiteY37" fmla="*/ 746151 h 1353312"/>
              <a:gd name="connsiteX38" fmla="*/ 3679546 w 3686861"/>
              <a:gd name="connsiteY38" fmla="*/ 570586 h 1353312"/>
              <a:gd name="connsiteX39" fmla="*/ 3664915 w 3686861"/>
              <a:gd name="connsiteY39" fmla="*/ 548640 h 1353312"/>
              <a:gd name="connsiteX40" fmla="*/ 3628339 w 3686861"/>
              <a:gd name="connsiteY40" fmla="*/ 512064 h 1353312"/>
              <a:gd name="connsiteX41" fmla="*/ 3606394 w 3686861"/>
              <a:gd name="connsiteY41" fmla="*/ 504749 h 1353312"/>
              <a:gd name="connsiteX42" fmla="*/ 3577133 w 3686861"/>
              <a:gd name="connsiteY42" fmla="*/ 490119 h 1353312"/>
              <a:gd name="connsiteX43" fmla="*/ 3533242 w 3686861"/>
              <a:gd name="connsiteY43" fmla="*/ 482804 h 1353312"/>
              <a:gd name="connsiteX44" fmla="*/ 3313786 w 3686861"/>
              <a:gd name="connsiteY44" fmla="*/ 504749 h 1353312"/>
              <a:gd name="connsiteX45" fmla="*/ 3255264 w 3686861"/>
              <a:gd name="connsiteY45" fmla="*/ 512064 h 1353312"/>
              <a:gd name="connsiteX46" fmla="*/ 3182112 w 3686861"/>
              <a:gd name="connsiteY46" fmla="*/ 519380 h 1353312"/>
              <a:gd name="connsiteX47" fmla="*/ 3145536 w 3686861"/>
              <a:gd name="connsiteY47" fmla="*/ 526695 h 1353312"/>
              <a:gd name="connsiteX48" fmla="*/ 2428646 w 3686861"/>
              <a:gd name="connsiteY48" fmla="*/ 519380 h 1353312"/>
              <a:gd name="connsiteX49" fmla="*/ 2421331 w 3686861"/>
              <a:gd name="connsiteY49" fmla="*/ 482804 h 1353312"/>
              <a:gd name="connsiteX50" fmla="*/ 2414016 w 3686861"/>
              <a:gd name="connsiteY50" fmla="*/ 380391 h 1353312"/>
              <a:gd name="connsiteX51" fmla="*/ 2370125 w 3686861"/>
              <a:gd name="connsiteY51" fmla="*/ 336500 h 1353312"/>
              <a:gd name="connsiteX52" fmla="*/ 2348179 w 3686861"/>
              <a:gd name="connsiteY52" fmla="*/ 321869 h 1353312"/>
              <a:gd name="connsiteX53" fmla="*/ 2282342 w 3686861"/>
              <a:gd name="connsiteY53" fmla="*/ 307239 h 1353312"/>
              <a:gd name="connsiteX54" fmla="*/ 1536192 w 3686861"/>
              <a:gd name="connsiteY54" fmla="*/ 307239 h 1353312"/>
              <a:gd name="connsiteX55" fmla="*/ 1521562 w 3686861"/>
              <a:gd name="connsiteY55" fmla="*/ 263348 h 1353312"/>
              <a:gd name="connsiteX56" fmla="*/ 1514246 w 3686861"/>
              <a:gd name="connsiteY56" fmla="*/ 168250 h 1353312"/>
              <a:gd name="connsiteX57" fmla="*/ 1506931 w 3686861"/>
              <a:gd name="connsiteY57" fmla="*/ 146304 h 1353312"/>
              <a:gd name="connsiteX58" fmla="*/ 1514246 w 3686861"/>
              <a:gd name="connsiteY58" fmla="*/ 138989 h 135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686861" h="1353312">
                <a:moveTo>
                  <a:pt x="1514246" y="138989"/>
                </a:moveTo>
                <a:cubicBezTo>
                  <a:pt x="1513027" y="134112"/>
                  <a:pt x="1506151" y="122925"/>
                  <a:pt x="1499616" y="117044"/>
                </a:cubicBezTo>
                <a:cubicBezTo>
                  <a:pt x="1467115" y="87793"/>
                  <a:pt x="1436671" y="67652"/>
                  <a:pt x="1397203" y="51207"/>
                </a:cubicBezTo>
                <a:cubicBezTo>
                  <a:pt x="1386574" y="46778"/>
                  <a:pt x="1340371" y="31592"/>
                  <a:pt x="1324051" y="29261"/>
                </a:cubicBezTo>
                <a:cubicBezTo>
                  <a:pt x="1299792" y="25795"/>
                  <a:pt x="1275134" y="25581"/>
                  <a:pt x="1250899" y="21946"/>
                </a:cubicBezTo>
                <a:cubicBezTo>
                  <a:pt x="1226307" y="18257"/>
                  <a:pt x="1202612" y="7609"/>
                  <a:pt x="1177747" y="7316"/>
                </a:cubicBezTo>
                <a:lnTo>
                  <a:pt x="555955" y="0"/>
                </a:lnTo>
                <a:lnTo>
                  <a:pt x="146304" y="7316"/>
                </a:lnTo>
                <a:cubicBezTo>
                  <a:pt x="118896" y="8215"/>
                  <a:pt x="107495" y="13491"/>
                  <a:pt x="87782" y="29261"/>
                </a:cubicBezTo>
                <a:cubicBezTo>
                  <a:pt x="73254" y="40883"/>
                  <a:pt x="61871" y="58933"/>
                  <a:pt x="51206" y="73152"/>
                </a:cubicBezTo>
                <a:cubicBezTo>
                  <a:pt x="47193" y="85192"/>
                  <a:pt x="37311" y="112969"/>
                  <a:pt x="36576" y="124359"/>
                </a:cubicBezTo>
                <a:cubicBezTo>
                  <a:pt x="32334" y="190104"/>
                  <a:pt x="33019" y="256094"/>
                  <a:pt x="29261" y="321869"/>
                </a:cubicBezTo>
                <a:cubicBezTo>
                  <a:pt x="25389" y="389631"/>
                  <a:pt x="20642" y="372275"/>
                  <a:pt x="7315" y="438912"/>
                </a:cubicBezTo>
                <a:lnTo>
                  <a:pt x="0" y="475488"/>
                </a:lnTo>
                <a:cubicBezTo>
                  <a:pt x="2438" y="653491"/>
                  <a:pt x="2810" y="831535"/>
                  <a:pt x="7315" y="1009498"/>
                </a:cubicBezTo>
                <a:cubicBezTo>
                  <a:pt x="7690" y="1024325"/>
                  <a:pt x="12992" y="1038648"/>
                  <a:pt x="14630" y="1053389"/>
                </a:cubicBezTo>
                <a:cubicBezTo>
                  <a:pt x="17873" y="1082572"/>
                  <a:pt x="17590" y="1112134"/>
                  <a:pt x="21946" y="1141172"/>
                </a:cubicBezTo>
                <a:cubicBezTo>
                  <a:pt x="24929" y="1161057"/>
                  <a:pt x="31699" y="1180186"/>
                  <a:pt x="36576" y="1199693"/>
                </a:cubicBezTo>
                <a:cubicBezTo>
                  <a:pt x="46536" y="1239534"/>
                  <a:pt x="39394" y="1219961"/>
                  <a:pt x="58522" y="1258215"/>
                </a:cubicBezTo>
                <a:cubicBezTo>
                  <a:pt x="60960" y="1267969"/>
                  <a:pt x="63075" y="1277809"/>
                  <a:pt x="65837" y="1287476"/>
                </a:cubicBezTo>
                <a:cubicBezTo>
                  <a:pt x="70596" y="1304133"/>
                  <a:pt x="74959" y="1318544"/>
                  <a:pt x="87782" y="1331367"/>
                </a:cubicBezTo>
                <a:cubicBezTo>
                  <a:pt x="101962" y="1345547"/>
                  <a:pt x="113826" y="1347363"/>
                  <a:pt x="131674" y="1353312"/>
                </a:cubicBezTo>
                <a:lnTo>
                  <a:pt x="1097280" y="1345997"/>
                </a:lnTo>
                <a:cubicBezTo>
                  <a:pt x="1275331" y="1343391"/>
                  <a:pt x="1453933" y="1347284"/>
                  <a:pt x="1631290" y="1331367"/>
                </a:cubicBezTo>
                <a:cubicBezTo>
                  <a:pt x="1648463" y="1329826"/>
                  <a:pt x="1667866" y="1294791"/>
                  <a:pt x="1667866" y="1294791"/>
                </a:cubicBezTo>
                <a:cubicBezTo>
                  <a:pt x="1670304" y="1228954"/>
                  <a:pt x="1670939" y="1163025"/>
                  <a:pt x="1675181" y="1097280"/>
                </a:cubicBezTo>
                <a:cubicBezTo>
                  <a:pt x="1676599" y="1075306"/>
                  <a:pt x="1683941" y="1062555"/>
                  <a:pt x="1697126" y="1046074"/>
                </a:cubicBezTo>
                <a:cubicBezTo>
                  <a:pt x="1706755" y="1034038"/>
                  <a:pt x="1716903" y="1024629"/>
                  <a:pt x="1733702" y="1024128"/>
                </a:cubicBezTo>
                <a:cubicBezTo>
                  <a:pt x="1889709" y="1019471"/>
                  <a:pt x="2045817" y="1019251"/>
                  <a:pt x="2201875" y="1016813"/>
                </a:cubicBezTo>
                <a:cubicBezTo>
                  <a:pt x="2209190" y="1014375"/>
                  <a:pt x="2217405" y="1013775"/>
                  <a:pt x="2223821" y="1009498"/>
                </a:cubicBezTo>
                <a:cubicBezTo>
                  <a:pt x="2240715" y="998235"/>
                  <a:pt x="2249603" y="981797"/>
                  <a:pt x="2260397" y="965607"/>
                </a:cubicBezTo>
                <a:cubicBezTo>
                  <a:pt x="2271752" y="920186"/>
                  <a:pt x="2266741" y="908055"/>
                  <a:pt x="2296973" y="877824"/>
                </a:cubicBezTo>
                <a:cubicBezTo>
                  <a:pt x="2305594" y="869203"/>
                  <a:pt x="2315648" y="861928"/>
                  <a:pt x="2326234" y="855879"/>
                </a:cubicBezTo>
                <a:cubicBezTo>
                  <a:pt x="2332929" y="852053"/>
                  <a:pt x="2340469" y="848653"/>
                  <a:pt x="2348179" y="848564"/>
                </a:cubicBezTo>
                <a:lnTo>
                  <a:pt x="3591763" y="841248"/>
                </a:lnTo>
                <a:cubicBezTo>
                  <a:pt x="3595664" y="840273"/>
                  <a:pt x="3636674" y="830815"/>
                  <a:pt x="3642970" y="826618"/>
                </a:cubicBezTo>
                <a:cubicBezTo>
                  <a:pt x="3659864" y="815355"/>
                  <a:pt x="3668752" y="798917"/>
                  <a:pt x="3679546" y="782727"/>
                </a:cubicBezTo>
                <a:cubicBezTo>
                  <a:pt x="3681984" y="770535"/>
                  <a:pt x="3686861" y="758584"/>
                  <a:pt x="3686861" y="746151"/>
                </a:cubicBezTo>
                <a:cubicBezTo>
                  <a:pt x="3686861" y="687579"/>
                  <a:pt x="3686014" y="628800"/>
                  <a:pt x="3679546" y="570586"/>
                </a:cubicBezTo>
                <a:cubicBezTo>
                  <a:pt x="3678575" y="561848"/>
                  <a:pt x="3670705" y="555257"/>
                  <a:pt x="3664915" y="548640"/>
                </a:cubicBezTo>
                <a:cubicBezTo>
                  <a:pt x="3653561" y="535664"/>
                  <a:pt x="3644696" y="517516"/>
                  <a:pt x="3628339" y="512064"/>
                </a:cubicBezTo>
                <a:cubicBezTo>
                  <a:pt x="3621024" y="509626"/>
                  <a:pt x="3613481" y="507786"/>
                  <a:pt x="3606394" y="504749"/>
                </a:cubicBezTo>
                <a:cubicBezTo>
                  <a:pt x="3596371" y="500453"/>
                  <a:pt x="3587578" y="493252"/>
                  <a:pt x="3577133" y="490119"/>
                </a:cubicBezTo>
                <a:cubicBezTo>
                  <a:pt x="3562926" y="485857"/>
                  <a:pt x="3547872" y="485242"/>
                  <a:pt x="3533242" y="482804"/>
                </a:cubicBezTo>
                <a:cubicBezTo>
                  <a:pt x="3255341" y="498243"/>
                  <a:pt x="3523619" y="478521"/>
                  <a:pt x="3313786" y="504749"/>
                </a:cubicBezTo>
                <a:lnTo>
                  <a:pt x="3255264" y="512064"/>
                </a:lnTo>
                <a:cubicBezTo>
                  <a:pt x="3230908" y="514770"/>
                  <a:pt x="3206403" y="516141"/>
                  <a:pt x="3182112" y="519380"/>
                </a:cubicBezTo>
                <a:cubicBezTo>
                  <a:pt x="3169788" y="521023"/>
                  <a:pt x="3157728" y="524257"/>
                  <a:pt x="3145536" y="526695"/>
                </a:cubicBezTo>
                <a:lnTo>
                  <a:pt x="2428646" y="519380"/>
                </a:lnTo>
                <a:cubicBezTo>
                  <a:pt x="2416235" y="518628"/>
                  <a:pt x="2422633" y="495169"/>
                  <a:pt x="2421331" y="482804"/>
                </a:cubicBezTo>
                <a:cubicBezTo>
                  <a:pt x="2417748" y="448767"/>
                  <a:pt x="2425322" y="412694"/>
                  <a:pt x="2414016" y="380391"/>
                </a:cubicBezTo>
                <a:cubicBezTo>
                  <a:pt x="2407181" y="360862"/>
                  <a:pt x="2387340" y="347977"/>
                  <a:pt x="2370125" y="336500"/>
                </a:cubicBezTo>
                <a:cubicBezTo>
                  <a:pt x="2362810" y="331623"/>
                  <a:pt x="2356043" y="325801"/>
                  <a:pt x="2348179" y="321869"/>
                </a:cubicBezTo>
                <a:cubicBezTo>
                  <a:pt x="2330171" y="312865"/>
                  <a:pt x="2299198" y="310048"/>
                  <a:pt x="2282342" y="307239"/>
                </a:cubicBezTo>
                <a:cubicBezTo>
                  <a:pt x="2036275" y="316352"/>
                  <a:pt x="1778114" y="329232"/>
                  <a:pt x="1536192" y="307239"/>
                </a:cubicBezTo>
                <a:cubicBezTo>
                  <a:pt x="1520834" y="305843"/>
                  <a:pt x="1521562" y="263348"/>
                  <a:pt x="1521562" y="263348"/>
                </a:cubicBezTo>
                <a:cubicBezTo>
                  <a:pt x="1519123" y="231649"/>
                  <a:pt x="1518190" y="199797"/>
                  <a:pt x="1514246" y="168250"/>
                </a:cubicBezTo>
                <a:cubicBezTo>
                  <a:pt x="1513290" y="160599"/>
                  <a:pt x="1511208" y="152720"/>
                  <a:pt x="1506931" y="146304"/>
                </a:cubicBezTo>
                <a:cubicBezTo>
                  <a:pt x="1483262" y="110799"/>
                  <a:pt x="1515465" y="143866"/>
                  <a:pt x="1514246" y="138989"/>
                </a:cubicBezTo>
                <a:close/>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Left Arrow Callout 21"/>
          <p:cNvSpPr/>
          <p:nvPr/>
        </p:nvSpPr>
        <p:spPr>
          <a:xfrm>
            <a:off x="5769734" y="1419905"/>
            <a:ext cx="2786495" cy="707886"/>
          </a:xfrm>
          <a:prstGeom prst="leftArrowCallout">
            <a:avLst>
              <a:gd name="adj1" fmla="val 25000"/>
              <a:gd name="adj2" fmla="val 25000"/>
              <a:gd name="adj3" fmla="val 25000"/>
              <a:gd name="adj4" fmla="val 820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Continuation/</a:t>
            </a:r>
          </a:p>
          <a:p>
            <a:pPr algn="ctr"/>
            <a:r>
              <a:rPr lang="en-GB" sz="2000" b="1" dirty="0" smtClean="0"/>
              <a:t>Event </a:t>
            </a:r>
            <a:r>
              <a:rPr lang="en-GB" sz="2000" b="1" dirty="0" err="1" smtClean="0"/>
              <a:t>callback</a:t>
            </a:r>
            <a:endParaRPr lang="en-GB" sz="2000" b="1" dirty="0"/>
          </a:p>
        </p:txBody>
      </p:sp>
      <p:sp>
        <p:nvSpPr>
          <p:cNvPr id="23" name="Left Arrow Callout 22"/>
          <p:cNvSpPr/>
          <p:nvPr/>
        </p:nvSpPr>
        <p:spPr>
          <a:xfrm>
            <a:off x="5537915" y="827501"/>
            <a:ext cx="3181082" cy="400110"/>
          </a:xfrm>
          <a:prstGeom prst="leftArrowCallout">
            <a:avLst>
              <a:gd name="adj1" fmla="val 25000"/>
              <a:gd name="adj2" fmla="val 25000"/>
              <a:gd name="adj3" fmla="val 25000"/>
              <a:gd name="adj4" fmla="val 79552"/>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Asynchronous  action</a:t>
            </a:r>
            <a:endParaRPr lang="en-GB" sz="2000" b="1" dirty="0"/>
          </a:p>
        </p:txBody>
      </p:sp>
      <p:sp>
        <p:nvSpPr>
          <p:cNvPr id="24" name="TextBox 23"/>
          <p:cNvSpPr txBox="1"/>
          <p:nvPr/>
        </p:nvSpPr>
        <p:spPr>
          <a:xfrm>
            <a:off x="428596" y="3071810"/>
            <a:ext cx="4541308" cy="369332"/>
          </a:xfrm>
          <a:prstGeom prst="rect">
            <a:avLst/>
          </a:prstGeom>
          <a:noFill/>
        </p:spPr>
        <p:txBody>
          <a:bodyPr wrap="none" rtlCol="0">
            <a:spAutoFit/>
          </a:bodyPr>
          <a:lstStyle/>
          <a:p>
            <a:r>
              <a:rPr lang="en-GB" dirty="0" smtClean="0"/>
              <a:t>You're actually writing this (approximately):</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20" grpId="0" animBg="1"/>
      <p:bldP spid="22" grpId="0" animBg="1"/>
      <p:bldP spid="24" grpId="0" build="allAtOnce"/>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Sequencing I/O requests</a:t>
            </a:r>
          </a:p>
          <a:p>
            <a:endParaRPr lang="en-GB" sz="2800" dirty="0" smtClean="0"/>
          </a:p>
          <a:p>
            <a:endParaRPr lang="en-GB" sz="2800" dirty="0" smtClean="0"/>
          </a:p>
          <a:p>
            <a:endParaRPr lang="en-GB" sz="2800" dirty="0" smtClean="0"/>
          </a:p>
          <a:p>
            <a:r>
              <a:rPr lang="en-GB" sz="2800" dirty="0" smtClean="0"/>
              <a:t>Sequencing CPU computations and I/O requests</a:t>
            </a:r>
          </a:p>
          <a:p>
            <a:endParaRPr lang="en-GB" sz="2800" dirty="0" smtClean="0"/>
          </a:p>
        </p:txBody>
      </p:sp>
      <p:sp>
        <p:nvSpPr>
          <p:cNvPr id="6" name="Folded Corner 5"/>
          <p:cNvSpPr/>
          <p:nvPr/>
        </p:nvSpPr>
        <p:spPr>
          <a:xfrm>
            <a:off x="662832" y="1929261"/>
            <a:ext cx="8177486" cy="1188689"/>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text2 }</a:t>
            </a:r>
          </a:p>
        </p:txBody>
      </p:sp>
      <p:sp>
        <p:nvSpPr>
          <p:cNvPr id="7" name="Rectangle 6"/>
          <p:cNvSpPr/>
          <p:nvPr/>
        </p:nvSpPr>
        <p:spPr>
          <a:xfrm>
            <a:off x="649953" y="3971692"/>
            <a:ext cx="8215370" cy="1303809"/>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text3 = </a:t>
            </a:r>
            <a:r>
              <a:rPr lang="en-GB" sz="2000" b="1" dirty="0" err="1" smtClean="0">
                <a:solidFill>
                  <a:schemeClr val="bg1"/>
                </a:solidFill>
                <a:latin typeface="Consolas" pitchFamily="49" charset="0"/>
                <a:cs typeface="Consolas" pitchFamily="49" charset="0"/>
              </a:rPr>
              <a:t>postProcess</a:t>
            </a:r>
            <a:r>
              <a:rPr lang="en-GB" sz="2000" b="1" dirty="0" smtClean="0">
                <a:solidFill>
                  <a:schemeClr val="bg1"/>
                </a:solidFill>
                <a:latin typeface="Consolas" pitchFamily="49" charset="0"/>
                <a:cs typeface="Consolas" pitchFamily="49" charset="0"/>
              </a:rPr>
              <a:t> text2</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text3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t>Economics</a:t>
            </a:r>
            <a:endParaRPr lang="en-GB"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Parallel CPU computations</a:t>
            </a:r>
          </a:p>
          <a:p>
            <a:pPr>
              <a:buNone/>
            </a:pPr>
            <a:endParaRPr lang="en-GB" sz="2800" dirty="0" smtClean="0"/>
          </a:p>
          <a:p>
            <a:endParaRPr lang="en-GB" sz="2800" dirty="0" smtClean="0"/>
          </a:p>
          <a:p>
            <a:endParaRPr lang="en-GB" sz="2800" dirty="0" smtClean="0"/>
          </a:p>
          <a:p>
            <a:r>
              <a:rPr lang="en-GB" sz="2800" dirty="0" smtClean="0"/>
              <a:t>Parallel I/O requests</a:t>
            </a:r>
          </a:p>
          <a:p>
            <a:endParaRPr lang="en-GB" sz="2800" dirty="0" smtClean="0"/>
          </a:p>
        </p:txBody>
      </p:sp>
      <p:sp>
        <p:nvSpPr>
          <p:cNvPr id="4" name="Rectangle 3"/>
          <p:cNvSpPr/>
          <p:nvPr/>
        </p:nvSpPr>
        <p:spPr>
          <a:xfrm>
            <a:off x="714348" y="2122153"/>
            <a:ext cx="7953134" cy="688256"/>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Async.Parallel [ async { return (fib 39) };</a:t>
            </a:r>
          </a:p>
          <a:p>
            <a:r>
              <a:rPr lang="en-GB" sz="2000" b="1" dirty="0" smtClean="0">
                <a:solidFill>
                  <a:schemeClr val="bg1"/>
                </a:solidFill>
                <a:latin typeface="Consolas" pitchFamily="49" charset="0"/>
                <a:cs typeface="Consolas" pitchFamily="49" charset="0"/>
              </a:rPr>
              <a:t>                 async { return (fib 40) }; ]</a:t>
            </a:r>
          </a:p>
        </p:txBody>
      </p:sp>
      <p:sp>
        <p:nvSpPr>
          <p:cNvPr id="7" name="Rectangle 6"/>
          <p:cNvSpPr/>
          <p:nvPr/>
        </p:nvSpPr>
        <p:spPr>
          <a:xfrm>
            <a:off x="585559" y="3925721"/>
            <a:ext cx="8143932" cy="996033"/>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Async.Parallel</a:t>
            </a:r>
            <a:r>
              <a:rPr lang="en-GB" sz="2000" b="1" dirty="0" smtClean="0">
                <a:solidFill>
                  <a:schemeClr val="bg1"/>
                </a:solidFill>
                <a:latin typeface="Consolas" pitchFamily="49" charset="0"/>
                <a:cs typeface="Consolas" pitchFamily="49" charset="0"/>
              </a:rPr>
              <a:t> </a:t>
            </a:r>
          </a:p>
          <a:p>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for </a:t>
            </a:r>
            <a:r>
              <a:rPr lang="en-GB" sz="2000" b="1" dirty="0" smtClean="0">
                <a:solidFill>
                  <a:schemeClr val="bg1"/>
                </a:solidFill>
                <a:latin typeface="Consolas" pitchFamily="49" charset="0"/>
                <a:cs typeface="Consolas" pitchFamily="49" charset="0"/>
              </a:rPr>
              <a:t>target </a:t>
            </a:r>
            <a:r>
              <a:rPr lang="en-GB" sz="2000" b="1" dirty="0" smtClean="0">
                <a:solidFill>
                  <a:schemeClr val="accent2"/>
                </a:solidFill>
                <a:latin typeface="Consolas" pitchFamily="49" charset="0"/>
                <a:cs typeface="Consolas" pitchFamily="49" charset="0"/>
              </a:rPr>
              <a:t>in </a:t>
            </a:r>
            <a:r>
              <a:rPr lang="en-GB" sz="2000" b="1" dirty="0" err="1" smtClean="0">
                <a:solidFill>
                  <a:schemeClr val="bg1"/>
                </a:solidFill>
                <a:latin typeface="Consolas" pitchFamily="49" charset="0"/>
                <a:cs typeface="Consolas" pitchFamily="49" charset="0"/>
              </a:rPr>
              <a:t>langs</a:t>
            </a:r>
            <a:r>
              <a:rPr lang="en-GB" sz="2000" b="1" dirty="0" smtClean="0">
                <a:solidFill>
                  <a:schemeClr val="bg1"/>
                </a:solidFill>
                <a:latin typeface="Consolas" pitchFamily="49" charset="0"/>
                <a:cs typeface="Consolas" pitchFamily="49" charset="0"/>
              </a:rPr>
              <a:t> -&gt; </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lang,target,text</a:t>
            </a:r>
            <a:r>
              <a:rPr lang="en-GB" sz="2000"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theme/theme1.xml><?xml version="1.0" encoding="utf-8"?>
<a:theme xmlns:a="http://schemas.openxmlformats.org/drawingml/2006/main" name="TechEd_Europe">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3058</TotalTime>
  <Words>3874</Words>
  <Application>Microsoft Office PowerPoint</Application>
  <PresentationFormat>On-screen Show (4:3)</PresentationFormat>
  <Paragraphs>1004</Paragraphs>
  <Slides>90</Slides>
  <Notes>42</Notes>
  <HiddenSlides>1</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TechEd_Europe</vt:lpstr>
      <vt:lpstr>Taking Functional Programming into the Mainstream</vt:lpstr>
      <vt:lpstr>Agenda</vt:lpstr>
      <vt:lpstr>Slide 3</vt:lpstr>
      <vt:lpstr>The Simple Story</vt:lpstr>
      <vt:lpstr>Industry is another country...</vt:lpstr>
      <vt:lpstr>Slide 6</vt:lpstr>
      <vt:lpstr>Why is Microsoft Investing in Functional Programming Anyway?</vt:lpstr>
      <vt:lpstr>Simplicity</vt:lpstr>
      <vt:lpstr>Economics</vt:lpstr>
      <vt:lpstr>Parallel</vt:lpstr>
      <vt:lpstr>Simplicity</vt:lpstr>
      <vt:lpstr>Code!</vt:lpstr>
      <vt:lpstr>Slide 13</vt:lpstr>
      <vt:lpstr>Slide 14</vt:lpstr>
      <vt:lpstr>Slide 15</vt:lpstr>
      <vt:lpstr>Slide 16</vt:lpstr>
      <vt:lpstr>Slide 17</vt:lpstr>
      <vt:lpstr>Slide 18</vt:lpstr>
      <vt:lpstr>Slide 19</vt:lpstr>
      <vt:lpstr>Slide 20</vt:lpstr>
      <vt:lpstr>F#:  Influences</vt:lpstr>
      <vt:lpstr>Combining Paradigms</vt:lpstr>
      <vt:lpstr>Parallel</vt:lpstr>
      <vt:lpstr>F# and the Concurrency Challenges</vt:lpstr>
      <vt:lpstr>Let’s Web Crawl…</vt:lpstr>
      <vt:lpstr>Let’s Web Crawl…</vt:lpstr>
      <vt:lpstr>Slide 27</vt:lpstr>
      <vt:lpstr>Whitespace Matters</vt:lpstr>
      <vt:lpstr>Whitespace Matters</vt:lpstr>
      <vt:lpstr>Objects</vt:lpstr>
      <vt:lpstr>Objects + Functional</vt:lpstr>
      <vt:lpstr>Objects + Functional</vt:lpstr>
      <vt:lpstr>Embedding Computations (monads)</vt:lpstr>
      <vt:lpstr>[ … ]</vt:lpstr>
      <vt:lpstr>[ … ]</vt:lpstr>
      <vt:lpstr>[ … ]</vt:lpstr>
      <vt:lpstr>[ … ]</vt:lpstr>
      <vt:lpstr>[ … ]</vt:lpstr>
      <vt:lpstr>[ … ]</vt:lpstr>
      <vt:lpstr>[ … ]</vt:lpstr>
      <vt:lpstr>seq { … }</vt:lpstr>
      <vt:lpstr>seq { … }</vt:lpstr>
      <vt:lpstr>seq { … }</vt:lpstr>
      <vt:lpstr>seq { … }</vt:lpstr>
      <vt:lpstr>queries</vt:lpstr>
      <vt:lpstr>Case Study :  adPredict on bing</vt:lpstr>
      <vt:lpstr>The adCenter Problem</vt:lpstr>
      <vt:lpstr>The adCenter Problem</vt:lpstr>
      <vt:lpstr>The Scale of Things</vt:lpstr>
      <vt:lpstr>F# and adCenter</vt:lpstr>
      <vt:lpstr>AdPredict: What We Observed</vt:lpstr>
      <vt:lpstr>Let’s Web Crawl…</vt:lpstr>
      <vt:lpstr>F# and the Concurrency Challenges</vt:lpstr>
      <vt:lpstr>Four Big Concurrency Challenges</vt:lpstr>
      <vt:lpstr>Immutability the norm...</vt:lpstr>
      <vt:lpstr>F# and the Concurrency Challenges</vt:lpstr>
      <vt:lpstr>Slide 57</vt:lpstr>
      <vt:lpstr>async { ... }</vt:lpstr>
      <vt:lpstr>async { ... }</vt:lpstr>
      <vt:lpstr>async { ... }</vt:lpstr>
      <vt:lpstr>Async Basics + Web Translation</vt:lpstr>
      <vt:lpstr>F# and the Concurrency Challenges</vt:lpstr>
      <vt:lpstr>Your First Agent</vt:lpstr>
      <vt:lpstr>Your First 100,000 Agents</vt:lpstr>
      <vt:lpstr>Agents Galore</vt:lpstr>
      <vt:lpstr>Recap</vt:lpstr>
      <vt:lpstr>Research Contributions (not all published)</vt:lpstr>
      <vt:lpstr>Related Work</vt:lpstr>
      <vt:lpstr>Some Micro Trends</vt:lpstr>
      <vt:lpstr>The Huge Trends</vt:lpstr>
      <vt:lpstr>In Summary</vt:lpstr>
      <vt:lpstr>Latest Book about F#</vt:lpstr>
      <vt:lpstr>Slide 73</vt:lpstr>
      <vt:lpstr>Typical F# Reactive Architecture</vt:lpstr>
      <vt:lpstr>Functional– Pipelines</vt:lpstr>
      <vt:lpstr>The many uses of async { ... }</vt:lpstr>
      <vt:lpstr>Your First 100,000 Chatty Agents</vt:lpstr>
      <vt:lpstr>The many uses of async { ... }</vt:lpstr>
      <vt:lpstr>Concurrency Challenges</vt:lpstr>
      <vt:lpstr>Shared State: The Problem</vt:lpstr>
      <vt:lpstr>Concurrency Challenges</vt:lpstr>
      <vt:lpstr>Concurrency Challenges</vt:lpstr>
      <vt:lpstr>Concurrency Challenges</vt:lpstr>
      <vt:lpstr>LOP Taxonomy</vt:lpstr>
      <vt:lpstr>LOP Techniques</vt:lpstr>
      <vt:lpstr>Kinds of languages</vt:lpstr>
      <vt:lpstr>What is Functional Programming?</vt:lpstr>
      <vt:lpstr>async { ... }</vt:lpstr>
      <vt:lpstr>The many uses of async { ... }</vt:lpstr>
      <vt:lpstr>The many uses of async { ... }</vt:lpstr>
    </vt:vector>
  </TitlesOfParts>
  <Manager>&lt;Content Manager Name Here&gt;</Manager>
  <Company>Slidework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Tech·Ed  North America 2009</dc:subject>
  <dc:creator>Pennie</dc:creator>
  <dc:description>Template: Slidework LLC
Formatting:
Event Date: May 11 - 15, 2009
Event Location: Los Angeles, CA
Audience:</dc:description>
  <cp:lastModifiedBy>Don Syme</cp:lastModifiedBy>
  <cp:revision>156</cp:revision>
  <dcterms:created xsi:type="dcterms:W3CDTF">2009-03-17T17:00:19Z</dcterms:created>
  <dcterms:modified xsi:type="dcterms:W3CDTF">2009-11-18T15:54:08Z</dcterms:modified>
</cp:coreProperties>
</file>