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61"/>
  </p:notesMasterIdLst>
  <p:handoutMasterIdLst>
    <p:handoutMasterId r:id="rId62"/>
  </p:handoutMasterIdLst>
  <p:sldIdLst>
    <p:sldId id="466" r:id="rId2"/>
    <p:sldId id="576" r:id="rId3"/>
    <p:sldId id="443" r:id="rId4"/>
    <p:sldId id="286" r:id="rId5"/>
    <p:sldId id="350" r:id="rId6"/>
    <p:sldId id="351" r:id="rId7"/>
    <p:sldId id="352" r:id="rId8"/>
    <p:sldId id="450" r:id="rId9"/>
    <p:sldId id="292" r:id="rId10"/>
    <p:sldId id="293" r:id="rId11"/>
    <p:sldId id="372" r:id="rId12"/>
    <p:sldId id="487" r:id="rId13"/>
    <p:sldId id="628" r:id="rId14"/>
    <p:sldId id="630" r:id="rId15"/>
    <p:sldId id="629" r:id="rId16"/>
    <p:sldId id="456" r:id="rId17"/>
    <p:sldId id="468" r:id="rId18"/>
    <p:sldId id="579" r:id="rId19"/>
    <p:sldId id="580" r:id="rId20"/>
    <p:sldId id="581" r:id="rId21"/>
    <p:sldId id="582" r:id="rId22"/>
    <p:sldId id="530" r:id="rId23"/>
    <p:sldId id="624" r:id="rId24"/>
    <p:sldId id="554" r:id="rId25"/>
    <p:sldId id="555" r:id="rId26"/>
    <p:sldId id="598" r:id="rId27"/>
    <p:sldId id="599" r:id="rId28"/>
    <p:sldId id="602" r:id="rId29"/>
    <p:sldId id="603" r:id="rId30"/>
    <p:sldId id="604" r:id="rId31"/>
    <p:sldId id="516" r:id="rId32"/>
    <p:sldId id="615" r:id="rId33"/>
    <p:sldId id="616" r:id="rId34"/>
    <p:sldId id="617" r:id="rId35"/>
    <p:sldId id="612" r:id="rId36"/>
    <p:sldId id="613" r:id="rId37"/>
    <p:sldId id="517" r:id="rId38"/>
    <p:sldId id="519" r:id="rId39"/>
    <p:sldId id="457" r:id="rId40"/>
    <p:sldId id="324" r:id="rId41"/>
    <p:sldId id="325" r:id="rId42"/>
    <p:sldId id="464" r:id="rId43"/>
    <p:sldId id="558" r:id="rId44"/>
    <p:sldId id="619" r:id="rId45"/>
    <p:sldId id="620" r:id="rId46"/>
    <p:sldId id="621" r:id="rId47"/>
    <p:sldId id="618" r:id="rId48"/>
    <p:sldId id="584" r:id="rId49"/>
    <p:sldId id="622" r:id="rId50"/>
    <p:sldId id="623" r:id="rId51"/>
    <p:sldId id="585" r:id="rId52"/>
    <p:sldId id="409" r:id="rId53"/>
    <p:sldId id="590" r:id="rId54"/>
    <p:sldId id="546" r:id="rId55"/>
    <p:sldId id="570" r:id="rId56"/>
    <p:sldId id="568" r:id="rId57"/>
    <p:sldId id="575" r:id="rId58"/>
    <p:sldId id="427" r:id="rId59"/>
    <p:sldId id="274" r:id="rId6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65A8B"/>
    <a:srgbClr val="FFFFFF"/>
    <a:srgbClr val="99CC99"/>
    <a:srgbClr val="000000"/>
    <a:srgbClr val="CCCCCC"/>
    <a:srgbClr val="F6AE1E"/>
    <a:srgbClr val="FF0066"/>
    <a:srgbClr val="F3AF35"/>
    <a:srgbClr val="9C42E6"/>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0" autoAdjust="0"/>
    <p:restoredTop sz="96102" autoAdjust="0"/>
  </p:normalViewPr>
  <p:slideViewPr>
    <p:cSldViewPr snapToGrid="0">
      <p:cViewPr varScale="1">
        <p:scale>
          <a:sx n="74" d="100"/>
          <a:sy n="74" d="100"/>
        </p:scale>
        <p:origin x="-1134"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outlineViewPr>
    <p:cViewPr>
      <p:scale>
        <a:sx n="33" d="100"/>
        <a:sy n="33" d="100"/>
      </p:scale>
      <p:origin x="0" y="3468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C4437388-32EA-48A1-A3EB-683F15C1633F}" type="presOf" srcId="{0D7835CE-1BE1-4A04-BE2A-3B99D265ACDD}" destId="{F46DFFE8-954F-4BDC-9232-DB8F826D64D9}" srcOrd="0" destOrd="0" presId="urn:microsoft.com/office/officeart/2005/8/layout/arrow5"/>
    <dgm:cxn modelId="{AB5EC3AE-5534-4EA0-B4A9-4E008A489AC8}" type="presOf" srcId="{20F9648A-07FE-49CA-8945-9ECA77F1781E}" destId="{C45D112E-F679-4F2C-BB3E-32C985B93210}" srcOrd="0" destOrd="0" presId="urn:microsoft.com/office/officeart/2005/8/layout/arrow5"/>
    <dgm:cxn modelId="{821CE069-012D-4852-8FDD-EB606D3D5DDD}" type="presOf" srcId="{B3929F1D-153B-450C-99EA-6E8BC8DBE9F4}" destId="{26085288-8BBD-4A18-B782-013657CD3B38}" srcOrd="0" destOrd="0" presId="urn:microsoft.com/office/officeart/2005/8/layout/arrow5"/>
    <dgm:cxn modelId="{B23FE694-7626-4D84-8526-1F6D1BE3598F}" type="presParOf" srcId="{F46DFFE8-954F-4BDC-9232-DB8F826D64D9}" destId="{C45D112E-F679-4F2C-BB3E-32C985B93210}" srcOrd="0" destOrd="0" presId="urn:microsoft.com/office/officeart/2005/8/layout/arrow5"/>
    <dgm:cxn modelId="{AC795E5F-C65F-4933-B0E7-5A015F96A318}"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BA3C5-E9DA-463A-B721-3B98CBAE466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0F0DF067-F7D2-4B6C-A748-BDF62414454E}">
      <dgm:prSet phldrT="[Text]" custT="1"/>
      <dgm:spPr>
        <a:solidFill>
          <a:schemeClr val="accent2">
            <a:lumMod val="50000"/>
          </a:schemeClr>
        </a:solidFill>
      </dgm:spPr>
      <dgm:t>
        <a:bodyPr/>
        <a:lstStyle/>
        <a:p>
          <a:r>
            <a:rPr lang="en-GB" sz="1800" dirty="0" smtClean="0"/>
            <a:t>Functional Core</a:t>
          </a:r>
          <a:endParaRPr lang="en-GB" sz="1800" dirty="0"/>
        </a:p>
      </dgm:t>
    </dgm:pt>
    <dgm:pt modelId="{ABF82651-4A6C-41AE-A3C8-DFB690515105}" type="parTrans" cxnId="{A3E82D9D-2536-40A1-91F6-A6A1A80905A5}">
      <dgm:prSet/>
      <dgm:spPr/>
      <dgm:t>
        <a:bodyPr/>
        <a:lstStyle/>
        <a:p>
          <a:endParaRPr lang="en-GB"/>
        </a:p>
      </dgm:t>
    </dgm:pt>
    <dgm:pt modelId="{685B2F5B-5CE7-4F3F-9DFA-7D80847AE001}" type="sibTrans" cxnId="{A3E82D9D-2536-40A1-91F6-A6A1A80905A5}">
      <dgm:prSet/>
      <dgm:spPr/>
      <dgm:t>
        <a:bodyPr/>
        <a:lstStyle/>
        <a:p>
          <a:endParaRPr lang="en-GB"/>
        </a:p>
      </dgm:t>
    </dgm:pt>
    <dgm:pt modelId="{B49DAEF4-1AB0-43B3-B1B6-C75F476FEFA5}">
      <dgm:prSet phldrT="[Text]" custT="1"/>
      <dgm:spPr>
        <a:solidFill>
          <a:schemeClr val="accent2">
            <a:lumMod val="50000"/>
          </a:schemeClr>
        </a:solidFill>
      </dgm:spPr>
      <dgm:t>
        <a:bodyPr/>
        <a:lstStyle/>
        <a:p>
          <a:r>
            <a:rPr lang="en-GB" sz="2000" dirty="0" smtClean="0"/>
            <a:t>Objects</a:t>
          </a:r>
          <a:endParaRPr lang="en-GB" sz="2000" dirty="0"/>
        </a:p>
      </dgm:t>
    </dgm:pt>
    <dgm:pt modelId="{948BC278-CE7E-447A-88AF-BCBD0D0D2C02}" type="parTrans" cxnId="{14209691-78E4-4ADF-B4C9-B538E2E8BC57}">
      <dgm:prSet custT="1"/>
      <dgm:spPr/>
      <dgm:t>
        <a:bodyPr/>
        <a:lstStyle/>
        <a:p>
          <a:endParaRPr lang="en-GB" sz="400"/>
        </a:p>
      </dgm:t>
    </dgm:pt>
    <dgm:pt modelId="{9931AA27-7CA3-4546-AE3F-033A0A8CFA7F}" type="sibTrans" cxnId="{14209691-78E4-4ADF-B4C9-B538E2E8BC57}">
      <dgm:prSet/>
      <dgm:spPr/>
      <dgm:t>
        <a:bodyPr/>
        <a:lstStyle/>
        <a:p>
          <a:endParaRPr lang="en-GB"/>
        </a:p>
      </dgm:t>
    </dgm:pt>
    <dgm:pt modelId="{210F1BEC-4CE8-4742-A4C5-0A64E27C322D}">
      <dgm:prSet phldrT="[Text]" custT="1"/>
      <dgm:spPr>
        <a:solidFill>
          <a:srgbClr val="0074BC"/>
        </a:solidFill>
      </dgm:spPr>
      <dgm:t>
        <a:bodyPr/>
        <a:lstStyle/>
        <a:p>
          <a:r>
            <a:rPr lang="en-GB" sz="1800" dirty="0" smtClean="0"/>
            <a:t>Units of Measure</a:t>
          </a:r>
          <a:endParaRPr lang="en-GB" sz="1800" dirty="0"/>
        </a:p>
      </dgm:t>
    </dgm:pt>
    <dgm:pt modelId="{112ABA65-0A2E-46CC-A1BC-C445DC13FEED}" type="parTrans" cxnId="{03DDBF23-887A-4192-BF1D-BAD8434869CB}">
      <dgm:prSet custT="1"/>
      <dgm:spPr/>
      <dgm:t>
        <a:bodyPr/>
        <a:lstStyle/>
        <a:p>
          <a:endParaRPr lang="en-GB" sz="400"/>
        </a:p>
      </dgm:t>
    </dgm:pt>
    <dgm:pt modelId="{6DB0F4DA-9549-426D-B3FD-AD906BD00445}" type="sibTrans" cxnId="{03DDBF23-887A-4192-BF1D-BAD8434869CB}">
      <dgm:prSet/>
      <dgm:spPr/>
      <dgm:t>
        <a:bodyPr/>
        <a:lstStyle/>
        <a:p>
          <a:endParaRPr lang="en-GB"/>
        </a:p>
      </dgm:t>
    </dgm:pt>
    <dgm:pt modelId="{B6018F76-1163-4B5A-A3CC-F63CA7F6FED3}">
      <dgm:prSet phldrT="[Text]" custT="1"/>
      <dgm:spPr>
        <a:solidFill>
          <a:schemeClr val="accent4">
            <a:lumMod val="75000"/>
          </a:schemeClr>
        </a:solidFill>
      </dgm:spPr>
      <dgm:t>
        <a:bodyPr/>
        <a:lstStyle/>
        <a:p>
          <a:r>
            <a:rPr lang="en-GB" sz="1800" dirty="0" smtClean="0"/>
            <a:t>Imperative Mutation &amp; I/O</a:t>
          </a:r>
          <a:endParaRPr lang="en-GB" sz="1800" dirty="0"/>
        </a:p>
      </dgm:t>
    </dgm:pt>
    <dgm:pt modelId="{7F3EB2E0-4263-477D-8F83-D3C3A84696D0}" type="parTrans" cxnId="{CC7F4900-5B92-4017-9689-6E551DCA8A56}">
      <dgm:prSet custT="1"/>
      <dgm:spPr/>
      <dgm:t>
        <a:bodyPr/>
        <a:lstStyle/>
        <a:p>
          <a:endParaRPr lang="en-GB" sz="400"/>
        </a:p>
      </dgm:t>
    </dgm:pt>
    <dgm:pt modelId="{819B64C5-F1B8-4901-86FA-A9B25C30DAA5}" type="sibTrans" cxnId="{CC7F4900-5B92-4017-9689-6E551DCA8A56}">
      <dgm:prSet/>
      <dgm:spPr/>
      <dgm:t>
        <a:bodyPr/>
        <a:lstStyle/>
        <a:p>
          <a:endParaRPr lang="en-GB"/>
        </a:p>
      </dgm:t>
    </dgm:pt>
    <dgm:pt modelId="{E0A57B48-EA5A-456B-BC85-34454CF9BBAB}">
      <dgm:prSet phldrT="[Text]" custT="1"/>
      <dgm:spPr>
        <a:solidFill>
          <a:schemeClr val="accent3">
            <a:lumMod val="75000"/>
          </a:schemeClr>
        </a:solidFill>
      </dgm:spPr>
      <dgm:t>
        <a:bodyPr lIns="0" tIns="0" rIns="0" bIns="0"/>
        <a:lstStyle/>
        <a:p>
          <a:r>
            <a:rPr lang="en-GB" sz="1600" dirty="0" smtClean="0"/>
            <a:t>Async/Parallel/Monads</a:t>
          </a:r>
          <a:endParaRPr lang="en-GB" sz="1600" dirty="0"/>
        </a:p>
      </dgm:t>
    </dgm:pt>
    <dgm:pt modelId="{1C613794-3115-4A2E-81A7-4CD2B09C8A58}" type="parTrans" cxnId="{874F2F7B-4722-43A4-B867-9D14F01D8F49}">
      <dgm:prSet custT="1"/>
      <dgm:spPr/>
      <dgm:t>
        <a:bodyPr/>
        <a:lstStyle/>
        <a:p>
          <a:endParaRPr lang="en-GB" sz="400"/>
        </a:p>
      </dgm:t>
    </dgm:pt>
    <dgm:pt modelId="{07D886CC-8B47-4D78-BD99-C4F203B74CBF}" type="sibTrans" cxnId="{874F2F7B-4722-43A4-B867-9D14F01D8F49}">
      <dgm:prSet/>
      <dgm:spPr/>
      <dgm:t>
        <a:bodyPr/>
        <a:lstStyle/>
        <a:p>
          <a:endParaRPr lang="en-GB"/>
        </a:p>
      </dgm:t>
    </dgm:pt>
    <dgm:pt modelId="{4DCF28A1-A001-4A8B-BA8D-F5AA58FBA484}">
      <dgm:prSet phldrT="[Text]" custT="1"/>
      <dgm:spPr>
        <a:solidFill>
          <a:schemeClr val="accent3">
            <a:lumMod val="75000"/>
          </a:schemeClr>
        </a:solidFill>
      </dgm:spPr>
      <dgm:t>
        <a:bodyPr/>
        <a:lstStyle/>
        <a:p>
          <a:r>
            <a:rPr lang="en-GB" sz="1600" dirty="0" smtClean="0"/>
            <a:t>Meta Programming</a:t>
          </a:r>
        </a:p>
        <a:p>
          <a:r>
            <a:rPr lang="en-GB" sz="1600" dirty="0" smtClean="0"/>
            <a:t>e.g. Queries</a:t>
          </a:r>
          <a:endParaRPr lang="en-GB" sz="1600" dirty="0"/>
        </a:p>
      </dgm:t>
    </dgm:pt>
    <dgm:pt modelId="{B1BEF249-65B4-419A-A652-31A4DF2B0D3E}" type="parTrans" cxnId="{30284869-BCF2-45A4-8882-558A4590971A}">
      <dgm:prSet custT="1"/>
      <dgm:spPr/>
      <dgm:t>
        <a:bodyPr/>
        <a:lstStyle/>
        <a:p>
          <a:endParaRPr lang="en-GB" sz="400"/>
        </a:p>
      </dgm:t>
    </dgm:pt>
    <dgm:pt modelId="{DEAC0314-4AE2-481C-9AC5-D8778696A2A2}" type="sibTrans" cxnId="{30284869-BCF2-45A4-8882-558A4590971A}">
      <dgm:prSet/>
      <dgm:spPr/>
      <dgm:t>
        <a:bodyPr/>
        <a:lstStyle/>
        <a:p>
          <a:endParaRPr lang="en-GB"/>
        </a:p>
      </dgm:t>
    </dgm:pt>
    <dgm:pt modelId="{5CC99902-26BF-4BFC-8731-875B434CC42A}">
      <dgm:prSet phldrT="[Text]" custT="1"/>
      <dgm:spPr>
        <a:solidFill>
          <a:schemeClr val="accent2">
            <a:lumMod val="50000"/>
          </a:schemeClr>
        </a:solidFill>
      </dgm:spPr>
      <dgm:t>
        <a:bodyPr/>
        <a:lstStyle/>
        <a:p>
          <a:r>
            <a:rPr lang="en-GB" sz="1800" dirty="0" smtClean="0"/>
            <a:t>Functional Data </a:t>
          </a:r>
        </a:p>
      </dgm:t>
    </dgm:pt>
    <dgm:pt modelId="{DF18DA3C-1EB8-4E4D-8CF2-D6F6D2C28F16}" type="parTrans" cxnId="{23D3A1D2-C83E-4A49-98D6-61D1D729CB78}">
      <dgm:prSet custT="1"/>
      <dgm:spPr/>
      <dgm:t>
        <a:bodyPr/>
        <a:lstStyle/>
        <a:p>
          <a:endParaRPr lang="en-GB" sz="400"/>
        </a:p>
      </dgm:t>
    </dgm:pt>
    <dgm:pt modelId="{287B4124-6391-4DC1-8FD3-1ED7FC850F13}" type="sibTrans" cxnId="{23D3A1D2-C83E-4A49-98D6-61D1D729CB78}">
      <dgm:prSet/>
      <dgm:spPr/>
      <dgm:t>
        <a:bodyPr/>
        <a:lstStyle/>
        <a:p>
          <a:endParaRPr lang="en-GB"/>
        </a:p>
      </dgm:t>
    </dgm:pt>
    <dgm:pt modelId="{F7756C3A-1A92-4FF1-B6F2-680F3F88828B}" type="pres">
      <dgm:prSet presAssocID="{2A5BA3C5-E9DA-463A-B721-3B98CBAE4660}" presName="cycle" presStyleCnt="0">
        <dgm:presLayoutVars>
          <dgm:chMax val="1"/>
          <dgm:dir/>
          <dgm:animLvl val="ctr"/>
          <dgm:resizeHandles val="exact"/>
        </dgm:presLayoutVars>
      </dgm:prSet>
      <dgm:spPr/>
      <dgm:t>
        <a:bodyPr/>
        <a:lstStyle/>
        <a:p>
          <a:endParaRPr lang="en-GB"/>
        </a:p>
      </dgm:t>
    </dgm:pt>
    <dgm:pt modelId="{2D678365-FA29-467A-BBC3-DB11AF656B6C}" type="pres">
      <dgm:prSet presAssocID="{0F0DF067-F7D2-4B6C-A748-BDF62414454E}" presName="centerShape" presStyleLbl="node0" presStyleIdx="0" presStyleCnt="1" custScaleX="101220" custScaleY="103760" custLinFactNeighborX="71" custLinFactNeighborY="-1765"/>
      <dgm:spPr/>
      <dgm:t>
        <a:bodyPr/>
        <a:lstStyle/>
        <a:p>
          <a:endParaRPr lang="en-GB"/>
        </a:p>
      </dgm:t>
    </dgm:pt>
    <dgm:pt modelId="{8EF53924-82CD-48AA-807A-AED50CE571FE}" type="pres">
      <dgm:prSet presAssocID="{948BC278-CE7E-447A-88AF-BCBD0D0D2C02}" presName="Name9" presStyleLbl="parChTrans1D2" presStyleIdx="0" presStyleCnt="6" custScaleX="2000000" custScaleY="86538"/>
      <dgm:spPr/>
      <dgm:t>
        <a:bodyPr/>
        <a:lstStyle/>
        <a:p>
          <a:endParaRPr lang="en-GB"/>
        </a:p>
      </dgm:t>
    </dgm:pt>
    <dgm:pt modelId="{9DF399B7-B220-462E-9E30-1A3CE7B14583}" type="pres">
      <dgm:prSet presAssocID="{948BC278-CE7E-447A-88AF-BCBD0D0D2C02}" presName="connTx" presStyleLbl="parChTrans1D2" presStyleIdx="0" presStyleCnt="6"/>
      <dgm:spPr/>
      <dgm:t>
        <a:bodyPr/>
        <a:lstStyle/>
        <a:p>
          <a:endParaRPr lang="en-GB"/>
        </a:p>
      </dgm:t>
    </dgm:pt>
    <dgm:pt modelId="{A7CD3F34-6A20-4ABC-AA3E-4729615FC5D7}" type="pres">
      <dgm:prSet presAssocID="{B49DAEF4-1AB0-43B3-B1B6-C75F476FEFA5}" presName="node" presStyleLbl="node1" presStyleIdx="0" presStyleCnt="6" custScaleX="101220" custScaleY="103760">
        <dgm:presLayoutVars>
          <dgm:bulletEnabled val="1"/>
        </dgm:presLayoutVars>
      </dgm:prSet>
      <dgm:spPr/>
      <dgm:t>
        <a:bodyPr/>
        <a:lstStyle/>
        <a:p>
          <a:endParaRPr lang="en-GB"/>
        </a:p>
      </dgm:t>
    </dgm:pt>
    <dgm:pt modelId="{04E1E880-843B-42E9-82F9-B49127B7D645}" type="pres">
      <dgm:prSet presAssocID="{DF18DA3C-1EB8-4E4D-8CF2-D6F6D2C28F16}" presName="Name9" presStyleLbl="parChTrans1D2" presStyleIdx="1" presStyleCnt="6" custScaleX="2000000" custScaleY="86538"/>
      <dgm:spPr/>
      <dgm:t>
        <a:bodyPr/>
        <a:lstStyle/>
        <a:p>
          <a:endParaRPr lang="en-GB"/>
        </a:p>
      </dgm:t>
    </dgm:pt>
    <dgm:pt modelId="{1A1DFE72-45BF-42ED-9318-5B86B9A43848}" type="pres">
      <dgm:prSet presAssocID="{DF18DA3C-1EB8-4E4D-8CF2-D6F6D2C28F16}" presName="connTx" presStyleLbl="parChTrans1D2" presStyleIdx="1" presStyleCnt="6"/>
      <dgm:spPr/>
      <dgm:t>
        <a:bodyPr/>
        <a:lstStyle/>
        <a:p>
          <a:endParaRPr lang="en-GB"/>
        </a:p>
      </dgm:t>
    </dgm:pt>
    <dgm:pt modelId="{CB21575F-1AB0-47C3-8606-75ABC72E64FC}" type="pres">
      <dgm:prSet presAssocID="{5CC99902-26BF-4BFC-8731-875B434CC42A}" presName="node" presStyleLbl="node1" presStyleIdx="1" presStyleCnt="6" custScaleX="101220" custScaleY="103760">
        <dgm:presLayoutVars>
          <dgm:bulletEnabled val="1"/>
        </dgm:presLayoutVars>
      </dgm:prSet>
      <dgm:spPr/>
      <dgm:t>
        <a:bodyPr/>
        <a:lstStyle/>
        <a:p>
          <a:endParaRPr lang="en-GB"/>
        </a:p>
      </dgm:t>
    </dgm:pt>
    <dgm:pt modelId="{92D6FD47-113E-47DC-B8AF-6BFCE3BC12C9}" type="pres">
      <dgm:prSet presAssocID="{112ABA65-0A2E-46CC-A1BC-C445DC13FEED}" presName="Name9" presStyleLbl="parChTrans1D2" presStyleIdx="2" presStyleCnt="6" custScaleX="2000000" custScaleY="86538"/>
      <dgm:spPr/>
      <dgm:t>
        <a:bodyPr/>
        <a:lstStyle/>
        <a:p>
          <a:endParaRPr lang="en-GB"/>
        </a:p>
      </dgm:t>
    </dgm:pt>
    <dgm:pt modelId="{291F4434-1102-44E4-BE3A-104F05C47DA6}" type="pres">
      <dgm:prSet presAssocID="{112ABA65-0A2E-46CC-A1BC-C445DC13FEED}" presName="connTx" presStyleLbl="parChTrans1D2" presStyleIdx="2" presStyleCnt="6"/>
      <dgm:spPr/>
      <dgm:t>
        <a:bodyPr/>
        <a:lstStyle/>
        <a:p>
          <a:endParaRPr lang="en-GB"/>
        </a:p>
      </dgm:t>
    </dgm:pt>
    <dgm:pt modelId="{810D9AC2-3597-45F8-B9A9-3E5A5A65086C}" type="pres">
      <dgm:prSet presAssocID="{210F1BEC-4CE8-4742-A4C5-0A64E27C322D}" presName="node" presStyleLbl="node1" presStyleIdx="2" presStyleCnt="6" custScaleX="101220" custScaleY="103760" custRadScaleRad="105636" custRadScaleInc="5293">
        <dgm:presLayoutVars>
          <dgm:bulletEnabled val="1"/>
        </dgm:presLayoutVars>
      </dgm:prSet>
      <dgm:spPr/>
      <dgm:t>
        <a:bodyPr/>
        <a:lstStyle/>
        <a:p>
          <a:endParaRPr lang="en-GB"/>
        </a:p>
      </dgm:t>
    </dgm:pt>
    <dgm:pt modelId="{534DF9AC-C53F-4B83-80E7-69EC636E01AE}" type="pres">
      <dgm:prSet presAssocID="{7F3EB2E0-4263-477D-8F83-D3C3A84696D0}" presName="Name9" presStyleLbl="parChTrans1D2" presStyleIdx="3" presStyleCnt="6" custScaleX="2000000" custScaleY="86538"/>
      <dgm:spPr/>
      <dgm:t>
        <a:bodyPr/>
        <a:lstStyle/>
        <a:p>
          <a:endParaRPr lang="en-GB"/>
        </a:p>
      </dgm:t>
    </dgm:pt>
    <dgm:pt modelId="{2B8176C1-04CB-4F2F-8FEC-BF9855B2F954}" type="pres">
      <dgm:prSet presAssocID="{7F3EB2E0-4263-477D-8F83-D3C3A84696D0}" presName="connTx" presStyleLbl="parChTrans1D2" presStyleIdx="3" presStyleCnt="6"/>
      <dgm:spPr/>
      <dgm:t>
        <a:bodyPr/>
        <a:lstStyle/>
        <a:p>
          <a:endParaRPr lang="en-GB"/>
        </a:p>
      </dgm:t>
    </dgm:pt>
    <dgm:pt modelId="{63528CF7-C952-4555-B092-88E34DE7AE6A}" type="pres">
      <dgm:prSet presAssocID="{B6018F76-1163-4B5A-A3CC-F63CA7F6FED3}" presName="node" presStyleLbl="node1" presStyleIdx="3" presStyleCnt="6" custScaleX="101220" custScaleY="103760" custRadScaleRad="89469" custRadScaleInc="-6918">
        <dgm:presLayoutVars>
          <dgm:bulletEnabled val="1"/>
        </dgm:presLayoutVars>
      </dgm:prSet>
      <dgm:spPr/>
      <dgm:t>
        <a:bodyPr/>
        <a:lstStyle/>
        <a:p>
          <a:endParaRPr lang="en-GB"/>
        </a:p>
      </dgm:t>
    </dgm:pt>
    <dgm:pt modelId="{66E273DF-1271-4D19-8CDF-9E32F3DD23BD}" type="pres">
      <dgm:prSet presAssocID="{1C613794-3115-4A2E-81A7-4CD2B09C8A58}" presName="Name9" presStyleLbl="parChTrans1D2" presStyleIdx="4" presStyleCnt="6" custScaleX="2000000" custScaleY="86538"/>
      <dgm:spPr/>
      <dgm:t>
        <a:bodyPr/>
        <a:lstStyle/>
        <a:p>
          <a:endParaRPr lang="en-GB"/>
        </a:p>
      </dgm:t>
    </dgm:pt>
    <dgm:pt modelId="{AA93166E-6112-4B7B-AC48-616375F38011}" type="pres">
      <dgm:prSet presAssocID="{1C613794-3115-4A2E-81A7-4CD2B09C8A58}" presName="connTx" presStyleLbl="parChTrans1D2" presStyleIdx="4" presStyleCnt="6"/>
      <dgm:spPr/>
      <dgm:t>
        <a:bodyPr/>
        <a:lstStyle/>
        <a:p>
          <a:endParaRPr lang="en-GB"/>
        </a:p>
      </dgm:t>
    </dgm:pt>
    <dgm:pt modelId="{4E8D27CA-6D31-40E6-9C5F-B1D27CA124BC}" type="pres">
      <dgm:prSet presAssocID="{E0A57B48-EA5A-456B-BC85-34454CF9BBAB}" presName="node" presStyleLbl="node1" presStyleIdx="4" presStyleCnt="6" custScaleX="101220" custScaleY="103760">
        <dgm:presLayoutVars>
          <dgm:bulletEnabled val="1"/>
        </dgm:presLayoutVars>
      </dgm:prSet>
      <dgm:spPr/>
      <dgm:t>
        <a:bodyPr/>
        <a:lstStyle/>
        <a:p>
          <a:endParaRPr lang="en-GB"/>
        </a:p>
      </dgm:t>
    </dgm:pt>
    <dgm:pt modelId="{050F8D7B-2D24-4769-92C8-EF4A2A5DCDDE}" type="pres">
      <dgm:prSet presAssocID="{B1BEF249-65B4-419A-A652-31A4DF2B0D3E}" presName="Name9" presStyleLbl="parChTrans1D2" presStyleIdx="5" presStyleCnt="6" custScaleX="2000000" custScaleY="86538"/>
      <dgm:spPr/>
      <dgm:t>
        <a:bodyPr/>
        <a:lstStyle/>
        <a:p>
          <a:endParaRPr lang="en-GB"/>
        </a:p>
      </dgm:t>
    </dgm:pt>
    <dgm:pt modelId="{D3DCE7F6-2FDE-4007-AFA3-8541B3D82943}" type="pres">
      <dgm:prSet presAssocID="{B1BEF249-65B4-419A-A652-31A4DF2B0D3E}" presName="connTx" presStyleLbl="parChTrans1D2" presStyleIdx="5" presStyleCnt="6"/>
      <dgm:spPr/>
      <dgm:t>
        <a:bodyPr/>
        <a:lstStyle/>
        <a:p>
          <a:endParaRPr lang="en-GB"/>
        </a:p>
      </dgm:t>
    </dgm:pt>
    <dgm:pt modelId="{4665E214-BA00-4CE6-A11D-C4034FA3A1A1}" type="pres">
      <dgm:prSet presAssocID="{4DCF28A1-A001-4A8B-BA8D-F5AA58FBA484}" presName="node" presStyleLbl="node1" presStyleIdx="5" presStyleCnt="6" custScaleX="101220" custScaleY="103760">
        <dgm:presLayoutVars>
          <dgm:bulletEnabled val="1"/>
        </dgm:presLayoutVars>
      </dgm:prSet>
      <dgm:spPr/>
      <dgm:t>
        <a:bodyPr/>
        <a:lstStyle/>
        <a:p>
          <a:endParaRPr lang="en-GB"/>
        </a:p>
      </dgm:t>
    </dgm:pt>
  </dgm:ptLst>
  <dgm:cxnLst>
    <dgm:cxn modelId="{6BD21DEB-96D8-45C2-97C5-21D843A949C5}" type="presOf" srcId="{7F3EB2E0-4263-477D-8F83-D3C3A84696D0}" destId="{534DF9AC-C53F-4B83-80E7-69EC636E01AE}" srcOrd="0" destOrd="0" presId="urn:microsoft.com/office/officeart/2005/8/layout/radial1"/>
    <dgm:cxn modelId="{1BB434EF-FC3B-49CF-B8BA-56FF23B66EED}" type="presOf" srcId="{DF18DA3C-1EB8-4E4D-8CF2-D6F6D2C28F16}" destId="{04E1E880-843B-42E9-82F9-B49127B7D645}" srcOrd="0" destOrd="0" presId="urn:microsoft.com/office/officeart/2005/8/layout/radial1"/>
    <dgm:cxn modelId="{2606152A-F2BF-4D87-92A2-76343469F948}" type="presOf" srcId="{948BC278-CE7E-447A-88AF-BCBD0D0D2C02}" destId="{8EF53924-82CD-48AA-807A-AED50CE571FE}" srcOrd="0" destOrd="0" presId="urn:microsoft.com/office/officeart/2005/8/layout/radial1"/>
    <dgm:cxn modelId="{B4B50DDF-35B6-4009-AF16-7D619D1800F8}" type="presOf" srcId="{B6018F76-1163-4B5A-A3CC-F63CA7F6FED3}" destId="{63528CF7-C952-4555-B092-88E34DE7AE6A}" srcOrd="0" destOrd="0" presId="urn:microsoft.com/office/officeart/2005/8/layout/radial1"/>
    <dgm:cxn modelId="{14209691-78E4-4ADF-B4C9-B538E2E8BC57}" srcId="{0F0DF067-F7D2-4B6C-A748-BDF62414454E}" destId="{B49DAEF4-1AB0-43B3-B1B6-C75F476FEFA5}" srcOrd="0" destOrd="0" parTransId="{948BC278-CE7E-447A-88AF-BCBD0D0D2C02}" sibTransId="{9931AA27-7CA3-4546-AE3F-033A0A8CFA7F}"/>
    <dgm:cxn modelId="{12504E27-EB41-4BE3-9AB9-10B79A185F72}" type="presOf" srcId="{4DCF28A1-A001-4A8B-BA8D-F5AA58FBA484}" destId="{4665E214-BA00-4CE6-A11D-C4034FA3A1A1}" srcOrd="0" destOrd="0" presId="urn:microsoft.com/office/officeart/2005/8/layout/radial1"/>
    <dgm:cxn modelId="{02C55ED2-218F-44C2-918B-33EBB542225F}" type="presOf" srcId="{DF18DA3C-1EB8-4E4D-8CF2-D6F6D2C28F16}" destId="{1A1DFE72-45BF-42ED-9318-5B86B9A43848}" srcOrd="1" destOrd="0" presId="urn:microsoft.com/office/officeart/2005/8/layout/radial1"/>
    <dgm:cxn modelId="{3C275D9E-3679-4B01-A15F-4331AD1C9BB9}" type="presOf" srcId="{112ABA65-0A2E-46CC-A1BC-C445DC13FEED}" destId="{291F4434-1102-44E4-BE3A-104F05C47DA6}" srcOrd="1" destOrd="0" presId="urn:microsoft.com/office/officeart/2005/8/layout/radial1"/>
    <dgm:cxn modelId="{5AB471F7-E9BA-4A12-9856-BF630F430476}" type="presOf" srcId="{0F0DF067-F7D2-4B6C-A748-BDF62414454E}" destId="{2D678365-FA29-467A-BBC3-DB11AF656B6C}" srcOrd="0" destOrd="0" presId="urn:microsoft.com/office/officeart/2005/8/layout/radial1"/>
    <dgm:cxn modelId="{4D1F4800-7158-4E09-95E8-59BD5B9B4730}" type="presOf" srcId="{948BC278-CE7E-447A-88AF-BCBD0D0D2C02}" destId="{9DF399B7-B220-462E-9E30-1A3CE7B14583}" srcOrd="1" destOrd="0" presId="urn:microsoft.com/office/officeart/2005/8/layout/radial1"/>
    <dgm:cxn modelId="{20183479-DAE1-4B2A-A801-8516BEAB81A0}" type="presOf" srcId="{2A5BA3C5-E9DA-463A-B721-3B98CBAE4660}" destId="{F7756C3A-1A92-4FF1-B6F2-680F3F88828B}" srcOrd="0" destOrd="0" presId="urn:microsoft.com/office/officeart/2005/8/layout/radial1"/>
    <dgm:cxn modelId="{B834D16E-2069-467D-B498-F5A6689A7A0D}" type="presOf" srcId="{5CC99902-26BF-4BFC-8731-875B434CC42A}" destId="{CB21575F-1AB0-47C3-8606-75ABC72E64FC}" srcOrd="0" destOrd="0" presId="urn:microsoft.com/office/officeart/2005/8/layout/radial1"/>
    <dgm:cxn modelId="{23D3A1D2-C83E-4A49-98D6-61D1D729CB78}" srcId="{0F0DF067-F7D2-4B6C-A748-BDF62414454E}" destId="{5CC99902-26BF-4BFC-8731-875B434CC42A}" srcOrd="1" destOrd="0" parTransId="{DF18DA3C-1EB8-4E4D-8CF2-D6F6D2C28F16}" sibTransId="{287B4124-6391-4DC1-8FD3-1ED7FC850F13}"/>
    <dgm:cxn modelId="{03DDBF23-887A-4192-BF1D-BAD8434869CB}" srcId="{0F0DF067-F7D2-4B6C-A748-BDF62414454E}" destId="{210F1BEC-4CE8-4742-A4C5-0A64E27C322D}" srcOrd="2" destOrd="0" parTransId="{112ABA65-0A2E-46CC-A1BC-C445DC13FEED}" sibTransId="{6DB0F4DA-9549-426D-B3FD-AD906BD00445}"/>
    <dgm:cxn modelId="{6E5EB221-0EBC-41BE-8EE9-751BE529BDAF}" type="presOf" srcId="{210F1BEC-4CE8-4742-A4C5-0A64E27C322D}" destId="{810D9AC2-3597-45F8-B9A9-3E5A5A65086C}" srcOrd="0" destOrd="0" presId="urn:microsoft.com/office/officeart/2005/8/layout/radial1"/>
    <dgm:cxn modelId="{A3E82D9D-2536-40A1-91F6-A6A1A80905A5}" srcId="{2A5BA3C5-E9DA-463A-B721-3B98CBAE4660}" destId="{0F0DF067-F7D2-4B6C-A748-BDF62414454E}" srcOrd="0" destOrd="0" parTransId="{ABF82651-4A6C-41AE-A3C8-DFB690515105}" sibTransId="{685B2F5B-5CE7-4F3F-9DFA-7D80847AE001}"/>
    <dgm:cxn modelId="{B8906234-FA44-40F2-B191-A839CBBCFA5C}" type="presOf" srcId="{1C613794-3115-4A2E-81A7-4CD2B09C8A58}" destId="{66E273DF-1271-4D19-8CDF-9E32F3DD23BD}" srcOrd="0" destOrd="0" presId="urn:microsoft.com/office/officeart/2005/8/layout/radial1"/>
    <dgm:cxn modelId="{ACE2C7AD-3CC9-473F-86A5-CAD1131272DF}" type="presOf" srcId="{1C613794-3115-4A2E-81A7-4CD2B09C8A58}" destId="{AA93166E-6112-4B7B-AC48-616375F38011}" srcOrd="1" destOrd="0" presId="urn:microsoft.com/office/officeart/2005/8/layout/radial1"/>
    <dgm:cxn modelId="{A0311553-DC71-4335-ADB2-0980B0277BC9}" type="presOf" srcId="{7F3EB2E0-4263-477D-8F83-D3C3A84696D0}" destId="{2B8176C1-04CB-4F2F-8FEC-BF9855B2F954}" srcOrd="1" destOrd="0" presId="urn:microsoft.com/office/officeart/2005/8/layout/radial1"/>
    <dgm:cxn modelId="{6BEA9D59-D23D-4A7F-A317-126F5495F81F}" type="presOf" srcId="{E0A57B48-EA5A-456B-BC85-34454CF9BBAB}" destId="{4E8D27CA-6D31-40E6-9C5F-B1D27CA124BC}" srcOrd="0" destOrd="0" presId="urn:microsoft.com/office/officeart/2005/8/layout/radial1"/>
    <dgm:cxn modelId="{874F2F7B-4722-43A4-B867-9D14F01D8F49}" srcId="{0F0DF067-F7D2-4B6C-A748-BDF62414454E}" destId="{E0A57B48-EA5A-456B-BC85-34454CF9BBAB}" srcOrd="4" destOrd="0" parTransId="{1C613794-3115-4A2E-81A7-4CD2B09C8A58}" sibTransId="{07D886CC-8B47-4D78-BD99-C4F203B74CBF}"/>
    <dgm:cxn modelId="{CC7F4900-5B92-4017-9689-6E551DCA8A56}" srcId="{0F0DF067-F7D2-4B6C-A748-BDF62414454E}" destId="{B6018F76-1163-4B5A-A3CC-F63CA7F6FED3}" srcOrd="3" destOrd="0" parTransId="{7F3EB2E0-4263-477D-8F83-D3C3A84696D0}" sibTransId="{819B64C5-F1B8-4901-86FA-A9B25C30DAA5}"/>
    <dgm:cxn modelId="{C5DFC8C0-F1DA-4BF1-8BA7-C585162738C2}" type="presOf" srcId="{B1BEF249-65B4-419A-A652-31A4DF2B0D3E}" destId="{050F8D7B-2D24-4769-92C8-EF4A2A5DCDDE}" srcOrd="0" destOrd="0" presId="urn:microsoft.com/office/officeart/2005/8/layout/radial1"/>
    <dgm:cxn modelId="{97377E26-B101-4C70-AB09-AE0B198BD774}" type="presOf" srcId="{B49DAEF4-1AB0-43B3-B1B6-C75F476FEFA5}" destId="{A7CD3F34-6A20-4ABC-AA3E-4729615FC5D7}" srcOrd="0" destOrd="0" presId="urn:microsoft.com/office/officeart/2005/8/layout/radial1"/>
    <dgm:cxn modelId="{30284869-BCF2-45A4-8882-558A4590971A}" srcId="{0F0DF067-F7D2-4B6C-A748-BDF62414454E}" destId="{4DCF28A1-A001-4A8B-BA8D-F5AA58FBA484}" srcOrd="5" destOrd="0" parTransId="{B1BEF249-65B4-419A-A652-31A4DF2B0D3E}" sibTransId="{DEAC0314-4AE2-481C-9AC5-D8778696A2A2}"/>
    <dgm:cxn modelId="{991197DE-0477-456C-9CF4-0D4F1C4D4B5F}" type="presOf" srcId="{112ABA65-0A2E-46CC-A1BC-C445DC13FEED}" destId="{92D6FD47-113E-47DC-B8AF-6BFCE3BC12C9}" srcOrd="0" destOrd="0" presId="urn:microsoft.com/office/officeart/2005/8/layout/radial1"/>
    <dgm:cxn modelId="{5104C23E-3CAA-4C36-AF06-39661C775C42}" type="presOf" srcId="{B1BEF249-65B4-419A-A652-31A4DF2B0D3E}" destId="{D3DCE7F6-2FDE-4007-AFA3-8541B3D82943}" srcOrd="1" destOrd="0" presId="urn:microsoft.com/office/officeart/2005/8/layout/radial1"/>
    <dgm:cxn modelId="{D613D9C6-A31E-4BE2-A8CB-75AD125C47F2}" type="presParOf" srcId="{F7756C3A-1A92-4FF1-B6F2-680F3F88828B}" destId="{2D678365-FA29-467A-BBC3-DB11AF656B6C}" srcOrd="0" destOrd="0" presId="urn:microsoft.com/office/officeart/2005/8/layout/radial1"/>
    <dgm:cxn modelId="{74A9D87F-EB57-4EEB-B807-6EA8F2E603EC}" type="presParOf" srcId="{F7756C3A-1A92-4FF1-B6F2-680F3F88828B}" destId="{8EF53924-82CD-48AA-807A-AED50CE571FE}" srcOrd="1" destOrd="0" presId="urn:microsoft.com/office/officeart/2005/8/layout/radial1"/>
    <dgm:cxn modelId="{325FC208-0AF5-4F66-80B7-7957FE8249CF}" type="presParOf" srcId="{8EF53924-82CD-48AA-807A-AED50CE571FE}" destId="{9DF399B7-B220-462E-9E30-1A3CE7B14583}" srcOrd="0" destOrd="0" presId="urn:microsoft.com/office/officeart/2005/8/layout/radial1"/>
    <dgm:cxn modelId="{B6D3ABF6-3E14-4F31-BD0D-748E0D669A49}" type="presParOf" srcId="{F7756C3A-1A92-4FF1-B6F2-680F3F88828B}" destId="{A7CD3F34-6A20-4ABC-AA3E-4729615FC5D7}" srcOrd="2" destOrd="0" presId="urn:microsoft.com/office/officeart/2005/8/layout/radial1"/>
    <dgm:cxn modelId="{DBD5A852-A0A0-4C65-B257-AE20437255F1}" type="presParOf" srcId="{F7756C3A-1A92-4FF1-B6F2-680F3F88828B}" destId="{04E1E880-843B-42E9-82F9-B49127B7D645}" srcOrd="3" destOrd="0" presId="urn:microsoft.com/office/officeart/2005/8/layout/radial1"/>
    <dgm:cxn modelId="{2BF93217-7607-4DC0-855A-B925FB078ADC}" type="presParOf" srcId="{04E1E880-843B-42E9-82F9-B49127B7D645}" destId="{1A1DFE72-45BF-42ED-9318-5B86B9A43848}" srcOrd="0" destOrd="0" presId="urn:microsoft.com/office/officeart/2005/8/layout/radial1"/>
    <dgm:cxn modelId="{4F5C7BCF-5B31-4FE4-ABAD-772F01A62B0D}" type="presParOf" srcId="{F7756C3A-1A92-4FF1-B6F2-680F3F88828B}" destId="{CB21575F-1AB0-47C3-8606-75ABC72E64FC}" srcOrd="4" destOrd="0" presId="urn:microsoft.com/office/officeart/2005/8/layout/radial1"/>
    <dgm:cxn modelId="{C6A114D1-7EDF-4180-8D99-29889F6B5D64}" type="presParOf" srcId="{F7756C3A-1A92-4FF1-B6F2-680F3F88828B}" destId="{92D6FD47-113E-47DC-B8AF-6BFCE3BC12C9}" srcOrd="5" destOrd="0" presId="urn:microsoft.com/office/officeart/2005/8/layout/radial1"/>
    <dgm:cxn modelId="{51157F0D-6378-470F-B917-EDDF0EF8F442}" type="presParOf" srcId="{92D6FD47-113E-47DC-B8AF-6BFCE3BC12C9}" destId="{291F4434-1102-44E4-BE3A-104F05C47DA6}" srcOrd="0" destOrd="0" presId="urn:microsoft.com/office/officeart/2005/8/layout/radial1"/>
    <dgm:cxn modelId="{7D2D7A62-1638-41F4-8A9C-99D98500CBFA}" type="presParOf" srcId="{F7756C3A-1A92-4FF1-B6F2-680F3F88828B}" destId="{810D9AC2-3597-45F8-B9A9-3E5A5A65086C}" srcOrd="6" destOrd="0" presId="urn:microsoft.com/office/officeart/2005/8/layout/radial1"/>
    <dgm:cxn modelId="{DE48F47C-DAC2-4EC1-8252-D691AB75A336}" type="presParOf" srcId="{F7756C3A-1A92-4FF1-B6F2-680F3F88828B}" destId="{534DF9AC-C53F-4B83-80E7-69EC636E01AE}" srcOrd="7" destOrd="0" presId="urn:microsoft.com/office/officeart/2005/8/layout/radial1"/>
    <dgm:cxn modelId="{54F3EE4A-9661-4486-88AC-25C60607DBEA}" type="presParOf" srcId="{534DF9AC-C53F-4B83-80E7-69EC636E01AE}" destId="{2B8176C1-04CB-4F2F-8FEC-BF9855B2F954}" srcOrd="0" destOrd="0" presId="urn:microsoft.com/office/officeart/2005/8/layout/radial1"/>
    <dgm:cxn modelId="{8F0E17F3-58FD-4DA2-A3F7-77F1C11158FB}" type="presParOf" srcId="{F7756C3A-1A92-4FF1-B6F2-680F3F88828B}" destId="{63528CF7-C952-4555-B092-88E34DE7AE6A}" srcOrd="8" destOrd="0" presId="urn:microsoft.com/office/officeart/2005/8/layout/radial1"/>
    <dgm:cxn modelId="{2306B178-42C8-4962-B3F6-285D120E6AD5}" type="presParOf" srcId="{F7756C3A-1A92-4FF1-B6F2-680F3F88828B}" destId="{66E273DF-1271-4D19-8CDF-9E32F3DD23BD}" srcOrd="9" destOrd="0" presId="urn:microsoft.com/office/officeart/2005/8/layout/radial1"/>
    <dgm:cxn modelId="{20CA3EF0-4F43-41D1-BA73-6B40595BF901}" type="presParOf" srcId="{66E273DF-1271-4D19-8CDF-9E32F3DD23BD}" destId="{AA93166E-6112-4B7B-AC48-616375F38011}" srcOrd="0" destOrd="0" presId="urn:microsoft.com/office/officeart/2005/8/layout/radial1"/>
    <dgm:cxn modelId="{ADAEFE80-2F32-4039-BCCC-9A2925DBF16B}" type="presParOf" srcId="{F7756C3A-1A92-4FF1-B6F2-680F3F88828B}" destId="{4E8D27CA-6D31-40E6-9C5F-B1D27CA124BC}" srcOrd="10" destOrd="0" presId="urn:microsoft.com/office/officeart/2005/8/layout/radial1"/>
    <dgm:cxn modelId="{317BD365-1D87-45AA-BEB7-BC39507DA991}" type="presParOf" srcId="{F7756C3A-1A92-4FF1-B6F2-680F3F88828B}" destId="{050F8D7B-2D24-4769-92C8-EF4A2A5DCDDE}" srcOrd="11" destOrd="0" presId="urn:microsoft.com/office/officeart/2005/8/layout/radial1"/>
    <dgm:cxn modelId="{51A5F90F-D727-4198-9361-AD4B1530B966}" type="presParOf" srcId="{050F8D7B-2D24-4769-92C8-EF4A2A5DCDDE}" destId="{D3DCE7F6-2FDE-4007-AFA3-8541B3D82943}" srcOrd="0" destOrd="0" presId="urn:microsoft.com/office/officeart/2005/8/layout/radial1"/>
    <dgm:cxn modelId="{A37EF4BF-2FBF-436E-8E3A-D90587CE95B9}" type="presParOf" srcId="{F7756C3A-1A92-4FF1-B6F2-680F3F88828B}" destId="{4665E214-BA00-4CE6-A11D-C4034FA3A1A1}" srcOrd="12"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5801689" y="360"/>
        <a:ext cx="2578447" cy="2578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678365-FA29-467A-BBC3-DB11AF656B6C}">
      <dsp:nvSpPr>
        <dsp:cNvPr id="0" name=""/>
        <dsp:cNvSpPr/>
      </dsp:nvSpPr>
      <dsp:spPr>
        <a:xfrm>
          <a:off x="3500439" y="2214557"/>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Core</a:t>
          </a:r>
          <a:endParaRPr lang="en-GB" sz="1800" kern="1200" dirty="0"/>
        </a:p>
      </dsp:txBody>
      <dsp:txXfrm>
        <a:off x="3500439" y="2214557"/>
        <a:ext cx="1792481" cy="1837462"/>
      </dsp:txXfrm>
    </dsp:sp>
    <dsp:sp modelId="{8EF53924-82CD-48AA-807A-AED50CE571FE}">
      <dsp:nvSpPr>
        <dsp:cNvPr id="0" name=""/>
        <dsp:cNvSpPr/>
      </dsp:nvSpPr>
      <dsp:spPr>
        <a:xfrm rot="16194940">
          <a:off x="4201518" y="2000073"/>
          <a:ext cx="387050" cy="41920"/>
        </a:xfrm>
        <a:custGeom>
          <a:avLst/>
          <a:gdLst/>
          <a:ahLst/>
          <a:cxnLst/>
          <a:rect l="0" t="0" r="0" b="0"/>
          <a:pathLst>
            <a:path>
              <a:moveTo>
                <a:pt x="0" y="20960"/>
              </a:moveTo>
              <a:lnTo>
                <a:pt x="387050"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6194940">
        <a:off x="4385366" y="2011357"/>
        <a:ext cx="19352" cy="19352"/>
      </dsp:txXfrm>
    </dsp:sp>
    <dsp:sp modelId="{A7CD3F34-6A20-4ABC-AA3E-4729615FC5D7}">
      <dsp:nvSpPr>
        <dsp:cNvPr id="0" name=""/>
        <dsp:cNvSpPr/>
      </dsp:nvSpPr>
      <dsp:spPr>
        <a:xfrm>
          <a:off x="3497165" y="-995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Objects</a:t>
          </a:r>
          <a:endParaRPr lang="en-GB" sz="2000" kern="1200" dirty="0"/>
        </a:p>
      </dsp:txBody>
      <dsp:txXfrm>
        <a:off x="3497165" y="-9952"/>
        <a:ext cx="1792481" cy="1837462"/>
      </dsp:txXfrm>
    </dsp:sp>
    <dsp:sp modelId="{04E1E880-843B-42E9-82F9-B49127B7D645}">
      <dsp:nvSpPr>
        <dsp:cNvPr id="0" name=""/>
        <dsp:cNvSpPr/>
      </dsp:nvSpPr>
      <dsp:spPr>
        <a:xfrm rot="19904597">
          <a:off x="5162958" y="2576550"/>
          <a:ext cx="461145" cy="41920"/>
        </a:xfrm>
        <a:custGeom>
          <a:avLst/>
          <a:gdLst/>
          <a:ahLst/>
          <a:cxnLst/>
          <a:rect l="0" t="0" r="0" b="0"/>
          <a:pathLst>
            <a:path>
              <a:moveTo>
                <a:pt x="0" y="20960"/>
              </a:moveTo>
              <a:lnTo>
                <a:pt x="46114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04597">
        <a:off x="5382002" y="2585982"/>
        <a:ext cx="23057" cy="23057"/>
      </dsp:txXfrm>
    </dsp:sp>
    <dsp:sp modelId="{CB21575F-1AB0-47C3-8606-75ABC72E64FC}">
      <dsp:nvSpPr>
        <dsp:cNvPr id="0" name=""/>
        <dsp:cNvSpPr/>
      </dsp:nvSpPr>
      <dsp:spPr>
        <a:xfrm>
          <a:off x="5494140" y="114300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Data </a:t>
          </a:r>
        </a:p>
      </dsp:txBody>
      <dsp:txXfrm>
        <a:off x="5494140" y="1143002"/>
        <a:ext cx="1792481" cy="1837462"/>
      </dsp:txXfrm>
    </dsp:sp>
    <dsp:sp modelId="{92D6FD47-113E-47DC-B8AF-6BFCE3BC12C9}">
      <dsp:nvSpPr>
        <dsp:cNvPr id="0" name=""/>
        <dsp:cNvSpPr/>
      </dsp:nvSpPr>
      <dsp:spPr>
        <a:xfrm rot="1993911">
          <a:off x="5096978" y="3790989"/>
          <a:ext cx="671094" cy="41920"/>
        </a:xfrm>
        <a:custGeom>
          <a:avLst/>
          <a:gdLst/>
          <a:ahLst/>
          <a:cxnLst/>
          <a:rect l="0" t="0" r="0" b="0"/>
          <a:pathLst>
            <a:path>
              <a:moveTo>
                <a:pt x="0" y="20960"/>
              </a:moveTo>
              <a:lnTo>
                <a:pt x="671094"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3911">
        <a:off x="5415748" y="3795172"/>
        <a:ext cx="33554" cy="33554"/>
      </dsp:txXfrm>
    </dsp:sp>
    <dsp:sp modelId="{810D9AC2-3597-45F8-B9A9-3E5A5A65086C}">
      <dsp:nvSpPr>
        <dsp:cNvPr id="0" name=""/>
        <dsp:cNvSpPr/>
      </dsp:nvSpPr>
      <dsp:spPr>
        <a:xfrm>
          <a:off x="5572130" y="3571879"/>
          <a:ext cx="1792481" cy="1837462"/>
        </a:xfrm>
        <a:prstGeom prst="ellipse">
          <a:avLst/>
        </a:prstGeom>
        <a:solidFill>
          <a:srgbClr val="0074BC"/>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Units of Measure</a:t>
          </a:r>
          <a:endParaRPr lang="en-GB" sz="1800" kern="1200" dirty="0"/>
        </a:p>
      </dsp:txBody>
      <dsp:txXfrm>
        <a:off x="5572130" y="3571879"/>
        <a:ext cx="1792481" cy="1837462"/>
      </dsp:txXfrm>
    </dsp:sp>
    <dsp:sp modelId="{534DF9AC-C53F-4B83-80E7-69EC636E01AE}">
      <dsp:nvSpPr>
        <dsp:cNvPr id="0" name=""/>
        <dsp:cNvSpPr/>
      </dsp:nvSpPr>
      <dsp:spPr>
        <a:xfrm rot="5285448">
          <a:off x="4278950" y="4183888"/>
          <a:ext cx="306898" cy="41920"/>
        </a:xfrm>
        <a:custGeom>
          <a:avLst/>
          <a:gdLst/>
          <a:ahLst/>
          <a:cxnLst/>
          <a:rect l="0" t="0" r="0" b="0"/>
          <a:pathLst>
            <a:path>
              <a:moveTo>
                <a:pt x="0" y="20960"/>
              </a:moveTo>
              <a:lnTo>
                <a:pt x="306898"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5285448">
        <a:off x="4424727" y="4197175"/>
        <a:ext cx="15344" cy="15344"/>
      </dsp:txXfrm>
    </dsp:sp>
    <dsp:sp modelId="{63528CF7-C952-4555-B092-88E34DE7AE6A}">
      <dsp:nvSpPr>
        <dsp:cNvPr id="0" name=""/>
        <dsp:cNvSpPr/>
      </dsp:nvSpPr>
      <dsp:spPr>
        <a:xfrm>
          <a:off x="3571878" y="4357676"/>
          <a:ext cx="1792481" cy="1837462"/>
        </a:xfrm>
        <a:prstGeom prst="ellipse">
          <a:avLst/>
        </a:prstGeom>
        <a:solidFill>
          <a:schemeClr val="accent4">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Imperative Mutation &amp; I/O</a:t>
          </a:r>
          <a:endParaRPr lang="en-GB" sz="1800" kern="1200" dirty="0"/>
        </a:p>
      </dsp:txBody>
      <dsp:txXfrm>
        <a:off x="3571878" y="4357676"/>
        <a:ext cx="1792481" cy="1837462"/>
      </dsp:txXfrm>
    </dsp:sp>
    <dsp:sp modelId="{66E273DF-1271-4D19-8CDF-9E32F3DD23BD}">
      <dsp:nvSpPr>
        <dsp:cNvPr id="0" name=""/>
        <dsp:cNvSpPr/>
      </dsp:nvSpPr>
      <dsp:spPr>
        <a:xfrm rot="8899277">
          <a:off x="3123607" y="3729505"/>
          <a:ext cx="545896" cy="41920"/>
        </a:xfrm>
        <a:custGeom>
          <a:avLst/>
          <a:gdLst/>
          <a:ahLst/>
          <a:cxnLst/>
          <a:rect l="0" t="0" r="0" b="0"/>
          <a:pathLst>
            <a:path>
              <a:moveTo>
                <a:pt x="0" y="20960"/>
              </a:moveTo>
              <a:lnTo>
                <a:pt x="545896"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8899277">
        <a:off x="3382908" y="3736817"/>
        <a:ext cx="27294" cy="27294"/>
      </dsp:txXfrm>
    </dsp:sp>
    <dsp:sp modelId="{4E8D27CA-6D31-40E6-9C5F-B1D27CA124BC}">
      <dsp:nvSpPr>
        <dsp:cNvPr id="0" name=""/>
        <dsp:cNvSpPr/>
      </dsp:nvSpPr>
      <dsp:spPr>
        <a:xfrm>
          <a:off x="1500189" y="3448910"/>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kern="1200" dirty="0" smtClean="0"/>
            <a:t>Async/Parallel/Monads</a:t>
          </a:r>
          <a:endParaRPr lang="en-GB" sz="1600" kern="1200" dirty="0"/>
        </a:p>
      </dsp:txBody>
      <dsp:txXfrm>
        <a:off x="1500189" y="3448910"/>
        <a:ext cx="1792481" cy="1837462"/>
      </dsp:txXfrm>
    </dsp:sp>
    <dsp:sp modelId="{050F8D7B-2D24-4769-92C8-EF4A2A5DCDDE}">
      <dsp:nvSpPr>
        <dsp:cNvPr id="0" name=""/>
        <dsp:cNvSpPr/>
      </dsp:nvSpPr>
      <dsp:spPr>
        <a:xfrm rot="12490706">
          <a:off x="3163072" y="2576550"/>
          <a:ext cx="466965" cy="41920"/>
        </a:xfrm>
        <a:custGeom>
          <a:avLst/>
          <a:gdLst/>
          <a:ahLst/>
          <a:cxnLst/>
          <a:rect l="0" t="0" r="0" b="0"/>
          <a:pathLst>
            <a:path>
              <a:moveTo>
                <a:pt x="0" y="20960"/>
              </a:moveTo>
              <a:lnTo>
                <a:pt x="46696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2490706">
        <a:off x="3384881" y="2585836"/>
        <a:ext cx="23348" cy="23348"/>
      </dsp:txXfrm>
    </dsp:sp>
    <dsp:sp modelId="{4665E214-BA00-4CE6-A11D-C4034FA3A1A1}">
      <dsp:nvSpPr>
        <dsp:cNvPr id="0" name=""/>
        <dsp:cNvSpPr/>
      </dsp:nvSpPr>
      <dsp:spPr>
        <a:xfrm>
          <a:off x="1500189" y="1143002"/>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Meta Programming</a:t>
          </a:r>
        </a:p>
        <a:p>
          <a:pPr lvl="0" algn="ctr" defTabSz="711200">
            <a:lnSpc>
              <a:spcPct val="90000"/>
            </a:lnSpc>
            <a:spcBef>
              <a:spcPct val="0"/>
            </a:spcBef>
            <a:spcAft>
              <a:spcPct val="35000"/>
            </a:spcAft>
          </a:pPr>
          <a:r>
            <a:rPr lang="en-GB" sz="1600" kern="1200" dirty="0" smtClean="0"/>
            <a:t>e.g. Queries</a:t>
          </a:r>
          <a:endParaRPr lang="en-GB" sz="1600" kern="1200" dirty="0"/>
        </a:p>
      </dsp:txBody>
      <dsp:txXfrm>
        <a:off x="1500189" y="1143002"/>
        <a:ext cx="1792481" cy="1837462"/>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1/27/2010 10:36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54</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8</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1/27/2010 10:36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1/27/2010 10:36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r>
              <a:rPr lang="en-GB" sz="4800" dirty="0" smtClean="0">
                <a:sym typeface="Wingdings" pitchFamily="2" charset="2"/>
              </a:rPr>
              <a:t>F# - Overview + </a:t>
            </a:r>
            <a:br>
              <a:rPr lang="en-GB" sz="4800" dirty="0" smtClean="0">
                <a:sym typeface="Wingdings" pitchFamily="2" charset="2"/>
              </a:rPr>
            </a:br>
            <a:r>
              <a:rPr lang="en-GB" sz="4800" dirty="0" smtClean="0">
                <a:sym typeface="Wingdings" pitchFamily="2" charset="2"/>
              </a:rPr>
              <a:t>Parallel/Asynchronous </a:t>
            </a:r>
            <a:endParaRPr lang="en-US" sz="2800" dirty="0" smtClean="0"/>
          </a:p>
        </p:txBody>
      </p:sp>
      <p:sp>
        <p:nvSpPr>
          <p:cNvPr id="27650" name="Rectangle 3"/>
          <p:cNvSpPr>
            <a:spLocks noGrp="1" noChangeArrowheads="1"/>
          </p:cNvSpPr>
          <p:nvPr>
            <p:ph type="subTitle" idx="1"/>
          </p:nvPr>
        </p:nvSpPr>
        <p:spPr>
          <a:xfrm>
            <a:off x="1538288" y="3870325"/>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Autofit/>
          </a:bodyPr>
          <a:lstStyle/>
          <a:p>
            <a:pPr>
              <a:buNone/>
            </a:pPr>
            <a:r>
              <a:rPr lang="en-US" sz="1800" b="1" dirty="0" smtClean="0">
                <a:solidFill>
                  <a:schemeClr val="accent1"/>
                </a:solidFill>
                <a:latin typeface="Consolas" pitchFamily="49" charset="0"/>
              </a:rPr>
              <a:t>let swap (x, y) = (y, x)</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rotations (x, y, z) = </a:t>
            </a:r>
          </a:p>
          <a:p>
            <a:pPr>
              <a:buNone/>
            </a:pPr>
            <a:r>
              <a:rPr lang="en-US" sz="1800" b="1" dirty="0" smtClean="0">
                <a:solidFill>
                  <a:schemeClr val="accent1"/>
                </a:solidFill>
                <a:latin typeface="Consolas" pitchFamily="49" charset="0"/>
              </a:rPr>
              <a:t>    [ (x, y, z);</a:t>
            </a:r>
          </a:p>
          <a:p>
            <a:pPr>
              <a:buNone/>
            </a:pPr>
            <a:r>
              <a:rPr lang="en-US" sz="1800" b="1" dirty="0" smtClean="0">
                <a:solidFill>
                  <a:schemeClr val="accent1"/>
                </a:solidFill>
                <a:latin typeface="Consolas" pitchFamily="49" charset="0"/>
              </a:rPr>
              <a:t>      (z, x, y);</a:t>
            </a:r>
          </a:p>
          <a:p>
            <a:pPr>
              <a:buNone/>
            </a:pPr>
            <a:r>
              <a:rPr lang="en-US" sz="1800" b="1" dirty="0" smtClean="0">
                <a:solidFill>
                  <a:schemeClr val="accent1"/>
                </a:solidFill>
                <a:latin typeface="Consolas" pitchFamily="49" charset="0"/>
              </a:rPr>
              <a:t>      (y, z, x) ]</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reduce f (x, y, z) = </a:t>
            </a:r>
          </a:p>
          <a:p>
            <a:pPr>
              <a:buNone/>
            </a:pPr>
            <a:r>
              <a:rPr lang="en-US" sz="1800" b="1" dirty="0" smtClean="0">
                <a:solidFill>
                  <a:schemeClr val="accent1"/>
                </a:solidFill>
                <a:latin typeface="Consolas" pitchFamily="49" charset="0"/>
              </a:rPr>
              <a:t>    f x + f y + f z</a:t>
            </a:r>
          </a:p>
          <a:p>
            <a:pPr>
              <a:buNone/>
            </a:pPr>
            <a:endParaRPr lang="en-US" sz="1800" dirty="0" smtClean="0">
              <a:solidFill>
                <a:schemeClr val="accent1"/>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420667" y="1172335"/>
            <a:ext cx="6182865" cy="5054600"/>
          </a:xfrm>
          <a:prstGeom prst="rect">
            <a:avLst/>
          </a:prstGeom>
        </p:spPr>
        <p:txBody>
          <a:bodyPr>
            <a:noAutofit/>
          </a:bodyPr>
          <a:lstStyle/>
          <a:p>
            <a:pPr>
              <a:buNone/>
            </a:pP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 Swap&lt;T,U&gt;(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&lt;T,U&gt; t)</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smtClean="0">
                <a:solidFill>
                  <a:schemeClr val="accent5">
                    <a:lumMod val="40000"/>
                    <a:lumOff val="60000"/>
                  </a:schemeClr>
                </a:solidFill>
                <a:latin typeface="Consolas" pitchFamily="49" charset="0"/>
              </a:rPr>
              <a:t>    return new </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&lt;U,T&gt;(t.Item2, t.Item1)</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&lt;T,T,T&gt;&gt; Rotations&lt;T&gt;(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new </a:t>
            </a: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&gt;</a:t>
            </a:r>
          </a:p>
          <a:p>
            <a:pPr>
              <a:buNone/>
            </a:pPr>
            <a:r>
              <a:rPr lang="en-GB" sz="1800" b="1" dirty="0" smtClean="0">
                <a:solidFill>
                  <a:schemeClr val="accent5">
                    <a:lumMod val="40000"/>
                    <a:lumOff val="60000"/>
                  </a:schemeClr>
                </a:solidFill>
                <a:latin typeface="Consolas" pitchFamily="49" charset="0"/>
              </a:rPr>
              <a:t>   (new Tuple&lt;T,T,T&gt;[]</a:t>
            </a:r>
          </a:p>
          <a:p>
            <a:pPr>
              <a:buNone/>
            </a:pPr>
            <a:r>
              <a:rPr lang="en-GB" sz="1800" b="1" dirty="0" smtClean="0">
                <a:solidFill>
                  <a:schemeClr val="accent5">
                    <a:lumMod val="40000"/>
                    <a:lumOff val="60000"/>
                  </a:schemeClr>
                </a:solidFill>
                <a:latin typeface="Consolas" pitchFamily="49" charset="0"/>
              </a:rPr>
              <a:t>    {new Tuple&lt;T,T,T&gt;(t.Item1,t.Item2,t.Item3);     </a:t>
            </a:r>
          </a:p>
          <a:p>
            <a:pPr>
              <a:buNone/>
            </a:pPr>
            <a:r>
              <a:rPr lang="en-GB" sz="1800" b="1" dirty="0" smtClean="0">
                <a:solidFill>
                  <a:schemeClr val="accent5">
                    <a:lumMod val="40000"/>
                    <a:lumOff val="60000"/>
                  </a:schemeClr>
                </a:solidFill>
                <a:latin typeface="Consolas" pitchFamily="49" charset="0"/>
              </a:rPr>
              <a:t>     new Tuple&lt;T,T,T&gt;(t.Item3,t.Item1,t.Item2); </a:t>
            </a:r>
          </a:p>
          <a:p>
            <a:pPr>
              <a:buNone/>
            </a:pPr>
            <a:r>
              <a:rPr lang="en-GB" sz="1800" b="1" dirty="0" smtClean="0">
                <a:solidFill>
                  <a:schemeClr val="accent5">
                    <a:lumMod val="40000"/>
                    <a:lumOff val="60000"/>
                  </a:schemeClr>
                </a:solidFill>
                <a:latin typeface="Consolas" pitchFamily="49" charset="0"/>
              </a:rPr>
              <a:t>     new Tuple&lt;T,T,T&gt;(t.Item2,t.Item3,t.Item1); });</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 Reduce&lt;T&gt;(</a:t>
            </a:r>
            <a:r>
              <a:rPr lang="en-GB" sz="1800" b="1" dirty="0" err="1" smtClean="0">
                <a:solidFill>
                  <a:schemeClr val="accent5">
                    <a:lumMod val="40000"/>
                    <a:lumOff val="60000"/>
                  </a:schemeClr>
                </a:solidFill>
                <a:latin typeface="Consolas" pitchFamily="49" charset="0"/>
              </a:rPr>
              <a:t>Func</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T,int</a:t>
            </a:r>
            <a:r>
              <a:rPr lang="en-GB" sz="1800" b="1" dirty="0" smtClean="0">
                <a:solidFill>
                  <a:schemeClr val="accent5">
                    <a:lumMod val="40000"/>
                    <a:lumOff val="60000"/>
                  </a:schemeClr>
                </a:solidFill>
                <a:latin typeface="Consolas" pitchFamily="49" charset="0"/>
              </a:rPr>
              <a:t>&gt; </a:t>
            </a:r>
            <a:r>
              <a:rPr lang="en-GB" sz="1800" b="1" dirty="0" err="1" smtClean="0">
                <a:solidFill>
                  <a:schemeClr val="accent5">
                    <a:lumMod val="40000"/>
                    <a:lumOff val="60000"/>
                  </a:schemeClr>
                </a:solidFill>
                <a:latin typeface="Consolas" pitchFamily="49" charset="0"/>
              </a:rPr>
              <a:t>f,Tuple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return f(t.Item1)+f(t.Item2)+f(t.Item3); </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endParaRPr lang="en-GB" sz="1800" b="1" dirty="0" smtClean="0">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Expr =   </a:t>
            </a:r>
          </a:p>
          <a:p>
            <a:pPr>
              <a:buNone/>
            </a:pPr>
            <a:r>
              <a:rPr lang="en-GB" sz="1800" b="1" dirty="0" smtClean="0">
                <a:solidFill>
                  <a:schemeClr val="accent1"/>
                </a:solidFill>
                <a:latin typeface="Consolas" pitchFamily="49" charset="0"/>
              </a:rPr>
              <a:t>    | True   </a:t>
            </a:r>
          </a:p>
          <a:p>
            <a:pPr>
              <a:buNone/>
            </a:pPr>
            <a:r>
              <a:rPr lang="en-GB" sz="1800" b="1" dirty="0" smtClean="0">
                <a:solidFill>
                  <a:schemeClr val="accent1"/>
                </a:solidFill>
                <a:latin typeface="Consolas" pitchFamily="49" charset="0"/>
              </a:rPr>
              <a:t>    | And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Nand</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Or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Xor</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Not  of Expr   </a:t>
            </a:r>
            <a:endParaRPr lang="en-GB" sz="1800" b="1"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566442" y="1082183"/>
            <a:ext cx="5757862" cy="5054600"/>
          </a:xfrm>
          <a:prstGeom prst="rect">
            <a:avLst/>
          </a:prstGeom>
        </p:spPr>
        <p:txBody>
          <a:bodyPr>
            <a:noAutofit/>
          </a:bodyPr>
          <a:lstStyle/>
          <a:p>
            <a:pPr>
              <a:spcBef>
                <a:spcPts val="0"/>
              </a:spcBef>
              <a:buNone/>
            </a:pPr>
            <a:r>
              <a:rPr lang="en-GB" sz="1800" b="1" dirty="0" smtClean="0">
                <a:solidFill>
                  <a:schemeClr val="accent5">
                    <a:lumMod val="40000"/>
                    <a:lumOff val="60000"/>
                  </a:schemeClr>
                </a:solidFill>
                <a:latin typeface="Consolas" pitchFamily="49" charset="0"/>
              </a:rPr>
              <a:t>public abstract class Expr { }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(Expr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Expr Second { get; private set;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(Expr first, Expr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this.Second</a:t>
            </a:r>
            <a:r>
              <a:rPr lang="en-GB" sz="1800" b="1" dirty="0" smtClean="0">
                <a:solidFill>
                  <a:schemeClr val="accent5">
                    <a:lumMod val="40000"/>
                    <a:lumOff val="60000"/>
                  </a:schemeClr>
                </a:solidFill>
                <a:latin typeface="Consolas" pitchFamily="49" charset="0"/>
              </a:rPr>
              <a:t> =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TrueExpr</a:t>
            </a:r>
            <a:r>
              <a:rPr lang="en-GB" sz="1800" b="1" dirty="0" smtClean="0">
                <a:solidFill>
                  <a:schemeClr val="accent5">
                    <a:lumMod val="40000"/>
                    <a:lumOff val="60000"/>
                  </a:schemeClr>
                </a:solidFill>
                <a:latin typeface="Consolas" pitchFamily="49" charset="0"/>
              </a:rPr>
              <a:t> : Expr {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And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And(Expr first, Expr second) : base(first, second) { }   </a:t>
            </a:r>
          </a:p>
          <a:p>
            <a:pPr>
              <a:spcBef>
                <a:spcPts val="0"/>
              </a:spcBef>
              <a:buNone/>
            </a:pPr>
            <a:r>
              <a:rPr lang="en-GB" sz="1800" b="1" dirty="0" smtClean="0">
                <a:solidFill>
                  <a:schemeClr val="accent5">
                    <a:lumMod val="40000"/>
                    <a:lumOff val="60000"/>
                  </a:schemeClr>
                </a:solidFill>
                <a:latin typeface="Consolas" pitchFamily="49" charset="0"/>
              </a:rPr>
              <a:t>}</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Or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Or(Expr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Not :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Not(Expr first) : base(first)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Event =</a:t>
            </a:r>
          </a:p>
          <a:p>
            <a:pPr>
              <a:buNone/>
            </a:pPr>
            <a:r>
              <a:rPr lang="en-GB" sz="1800" b="1" dirty="0" smtClean="0">
                <a:solidFill>
                  <a:schemeClr val="accent1"/>
                </a:solidFill>
                <a:latin typeface="Consolas" pitchFamily="49" charset="0"/>
              </a:rPr>
              <a:t>  | Price of float&lt;money&gt;</a:t>
            </a:r>
          </a:p>
          <a:p>
            <a:pPr>
              <a:buNone/>
            </a:pPr>
            <a:r>
              <a:rPr lang="en-GB" sz="1800" b="1" dirty="0" smtClean="0">
                <a:solidFill>
                  <a:schemeClr val="accent1"/>
                </a:solidFill>
                <a:latin typeface="Consolas" pitchFamily="49" charset="0"/>
              </a:rPr>
              <a:t>  | Split of float</a:t>
            </a:r>
          </a:p>
          <a:p>
            <a:pPr>
              <a:buNone/>
            </a:pPr>
            <a:r>
              <a:rPr lang="en-GB" sz="1800" b="1" dirty="0" smtClean="0">
                <a:solidFill>
                  <a:schemeClr val="accent1"/>
                </a:solidFill>
                <a:latin typeface="Consolas" pitchFamily="49" charset="0"/>
              </a:rPr>
              <a:t>  | Dividend of float&lt;money&gt;</a:t>
            </a: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723023" y="1106247"/>
            <a:ext cx="5757862" cy="5054600"/>
          </a:xfrm>
          <a:prstGeom prst="rect">
            <a:avLst/>
          </a:prstGeom>
        </p:spPr>
        <p:txBody>
          <a:bodyPr>
            <a:noAutofit/>
          </a:bodyPr>
          <a:lstStyle/>
          <a:p>
            <a:pPr>
              <a:spcBef>
                <a:spcPts val="0"/>
              </a:spcBef>
              <a:buNone/>
            </a:pPr>
            <a:r>
              <a:rPr lang="en-GB" sz="1800" b="1" dirty="0" smtClean="0">
                <a:solidFill>
                  <a:schemeClr val="accent5">
                    <a:lumMod val="40000"/>
                    <a:lumOff val="60000"/>
                  </a:schemeClr>
                </a:solidFill>
                <a:latin typeface="Consolas" pitchFamily="49" charset="0"/>
              </a:rPr>
              <a:t>public abstract class Event { }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PriceEvent</a:t>
            </a:r>
            <a:r>
              <a:rPr lang="en-GB" sz="1800" b="1" dirty="0" smtClean="0">
                <a:solidFill>
                  <a:schemeClr val="accent5">
                    <a:lumMod val="40000"/>
                    <a:lumOff val="60000"/>
                  </a:schemeClr>
                </a:solidFill>
                <a:latin typeface="Consolas" pitchFamily="49" charset="0"/>
              </a:rPr>
              <a:t> : Event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Price </a:t>
            </a:r>
            <a:r>
              <a:rPr lang="en-GB" sz="1800" b="1" dirty="0" err="1" smtClean="0">
                <a:solidFill>
                  <a:schemeClr val="accent5">
                    <a:lumMod val="40000"/>
                    <a:lumOff val="60000"/>
                  </a:schemeClr>
                </a:solidFill>
                <a:latin typeface="Consolas" pitchFamily="49" charset="0"/>
              </a:rPr>
              <a:t>Price</a:t>
            </a:r>
            <a:r>
              <a:rPr lang="en-GB" sz="1800" b="1" dirty="0" smtClean="0">
                <a:solidFill>
                  <a:schemeClr val="accent5">
                    <a:lumMod val="40000"/>
                    <a:lumOff val="60000"/>
                  </a:schemeClr>
                </a:solidFill>
                <a:latin typeface="Consolas" pitchFamily="49" charset="0"/>
              </a:rPr>
              <a:t> { get; private set; }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PriceEvent</a:t>
            </a:r>
            <a:r>
              <a:rPr lang="en-GB" sz="1800" b="1" dirty="0" smtClean="0">
                <a:solidFill>
                  <a:schemeClr val="accent5">
                    <a:lumMod val="40000"/>
                    <a:lumOff val="60000"/>
                  </a:schemeClr>
                </a:solidFill>
                <a:latin typeface="Consolas" pitchFamily="49" charset="0"/>
              </a:rPr>
              <a:t>(Price </a:t>
            </a:r>
            <a:r>
              <a:rPr lang="en-GB" sz="1800" b="1" dirty="0" err="1" smtClean="0">
                <a:solidFill>
                  <a:schemeClr val="accent5">
                    <a:lumMod val="40000"/>
                    <a:lumOff val="60000"/>
                  </a:schemeClr>
                </a:solidFill>
                <a:latin typeface="Consolas" pitchFamily="49" charset="0"/>
              </a:rPr>
              <a:t>price</a:t>
            </a: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this.Price</a:t>
            </a:r>
            <a:r>
              <a:rPr lang="en-GB" sz="1800" b="1" dirty="0" smtClean="0">
                <a:solidFill>
                  <a:schemeClr val="accent5">
                    <a:lumMod val="40000"/>
                    <a:lumOff val="60000"/>
                  </a:schemeClr>
                </a:solidFill>
                <a:latin typeface="Consolas" pitchFamily="49" charset="0"/>
              </a:rPr>
              <a:t> = price;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SplitEvent</a:t>
            </a:r>
            <a:r>
              <a:rPr lang="en-GB" sz="1800" b="1" dirty="0" smtClean="0">
                <a:solidFill>
                  <a:schemeClr val="accent5">
                    <a:lumMod val="40000"/>
                    <a:lumOff val="60000"/>
                  </a:schemeClr>
                </a:solidFill>
                <a:latin typeface="Consolas" pitchFamily="49" charset="0"/>
              </a:rPr>
              <a:t> : Event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SplitEvent</a:t>
            </a:r>
            <a:r>
              <a:rPr lang="en-GB" sz="1800" b="1" dirty="0" smtClean="0">
                <a:solidFill>
                  <a:schemeClr val="accent5">
                    <a:lumMod val="40000"/>
                    <a:lumOff val="60000"/>
                  </a:schemeClr>
                </a:solidFill>
                <a:latin typeface="Consolas" pitchFamily="49" charset="0"/>
              </a:rPr>
              <a:t>(double factor)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this.Factor</a:t>
            </a:r>
            <a:r>
              <a:rPr lang="en-GB" sz="1800" b="1" dirty="0" smtClean="0">
                <a:solidFill>
                  <a:schemeClr val="accent5">
                    <a:lumMod val="40000"/>
                    <a:lumOff val="60000"/>
                  </a:schemeClr>
                </a:solidFill>
                <a:latin typeface="Consolas" pitchFamily="49" charset="0"/>
              </a:rPr>
              <a:t> = factor;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DividendEvent</a:t>
            </a:r>
            <a:r>
              <a:rPr lang="en-GB" sz="1800" b="1" dirty="0" smtClean="0">
                <a:solidFill>
                  <a:schemeClr val="accent5">
                    <a:lumMod val="40000"/>
                    <a:lumOff val="60000"/>
                  </a:schemeClr>
                </a:solidFill>
                <a:latin typeface="Consolas" pitchFamily="49" charset="0"/>
              </a:rPr>
              <a:t> : Event { }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"www.yahoo.com"; ]</a:t>
            </a:r>
            <a:endParaRPr lang="en-GB" sz="2400"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Paradigms</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dirty="0" smtClean="0"/>
              <a:t>I've been coding in F# lately, for a production task. </a:t>
            </a:r>
            <a:br>
              <a:rPr lang="en-GB" sz="2400" dirty="0" smtClean="0"/>
            </a:br>
            <a:r>
              <a:rPr lang="en-GB" sz="2400" dirty="0" smtClean="0"/>
              <a:t/>
            </a:r>
            <a:br>
              <a:rPr lang="en-GB" sz="2400" dirty="0" smtClean="0"/>
            </a:br>
            <a:r>
              <a:rPr lang="en-GB" sz="2400" dirty="0" smtClean="0"/>
              <a:t>F# allows you to move smoothly in your programming style... I start with pure </a:t>
            </a:r>
            <a:r>
              <a:rPr lang="en-GB" sz="2400" u="sng" dirty="0" smtClean="0"/>
              <a:t>functional</a:t>
            </a:r>
            <a:r>
              <a:rPr lang="en-GB" sz="2400" dirty="0" smtClean="0"/>
              <a:t> code, shift slightly towards an </a:t>
            </a:r>
            <a:r>
              <a:rPr lang="en-GB" sz="2400" u="sng" dirty="0" smtClean="0"/>
              <a:t>object-oriented</a:t>
            </a:r>
            <a:r>
              <a:rPr lang="en-GB" sz="2400" dirty="0" smtClean="0"/>
              <a:t> style, and in production code, I sometimes have to do some </a:t>
            </a:r>
            <a:r>
              <a:rPr lang="en-GB" sz="2400" u="sng" dirty="0" smtClean="0"/>
              <a:t>imperative</a:t>
            </a:r>
            <a:r>
              <a:rPr lang="en-GB" sz="2400" dirty="0" smtClean="0"/>
              <a:t> programming. </a:t>
            </a:r>
          </a:p>
          <a:p>
            <a:pPr>
              <a:lnSpc>
                <a:spcPct val="110000"/>
              </a:lnSpc>
            </a:pPr>
            <a:endParaRPr lang="en-GB" sz="2400" dirty="0" smtClean="0"/>
          </a:p>
          <a:p>
            <a:pPr>
              <a:lnSpc>
                <a:spcPct val="110000"/>
              </a:lnSpc>
            </a:pPr>
            <a:r>
              <a:rPr lang="en-GB" sz="2400" dirty="0" smtClean="0"/>
              <a:t>I can start with a pure idea, and still finish my project with realistic code. </a:t>
            </a:r>
          </a:p>
          <a:p>
            <a:pPr>
              <a:lnSpc>
                <a:spcPct val="140000"/>
              </a:lnSpc>
            </a:pPr>
            <a:endParaRPr lang="en-GB" sz="2000"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br>
              <a:rPr lang="en-GB" sz="2000" dirty="0" smtClean="0"/>
            </a:br>
            <a:endParaRPr lang="en-GB" sz="20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b="0" dirty="0"/>
              <a:t>quick tour</a:t>
            </a:r>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sp>
        <p:nvSpPr>
          <p:cNvPr id="6" name="Text Placeholder 5"/>
          <p:cNvSpPr>
            <a:spLocks noGrp="1"/>
          </p:cNvSpPr>
          <p:nvPr>
            <p:ph type="body" sz="quarter" idx="10"/>
          </p:nvPr>
        </p:nvSpPr>
        <p:spPr/>
        <p:txBody>
          <a:bodyPr/>
          <a:lstStyle/>
          <a:p>
            <a:r>
              <a:rPr lang="en-GB" sz="4000" dirty="0" smtClean="0"/>
              <a:t>Why are we investing in Functional Programming?</a:t>
            </a:r>
          </a:p>
          <a:p>
            <a:endParaRPr lang="en-GB" sz="4000" dirty="0" smtClean="0"/>
          </a:p>
          <a:p>
            <a:r>
              <a:rPr lang="en-GB" sz="4000" dirty="0" smtClean="0"/>
              <a:t>Some F# Coding and Demonstrations</a:t>
            </a:r>
          </a:p>
          <a:p>
            <a:endParaRPr lang="en-GB" sz="4000" dirty="0" smtClean="0"/>
          </a:p>
          <a:p>
            <a:r>
              <a:rPr lang="en-GB" sz="4000" dirty="0" smtClean="0"/>
              <a:t>The F# Contributions to Parallelism and Async Programming</a:t>
            </a:r>
          </a:p>
          <a:p>
            <a:endParaRPr lang="en-GB" sz="4000" dirty="0" smtClean="0"/>
          </a:p>
          <a:p>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x |&gt; f</a:t>
            </a: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a:t>
            </a: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f x</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some basic F#</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graphicFrame>
        <p:nvGraphicFramePr>
          <p:cNvPr id="6" name="Content Placeholder 5"/>
          <p:cNvGraphicFramePr>
            <a:graphicFrameLocks noGrp="1"/>
          </p:cNvGraphicFramePr>
          <p:nvPr>
            <p:ph idx="4294967295"/>
          </p:nvPr>
        </p:nvGraphicFramePr>
        <p:xfrm>
          <a:off x="357188" y="285750"/>
          <a:ext cx="8786812"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D678365-FA29-467A-BBC3-DB11AF656B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EF53924-82CD-48AA-807A-AED50CE571F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A7CD3F34-6A20-4ABC-AA3E-4729615FC5D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4E1E880-843B-42E9-82F9-B49127B7D64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CB21575F-1AB0-47C3-8606-75ABC72E64F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92D6FD47-113E-47DC-B8AF-6BFCE3BC12C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810D9AC2-3597-45F8-B9A9-3E5A5A65086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534DF9AC-C53F-4B83-80E7-69EC636E01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3528CF7-C952-4555-B092-88E34DE7AE6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66E273DF-1271-4D19-8CDF-9E32F3DD23B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E8D27CA-6D31-40E6-9C5F-B1D27CA124B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050F8D7B-2D24-4769-92C8-EF4A2A5DCDD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4665E214-BA00-4CE6-A11D-C4034FA3A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Generated data</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5653826" y="718388"/>
            <a:ext cx="2717442" cy="400110"/>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x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x</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a:t>
            </a:r>
            <a:r>
              <a:rPr lang="en-US" sz="2000" b="1" dirty="0" err="1" smtClean="0">
                <a:cs typeface="Consolas" pitchFamily="49" charset="0"/>
              </a:rPr>
              <a:t>x+rnd</a:t>
            </a: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5" name="Rectangular Callout 4"/>
          <p:cNvSpPr/>
          <p:nvPr/>
        </p:nvSpPr>
        <p:spPr>
          <a:xfrm>
            <a:off x="5572132" y="683579"/>
            <a:ext cx="3429024" cy="707886"/>
          </a:xfrm>
          <a:prstGeom prst="wedgeRectCallout">
            <a:avLst>
              <a:gd name="adj1" fmla="val -81092"/>
              <a:gd name="adj2" fmla="val 12398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Because it's on-demand, things can now be infinite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329595"/>
          </a:xfrm>
        </p:spPr>
        <p:txBody>
          <a:bodyPr/>
          <a:lstStyle/>
          <a:p>
            <a:pPr algn="ctr"/>
            <a:r>
              <a:rPr lang="en-GB" dirty="0" smtClean="0"/>
              <a:t>Why are we investing in Functional Programming Anyway?</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r>
              <a:rPr lang="en-GB" sz="2000" b="1" dirty="0" smtClean="0"/>
              <a:t>query </a:t>
            </a:r>
          </a:p>
          <a:p>
            <a:r>
              <a:rPr lang="en-GB" sz="2000" b="1" dirty="0" smtClean="0"/>
              <a:t>  &lt;@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 @&gt;</a:t>
            </a:r>
            <a:endParaRPr lang="en-GB" sz="2000" b="1" dirty="0"/>
          </a:p>
        </p:txBody>
      </p:sp>
      <p:sp>
        <p:nvSpPr>
          <p:cNvPr id="5" name="Rectangular Callout 4"/>
          <p:cNvSpPr/>
          <p:nvPr/>
        </p:nvSpPr>
        <p:spPr>
          <a:xfrm>
            <a:off x="5572132" y="83746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&lt;@ ... @&gt; = quotation</a:t>
            </a:r>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as SQL on database)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a:t>p</a:t>
            </a:r>
            <a:r>
              <a:rPr lang="en-US" dirty="0" smtClean="0"/>
              <a:t>arallel &amp; reactive</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Functional Programming?</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“Working with immutable data”</a:t>
            </a:r>
          </a:p>
          <a:p>
            <a:r>
              <a:rPr lang="en-GB" sz="3200" dirty="0" smtClean="0"/>
              <a:t>“A language with queries”</a:t>
            </a:r>
          </a:p>
          <a:p>
            <a:r>
              <a:rPr lang="en-GB" sz="3200" dirty="0" smtClean="0"/>
              <a:t>“A language with lambdas” </a:t>
            </a:r>
          </a:p>
          <a:p>
            <a:r>
              <a:rPr lang="en-GB" sz="3200" dirty="0" smtClean="0"/>
              <a:t>“A language with pattern matching”</a:t>
            </a:r>
          </a:p>
          <a:p>
            <a:r>
              <a:rPr lang="en-GB" sz="3200" dirty="0" smtClean="0"/>
              <a:t>“A language with a lighter syntax”</a:t>
            </a:r>
          </a:p>
          <a:p>
            <a:r>
              <a:rPr lang="en-GB" sz="3200" dirty="0" smtClean="0"/>
              <a:t>“Taming side effects”</a:t>
            </a:r>
          </a:p>
        </p:txBody>
      </p:sp>
      <p:sp>
        <p:nvSpPr>
          <p:cNvPr id="4" name="AutoShape 9"/>
          <p:cNvSpPr>
            <a:spLocks noChangeArrowheads="1"/>
          </p:cNvSpPr>
          <p:nvPr/>
        </p:nvSpPr>
        <p:spPr bwMode="auto">
          <a:xfrm>
            <a:off x="5651500" y="1578045"/>
            <a:ext cx="3346450" cy="707886"/>
          </a:xfrm>
          <a:prstGeom prst="wedgeRectCallout">
            <a:avLst>
              <a:gd name="adj1" fmla="val -34931"/>
              <a:gd name="adj2" fmla="val 49910"/>
            </a:avLst>
          </a:prstGeom>
          <a:solidFill>
            <a:srgbClr val="0033CC"/>
          </a:solidFill>
          <a:ln w="15875">
            <a:solidFill>
              <a:schemeClr val="tx1"/>
            </a:solidFill>
            <a:miter lim="800000"/>
            <a:headEnd/>
            <a:tailEnd/>
          </a:ln>
          <a:effectLst/>
        </p:spPr>
        <p:txBody>
          <a:bodyPr anchor="ctr" anchorCtr="1">
            <a:spAutoFit/>
          </a:bodyPr>
          <a:lstStyle/>
          <a:p>
            <a:pPr algn="ctr"/>
            <a:r>
              <a:rPr lang="en-GB" sz="2000" dirty="0" smtClean="0">
                <a:latin typeface="+mn-lt"/>
              </a:rPr>
              <a:t>“Anything but imperative programming”???</a:t>
            </a:r>
            <a:endParaRPr lang="en-GB"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Micro Trends</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Communication With Immutable Data</a:t>
            </a:r>
          </a:p>
          <a:p>
            <a:r>
              <a:rPr lang="en-GB" sz="3200" dirty="0" smtClean="0"/>
              <a:t>Programming With Queries</a:t>
            </a:r>
          </a:p>
          <a:p>
            <a:r>
              <a:rPr lang="en-GB" sz="3200" dirty="0" smtClean="0"/>
              <a:t>Programming With Lambdas</a:t>
            </a:r>
          </a:p>
          <a:p>
            <a:r>
              <a:rPr lang="en-GB" sz="3200" dirty="0" smtClean="0"/>
              <a:t>Programming With Pattern Matching</a:t>
            </a:r>
          </a:p>
          <a:p>
            <a:r>
              <a:rPr lang="en-GB" sz="3200" dirty="0" smtClean="0"/>
              <a:t>Languages with a Lighter Syntax</a:t>
            </a:r>
          </a:p>
          <a:p>
            <a:r>
              <a:rPr lang="en-GB" sz="3200" dirty="0" smtClean="0"/>
              <a:t>Taming Side Effects</a:t>
            </a:r>
          </a:p>
        </p:txBody>
      </p:sp>
      <p:sp>
        <p:nvSpPr>
          <p:cNvPr id="4" name="AutoShape 9"/>
          <p:cNvSpPr>
            <a:spLocks noChangeArrowheads="1"/>
          </p:cNvSpPr>
          <p:nvPr/>
        </p:nvSpPr>
        <p:spPr bwMode="auto">
          <a:xfrm>
            <a:off x="5797550" y="489030"/>
            <a:ext cx="3346450" cy="1015663"/>
          </a:xfrm>
          <a:prstGeom prst="wedgeRectCallout">
            <a:avLst>
              <a:gd name="adj1" fmla="val -52674"/>
              <a:gd name="adj2" fmla="val 85983"/>
            </a:avLst>
          </a:prstGeom>
          <a:solidFill>
            <a:srgbClr val="0033CC"/>
          </a:solidFill>
          <a:ln w="15875">
            <a:solidFill>
              <a:schemeClr val="tx1"/>
            </a:solidFill>
            <a:miter lim="800000"/>
            <a:headEnd/>
            <a:tailEnd/>
          </a:ln>
          <a:effectLst/>
        </p:spPr>
        <p:txBody>
          <a:bodyPr anchor="ctr" anchorCtr="1">
            <a:spAutoFit/>
          </a:bodyPr>
          <a:lstStyle/>
          <a:p>
            <a:pPr marL="0" lvl="1" algn="ctr"/>
            <a:r>
              <a:rPr lang="en-GB" sz="2000" b="1" dirty="0" smtClean="0">
                <a:latin typeface="+mn-lt"/>
              </a:rPr>
              <a:t>REST, HTML, XML, JSON, Haskell, F#,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r>
              <a:rPr lang="en-GB" sz="2000" b="1" dirty="0" err="1" smtClean="0">
                <a:latin typeface="+mn-lt"/>
              </a:rPr>
              <a:t>Erlang</a:t>
            </a:r>
            <a:r>
              <a:rPr lang="en-GB" sz="2000" b="1" dirty="0" smtClean="0">
                <a:latin typeface="+mn-lt"/>
              </a:rPr>
              <a:t>,...</a:t>
            </a:r>
          </a:p>
        </p:txBody>
      </p:sp>
      <p:sp>
        <p:nvSpPr>
          <p:cNvPr id="5" name="AutoShape 9"/>
          <p:cNvSpPr>
            <a:spLocks noChangeArrowheads="1"/>
          </p:cNvSpPr>
          <p:nvPr/>
        </p:nvSpPr>
        <p:spPr bwMode="auto">
          <a:xfrm>
            <a:off x="7583468" y="1655929"/>
            <a:ext cx="1560532" cy="707886"/>
          </a:xfrm>
          <a:prstGeom prst="wedgeRectCallout">
            <a:avLst>
              <a:gd name="adj1" fmla="val -125160"/>
              <a:gd name="adj2" fmla="val 88458"/>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VB, F#, SQL, </a:t>
            </a:r>
            <a:r>
              <a:rPr lang="en-GB" sz="2000" b="1" dirty="0" err="1" smtClean="0">
                <a:latin typeface="+mn-lt"/>
              </a:rPr>
              <a:t>Kx</a:t>
            </a:r>
            <a:r>
              <a:rPr lang="en-GB" sz="2000" b="1" dirty="0" smtClean="0">
                <a:latin typeface="+mn-lt"/>
              </a:rPr>
              <a:t>....</a:t>
            </a:r>
          </a:p>
        </p:txBody>
      </p:sp>
      <p:sp>
        <p:nvSpPr>
          <p:cNvPr id="6" name="AutoShape 9"/>
          <p:cNvSpPr>
            <a:spLocks noChangeArrowheads="1"/>
          </p:cNvSpPr>
          <p:nvPr/>
        </p:nvSpPr>
        <p:spPr bwMode="auto">
          <a:xfrm>
            <a:off x="7000860" y="2911771"/>
            <a:ext cx="2143140" cy="707886"/>
          </a:xfrm>
          <a:prstGeom prst="wedgeRectCallout">
            <a:avLst>
              <a:gd name="adj1" fmla="val -84556"/>
              <a:gd name="adj2" fmla="val -152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F#, </a:t>
            </a:r>
            <a:r>
              <a:rPr lang="en-GB" sz="2000" b="1" dirty="0" err="1" smtClean="0">
                <a:latin typeface="+mn-lt"/>
              </a:rPr>
              <a:t>Javascript</a:t>
            </a:r>
            <a:r>
              <a:rPr lang="en-GB" sz="2000" b="1" dirty="0" smtClean="0">
                <a:latin typeface="+mn-lt"/>
              </a:rPr>
              <a:t>,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p>
        </p:txBody>
      </p:sp>
      <p:sp>
        <p:nvSpPr>
          <p:cNvPr id="7" name="AutoShape 9"/>
          <p:cNvSpPr>
            <a:spLocks noChangeArrowheads="1"/>
          </p:cNvSpPr>
          <p:nvPr/>
        </p:nvSpPr>
        <p:spPr bwMode="auto">
          <a:xfrm>
            <a:off x="7286612" y="3929066"/>
            <a:ext cx="1857388" cy="400110"/>
          </a:xfrm>
          <a:prstGeom prst="wedgeRectCallout">
            <a:avLst>
              <a:gd name="adj1" fmla="val -64276"/>
              <a:gd name="adj2" fmla="val -69232"/>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F#, </a:t>
            </a:r>
            <a:r>
              <a:rPr lang="en-GB" sz="2000" b="1" dirty="0" err="1" smtClean="0">
                <a:latin typeface="+mn-lt"/>
              </a:rPr>
              <a:t>Scala</a:t>
            </a:r>
            <a:r>
              <a:rPr lang="en-GB" sz="2000" b="1" dirty="0" smtClean="0">
                <a:latin typeface="+mn-lt"/>
              </a:rPr>
              <a:t>, ...</a:t>
            </a:r>
          </a:p>
        </p:txBody>
      </p:sp>
      <p:sp>
        <p:nvSpPr>
          <p:cNvPr id="9" name="AutoShape 9"/>
          <p:cNvSpPr>
            <a:spLocks noChangeArrowheads="1"/>
          </p:cNvSpPr>
          <p:nvPr/>
        </p:nvSpPr>
        <p:spPr bwMode="auto">
          <a:xfrm>
            <a:off x="6286512" y="4714884"/>
            <a:ext cx="1857388" cy="707886"/>
          </a:xfrm>
          <a:prstGeom prst="wedgeRectCallout">
            <a:avLst>
              <a:gd name="adj1" fmla="val -83381"/>
              <a:gd name="adj2" fmla="val -71753"/>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Python, Ruby, F#, ...</a:t>
            </a:r>
          </a:p>
        </p:txBody>
      </p:sp>
      <p:sp>
        <p:nvSpPr>
          <p:cNvPr id="10" name="AutoShape 9"/>
          <p:cNvSpPr>
            <a:spLocks noChangeArrowheads="1"/>
          </p:cNvSpPr>
          <p:nvPr/>
        </p:nvSpPr>
        <p:spPr bwMode="auto">
          <a:xfrm>
            <a:off x="6357950" y="5786454"/>
            <a:ext cx="2286016" cy="707886"/>
          </a:xfrm>
          <a:prstGeom prst="wedgeRectCallout">
            <a:avLst>
              <a:gd name="adj1" fmla="val -150957"/>
              <a:gd name="adj2" fmla="val -142627"/>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err="1" smtClean="0">
                <a:latin typeface="+mn-lt"/>
              </a:rPr>
              <a:t>Erlang</a:t>
            </a:r>
            <a:r>
              <a:rPr lang="en-GB" sz="2000" b="1" dirty="0" smtClean="0">
                <a:latin typeface="+mn-lt"/>
              </a:rPr>
              <a:t>, </a:t>
            </a:r>
            <a:r>
              <a:rPr lang="en-GB" sz="2000" b="1" dirty="0" err="1" smtClean="0">
                <a:latin typeface="+mn-lt"/>
              </a:rPr>
              <a:t>Scala</a:t>
            </a:r>
            <a:r>
              <a:rPr lang="en-GB" sz="2000" b="1" dirty="0" smtClean="0">
                <a:latin typeface="+mn-lt"/>
              </a:rPr>
              <a:t>, F#, Haskell,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Huge Trends</a:t>
            </a:r>
            <a:endParaRPr lang="en-GB" dirty="0"/>
          </a:p>
        </p:txBody>
      </p:sp>
      <p:sp>
        <p:nvSpPr>
          <p:cNvPr id="3" name="Content Placeholder 2"/>
          <p:cNvSpPr>
            <a:spLocks noGrp="1"/>
          </p:cNvSpPr>
          <p:nvPr>
            <p:ph idx="1"/>
          </p:nvPr>
        </p:nvSpPr>
        <p:spPr/>
        <p:txBody>
          <a:bodyPr/>
          <a:lstStyle/>
          <a:p>
            <a:endParaRPr lang="en-GB" dirty="0"/>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664797"/>
          </a:xfrm>
        </p:spPr>
        <p:txBody>
          <a:bodyPr/>
          <a:lstStyle/>
          <a:p>
            <a:endParaRPr lang="en-GB" dirty="0"/>
          </a:p>
        </p:txBody>
      </p:sp>
      <p:sp>
        <p:nvSpPr>
          <p:cNvPr id="7" name="Oval 6"/>
          <p:cNvSpPr/>
          <p:nvPr/>
        </p:nvSpPr>
        <p:spPr bwMode="auto">
          <a:xfrm>
            <a:off x="2086378" y="1365161"/>
            <a:ext cx="4237150" cy="423714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2810952" y="1841679"/>
            <a:ext cx="938655" cy="369332"/>
          </a:xfrm>
          <a:prstGeom prst="rect">
            <a:avLst/>
          </a:prstGeom>
          <a:noFill/>
        </p:spPr>
        <p:txBody>
          <a:bodyPr wrap="none" rtlCol="0">
            <a:spAutoFit/>
          </a:bodyPr>
          <a:lstStyle/>
          <a:p>
            <a:pPr algn="ctr"/>
            <a:r>
              <a:rPr lang="en-GB" dirty="0" smtClean="0">
                <a:solidFill>
                  <a:schemeClr val="bg1"/>
                </a:solidFill>
              </a:rPr>
              <a:t>“Purity”</a:t>
            </a:r>
            <a:endParaRPr lang="en-GB" dirty="0">
              <a:solidFill>
                <a:schemeClr val="bg1"/>
              </a:solidFill>
            </a:endParaRPr>
          </a:p>
        </p:txBody>
      </p:sp>
      <p:sp>
        <p:nvSpPr>
          <p:cNvPr id="9" name="TextBox 8"/>
          <p:cNvSpPr txBox="1"/>
          <p:nvPr/>
        </p:nvSpPr>
        <p:spPr>
          <a:xfrm>
            <a:off x="3423428" y="1543320"/>
            <a:ext cx="1991251" cy="646331"/>
          </a:xfrm>
          <a:prstGeom prst="rect">
            <a:avLst/>
          </a:prstGeom>
          <a:noFill/>
        </p:spPr>
        <p:txBody>
          <a:bodyPr wrap="none" rtlCol="0">
            <a:spAutoFit/>
          </a:bodyPr>
          <a:lstStyle/>
          <a:p>
            <a:pPr algn="ctr"/>
            <a:r>
              <a:rPr lang="en-GB" dirty="0" smtClean="0">
                <a:solidFill>
                  <a:schemeClr val="bg1"/>
                </a:solidFill>
              </a:rPr>
              <a:t>“Minimize Mutable</a:t>
            </a:r>
          </a:p>
          <a:p>
            <a:pPr algn="ctr"/>
            <a:r>
              <a:rPr lang="en-GB" dirty="0" smtClean="0">
                <a:solidFill>
                  <a:schemeClr val="bg1"/>
                </a:solidFill>
              </a:rPr>
              <a:t>State”</a:t>
            </a:r>
            <a:endParaRPr lang="en-GB" dirty="0">
              <a:solidFill>
                <a:schemeClr val="bg1"/>
              </a:solidFill>
            </a:endParaRPr>
          </a:p>
        </p:txBody>
      </p:sp>
      <p:sp>
        <p:nvSpPr>
          <p:cNvPr id="10" name="TextBox 9"/>
          <p:cNvSpPr txBox="1"/>
          <p:nvPr/>
        </p:nvSpPr>
        <p:spPr>
          <a:xfrm>
            <a:off x="2497665" y="2406203"/>
            <a:ext cx="1020023" cy="646331"/>
          </a:xfrm>
          <a:prstGeom prst="rect">
            <a:avLst/>
          </a:prstGeom>
          <a:noFill/>
        </p:spPr>
        <p:txBody>
          <a:bodyPr wrap="none" rtlCol="0">
            <a:spAutoFit/>
          </a:bodyPr>
          <a:lstStyle/>
          <a:p>
            <a:pPr algn="ctr"/>
            <a:r>
              <a:rPr lang="en-GB" dirty="0" smtClean="0">
                <a:solidFill>
                  <a:schemeClr val="bg1"/>
                </a:solidFill>
              </a:rPr>
              <a:t>“Isolated</a:t>
            </a:r>
          </a:p>
          <a:p>
            <a:pPr algn="ctr"/>
            <a:r>
              <a:rPr lang="en-GB" dirty="0" smtClean="0">
                <a:solidFill>
                  <a:schemeClr val="bg1"/>
                </a:solidFill>
              </a:rPr>
              <a:t>State”</a:t>
            </a:r>
            <a:endParaRPr lang="en-GB" dirty="0">
              <a:solidFill>
                <a:schemeClr val="bg1"/>
              </a:solidFill>
            </a:endParaRPr>
          </a:p>
        </p:txBody>
      </p:sp>
      <p:sp>
        <p:nvSpPr>
          <p:cNvPr id="11" name="TextBox 10"/>
          <p:cNvSpPr txBox="1"/>
          <p:nvPr/>
        </p:nvSpPr>
        <p:spPr>
          <a:xfrm>
            <a:off x="2031198" y="3112394"/>
            <a:ext cx="1768368" cy="1015663"/>
          </a:xfrm>
          <a:prstGeom prst="rect">
            <a:avLst/>
          </a:prstGeom>
          <a:noFill/>
        </p:spPr>
        <p:txBody>
          <a:bodyPr wrap="none" rtlCol="0">
            <a:spAutoFit/>
          </a:bodyPr>
          <a:lstStyle/>
          <a:p>
            <a:pPr algn="ctr"/>
            <a:r>
              <a:rPr lang="en-GB" sz="2000" b="1" dirty="0" smtClean="0">
                <a:solidFill>
                  <a:schemeClr val="bg1"/>
                </a:solidFill>
              </a:rPr>
              <a:t>Embedded</a:t>
            </a:r>
          </a:p>
          <a:p>
            <a:pPr algn="ctr"/>
            <a:r>
              <a:rPr lang="en-GB" sz="2000" b="1" dirty="0" smtClean="0">
                <a:solidFill>
                  <a:schemeClr val="bg1"/>
                </a:solidFill>
              </a:rPr>
              <a:t>Computational</a:t>
            </a:r>
          </a:p>
          <a:p>
            <a:pPr algn="ctr"/>
            <a:r>
              <a:rPr lang="en-GB" sz="2000" b="1" dirty="0" smtClean="0">
                <a:solidFill>
                  <a:schemeClr val="bg1"/>
                </a:solidFill>
              </a:rPr>
              <a:t>Languages</a:t>
            </a:r>
            <a:endParaRPr lang="en-GB" sz="2000" b="1" dirty="0">
              <a:solidFill>
                <a:schemeClr val="bg1"/>
              </a:solidFill>
            </a:endParaRPr>
          </a:p>
        </p:txBody>
      </p:sp>
      <p:sp>
        <p:nvSpPr>
          <p:cNvPr id="13" name="TextBox 12"/>
          <p:cNvSpPr txBox="1"/>
          <p:nvPr/>
        </p:nvSpPr>
        <p:spPr>
          <a:xfrm>
            <a:off x="4808274" y="3314164"/>
            <a:ext cx="1382943" cy="1015663"/>
          </a:xfrm>
          <a:prstGeom prst="rect">
            <a:avLst/>
          </a:prstGeom>
          <a:noFill/>
        </p:spPr>
        <p:txBody>
          <a:bodyPr wrap="none" rtlCol="0">
            <a:spAutoFit/>
          </a:bodyPr>
          <a:lstStyle/>
          <a:p>
            <a:pPr algn="ctr"/>
            <a:r>
              <a:rPr lang="en-GB" sz="2000" b="1" dirty="0" smtClean="0">
                <a:solidFill>
                  <a:schemeClr val="bg1"/>
                </a:solidFill>
              </a:rPr>
              <a:t>Embedded</a:t>
            </a:r>
          </a:p>
          <a:p>
            <a:pPr algn="ctr"/>
            <a:r>
              <a:rPr lang="en-GB" sz="2000" b="1" dirty="0" smtClean="0">
                <a:solidFill>
                  <a:schemeClr val="bg1"/>
                </a:solidFill>
              </a:rPr>
              <a:t>Declarative</a:t>
            </a:r>
          </a:p>
          <a:p>
            <a:pPr algn="ctr"/>
            <a:r>
              <a:rPr lang="en-GB" sz="2000" b="1" dirty="0" smtClean="0">
                <a:solidFill>
                  <a:schemeClr val="bg1"/>
                </a:solidFill>
              </a:rPr>
              <a:t>Languages</a:t>
            </a:r>
            <a:endParaRPr lang="en-GB" sz="2000" b="1" dirty="0">
              <a:solidFill>
                <a:schemeClr val="bg1"/>
              </a:solidFill>
            </a:endParaRPr>
          </a:p>
        </p:txBody>
      </p:sp>
      <p:sp>
        <p:nvSpPr>
          <p:cNvPr id="14" name="TextBox 13"/>
          <p:cNvSpPr txBox="1"/>
          <p:nvPr/>
        </p:nvSpPr>
        <p:spPr>
          <a:xfrm>
            <a:off x="4351955" y="2114282"/>
            <a:ext cx="1518557" cy="646331"/>
          </a:xfrm>
          <a:prstGeom prst="rect">
            <a:avLst/>
          </a:prstGeom>
          <a:noFill/>
        </p:spPr>
        <p:txBody>
          <a:bodyPr wrap="none" rtlCol="0">
            <a:spAutoFit/>
          </a:bodyPr>
          <a:lstStyle/>
          <a:p>
            <a:pPr algn="ctr"/>
            <a:r>
              <a:rPr lang="en-GB" dirty="0" smtClean="0">
                <a:solidFill>
                  <a:schemeClr val="bg1"/>
                </a:solidFill>
              </a:rPr>
              <a:t>“Transactional</a:t>
            </a:r>
          </a:p>
          <a:p>
            <a:pPr algn="ctr"/>
            <a:r>
              <a:rPr lang="en-GB" dirty="0" smtClean="0">
                <a:solidFill>
                  <a:schemeClr val="bg1"/>
                </a:solidFill>
              </a:rPr>
              <a:t>State”</a:t>
            </a:r>
            <a:endParaRPr lang="en-GB" dirty="0">
              <a:solidFill>
                <a:schemeClr val="bg1"/>
              </a:solidFill>
            </a:endParaRPr>
          </a:p>
        </p:txBody>
      </p:sp>
      <p:sp>
        <p:nvSpPr>
          <p:cNvPr id="15" name="TextBox 14"/>
          <p:cNvSpPr txBox="1"/>
          <p:nvPr/>
        </p:nvSpPr>
        <p:spPr>
          <a:xfrm>
            <a:off x="2739873" y="429295"/>
            <a:ext cx="2815194" cy="954107"/>
          </a:xfrm>
          <a:prstGeom prst="rect">
            <a:avLst/>
          </a:prstGeom>
          <a:noFill/>
        </p:spPr>
        <p:txBody>
          <a:bodyPr wrap="none" rtlCol="0">
            <a:spAutoFit/>
          </a:bodyPr>
          <a:lstStyle/>
          <a:p>
            <a:pPr algn="ctr"/>
            <a:r>
              <a:rPr lang="en-GB" sz="2800" b="1" dirty="0" smtClean="0"/>
              <a:t>Typed Functional </a:t>
            </a:r>
          </a:p>
          <a:p>
            <a:pPr algn="ctr"/>
            <a:r>
              <a:rPr lang="en-GB" sz="2800" b="1" dirty="0" smtClean="0"/>
              <a:t>Programming</a:t>
            </a:r>
            <a:endParaRPr lang="en-GB" sz="2800" b="1" dirty="0"/>
          </a:p>
        </p:txBody>
      </p:sp>
      <p:sp>
        <p:nvSpPr>
          <p:cNvPr id="18" name="Folded Corner 924687"/>
          <p:cNvSpPr>
            <a:spLocks noChangeArrowheads="1"/>
          </p:cNvSpPr>
          <p:nvPr/>
        </p:nvSpPr>
        <p:spPr bwMode="auto">
          <a:xfrm>
            <a:off x="5392828" y="5068447"/>
            <a:ext cx="375117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Arial Narrow" pitchFamily="34" charset="0"/>
                <a:cs typeface="Consolas" pitchFamily="49" charset="0"/>
              </a:rPr>
              <a:t>query </a:t>
            </a:r>
          </a:p>
          <a:p>
            <a:r>
              <a:rPr lang="en-GB" sz="1500" b="1" dirty="0" smtClean="0">
                <a:solidFill>
                  <a:schemeClr val="bg1"/>
                </a:solidFill>
                <a:latin typeface="Arial Narrow" pitchFamily="34" charset="0"/>
                <a:cs typeface="Consolas" pitchFamily="49" charset="0"/>
              </a:rPr>
              <a:t>  &lt;@ seq { for i in db.Customers do </a:t>
            </a:r>
          </a:p>
          <a:p>
            <a:r>
              <a:rPr lang="en-GB" sz="1500" b="1" dirty="0" smtClean="0">
                <a:solidFill>
                  <a:schemeClr val="bg1"/>
                </a:solidFill>
                <a:latin typeface="Arial Narrow" pitchFamily="34" charset="0"/>
                <a:cs typeface="Consolas" pitchFamily="49" charset="0"/>
              </a:rPr>
              <a:t>             for j in </a:t>
            </a:r>
            <a:r>
              <a:rPr lang="en-GB" sz="1500" b="1" dirty="0" err="1" smtClean="0">
                <a:solidFill>
                  <a:schemeClr val="bg1"/>
                </a:solidFill>
                <a:latin typeface="Arial Narrow" pitchFamily="34" charset="0"/>
                <a:cs typeface="Consolas" pitchFamily="49" charset="0"/>
              </a:rPr>
              <a:t>db.Employees</a:t>
            </a:r>
            <a:r>
              <a:rPr lang="en-GB" sz="1500" b="1" dirty="0" smtClean="0">
                <a:solidFill>
                  <a:schemeClr val="bg1"/>
                </a:solidFill>
                <a:latin typeface="Arial Narrow" pitchFamily="34" charset="0"/>
                <a:cs typeface="Consolas" pitchFamily="49" charset="0"/>
              </a:rPr>
              <a:t> do </a:t>
            </a:r>
          </a:p>
          <a:p>
            <a:r>
              <a:rPr lang="en-GB" sz="1500" b="1" dirty="0" smtClean="0">
                <a:solidFill>
                  <a:schemeClr val="bg1"/>
                </a:solidFill>
                <a:latin typeface="Arial Narrow" pitchFamily="34" charset="0"/>
                <a:cs typeface="Consolas" pitchFamily="49" charset="0"/>
              </a:rPr>
              <a:t>                if </a:t>
            </a:r>
            <a:r>
              <a:rPr lang="en-GB" sz="1500" b="1" dirty="0" err="1" smtClean="0">
                <a:solidFill>
                  <a:schemeClr val="bg1"/>
                </a:solidFill>
                <a:latin typeface="Arial Narrow" pitchFamily="34" charset="0"/>
                <a:cs typeface="Consolas" pitchFamily="49" charset="0"/>
              </a:rPr>
              <a:t>i.Country</a:t>
            </a:r>
            <a:r>
              <a:rPr lang="en-GB" sz="1500" b="1" dirty="0" smtClean="0">
                <a:solidFill>
                  <a:schemeClr val="bg1"/>
                </a:solidFill>
                <a:latin typeface="Arial Narrow" pitchFamily="34" charset="0"/>
                <a:cs typeface="Consolas" pitchFamily="49" charset="0"/>
              </a:rPr>
              <a:t> = </a:t>
            </a:r>
            <a:r>
              <a:rPr lang="en-GB" sz="1500" b="1" dirty="0" err="1" smtClean="0">
                <a:solidFill>
                  <a:schemeClr val="bg1"/>
                </a:solidFill>
                <a:latin typeface="Arial Narrow" pitchFamily="34" charset="0"/>
                <a:cs typeface="Consolas" pitchFamily="49" charset="0"/>
              </a:rPr>
              <a:t>j.Country</a:t>
            </a:r>
            <a:r>
              <a:rPr lang="en-GB" sz="1500" b="1" dirty="0" smtClean="0">
                <a:solidFill>
                  <a:schemeClr val="bg1"/>
                </a:solidFill>
                <a:latin typeface="Arial Narrow" pitchFamily="34" charset="0"/>
                <a:cs typeface="Consolas" pitchFamily="49" charset="0"/>
              </a:rPr>
              <a:t> then </a:t>
            </a:r>
          </a:p>
          <a:p>
            <a:r>
              <a:rPr lang="en-GB" sz="1500" b="1" dirty="0" smtClean="0">
                <a:solidFill>
                  <a:schemeClr val="bg1"/>
                </a:solidFill>
                <a:latin typeface="Arial Narrow" pitchFamily="34" charset="0"/>
                <a:cs typeface="Consolas" pitchFamily="49" charset="0"/>
              </a:rPr>
              <a:t>                   yield (</a:t>
            </a:r>
            <a:r>
              <a:rPr lang="en-GB" sz="1500" b="1" dirty="0" err="1" smtClean="0">
                <a:solidFill>
                  <a:schemeClr val="bg1"/>
                </a:solidFill>
                <a:latin typeface="Arial Narrow" pitchFamily="34" charset="0"/>
                <a:cs typeface="Consolas" pitchFamily="49" charset="0"/>
              </a:rPr>
              <a:t>i.FirstName</a:t>
            </a:r>
            <a:r>
              <a:rPr lang="en-GB" sz="1500" b="1" dirty="0" smtClean="0">
                <a:solidFill>
                  <a:schemeClr val="bg1"/>
                </a:solidFill>
                <a:latin typeface="Arial Narrow" pitchFamily="34" charset="0"/>
                <a:cs typeface="Consolas" pitchFamily="49" charset="0"/>
              </a:rPr>
              <a:t>, </a:t>
            </a:r>
            <a:r>
              <a:rPr lang="en-GB" sz="1500" b="1" dirty="0" err="1" smtClean="0">
                <a:solidFill>
                  <a:schemeClr val="bg1"/>
                </a:solidFill>
                <a:latin typeface="Arial Narrow" pitchFamily="34" charset="0"/>
                <a:cs typeface="Consolas" pitchFamily="49" charset="0"/>
              </a:rPr>
              <a:t>j.FirstName</a:t>
            </a:r>
            <a:r>
              <a:rPr lang="en-GB" sz="1500" b="1" dirty="0" smtClean="0">
                <a:solidFill>
                  <a:schemeClr val="bg1"/>
                </a:solidFill>
                <a:latin typeface="Arial Narrow" pitchFamily="34" charset="0"/>
                <a:cs typeface="Consolas" pitchFamily="49" charset="0"/>
              </a:rPr>
              <a:t>) } @&gt;</a:t>
            </a:r>
          </a:p>
          <a:p>
            <a:endParaRPr lang="en-GB" sz="1500" dirty="0">
              <a:solidFill>
                <a:schemeClr val="bg1"/>
              </a:solidFill>
              <a:latin typeface="Arial Narrow" pitchFamily="34" charset="0"/>
              <a:cs typeface="Consolas" pitchFamily="49" charset="0"/>
            </a:endParaRPr>
          </a:p>
        </p:txBody>
      </p:sp>
      <p:sp>
        <p:nvSpPr>
          <p:cNvPr id="21" name="Folded Corner 924687"/>
          <p:cNvSpPr>
            <a:spLocks noChangeArrowheads="1"/>
          </p:cNvSpPr>
          <p:nvPr/>
        </p:nvSpPr>
        <p:spPr bwMode="auto">
          <a:xfrm>
            <a:off x="502277" y="4679936"/>
            <a:ext cx="2215166" cy="1295861"/>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sz="2400" b="1" dirty="0" smtClean="0">
                <a:solidFill>
                  <a:schemeClr val="bg1"/>
                </a:solidFill>
                <a:latin typeface="Arial Narrow" pitchFamily="34" charset="0"/>
                <a:cs typeface="Consolas" pitchFamily="49" charset="0"/>
              </a:rPr>
              <a:t>task { ... }</a:t>
            </a:r>
          </a:p>
          <a:p>
            <a:r>
              <a:rPr lang="en-GB" sz="2400" b="1" dirty="0" smtClean="0">
                <a:solidFill>
                  <a:schemeClr val="bg1"/>
                </a:solidFill>
                <a:latin typeface="Arial Narrow" pitchFamily="34" charset="0"/>
                <a:cs typeface="Consolas" pitchFamily="49" charset="0"/>
              </a:rPr>
              <a:t>async { ... }</a:t>
            </a:r>
          </a:p>
          <a:p>
            <a:r>
              <a:rPr lang="en-GB" sz="2400" b="1" dirty="0" smtClean="0">
                <a:solidFill>
                  <a:schemeClr val="bg1"/>
                </a:solidFill>
                <a:latin typeface="Arial Narrow" pitchFamily="34" charset="0"/>
                <a:cs typeface="Consolas" pitchFamily="49" charset="0"/>
              </a:rPr>
              <a:t>PSeq.map</a:t>
            </a:r>
          </a:p>
          <a:p>
            <a:r>
              <a:rPr lang="en-GB" sz="2400" b="1" dirty="0" smtClean="0">
                <a:solidFill>
                  <a:schemeClr val="bg1"/>
                </a:solidFill>
                <a:latin typeface="Arial Narrow" pitchFamily="34" charset="0"/>
                <a:cs typeface="Consolas" pitchFamily="49" charset="0"/>
              </a:rPr>
              <a:t>Async.Parallel</a:t>
            </a:r>
          </a:p>
          <a:p>
            <a:endParaRPr lang="en-GB" sz="2400" b="1" dirty="0" smtClean="0">
              <a:solidFill>
                <a:schemeClr val="bg1"/>
              </a:solidFill>
              <a:latin typeface="Arial Narrow" pitchFamily="34" charset="0"/>
              <a:cs typeface="Consolas" pitchFamily="49" charset="0"/>
            </a:endParaRPr>
          </a:p>
        </p:txBody>
      </p:sp>
      <p:sp>
        <p:nvSpPr>
          <p:cNvPr id="25" name="TextBox 24"/>
          <p:cNvSpPr txBox="1"/>
          <p:nvPr/>
        </p:nvSpPr>
        <p:spPr>
          <a:xfrm>
            <a:off x="4530086" y="2700272"/>
            <a:ext cx="1303948" cy="646331"/>
          </a:xfrm>
          <a:prstGeom prst="rect">
            <a:avLst/>
          </a:prstGeom>
          <a:noFill/>
        </p:spPr>
        <p:txBody>
          <a:bodyPr wrap="none" rtlCol="0">
            <a:spAutoFit/>
          </a:bodyPr>
          <a:lstStyle/>
          <a:p>
            <a:pPr algn="ctr"/>
            <a:r>
              <a:rPr lang="en-GB" dirty="0" smtClean="0">
                <a:solidFill>
                  <a:schemeClr val="bg1"/>
                </a:solidFill>
              </a:rPr>
              <a:t>“Immutable</a:t>
            </a:r>
          </a:p>
          <a:p>
            <a:pPr algn="ctr"/>
            <a:r>
              <a:rPr lang="en-GB" dirty="0" smtClean="0">
                <a:solidFill>
                  <a:schemeClr val="bg1"/>
                </a:solidFill>
              </a:rPr>
              <a:t>Data”</a:t>
            </a:r>
            <a:endParaRPr lang="en-GB" dirty="0">
              <a:solidFill>
                <a:schemeClr val="bg1"/>
              </a:solidFill>
            </a:endParaRPr>
          </a:p>
        </p:txBody>
      </p:sp>
      <p:sp>
        <p:nvSpPr>
          <p:cNvPr id="20" name="TextBox 19"/>
          <p:cNvSpPr txBox="1"/>
          <p:nvPr/>
        </p:nvSpPr>
        <p:spPr>
          <a:xfrm>
            <a:off x="2995164" y="4256467"/>
            <a:ext cx="1124026" cy="369332"/>
          </a:xfrm>
          <a:prstGeom prst="rect">
            <a:avLst/>
          </a:prstGeom>
          <a:noFill/>
        </p:spPr>
        <p:txBody>
          <a:bodyPr wrap="none" rtlCol="0">
            <a:spAutoFit/>
          </a:bodyPr>
          <a:lstStyle/>
          <a:p>
            <a:pPr algn="ctr"/>
            <a:r>
              <a:rPr lang="en-GB" dirty="0" smtClean="0">
                <a:solidFill>
                  <a:schemeClr val="bg1"/>
                </a:solidFill>
              </a:rPr>
              <a:t>“monads”</a:t>
            </a:r>
            <a:endParaRPr lang="en-GB" dirty="0">
              <a:solidFill>
                <a:schemeClr val="bg1"/>
              </a:solidFill>
            </a:endParaRPr>
          </a:p>
        </p:txBody>
      </p:sp>
      <p:sp>
        <p:nvSpPr>
          <p:cNvPr id="24" name="TextBox 23"/>
          <p:cNvSpPr txBox="1"/>
          <p:nvPr/>
        </p:nvSpPr>
        <p:spPr>
          <a:xfrm>
            <a:off x="3010870" y="4589171"/>
            <a:ext cx="1191353" cy="369332"/>
          </a:xfrm>
          <a:prstGeom prst="rect">
            <a:avLst/>
          </a:prstGeom>
          <a:noFill/>
        </p:spPr>
        <p:txBody>
          <a:bodyPr wrap="none" rtlCol="0">
            <a:spAutoFit/>
          </a:bodyPr>
          <a:lstStyle/>
          <a:p>
            <a:pPr algn="ctr"/>
            <a:r>
              <a:rPr lang="en-GB" dirty="0" smtClean="0">
                <a:solidFill>
                  <a:schemeClr val="bg1"/>
                </a:solidFill>
              </a:rPr>
              <a:t>“monoids”</a:t>
            </a:r>
            <a:endParaRPr lang="en-GB" dirty="0">
              <a:solidFill>
                <a:schemeClr val="bg1"/>
              </a:solidFill>
            </a:endParaRPr>
          </a:p>
        </p:txBody>
      </p:sp>
      <p:sp>
        <p:nvSpPr>
          <p:cNvPr id="26" name="TextBox 25"/>
          <p:cNvSpPr txBox="1"/>
          <p:nvPr/>
        </p:nvSpPr>
        <p:spPr>
          <a:xfrm>
            <a:off x="2799977" y="3996743"/>
            <a:ext cx="1535870" cy="369332"/>
          </a:xfrm>
          <a:prstGeom prst="rect">
            <a:avLst/>
          </a:prstGeom>
          <a:noFill/>
        </p:spPr>
        <p:txBody>
          <a:bodyPr wrap="none" rtlCol="0">
            <a:spAutoFit/>
          </a:bodyPr>
          <a:lstStyle/>
          <a:p>
            <a:pPr algn="ctr"/>
            <a:r>
              <a:rPr lang="en-GB" dirty="0" smtClean="0">
                <a:solidFill>
                  <a:schemeClr val="bg1"/>
                </a:solidFill>
              </a:rPr>
              <a:t>“combinators”</a:t>
            </a:r>
            <a:endParaRPr lang="en-GB" dirty="0">
              <a:solidFill>
                <a:schemeClr val="bg1"/>
              </a:solidFill>
            </a:endParaRPr>
          </a:p>
        </p:txBody>
      </p:sp>
      <p:sp>
        <p:nvSpPr>
          <p:cNvPr id="27" name="TextBox 26"/>
          <p:cNvSpPr txBox="1"/>
          <p:nvPr/>
        </p:nvSpPr>
        <p:spPr>
          <a:xfrm>
            <a:off x="3476090" y="2118575"/>
            <a:ext cx="1089465" cy="1015663"/>
          </a:xfrm>
          <a:prstGeom prst="rect">
            <a:avLst/>
          </a:prstGeom>
          <a:noFill/>
        </p:spPr>
        <p:txBody>
          <a:bodyPr wrap="none" rtlCol="0">
            <a:spAutoFit/>
          </a:bodyPr>
          <a:lstStyle/>
          <a:p>
            <a:pPr algn="ctr"/>
            <a:r>
              <a:rPr lang="en-GB" sz="2000" b="1" dirty="0" smtClean="0">
                <a:solidFill>
                  <a:schemeClr val="bg1"/>
                </a:solidFill>
              </a:rPr>
              <a:t>Less </a:t>
            </a:r>
          </a:p>
          <a:p>
            <a:pPr algn="ctr"/>
            <a:r>
              <a:rPr lang="en-GB" sz="2000" b="1" dirty="0" smtClean="0">
                <a:solidFill>
                  <a:schemeClr val="bg1"/>
                </a:solidFill>
              </a:rPr>
              <a:t>Mutable</a:t>
            </a:r>
          </a:p>
          <a:p>
            <a:pPr algn="ctr"/>
            <a:r>
              <a:rPr lang="en-GB" sz="2000" b="1" dirty="0" smtClean="0">
                <a:solidFill>
                  <a:schemeClr val="bg1"/>
                </a:solidFill>
              </a:rPr>
              <a:t>State</a:t>
            </a:r>
            <a:endParaRPr lang="en-GB" sz="2000" b="1" dirty="0">
              <a:solidFill>
                <a:schemeClr val="bg1"/>
              </a:solidFill>
            </a:endParaRPr>
          </a:p>
        </p:txBody>
      </p:sp>
      <p:sp>
        <p:nvSpPr>
          <p:cNvPr id="28" name="TextBox 27"/>
          <p:cNvSpPr txBox="1"/>
          <p:nvPr/>
        </p:nvSpPr>
        <p:spPr>
          <a:xfrm>
            <a:off x="4342875" y="4226418"/>
            <a:ext cx="1820050" cy="923330"/>
          </a:xfrm>
          <a:prstGeom prst="rect">
            <a:avLst/>
          </a:prstGeom>
          <a:noFill/>
        </p:spPr>
        <p:txBody>
          <a:bodyPr wrap="none" rtlCol="0">
            <a:spAutoFit/>
          </a:bodyPr>
          <a:lstStyle/>
          <a:p>
            <a:pPr algn="ctr"/>
            <a:r>
              <a:rPr lang="en-GB" dirty="0" smtClean="0">
                <a:solidFill>
                  <a:schemeClr val="bg1"/>
                </a:solidFill>
              </a:rPr>
              <a:t>“meta-programs”</a:t>
            </a:r>
          </a:p>
          <a:p>
            <a:pPr algn="ctr"/>
            <a:r>
              <a:rPr lang="en-GB" dirty="0" smtClean="0">
                <a:solidFill>
                  <a:schemeClr val="bg1"/>
                </a:solidFill>
              </a:rPr>
              <a:t>“DSLs”</a:t>
            </a:r>
          </a:p>
          <a:p>
            <a:pPr algn="ctr"/>
            <a:r>
              <a:rPr lang="en-GB" dirty="0" smtClean="0">
                <a:solidFill>
                  <a:schemeClr val="bg1"/>
                </a:solidFill>
              </a:rPr>
              <a:t>“LINQ”</a:t>
            </a:r>
            <a:endParaRPr lang="en-GB" dirty="0">
              <a:solidFill>
                <a:schemeClr val="bg1"/>
              </a:solidFill>
            </a:endParaRPr>
          </a:p>
        </p:txBody>
      </p:sp>
      <p:sp>
        <p:nvSpPr>
          <p:cNvPr id="29" name="TextBox 28"/>
          <p:cNvSpPr txBox="1"/>
          <p:nvPr/>
        </p:nvSpPr>
        <p:spPr>
          <a:xfrm>
            <a:off x="3762640" y="4820991"/>
            <a:ext cx="795411" cy="400110"/>
          </a:xfrm>
          <a:prstGeom prst="rect">
            <a:avLst/>
          </a:prstGeom>
          <a:noFill/>
        </p:spPr>
        <p:txBody>
          <a:bodyPr wrap="none" rtlCol="0">
            <a:spAutoFit/>
          </a:bodyPr>
          <a:lstStyle/>
          <a:p>
            <a:pPr algn="ctr"/>
            <a:r>
              <a:rPr lang="en-GB" sz="2000" b="1" dirty="0" smtClean="0">
                <a:solidFill>
                  <a:schemeClr val="bg1"/>
                </a:solidFill>
              </a:rPr>
              <a:t>Types</a:t>
            </a:r>
            <a:endParaRPr lang="en-GB" sz="2000" b="1" dirty="0">
              <a:solidFill>
                <a:schemeClr val="bg1"/>
              </a:solidFill>
            </a:endParaRPr>
          </a:p>
        </p:txBody>
      </p:sp>
      <p:sp>
        <p:nvSpPr>
          <p:cNvPr id="33" name="TextBox 32"/>
          <p:cNvSpPr txBox="1"/>
          <p:nvPr/>
        </p:nvSpPr>
        <p:spPr>
          <a:xfrm>
            <a:off x="3929713" y="5125792"/>
            <a:ext cx="1148135" cy="369332"/>
          </a:xfrm>
          <a:prstGeom prst="rect">
            <a:avLst/>
          </a:prstGeom>
          <a:noFill/>
        </p:spPr>
        <p:txBody>
          <a:bodyPr wrap="none" rtlCol="0">
            <a:spAutoFit/>
          </a:bodyPr>
          <a:lstStyle/>
          <a:p>
            <a:pPr algn="ctr"/>
            <a:r>
              <a:rPr lang="en-GB" dirty="0" smtClean="0">
                <a:solidFill>
                  <a:schemeClr val="bg1"/>
                </a:solidFill>
              </a:rPr>
              <a:t>“generics”</a:t>
            </a:r>
          </a:p>
        </p:txBody>
      </p:sp>
      <p:sp>
        <p:nvSpPr>
          <p:cNvPr id="34" name="AutoShape 9"/>
          <p:cNvSpPr>
            <a:spLocks noChangeArrowheads="1"/>
          </p:cNvSpPr>
          <p:nvPr/>
        </p:nvSpPr>
        <p:spPr bwMode="auto">
          <a:xfrm>
            <a:off x="5810429" y="914400"/>
            <a:ext cx="1582044" cy="1015663"/>
          </a:xfrm>
          <a:prstGeom prst="wedgeRectCallout">
            <a:avLst>
              <a:gd name="adj1" fmla="val -99890"/>
              <a:gd name="adj2" fmla="val 65695"/>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parallelism </a:t>
            </a:r>
          </a:p>
          <a:p>
            <a:pPr algn="ctr"/>
            <a:r>
              <a:rPr lang="en-GB" sz="2000" b="1" dirty="0" smtClean="0"/>
              <a:t>sane</a:t>
            </a:r>
          </a:p>
        </p:txBody>
      </p:sp>
      <p:sp>
        <p:nvSpPr>
          <p:cNvPr id="35" name="AutoShape 9"/>
          <p:cNvSpPr>
            <a:spLocks noChangeArrowheads="1"/>
          </p:cNvSpPr>
          <p:nvPr/>
        </p:nvSpPr>
        <p:spPr bwMode="auto">
          <a:xfrm>
            <a:off x="0" y="1955443"/>
            <a:ext cx="2472833" cy="1015663"/>
          </a:xfrm>
          <a:prstGeom prst="wedgeRectCallout">
            <a:avLst>
              <a:gd name="adj1" fmla="val 40397"/>
              <a:gd name="adj2" fmla="val 7710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I/O and task </a:t>
            </a:r>
          </a:p>
          <a:p>
            <a:pPr algn="ctr"/>
            <a:r>
              <a:rPr lang="en-GB" sz="2000" b="1" dirty="0" smtClean="0"/>
              <a:t>parallelism more</a:t>
            </a:r>
          </a:p>
          <a:p>
            <a:pPr algn="ctr"/>
            <a:r>
              <a:rPr lang="en-GB" sz="2000" b="1" dirty="0" smtClean="0"/>
              <a:t>compositional</a:t>
            </a:r>
            <a:endParaRPr lang="en-GB" sz="2000" b="1" dirty="0"/>
          </a:p>
        </p:txBody>
      </p:sp>
      <p:sp>
        <p:nvSpPr>
          <p:cNvPr id="36" name="AutoShape 9"/>
          <p:cNvSpPr>
            <a:spLocks noChangeArrowheads="1"/>
          </p:cNvSpPr>
          <p:nvPr/>
        </p:nvSpPr>
        <p:spPr bwMode="auto">
          <a:xfrm>
            <a:off x="2148536" y="5598017"/>
            <a:ext cx="1715126" cy="1015663"/>
          </a:xfrm>
          <a:prstGeom prst="wedgeRectCallout">
            <a:avLst>
              <a:gd name="adj1" fmla="val 50712"/>
              <a:gd name="adj2" fmla="val -8012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programming</a:t>
            </a:r>
          </a:p>
          <a:p>
            <a:pPr algn="ctr"/>
            <a:r>
              <a:rPr lang="en-GB" sz="2000" b="1" dirty="0" smtClean="0"/>
              <a:t>sane</a:t>
            </a:r>
            <a:endParaRPr lang="en-GB" sz="2000" b="1" dirty="0"/>
          </a:p>
        </p:txBody>
      </p:sp>
      <p:sp>
        <p:nvSpPr>
          <p:cNvPr id="37" name="AutoShape 9"/>
          <p:cNvSpPr>
            <a:spLocks noChangeArrowheads="1"/>
          </p:cNvSpPr>
          <p:nvPr/>
        </p:nvSpPr>
        <p:spPr bwMode="auto">
          <a:xfrm>
            <a:off x="6488805" y="2449030"/>
            <a:ext cx="2655195" cy="1569660"/>
          </a:xfrm>
          <a:prstGeom prst="wedgeRectCallout">
            <a:avLst>
              <a:gd name="adj1" fmla="val -62939"/>
              <a:gd name="adj2" fmla="val 27592"/>
            </a:avLst>
          </a:prstGeom>
          <a:solidFill>
            <a:srgbClr val="0033CC"/>
          </a:solidFill>
          <a:ln w="15875">
            <a:solidFill>
              <a:schemeClr val="tx1"/>
            </a:solidFill>
            <a:miter lim="800000"/>
            <a:headEnd/>
            <a:tailEnd/>
          </a:ln>
          <a:effectLst/>
        </p:spPr>
        <p:txBody>
          <a:bodyPr wrap="square" anchor="ctr" anchorCtr="1">
            <a:spAutoFit/>
          </a:bodyPr>
          <a:lstStyle/>
          <a:p>
            <a:pPr algn="ctr"/>
            <a:r>
              <a:rPr lang="en-GB" b="1" dirty="0" smtClean="0"/>
              <a:t>Integrate declarative  </a:t>
            </a:r>
          </a:p>
          <a:p>
            <a:pPr algn="ctr"/>
            <a:r>
              <a:rPr lang="en-GB" b="1" dirty="0" smtClean="0"/>
              <a:t>engine-based parallelism </a:t>
            </a:r>
          </a:p>
          <a:p>
            <a:pPr algn="ctr"/>
            <a:r>
              <a:rPr lang="en-GB" b="1" dirty="0" smtClean="0"/>
              <a:t>into language</a:t>
            </a:r>
          </a:p>
          <a:p>
            <a:pPr algn="ctr"/>
            <a:r>
              <a:rPr lang="en-GB" sz="1400" b="1" dirty="0" smtClean="0"/>
              <a:t>e.g. Queries,</a:t>
            </a:r>
          </a:p>
          <a:p>
            <a:pPr algn="ctr"/>
            <a:r>
              <a:rPr lang="en-GB" sz="1400" b="1" dirty="0" smtClean="0"/>
              <a:t>Array/matrix programs,</a:t>
            </a:r>
          </a:p>
          <a:p>
            <a:pPr algn="ctr"/>
            <a:r>
              <a:rPr lang="en-GB" sz="1400" b="1" dirty="0" smtClean="0"/>
              <a:t>Constraint programs</a:t>
            </a:r>
            <a:endParaRPr lang="en-GB"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3" grpId="0"/>
      <p:bldP spid="14" grpId="0"/>
      <p:bldP spid="14" grpId="1"/>
      <p:bldP spid="18" grpId="0" animBg="1"/>
      <p:bldP spid="21" grpId="0" animBg="1"/>
      <p:bldP spid="25" grpId="0"/>
      <p:bldP spid="25" grpId="1"/>
      <p:bldP spid="20" grpId="0"/>
      <p:bldP spid="20" grpId="1"/>
      <p:bldP spid="24" grpId="0"/>
      <p:bldP spid="24" grpId="1"/>
      <p:bldP spid="26" grpId="0"/>
      <p:bldP spid="26" grpId="1"/>
      <p:bldP spid="27" grpId="0"/>
      <p:bldP spid="28" grpId="0"/>
      <p:bldP spid="28" grpId="1"/>
      <p:bldP spid="29" grpId="0"/>
      <p:bldP spid="33" grpId="0"/>
      <p:bldP spid="33" grpId="1"/>
      <p:bldP spid="34" grpId="0" animBg="1"/>
      <p:bldP spid="35" grpId="0" animBg="1"/>
      <p:bldP spid="36" grpId="0" animBg="1"/>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215722"/>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350337"/>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Task, Agent Parallelism </a:t>
              </a:r>
            </a:p>
          </p:txBody>
        </p:sp>
      </p:grpSp>
      <p:grpSp>
        <p:nvGrpSpPr>
          <p:cNvPr id="6" name="Group 10"/>
          <p:cNvGrpSpPr/>
          <p:nvPr/>
        </p:nvGrpSpPr>
        <p:grpSpPr>
          <a:xfrm>
            <a:off x="859536" y="4484952"/>
            <a:ext cx="6217920" cy="822960"/>
            <a:chOff x="0" y="3840199"/>
            <a:chExt cx="7909560" cy="1106820"/>
          </a:xfrm>
          <a:solidFill>
            <a:schemeClr val="tx2"/>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Implicit Parallelism</a:t>
              </a:r>
            </a:p>
          </p:txBody>
        </p:sp>
      </p:grpSp>
      <p:sp>
        <p:nvSpPr>
          <p:cNvPr id="20" name="AutoShape 5"/>
          <p:cNvSpPr>
            <a:spLocks noChangeArrowheads="1"/>
          </p:cNvSpPr>
          <p:nvPr/>
        </p:nvSpPr>
        <p:spPr bwMode="auto">
          <a:xfrm>
            <a:off x="6043790" y="1324010"/>
            <a:ext cx="1901674" cy="46166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Immutability </a:t>
            </a:r>
            <a:endParaRPr lang="en-GB" sz="2400" b="1" dirty="0" smtClean="0">
              <a:solidFill>
                <a:schemeClr val="bg2">
                  <a:lumMod val="75000"/>
                </a:schemeClr>
              </a:solidFill>
            </a:endParaRPr>
          </a:p>
        </p:txBody>
      </p:sp>
      <p:sp>
        <p:nvSpPr>
          <p:cNvPr id="21" name="AutoShape 5"/>
          <p:cNvSpPr>
            <a:spLocks noChangeArrowheads="1"/>
          </p:cNvSpPr>
          <p:nvPr/>
        </p:nvSpPr>
        <p:spPr bwMode="auto">
          <a:xfrm>
            <a:off x="6714535" y="2300656"/>
            <a:ext cx="997517" cy="461665"/>
          </a:xfrm>
          <a:prstGeom prst="wedgeRectCallout">
            <a:avLst>
              <a:gd name="adj1" fmla="val -97420"/>
              <a:gd name="adj2" fmla="val 17016"/>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Async </a:t>
            </a:r>
            <a:endParaRPr lang="en-GB" sz="2400" b="1" dirty="0" smtClean="0">
              <a:solidFill>
                <a:schemeClr val="bg2">
                  <a:lumMod val="75000"/>
                </a:schemeClr>
              </a:solidFill>
            </a:endParaRPr>
          </a:p>
        </p:txBody>
      </p:sp>
      <p:sp>
        <p:nvSpPr>
          <p:cNvPr id="22" name="AutoShape 5"/>
          <p:cNvSpPr>
            <a:spLocks noChangeArrowheads="1"/>
          </p:cNvSpPr>
          <p:nvPr/>
        </p:nvSpPr>
        <p:spPr bwMode="auto">
          <a:xfrm>
            <a:off x="7232033" y="3393216"/>
            <a:ext cx="997516" cy="461665"/>
          </a:xfrm>
          <a:prstGeom prst="wedgeRectCallout">
            <a:avLst>
              <a:gd name="adj1" fmla="val -126023"/>
              <a:gd name="adj2" fmla="val 218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400" b="1" dirty="0" smtClean="0"/>
              <a:t>Async </a:t>
            </a:r>
            <a:endParaRPr lang="en-US" sz="2400" b="1" dirty="0" smtClean="0">
              <a:solidFill>
                <a:schemeClr val="bg2">
                  <a:lumMod val="75000"/>
                </a:schemeClr>
              </a:solidFill>
            </a:endParaRPr>
          </a:p>
        </p:txBody>
      </p:sp>
      <p:sp>
        <p:nvSpPr>
          <p:cNvPr id="23" name="AutoShape 5"/>
          <p:cNvSpPr>
            <a:spLocks noChangeArrowheads="1"/>
          </p:cNvSpPr>
          <p:nvPr/>
        </p:nvSpPr>
        <p:spPr bwMode="auto">
          <a:xfrm>
            <a:off x="6552425" y="4322502"/>
            <a:ext cx="2247731" cy="1200329"/>
          </a:xfrm>
          <a:prstGeom prst="wedgeRectCallout">
            <a:avLst>
              <a:gd name="adj1" fmla="val -65709"/>
              <a:gd name="adj2" fmla="val -20429"/>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rPr>
              <a:t>Engine Access + </a:t>
            </a:r>
          </a:p>
          <a:p>
            <a:pPr algn="ctr"/>
            <a:r>
              <a:rPr lang="en-GB" sz="2400" b="1" dirty="0" smtClean="0">
                <a:solidFill>
                  <a:schemeClr val="bg1"/>
                </a:solidFill>
              </a:rPr>
              <a:t>Embedded </a:t>
            </a:r>
          </a:p>
          <a:p>
            <a:pPr algn="ctr"/>
            <a:r>
              <a:rPr lang="en-GB" sz="2400" b="1" dirty="0" smtClean="0">
                <a:solidFill>
                  <a:schemeClr val="bg1"/>
                </a:solidFill>
              </a:rPr>
              <a:t>Languages</a:t>
            </a:r>
          </a:p>
        </p:txBody>
      </p:sp>
      <p:grpSp>
        <p:nvGrpSpPr>
          <p:cNvPr id="24" name="Group 10"/>
          <p:cNvGrpSpPr/>
          <p:nvPr/>
        </p:nvGrpSpPr>
        <p:grpSpPr>
          <a:xfrm>
            <a:off x="859536" y="5619568"/>
            <a:ext cx="6217920" cy="822960"/>
            <a:chOff x="0" y="3840199"/>
            <a:chExt cx="7909560" cy="1106820"/>
          </a:xfrm>
          <a:solidFill>
            <a:schemeClr val="tx2"/>
          </a:soli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Distribution</a:t>
              </a:r>
            </a:p>
          </p:txBody>
        </p:sp>
      </p:grpSp>
      <p:sp>
        <p:nvSpPr>
          <p:cNvPr id="27" name="AutoShape 5"/>
          <p:cNvSpPr>
            <a:spLocks noChangeArrowheads="1"/>
          </p:cNvSpPr>
          <p:nvPr/>
        </p:nvSpPr>
        <p:spPr bwMode="auto">
          <a:xfrm>
            <a:off x="6349437" y="5767902"/>
            <a:ext cx="2549865" cy="830997"/>
          </a:xfrm>
          <a:prstGeom prst="wedgeRectCallout">
            <a:avLst>
              <a:gd name="adj1" fmla="val -73282"/>
              <a:gd name="adj2" fmla="val -18988"/>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sym typeface="Wingdings"/>
              </a:rPr>
              <a:t>Web/Cloud/MSQ/</a:t>
            </a:r>
          </a:p>
          <a:p>
            <a:pPr algn="ctr"/>
            <a:r>
              <a:rPr lang="en-GB" sz="2400" b="1" dirty="0" smtClean="0">
                <a:solidFill>
                  <a:schemeClr val="bg1"/>
                </a:solidFill>
                <a:sym typeface="Wingdings"/>
              </a:rPr>
              <a:t>Cluster etc. </a:t>
            </a:r>
            <a:endParaRPr lang="en-GB" sz="2400" b="1" dirty="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Four Big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olidFill>
            <a:schemeClr val="tx1">
              <a:lumMod val="50000"/>
            </a:schemeClr>
          </a:soli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tx1">
                      <a:lumMod val="65000"/>
                    </a:schemeClr>
                  </a:solidFill>
                </a:rPr>
                <a:t>Inversion of Control</a:t>
              </a:r>
              <a:endParaRPr lang="en-US" sz="3600" kern="1200" dirty="0">
                <a:solidFill>
                  <a:schemeClr val="tx1">
                    <a:lumMod val="65000"/>
                  </a:schemeClr>
                </a:solidFill>
              </a:endParaRPr>
            </a:p>
          </p:txBody>
        </p:sp>
      </p:grpSp>
      <p:grpSp>
        <p:nvGrpSpPr>
          <p:cNvPr id="5" name="Group 9"/>
          <p:cNvGrpSpPr/>
          <p:nvPr/>
        </p:nvGrpSpPr>
        <p:grpSpPr>
          <a:xfrm>
            <a:off x="859536" y="3591813"/>
            <a:ext cx="6217920" cy="822960"/>
            <a:chOff x="0" y="2609539"/>
            <a:chExt cx="7909560" cy="1106820"/>
          </a:xfrm>
          <a:solidFill>
            <a:schemeClr val="tx1">
              <a:lumMod val="50000"/>
            </a:schemeClr>
          </a:soli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911350">
                <a:lnSpc>
                  <a:spcPct val="90000"/>
                </a:lnSpc>
                <a:spcBef>
                  <a:spcPct val="0"/>
                </a:spcBef>
                <a:spcAft>
                  <a:spcPct val="35000"/>
                </a:spcAft>
              </a:pPr>
              <a:r>
                <a:rPr lang="en-US" sz="3600" dirty="0" smtClean="0">
                  <a:solidFill>
                    <a:schemeClr val="tx1">
                      <a:lumMod val="65000"/>
                    </a:schemeClr>
                  </a:solidFill>
                </a:rPr>
                <a:t>I/O, Task, Agent Parallelism </a:t>
              </a:r>
            </a:p>
          </p:txBody>
        </p:sp>
      </p:grpSp>
      <p:sp>
        <p:nvSpPr>
          <p:cNvPr id="20" name="AutoShape 5"/>
          <p:cNvSpPr>
            <a:spLocks noChangeArrowheads="1"/>
          </p:cNvSpPr>
          <p:nvPr/>
        </p:nvSpPr>
        <p:spPr bwMode="auto">
          <a:xfrm>
            <a:off x="5136429" y="1293232"/>
            <a:ext cx="2616101" cy="523220"/>
          </a:xfrm>
          <a:prstGeom prst="wedgeRectCallout">
            <a:avLst>
              <a:gd name="adj1" fmla="val -82061"/>
              <a:gd name="adj2" fmla="val -302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Immutability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Maps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25" name="Group 8"/>
          <p:cNvGrpSpPr/>
          <p:nvPr/>
        </p:nvGrpSpPr>
        <p:grpSpPr>
          <a:xfrm>
            <a:off x="831632" y="2369030"/>
            <a:ext cx="6217920" cy="822960"/>
            <a:chOff x="0" y="1378880"/>
            <a:chExt cx="7909560" cy="1106820"/>
          </a:xfrm>
          <a:solidFill>
            <a:srgbClr val="CCFFCC"/>
          </a:solidFill>
          <a:scene3d>
            <a:camera prst="orthographicFront"/>
            <a:lightRig rig="flat" dir="t"/>
          </a:scene3d>
        </p:grpSpPr>
        <p:sp>
          <p:nvSpPr>
            <p:cNvPr id="26" name="Rounded Rectangle 2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dirty="0" smtClean="0"/>
                <a:t>Inversion</a:t>
              </a:r>
              <a:r>
                <a:rPr lang="en-US" sz="3600" kern="1200" dirty="0" smtClean="0">
                  <a:solidFill>
                    <a:schemeClr val="tx1">
                      <a:lumMod val="65000"/>
                    </a:schemeClr>
                  </a:solidFill>
                </a:rPr>
                <a:t> </a:t>
              </a:r>
              <a:r>
                <a:rPr lang="en-US" sz="3600" dirty="0" smtClean="0"/>
                <a:t>of</a:t>
              </a:r>
              <a:r>
                <a:rPr lang="en-US" sz="3600" kern="1200" dirty="0" smtClean="0">
                  <a:solidFill>
                    <a:schemeClr val="tx1">
                      <a:lumMod val="65000"/>
                    </a:schemeClr>
                  </a:solidFill>
                </a:rPr>
                <a:t> </a:t>
              </a:r>
              <a:r>
                <a:rPr lang="en-US" sz="3600" dirty="0" smtClean="0"/>
                <a:t>Control</a:t>
              </a:r>
              <a:endParaRPr lang="en-US" sz="3600" dirty="0"/>
            </a:p>
          </p:txBody>
        </p:sp>
      </p:grpSp>
      <p:grpSp>
        <p:nvGrpSpPr>
          <p:cNvPr id="31" name="Group 9"/>
          <p:cNvGrpSpPr/>
          <p:nvPr/>
        </p:nvGrpSpPr>
        <p:grpSpPr>
          <a:xfrm>
            <a:off x="831632" y="1219954"/>
            <a:ext cx="6217920" cy="822960"/>
            <a:chOff x="0" y="2609539"/>
            <a:chExt cx="7909560" cy="1106820"/>
          </a:xfrm>
          <a:solidFill>
            <a:schemeClr val="tx1">
              <a:lumMod val="50000"/>
            </a:schemeClr>
          </a:solidFill>
          <a:scene3d>
            <a:camera prst="orthographicFront"/>
            <a:lightRig rig="flat" dir="t"/>
          </a:scene3d>
        </p:grpSpPr>
        <p:sp>
          <p:nvSpPr>
            <p:cNvPr id="32" name="Rounded Rectangle 31"/>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3"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911350">
                <a:lnSpc>
                  <a:spcPct val="90000"/>
                </a:lnSpc>
                <a:spcBef>
                  <a:spcPct val="0"/>
                </a:spcBef>
                <a:spcAft>
                  <a:spcPct val="35000"/>
                </a:spcAft>
              </a:pPr>
              <a:r>
                <a:rPr lang="en-US" sz="3600" dirty="0" smtClean="0">
                  <a:solidFill>
                    <a:schemeClr val="tx1">
                      <a:lumMod val="65000"/>
                    </a:schemeClr>
                  </a:solidFill>
                </a:rPr>
                <a:t>Shared State</a:t>
              </a:r>
            </a:p>
          </p:txBody>
        </p:sp>
      </p:grpSp>
      <p:grpSp>
        <p:nvGrpSpPr>
          <p:cNvPr id="34" name="Group 8"/>
          <p:cNvGrpSpPr/>
          <p:nvPr/>
        </p:nvGrpSpPr>
        <p:grpSpPr>
          <a:xfrm>
            <a:off x="831632" y="3518106"/>
            <a:ext cx="6217920" cy="822960"/>
            <a:chOff x="0" y="1378880"/>
            <a:chExt cx="7909560" cy="1106820"/>
          </a:xfrm>
          <a:solidFill>
            <a:srgbClr val="CCFFCC"/>
          </a:solidFill>
          <a:scene3d>
            <a:camera prst="orthographicFront"/>
            <a:lightRig rig="flat" dir="t"/>
          </a:scene3d>
        </p:grpSpPr>
        <p:sp>
          <p:nvSpPr>
            <p:cNvPr id="35" name="Rounded Rectangle 34"/>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6"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dirty="0" smtClean="0"/>
                <a:t>I/O, Task, Agent Parallelism</a:t>
              </a:r>
              <a:endParaRPr lang="en-US" sz="3600" dirty="0"/>
            </a:p>
          </p:txBody>
        </p:sp>
      </p:grpSp>
      <p:sp>
        <p:nvSpPr>
          <p:cNvPr id="21" name="AutoShape 5"/>
          <p:cNvSpPr>
            <a:spLocks noChangeArrowheads="1"/>
          </p:cNvSpPr>
          <p:nvPr/>
        </p:nvSpPr>
        <p:spPr bwMode="auto">
          <a:xfrm>
            <a:off x="6660516" y="2553214"/>
            <a:ext cx="1561005" cy="523220"/>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Async </a:t>
            </a:r>
            <a:endParaRPr lang="en-GB" sz="2800" b="1" dirty="0" smtClean="0">
              <a:solidFill>
                <a:schemeClr val="bg2">
                  <a:lumMod val="75000"/>
                </a:schemeClr>
              </a:solidFill>
            </a:endParaRPr>
          </a:p>
        </p:txBody>
      </p:sp>
      <p:sp>
        <p:nvSpPr>
          <p:cNvPr id="22" name="AutoShape 5"/>
          <p:cNvSpPr>
            <a:spLocks noChangeArrowheads="1"/>
          </p:cNvSpPr>
          <p:nvPr/>
        </p:nvSpPr>
        <p:spPr bwMode="auto">
          <a:xfrm>
            <a:off x="6693415" y="3723047"/>
            <a:ext cx="1561004" cy="523220"/>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Async </a:t>
            </a:r>
            <a:endParaRPr lang="en-US" sz="2800" b="1" dirty="0" smtClean="0">
              <a:solidFill>
                <a:schemeClr val="bg2">
                  <a:lumMod val="75000"/>
                </a:scheme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3" name="Content Placeholder 2"/>
          <p:cNvSpPr>
            <a:spLocks noGrp="1"/>
          </p:cNvSpPr>
          <p:nvPr>
            <p:ph type="body" idx="1"/>
          </p:nvPr>
        </p:nvSpPr>
        <p:spPr>
          <a:xfrm>
            <a:off x="-456127" y="1438633"/>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Language</a:t>
            </a: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599880" y="3244472"/>
            <a:ext cx="2576859" cy="2554545"/>
          </a:xfrm>
          <a:prstGeom prst="wedgeRectCallout">
            <a:avLst>
              <a:gd name="adj1" fmla="val -71047"/>
              <a:gd name="adj2" fmla="val -1942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 GUI Event</a:t>
            </a:r>
          </a:p>
          <a:p>
            <a:pPr algn="ctr"/>
            <a:r>
              <a:rPr lang="en-GB" sz="2000" b="1" dirty="0" smtClean="0">
                <a:solidFill>
                  <a:schemeClr val="tx1"/>
                </a:solidFill>
              </a:rPr>
              <a:t> Page Load</a:t>
            </a:r>
          </a:p>
          <a:p>
            <a:pPr algn="ctr"/>
            <a:r>
              <a:rPr lang="en-GB" sz="2000" b="1" dirty="0" smtClean="0">
                <a:solidFill>
                  <a:schemeClr val="tx1"/>
                </a:solidFill>
              </a:rPr>
              <a:t>Timer </a:t>
            </a:r>
            <a:r>
              <a:rPr lang="en-GB" sz="2000" b="1" dirty="0" err="1" smtClean="0">
                <a:solidFill>
                  <a:schemeClr val="tx1"/>
                </a:solidFill>
              </a:rPr>
              <a:t>Callback</a:t>
            </a:r>
            <a:endParaRPr lang="en-GB" sz="2000" b="1" dirty="0" smtClean="0">
              <a:solidFill>
                <a:schemeClr val="tx1"/>
              </a:solidFill>
            </a:endParaRPr>
          </a:p>
          <a:p>
            <a:pPr algn="ctr"/>
            <a:r>
              <a:rPr lang="en-GB" sz="2000" b="1" dirty="0" smtClean="0">
                <a:solidFill>
                  <a:schemeClr val="tx1"/>
                </a:solidFill>
              </a:rPr>
              <a:t>Query Response</a:t>
            </a:r>
          </a:p>
          <a:p>
            <a:pPr algn="ctr"/>
            <a:r>
              <a:rPr lang="en-GB" sz="2000" b="1" dirty="0" smtClean="0">
                <a:solidFill>
                  <a:schemeClr val="tx1"/>
                </a:solidFill>
              </a:rPr>
              <a:t>HTTP Response</a:t>
            </a:r>
          </a:p>
          <a:p>
            <a:pPr algn="ctr"/>
            <a:r>
              <a:rPr lang="en-GB" sz="2000" b="1" dirty="0" smtClean="0">
                <a:solidFill>
                  <a:schemeClr val="tx1"/>
                </a:solidFill>
              </a:rPr>
              <a:t>Web Service Response</a:t>
            </a:r>
          </a:p>
          <a:p>
            <a:pPr algn="ctr"/>
            <a:r>
              <a:rPr lang="en-GB" sz="2000" b="1" dirty="0" smtClean="0">
                <a:solidFill>
                  <a:schemeClr val="tx1"/>
                </a:solidFill>
              </a:rPr>
              <a:t>Disk I/O Completion</a:t>
            </a:r>
          </a:p>
          <a:p>
            <a:pPr algn="ctr"/>
            <a:r>
              <a:rPr lang="en-GB" sz="2000"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rmAutofit fontScale="85000" lnSpcReduction="10000"/>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   		You can run it, but it may take a while</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Or, your builder says...</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OK, I can do the job, but I might  have to talk to someone else about it. Tell me what to do when I’m done</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Autofit/>
          </a:bodyPr>
          <a:lstStyle/>
          <a:p>
            <a:pPr algn="ctr">
              <a:buNone/>
            </a:pPr>
            <a:r>
              <a:rPr lang="en-GB" sz="2800" dirty="0" smtClean="0">
                <a:solidFill>
                  <a:schemeClr val="accent1">
                    <a:lumMod val="40000"/>
                    <a:lumOff val="60000"/>
                  </a:schemeClr>
                </a:solidFill>
              </a:rPr>
              <a:t>Continuation monad</a:t>
            </a:r>
          </a:p>
          <a:p>
            <a:pPr algn="ctr">
              <a:buNone/>
            </a:pPr>
            <a:r>
              <a:rPr lang="en-GB" sz="2800" dirty="0" smtClean="0">
                <a:solidFill>
                  <a:schemeClr val="accent1">
                    <a:lumMod val="40000"/>
                    <a:lumOff val="60000"/>
                  </a:schemeClr>
                </a:solidFill>
              </a:rPr>
              <a:t>(one shot = resumptions)</a:t>
            </a:r>
          </a:p>
          <a:p>
            <a:pPr algn="ctr">
              <a:buNone/>
            </a:pPr>
            <a:r>
              <a:rPr lang="en-GB" sz="2800" dirty="0" smtClean="0">
                <a:solidFill>
                  <a:schemeClr val="accent1">
                    <a:lumMod val="40000"/>
                    <a:lumOff val="60000"/>
                  </a:schemeClr>
                </a:solidFill>
              </a:rPr>
              <a:t>result/exception/cancellation continuations</a:t>
            </a:r>
          </a:p>
          <a:p>
            <a:pPr algn="ctr">
              <a:buNone/>
            </a:pPr>
            <a:endParaRPr lang="en-GB" sz="2400" dirty="0" smtClean="0">
              <a:solidFill>
                <a:schemeClr val="accent1">
                  <a:lumMod val="40000"/>
                  <a:lumOff val="60000"/>
                </a:schemeClr>
              </a:solidFill>
            </a:endParaRPr>
          </a:p>
          <a:p>
            <a:pPr algn="ctr">
              <a:buNone/>
            </a:pPr>
            <a:r>
              <a:rPr lang="en-GB" sz="2400" dirty="0" smtClean="0">
                <a:solidFill>
                  <a:schemeClr val="accent1">
                    <a:lumMod val="40000"/>
                    <a:lumOff val="60000"/>
                  </a:schemeClr>
                </a:solidFill>
              </a:rPr>
              <a:t>+ delimited exceptions and resources</a:t>
            </a:r>
          </a:p>
          <a:p>
            <a:pPr algn="ctr">
              <a:buNone/>
            </a:pPr>
            <a:r>
              <a:rPr lang="en-GB" sz="2400" dirty="0" smtClean="0">
                <a:solidFill>
                  <a:schemeClr val="accent1">
                    <a:lumMod val="40000"/>
                    <a:lumOff val="60000"/>
                  </a:schemeClr>
                </a:solidFill>
              </a:rPr>
              <a:t>+ combinators to put them together</a:t>
            </a:r>
          </a:p>
          <a:p>
            <a:pPr algn="ctr">
              <a:buNone/>
            </a:pPr>
            <a:r>
              <a:rPr lang="en-GB" sz="2400" dirty="0" smtClean="0">
                <a:solidFill>
                  <a:schemeClr val="accent1">
                    <a:lumMod val="40000"/>
                    <a:lumOff val="60000"/>
                  </a:schemeClr>
                </a:solidFill>
              </a:rPr>
              <a:t> + monadic syntax  </a:t>
            </a:r>
          </a:p>
          <a:p>
            <a:pPr algn="ctr">
              <a:buNone/>
            </a:pPr>
            <a:r>
              <a:rPr lang="en-GB" sz="2400" dirty="0" smtClean="0">
                <a:solidFill>
                  <a:schemeClr val="accent1">
                    <a:lumMod val="40000"/>
                    <a:lumOff val="60000"/>
                  </a:schemeClr>
                </a:solidFill>
              </a:rPr>
              <a:t> + start-task, fork-join operators </a:t>
            </a:r>
          </a:p>
          <a:p>
            <a:pPr algn="ctr">
              <a:buNone/>
            </a:pPr>
            <a:endParaRPr lang="en-GB" sz="2400" dirty="0" smtClean="0">
              <a:solidFill>
                <a:schemeClr val="accent1">
                  <a:lumMod val="40000"/>
                  <a:lumOff val="60000"/>
                </a:schemeClr>
              </a:solidFill>
            </a:endParaRP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Repeating tasks with mutable state</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bg1"/>
                </a:solidFill>
                <a:latin typeface="Consolas" pitchFamily="49" charset="0"/>
                <a:cs typeface="Consolas" pitchFamily="49" charset="0"/>
              </a:rPr>
              <a:t>loop count =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printfn</a:t>
            </a:r>
            <a:r>
              <a:rPr lang="en-GB" sz="2000" b="1" dirty="0" smtClean="0">
                <a:solidFill>
                  <a:schemeClr val="bg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loop (count +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async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bg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Representing Agents (approximate) </a:t>
            </a:r>
          </a:p>
          <a:p>
            <a:pPr>
              <a:buNone/>
            </a:pPr>
            <a:endParaRPr lang="en-GB" sz="2800" dirty="0" smtClean="0"/>
          </a:p>
          <a:p>
            <a:endParaRPr lang="en-GB" sz="2800" dirty="0" smtClean="0"/>
          </a:p>
          <a:p>
            <a:endParaRPr lang="en-GB" sz="2800" dirty="0" smtClean="0"/>
          </a:p>
          <a:p>
            <a:pPr>
              <a:buNone/>
            </a:pPr>
            <a:endParaRPr lang="en-GB" sz="2800" dirty="0" smtClean="0"/>
          </a:p>
          <a:p>
            <a:endParaRPr lang="en-GB" sz="2800" dirty="0" smtClean="0"/>
          </a:p>
          <a:p>
            <a:endParaRPr lang="en-GB" sz="2800" dirty="0" smtClean="0"/>
          </a:p>
        </p:txBody>
      </p:sp>
      <p:sp>
        <p:nvSpPr>
          <p:cNvPr id="6" name="Folded Corner 5"/>
          <p:cNvSpPr/>
          <p:nvPr/>
        </p:nvSpPr>
        <p:spPr>
          <a:xfrm>
            <a:off x="818588" y="2428868"/>
            <a:ext cx="6357982" cy="2731382"/>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queue = new Queue()</a:t>
            </a:r>
          </a:p>
          <a:p>
            <a:endParaRPr lang="en-GB" b="1" dirty="0" smtClean="0">
              <a:solidFill>
                <a:schemeClr val="bg1"/>
              </a:solidFill>
              <a:latin typeface="Consolas" pitchFamily="49" charset="0"/>
              <a:cs typeface="Consolas" pitchFamily="49" charset="0"/>
            </a:endParaRP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rec</a:t>
            </a:r>
            <a:r>
              <a:rPr lang="en-GB" b="1" dirty="0" smtClean="0">
                <a:solidFill>
                  <a:schemeClr val="bg1"/>
                </a:solidFill>
                <a:latin typeface="Consolas" pitchFamily="49" charset="0"/>
                <a:cs typeface="Consolas" pitchFamily="49" charset="0"/>
              </a:rPr>
              <a:t> loop count =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queue.ReadMessage</a:t>
            </a:r>
            <a:r>
              <a:rPr lang="en-GB" b="1" dirty="0" smtClean="0">
                <a:solidFill>
                  <a:schemeClr val="bg1"/>
                </a:solidFill>
                <a:latin typeface="Consolas" pitchFamily="49" charset="0"/>
                <a:cs typeface="Consolas" pitchFamily="49" charset="0"/>
              </a:rPr>
              <a:t>()</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"got a message"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loop (count +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Async.Start</a:t>
            </a:r>
            <a:r>
              <a:rPr lang="en-GB" b="1" dirty="0" smtClean="0">
                <a:solidFill>
                  <a:schemeClr val="bg1"/>
                </a:solidFill>
                <a:latin typeface="Consolas" pitchFamily="49" charset="0"/>
                <a:cs typeface="Consolas" pitchFamily="49" charset="0"/>
              </a:rPr>
              <a:t> (loop 0)</a:t>
            </a:r>
          </a:p>
          <a:p>
            <a:endParaRPr lang="en-GB" b="1" dirty="0" smtClean="0">
              <a:solidFill>
                <a:schemeClr val="bg1"/>
              </a:solidFill>
              <a:latin typeface="Consolas" pitchFamily="49" charset="0"/>
              <a:cs typeface="Consolas" pitchFamily="49" charset="0"/>
            </a:endParaRP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3</a:t>
            </a: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4</a:t>
            </a:r>
          </a:p>
          <a:p>
            <a:endParaRPr lang="en-GB"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Economics</a:t>
            </a:r>
            <a:endParaRPr lang="en-GB"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100,000 Chatty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a,b,reply</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msg &lt;-- (a+b) })]</a:t>
            </a:r>
          </a:p>
        </p:txBody>
      </p:sp>
      <p:sp>
        <p:nvSpPr>
          <p:cNvPr id="7" name="Folded Corner 924687"/>
          <p:cNvSpPr>
            <a:spLocks noChangeArrowheads="1"/>
          </p:cNvSpPr>
          <p:nvPr/>
        </p:nvSpPr>
        <p:spPr bwMode="auto">
          <a:xfrm>
            <a:off x="-1" y="5143511"/>
            <a:ext cx="6684135" cy="1089863"/>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Consolas" pitchFamily="49" charset="0"/>
                <a:cs typeface="Consolas" pitchFamily="49" charset="0"/>
              </a:rPr>
              <a:t>Note:</a:t>
            </a:r>
          </a:p>
          <a:p>
            <a:r>
              <a:rPr lang="en-GB" sz="1500" b="1" dirty="0" smtClean="0">
                <a:solidFill>
                  <a:schemeClr val="bg1"/>
                </a:solidFill>
                <a:latin typeface="Consolas" pitchFamily="49" charset="0"/>
                <a:cs typeface="Consolas" pitchFamily="49" charset="0"/>
              </a:rPr>
              <a:t>type Agent&lt;'T&gt; = MailboxProcessor&lt;'T&gt;</a:t>
            </a:r>
          </a:p>
          <a:p>
            <a:r>
              <a:rPr lang="en-GB" sz="1500" b="1" dirty="0" smtClean="0">
                <a:solidFill>
                  <a:schemeClr val="bg1"/>
                </a:solidFill>
                <a:latin typeface="Consolas" pitchFamily="49" charset="0"/>
                <a:cs typeface="Consolas" pitchFamily="49" charset="0"/>
              </a:rPr>
              <a:t>let (&lt;--) (a:AsyncReplyChannel&lt;'T&gt;) b = </a:t>
            </a:r>
            <a:r>
              <a:rPr lang="en-GB" sz="1500" b="1" dirty="0" err="1" smtClean="0">
                <a:solidFill>
                  <a:schemeClr val="bg1"/>
                </a:solidFill>
                <a:latin typeface="Consolas" pitchFamily="49" charset="0"/>
                <a:cs typeface="Consolas" pitchFamily="49" charset="0"/>
              </a:rPr>
              <a:t>a.Reply</a:t>
            </a:r>
            <a:r>
              <a:rPr lang="en-GB" sz="1500" b="1" dirty="0" smtClean="0">
                <a:solidFill>
                  <a:schemeClr val="bg1"/>
                </a:solidFill>
                <a:latin typeface="Consolas" pitchFamily="49" charset="0"/>
                <a:cs typeface="Consolas" pitchFamily="49" charset="0"/>
              </a:rPr>
              <a:t>(b)</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Async.Parallel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for agent in agents -&gt;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(fun r -&gt; (10,10,r)) ]</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8" name="Rounded Rectangle 7"/>
          <p:cNvSpPr/>
          <p:nvPr/>
        </p:nvSpPr>
        <p:spPr bwMode="auto">
          <a:xfrm>
            <a:off x="3026535" y="2743200"/>
            <a:ext cx="2846231"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ectangular Callout 8"/>
          <p:cNvSpPr/>
          <p:nvPr/>
        </p:nvSpPr>
        <p:spPr>
          <a:xfrm>
            <a:off x="5881225" y="3430811"/>
            <a:ext cx="1446854"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613048" y="4909735"/>
            <a:ext cx="1222835"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Promise</a:t>
            </a:r>
          </a:p>
        </p:txBody>
      </p:sp>
      <p:sp>
        <p:nvSpPr>
          <p:cNvPr id="11" name="Rounded Rectangle 10"/>
          <p:cNvSpPr/>
          <p:nvPr/>
        </p:nvSpPr>
        <p:spPr bwMode="auto">
          <a:xfrm>
            <a:off x="1970468" y="4363792"/>
            <a:ext cx="3168202"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F# Reactive Architecture</a:t>
            </a:r>
            <a:endParaRPr lang="en-GB" dirty="0"/>
          </a:p>
        </p:txBody>
      </p:sp>
      <p:sp>
        <p:nvSpPr>
          <p:cNvPr id="3" name="Content Placeholder 2"/>
          <p:cNvSpPr>
            <a:spLocks noGrp="1"/>
          </p:cNvSpPr>
          <p:nvPr>
            <p:ph idx="1"/>
          </p:nvPr>
        </p:nvSpPr>
        <p:spPr>
          <a:xfrm>
            <a:off x="-388912" y="1457324"/>
            <a:ext cx="8048625" cy="4525963"/>
          </a:xfrm>
        </p:spPr>
        <p:txBody>
          <a:bodyPr/>
          <a:lstStyle/>
          <a:p>
            <a:endParaRPr lang="en-GB" dirty="0"/>
          </a:p>
        </p:txBody>
      </p:sp>
      <p:sp>
        <p:nvSpPr>
          <p:cNvPr id="4" name="Rectangle 3"/>
          <p:cNvSpPr/>
          <p:nvPr/>
        </p:nvSpPr>
        <p:spPr>
          <a:xfrm>
            <a:off x="285752" y="2214554"/>
            <a:ext cx="2286016" cy="40719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Single Threaded GUI</a:t>
            </a:r>
          </a:p>
          <a:p>
            <a:pPr algn="ctr"/>
            <a:endParaRPr lang="en-GB" sz="2000" b="1" dirty="0" smtClean="0"/>
          </a:p>
          <a:p>
            <a:pPr algn="ctr"/>
            <a:r>
              <a:rPr lang="en-GB" sz="2000" b="1" dirty="0" smtClean="0"/>
              <a:t>Or</a:t>
            </a:r>
          </a:p>
          <a:p>
            <a:pPr algn="ctr"/>
            <a:endParaRPr lang="en-GB" sz="2000" b="1" dirty="0" smtClean="0"/>
          </a:p>
          <a:p>
            <a:pPr algn="ctr"/>
            <a:r>
              <a:rPr lang="en-GB" sz="2000" b="1" dirty="0" smtClean="0"/>
              <a:t>Single Threaded Page Handler</a:t>
            </a:r>
          </a:p>
          <a:p>
            <a:pPr algn="ctr"/>
            <a:endParaRPr lang="en-GB" sz="2000" b="1" dirty="0" smtClean="0"/>
          </a:p>
          <a:p>
            <a:pPr algn="ctr"/>
            <a:r>
              <a:rPr lang="en-GB" sz="2000" b="1" dirty="0" smtClean="0"/>
              <a:t>Or</a:t>
            </a:r>
          </a:p>
          <a:p>
            <a:pPr algn="ctr"/>
            <a:endParaRPr lang="en-GB" sz="2000" b="1" dirty="0" smtClean="0"/>
          </a:p>
          <a:p>
            <a:pPr algn="ctr"/>
            <a:r>
              <a:rPr lang="en-GB" sz="2000" b="1" dirty="0" smtClean="0"/>
              <a:t>Command Line Driver</a:t>
            </a:r>
            <a:endParaRPr lang="en-GB" sz="2000" b="1" dirty="0"/>
          </a:p>
        </p:txBody>
      </p:sp>
      <p:cxnSp>
        <p:nvCxnSpPr>
          <p:cNvPr id="6" name="Straight Arrow Connector 5"/>
          <p:cNvCxnSpPr/>
          <p:nvPr/>
        </p:nvCxnSpPr>
        <p:spPr>
          <a:xfrm flipV="1">
            <a:off x="2286016" y="2428868"/>
            <a:ext cx="100010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3428992" y="2124751"/>
            <a:ext cx="3319538"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 ... ]</a:t>
            </a:r>
          </a:p>
        </p:txBody>
      </p:sp>
      <p:sp>
        <p:nvSpPr>
          <p:cNvPr id="8" name="Circular Arrow 7"/>
          <p:cNvSpPr/>
          <p:nvPr/>
        </p:nvSpPr>
        <p:spPr>
          <a:xfrm>
            <a:off x="6715140"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ircular Arrow 8"/>
          <p:cNvSpPr/>
          <p:nvPr/>
        </p:nvSpPr>
        <p:spPr>
          <a:xfrm>
            <a:off x="7358082"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ircular Arrow 9"/>
          <p:cNvSpPr/>
          <p:nvPr/>
        </p:nvSpPr>
        <p:spPr>
          <a:xfrm>
            <a:off x="7929586"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Straight Arrow Connector 10"/>
          <p:cNvCxnSpPr/>
          <p:nvPr/>
        </p:nvCxnSpPr>
        <p:spPr>
          <a:xfrm>
            <a:off x="2438416" y="3367086"/>
            <a:ext cx="704856" cy="133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olded Corner 11"/>
          <p:cNvSpPr/>
          <p:nvPr/>
        </p:nvSpPr>
        <p:spPr>
          <a:xfrm>
            <a:off x="3286116" y="3196321"/>
            <a:ext cx="4929222"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Agent&lt;_&gt;(</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 })</a:t>
            </a:r>
          </a:p>
        </p:txBody>
      </p:sp>
      <p:sp>
        <p:nvSpPr>
          <p:cNvPr id="17" name="Folded Corner 16"/>
          <p:cNvSpPr/>
          <p:nvPr/>
        </p:nvSpPr>
        <p:spPr>
          <a:xfrm>
            <a:off x="3286116" y="4063850"/>
            <a:ext cx="4929222" cy="2657920"/>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WebCrawler&lt;_&gt;()</a:t>
            </a:r>
          </a:p>
          <a:p>
            <a:r>
              <a:rPr lang="en-GB" sz="2000" b="1" dirty="0" smtClean="0">
                <a:solidFill>
                  <a:schemeClr val="bg1"/>
                </a:solidFill>
                <a:latin typeface="Consolas" pitchFamily="49" charset="0"/>
                <a:cs typeface="Consolas" pitchFamily="49" charset="0"/>
              </a:rPr>
              <a:t>    Internally: new Agent&lt;_&gt;(...)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x.Started</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x.CrawledPage</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x.Finished</a:t>
            </a:r>
            <a:r>
              <a:rPr lang="en-GB" sz="2000" b="1" dirty="0" smtClean="0">
                <a:solidFill>
                  <a:schemeClr val="bg1"/>
                </a:solidFill>
                <a:latin typeface="Consolas" pitchFamily="49" charset="0"/>
                <a:cs typeface="Consolas" pitchFamily="49" charset="0"/>
              </a:rPr>
              <a:t> </a:t>
            </a:r>
          </a:p>
        </p:txBody>
      </p:sp>
      <p:sp>
        <p:nvSpPr>
          <p:cNvPr id="18" name="Circular Arrow 17"/>
          <p:cNvSpPr/>
          <p:nvPr/>
        </p:nvSpPr>
        <p:spPr>
          <a:xfrm>
            <a:off x="8358214" y="321468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8572528" y="2000240"/>
            <a:ext cx="377026" cy="369332"/>
          </a:xfrm>
          <a:prstGeom prst="rect">
            <a:avLst/>
          </a:prstGeom>
          <a:noFill/>
        </p:spPr>
        <p:txBody>
          <a:bodyPr wrap="none" rtlCol="0">
            <a:spAutoFit/>
          </a:bodyPr>
          <a:lstStyle/>
          <a:p>
            <a:r>
              <a:rPr lang="en-GB" b="1" dirty="0" smtClean="0"/>
              <a:t>...</a:t>
            </a:r>
            <a:endParaRPr lang="en-GB" b="1" dirty="0"/>
          </a:p>
        </p:txBody>
      </p:sp>
      <p:sp>
        <p:nvSpPr>
          <p:cNvPr id="24" name="Circular Arrow 23"/>
          <p:cNvSpPr/>
          <p:nvPr/>
        </p:nvSpPr>
        <p:spPr>
          <a:xfrm>
            <a:off x="6858048"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1" name="Straight Arrow Connector 20"/>
          <p:cNvCxnSpPr/>
          <p:nvPr/>
        </p:nvCxnSpPr>
        <p:spPr>
          <a:xfrm rot="10800000">
            <a:off x="2428892" y="5429264"/>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a:off x="2428892" y="5715016"/>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rot="10800000">
            <a:off x="2428892" y="6000768"/>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H="1">
            <a:off x="2356660" y="3715546"/>
            <a:ext cx="93028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ircular Arrow 32"/>
          <p:cNvSpPr/>
          <p:nvPr/>
        </p:nvSpPr>
        <p:spPr>
          <a:xfrm>
            <a:off x="7500990"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6" name="Straight Arrow Connector 35"/>
          <p:cNvCxnSpPr/>
          <p:nvPr/>
        </p:nvCxnSpPr>
        <p:spPr>
          <a:xfrm rot="5400000" flipH="1" flipV="1">
            <a:off x="2214546" y="1428736"/>
            <a:ext cx="107157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olded Corner 36"/>
          <p:cNvSpPr/>
          <p:nvPr/>
        </p:nvSpPr>
        <p:spPr>
          <a:xfrm>
            <a:off x="3428991" y="1053181"/>
            <a:ext cx="3873329"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 { ... }</a:t>
            </a:r>
          </a:p>
        </p:txBody>
      </p:sp>
      <p:sp>
        <p:nvSpPr>
          <p:cNvPr id="38" name="Circular Arrow 37"/>
          <p:cNvSpPr/>
          <p:nvPr/>
        </p:nvSpPr>
        <p:spPr>
          <a:xfrm>
            <a:off x="7343995" y="102586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7" grpId="0" animBg="1"/>
      <p:bldP spid="18" grpId="0" animBg="1"/>
      <p:bldP spid="24" grpId="0" animBg="1"/>
      <p:bldP spid="33" grpId="0" animBg="1"/>
      <p:bldP spid="37" grpId="0" animBg="1"/>
      <p:bldP spid="3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summary</a:t>
            </a:r>
            <a:endParaRPr lang="en-GB"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Recap</a:t>
            </a:r>
            <a:endParaRPr lang="en-GB" dirty="0"/>
          </a:p>
        </p:txBody>
      </p:sp>
      <p:sp>
        <p:nvSpPr>
          <p:cNvPr id="6" name="Content Placeholder 5"/>
          <p:cNvSpPr>
            <a:spLocks noGrp="1"/>
          </p:cNvSpPr>
          <p:nvPr>
            <p:ph type="body" idx="1"/>
          </p:nvPr>
        </p:nvSpPr>
        <p:spPr/>
        <p:txBody>
          <a:bodyPr/>
          <a:lstStyle/>
          <a:p>
            <a:r>
              <a:rPr lang="en-GB" sz="2800" dirty="0" smtClean="0"/>
              <a:t>F# is a </a:t>
            </a:r>
            <a:r>
              <a:rPr lang="en-GB" sz="2800" dirty="0" smtClean="0">
                <a:solidFill>
                  <a:schemeClr val="accent5"/>
                </a:solidFill>
              </a:rPr>
              <a:t>general purpose</a:t>
            </a:r>
            <a:r>
              <a:rPr lang="en-GB" sz="2800" dirty="0" smtClean="0"/>
              <a:t>, </a:t>
            </a:r>
            <a:r>
              <a:rPr lang="en-GB" sz="2800" dirty="0" smtClean="0">
                <a:solidFill>
                  <a:schemeClr val="accent5"/>
                </a:solidFill>
              </a:rPr>
              <a:t>efficient</a:t>
            </a:r>
            <a:r>
              <a:rPr lang="en-GB" sz="2800" dirty="0" smtClean="0"/>
              <a:t>, </a:t>
            </a:r>
            <a:r>
              <a:rPr lang="en-GB" sz="2800" dirty="0" smtClean="0">
                <a:solidFill>
                  <a:schemeClr val="accent5"/>
                </a:solidFill>
              </a:rPr>
              <a:t>succinct</a:t>
            </a:r>
            <a:r>
              <a:rPr lang="en-GB" sz="2800" dirty="0" smtClean="0"/>
              <a:t>, “</a:t>
            </a:r>
            <a:r>
              <a:rPr lang="en-GB" sz="2800" dirty="0" smtClean="0">
                <a:solidFill>
                  <a:schemeClr val="accent5"/>
                </a:solidFill>
              </a:rPr>
              <a:t>functional-first</a:t>
            </a:r>
            <a:r>
              <a:rPr lang="en-GB" sz="2800" dirty="0" smtClean="0"/>
              <a:t>” </a:t>
            </a:r>
            <a:r>
              <a:rPr lang="en-GB" sz="2800" dirty="0" smtClean="0">
                <a:solidFill>
                  <a:schemeClr val="accent5"/>
                </a:solidFill>
              </a:rPr>
              <a:t>.NET</a:t>
            </a:r>
            <a:r>
              <a:rPr lang="en-GB" sz="2800" dirty="0" smtClean="0"/>
              <a:t> programming language</a:t>
            </a:r>
          </a:p>
          <a:p>
            <a:endParaRPr lang="en-GB" sz="2800" dirty="0" smtClean="0"/>
          </a:p>
          <a:p>
            <a:r>
              <a:rPr lang="en-GB" sz="2800" dirty="0" smtClean="0"/>
              <a:t>F# has a </a:t>
            </a:r>
            <a:r>
              <a:rPr lang="en-GB" sz="2800" dirty="0" smtClean="0">
                <a:solidFill>
                  <a:schemeClr val="accent5"/>
                </a:solidFill>
              </a:rPr>
              <a:t>simple</a:t>
            </a:r>
            <a:r>
              <a:rPr lang="en-GB" sz="2800" dirty="0" smtClean="0"/>
              <a:t>, </a:t>
            </a:r>
            <a:r>
              <a:rPr lang="en-GB" sz="2800" dirty="0" smtClean="0">
                <a:solidFill>
                  <a:schemeClr val="accent5"/>
                </a:solidFill>
              </a:rPr>
              <a:t>script-like</a:t>
            </a:r>
            <a:r>
              <a:rPr lang="en-GB" sz="2800" dirty="0" smtClean="0"/>
              <a:t> initial experience, but is </a:t>
            </a:r>
            <a:r>
              <a:rPr lang="en-GB" sz="2800" dirty="0" smtClean="0">
                <a:solidFill>
                  <a:schemeClr val="accent5"/>
                </a:solidFill>
              </a:rPr>
              <a:t>strongly typed</a:t>
            </a:r>
            <a:r>
              <a:rPr lang="en-GB" sz="2800" dirty="0" smtClean="0"/>
              <a:t> and .NET friendly</a:t>
            </a:r>
          </a:p>
          <a:p>
            <a:endParaRPr lang="en-GB" sz="2800" dirty="0" smtClean="0"/>
          </a:p>
          <a:p>
            <a:r>
              <a:rPr lang="en-GB" sz="2800" dirty="0" smtClean="0"/>
              <a:t>F# has some nice features for </a:t>
            </a:r>
            <a:r>
              <a:rPr lang="en-GB" sz="2800" dirty="0" smtClean="0">
                <a:solidFill>
                  <a:schemeClr val="accent5"/>
                </a:solidFill>
              </a:rPr>
              <a:t>objects</a:t>
            </a:r>
            <a:r>
              <a:rPr lang="en-GB" sz="2800" dirty="0" smtClean="0"/>
              <a:t>, </a:t>
            </a:r>
            <a:r>
              <a:rPr lang="en-GB" sz="2800" dirty="0" smtClean="0">
                <a:solidFill>
                  <a:schemeClr val="accent5"/>
                </a:solidFill>
              </a:rPr>
              <a:t>async</a:t>
            </a:r>
            <a:r>
              <a:rPr lang="en-GB" sz="2800" dirty="0" smtClean="0"/>
              <a:t>, </a:t>
            </a:r>
            <a:r>
              <a:rPr lang="en-GB" sz="2800" dirty="0" smtClean="0">
                <a:solidFill>
                  <a:schemeClr val="accent5"/>
                </a:solidFill>
              </a:rPr>
              <a:t>agents</a:t>
            </a:r>
            <a:r>
              <a:rPr lang="en-GB" sz="2800" dirty="0" smtClean="0"/>
              <a:t>, </a:t>
            </a:r>
            <a:r>
              <a:rPr lang="en-GB" sz="2800" dirty="0" smtClean="0">
                <a:solidFill>
                  <a:schemeClr val="accent5"/>
                </a:solidFill>
              </a:rPr>
              <a:t>parallel </a:t>
            </a:r>
            <a:r>
              <a:rPr lang="en-GB" sz="2800" dirty="0" smtClean="0"/>
              <a:t>and </a:t>
            </a:r>
            <a:r>
              <a:rPr lang="en-GB" sz="2800" dirty="0" smtClean="0">
                <a:solidFill>
                  <a:schemeClr val="accent5"/>
                </a:solidFill>
              </a:rPr>
              <a:t>units of measure</a:t>
            </a:r>
          </a:p>
          <a:p>
            <a:endParaRPr lang="en-GB" sz="2800" dirty="0" smtClean="0"/>
          </a:p>
          <a:p>
            <a:r>
              <a:rPr lang="en-GB" sz="2800" dirty="0" smtClean="0"/>
              <a:t>F# is </a:t>
            </a:r>
            <a:r>
              <a:rPr lang="en-GB" sz="2800" dirty="0" smtClean="0">
                <a:solidFill>
                  <a:schemeClr val="accent5"/>
                </a:solidFill>
              </a:rPr>
              <a:t>highly interoperable</a:t>
            </a:r>
            <a:r>
              <a:rPr lang="en-GB" sz="2800" dirty="0" smtClean="0"/>
              <a:t>, and can build vanilla .NET components</a:t>
            </a:r>
          </a:p>
          <a:p>
            <a:pPr>
              <a:buNone/>
            </a:pPr>
            <a:endParaRPr lang="en-GB" sz="2800" dirty="0" smtClean="0"/>
          </a:p>
          <a:p>
            <a:endParaRPr lang="en-GB" sz="28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F# - Research Contributions </a:t>
            </a:r>
            <a:endParaRPr lang="en-US" dirty="0"/>
          </a:p>
        </p:txBody>
      </p:sp>
      <p:sp>
        <p:nvSpPr>
          <p:cNvPr id="6" name="Content Placeholder 5"/>
          <p:cNvSpPr>
            <a:spLocks noGrp="1"/>
          </p:cNvSpPr>
          <p:nvPr>
            <p:ph idx="1"/>
          </p:nvPr>
        </p:nvSpPr>
        <p:spPr/>
        <p:txBody>
          <a:bodyPr/>
          <a:lstStyle/>
          <a:p>
            <a:r>
              <a:rPr lang="en-GB" dirty="0" smtClean="0"/>
              <a:t>Active Patterns  </a:t>
            </a:r>
            <a:r>
              <a:rPr lang="en-GB" sz="1800" dirty="0" smtClean="0"/>
              <a:t>ICFP 07</a:t>
            </a:r>
            <a:endParaRPr lang="en-GB" dirty="0" smtClean="0"/>
          </a:p>
          <a:p>
            <a:endParaRPr lang="en-GB" sz="2000" dirty="0" smtClean="0"/>
          </a:p>
          <a:p>
            <a:r>
              <a:rPr lang="en-GB" dirty="0" smtClean="0"/>
              <a:t>Meta-programming in a typed language  </a:t>
            </a:r>
            <a:r>
              <a:rPr lang="en-GB" sz="1600" dirty="0" smtClean="0"/>
              <a:t>ML 06</a:t>
            </a:r>
            <a:endParaRPr lang="en-GB" dirty="0" smtClean="0"/>
          </a:p>
          <a:p>
            <a:endParaRPr lang="en-GB" sz="2000" dirty="0" smtClean="0"/>
          </a:p>
          <a:p>
            <a:r>
              <a:rPr lang="en-GB" dirty="0" smtClean="0"/>
              <a:t>Units of measure </a:t>
            </a:r>
            <a:r>
              <a:rPr lang="en-GB" sz="2000" dirty="0" smtClean="0"/>
              <a:t>CEFP 09, Kennedy</a:t>
            </a:r>
          </a:p>
          <a:p>
            <a:endParaRPr lang="en-GB" sz="2000" dirty="0" smtClean="0"/>
          </a:p>
          <a:p>
            <a:r>
              <a:rPr lang="en-GB" dirty="0" smtClean="0"/>
              <a:t>Lightweight reactive agents on VM </a:t>
            </a:r>
            <a:r>
              <a:rPr lang="en-GB" sz="1800" dirty="0" smtClean="0"/>
              <a:t>Expert F#</a:t>
            </a:r>
            <a:endParaRPr lang="en-GB" dirty="0" smtClean="0"/>
          </a:p>
          <a:p>
            <a:pPr>
              <a:buNone/>
            </a:pPr>
            <a:endParaRPr lang="en-GB" sz="2000" dirty="0" smtClean="0"/>
          </a:p>
          <a:p>
            <a:r>
              <a:rPr lang="en-GB" dirty="0" smtClean="0"/>
              <a:t>Nominal objects in a type-inferred language</a:t>
            </a:r>
          </a:p>
          <a:p>
            <a:endParaRPr lang="en-GB" sz="2000" dirty="0" smtClean="0"/>
          </a:p>
          <a:p>
            <a:r>
              <a:rPr lang="en-GB" dirty="0" smtClean="0"/>
              <a:t>Monadic programming in a strict language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6" name="Content Placeholder 5"/>
          <p:cNvSpPr>
            <a:spLocks noGrp="1"/>
          </p:cNvSpPr>
          <p:nvPr>
            <p:ph idx="1"/>
          </p:nvPr>
        </p:nvSpPr>
        <p:spPr/>
        <p:txBody>
          <a:bodyPr/>
          <a:lstStyle/>
          <a:p>
            <a:r>
              <a:rPr lang="en-GB" dirty="0" smtClean="0"/>
              <a:t>A vast amount....</a:t>
            </a:r>
          </a:p>
          <a:p>
            <a:pPr lvl="1"/>
            <a:r>
              <a:rPr lang="en-GB" dirty="0" smtClean="0"/>
              <a:t>C#</a:t>
            </a:r>
          </a:p>
          <a:p>
            <a:pPr lvl="1"/>
            <a:r>
              <a:rPr lang="en-GB" dirty="0" smtClean="0"/>
              <a:t>SML (SML.NET)</a:t>
            </a:r>
          </a:p>
          <a:p>
            <a:pPr lvl="1"/>
            <a:r>
              <a:rPr lang="en-GB" dirty="0" smtClean="0"/>
              <a:t>OCaml</a:t>
            </a:r>
          </a:p>
          <a:p>
            <a:pPr lvl="1"/>
            <a:r>
              <a:rPr lang="en-GB" dirty="0" err="1" smtClean="0"/>
              <a:t>Scala</a:t>
            </a:r>
            <a:endParaRPr lang="en-GB" dirty="0" smtClean="0"/>
          </a:p>
          <a:p>
            <a:pPr lvl="1"/>
            <a:r>
              <a:rPr lang="en-GB" dirty="0" smtClean="0"/>
              <a:t>Haskell</a:t>
            </a:r>
          </a:p>
          <a:p>
            <a:pPr lvl="1"/>
            <a:endParaRPr lang="en-GB" dirty="0" smtClean="0"/>
          </a:p>
          <a:p>
            <a:pPr lvl="1"/>
            <a:r>
              <a:rPr lang="en-GB" dirty="0" smtClean="0"/>
              <a:t>Kennedy ‘97 – Units of Measure</a:t>
            </a:r>
          </a:p>
          <a:p>
            <a:pPr lvl="1"/>
            <a:r>
              <a:rPr lang="en-GB" dirty="0" smtClean="0"/>
              <a:t>Use of resumptions for async/parallel programming has many precursors</a:t>
            </a:r>
          </a:p>
          <a:p>
            <a:pPr lvl="1"/>
            <a:endParaRPr lang="en-GB"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Code!</a:t>
            </a:r>
            <a:endParaRPr lang="en-AU" dirty="0">
              <a:solidFill>
                <a:schemeClr val="bg1">
                  <a:lumMod val="50000"/>
                </a:schemeClr>
              </a:solidFill>
            </a:endParaRPr>
          </a:p>
        </p:txBody>
      </p:sp>
      <p:sp>
        <p:nvSpPr>
          <p:cNvPr id="3" name="Content Placeholder 2"/>
          <p:cNvSpPr>
            <a:spLocks noGrp="1"/>
          </p:cNvSpPr>
          <p:nvPr>
            <p:ph type="body" idx="1"/>
          </p:nvPr>
        </p:nvSpPr>
        <p:spPr/>
        <p:txBody>
          <a:bodyPr>
            <a:normAutofit/>
          </a:bodyPr>
          <a:lstStyle/>
          <a:p>
            <a:pPr>
              <a:buNone/>
            </a:pPr>
            <a:r>
              <a:rPr lang="en-US" sz="1800" b="1" dirty="0" smtClean="0">
                <a:solidFill>
                  <a:schemeClr val="accent1"/>
                </a:solidFill>
                <a:latin typeface="Lucida Console" pitchFamily="49" charset="0"/>
              </a:rPr>
              <a:t>//F#</a:t>
            </a:r>
          </a:p>
          <a:p>
            <a:pPr>
              <a:buNone/>
            </a:pPr>
            <a:r>
              <a:rPr lang="en-AU" sz="1800" b="1" dirty="0" smtClean="0">
                <a:solidFill>
                  <a:schemeClr val="accent1"/>
                </a:solidFill>
                <a:latin typeface="Lucida Console" pitchFamily="49" charset="0"/>
              </a:rPr>
              <a:t>open </a:t>
            </a:r>
            <a:r>
              <a:rPr lang="en-AU" sz="1800" b="1" dirty="0">
                <a:solidFill>
                  <a:schemeClr val="accent1"/>
                </a:solidFill>
                <a:latin typeface="Lucida Console" pitchFamily="49" charset="0"/>
              </a:rPr>
              <a:t>System</a:t>
            </a:r>
          </a:p>
          <a:p>
            <a:pPr>
              <a:buNone/>
            </a:pPr>
            <a:r>
              <a:rPr lang="en-AU" sz="1800" b="1" dirty="0">
                <a:solidFill>
                  <a:schemeClr val="accent1"/>
                </a:solidFill>
                <a:latin typeface="Lucida Console" pitchFamily="49" charset="0"/>
              </a:rPr>
              <a:t>let a = 2</a:t>
            </a:r>
          </a:p>
          <a:p>
            <a:pPr>
              <a:buNone/>
            </a:pPr>
            <a:r>
              <a:rPr lang="en-AU" sz="1800" b="1" dirty="0" err="1" smtClean="0">
                <a:solidFill>
                  <a:schemeClr val="accent1"/>
                </a:solidFill>
                <a:latin typeface="Lucida Console" pitchFamily="49" charset="0"/>
              </a:rPr>
              <a:t>Console.WriteLine</a:t>
            </a:r>
            <a:r>
              <a:rPr lang="en-AU" sz="1800" b="1" dirty="0" smtClean="0">
                <a:solidFill>
                  <a:schemeClr val="accent1"/>
                </a:solidFill>
                <a:latin typeface="Lucida Console" pitchFamily="49" charset="0"/>
              </a:rPr>
              <a:t>(a)</a:t>
            </a:r>
            <a:endParaRPr lang="en-US" sz="1800" b="1" dirty="0">
              <a:solidFill>
                <a:schemeClr val="accent1"/>
              </a:solidFill>
              <a:latin typeface="Lucida Console" pitchFamily="49" charset="0"/>
            </a:endParaRPr>
          </a:p>
        </p:txBody>
      </p:sp>
      <p:sp>
        <p:nvSpPr>
          <p:cNvPr id="4" name="Content Placeholder 2"/>
          <p:cNvSpPr txBox="1">
            <a:spLocks/>
          </p:cNvSpPr>
          <p:nvPr/>
        </p:nvSpPr>
        <p:spPr>
          <a:xfrm>
            <a:off x="3747546" y="1359716"/>
            <a:ext cx="5143536" cy="4525963"/>
          </a:xfrm>
          <a:prstGeom prst="rect">
            <a:avLst/>
          </a:prstGeom>
        </p:spPr>
        <p:txBody>
          <a:bodyPr vert="horz" lIns="91432" tIns="45715" rIns="91432" bIns="45715" rtlCol="0">
            <a:noAutofit/>
          </a:bodyPr>
          <a:lstStyle/>
          <a:p>
            <a:pPr marL="342871" indent="-342871">
              <a:spcBef>
                <a:spcPct val="20000"/>
              </a:spcBef>
              <a:defRPr/>
            </a:pPr>
            <a:r>
              <a:rPr lang="en-US" b="1" dirty="0">
                <a:solidFill>
                  <a:schemeClr val="accent5">
                    <a:lumMod val="40000"/>
                    <a:lumOff val="60000"/>
                  </a:schemeClr>
                </a:solidFill>
                <a:latin typeface="Lucida Console" pitchFamily="49" charset="0"/>
              </a:rPr>
              <a:t>//C#</a:t>
            </a:r>
          </a:p>
          <a:p>
            <a:r>
              <a:rPr lang="en-AU" b="1" dirty="0">
                <a:solidFill>
                  <a:schemeClr val="accent5">
                    <a:lumMod val="40000"/>
                    <a:lumOff val="60000"/>
                  </a:schemeClr>
                </a:solidFill>
                <a:latin typeface="Lucida Console" pitchFamily="49" charset="0"/>
              </a:rPr>
              <a:t>using System;</a:t>
            </a:r>
          </a:p>
          <a:p>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namespace ConsoleApplication1</a:t>
            </a:r>
          </a:p>
          <a:p>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class </a:t>
            </a:r>
            <a:r>
              <a:rPr lang="en-AU" b="1" dirty="0">
                <a:solidFill>
                  <a:schemeClr val="accent5">
                    <a:lumMod val="40000"/>
                    <a:lumOff val="60000"/>
                  </a:schemeClr>
                </a:solidFill>
                <a:latin typeface="Lucida Console" pitchFamily="49" charset="0"/>
              </a:rPr>
              <a:t>Program</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int a()</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return 2;</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void Main(string[] </a:t>
            </a:r>
            <a:r>
              <a:rPr lang="en-AU" b="1" dirty="0" err="1">
                <a:solidFill>
                  <a:schemeClr val="accent5">
                    <a:lumMod val="40000"/>
                    <a:lumOff val="60000"/>
                  </a:schemeClr>
                </a:solidFill>
                <a:latin typeface="Lucida Console" pitchFamily="49" charset="0"/>
              </a:rPr>
              <a:t>args</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err="1">
                <a:solidFill>
                  <a:schemeClr val="accent5">
                    <a:lumMod val="40000"/>
                    <a:lumOff val="60000"/>
                  </a:schemeClr>
                </a:solidFill>
                <a:latin typeface="Lucida Console" pitchFamily="49" charset="0"/>
              </a:rPr>
              <a:t>Console.WriteLine</a:t>
            </a:r>
            <a:r>
              <a:rPr lang="en-AU" b="1" dirty="0">
                <a:solidFill>
                  <a:schemeClr val="accent5">
                    <a:lumMod val="40000"/>
                    <a:lumOff val="60000"/>
                  </a:schemeClr>
                </a:solidFill>
                <a:latin typeface="Lucida Console" pitchFamily="49" charset="0"/>
              </a:rPr>
              <a:t>(a);            </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p:txBody>
      </p:sp>
      <p:sp>
        <p:nvSpPr>
          <p:cNvPr id="6" name="Text Placeholder 3"/>
          <p:cNvSpPr txBox="1">
            <a:spLocks/>
          </p:cNvSpPr>
          <p:nvPr/>
        </p:nvSpPr>
        <p:spPr>
          <a:xfrm>
            <a:off x="428596" y="357166"/>
            <a:ext cx="4040188"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ext Placeholder 5"/>
          <p:cNvSpPr txBox="1">
            <a:spLocks/>
          </p:cNvSpPr>
          <p:nvPr/>
        </p:nvSpPr>
        <p:spPr>
          <a:xfrm>
            <a:off x="4616421" y="357166"/>
            <a:ext cx="4041775" cy="639762"/>
          </a:xfrm>
          <a:prstGeom prst="rect">
            <a:avLst/>
          </a:prstGeom>
        </p:spPr>
        <p:txBody>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5">
                    <a:lumMod val="40000"/>
                    <a:lumOff val="60000"/>
                  </a:schemeClr>
                </a:solidFill>
                <a:effectLst/>
                <a:uLnTx/>
                <a:uFillTx/>
                <a:latin typeface="+mn-lt"/>
                <a:ea typeface="+mn-ea"/>
                <a:cs typeface="+mn-cs"/>
              </a:rPr>
              <a:t>Pain</a:t>
            </a:r>
            <a:endParaRPr kumimoji="0" lang="en-GB" sz="3200" b="0" i="0" u="none" strike="noStrike" kern="1200" cap="none" spc="0" normalizeH="0" baseline="0" noProof="0" dirty="0">
              <a:ln>
                <a:noFill/>
              </a:ln>
              <a:solidFill>
                <a:schemeClr val="accent5">
                  <a:lumMod val="40000"/>
                  <a:lumOff val="60000"/>
                </a:schemeClr>
              </a:solidFill>
              <a:effectLst/>
              <a:uLnTx/>
              <a:uFillTx/>
              <a:latin typeface="+mn-lt"/>
              <a:ea typeface="+mn-ea"/>
              <a:cs typeface="+mn-cs"/>
            </a:endParaRPr>
          </a:p>
        </p:txBody>
      </p:sp>
      <p:sp>
        <p:nvSpPr>
          <p:cNvPr id="8" name="AutoShape 5"/>
          <p:cNvSpPr>
            <a:spLocks noChangeArrowheads="1"/>
          </p:cNvSpPr>
          <p:nvPr/>
        </p:nvSpPr>
        <p:spPr bwMode="auto">
          <a:xfrm>
            <a:off x="1420363" y="4400538"/>
            <a:ext cx="1956754" cy="954107"/>
          </a:xfrm>
          <a:prstGeom prst="wedgeRectCallout">
            <a:avLst>
              <a:gd name="adj1" fmla="val 72465"/>
              <a:gd name="adj2" fmla="val -16897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More noise </a:t>
            </a:r>
          </a:p>
          <a:p>
            <a:pPr algn="ctr"/>
            <a:r>
              <a:rPr lang="en-GB" sz="2800" b="1" dirty="0" smtClean="0"/>
              <a:t>than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0" y="1150938"/>
            <a:ext cx="6757988" cy="3857625"/>
          </a:xfrm>
        </p:spPr>
        <p:txBody>
          <a:bodyPr>
            <a:noAutofit/>
          </a:bodyPr>
          <a:lstStyle/>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a:p>
            <a:pPr>
              <a:buNone/>
            </a:pPr>
            <a:r>
              <a:rPr lang="en-US" sz="1800" b="1" spc="-50" dirty="0" smtClean="0">
                <a:solidFill>
                  <a:schemeClr val="accent1"/>
                </a:solidFill>
                <a:latin typeface="Consolas" pitchFamily="49" charset="0"/>
              </a:rPr>
              <a:t>type Command = </a:t>
            </a:r>
          </a:p>
          <a:p>
            <a:pPr>
              <a:buNone/>
            </a:pPr>
            <a:r>
              <a:rPr lang="en-US" sz="1800" b="1" spc="-50" dirty="0" smtClean="0">
                <a:solidFill>
                  <a:schemeClr val="accent1"/>
                </a:solidFill>
                <a:latin typeface="Consolas" pitchFamily="49" charset="0"/>
              </a:rPr>
              <a:t>    Command of (Rover -&gt; unit)</a:t>
            </a: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a:solidFill>
                  <a:schemeClr val="accent1"/>
                </a:solidFill>
                <a:latin typeface="Consolas" pitchFamily="49" charset="0"/>
              </a:rPr>
              <a:t>BreakCommand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p>
          <a:p>
            <a:pPr>
              <a:buNone/>
            </a:pPr>
            <a:r>
              <a:rPr lang="en-US" sz="1800" b="1" spc="-50" dirty="0" smtClean="0">
                <a:solidFill>
                  <a:schemeClr val="accent1"/>
                </a:solidFill>
                <a:latin typeface="Consolas" pitchFamily="49" charset="0"/>
              </a:rPr>
              <a:t>  Command(fun </a:t>
            </a:r>
            <a:r>
              <a:rPr lang="en-US" sz="1800" b="1" spc="-50" dirty="0">
                <a:solidFill>
                  <a:schemeClr val="accent1"/>
                </a:solidFill>
                <a:latin typeface="Consolas" pitchFamily="49" charset="0"/>
              </a:rPr>
              <a:t>rover -&gt;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rover.Accelerate</a:t>
            </a:r>
            <a:r>
              <a:rPr lang="en-US" sz="1800" b="1" spc="-50" dirty="0" smtClean="0">
                <a:solidFill>
                  <a:schemeClr val="accent1"/>
                </a:solidFill>
                <a:latin typeface="Consolas" pitchFamily="49" charset="0"/>
              </a:rPr>
              <a:t>(-</a:t>
            </a:r>
            <a:r>
              <a:rPr lang="en-US" sz="1800" b="1" spc="-50" dirty="0">
                <a:solidFill>
                  <a:schemeClr val="accent1"/>
                </a:solidFill>
                <a:latin typeface="Consolas" pitchFamily="49" charset="0"/>
              </a:rPr>
              <a:t>1.0</a:t>
            </a:r>
            <a:r>
              <a:rPr lang="en-US" sz="1800" b="1" spc="-50" dirty="0" smtClean="0">
                <a:solidFill>
                  <a:schemeClr val="accent1"/>
                </a:solidFill>
                <a:latin typeface="Consolas" pitchFamily="49" charset="0"/>
              </a:rPr>
              <a:t>))</a:t>
            </a:r>
            <a:endParaRPr lang="en-GB" sz="1800" b="1" spc="-50" dirty="0">
              <a:solidFill>
                <a:schemeClr val="accent1"/>
              </a:solidFill>
              <a:latin typeface="Consolas" pitchFamily="49" charset="0"/>
            </a:endParaRP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smtClean="0">
                <a:solidFill>
                  <a:schemeClr val="accent1"/>
                </a:solidFill>
                <a:latin typeface="Consolas" pitchFamily="49" charset="0"/>
              </a:rPr>
              <a:t>TurnLeftCommand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a:solidFill>
                  <a:schemeClr val="accent1"/>
                </a:solidFill>
                <a:latin typeface="Consolas" pitchFamily="49" charset="0"/>
              </a:rPr>
              <a: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Command(fun rover </a:t>
            </a:r>
            <a:r>
              <a:rPr lang="en-US" sz="1800" b="1" spc="-50" dirty="0">
                <a:solidFill>
                  <a:schemeClr val="accent1"/>
                </a:solidFill>
                <a:latin typeface="Consolas" pitchFamily="49" charset="0"/>
              </a:rPr>
              <a:t>-&gt;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rover.Rotate</a:t>
            </a:r>
            <a:r>
              <a:rPr lang="en-US" sz="1800" b="1" spc="-50" dirty="0">
                <a:solidFill>
                  <a:schemeClr val="accent1"/>
                </a:solidFill>
                <a:latin typeface="Consolas" pitchFamily="49" charset="0"/>
              </a:rPr>
              <a:t>(-5.0&lt;</a:t>
            </a:r>
            <a:r>
              <a:rPr lang="en-US" sz="1800" b="1" spc="-50" dirty="0" err="1">
                <a:solidFill>
                  <a:schemeClr val="accent1"/>
                </a:solidFill>
                <a:latin typeface="Consolas" pitchFamily="49" charset="0"/>
              </a:rPr>
              <a:t>degs</a:t>
            </a:r>
            <a:r>
              <a:rPr lang="en-US" sz="1800" b="1" spc="-50" dirty="0" smtClean="0">
                <a:solidFill>
                  <a:schemeClr val="accent1"/>
                </a:solidFill>
                <a:latin typeface="Consolas" pitchFamily="49" charset="0"/>
              </a:rPr>
              <a:t>&gt;))</a:t>
            </a:r>
            <a:endParaRPr lang="en-GB" sz="1800" b="1" spc="-50" dirty="0">
              <a:solidFill>
                <a:schemeClr val="accent1"/>
              </a:solidFill>
              <a:latin typeface="Consolas" pitchFamily="49" charset="0"/>
            </a:endParaRPr>
          </a:p>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3608276" y="382767"/>
            <a:ext cx="4041775" cy="639762"/>
          </a:xfr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767536" y="1032461"/>
            <a:ext cx="7072312" cy="5500687"/>
          </a:xfrm>
        </p:spPr>
        <p:txBody>
          <a:bodyPr>
            <a:noAutofit/>
          </a:bodyPr>
          <a:lstStyle/>
          <a:p>
            <a:pPr>
              <a:spcBef>
                <a:spcPts val="0"/>
              </a:spcBef>
              <a:buNone/>
            </a:pPr>
            <a:r>
              <a:rPr lang="en-US" sz="1800" b="1" dirty="0" smtClean="0">
                <a:solidFill>
                  <a:schemeClr val="accent5">
                    <a:lumMod val="40000"/>
                    <a:lumOff val="60000"/>
                  </a:schemeClr>
                </a:solidFill>
                <a:latin typeface="Consolas" pitchFamily="49" charset="0"/>
              </a:rPr>
              <a:t>abstract class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virtual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abstract class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 :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protected </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 </a:t>
            </a:r>
          </a:p>
          <a:p>
            <a:pPr>
              <a:spcBef>
                <a:spcPts val="0"/>
              </a:spcBef>
              <a:buNone/>
            </a:pPr>
            <a:r>
              <a:rPr lang="en-US" sz="1800" b="1" dirty="0" smtClean="0">
                <a:solidFill>
                  <a:schemeClr val="accent5">
                    <a:lumMod val="40000"/>
                    <a:lumOff val="60000"/>
                  </a:schemeClr>
                </a:solidFill>
                <a:latin typeface="Consolas" pitchFamily="49" charset="0"/>
              </a:rPr>
              <a:t>        { get; private set;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this.Rover</a:t>
            </a:r>
            <a:r>
              <a:rPr lang="en-US" sz="1800" b="1" dirty="0" smtClean="0">
                <a:solidFill>
                  <a:schemeClr val="accent5">
                    <a:lumMod val="40000"/>
                    <a:lumOff val="60000"/>
                  </a:schemeClr>
                </a:solidFill>
                <a:latin typeface="Consolas" pitchFamily="49" charset="0"/>
              </a:rPr>
              <a:t> =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class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p>
          <a:p>
            <a:pPr>
              <a:spcBef>
                <a:spcPts val="0"/>
              </a:spcBef>
              <a:buNone/>
            </a:pPr>
            <a:r>
              <a:rPr lang="en-US" sz="1800" b="1" dirty="0" smtClean="0">
                <a:solidFill>
                  <a:schemeClr val="accent5">
                    <a:lumMod val="40000"/>
                    <a:lumOff val="60000"/>
                  </a:schemeClr>
                </a:solidFill>
                <a:latin typeface="Consolas" pitchFamily="49" charset="0"/>
              </a:rPr>
              <a:t>class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a:solidFill>
                <a:schemeClr val="accent5">
                  <a:lumMod val="40000"/>
                  <a:lumOff val="60000"/>
                </a:schemeClr>
              </a:solidFill>
              <a:latin typeface="Consolas" pitchFamily="49" charset="0"/>
            </a:endParaRPr>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22" end="2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23" end="2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24" end="2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25" end="2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6" end="2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27" end="2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28" end="2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29" end="2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30" end="3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31" end="31"/>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32" end="3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33" end="3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34" end="3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4685</TotalTime>
  <Words>2579</Words>
  <Application>Microsoft Office PowerPoint</Application>
  <PresentationFormat>On-screen Show (4:3)</PresentationFormat>
  <Paragraphs>741</Paragraphs>
  <Slides>59</Slides>
  <Notes>23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TechEd_Europe</vt:lpstr>
      <vt:lpstr>F# - Overview +  Parallel/Asynchronous </vt:lpstr>
      <vt:lpstr>Agenda</vt:lpstr>
      <vt:lpstr>Why are we investing in Functional Programming Anyway?</vt:lpstr>
      <vt:lpstr>Simplicity</vt:lpstr>
      <vt:lpstr>Economics</vt:lpstr>
      <vt:lpstr>Parallel</vt:lpstr>
      <vt:lpstr>Simplicity</vt:lpstr>
      <vt:lpstr>Code!</vt:lpstr>
      <vt:lpstr>Slide 9</vt:lpstr>
      <vt:lpstr>Slide 10</vt:lpstr>
      <vt:lpstr>Slide 11</vt:lpstr>
      <vt:lpstr>Slide 12</vt:lpstr>
      <vt:lpstr>Async.Parallel [ getPage "www.google.com";                  getPage "www.bing.com";                  getPage "www.yahoo.com"; ]  </vt:lpstr>
      <vt:lpstr>Async.Parallel [ for i in 0 .. 200 -&gt; computeTask i ]  </vt:lpstr>
      <vt:lpstr>Async.Parallel [ getPage "www.google.com";                  getPage "www.bing.com";                  getPage "www.yahoo.com"; ]</vt:lpstr>
      <vt:lpstr>F#:  Influences</vt:lpstr>
      <vt:lpstr>Combining Paradigms</vt:lpstr>
      <vt:lpstr>Let’s Web Crawl…</vt:lpstr>
      <vt:lpstr>Whitespace Matters</vt:lpstr>
      <vt:lpstr>Whitespace Matters</vt:lpstr>
      <vt:lpstr>Functional– Pipelines</vt:lpstr>
      <vt:lpstr>Let’s Web Crawl…</vt:lpstr>
      <vt:lpstr>Slide 23</vt:lpstr>
      <vt:lpstr>Objects + Functional</vt:lpstr>
      <vt:lpstr>Objects + Functional</vt:lpstr>
      <vt:lpstr>[ … ]</vt:lpstr>
      <vt:lpstr>[ … ]</vt:lpstr>
      <vt:lpstr>seq { … }</vt:lpstr>
      <vt:lpstr>seq { … }</vt:lpstr>
      <vt:lpstr>queries</vt:lpstr>
      <vt:lpstr>Let’s Web Crawl…</vt:lpstr>
      <vt:lpstr>What is Functional Programming?</vt:lpstr>
      <vt:lpstr>Some Micro Trends</vt:lpstr>
      <vt:lpstr>The Huge Trends</vt:lpstr>
      <vt:lpstr>Slide 35</vt:lpstr>
      <vt:lpstr>F# and Parallel Challenges</vt:lpstr>
      <vt:lpstr>Four Big Concurrency Challenges</vt:lpstr>
      <vt:lpstr>Immutability the norm...</vt:lpstr>
      <vt:lpstr>F# and the Concurrency Challenges</vt:lpstr>
      <vt:lpstr>Slide 40</vt:lpstr>
      <vt:lpstr>async { ... }</vt:lpstr>
      <vt:lpstr>async { ... }</vt:lpstr>
      <vt:lpstr>async { ... }</vt:lpstr>
      <vt:lpstr>async { ... }</vt:lpstr>
      <vt:lpstr>The many uses of async { ... }</vt:lpstr>
      <vt:lpstr>The many uses of async { ... }</vt:lpstr>
      <vt:lpstr>The many uses of async { ... }</vt:lpstr>
      <vt:lpstr>The many uses of async { ... }</vt:lpstr>
      <vt:lpstr>A First Agent</vt:lpstr>
      <vt:lpstr>First 100,000 Agents</vt:lpstr>
      <vt:lpstr>First 100,000 Chatty Agents</vt:lpstr>
      <vt:lpstr>Async Basics + Web Translation</vt:lpstr>
      <vt:lpstr>Typical F# Reactive Architecture</vt:lpstr>
      <vt:lpstr>Agents Galore</vt:lpstr>
      <vt:lpstr>Recap</vt:lpstr>
      <vt:lpstr>F# - Research Contributions </vt:lpstr>
      <vt:lpstr>Related Work</vt:lpstr>
      <vt:lpstr>Latest Books about F#</vt:lpstr>
      <vt:lpstr>Slide 59</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215</cp:revision>
  <dcterms:created xsi:type="dcterms:W3CDTF">2009-03-17T17:00:19Z</dcterms:created>
  <dcterms:modified xsi:type="dcterms:W3CDTF">2010-01-28T06:37:10Z</dcterms:modified>
</cp:coreProperties>
</file>