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commentAuthors.xml" ContentType="application/vnd.openxmlformats-officedocument.presentationml.commentAuthors+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59"/>
  </p:notesMasterIdLst>
  <p:handoutMasterIdLst>
    <p:handoutMasterId r:id="rId60"/>
  </p:handoutMasterIdLst>
  <p:sldIdLst>
    <p:sldId id="631" r:id="rId2"/>
    <p:sldId id="632" r:id="rId3"/>
    <p:sldId id="633" r:id="rId4"/>
    <p:sldId id="634" r:id="rId5"/>
    <p:sldId id="443" r:id="rId6"/>
    <p:sldId id="286" r:id="rId7"/>
    <p:sldId id="450" r:id="rId8"/>
    <p:sldId id="292" r:id="rId9"/>
    <p:sldId id="293" r:id="rId10"/>
    <p:sldId id="372" r:id="rId11"/>
    <p:sldId id="487" r:id="rId12"/>
    <p:sldId id="662" r:id="rId13"/>
    <p:sldId id="628" r:id="rId14"/>
    <p:sldId id="630" r:id="rId15"/>
    <p:sldId id="456" r:id="rId16"/>
    <p:sldId id="468" r:id="rId17"/>
    <p:sldId id="663" r:id="rId18"/>
    <p:sldId id="645" r:id="rId19"/>
    <p:sldId id="530" r:id="rId20"/>
    <p:sldId id="580" r:id="rId21"/>
    <p:sldId id="581" r:id="rId22"/>
    <p:sldId id="582" r:id="rId23"/>
    <p:sldId id="554" r:id="rId24"/>
    <p:sldId id="555" r:id="rId25"/>
    <p:sldId id="598" r:id="rId26"/>
    <p:sldId id="599" r:id="rId27"/>
    <p:sldId id="602" r:id="rId28"/>
    <p:sldId id="603" r:id="rId29"/>
    <p:sldId id="604" r:id="rId30"/>
    <p:sldId id="656" r:id="rId31"/>
    <p:sldId id="516" r:id="rId32"/>
    <p:sldId id="616" r:id="rId33"/>
    <p:sldId id="617" r:id="rId34"/>
    <p:sldId id="612" r:id="rId35"/>
    <p:sldId id="613" r:id="rId36"/>
    <p:sldId id="657" r:id="rId37"/>
    <p:sldId id="519" r:id="rId38"/>
    <p:sldId id="658" r:id="rId39"/>
    <p:sldId id="324" r:id="rId40"/>
    <p:sldId id="325" r:id="rId41"/>
    <p:sldId id="464" r:id="rId42"/>
    <p:sldId id="558" r:id="rId43"/>
    <p:sldId id="619" r:id="rId44"/>
    <p:sldId id="620" r:id="rId45"/>
    <p:sldId id="621" r:id="rId46"/>
    <p:sldId id="618" r:id="rId47"/>
    <p:sldId id="584" r:id="rId48"/>
    <p:sldId id="622" r:id="rId49"/>
    <p:sldId id="623" r:id="rId50"/>
    <p:sldId id="409" r:id="rId51"/>
    <p:sldId id="546" r:id="rId52"/>
    <p:sldId id="570" r:id="rId53"/>
    <p:sldId id="568" r:id="rId54"/>
    <p:sldId id="575" r:id="rId55"/>
    <p:sldId id="646" r:id="rId56"/>
    <p:sldId id="427" r:id="rId57"/>
    <p:sldId id="274" r:id="rId58"/>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165A8B"/>
    <a:srgbClr val="FFFFFF"/>
    <a:srgbClr val="99CC99"/>
    <a:srgbClr val="000000"/>
    <a:srgbClr val="CCCCCC"/>
    <a:srgbClr val="F6AE1E"/>
    <a:srgbClr val="FF0066"/>
    <a:srgbClr val="F3AF35"/>
    <a:srgbClr val="9C42E6"/>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0" autoAdjust="0"/>
    <p:restoredTop sz="96102" autoAdjust="0"/>
  </p:normalViewPr>
  <p:slideViewPr>
    <p:cSldViewPr snapToGrid="0">
      <p:cViewPr varScale="1">
        <p:scale>
          <a:sx n="74" d="100"/>
          <a:sy n="74" d="100"/>
        </p:scale>
        <p:origin x="-1134"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outlineViewPr>
    <p:cViewPr>
      <p:scale>
        <a:sx n="33" d="100"/>
        <a:sy n="33" d="100"/>
      </p:scale>
      <p:origin x="0" y="3468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C4437388-32EA-48A1-A3EB-683F15C1633F}" type="presOf" srcId="{0D7835CE-1BE1-4A04-BE2A-3B99D265ACDD}" destId="{F46DFFE8-954F-4BDC-9232-DB8F826D64D9}" srcOrd="0" destOrd="0" presId="urn:microsoft.com/office/officeart/2005/8/layout/arrow5"/>
    <dgm:cxn modelId="{AB5EC3AE-5534-4EA0-B4A9-4E008A489AC8}" type="presOf" srcId="{20F9648A-07FE-49CA-8945-9ECA77F1781E}" destId="{C45D112E-F679-4F2C-BB3E-32C985B93210}" srcOrd="0" destOrd="0" presId="urn:microsoft.com/office/officeart/2005/8/layout/arrow5"/>
    <dgm:cxn modelId="{821CE069-012D-4852-8FDD-EB606D3D5DDD}" type="presOf" srcId="{B3929F1D-153B-450C-99EA-6E8BC8DBE9F4}" destId="{26085288-8BBD-4A18-B782-013657CD3B38}" srcOrd="0" destOrd="0" presId="urn:microsoft.com/office/officeart/2005/8/layout/arrow5"/>
    <dgm:cxn modelId="{B23FE694-7626-4D84-8526-1F6D1BE3598F}" type="presParOf" srcId="{F46DFFE8-954F-4BDC-9232-DB8F826D64D9}" destId="{C45D112E-F679-4F2C-BB3E-32C985B93210}" srcOrd="0" destOrd="0" presId="urn:microsoft.com/office/officeart/2005/8/layout/arrow5"/>
    <dgm:cxn modelId="{AC795E5F-C65F-4933-B0E7-5A015F96A318}"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BA3C5-E9DA-463A-B721-3B98CBAE466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0F0DF067-F7D2-4B6C-A748-BDF62414454E}">
      <dgm:prSet phldrT="[Text]" custT="1"/>
      <dgm:spPr>
        <a:solidFill>
          <a:schemeClr val="accent2">
            <a:lumMod val="50000"/>
          </a:schemeClr>
        </a:solidFill>
      </dgm:spPr>
      <dgm:t>
        <a:bodyPr/>
        <a:lstStyle/>
        <a:p>
          <a:r>
            <a:rPr lang="en-GB" sz="1800" dirty="0" smtClean="0"/>
            <a:t>Functional Core</a:t>
          </a:r>
          <a:endParaRPr lang="en-GB" sz="1800" dirty="0"/>
        </a:p>
      </dgm:t>
    </dgm:pt>
    <dgm:pt modelId="{ABF82651-4A6C-41AE-A3C8-DFB690515105}" type="parTrans" cxnId="{A3E82D9D-2536-40A1-91F6-A6A1A80905A5}">
      <dgm:prSet/>
      <dgm:spPr/>
      <dgm:t>
        <a:bodyPr/>
        <a:lstStyle/>
        <a:p>
          <a:endParaRPr lang="en-GB"/>
        </a:p>
      </dgm:t>
    </dgm:pt>
    <dgm:pt modelId="{685B2F5B-5CE7-4F3F-9DFA-7D80847AE001}" type="sibTrans" cxnId="{A3E82D9D-2536-40A1-91F6-A6A1A80905A5}">
      <dgm:prSet/>
      <dgm:spPr/>
      <dgm:t>
        <a:bodyPr/>
        <a:lstStyle/>
        <a:p>
          <a:endParaRPr lang="en-GB"/>
        </a:p>
      </dgm:t>
    </dgm:pt>
    <dgm:pt modelId="{B49DAEF4-1AB0-43B3-B1B6-C75F476FEFA5}">
      <dgm:prSet phldrT="[Text]" custT="1"/>
      <dgm:spPr>
        <a:solidFill>
          <a:schemeClr val="accent2">
            <a:lumMod val="50000"/>
          </a:schemeClr>
        </a:solidFill>
      </dgm:spPr>
      <dgm:t>
        <a:bodyPr/>
        <a:lstStyle/>
        <a:p>
          <a:r>
            <a:rPr lang="en-GB" sz="2000" dirty="0" smtClean="0"/>
            <a:t>Objects</a:t>
          </a:r>
          <a:endParaRPr lang="en-GB" sz="2000" dirty="0"/>
        </a:p>
      </dgm:t>
    </dgm:pt>
    <dgm:pt modelId="{948BC278-CE7E-447A-88AF-BCBD0D0D2C02}" type="parTrans" cxnId="{14209691-78E4-4ADF-B4C9-B538E2E8BC57}">
      <dgm:prSet custT="1"/>
      <dgm:spPr/>
      <dgm:t>
        <a:bodyPr/>
        <a:lstStyle/>
        <a:p>
          <a:endParaRPr lang="en-GB" sz="400"/>
        </a:p>
      </dgm:t>
    </dgm:pt>
    <dgm:pt modelId="{9931AA27-7CA3-4546-AE3F-033A0A8CFA7F}" type="sibTrans" cxnId="{14209691-78E4-4ADF-B4C9-B538E2E8BC57}">
      <dgm:prSet/>
      <dgm:spPr/>
      <dgm:t>
        <a:bodyPr/>
        <a:lstStyle/>
        <a:p>
          <a:endParaRPr lang="en-GB"/>
        </a:p>
      </dgm:t>
    </dgm:pt>
    <dgm:pt modelId="{210F1BEC-4CE8-4742-A4C5-0A64E27C322D}">
      <dgm:prSet phldrT="[Text]" custT="1"/>
      <dgm:spPr>
        <a:solidFill>
          <a:srgbClr val="0074BC"/>
        </a:solidFill>
      </dgm:spPr>
      <dgm:t>
        <a:bodyPr/>
        <a:lstStyle/>
        <a:p>
          <a:r>
            <a:rPr lang="en-GB" sz="1800" dirty="0" smtClean="0"/>
            <a:t>Units of Measure</a:t>
          </a:r>
          <a:endParaRPr lang="en-GB" sz="1800" dirty="0"/>
        </a:p>
      </dgm:t>
    </dgm:pt>
    <dgm:pt modelId="{112ABA65-0A2E-46CC-A1BC-C445DC13FEED}" type="parTrans" cxnId="{03DDBF23-887A-4192-BF1D-BAD8434869CB}">
      <dgm:prSet custT="1"/>
      <dgm:spPr/>
      <dgm:t>
        <a:bodyPr/>
        <a:lstStyle/>
        <a:p>
          <a:endParaRPr lang="en-GB" sz="400"/>
        </a:p>
      </dgm:t>
    </dgm:pt>
    <dgm:pt modelId="{6DB0F4DA-9549-426D-B3FD-AD906BD00445}" type="sibTrans" cxnId="{03DDBF23-887A-4192-BF1D-BAD8434869CB}">
      <dgm:prSet/>
      <dgm:spPr/>
      <dgm:t>
        <a:bodyPr/>
        <a:lstStyle/>
        <a:p>
          <a:endParaRPr lang="en-GB"/>
        </a:p>
      </dgm:t>
    </dgm:pt>
    <dgm:pt modelId="{B6018F76-1163-4B5A-A3CC-F63CA7F6FED3}">
      <dgm:prSet phldrT="[Text]" custT="1"/>
      <dgm:spPr>
        <a:solidFill>
          <a:schemeClr val="accent4">
            <a:lumMod val="75000"/>
          </a:schemeClr>
        </a:solidFill>
      </dgm:spPr>
      <dgm:t>
        <a:bodyPr/>
        <a:lstStyle/>
        <a:p>
          <a:r>
            <a:rPr lang="en-GB" sz="1800" dirty="0" smtClean="0"/>
            <a:t>Imperative Mutation &amp; I/O</a:t>
          </a:r>
          <a:endParaRPr lang="en-GB" sz="1800" dirty="0"/>
        </a:p>
      </dgm:t>
    </dgm:pt>
    <dgm:pt modelId="{7F3EB2E0-4263-477D-8F83-D3C3A84696D0}" type="parTrans" cxnId="{CC7F4900-5B92-4017-9689-6E551DCA8A56}">
      <dgm:prSet custT="1"/>
      <dgm:spPr/>
      <dgm:t>
        <a:bodyPr/>
        <a:lstStyle/>
        <a:p>
          <a:endParaRPr lang="en-GB" sz="400"/>
        </a:p>
      </dgm:t>
    </dgm:pt>
    <dgm:pt modelId="{819B64C5-F1B8-4901-86FA-A9B25C30DAA5}" type="sibTrans" cxnId="{CC7F4900-5B92-4017-9689-6E551DCA8A56}">
      <dgm:prSet/>
      <dgm:spPr/>
      <dgm:t>
        <a:bodyPr/>
        <a:lstStyle/>
        <a:p>
          <a:endParaRPr lang="en-GB"/>
        </a:p>
      </dgm:t>
    </dgm:pt>
    <dgm:pt modelId="{E0A57B48-EA5A-456B-BC85-34454CF9BBAB}">
      <dgm:prSet phldrT="[Text]" custT="1"/>
      <dgm:spPr>
        <a:solidFill>
          <a:schemeClr val="accent3">
            <a:lumMod val="75000"/>
          </a:schemeClr>
        </a:solidFill>
      </dgm:spPr>
      <dgm:t>
        <a:bodyPr lIns="0" tIns="0" rIns="0" bIns="0"/>
        <a:lstStyle/>
        <a:p>
          <a:r>
            <a:rPr lang="en-GB" sz="1600" dirty="0" smtClean="0"/>
            <a:t>Async/Parallel/Monads</a:t>
          </a:r>
          <a:endParaRPr lang="en-GB" sz="1600" dirty="0"/>
        </a:p>
      </dgm:t>
    </dgm:pt>
    <dgm:pt modelId="{1C613794-3115-4A2E-81A7-4CD2B09C8A58}" type="parTrans" cxnId="{874F2F7B-4722-43A4-B867-9D14F01D8F49}">
      <dgm:prSet custT="1"/>
      <dgm:spPr/>
      <dgm:t>
        <a:bodyPr/>
        <a:lstStyle/>
        <a:p>
          <a:endParaRPr lang="en-GB" sz="400"/>
        </a:p>
      </dgm:t>
    </dgm:pt>
    <dgm:pt modelId="{07D886CC-8B47-4D78-BD99-C4F203B74CBF}" type="sibTrans" cxnId="{874F2F7B-4722-43A4-B867-9D14F01D8F49}">
      <dgm:prSet/>
      <dgm:spPr/>
      <dgm:t>
        <a:bodyPr/>
        <a:lstStyle/>
        <a:p>
          <a:endParaRPr lang="en-GB"/>
        </a:p>
      </dgm:t>
    </dgm:pt>
    <dgm:pt modelId="{4DCF28A1-A001-4A8B-BA8D-F5AA58FBA484}">
      <dgm:prSet phldrT="[Text]" custT="1"/>
      <dgm:spPr>
        <a:solidFill>
          <a:schemeClr val="accent3">
            <a:lumMod val="75000"/>
          </a:schemeClr>
        </a:solidFill>
      </dgm:spPr>
      <dgm:t>
        <a:bodyPr/>
        <a:lstStyle/>
        <a:p>
          <a:r>
            <a:rPr lang="en-GB" sz="1600" dirty="0" smtClean="0"/>
            <a:t>Meta Programming</a:t>
          </a:r>
        </a:p>
        <a:p>
          <a:r>
            <a:rPr lang="en-GB" sz="1600" dirty="0" smtClean="0"/>
            <a:t>e.g. SQL Queries</a:t>
          </a:r>
          <a:r>
            <a:rPr lang="en-GB" sz="1600" smtClean="0"/>
            <a:t>, </a:t>
          </a:r>
        </a:p>
        <a:p>
          <a:r>
            <a:rPr lang="en-GB" sz="1600" smtClean="0"/>
            <a:t>GPU Programs</a:t>
          </a:r>
          <a:endParaRPr lang="en-GB" sz="1600" dirty="0"/>
        </a:p>
      </dgm:t>
    </dgm:pt>
    <dgm:pt modelId="{B1BEF249-65B4-419A-A652-31A4DF2B0D3E}" type="parTrans" cxnId="{30284869-BCF2-45A4-8882-558A4590971A}">
      <dgm:prSet custT="1"/>
      <dgm:spPr/>
      <dgm:t>
        <a:bodyPr/>
        <a:lstStyle/>
        <a:p>
          <a:endParaRPr lang="en-GB" sz="400"/>
        </a:p>
      </dgm:t>
    </dgm:pt>
    <dgm:pt modelId="{DEAC0314-4AE2-481C-9AC5-D8778696A2A2}" type="sibTrans" cxnId="{30284869-BCF2-45A4-8882-558A4590971A}">
      <dgm:prSet/>
      <dgm:spPr/>
      <dgm:t>
        <a:bodyPr/>
        <a:lstStyle/>
        <a:p>
          <a:endParaRPr lang="en-GB"/>
        </a:p>
      </dgm:t>
    </dgm:pt>
    <dgm:pt modelId="{5CC99902-26BF-4BFC-8731-875B434CC42A}">
      <dgm:prSet phldrT="[Text]" custT="1"/>
      <dgm:spPr>
        <a:solidFill>
          <a:schemeClr val="accent2">
            <a:lumMod val="50000"/>
          </a:schemeClr>
        </a:solidFill>
      </dgm:spPr>
      <dgm:t>
        <a:bodyPr/>
        <a:lstStyle/>
        <a:p>
          <a:r>
            <a:rPr lang="en-GB" sz="1800" dirty="0" smtClean="0"/>
            <a:t>Functional Data </a:t>
          </a:r>
        </a:p>
      </dgm:t>
    </dgm:pt>
    <dgm:pt modelId="{DF18DA3C-1EB8-4E4D-8CF2-D6F6D2C28F16}" type="parTrans" cxnId="{23D3A1D2-C83E-4A49-98D6-61D1D729CB78}">
      <dgm:prSet custT="1"/>
      <dgm:spPr/>
      <dgm:t>
        <a:bodyPr/>
        <a:lstStyle/>
        <a:p>
          <a:endParaRPr lang="en-GB" sz="400"/>
        </a:p>
      </dgm:t>
    </dgm:pt>
    <dgm:pt modelId="{287B4124-6391-4DC1-8FD3-1ED7FC850F13}" type="sibTrans" cxnId="{23D3A1D2-C83E-4A49-98D6-61D1D729CB78}">
      <dgm:prSet/>
      <dgm:spPr/>
      <dgm:t>
        <a:bodyPr/>
        <a:lstStyle/>
        <a:p>
          <a:endParaRPr lang="en-GB"/>
        </a:p>
      </dgm:t>
    </dgm:pt>
    <dgm:pt modelId="{F7756C3A-1A92-4FF1-B6F2-680F3F88828B}" type="pres">
      <dgm:prSet presAssocID="{2A5BA3C5-E9DA-463A-B721-3B98CBAE4660}" presName="cycle" presStyleCnt="0">
        <dgm:presLayoutVars>
          <dgm:chMax val="1"/>
          <dgm:dir/>
          <dgm:animLvl val="ctr"/>
          <dgm:resizeHandles val="exact"/>
        </dgm:presLayoutVars>
      </dgm:prSet>
      <dgm:spPr/>
      <dgm:t>
        <a:bodyPr/>
        <a:lstStyle/>
        <a:p>
          <a:endParaRPr lang="en-GB"/>
        </a:p>
      </dgm:t>
    </dgm:pt>
    <dgm:pt modelId="{2D678365-FA29-467A-BBC3-DB11AF656B6C}" type="pres">
      <dgm:prSet presAssocID="{0F0DF067-F7D2-4B6C-A748-BDF62414454E}" presName="centerShape" presStyleLbl="node0" presStyleIdx="0" presStyleCnt="1" custScaleX="101220" custScaleY="103760" custLinFactNeighborX="71" custLinFactNeighborY="-1765"/>
      <dgm:spPr/>
      <dgm:t>
        <a:bodyPr/>
        <a:lstStyle/>
        <a:p>
          <a:endParaRPr lang="en-GB"/>
        </a:p>
      </dgm:t>
    </dgm:pt>
    <dgm:pt modelId="{8EF53924-82CD-48AA-807A-AED50CE571FE}" type="pres">
      <dgm:prSet presAssocID="{948BC278-CE7E-447A-88AF-BCBD0D0D2C02}" presName="Name9" presStyleLbl="parChTrans1D2" presStyleIdx="0" presStyleCnt="6" custScaleX="2000000" custScaleY="86538"/>
      <dgm:spPr/>
      <dgm:t>
        <a:bodyPr/>
        <a:lstStyle/>
        <a:p>
          <a:endParaRPr lang="en-GB"/>
        </a:p>
      </dgm:t>
    </dgm:pt>
    <dgm:pt modelId="{9DF399B7-B220-462E-9E30-1A3CE7B14583}" type="pres">
      <dgm:prSet presAssocID="{948BC278-CE7E-447A-88AF-BCBD0D0D2C02}" presName="connTx" presStyleLbl="parChTrans1D2" presStyleIdx="0" presStyleCnt="6"/>
      <dgm:spPr/>
      <dgm:t>
        <a:bodyPr/>
        <a:lstStyle/>
        <a:p>
          <a:endParaRPr lang="en-GB"/>
        </a:p>
      </dgm:t>
    </dgm:pt>
    <dgm:pt modelId="{A7CD3F34-6A20-4ABC-AA3E-4729615FC5D7}" type="pres">
      <dgm:prSet presAssocID="{B49DAEF4-1AB0-43B3-B1B6-C75F476FEFA5}" presName="node" presStyleLbl="node1" presStyleIdx="0" presStyleCnt="6" custScaleX="101220" custScaleY="103760">
        <dgm:presLayoutVars>
          <dgm:bulletEnabled val="1"/>
        </dgm:presLayoutVars>
      </dgm:prSet>
      <dgm:spPr/>
      <dgm:t>
        <a:bodyPr/>
        <a:lstStyle/>
        <a:p>
          <a:endParaRPr lang="en-GB"/>
        </a:p>
      </dgm:t>
    </dgm:pt>
    <dgm:pt modelId="{04E1E880-843B-42E9-82F9-B49127B7D645}" type="pres">
      <dgm:prSet presAssocID="{DF18DA3C-1EB8-4E4D-8CF2-D6F6D2C28F16}" presName="Name9" presStyleLbl="parChTrans1D2" presStyleIdx="1" presStyleCnt="6" custScaleX="2000000" custScaleY="86538"/>
      <dgm:spPr/>
      <dgm:t>
        <a:bodyPr/>
        <a:lstStyle/>
        <a:p>
          <a:endParaRPr lang="en-GB"/>
        </a:p>
      </dgm:t>
    </dgm:pt>
    <dgm:pt modelId="{1A1DFE72-45BF-42ED-9318-5B86B9A43848}" type="pres">
      <dgm:prSet presAssocID="{DF18DA3C-1EB8-4E4D-8CF2-D6F6D2C28F16}" presName="connTx" presStyleLbl="parChTrans1D2" presStyleIdx="1" presStyleCnt="6"/>
      <dgm:spPr/>
      <dgm:t>
        <a:bodyPr/>
        <a:lstStyle/>
        <a:p>
          <a:endParaRPr lang="en-GB"/>
        </a:p>
      </dgm:t>
    </dgm:pt>
    <dgm:pt modelId="{CB21575F-1AB0-47C3-8606-75ABC72E64FC}" type="pres">
      <dgm:prSet presAssocID="{5CC99902-26BF-4BFC-8731-875B434CC42A}" presName="node" presStyleLbl="node1" presStyleIdx="1" presStyleCnt="6" custScaleX="101220" custScaleY="103760">
        <dgm:presLayoutVars>
          <dgm:bulletEnabled val="1"/>
        </dgm:presLayoutVars>
      </dgm:prSet>
      <dgm:spPr/>
      <dgm:t>
        <a:bodyPr/>
        <a:lstStyle/>
        <a:p>
          <a:endParaRPr lang="en-GB"/>
        </a:p>
      </dgm:t>
    </dgm:pt>
    <dgm:pt modelId="{92D6FD47-113E-47DC-B8AF-6BFCE3BC12C9}" type="pres">
      <dgm:prSet presAssocID="{112ABA65-0A2E-46CC-A1BC-C445DC13FEED}" presName="Name9" presStyleLbl="parChTrans1D2" presStyleIdx="2" presStyleCnt="6" custScaleX="2000000" custScaleY="86538"/>
      <dgm:spPr/>
      <dgm:t>
        <a:bodyPr/>
        <a:lstStyle/>
        <a:p>
          <a:endParaRPr lang="en-GB"/>
        </a:p>
      </dgm:t>
    </dgm:pt>
    <dgm:pt modelId="{291F4434-1102-44E4-BE3A-104F05C47DA6}" type="pres">
      <dgm:prSet presAssocID="{112ABA65-0A2E-46CC-A1BC-C445DC13FEED}" presName="connTx" presStyleLbl="parChTrans1D2" presStyleIdx="2" presStyleCnt="6"/>
      <dgm:spPr/>
      <dgm:t>
        <a:bodyPr/>
        <a:lstStyle/>
        <a:p>
          <a:endParaRPr lang="en-GB"/>
        </a:p>
      </dgm:t>
    </dgm:pt>
    <dgm:pt modelId="{810D9AC2-3597-45F8-B9A9-3E5A5A65086C}" type="pres">
      <dgm:prSet presAssocID="{210F1BEC-4CE8-4742-A4C5-0A64E27C322D}" presName="node" presStyleLbl="node1" presStyleIdx="2" presStyleCnt="6" custScaleX="101220" custScaleY="103760" custRadScaleRad="105636" custRadScaleInc="5293">
        <dgm:presLayoutVars>
          <dgm:bulletEnabled val="1"/>
        </dgm:presLayoutVars>
      </dgm:prSet>
      <dgm:spPr/>
      <dgm:t>
        <a:bodyPr/>
        <a:lstStyle/>
        <a:p>
          <a:endParaRPr lang="en-GB"/>
        </a:p>
      </dgm:t>
    </dgm:pt>
    <dgm:pt modelId="{534DF9AC-C53F-4B83-80E7-69EC636E01AE}" type="pres">
      <dgm:prSet presAssocID="{7F3EB2E0-4263-477D-8F83-D3C3A84696D0}" presName="Name9" presStyleLbl="parChTrans1D2" presStyleIdx="3" presStyleCnt="6" custScaleX="2000000" custScaleY="86538"/>
      <dgm:spPr/>
      <dgm:t>
        <a:bodyPr/>
        <a:lstStyle/>
        <a:p>
          <a:endParaRPr lang="en-GB"/>
        </a:p>
      </dgm:t>
    </dgm:pt>
    <dgm:pt modelId="{2B8176C1-04CB-4F2F-8FEC-BF9855B2F954}" type="pres">
      <dgm:prSet presAssocID="{7F3EB2E0-4263-477D-8F83-D3C3A84696D0}" presName="connTx" presStyleLbl="parChTrans1D2" presStyleIdx="3" presStyleCnt="6"/>
      <dgm:spPr/>
      <dgm:t>
        <a:bodyPr/>
        <a:lstStyle/>
        <a:p>
          <a:endParaRPr lang="en-GB"/>
        </a:p>
      </dgm:t>
    </dgm:pt>
    <dgm:pt modelId="{63528CF7-C952-4555-B092-88E34DE7AE6A}" type="pres">
      <dgm:prSet presAssocID="{B6018F76-1163-4B5A-A3CC-F63CA7F6FED3}" presName="node" presStyleLbl="node1" presStyleIdx="3" presStyleCnt="6" custScaleX="101220" custScaleY="103760" custRadScaleRad="89469" custRadScaleInc="-6918">
        <dgm:presLayoutVars>
          <dgm:bulletEnabled val="1"/>
        </dgm:presLayoutVars>
      </dgm:prSet>
      <dgm:spPr/>
      <dgm:t>
        <a:bodyPr/>
        <a:lstStyle/>
        <a:p>
          <a:endParaRPr lang="en-GB"/>
        </a:p>
      </dgm:t>
    </dgm:pt>
    <dgm:pt modelId="{66E273DF-1271-4D19-8CDF-9E32F3DD23BD}" type="pres">
      <dgm:prSet presAssocID="{1C613794-3115-4A2E-81A7-4CD2B09C8A58}" presName="Name9" presStyleLbl="parChTrans1D2" presStyleIdx="4" presStyleCnt="6" custScaleX="2000000" custScaleY="86538"/>
      <dgm:spPr/>
      <dgm:t>
        <a:bodyPr/>
        <a:lstStyle/>
        <a:p>
          <a:endParaRPr lang="en-GB"/>
        </a:p>
      </dgm:t>
    </dgm:pt>
    <dgm:pt modelId="{AA93166E-6112-4B7B-AC48-616375F38011}" type="pres">
      <dgm:prSet presAssocID="{1C613794-3115-4A2E-81A7-4CD2B09C8A58}" presName="connTx" presStyleLbl="parChTrans1D2" presStyleIdx="4" presStyleCnt="6"/>
      <dgm:spPr/>
      <dgm:t>
        <a:bodyPr/>
        <a:lstStyle/>
        <a:p>
          <a:endParaRPr lang="en-GB"/>
        </a:p>
      </dgm:t>
    </dgm:pt>
    <dgm:pt modelId="{4E8D27CA-6D31-40E6-9C5F-B1D27CA124BC}" type="pres">
      <dgm:prSet presAssocID="{E0A57B48-EA5A-456B-BC85-34454CF9BBAB}" presName="node" presStyleLbl="node1" presStyleIdx="4" presStyleCnt="6" custScaleX="101220" custScaleY="103760">
        <dgm:presLayoutVars>
          <dgm:bulletEnabled val="1"/>
        </dgm:presLayoutVars>
      </dgm:prSet>
      <dgm:spPr/>
      <dgm:t>
        <a:bodyPr/>
        <a:lstStyle/>
        <a:p>
          <a:endParaRPr lang="en-GB"/>
        </a:p>
      </dgm:t>
    </dgm:pt>
    <dgm:pt modelId="{050F8D7B-2D24-4769-92C8-EF4A2A5DCDDE}" type="pres">
      <dgm:prSet presAssocID="{B1BEF249-65B4-419A-A652-31A4DF2B0D3E}" presName="Name9" presStyleLbl="parChTrans1D2" presStyleIdx="5" presStyleCnt="6" custScaleX="2000000" custScaleY="86538"/>
      <dgm:spPr/>
      <dgm:t>
        <a:bodyPr/>
        <a:lstStyle/>
        <a:p>
          <a:endParaRPr lang="en-GB"/>
        </a:p>
      </dgm:t>
    </dgm:pt>
    <dgm:pt modelId="{D3DCE7F6-2FDE-4007-AFA3-8541B3D82943}" type="pres">
      <dgm:prSet presAssocID="{B1BEF249-65B4-419A-A652-31A4DF2B0D3E}" presName="connTx" presStyleLbl="parChTrans1D2" presStyleIdx="5" presStyleCnt="6"/>
      <dgm:spPr/>
      <dgm:t>
        <a:bodyPr/>
        <a:lstStyle/>
        <a:p>
          <a:endParaRPr lang="en-GB"/>
        </a:p>
      </dgm:t>
    </dgm:pt>
    <dgm:pt modelId="{4665E214-BA00-4CE6-A11D-C4034FA3A1A1}" type="pres">
      <dgm:prSet presAssocID="{4DCF28A1-A001-4A8B-BA8D-F5AA58FBA484}" presName="node" presStyleLbl="node1" presStyleIdx="5" presStyleCnt="6" custScaleX="101220" custScaleY="103760">
        <dgm:presLayoutVars>
          <dgm:bulletEnabled val="1"/>
        </dgm:presLayoutVars>
      </dgm:prSet>
      <dgm:spPr/>
      <dgm:t>
        <a:bodyPr/>
        <a:lstStyle/>
        <a:p>
          <a:endParaRPr lang="en-GB"/>
        </a:p>
      </dgm:t>
    </dgm:pt>
  </dgm:ptLst>
  <dgm:cxnLst>
    <dgm:cxn modelId="{0EA44D67-388A-4534-923A-B1F5CB55F6ED}" type="presOf" srcId="{948BC278-CE7E-447A-88AF-BCBD0D0D2C02}" destId="{8EF53924-82CD-48AA-807A-AED50CE571FE}" srcOrd="0" destOrd="0" presId="urn:microsoft.com/office/officeart/2005/8/layout/radial1"/>
    <dgm:cxn modelId="{C09CA2D7-918F-4C47-B04E-D7B3CBD6C207}" type="presOf" srcId="{B49DAEF4-1AB0-43B3-B1B6-C75F476FEFA5}" destId="{A7CD3F34-6A20-4ABC-AA3E-4729615FC5D7}" srcOrd="0" destOrd="0" presId="urn:microsoft.com/office/officeart/2005/8/layout/radial1"/>
    <dgm:cxn modelId="{14209691-78E4-4ADF-B4C9-B538E2E8BC57}" srcId="{0F0DF067-F7D2-4B6C-A748-BDF62414454E}" destId="{B49DAEF4-1AB0-43B3-B1B6-C75F476FEFA5}" srcOrd="0" destOrd="0" parTransId="{948BC278-CE7E-447A-88AF-BCBD0D0D2C02}" sibTransId="{9931AA27-7CA3-4546-AE3F-033A0A8CFA7F}"/>
    <dgm:cxn modelId="{F9373C48-4E77-42DA-ADA9-D1144DCA9542}" type="presOf" srcId="{5CC99902-26BF-4BFC-8731-875B434CC42A}" destId="{CB21575F-1AB0-47C3-8606-75ABC72E64FC}" srcOrd="0" destOrd="0" presId="urn:microsoft.com/office/officeart/2005/8/layout/radial1"/>
    <dgm:cxn modelId="{294E345C-7363-4421-B189-32C4F9EEB755}" type="presOf" srcId="{1C613794-3115-4A2E-81A7-4CD2B09C8A58}" destId="{AA93166E-6112-4B7B-AC48-616375F38011}" srcOrd="1" destOrd="0" presId="urn:microsoft.com/office/officeart/2005/8/layout/radial1"/>
    <dgm:cxn modelId="{4E8941F8-5B3B-4184-A1CB-58F49068B103}" type="presOf" srcId="{B1BEF249-65B4-419A-A652-31A4DF2B0D3E}" destId="{D3DCE7F6-2FDE-4007-AFA3-8541B3D82943}" srcOrd="1" destOrd="0" presId="urn:microsoft.com/office/officeart/2005/8/layout/radial1"/>
    <dgm:cxn modelId="{D23C6652-8338-4C51-8DC5-9EC1E979E1EE}" type="presOf" srcId="{B1BEF249-65B4-419A-A652-31A4DF2B0D3E}" destId="{050F8D7B-2D24-4769-92C8-EF4A2A5DCDDE}" srcOrd="0" destOrd="0" presId="urn:microsoft.com/office/officeart/2005/8/layout/radial1"/>
    <dgm:cxn modelId="{07888EEF-7F06-4856-84EF-B64A8C16286F}" type="presOf" srcId="{1C613794-3115-4A2E-81A7-4CD2B09C8A58}" destId="{66E273DF-1271-4D19-8CDF-9E32F3DD23BD}" srcOrd="0" destOrd="0" presId="urn:microsoft.com/office/officeart/2005/8/layout/radial1"/>
    <dgm:cxn modelId="{A4A07103-1F36-4F41-AF50-AEE1ECC421B6}" type="presOf" srcId="{E0A57B48-EA5A-456B-BC85-34454CF9BBAB}" destId="{4E8D27CA-6D31-40E6-9C5F-B1D27CA124BC}" srcOrd="0" destOrd="0" presId="urn:microsoft.com/office/officeart/2005/8/layout/radial1"/>
    <dgm:cxn modelId="{23D3A1D2-C83E-4A49-98D6-61D1D729CB78}" srcId="{0F0DF067-F7D2-4B6C-A748-BDF62414454E}" destId="{5CC99902-26BF-4BFC-8731-875B434CC42A}" srcOrd="1" destOrd="0" parTransId="{DF18DA3C-1EB8-4E4D-8CF2-D6F6D2C28F16}" sibTransId="{287B4124-6391-4DC1-8FD3-1ED7FC850F13}"/>
    <dgm:cxn modelId="{03DDBF23-887A-4192-BF1D-BAD8434869CB}" srcId="{0F0DF067-F7D2-4B6C-A748-BDF62414454E}" destId="{210F1BEC-4CE8-4742-A4C5-0A64E27C322D}" srcOrd="2" destOrd="0" parTransId="{112ABA65-0A2E-46CC-A1BC-C445DC13FEED}" sibTransId="{6DB0F4DA-9549-426D-B3FD-AD906BD00445}"/>
    <dgm:cxn modelId="{A3E82D9D-2536-40A1-91F6-A6A1A80905A5}" srcId="{2A5BA3C5-E9DA-463A-B721-3B98CBAE4660}" destId="{0F0DF067-F7D2-4B6C-A748-BDF62414454E}" srcOrd="0" destOrd="0" parTransId="{ABF82651-4A6C-41AE-A3C8-DFB690515105}" sibTransId="{685B2F5B-5CE7-4F3F-9DFA-7D80847AE001}"/>
    <dgm:cxn modelId="{456C705A-4DE1-466F-8CF0-D8D848ECEED6}" type="presOf" srcId="{DF18DA3C-1EB8-4E4D-8CF2-D6F6D2C28F16}" destId="{04E1E880-843B-42E9-82F9-B49127B7D645}" srcOrd="0" destOrd="0" presId="urn:microsoft.com/office/officeart/2005/8/layout/radial1"/>
    <dgm:cxn modelId="{E7240DF5-C88D-40D6-9652-A6BDCDA605BD}" type="presOf" srcId="{112ABA65-0A2E-46CC-A1BC-C445DC13FEED}" destId="{92D6FD47-113E-47DC-B8AF-6BFCE3BC12C9}" srcOrd="0" destOrd="0" presId="urn:microsoft.com/office/officeart/2005/8/layout/radial1"/>
    <dgm:cxn modelId="{EB8C5FE6-8A17-4419-950A-FD5D36BA28D6}" type="presOf" srcId="{B6018F76-1163-4B5A-A3CC-F63CA7F6FED3}" destId="{63528CF7-C952-4555-B092-88E34DE7AE6A}" srcOrd="0" destOrd="0" presId="urn:microsoft.com/office/officeart/2005/8/layout/radial1"/>
    <dgm:cxn modelId="{60AB0E9D-4773-44A2-9632-952BD7BBCEE2}" type="presOf" srcId="{4DCF28A1-A001-4A8B-BA8D-F5AA58FBA484}" destId="{4665E214-BA00-4CE6-A11D-C4034FA3A1A1}" srcOrd="0" destOrd="0" presId="urn:microsoft.com/office/officeart/2005/8/layout/radial1"/>
    <dgm:cxn modelId="{874F2F7B-4722-43A4-B867-9D14F01D8F49}" srcId="{0F0DF067-F7D2-4B6C-A748-BDF62414454E}" destId="{E0A57B48-EA5A-456B-BC85-34454CF9BBAB}" srcOrd="4" destOrd="0" parTransId="{1C613794-3115-4A2E-81A7-4CD2B09C8A58}" sibTransId="{07D886CC-8B47-4D78-BD99-C4F203B74CBF}"/>
    <dgm:cxn modelId="{3ED4B24D-A7FC-44D6-A457-A0E411275F10}" type="presOf" srcId="{7F3EB2E0-4263-477D-8F83-D3C3A84696D0}" destId="{2B8176C1-04CB-4F2F-8FEC-BF9855B2F954}" srcOrd="1" destOrd="0" presId="urn:microsoft.com/office/officeart/2005/8/layout/radial1"/>
    <dgm:cxn modelId="{39927BC9-72DA-478B-B923-85B83FD716E5}" type="presOf" srcId="{948BC278-CE7E-447A-88AF-BCBD0D0D2C02}" destId="{9DF399B7-B220-462E-9E30-1A3CE7B14583}" srcOrd="1" destOrd="0" presId="urn:microsoft.com/office/officeart/2005/8/layout/radial1"/>
    <dgm:cxn modelId="{07358CE2-43AF-4CAC-B61E-7E6A7FAF665B}" type="presOf" srcId="{112ABA65-0A2E-46CC-A1BC-C445DC13FEED}" destId="{291F4434-1102-44E4-BE3A-104F05C47DA6}" srcOrd="1" destOrd="0" presId="urn:microsoft.com/office/officeart/2005/8/layout/radial1"/>
    <dgm:cxn modelId="{662CC8F5-E39F-4F1A-A613-3BCC60A72B9C}" type="presOf" srcId="{2A5BA3C5-E9DA-463A-B721-3B98CBAE4660}" destId="{F7756C3A-1A92-4FF1-B6F2-680F3F88828B}" srcOrd="0" destOrd="0" presId="urn:microsoft.com/office/officeart/2005/8/layout/radial1"/>
    <dgm:cxn modelId="{CC7F4900-5B92-4017-9689-6E551DCA8A56}" srcId="{0F0DF067-F7D2-4B6C-A748-BDF62414454E}" destId="{B6018F76-1163-4B5A-A3CC-F63CA7F6FED3}" srcOrd="3" destOrd="0" parTransId="{7F3EB2E0-4263-477D-8F83-D3C3A84696D0}" sibTransId="{819B64C5-F1B8-4901-86FA-A9B25C30DAA5}"/>
    <dgm:cxn modelId="{1E77EC48-A643-4175-B22D-14A754C7A071}" type="presOf" srcId="{7F3EB2E0-4263-477D-8F83-D3C3A84696D0}" destId="{534DF9AC-C53F-4B83-80E7-69EC636E01AE}" srcOrd="0" destOrd="0" presId="urn:microsoft.com/office/officeart/2005/8/layout/radial1"/>
    <dgm:cxn modelId="{DCBA0DE5-3BEE-4308-AA7F-550B684AE63E}" type="presOf" srcId="{0F0DF067-F7D2-4B6C-A748-BDF62414454E}" destId="{2D678365-FA29-467A-BBC3-DB11AF656B6C}" srcOrd="0" destOrd="0" presId="urn:microsoft.com/office/officeart/2005/8/layout/radial1"/>
    <dgm:cxn modelId="{30284869-BCF2-45A4-8882-558A4590971A}" srcId="{0F0DF067-F7D2-4B6C-A748-BDF62414454E}" destId="{4DCF28A1-A001-4A8B-BA8D-F5AA58FBA484}" srcOrd="5" destOrd="0" parTransId="{B1BEF249-65B4-419A-A652-31A4DF2B0D3E}" sibTransId="{DEAC0314-4AE2-481C-9AC5-D8778696A2A2}"/>
    <dgm:cxn modelId="{71E833D8-723D-4219-B069-AEF723EE7CB7}" type="presOf" srcId="{DF18DA3C-1EB8-4E4D-8CF2-D6F6D2C28F16}" destId="{1A1DFE72-45BF-42ED-9318-5B86B9A43848}" srcOrd="1" destOrd="0" presId="urn:microsoft.com/office/officeart/2005/8/layout/radial1"/>
    <dgm:cxn modelId="{566FA009-B287-485F-B434-9AD329B6615C}" type="presOf" srcId="{210F1BEC-4CE8-4742-A4C5-0A64E27C322D}" destId="{810D9AC2-3597-45F8-B9A9-3E5A5A65086C}" srcOrd="0" destOrd="0" presId="urn:microsoft.com/office/officeart/2005/8/layout/radial1"/>
    <dgm:cxn modelId="{253B7D0F-DBCF-46C6-99A4-52EC5AD7EA6D}" type="presParOf" srcId="{F7756C3A-1A92-4FF1-B6F2-680F3F88828B}" destId="{2D678365-FA29-467A-BBC3-DB11AF656B6C}" srcOrd="0" destOrd="0" presId="urn:microsoft.com/office/officeart/2005/8/layout/radial1"/>
    <dgm:cxn modelId="{58DBF4F4-458A-4717-96B2-2FAF41ABCB33}" type="presParOf" srcId="{F7756C3A-1A92-4FF1-B6F2-680F3F88828B}" destId="{8EF53924-82CD-48AA-807A-AED50CE571FE}" srcOrd="1" destOrd="0" presId="urn:microsoft.com/office/officeart/2005/8/layout/radial1"/>
    <dgm:cxn modelId="{22F453C3-ADA4-49CA-BEE3-1B7125D89F84}" type="presParOf" srcId="{8EF53924-82CD-48AA-807A-AED50CE571FE}" destId="{9DF399B7-B220-462E-9E30-1A3CE7B14583}" srcOrd="0" destOrd="0" presId="urn:microsoft.com/office/officeart/2005/8/layout/radial1"/>
    <dgm:cxn modelId="{41E1F241-9E26-482D-A120-11B7D60B689E}" type="presParOf" srcId="{F7756C3A-1A92-4FF1-B6F2-680F3F88828B}" destId="{A7CD3F34-6A20-4ABC-AA3E-4729615FC5D7}" srcOrd="2" destOrd="0" presId="urn:microsoft.com/office/officeart/2005/8/layout/radial1"/>
    <dgm:cxn modelId="{25B03CBB-A369-4A3C-BF87-C9069F178BC4}" type="presParOf" srcId="{F7756C3A-1A92-4FF1-B6F2-680F3F88828B}" destId="{04E1E880-843B-42E9-82F9-B49127B7D645}" srcOrd="3" destOrd="0" presId="urn:microsoft.com/office/officeart/2005/8/layout/radial1"/>
    <dgm:cxn modelId="{DB9755FD-379A-4689-B411-401B2BCF626E}" type="presParOf" srcId="{04E1E880-843B-42E9-82F9-B49127B7D645}" destId="{1A1DFE72-45BF-42ED-9318-5B86B9A43848}" srcOrd="0" destOrd="0" presId="urn:microsoft.com/office/officeart/2005/8/layout/radial1"/>
    <dgm:cxn modelId="{4191B704-626C-4EDE-A441-2BEA4BDF1A9B}" type="presParOf" srcId="{F7756C3A-1A92-4FF1-B6F2-680F3F88828B}" destId="{CB21575F-1AB0-47C3-8606-75ABC72E64FC}" srcOrd="4" destOrd="0" presId="urn:microsoft.com/office/officeart/2005/8/layout/radial1"/>
    <dgm:cxn modelId="{5685C00B-70AA-45BD-B1C6-A4BC3C55575E}" type="presParOf" srcId="{F7756C3A-1A92-4FF1-B6F2-680F3F88828B}" destId="{92D6FD47-113E-47DC-B8AF-6BFCE3BC12C9}" srcOrd="5" destOrd="0" presId="urn:microsoft.com/office/officeart/2005/8/layout/radial1"/>
    <dgm:cxn modelId="{89E71D5E-C03E-48A4-B8F3-B7766DF4ACE8}" type="presParOf" srcId="{92D6FD47-113E-47DC-B8AF-6BFCE3BC12C9}" destId="{291F4434-1102-44E4-BE3A-104F05C47DA6}" srcOrd="0" destOrd="0" presId="urn:microsoft.com/office/officeart/2005/8/layout/radial1"/>
    <dgm:cxn modelId="{9FDFDA59-06DF-4320-BC67-1A32FC8E15DA}" type="presParOf" srcId="{F7756C3A-1A92-4FF1-B6F2-680F3F88828B}" destId="{810D9AC2-3597-45F8-B9A9-3E5A5A65086C}" srcOrd="6" destOrd="0" presId="urn:microsoft.com/office/officeart/2005/8/layout/radial1"/>
    <dgm:cxn modelId="{6F71D16A-B0FC-446C-A33B-EA31376E78B9}" type="presParOf" srcId="{F7756C3A-1A92-4FF1-B6F2-680F3F88828B}" destId="{534DF9AC-C53F-4B83-80E7-69EC636E01AE}" srcOrd="7" destOrd="0" presId="urn:microsoft.com/office/officeart/2005/8/layout/radial1"/>
    <dgm:cxn modelId="{11A1AD59-D523-4DC0-A00B-EC9AE14EEF4C}" type="presParOf" srcId="{534DF9AC-C53F-4B83-80E7-69EC636E01AE}" destId="{2B8176C1-04CB-4F2F-8FEC-BF9855B2F954}" srcOrd="0" destOrd="0" presId="urn:microsoft.com/office/officeart/2005/8/layout/radial1"/>
    <dgm:cxn modelId="{FA0434F3-DF40-47DA-BADC-3AADEA968959}" type="presParOf" srcId="{F7756C3A-1A92-4FF1-B6F2-680F3F88828B}" destId="{63528CF7-C952-4555-B092-88E34DE7AE6A}" srcOrd="8" destOrd="0" presId="urn:microsoft.com/office/officeart/2005/8/layout/radial1"/>
    <dgm:cxn modelId="{CD0C05D0-D8E2-4322-9D77-D97FF91D4FA2}" type="presParOf" srcId="{F7756C3A-1A92-4FF1-B6F2-680F3F88828B}" destId="{66E273DF-1271-4D19-8CDF-9E32F3DD23BD}" srcOrd="9" destOrd="0" presId="urn:microsoft.com/office/officeart/2005/8/layout/radial1"/>
    <dgm:cxn modelId="{840BB654-46A6-4F4C-93E1-0987D4AE7C9A}" type="presParOf" srcId="{66E273DF-1271-4D19-8CDF-9E32F3DD23BD}" destId="{AA93166E-6112-4B7B-AC48-616375F38011}" srcOrd="0" destOrd="0" presId="urn:microsoft.com/office/officeart/2005/8/layout/radial1"/>
    <dgm:cxn modelId="{350091ED-0DF9-4B3C-9824-2C3055A461EA}" type="presParOf" srcId="{F7756C3A-1A92-4FF1-B6F2-680F3F88828B}" destId="{4E8D27CA-6D31-40E6-9C5F-B1D27CA124BC}" srcOrd="10" destOrd="0" presId="urn:microsoft.com/office/officeart/2005/8/layout/radial1"/>
    <dgm:cxn modelId="{52DE4C12-3E01-4327-B936-75BAC2BC50A3}" type="presParOf" srcId="{F7756C3A-1A92-4FF1-B6F2-680F3F88828B}" destId="{050F8D7B-2D24-4769-92C8-EF4A2A5DCDDE}" srcOrd="11" destOrd="0" presId="urn:microsoft.com/office/officeart/2005/8/layout/radial1"/>
    <dgm:cxn modelId="{741B3CFA-FE96-4177-A646-011841D0E9DF}" type="presParOf" srcId="{050F8D7B-2D24-4769-92C8-EF4A2A5DCDDE}" destId="{D3DCE7F6-2FDE-4007-AFA3-8541B3D82943}" srcOrd="0" destOrd="0" presId="urn:microsoft.com/office/officeart/2005/8/layout/radial1"/>
    <dgm:cxn modelId="{D319626A-D530-4C3F-9FE7-2B66B62F91F6}" type="presParOf" srcId="{F7756C3A-1A92-4FF1-B6F2-680F3F88828B}" destId="{4665E214-BA00-4CE6-A11D-C4034FA3A1A1}" srcOrd="12"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8D5A30-FE46-404E-A657-DCD287D27CB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4F5713F0-A148-47FE-B7B0-E2F9A92346A6}">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.NET CLR</a:t>
          </a:r>
          <a:endParaRPr lang="en-GB" sz="1900" b="1" dirty="0">
            <a:solidFill>
              <a:schemeClr val="tx1"/>
            </a:solidFill>
          </a:endParaRPr>
        </a:p>
      </dgm:t>
    </dgm:pt>
    <dgm:pt modelId="{215F21FB-7FEF-4D44-8A4A-FDE925B93B4C}" type="parTrans" cxnId="{315D5144-87A5-4F20-A85E-E1CCDE0A0928}">
      <dgm:prSet/>
      <dgm:spPr/>
      <dgm:t>
        <a:bodyPr/>
        <a:lstStyle/>
        <a:p>
          <a:endParaRPr lang="en-GB" sz="1800" b="1">
            <a:solidFill>
              <a:schemeClr val="bg1"/>
            </a:solidFill>
          </a:endParaRPr>
        </a:p>
      </dgm:t>
    </dgm:pt>
    <dgm:pt modelId="{F3D8F334-B168-4484-B8E3-B0AF0D46BE7B}" type="sibTrans" cxnId="{315D5144-87A5-4F20-A85E-E1CCDE0A0928}">
      <dgm:prSet/>
      <dgm:spPr/>
      <dgm:t>
        <a:bodyPr/>
        <a:lstStyle/>
        <a:p>
          <a:endParaRPr lang="en-GB" sz="1800" b="1">
            <a:solidFill>
              <a:schemeClr val="bg1"/>
            </a:solidFill>
          </a:endParaRPr>
        </a:p>
      </dgm:t>
    </dgm:pt>
    <dgm:pt modelId="{C1A78488-1AF1-43EF-83E2-052288189AEA}">
      <dgm:prSet phldrT="[Text]" custT="1"/>
      <dgm:spPr/>
      <dgm:t>
        <a:bodyPr/>
        <a:lstStyle/>
        <a:p>
          <a:r>
            <a:rPr lang="en-GB" sz="2000" b="1" dirty="0" smtClean="0">
              <a:solidFill>
                <a:schemeClr val="tx1"/>
              </a:solidFill>
            </a:rPr>
            <a:t>Windows</a:t>
          </a:r>
          <a:endParaRPr lang="en-GB" sz="2000" b="1" dirty="0">
            <a:solidFill>
              <a:schemeClr val="tx1"/>
            </a:solidFill>
          </a:endParaRPr>
        </a:p>
      </dgm:t>
    </dgm:pt>
    <dgm:pt modelId="{91492461-AD05-4EF1-9F73-50755131AA1F}" type="parTrans" cxnId="{6D127B24-59E7-4F9C-B63B-F9D224851827}">
      <dgm:prSet/>
      <dgm:spPr/>
      <dgm:t>
        <a:bodyPr/>
        <a:lstStyle/>
        <a:p>
          <a:endParaRPr lang="en-GB" sz="1800" b="1">
            <a:solidFill>
              <a:schemeClr val="bg1"/>
            </a:solidFill>
          </a:endParaRPr>
        </a:p>
      </dgm:t>
    </dgm:pt>
    <dgm:pt modelId="{F6800030-4102-47DF-A489-F0EC61D7ADF7}" type="sibTrans" cxnId="{6D127B24-59E7-4F9C-B63B-F9D224851827}">
      <dgm:prSet/>
      <dgm:spPr/>
      <dgm:t>
        <a:bodyPr/>
        <a:lstStyle/>
        <a:p>
          <a:endParaRPr lang="en-GB" sz="1800" b="1">
            <a:solidFill>
              <a:schemeClr val="bg1"/>
            </a:solidFill>
          </a:endParaRPr>
        </a:p>
      </dgm:t>
    </dgm:pt>
    <dgm:pt modelId="{97011CB3-92CA-4A9A-B5D4-559FEED8DC18}">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800" b="1" dirty="0" smtClean="0">
              <a:solidFill>
                <a:schemeClr val="tx1"/>
              </a:solidFill>
            </a:rPr>
            <a:t>Silverlight</a:t>
          </a:r>
          <a:endParaRPr lang="en-GB" sz="1800" b="1" dirty="0">
            <a:solidFill>
              <a:schemeClr val="tx1"/>
            </a:solidFill>
          </a:endParaRPr>
        </a:p>
      </dgm:t>
    </dgm:pt>
    <dgm:pt modelId="{5B5449AB-D5E3-4A83-BA40-125ACE184D47}" type="parTrans" cxnId="{BDBB8AC7-70F3-4DD2-B269-32ED30DCC882}">
      <dgm:prSet/>
      <dgm:spPr/>
      <dgm:t>
        <a:bodyPr/>
        <a:lstStyle/>
        <a:p>
          <a:endParaRPr lang="en-GB" sz="1800" b="1">
            <a:solidFill>
              <a:schemeClr val="bg1"/>
            </a:solidFill>
          </a:endParaRPr>
        </a:p>
      </dgm:t>
    </dgm:pt>
    <dgm:pt modelId="{92882B9B-7E3B-46AB-B57A-804A3DE6F49F}" type="sibTrans" cxnId="{BDBB8AC7-70F3-4DD2-B269-32ED30DCC882}">
      <dgm:prSet/>
      <dgm:spPr/>
      <dgm:t>
        <a:bodyPr/>
        <a:lstStyle/>
        <a:p>
          <a:endParaRPr lang="en-GB" sz="1800" b="1">
            <a:solidFill>
              <a:schemeClr val="bg1"/>
            </a:solidFill>
          </a:endParaRPr>
        </a:p>
      </dgm:t>
    </dgm:pt>
    <dgm:pt modelId="{F49D3EE1-85DD-481D-A722-221A4FEF99B3}">
      <dgm:prSet phldrT="[Text]" custT="1"/>
      <dgm:spPr/>
      <dgm:t>
        <a:bodyPr/>
        <a:lstStyle/>
        <a:p>
          <a:r>
            <a:rPr lang="en-GB" sz="2000" b="1" dirty="0" smtClean="0">
              <a:solidFill>
                <a:schemeClr val="tx1"/>
              </a:solidFill>
            </a:rPr>
            <a:t>Browser (native)</a:t>
          </a:r>
          <a:endParaRPr lang="en-GB" sz="2000" b="1" dirty="0">
            <a:solidFill>
              <a:schemeClr val="tx1"/>
            </a:solidFill>
          </a:endParaRPr>
        </a:p>
      </dgm:t>
    </dgm:pt>
    <dgm:pt modelId="{E12CAF7F-3A7E-40C8-B882-CA67ECC9410B}" type="parTrans" cxnId="{0AA9EA7A-AC22-41B1-B39B-5020ACD74568}">
      <dgm:prSet/>
      <dgm:spPr/>
      <dgm:t>
        <a:bodyPr/>
        <a:lstStyle/>
        <a:p>
          <a:endParaRPr lang="en-GB" sz="1800" b="1">
            <a:solidFill>
              <a:schemeClr val="bg1"/>
            </a:solidFill>
          </a:endParaRPr>
        </a:p>
      </dgm:t>
    </dgm:pt>
    <dgm:pt modelId="{40455BCB-7322-4E89-8EB9-A43CF8D93373}" type="sibTrans" cxnId="{0AA9EA7A-AC22-41B1-B39B-5020ACD74568}">
      <dgm:prSet/>
      <dgm:spPr/>
      <dgm:t>
        <a:bodyPr/>
        <a:lstStyle/>
        <a:p>
          <a:endParaRPr lang="en-GB" sz="1800" b="1">
            <a:solidFill>
              <a:schemeClr val="bg1"/>
            </a:solidFill>
          </a:endParaRPr>
        </a:p>
      </dgm:t>
    </dgm:pt>
    <dgm:pt modelId="{56CD6490-9256-4681-91BC-5B33864346CF}">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Mono</a:t>
          </a:r>
          <a:endParaRPr lang="en-GB" sz="1900" b="1" dirty="0">
            <a:solidFill>
              <a:schemeClr val="tx1"/>
            </a:solidFill>
          </a:endParaRPr>
        </a:p>
      </dgm:t>
    </dgm:pt>
    <dgm:pt modelId="{0BEA388A-0C1A-4209-900B-61694F1540F2}" type="parTrans" cxnId="{C3A200D7-D538-496D-97F6-3A8529DE8147}">
      <dgm:prSet/>
      <dgm:spPr/>
      <dgm:t>
        <a:bodyPr/>
        <a:lstStyle/>
        <a:p>
          <a:endParaRPr lang="en-GB" sz="1800" b="1">
            <a:solidFill>
              <a:schemeClr val="bg1"/>
            </a:solidFill>
          </a:endParaRPr>
        </a:p>
      </dgm:t>
    </dgm:pt>
    <dgm:pt modelId="{573874F7-04AF-4239-9FE2-3D61A3C70AEB}" type="sibTrans" cxnId="{C3A200D7-D538-496D-97F6-3A8529DE8147}">
      <dgm:prSet/>
      <dgm:spPr/>
      <dgm:t>
        <a:bodyPr/>
        <a:lstStyle/>
        <a:p>
          <a:endParaRPr lang="en-GB" sz="1800" b="1">
            <a:solidFill>
              <a:schemeClr val="bg1"/>
            </a:solidFill>
          </a:endParaRPr>
        </a:p>
      </dgm:t>
    </dgm:pt>
    <dgm:pt modelId="{C6469379-B40E-462C-B3C2-25DE101381B4}">
      <dgm:prSet phldrT="[Text]" custT="1"/>
      <dgm:spPr/>
      <dgm:t>
        <a:bodyPr/>
        <a:lstStyle/>
        <a:p>
          <a:r>
            <a:rPr lang="en-GB" sz="2000" b="1" dirty="0" smtClean="0">
              <a:solidFill>
                <a:schemeClr val="tx1"/>
              </a:solidFill>
            </a:rPr>
            <a:t>Cloud/Cluster</a:t>
          </a:r>
          <a:endParaRPr lang="en-GB" sz="2000" b="1" dirty="0">
            <a:solidFill>
              <a:schemeClr val="tx1"/>
            </a:solidFill>
          </a:endParaRPr>
        </a:p>
      </dgm:t>
    </dgm:pt>
    <dgm:pt modelId="{5E72C2CA-8CB8-4CBE-ADFB-BD161BD51B28}" type="parTrans" cxnId="{3AB7DA86-771D-4AA8-96AF-D03227878929}">
      <dgm:prSet/>
      <dgm:spPr/>
      <dgm:t>
        <a:bodyPr/>
        <a:lstStyle/>
        <a:p>
          <a:endParaRPr lang="en-GB" sz="1800" b="1">
            <a:solidFill>
              <a:schemeClr val="bg1"/>
            </a:solidFill>
          </a:endParaRPr>
        </a:p>
      </dgm:t>
    </dgm:pt>
    <dgm:pt modelId="{B85DADF1-1370-4907-A08B-CA68BD4D3209}" type="sibTrans" cxnId="{3AB7DA86-771D-4AA8-96AF-D03227878929}">
      <dgm:prSet/>
      <dgm:spPr/>
      <dgm:t>
        <a:bodyPr/>
        <a:lstStyle/>
        <a:p>
          <a:endParaRPr lang="en-GB" sz="1800" b="1">
            <a:solidFill>
              <a:schemeClr val="bg1"/>
            </a:solidFill>
          </a:endParaRPr>
        </a:p>
      </dgm:t>
    </dgm:pt>
    <dgm:pt modelId="{4976FBF0-029B-461E-A5A0-3E2B0F3FED39}">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Web-Sharper</a:t>
          </a:r>
          <a:endParaRPr lang="en-GB" sz="1900" b="1" dirty="0">
            <a:solidFill>
              <a:schemeClr val="tx1"/>
            </a:solidFill>
          </a:endParaRPr>
        </a:p>
      </dgm:t>
    </dgm:pt>
    <dgm:pt modelId="{917A5486-7EC7-4CE0-A619-0E9324E63668}" type="parTrans" cxnId="{C40926B3-1268-44AC-A5FE-EAD385F28976}">
      <dgm:prSet/>
      <dgm:spPr/>
      <dgm:t>
        <a:bodyPr/>
        <a:lstStyle/>
        <a:p>
          <a:endParaRPr lang="en-GB" sz="1800" b="1">
            <a:solidFill>
              <a:schemeClr val="bg1"/>
            </a:solidFill>
          </a:endParaRPr>
        </a:p>
      </dgm:t>
    </dgm:pt>
    <dgm:pt modelId="{15F99F39-111C-4A40-B727-1901C9A1EE1E}" type="sibTrans" cxnId="{C40926B3-1268-44AC-A5FE-EAD385F28976}">
      <dgm:prSet/>
      <dgm:spPr/>
      <dgm:t>
        <a:bodyPr/>
        <a:lstStyle/>
        <a:p>
          <a:endParaRPr lang="en-GB" sz="1800" b="1">
            <a:solidFill>
              <a:schemeClr val="bg1"/>
            </a:solidFill>
          </a:endParaRPr>
        </a:p>
      </dgm:t>
    </dgm:pt>
    <dgm:pt modelId="{90F911ED-E0A6-4BD6-93F9-7E441EF00D70}">
      <dgm:prSet phldrT="[Text]" custT="1"/>
      <dgm:spPr/>
      <dgm:t>
        <a:bodyPr/>
        <a:lstStyle/>
        <a:p>
          <a:r>
            <a:rPr lang="en-GB" sz="2000" b="1" dirty="0" err="1" smtClean="0">
              <a:solidFill>
                <a:schemeClr val="tx1"/>
              </a:solidFill>
            </a:rPr>
            <a:t>Javascript</a:t>
          </a:r>
          <a:endParaRPr lang="en-GB" sz="2000" b="1" dirty="0">
            <a:solidFill>
              <a:schemeClr val="tx1"/>
            </a:solidFill>
          </a:endParaRPr>
        </a:p>
      </dgm:t>
    </dgm:pt>
    <dgm:pt modelId="{675C13A2-BC79-455A-84CB-1D065F10D110}" type="parTrans" cxnId="{C03E8569-5396-44DB-B3E3-A27A3F8878AF}">
      <dgm:prSet/>
      <dgm:spPr/>
      <dgm:t>
        <a:bodyPr/>
        <a:lstStyle/>
        <a:p>
          <a:endParaRPr lang="en-GB" sz="1800" b="1">
            <a:solidFill>
              <a:schemeClr val="bg1"/>
            </a:solidFill>
          </a:endParaRPr>
        </a:p>
      </dgm:t>
    </dgm:pt>
    <dgm:pt modelId="{5D9129A7-256B-412E-B92A-9B2B488CD519}" type="sibTrans" cxnId="{C03E8569-5396-44DB-B3E3-A27A3F8878AF}">
      <dgm:prSet/>
      <dgm:spPr/>
      <dgm:t>
        <a:bodyPr/>
        <a:lstStyle/>
        <a:p>
          <a:endParaRPr lang="en-GB" sz="1800" b="1">
            <a:solidFill>
              <a:schemeClr val="bg1"/>
            </a:solidFill>
          </a:endParaRPr>
        </a:p>
      </dgm:t>
    </dgm:pt>
    <dgm:pt modelId="{F778B5BA-7004-41D5-97B0-2B777A69FBE0}">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Azure</a:t>
          </a:r>
        </a:p>
        <a:p>
          <a:r>
            <a:rPr lang="en-GB" sz="1900" b="1" dirty="0" smtClean="0">
              <a:solidFill>
                <a:schemeClr val="tx1"/>
              </a:solidFill>
            </a:rPr>
            <a:t>EC2 </a:t>
          </a:r>
        </a:p>
      </dgm:t>
    </dgm:pt>
    <dgm:pt modelId="{55F8ABFB-B7A5-44A8-8CEC-74BB89A06D9E}" type="parTrans" cxnId="{5E576155-42D5-4A73-B424-F4986DDD5B12}">
      <dgm:prSet/>
      <dgm:spPr/>
      <dgm:t>
        <a:bodyPr/>
        <a:lstStyle/>
        <a:p>
          <a:endParaRPr lang="en-GB" sz="1800" b="1">
            <a:solidFill>
              <a:schemeClr val="bg1"/>
            </a:solidFill>
          </a:endParaRPr>
        </a:p>
      </dgm:t>
    </dgm:pt>
    <dgm:pt modelId="{7F3610AE-3CDF-459C-BF38-C2F774F2F688}" type="sibTrans" cxnId="{5E576155-42D5-4A73-B424-F4986DDD5B12}">
      <dgm:prSet/>
      <dgm:spPr/>
      <dgm:t>
        <a:bodyPr/>
        <a:lstStyle/>
        <a:p>
          <a:endParaRPr lang="en-GB" sz="1800" b="1">
            <a:solidFill>
              <a:schemeClr val="bg1"/>
            </a:solidFill>
          </a:endParaRPr>
        </a:p>
      </dgm:t>
    </dgm:pt>
    <dgm:pt modelId="{4594EADB-5AB3-4C04-87C0-B5D42080CC54}">
      <dgm:prSet phldrT="[Text]" custT="1"/>
      <dgm:spPr/>
      <dgm:t>
        <a:bodyPr/>
        <a:lstStyle/>
        <a:p>
          <a:r>
            <a:rPr lang="en-GB" sz="2000" b="1" dirty="0" smtClean="0">
              <a:solidFill>
                <a:schemeClr val="tx1"/>
              </a:solidFill>
            </a:rPr>
            <a:t>Mac OSX</a:t>
          </a:r>
          <a:endParaRPr lang="en-GB" sz="2000" b="1" dirty="0">
            <a:solidFill>
              <a:schemeClr val="tx1"/>
            </a:solidFill>
          </a:endParaRPr>
        </a:p>
      </dgm:t>
    </dgm:pt>
    <dgm:pt modelId="{928A964D-0642-4E9E-8340-D978118B0853}" type="parTrans" cxnId="{0FDEE5F2-B894-47B0-A07C-328DB1F2508E}">
      <dgm:prSet/>
      <dgm:spPr/>
      <dgm:t>
        <a:bodyPr/>
        <a:lstStyle/>
        <a:p>
          <a:endParaRPr lang="en-GB" sz="1800" b="1">
            <a:solidFill>
              <a:schemeClr val="bg1"/>
            </a:solidFill>
          </a:endParaRPr>
        </a:p>
      </dgm:t>
    </dgm:pt>
    <dgm:pt modelId="{848D4C8E-0F6E-454F-B197-6E27ABCB441A}" type="sibTrans" cxnId="{0FDEE5F2-B894-47B0-A07C-328DB1F2508E}">
      <dgm:prSet/>
      <dgm:spPr/>
      <dgm:t>
        <a:bodyPr/>
        <a:lstStyle/>
        <a:p>
          <a:endParaRPr lang="en-GB" sz="1800" b="1">
            <a:solidFill>
              <a:schemeClr val="bg1"/>
            </a:solidFill>
          </a:endParaRPr>
        </a:p>
      </dgm:t>
    </dgm:pt>
    <dgm:pt modelId="{1A823215-A666-4013-B04D-62B0E501E6D4}">
      <dgm:prSet phldrT="[Text]" custT="1"/>
      <dgm:spPr/>
      <dgm:t>
        <a:bodyPr/>
        <a:lstStyle/>
        <a:p>
          <a:r>
            <a:rPr lang="en-GB" sz="2000" b="1" dirty="0" smtClean="0">
              <a:solidFill>
                <a:schemeClr val="tx1"/>
              </a:solidFill>
            </a:rPr>
            <a:t>Linux</a:t>
          </a:r>
          <a:endParaRPr lang="en-GB" sz="2000" b="1" dirty="0">
            <a:solidFill>
              <a:schemeClr val="tx1"/>
            </a:solidFill>
          </a:endParaRPr>
        </a:p>
      </dgm:t>
    </dgm:pt>
    <dgm:pt modelId="{33462A63-9FEA-4EE4-8F23-69B7060D1F6E}" type="parTrans" cxnId="{1F80358E-73B0-4514-9C03-F2570DB32D7A}">
      <dgm:prSet/>
      <dgm:spPr/>
      <dgm:t>
        <a:bodyPr/>
        <a:lstStyle/>
        <a:p>
          <a:endParaRPr lang="en-GB"/>
        </a:p>
      </dgm:t>
    </dgm:pt>
    <dgm:pt modelId="{91955059-C7AC-4025-85FF-CFF7B02F84D9}" type="sibTrans" cxnId="{1F80358E-73B0-4514-9C03-F2570DB32D7A}">
      <dgm:prSet/>
      <dgm:spPr/>
      <dgm:t>
        <a:bodyPr/>
        <a:lstStyle/>
        <a:p>
          <a:endParaRPr lang="en-GB"/>
        </a:p>
      </dgm:t>
    </dgm:pt>
    <dgm:pt modelId="{00C2F4F0-FD0E-46CE-81E7-32FE74D38FA2}">
      <dgm:prSet phldrT="[Text]" custT="1"/>
      <dgm:spPr/>
      <dgm:t>
        <a:bodyPr/>
        <a:lstStyle/>
        <a:p>
          <a:r>
            <a:rPr lang="en-GB" sz="2000" b="1" dirty="0" smtClean="0">
              <a:solidFill>
                <a:schemeClr val="tx1"/>
              </a:solidFill>
            </a:rPr>
            <a:t>Windows</a:t>
          </a:r>
          <a:endParaRPr lang="en-GB" sz="2000" b="1" dirty="0">
            <a:solidFill>
              <a:schemeClr val="tx1"/>
            </a:solidFill>
          </a:endParaRPr>
        </a:p>
      </dgm:t>
    </dgm:pt>
    <dgm:pt modelId="{E7E826ED-866D-4FE8-A053-EA7C5A04A6C5}" type="parTrans" cxnId="{F7463898-FC18-42DF-928C-1BA3A9050277}">
      <dgm:prSet/>
      <dgm:spPr/>
      <dgm:t>
        <a:bodyPr/>
        <a:lstStyle/>
        <a:p>
          <a:endParaRPr lang="en-GB"/>
        </a:p>
      </dgm:t>
    </dgm:pt>
    <dgm:pt modelId="{29AE869B-9D79-4AE9-A500-E7C8AD7497B4}" type="sibTrans" cxnId="{F7463898-FC18-42DF-928C-1BA3A9050277}">
      <dgm:prSet/>
      <dgm:spPr/>
      <dgm:t>
        <a:bodyPr/>
        <a:lstStyle/>
        <a:p>
          <a:endParaRPr lang="en-GB"/>
        </a:p>
      </dgm:t>
    </dgm:pt>
    <dgm:pt modelId="{8CD17E02-8895-4725-8C34-BFAF2CE75AE0}">
      <dgm:prSet phldrT="[Text]" custT="1"/>
      <dgm:spPr/>
      <dgm:t>
        <a:bodyPr/>
        <a:lstStyle/>
        <a:p>
          <a:r>
            <a:rPr lang="en-GB" sz="2000" b="1" dirty="0" err="1" smtClean="0">
              <a:solidFill>
                <a:schemeClr val="tx1"/>
              </a:solidFill>
            </a:rPr>
            <a:t>iPhone</a:t>
          </a:r>
          <a:endParaRPr lang="en-GB" sz="2000" b="1" dirty="0">
            <a:solidFill>
              <a:schemeClr val="tx1"/>
            </a:solidFill>
          </a:endParaRPr>
        </a:p>
      </dgm:t>
    </dgm:pt>
    <dgm:pt modelId="{7CDF2DFC-4092-4E91-ABF2-81DF3CA73754}" type="parTrans" cxnId="{CE8726B4-AA37-4E46-A01A-8475583F297F}">
      <dgm:prSet/>
      <dgm:spPr/>
      <dgm:t>
        <a:bodyPr/>
        <a:lstStyle/>
        <a:p>
          <a:endParaRPr lang="en-GB"/>
        </a:p>
      </dgm:t>
    </dgm:pt>
    <dgm:pt modelId="{8A4620C6-D409-47F1-83F1-5D35CEE0D1CE}" type="sibTrans" cxnId="{CE8726B4-AA37-4E46-A01A-8475583F297F}">
      <dgm:prSet/>
      <dgm:spPr/>
      <dgm:t>
        <a:bodyPr/>
        <a:lstStyle/>
        <a:p>
          <a:endParaRPr lang="en-GB"/>
        </a:p>
      </dgm:t>
    </dgm:pt>
    <dgm:pt modelId="{85366AB9-3805-4D8A-90A0-33EC2707EB35}" type="pres">
      <dgm:prSet presAssocID="{E78D5A30-FE46-404E-A657-DCD287D27CB8}" presName="composite" presStyleCnt="0">
        <dgm:presLayoutVars>
          <dgm:chMax val="5"/>
          <dgm:dir/>
          <dgm:animLvl val="ctr"/>
          <dgm:resizeHandles val="exact"/>
        </dgm:presLayoutVars>
      </dgm:prSet>
      <dgm:spPr/>
      <dgm:t>
        <a:bodyPr/>
        <a:lstStyle/>
        <a:p>
          <a:endParaRPr lang="en-GB"/>
        </a:p>
      </dgm:t>
    </dgm:pt>
    <dgm:pt modelId="{052A1750-46A4-41AD-A3AB-589247E1069C}" type="pres">
      <dgm:prSet presAssocID="{E78D5A30-FE46-404E-A657-DCD287D27CB8}" presName="cycle" presStyleCnt="0"/>
      <dgm:spPr/>
    </dgm:pt>
    <dgm:pt modelId="{43031498-951F-4BFF-AF01-F943258FD1F1}" type="pres">
      <dgm:prSet presAssocID="{E78D5A30-FE46-404E-A657-DCD287D27CB8}" presName="centerShape" presStyleCnt="0"/>
      <dgm:spPr/>
    </dgm:pt>
    <dgm:pt modelId="{D27351ED-3DFA-4A27-905B-DEEDC910A7B1}" type="pres">
      <dgm:prSet presAssocID="{E78D5A30-FE46-404E-A657-DCD287D27CB8}" presName="connSite" presStyleLbl="node1" presStyleIdx="0" presStyleCnt="6"/>
      <dgm:spPr/>
    </dgm:pt>
    <dgm:pt modelId="{63B94796-613B-41CB-BAD7-DAC43FA477DB}" type="pres">
      <dgm:prSet presAssocID="{E78D5A30-FE46-404E-A657-DCD287D27CB8}" presName="visible" presStyleLbl="node1" presStyleIdx="0" presStyleCnt="6">
        <dgm:style>
          <a:lnRef idx="3">
            <a:schemeClr val="lt1"/>
          </a:lnRef>
          <a:fillRef idx="1">
            <a:schemeClr val="accent3"/>
          </a:fillRef>
          <a:effectRef idx="1">
            <a:schemeClr val="accent3"/>
          </a:effectRef>
          <a:fontRef idx="minor">
            <a:schemeClr val="lt1"/>
          </a:fontRef>
        </dgm:style>
      </dgm:prSet>
      <dgm:spPr>
        <a:solidFill>
          <a:schemeClr val="tx1"/>
        </a:solidFill>
      </dgm:spPr>
    </dgm:pt>
    <dgm:pt modelId="{1441EC16-29CD-4997-8BDF-D8AD56177251}" type="pres">
      <dgm:prSet presAssocID="{215F21FB-7FEF-4D44-8A4A-FDE925B93B4C}" presName="Name25" presStyleLbl="parChTrans1D1" presStyleIdx="0" presStyleCnt="5"/>
      <dgm:spPr/>
      <dgm:t>
        <a:bodyPr/>
        <a:lstStyle/>
        <a:p>
          <a:endParaRPr lang="en-GB"/>
        </a:p>
      </dgm:t>
    </dgm:pt>
    <dgm:pt modelId="{738FF435-44A4-4B47-9FB1-547576351E4C}" type="pres">
      <dgm:prSet presAssocID="{4F5713F0-A148-47FE-B7B0-E2F9A92346A6}" presName="node" presStyleCnt="0"/>
      <dgm:spPr/>
    </dgm:pt>
    <dgm:pt modelId="{EC79140B-6EB5-45C1-962E-3D5A7A824467}" type="pres">
      <dgm:prSet presAssocID="{4F5713F0-A148-47FE-B7B0-E2F9A92346A6}" presName="parentNode" presStyleLbl="node1" presStyleIdx="1" presStyleCnt="6" custScaleX="120030" custScaleY="123736" custLinFactNeighborX="-1098">
        <dgm:presLayoutVars>
          <dgm:chMax val="1"/>
          <dgm:bulletEnabled val="1"/>
        </dgm:presLayoutVars>
      </dgm:prSet>
      <dgm:spPr/>
      <dgm:t>
        <a:bodyPr/>
        <a:lstStyle/>
        <a:p>
          <a:endParaRPr lang="en-GB"/>
        </a:p>
      </dgm:t>
    </dgm:pt>
    <dgm:pt modelId="{F4AA8439-0BE9-4A92-B401-C6FBAD6DFBA1}" type="pres">
      <dgm:prSet presAssocID="{4F5713F0-A148-47FE-B7B0-E2F9A92346A6}" presName="childNode" presStyleLbl="revTx" presStyleIdx="0" presStyleCnt="5">
        <dgm:presLayoutVars>
          <dgm:bulletEnabled val="1"/>
        </dgm:presLayoutVars>
      </dgm:prSet>
      <dgm:spPr/>
      <dgm:t>
        <a:bodyPr/>
        <a:lstStyle/>
        <a:p>
          <a:endParaRPr lang="en-GB"/>
        </a:p>
      </dgm:t>
    </dgm:pt>
    <dgm:pt modelId="{12CF1780-042E-4DD0-8D4E-3F49A17495DD}" type="pres">
      <dgm:prSet presAssocID="{5B5449AB-D5E3-4A83-BA40-125ACE184D47}" presName="Name25" presStyleLbl="parChTrans1D1" presStyleIdx="1" presStyleCnt="5"/>
      <dgm:spPr/>
      <dgm:t>
        <a:bodyPr/>
        <a:lstStyle/>
        <a:p>
          <a:endParaRPr lang="en-GB"/>
        </a:p>
      </dgm:t>
    </dgm:pt>
    <dgm:pt modelId="{78E56450-6DB4-4D2B-8645-E291F6E61ED9}" type="pres">
      <dgm:prSet presAssocID="{97011CB3-92CA-4A9A-B5D4-559FEED8DC18}" presName="node" presStyleCnt="0"/>
      <dgm:spPr/>
    </dgm:pt>
    <dgm:pt modelId="{775F3F27-F725-43FD-B026-EEE0A3FB7AE8}" type="pres">
      <dgm:prSet presAssocID="{97011CB3-92CA-4A9A-B5D4-559FEED8DC18}" presName="parentNode" presStyleLbl="node1" presStyleIdx="2" presStyleCnt="6" custScaleX="120030" custScaleY="123736" custLinFactNeighborX="-1098">
        <dgm:presLayoutVars>
          <dgm:chMax val="1"/>
          <dgm:bulletEnabled val="1"/>
        </dgm:presLayoutVars>
      </dgm:prSet>
      <dgm:spPr/>
      <dgm:t>
        <a:bodyPr/>
        <a:lstStyle/>
        <a:p>
          <a:endParaRPr lang="en-GB"/>
        </a:p>
      </dgm:t>
    </dgm:pt>
    <dgm:pt modelId="{DC92730B-08C3-4C7C-BFAE-82B47304A558}" type="pres">
      <dgm:prSet presAssocID="{97011CB3-92CA-4A9A-B5D4-559FEED8DC18}" presName="childNode" presStyleLbl="revTx" presStyleIdx="1" presStyleCnt="5">
        <dgm:presLayoutVars>
          <dgm:bulletEnabled val="1"/>
        </dgm:presLayoutVars>
      </dgm:prSet>
      <dgm:spPr/>
      <dgm:t>
        <a:bodyPr/>
        <a:lstStyle/>
        <a:p>
          <a:endParaRPr lang="en-GB"/>
        </a:p>
      </dgm:t>
    </dgm:pt>
    <dgm:pt modelId="{BFF4EEB6-7064-4815-A905-C26F01A7AF7F}" type="pres">
      <dgm:prSet presAssocID="{0BEA388A-0C1A-4209-900B-61694F1540F2}" presName="Name25" presStyleLbl="parChTrans1D1" presStyleIdx="2" presStyleCnt="5"/>
      <dgm:spPr/>
      <dgm:t>
        <a:bodyPr/>
        <a:lstStyle/>
        <a:p>
          <a:endParaRPr lang="en-GB"/>
        </a:p>
      </dgm:t>
    </dgm:pt>
    <dgm:pt modelId="{AB0DAB33-C713-49D7-A0DF-5B730AAA4BF8}" type="pres">
      <dgm:prSet presAssocID="{56CD6490-9256-4681-91BC-5B33864346CF}" presName="node" presStyleCnt="0"/>
      <dgm:spPr/>
    </dgm:pt>
    <dgm:pt modelId="{3BF19C95-3FC1-4696-8553-7DCE2BEDF938}" type="pres">
      <dgm:prSet presAssocID="{56CD6490-9256-4681-91BC-5B33864346CF}" presName="parentNode" presStyleLbl="node1" presStyleIdx="3" presStyleCnt="6" custScaleX="120030" custScaleY="123736" custLinFactNeighborX="-1098">
        <dgm:presLayoutVars>
          <dgm:chMax val="1"/>
          <dgm:bulletEnabled val="1"/>
        </dgm:presLayoutVars>
      </dgm:prSet>
      <dgm:spPr/>
      <dgm:t>
        <a:bodyPr/>
        <a:lstStyle/>
        <a:p>
          <a:endParaRPr lang="en-GB"/>
        </a:p>
      </dgm:t>
    </dgm:pt>
    <dgm:pt modelId="{E9532B55-5F34-4BC5-84FB-156317719A61}" type="pres">
      <dgm:prSet presAssocID="{56CD6490-9256-4681-91BC-5B33864346CF}" presName="childNode" presStyleLbl="revTx" presStyleIdx="2" presStyleCnt="5">
        <dgm:presLayoutVars>
          <dgm:bulletEnabled val="1"/>
        </dgm:presLayoutVars>
      </dgm:prSet>
      <dgm:spPr/>
      <dgm:t>
        <a:bodyPr/>
        <a:lstStyle/>
        <a:p>
          <a:endParaRPr lang="en-GB"/>
        </a:p>
      </dgm:t>
    </dgm:pt>
    <dgm:pt modelId="{7031784B-8442-437E-8FA4-8C38097D883A}" type="pres">
      <dgm:prSet presAssocID="{55F8ABFB-B7A5-44A8-8CEC-74BB89A06D9E}" presName="Name25" presStyleLbl="parChTrans1D1" presStyleIdx="3" presStyleCnt="5"/>
      <dgm:spPr/>
      <dgm:t>
        <a:bodyPr/>
        <a:lstStyle/>
        <a:p>
          <a:endParaRPr lang="en-GB"/>
        </a:p>
      </dgm:t>
    </dgm:pt>
    <dgm:pt modelId="{E8834704-FD3E-4C26-A6E8-389E26E879C5}" type="pres">
      <dgm:prSet presAssocID="{F778B5BA-7004-41D5-97B0-2B777A69FBE0}" presName="node" presStyleCnt="0"/>
      <dgm:spPr/>
    </dgm:pt>
    <dgm:pt modelId="{C67433EB-641A-437A-B5B2-D2C3DE741B23}" type="pres">
      <dgm:prSet presAssocID="{F778B5BA-7004-41D5-97B0-2B777A69FBE0}" presName="parentNode" presStyleLbl="node1" presStyleIdx="4" presStyleCnt="6" custScaleX="120030" custScaleY="123736">
        <dgm:presLayoutVars>
          <dgm:chMax val="1"/>
          <dgm:bulletEnabled val="1"/>
        </dgm:presLayoutVars>
      </dgm:prSet>
      <dgm:spPr/>
      <dgm:t>
        <a:bodyPr/>
        <a:lstStyle/>
        <a:p>
          <a:endParaRPr lang="en-GB"/>
        </a:p>
      </dgm:t>
    </dgm:pt>
    <dgm:pt modelId="{A6361C96-603B-40C3-A59B-E292A1C8BA8E}" type="pres">
      <dgm:prSet presAssocID="{F778B5BA-7004-41D5-97B0-2B777A69FBE0}" presName="childNode" presStyleLbl="revTx" presStyleIdx="3" presStyleCnt="5">
        <dgm:presLayoutVars>
          <dgm:bulletEnabled val="1"/>
        </dgm:presLayoutVars>
      </dgm:prSet>
      <dgm:spPr/>
      <dgm:t>
        <a:bodyPr/>
        <a:lstStyle/>
        <a:p>
          <a:endParaRPr lang="en-GB"/>
        </a:p>
      </dgm:t>
    </dgm:pt>
    <dgm:pt modelId="{4A3B6F8B-1D7B-432A-BAD4-77F9890199F5}" type="pres">
      <dgm:prSet presAssocID="{917A5486-7EC7-4CE0-A619-0E9324E63668}" presName="Name25" presStyleLbl="parChTrans1D1" presStyleIdx="4" presStyleCnt="5"/>
      <dgm:spPr/>
      <dgm:t>
        <a:bodyPr/>
        <a:lstStyle/>
        <a:p>
          <a:endParaRPr lang="en-GB"/>
        </a:p>
      </dgm:t>
    </dgm:pt>
    <dgm:pt modelId="{B5375A08-CC7B-4FEC-890F-2339E2AF8AB9}" type="pres">
      <dgm:prSet presAssocID="{4976FBF0-029B-461E-A5A0-3E2B0F3FED39}" presName="node" presStyleCnt="0"/>
      <dgm:spPr/>
    </dgm:pt>
    <dgm:pt modelId="{9A94A2ED-638F-43C4-B46D-A6A600805F2B}" type="pres">
      <dgm:prSet presAssocID="{4976FBF0-029B-461E-A5A0-3E2B0F3FED39}" presName="parentNode" presStyleLbl="node1" presStyleIdx="5" presStyleCnt="6" custScaleX="120030" custScaleY="123736">
        <dgm:presLayoutVars>
          <dgm:chMax val="1"/>
          <dgm:bulletEnabled val="1"/>
        </dgm:presLayoutVars>
      </dgm:prSet>
      <dgm:spPr/>
      <dgm:t>
        <a:bodyPr/>
        <a:lstStyle/>
        <a:p>
          <a:endParaRPr lang="en-GB"/>
        </a:p>
      </dgm:t>
    </dgm:pt>
    <dgm:pt modelId="{BC22D6B4-2EB8-413D-95A5-542E200135C3}" type="pres">
      <dgm:prSet presAssocID="{4976FBF0-029B-461E-A5A0-3E2B0F3FED39}" presName="childNode" presStyleLbl="revTx" presStyleIdx="4" presStyleCnt="5">
        <dgm:presLayoutVars>
          <dgm:bulletEnabled val="1"/>
        </dgm:presLayoutVars>
      </dgm:prSet>
      <dgm:spPr/>
      <dgm:t>
        <a:bodyPr/>
        <a:lstStyle/>
        <a:p>
          <a:endParaRPr lang="en-GB"/>
        </a:p>
      </dgm:t>
    </dgm:pt>
  </dgm:ptLst>
  <dgm:cxnLst>
    <dgm:cxn modelId="{6D127B24-59E7-4F9C-B63B-F9D224851827}" srcId="{4F5713F0-A148-47FE-B7B0-E2F9A92346A6}" destId="{C1A78488-1AF1-43EF-83E2-052288189AEA}" srcOrd="0" destOrd="0" parTransId="{91492461-AD05-4EF1-9F73-50755131AA1F}" sibTransId="{F6800030-4102-47DF-A489-F0EC61D7ADF7}"/>
    <dgm:cxn modelId="{BDBB8AC7-70F3-4DD2-B269-32ED30DCC882}" srcId="{E78D5A30-FE46-404E-A657-DCD287D27CB8}" destId="{97011CB3-92CA-4A9A-B5D4-559FEED8DC18}" srcOrd="1" destOrd="0" parTransId="{5B5449AB-D5E3-4A83-BA40-125ACE184D47}" sibTransId="{92882B9B-7E3B-46AB-B57A-804A3DE6F49F}"/>
    <dgm:cxn modelId="{0AA9EA7A-AC22-41B1-B39B-5020ACD74568}" srcId="{97011CB3-92CA-4A9A-B5D4-559FEED8DC18}" destId="{F49D3EE1-85DD-481D-A722-221A4FEF99B3}" srcOrd="0" destOrd="0" parTransId="{E12CAF7F-3A7E-40C8-B882-CA67ECC9410B}" sibTransId="{40455BCB-7322-4E89-8EB9-A43CF8D93373}"/>
    <dgm:cxn modelId="{C03E8569-5396-44DB-B3E3-A27A3F8878AF}" srcId="{4976FBF0-029B-461E-A5A0-3E2B0F3FED39}" destId="{90F911ED-E0A6-4BD6-93F9-7E441EF00D70}" srcOrd="0" destOrd="0" parTransId="{675C13A2-BC79-455A-84CB-1D065F10D110}" sibTransId="{5D9129A7-256B-412E-B92A-9B2B488CD519}"/>
    <dgm:cxn modelId="{54EB5498-FCFE-415B-BB19-D31966258249}" type="presOf" srcId="{1A823215-A666-4013-B04D-62B0E501E6D4}" destId="{E9532B55-5F34-4BC5-84FB-156317719A61}" srcOrd="0" destOrd="1" presId="urn:microsoft.com/office/officeart/2005/8/layout/radial2"/>
    <dgm:cxn modelId="{5B2F5C13-035E-4914-B740-9142D68BC0F7}" type="presOf" srcId="{E78D5A30-FE46-404E-A657-DCD287D27CB8}" destId="{85366AB9-3805-4D8A-90A0-33EC2707EB35}" srcOrd="0" destOrd="0" presId="urn:microsoft.com/office/officeart/2005/8/layout/radial2"/>
    <dgm:cxn modelId="{315D5144-87A5-4F20-A85E-E1CCDE0A0928}" srcId="{E78D5A30-FE46-404E-A657-DCD287D27CB8}" destId="{4F5713F0-A148-47FE-B7B0-E2F9A92346A6}" srcOrd="0" destOrd="0" parTransId="{215F21FB-7FEF-4D44-8A4A-FDE925B93B4C}" sibTransId="{F3D8F334-B168-4484-B8E3-B0AF0D46BE7B}"/>
    <dgm:cxn modelId="{C40926B3-1268-44AC-A5FE-EAD385F28976}" srcId="{E78D5A30-FE46-404E-A657-DCD287D27CB8}" destId="{4976FBF0-029B-461E-A5A0-3E2B0F3FED39}" srcOrd="4" destOrd="0" parTransId="{917A5486-7EC7-4CE0-A619-0E9324E63668}" sibTransId="{15F99F39-111C-4A40-B727-1901C9A1EE1E}"/>
    <dgm:cxn modelId="{17890C9F-31CC-47CE-A99A-233B25A0A193}" type="presOf" srcId="{97011CB3-92CA-4A9A-B5D4-559FEED8DC18}" destId="{775F3F27-F725-43FD-B026-EEE0A3FB7AE8}" srcOrd="0" destOrd="0" presId="urn:microsoft.com/office/officeart/2005/8/layout/radial2"/>
    <dgm:cxn modelId="{73791B20-ABF2-4780-864A-BE5274C2BBA5}" type="presOf" srcId="{4976FBF0-029B-461E-A5A0-3E2B0F3FED39}" destId="{9A94A2ED-638F-43C4-B46D-A6A600805F2B}" srcOrd="0" destOrd="0" presId="urn:microsoft.com/office/officeart/2005/8/layout/radial2"/>
    <dgm:cxn modelId="{BD5D4037-9A0F-4A02-B010-B9C8450007C5}" type="presOf" srcId="{55F8ABFB-B7A5-44A8-8CEC-74BB89A06D9E}" destId="{7031784B-8442-437E-8FA4-8C38097D883A}" srcOrd="0" destOrd="0" presId="urn:microsoft.com/office/officeart/2005/8/layout/radial2"/>
    <dgm:cxn modelId="{3AB7DA86-771D-4AA8-96AF-D03227878929}" srcId="{F778B5BA-7004-41D5-97B0-2B777A69FBE0}" destId="{C6469379-B40E-462C-B3C2-25DE101381B4}" srcOrd="0" destOrd="0" parTransId="{5E72C2CA-8CB8-4CBE-ADFB-BD161BD51B28}" sibTransId="{B85DADF1-1370-4907-A08B-CA68BD4D3209}"/>
    <dgm:cxn modelId="{2CDB8F3A-B102-47AA-AF56-DAA93FE93B6A}" type="presOf" srcId="{4F5713F0-A148-47FE-B7B0-E2F9A92346A6}" destId="{EC79140B-6EB5-45C1-962E-3D5A7A824467}" srcOrd="0" destOrd="0" presId="urn:microsoft.com/office/officeart/2005/8/layout/radial2"/>
    <dgm:cxn modelId="{CE8726B4-AA37-4E46-A01A-8475583F297F}" srcId="{56CD6490-9256-4681-91BC-5B33864346CF}" destId="{8CD17E02-8895-4725-8C34-BFAF2CE75AE0}" srcOrd="3" destOrd="0" parTransId="{7CDF2DFC-4092-4E91-ABF2-81DF3CA73754}" sibTransId="{8A4620C6-D409-47F1-83F1-5D35CEE0D1CE}"/>
    <dgm:cxn modelId="{FB68AA69-C103-4061-9ED7-4C1831778BA9}" type="presOf" srcId="{8CD17E02-8895-4725-8C34-BFAF2CE75AE0}" destId="{E9532B55-5F34-4BC5-84FB-156317719A61}" srcOrd="0" destOrd="3" presId="urn:microsoft.com/office/officeart/2005/8/layout/radial2"/>
    <dgm:cxn modelId="{840CA56C-B8C4-4223-B004-1C65ACA5E9B9}" type="presOf" srcId="{C6469379-B40E-462C-B3C2-25DE101381B4}" destId="{A6361C96-603B-40C3-A59B-E292A1C8BA8E}" srcOrd="0" destOrd="0" presId="urn:microsoft.com/office/officeart/2005/8/layout/radial2"/>
    <dgm:cxn modelId="{649D99A8-9211-44A4-9D90-9B3A50A0D30F}" type="presOf" srcId="{F778B5BA-7004-41D5-97B0-2B777A69FBE0}" destId="{C67433EB-641A-437A-B5B2-D2C3DE741B23}" srcOrd="0" destOrd="0" presId="urn:microsoft.com/office/officeart/2005/8/layout/radial2"/>
    <dgm:cxn modelId="{71AE35E5-7DE9-4A18-90A6-F9B0FAD98BDB}" type="presOf" srcId="{0BEA388A-0C1A-4209-900B-61694F1540F2}" destId="{BFF4EEB6-7064-4815-A905-C26F01A7AF7F}" srcOrd="0" destOrd="0" presId="urn:microsoft.com/office/officeart/2005/8/layout/radial2"/>
    <dgm:cxn modelId="{1F80358E-73B0-4514-9C03-F2570DB32D7A}" srcId="{56CD6490-9256-4681-91BC-5B33864346CF}" destId="{1A823215-A666-4013-B04D-62B0E501E6D4}" srcOrd="1" destOrd="0" parTransId="{33462A63-9FEA-4EE4-8F23-69B7060D1F6E}" sibTransId="{91955059-C7AC-4025-85FF-CFF7B02F84D9}"/>
    <dgm:cxn modelId="{D9F9F7EE-C10D-42DF-8C01-5C59CEEC5FC6}" type="presOf" srcId="{56CD6490-9256-4681-91BC-5B33864346CF}" destId="{3BF19C95-3FC1-4696-8553-7DCE2BEDF938}" srcOrd="0" destOrd="0" presId="urn:microsoft.com/office/officeart/2005/8/layout/radial2"/>
    <dgm:cxn modelId="{C3A200D7-D538-496D-97F6-3A8529DE8147}" srcId="{E78D5A30-FE46-404E-A657-DCD287D27CB8}" destId="{56CD6490-9256-4681-91BC-5B33864346CF}" srcOrd="2" destOrd="0" parTransId="{0BEA388A-0C1A-4209-900B-61694F1540F2}" sibTransId="{573874F7-04AF-4239-9FE2-3D61A3C70AEB}"/>
    <dgm:cxn modelId="{A74554FE-1BB1-484E-8E9B-B0424D5A5BED}" type="presOf" srcId="{917A5486-7EC7-4CE0-A619-0E9324E63668}" destId="{4A3B6F8B-1D7B-432A-BAD4-77F9890199F5}" srcOrd="0" destOrd="0" presId="urn:microsoft.com/office/officeart/2005/8/layout/radial2"/>
    <dgm:cxn modelId="{2E3EAA18-7049-429C-AE22-D7A341025598}" type="presOf" srcId="{00C2F4F0-FD0E-46CE-81E7-32FE74D38FA2}" destId="{E9532B55-5F34-4BC5-84FB-156317719A61}" srcOrd="0" destOrd="2" presId="urn:microsoft.com/office/officeart/2005/8/layout/radial2"/>
    <dgm:cxn modelId="{F7463898-FC18-42DF-928C-1BA3A9050277}" srcId="{56CD6490-9256-4681-91BC-5B33864346CF}" destId="{00C2F4F0-FD0E-46CE-81E7-32FE74D38FA2}" srcOrd="2" destOrd="0" parTransId="{E7E826ED-866D-4FE8-A053-EA7C5A04A6C5}" sibTransId="{29AE869B-9D79-4AE9-A500-E7C8AD7497B4}"/>
    <dgm:cxn modelId="{71A33088-67E5-45AE-ADFE-11F59414FAA8}" type="presOf" srcId="{90F911ED-E0A6-4BD6-93F9-7E441EF00D70}" destId="{BC22D6B4-2EB8-413D-95A5-542E200135C3}" srcOrd="0" destOrd="0" presId="urn:microsoft.com/office/officeart/2005/8/layout/radial2"/>
    <dgm:cxn modelId="{0FDEE5F2-B894-47B0-A07C-328DB1F2508E}" srcId="{56CD6490-9256-4681-91BC-5B33864346CF}" destId="{4594EADB-5AB3-4C04-87C0-B5D42080CC54}" srcOrd="0" destOrd="0" parTransId="{928A964D-0642-4E9E-8340-D978118B0853}" sibTransId="{848D4C8E-0F6E-454F-B197-6E27ABCB441A}"/>
    <dgm:cxn modelId="{78E866B5-F6B9-4670-863F-49F73392132B}" type="presOf" srcId="{5B5449AB-D5E3-4A83-BA40-125ACE184D47}" destId="{12CF1780-042E-4DD0-8D4E-3F49A17495DD}" srcOrd="0" destOrd="0" presId="urn:microsoft.com/office/officeart/2005/8/layout/radial2"/>
    <dgm:cxn modelId="{D3E23008-F5FF-4952-A155-44BF56DCA8D5}" type="presOf" srcId="{C1A78488-1AF1-43EF-83E2-052288189AEA}" destId="{F4AA8439-0BE9-4A92-B401-C6FBAD6DFBA1}" srcOrd="0" destOrd="0" presId="urn:microsoft.com/office/officeart/2005/8/layout/radial2"/>
    <dgm:cxn modelId="{7A98374E-96F0-42A1-8D85-B3C835C57B24}" type="presOf" srcId="{F49D3EE1-85DD-481D-A722-221A4FEF99B3}" destId="{DC92730B-08C3-4C7C-BFAE-82B47304A558}" srcOrd="0" destOrd="0" presId="urn:microsoft.com/office/officeart/2005/8/layout/radial2"/>
    <dgm:cxn modelId="{557AF24C-7C08-4D2E-8AD5-17F47CF4192F}" type="presOf" srcId="{215F21FB-7FEF-4D44-8A4A-FDE925B93B4C}" destId="{1441EC16-29CD-4997-8BDF-D8AD56177251}" srcOrd="0" destOrd="0" presId="urn:microsoft.com/office/officeart/2005/8/layout/radial2"/>
    <dgm:cxn modelId="{FF8382C9-5722-4C27-B6B0-95703C236075}" type="presOf" srcId="{4594EADB-5AB3-4C04-87C0-B5D42080CC54}" destId="{E9532B55-5F34-4BC5-84FB-156317719A61}" srcOrd="0" destOrd="0" presId="urn:microsoft.com/office/officeart/2005/8/layout/radial2"/>
    <dgm:cxn modelId="{5E576155-42D5-4A73-B424-F4986DDD5B12}" srcId="{E78D5A30-FE46-404E-A657-DCD287D27CB8}" destId="{F778B5BA-7004-41D5-97B0-2B777A69FBE0}" srcOrd="3" destOrd="0" parTransId="{55F8ABFB-B7A5-44A8-8CEC-74BB89A06D9E}" sibTransId="{7F3610AE-3CDF-459C-BF38-C2F774F2F688}"/>
    <dgm:cxn modelId="{D599CA60-7584-4B4A-9DFB-89814C8CCBEF}" type="presParOf" srcId="{85366AB9-3805-4D8A-90A0-33EC2707EB35}" destId="{052A1750-46A4-41AD-A3AB-589247E1069C}" srcOrd="0" destOrd="0" presId="urn:microsoft.com/office/officeart/2005/8/layout/radial2"/>
    <dgm:cxn modelId="{3F63BAE1-B923-4BAB-95E4-CF8037BFF157}" type="presParOf" srcId="{052A1750-46A4-41AD-A3AB-589247E1069C}" destId="{43031498-951F-4BFF-AF01-F943258FD1F1}" srcOrd="0" destOrd="0" presId="urn:microsoft.com/office/officeart/2005/8/layout/radial2"/>
    <dgm:cxn modelId="{6845A224-7B51-4BE1-A667-B057E7D55488}" type="presParOf" srcId="{43031498-951F-4BFF-AF01-F943258FD1F1}" destId="{D27351ED-3DFA-4A27-905B-DEEDC910A7B1}" srcOrd="0" destOrd="0" presId="urn:microsoft.com/office/officeart/2005/8/layout/radial2"/>
    <dgm:cxn modelId="{17D49C19-EF36-4CD2-9CC7-0459A019781D}" type="presParOf" srcId="{43031498-951F-4BFF-AF01-F943258FD1F1}" destId="{63B94796-613B-41CB-BAD7-DAC43FA477DB}" srcOrd="1" destOrd="0" presId="urn:microsoft.com/office/officeart/2005/8/layout/radial2"/>
    <dgm:cxn modelId="{5896831F-0B7A-4920-8D39-6C4C74A4021F}" type="presParOf" srcId="{052A1750-46A4-41AD-A3AB-589247E1069C}" destId="{1441EC16-29CD-4997-8BDF-D8AD56177251}" srcOrd="1" destOrd="0" presId="urn:microsoft.com/office/officeart/2005/8/layout/radial2"/>
    <dgm:cxn modelId="{66E5A32C-0070-4AB6-AB09-F35F446BA32D}" type="presParOf" srcId="{052A1750-46A4-41AD-A3AB-589247E1069C}" destId="{738FF435-44A4-4B47-9FB1-547576351E4C}" srcOrd="2" destOrd="0" presId="urn:microsoft.com/office/officeart/2005/8/layout/radial2"/>
    <dgm:cxn modelId="{771AC14F-AA45-4B05-AFEF-3309678A72CC}" type="presParOf" srcId="{738FF435-44A4-4B47-9FB1-547576351E4C}" destId="{EC79140B-6EB5-45C1-962E-3D5A7A824467}" srcOrd="0" destOrd="0" presId="urn:microsoft.com/office/officeart/2005/8/layout/radial2"/>
    <dgm:cxn modelId="{EFAB0153-3F8F-46BB-B21B-DF890AC072DF}" type="presParOf" srcId="{738FF435-44A4-4B47-9FB1-547576351E4C}" destId="{F4AA8439-0BE9-4A92-B401-C6FBAD6DFBA1}" srcOrd="1" destOrd="0" presId="urn:microsoft.com/office/officeart/2005/8/layout/radial2"/>
    <dgm:cxn modelId="{D736A818-FD34-4F21-976F-783BC1425F07}" type="presParOf" srcId="{052A1750-46A4-41AD-A3AB-589247E1069C}" destId="{12CF1780-042E-4DD0-8D4E-3F49A17495DD}" srcOrd="3" destOrd="0" presId="urn:microsoft.com/office/officeart/2005/8/layout/radial2"/>
    <dgm:cxn modelId="{52E5BC2A-8E20-4F73-BA4C-3D0EEFE77B64}" type="presParOf" srcId="{052A1750-46A4-41AD-A3AB-589247E1069C}" destId="{78E56450-6DB4-4D2B-8645-E291F6E61ED9}" srcOrd="4" destOrd="0" presId="urn:microsoft.com/office/officeart/2005/8/layout/radial2"/>
    <dgm:cxn modelId="{ED7F29B3-1E11-430D-8EEA-0336001E375F}" type="presParOf" srcId="{78E56450-6DB4-4D2B-8645-E291F6E61ED9}" destId="{775F3F27-F725-43FD-B026-EEE0A3FB7AE8}" srcOrd="0" destOrd="0" presId="urn:microsoft.com/office/officeart/2005/8/layout/radial2"/>
    <dgm:cxn modelId="{5377A6DF-F856-460C-A754-DE4A8D73F11F}" type="presParOf" srcId="{78E56450-6DB4-4D2B-8645-E291F6E61ED9}" destId="{DC92730B-08C3-4C7C-BFAE-82B47304A558}" srcOrd="1" destOrd="0" presId="urn:microsoft.com/office/officeart/2005/8/layout/radial2"/>
    <dgm:cxn modelId="{2C6B0640-D210-41BF-B0D8-C21BB7FE500E}" type="presParOf" srcId="{052A1750-46A4-41AD-A3AB-589247E1069C}" destId="{BFF4EEB6-7064-4815-A905-C26F01A7AF7F}" srcOrd="5" destOrd="0" presId="urn:microsoft.com/office/officeart/2005/8/layout/radial2"/>
    <dgm:cxn modelId="{67A2CA69-46B1-4CDF-93F7-ABD42F209584}" type="presParOf" srcId="{052A1750-46A4-41AD-A3AB-589247E1069C}" destId="{AB0DAB33-C713-49D7-A0DF-5B730AAA4BF8}" srcOrd="6" destOrd="0" presId="urn:microsoft.com/office/officeart/2005/8/layout/radial2"/>
    <dgm:cxn modelId="{283FB837-CD09-4EEF-8814-642DF63C5525}" type="presParOf" srcId="{AB0DAB33-C713-49D7-A0DF-5B730AAA4BF8}" destId="{3BF19C95-3FC1-4696-8553-7DCE2BEDF938}" srcOrd="0" destOrd="0" presId="urn:microsoft.com/office/officeart/2005/8/layout/radial2"/>
    <dgm:cxn modelId="{3FF6C3E8-CAC5-498E-BF15-EB0696A596F6}" type="presParOf" srcId="{AB0DAB33-C713-49D7-A0DF-5B730AAA4BF8}" destId="{E9532B55-5F34-4BC5-84FB-156317719A61}" srcOrd="1" destOrd="0" presId="urn:microsoft.com/office/officeart/2005/8/layout/radial2"/>
    <dgm:cxn modelId="{4D9295D0-1D74-45A6-9FAD-E5221937F65E}" type="presParOf" srcId="{052A1750-46A4-41AD-A3AB-589247E1069C}" destId="{7031784B-8442-437E-8FA4-8C38097D883A}" srcOrd="7" destOrd="0" presId="urn:microsoft.com/office/officeart/2005/8/layout/radial2"/>
    <dgm:cxn modelId="{C0A4D591-31E9-4E93-AC36-7BC96B713AC0}" type="presParOf" srcId="{052A1750-46A4-41AD-A3AB-589247E1069C}" destId="{E8834704-FD3E-4C26-A6E8-389E26E879C5}" srcOrd="8" destOrd="0" presId="urn:microsoft.com/office/officeart/2005/8/layout/radial2"/>
    <dgm:cxn modelId="{7AB5D390-1A5C-49B9-87DC-38F031ACCBAF}" type="presParOf" srcId="{E8834704-FD3E-4C26-A6E8-389E26E879C5}" destId="{C67433EB-641A-437A-B5B2-D2C3DE741B23}" srcOrd="0" destOrd="0" presId="urn:microsoft.com/office/officeart/2005/8/layout/radial2"/>
    <dgm:cxn modelId="{3E5272F4-B5D6-439F-840A-F94658414107}" type="presParOf" srcId="{E8834704-FD3E-4C26-A6E8-389E26E879C5}" destId="{A6361C96-603B-40C3-A59B-E292A1C8BA8E}" srcOrd="1" destOrd="0" presId="urn:microsoft.com/office/officeart/2005/8/layout/radial2"/>
    <dgm:cxn modelId="{31D12FEF-A927-4DFA-BFD8-546EA8C656D4}" type="presParOf" srcId="{052A1750-46A4-41AD-A3AB-589247E1069C}" destId="{4A3B6F8B-1D7B-432A-BAD4-77F9890199F5}" srcOrd="9" destOrd="0" presId="urn:microsoft.com/office/officeart/2005/8/layout/radial2"/>
    <dgm:cxn modelId="{169271DA-4D79-4F7B-9E7F-B99A64ABF8E0}" type="presParOf" srcId="{052A1750-46A4-41AD-A3AB-589247E1069C}" destId="{B5375A08-CC7B-4FEC-890F-2339E2AF8AB9}" srcOrd="10" destOrd="0" presId="urn:microsoft.com/office/officeart/2005/8/layout/radial2"/>
    <dgm:cxn modelId="{DA0CEE78-2FD0-4244-AFDA-ABBF1D9B5597}" type="presParOf" srcId="{B5375A08-CC7B-4FEC-890F-2339E2AF8AB9}" destId="{9A94A2ED-638F-43C4-B46D-A6A600805F2B}" srcOrd="0" destOrd="0" presId="urn:microsoft.com/office/officeart/2005/8/layout/radial2"/>
    <dgm:cxn modelId="{B05D8F76-B57D-46A1-9CD5-2CD3F0533609}" type="presParOf" srcId="{B5375A08-CC7B-4FEC-890F-2339E2AF8AB9}" destId="{BC22D6B4-2EB8-413D-95A5-542E200135C3}"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OCaml</a:t>
          </a:r>
          <a:endParaRPr lang="en-GB" sz="3700" kern="1200" dirty="0">
            <a:solidFill>
              <a:schemeClr val="tx1"/>
            </a:solidFill>
          </a:endParaRPr>
        </a:p>
      </dsp:txBody>
      <dsp:txXfrm rot="16200000">
        <a:off x="1862" y="360"/>
        <a:ext cx="2578447" cy="2578447"/>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C#/.NET</a:t>
          </a:r>
          <a:endParaRPr lang="en-GB" sz="3700" kern="1200" dirty="0">
            <a:solidFill>
              <a:schemeClr val="tx1"/>
            </a:solidFill>
          </a:endParaRPr>
        </a:p>
      </dsp:txBody>
      <dsp:txXfrm rot="5400000">
        <a:off x="5801689" y="360"/>
        <a:ext cx="2578447" cy="25784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678365-FA29-467A-BBC3-DB11AF656B6C}">
      <dsp:nvSpPr>
        <dsp:cNvPr id="0" name=""/>
        <dsp:cNvSpPr/>
      </dsp:nvSpPr>
      <dsp:spPr>
        <a:xfrm>
          <a:off x="3500439" y="2214557"/>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Functional Core</a:t>
          </a:r>
          <a:endParaRPr lang="en-GB" sz="1800" kern="1200" dirty="0"/>
        </a:p>
      </dsp:txBody>
      <dsp:txXfrm>
        <a:off x="3500439" y="2214557"/>
        <a:ext cx="1792481" cy="1837462"/>
      </dsp:txXfrm>
    </dsp:sp>
    <dsp:sp modelId="{8EF53924-82CD-48AA-807A-AED50CE571FE}">
      <dsp:nvSpPr>
        <dsp:cNvPr id="0" name=""/>
        <dsp:cNvSpPr/>
      </dsp:nvSpPr>
      <dsp:spPr>
        <a:xfrm rot="16194940">
          <a:off x="4201518" y="2000073"/>
          <a:ext cx="387050" cy="41920"/>
        </a:xfrm>
        <a:custGeom>
          <a:avLst/>
          <a:gdLst/>
          <a:ahLst/>
          <a:cxnLst/>
          <a:rect l="0" t="0" r="0" b="0"/>
          <a:pathLst>
            <a:path>
              <a:moveTo>
                <a:pt x="0" y="20960"/>
              </a:moveTo>
              <a:lnTo>
                <a:pt x="387050"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6194940">
        <a:off x="4385366" y="2011357"/>
        <a:ext cx="19352" cy="19352"/>
      </dsp:txXfrm>
    </dsp:sp>
    <dsp:sp modelId="{A7CD3F34-6A20-4ABC-AA3E-4729615FC5D7}">
      <dsp:nvSpPr>
        <dsp:cNvPr id="0" name=""/>
        <dsp:cNvSpPr/>
      </dsp:nvSpPr>
      <dsp:spPr>
        <a:xfrm>
          <a:off x="3497165" y="-995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Objects</a:t>
          </a:r>
          <a:endParaRPr lang="en-GB" sz="2000" kern="1200" dirty="0"/>
        </a:p>
      </dsp:txBody>
      <dsp:txXfrm>
        <a:off x="3497165" y="-9952"/>
        <a:ext cx="1792481" cy="1837462"/>
      </dsp:txXfrm>
    </dsp:sp>
    <dsp:sp modelId="{04E1E880-843B-42E9-82F9-B49127B7D645}">
      <dsp:nvSpPr>
        <dsp:cNvPr id="0" name=""/>
        <dsp:cNvSpPr/>
      </dsp:nvSpPr>
      <dsp:spPr>
        <a:xfrm rot="19904597">
          <a:off x="5162958" y="2576550"/>
          <a:ext cx="461145" cy="41920"/>
        </a:xfrm>
        <a:custGeom>
          <a:avLst/>
          <a:gdLst/>
          <a:ahLst/>
          <a:cxnLst/>
          <a:rect l="0" t="0" r="0" b="0"/>
          <a:pathLst>
            <a:path>
              <a:moveTo>
                <a:pt x="0" y="20960"/>
              </a:moveTo>
              <a:lnTo>
                <a:pt x="46114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9904597">
        <a:off x="5382002" y="2585982"/>
        <a:ext cx="23057" cy="23057"/>
      </dsp:txXfrm>
    </dsp:sp>
    <dsp:sp modelId="{CB21575F-1AB0-47C3-8606-75ABC72E64FC}">
      <dsp:nvSpPr>
        <dsp:cNvPr id="0" name=""/>
        <dsp:cNvSpPr/>
      </dsp:nvSpPr>
      <dsp:spPr>
        <a:xfrm>
          <a:off x="5494140" y="1143002"/>
          <a:ext cx="1792481" cy="1837462"/>
        </a:xfrm>
        <a:prstGeom prst="ellipse">
          <a:avLst/>
        </a:prstGeom>
        <a:solidFill>
          <a:schemeClr val="accent2">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Functional Data </a:t>
          </a:r>
        </a:p>
      </dsp:txBody>
      <dsp:txXfrm>
        <a:off x="5494140" y="1143002"/>
        <a:ext cx="1792481" cy="1837462"/>
      </dsp:txXfrm>
    </dsp:sp>
    <dsp:sp modelId="{92D6FD47-113E-47DC-B8AF-6BFCE3BC12C9}">
      <dsp:nvSpPr>
        <dsp:cNvPr id="0" name=""/>
        <dsp:cNvSpPr/>
      </dsp:nvSpPr>
      <dsp:spPr>
        <a:xfrm rot="1993911">
          <a:off x="5096978" y="3790989"/>
          <a:ext cx="671094" cy="41920"/>
        </a:xfrm>
        <a:custGeom>
          <a:avLst/>
          <a:gdLst/>
          <a:ahLst/>
          <a:cxnLst/>
          <a:rect l="0" t="0" r="0" b="0"/>
          <a:pathLst>
            <a:path>
              <a:moveTo>
                <a:pt x="0" y="20960"/>
              </a:moveTo>
              <a:lnTo>
                <a:pt x="671094"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993911">
        <a:off x="5415748" y="3795172"/>
        <a:ext cx="33554" cy="33554"/>
      </dsp:txXfrm>
    </dsp:sp>
    <dsp:sp modelId="{810D9AC2-3597-45F8-B9A9-3E5A5A65086C}">
      <dsp:nvSpPr>
        <dsp:cNvPr id="0" name=""/>
        <dsp:cNvSpPr/>
      </dsp:nvSpPr>
      <dsp:spPr>
        <a:xfrm>
          <a:off x="5572130" y="3571879"/>
          <a:ext cx="1792481" cy="1837462"/>
        </a:xfrm>
        <a:prstGeom prst="ellipse">
          <a:avLst/>
        </a:prstGeom>
        <a:solidFill>
          <a:srgbClr val="0074BC"/>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Units of Measure</a:t>
          </a:r>
          <a:endParaRPr lang="en-GB" sz="1800" kern="1200" dirty="0"/>
        </a:p>
      </dsp:txBody>
      <dsp:txXfrm>
        <a:off x="5572130" y="3571879"/>
        <a:ext cx="1792481" cy="1837462"/>
      </dsp:txXfrm>
    </dsp:sp>
    <dsp:sp modelId="{534DF9AC-C53F-4B83-80E7-69EC636E01AE}">
      <dsp:nvSpPr>
        <dsp:cNvPr id="0" name=""/>
        <dsp:cNvSpPr/>
      </dsp:nvSpPr>
      <dsp:spPr>
        <a:xfrm rot="5285448">
          <a:off x="4278950" y="4183888"/>
          <a:ext cx="306898" cy="41920"/>
        </a:xfrm>
        <a:custGeom>
          <a:avLst/>
          <a:gdLst/>
          <a:ahLst/>
          <a:cxnLst/>
          <a:rect l="0" t="0" r="0" b="0"/>
          <a:pathLst>
            <a:path>
              <a:moveTo>
                <a:pt x="0" y="20960"/>
              </a:moveTo>
              <a:lnTo>
                <a:pt x="306898"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5285448">
        <a:off x="4424727" y="4197175"/>
        <a:ext cx="15344" cy="15344"/>
      </dsp:txXfrm>
    </dsp:sp>
    <dsp:sp modelId="{63528CF7-C952-4555-B092-88E34DE7AE6A}">
      <dsp:nvSpPr>
        <dsp:cNvPr id="0" name=""/>
        <dsp:cNvSpPr/>
      </dsp:nvSpPr>
      <dsp:spPr>
        <a:xfrm>
          <a:off x="3571878" y="4357676"/>
          <a:ext cx="1792481" cy="1837462"/>
        </a:xfrm>
        <a:prstGeom prst="ellipse">
          <a:avLst/>
        </a:prstGeom>
        <a:solidFill>
          <a:schemeClr val="accent4">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Imperative Mutation &amp; I/O</a:t>
          </a:r>
          <a:endParaRPr lang="en-GB" sz="1800" kern="1200" dirty="0"/>
        </a:p>
      </dsp:txBody>
      <dsp:txXfrm>
        <a:off x="3571878" y="4357676"/>
        <a:ext cx="1792481" cy="1837462"/>
      </dsp:txXfrm>
    </dsp:sp>
    <dsp:sp modelId="{66E273DF-1271-4D19-8CDF-9E32F3DD23BD}">
      <dsp:nvSpPr>
        <dsp:cNvPr id="0" name=""/>
        <dsp:cNvSpPr/>
      </dsp:nvSpPr>
      <dsp:spPr>
        <a:xfrm rot="8899277">
          <a:off x="3123607" y="3729505"/>
          <a:ext cx="545896" cy="41920"/>
        </a:xfrm>
        <a:custGeom>
          <a:avLst/>
          <a:gdLst/>
          <a:ahLst/>
          <a:cxnLst/>
          <a:rect l="0" t="0" r="0" b="0"/>
          <a:pathLst>
            <a:path>
              <a:moveTo>
                <a:pt x="0" y="20960"/>
              </a:moveTo>
              <a:lnTo>
                <a:pt x="545896"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8899277">
        <a:off x="3382908" y="3736817"/>
        <a:ext cx="27294" cy="27294"/>
      </dsp:txXfrm>
    </dsp:sp>
    <dsp:sp modelId="{4E8D27CA-6D31-40E6-9C5F-B1D27CA124BC}">
      <dsp:nvSpPr>
        <dsp:cNvPr id="0" name=""/>
        <dsp:cNvSpPr/>
      </dsp:nvSpPr>
      <dsp:spPr>
        <a:xfrm>
          <a:off x="1500189" y="3448910"/>
          <a:ext cx="1792481" cy="1837462"/>
        </a:xfrm>
        <a:prstGeom prst="ellipse">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GB" sz="1600" kern="1200" dirty="0" smtClean="0"/>
            <a:t>Async/Parallel/Monads</a:t>
          </a:r>
          <a:endParaRPr lang="en-GB" sz="1600" kern="1200" dirty="0"/>
        </a:p>
      </dsp:txBody>
      <dsp:txXfrm>
        <a:off x="1500189" y="3448910"/>
        <a:ext cx="1792481" cy="1837462"/>
      </dsp:txXfrm>
    </dsp:sp>
    <dsp:sp modelId="{050F8D7B-2D24-4769-92C8-EF4A2A5DCDDE}">
      <dsp:nvSpPr>
        <dsp:cNvPr id="0" name=""/>
        <dsp:cNvSpPr/>
      </dsp:nvSpPr>
      <dsp:spPr>
        <a:xfrm rot="12490706">
          <a:off x="3163072" y="2576550"/>
          <a:ext cx="466965" cy="41920"/>
        </a:xfrm>
        <a:custGeom>
          <a:avLst/>
          <a:gdLst/>
          <a:ahLst/>
          <a:cxnLst/>
          <a:rect l="0" t="0" r="0" b="0"/>
          <a:pathLst>
            <a:path>
              <a:moveTo>
                <a:pt x="0" y="20960"/>
              </a:moveTo>
              <a:lnTo>
                <a:pt x="466965" y="2096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GB" sz="400" kern="1200"/>
        </a:p>
      </dsp:txBody>
      <dsp:txXfrm rot="12490706">
        <a:off x="3384881" y="2585836"/>
        <a:ext cx="23348" cy="23348"/>
      </dsp:txXfrm>
    </dsp:sp>
    <dsp:sp modelId="{4665E214-BA00-4CE6-A11D-C4034FA3A1A1}">
      <dsp:nvSpPr>
        <dsp:cNvPr id="0" name=""/>
        <dsp:cNvSpPr/>
      </dsp:nvSpPr>
      <dsp:spPr>
        <a:xfrm>
          <a:off x="1500189" y="1143002"/>
          <a:ext cx="1792481" cy="1837462"/>
        </a:xfrm>
        <a:prstGeom prst="ellipse">
          <a:avLst/>
        </a:prstGeom>
        <a:solidFill>
          <a:schemeClr val="accent3">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Meta Programming</a:t>
          </a:r>
        </a:p>
        <a:p>
          <a:pPr lvl="0" algn="ctr" defTabSz="711200">
            <a:lnSpc>
              <a:spcPct val="90000"/>
            </a:lnSpc>
            <a:spcBef>
              <a:spcPct val="0"/>
            </a:spcBef>
            <a:spcAft>
              <a:spcPct val="35000"/>
            </a:spcAft>
          </a:pPr>
          <a:r>
            <a:rPr lang="en-GB" sz="1600" kern="1200" dirty="0" smtClean="0"/>
            <a:t>e.g. SQL Queries</a:t>
          </a:r>
          <a:r>
            <a:rPr lang="en-GB" sz="1600" kern="1200" smtClean="0"/>
            <a:t>, </a:t>
          </a:r>
        </a:p>
        <a:p>
          <a:pPr lvl="0" algn="ctr" defTabSz="711200">
            <a:lnSpc>
              <a:spcPct val="90000"/>
            </a:lnSpc>
            <a:spcBef>
              <a:spcPct val="0"/>
            </a:spcBef>
            <a:spcAft>
              <a:spcPct val="35000"/>
            </a:spcAft>
          </a:pPr>
          <a:r>
            <a:rPr lang="en-GB" sz="1600" kern="1200" smtClean="0"/>
            <a:t>GPU Programs</a:t>
          </a:r>
          <a:endParaRPr lang="en-GB" sz="1600" kern="1200" dirty="0"/>
        </a:p>
      </dsp:txBody>
      <dsp:txXfrm>
        <a:off x="1500189" y="1143002"/>
        <a:ext cx="1792481" cy="18374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3B6F8B-1D7B-432A-BAD4-77F9890199F5}">
      <dsp:nvSpPr>
        <dsp:cNvPr id="0" name=""/>
        <dsp:cNvSpPr/>
      </dsp:nvSpPr>
      <dsp:spPr>
        <a:xfrm rot="3395805">
          <a:off x="1508240" y="4634123"/>
          <a:ext cx="1774894" cy="45000"/>
        </a:xfrm>
        <a:custGeom>
          <a:avLst/>
          <a:gdLst/>
          <a:ahLst/>
          <a:cxnLst/>
          <a:rect l="0" t="0" r="0" b="0"/>
          <a:pathLst>
            <a:path>
              <a:moveTo>
                <a:pt x="0" y="22500"/>
              </a:moveTo>
              <a:lnTo>
                <a:pt x="1774894" y="2250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1784B-8442-437E-8FA4-8C38097D883A}">
      <dsp:nvSpPr>
        <dsp:cNvPr id="0" name=""/>
        <dsp:cNvSpPr/>
      </dsp:nvSpPr>
      <dsp:spPr>
        <a:xfrm rot="1755535">
          <a:off x="2028460" y="3991411"/>
          <a:ext cx="1573055" cy="45000"/>
        </a:xfrm>
        <a:custGeom>
          <a:avLst/>
          <a:gdLst/>
          <a:ahLst/>
          <a:cxnLst/>
          <a:rect l="0" t="0" r="0" b="0"/>
          <a:pathLst>
            <a:path>
              <a:moveTo>
                <a:pt x="0" y="22500"/>
              </a:moveTo>
              <a:lnTo>
                <a:pt x="1573055" y="2250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4EEB6-7064-4815-A905-C26F01A7AF7F}">
      <dsp:nvSpPr>
        <dsp:cNvPr id="0" name=""/>
        <dsp:cNvSpPr/>
      </dsp:nvSpPr>
      <dsp:spPr>
        <a:xfrm>
          <a:off x="2128805" y="3242294"/>
          <a:ext cx="1569878" cy="45000"/>
        </a:xfrm>
        <a:custGeom>
          <a:avLst/>
          <a:gdLst/>
          <a:ahLst/>
          <a:cxnLst/>
          <a:rect l="0" t="0" r="0" b="0"/>
          <a:pathLst>
            <a:path>
              <a:moveTo>
                <a:pt x="0" y="22500"/>
              </a:moveTo>
              <a:lnTo>
                <a:pt x="1569878" y="2250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F1780-042E-4DD0-8D4E-3F49A17495DD}">
      <dsp:nvSpPr>
        <dsp:cNvPr id="0" name=""/>
        <dsp:cNvSpPr/>
      </dsp:nvSpPr>
      <dsp:spPr>
        <a:xfrm rot="19837564">
          <a:off x="2028430" y="2492917"/>
          <a:ext cx="1561495" cy="45000"/>
        </a:xfrm>
        <a:custGeom>
          <a:avLst/>
          <a:gdLst/>
          <a:ahLst/>
          <a:cxnLst/>
          <a:rect l="0" t="0" r="0" b="0"/>
          <a:pathLst>
            <a:path>
              <a:moveTo>
                <a:pt x="0" y="22500"/>
              </a:moveTo>
              <a:lnTo>
                <a:pt x="1561495" y="2250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1EC16-29CD-4997-8BDF-D8AD56177251}">
      <dsp:nvSpPr>
        <dsp:cNvPr id="0" name=""/>
        <dsp:cNvSpPr/>
      </dsp:nvSpPr>
      <dsp:spPr>
        <a:xfrm rot="18193314">
          <a:off x="1504111" y="1851085"/>
          <a:ext cx="1769723" cy="45000"/>
        </a:xfrm>
        <a:custGeom>
          <a:avLst/>
          <a:gdLst/>
          <a:ahLst/>
          <a:cxnLst/>
          <a:rect l="0" t="0" r="0" b="0"/>
          <a:pathLst>
            <a:path>
              <a:moveTo>
                <a:pt x="0" y="22500"/>
              </a:moveTo>
              <a:lnTo>
                <a:pt x="1769723" y="2250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B94796-613B-41CB-BAD7-DAC43FA477DB}">
      <dsp:nvSpPr>
        <dsp:cNvPr id="0" name=""/>
        <dsp:cNvSpPr/>
      </dsp:nvSpPr>
      <dsp:spPr>
        <a:xfrm>
          <a:off x="547870" y="2334832"/>
          <a:ext cx="1859924" cy="1859924"/>
        </a:xfrm>
        <a:prstGeom prst="ellipse">
          <a:avLst/>
        </a:prstGeom>
        <a:solidFill>
          <a:schemeClr val="tx1"/>
        </a:solidFill>
        <a:ln w="63500" cap="flat" cmpd="thickThin" algn="ctr">
          <a:solidFill>
            <a:schemeClr val="lt1"/>
          </a:solidFill>
          <a:prstDash val="solid"/>
        </a:ln>
        <a:effectLst>
          <a:outerShdw blurRad="50800" dist="38100" dir="5400000" rotWithShape="0">
            <a:srgbClr val="000000">
              <a:alpha val="35000"/>
            </a:srgbClr>
          </a:outerShdw>
        </a:effectLst>
      </dsp:spPr>
      <dsp:style>
        <a:lnRef idx="3">
          <a:schemeClr val="lt1"/>
        </a:lnRef>
        <a:fillRef idx="1">
          <a:schemeClr val="accent3"/>
        </a:fillRef>
        <a:effectRef idx="1">
          <a:schemeClr val="accent3"/>
        </a:effectRef>
        <a:fontRef idx="minor">
          <a:schemeClr val="lt1"/>
        </a:fontRef>
      </dsp:style>
    </dsp:sp>
    <dsp:sp modelId="{EC79140B-6EB5-45C1-962E-3D5A7A824467}">
      <dsp:nvSpPr>
        <dsp:cNvPr id="0" name=""/>
        <dsp:cNvSpPr/>
      </dsp:nvSpPr>
      <dsp:spPr>
        <a:xfrm>
          <a:off x="2578792" y="-129282"/>
          <a:ext cx="1339480" cy="1380837"/>
        </a:xfrm>
        <a:prstGeom prst="ellipse">
          <a:avLst/>
        </a:prstGeom>
        <a:solidFill>
          <a:schemeClr val="accent3"/>
        </a:solidFill>
        <a:ln w="63500" cap="flat" cmpd="thickThin" algn="ctr">
          <a:solidFill>
            <a:schemeClr val="lt1"/>
          </a:solidFill>
          <a:prstDash val="solid"/>
        </a:ln>
        <a:effectLst>
          <a:outerShdw blurRad="50800" dist="38100" dir="5400000" rotWithShape="0">
            <a:srgbClr val="000000">
              <a:alpha val="3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12065" rIns="0" bIns="12065" numCol="1" spcCol="1270" anchor="ctr" anchorCtr="0">
          <a:noAutofit/>
        </a:bodyPr>
        <a:lstStyle/>
        <a:p>
          <a:pPr lvl="0" algn="ctr" defTabSz="844550">
            <a:lnSpc>
              <a:spcPct val="90000"/>
            </a:lnSpc>
            <a:spcBef>
              <a:spcPct val="0"/>
            </a:spcBef>
            <a:spcAft>
              <a:spcPct val="35000"/>
            </a:spcAft>
          </a:pPr>
          <a:r>
            <a:rPr lang="en-GB" sz="1900" b="1" kern="1200" dirty="0" smtClean="0">
              <a:solidFill>
                <a:schemeClr val="tx1"/>
              </a:solidFill>
            </a:rPr>
            <a:t>.NET CLR</a:t>
          </a:r>
          <a:endParaRPr lang="en-GB" sz="1900" b="1" kern="1200" dirty="0">
            <a:solidFill>
              <a:schemeClr val="tx1"/>
            </a:solidFill>
          </a:endParaRPr>
        </a:p>
      </dsp:txBody>
      <dsp:txXfrm>
        <a:off x="2578792" y="-129282"/>
        <a:ext cx="1339480" cy="1380837"/>
      </dsp:txXfrm>
    </dsp:sp>
    <dsp:sp modelId="{F4AA8439-0BE9-4A92-B401-C6FBAD6DFBA1}">
      <dsp:nvSpPr>
        <dsp:cNvPr id="0" name=""/>
        <dsp:cNvSpPr/>
      </dsp:nvSpPr>
      <dsp:spPr>
        <a:xfrm>
          <a:off x="3750461" y="-129282"/>
          <a:ext cx="2009220" cy="138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smtClean="0">
              <a:solidFill>
                <a:schemeClr val="tx1"/>
              </a:solidFill>
            </a:rPr>
            <a:t>Windows</a:t>
          </a:r>
          <a:endParaRPr lang="en-GB" sz="2000" b="1" kern="1200" dirty="0">
            <a:solidFill>
              <a:schemeClr val="tx1"/>
            </a:solidFill>
          </a:endParaRPr>
        </a:p>
      </dsp:txBody>
      <dsp:txXfrm>
        <a:off x="3750461" y="-129282"/>
        <a:ext cx="2009220" cy="1380837"/>
      </dsp:txXfrm>
    </dsp:sp>
    <dsp:sp modelId="{775F3F27-F725-43FD-B026-EEE0A3FB7AE8}">
      <dsp:nvSpPr>
        <dsp:cNvPr id="0" name=""/>
        <dsp:cNvSpPr/>
      </dsp:nvSpPr>
      <dsp:spPr>
        <a:xfrm>
          <a:off x="3407634" y="1111166"/>
          <a:ext cx="1339480" cy="1380837"/>
        </a:xfrm>
        <a:prstGeom prst="ellipse">
          <a:avLst/>
        </a:prstGeom>
        <a:solidFill>
          <a:schemeClr val="accent3"/>
        </a:solidFill>
        <a:ln w="63500" cap="flat" cmpd="thickThin" algn="ctr">
          <a:solidFill>
            <a:schemeClr val="lt1"/>
          </a:solidFill>
          <a:prstDash val="solid"/>
        </a:ln>
        <a:effectLst>
          <a:outerShdw blurRad="50800" dist="38100" dir="5400000" rotWithShape="0">
            <a:srgbClr val="000000">
              <a:alpha val="3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11430" rIns="0" bIns="11430" numCol="1" spcCol="1270" anchor="ctr" anchorCtr="0">
          <a:noAutofit/>
        </a:bodyPr>
        <a:lstStyle/>
        <a:p>
          <a:pPr lvl="0" algn="ctr" defTabSz="800100">
            <a:lnSpc>
              <a:spcPct val="90000"/>
            </a:lnSpc>
            <a:spcBef>
              <a:spcPct val="0"/>
            </a:spcBef>
            <a:spcAft>
              <a:spcPct val="35000"/>
            </a:spcAft>
          </a:pPr>
          <a:r>
            <a:rPr lang="en-GB" sz="1800" b="1" kern="1200" dirty="0" smtClean="0">
              <a:solidFill>
                <a:schemeClr val="tx1"/>
              </a:solidFill>
            </a:rPr>
            <a:t>Silverlight</a:t>
          </a:r>
          <a:endParaRPr lang="en-GB" sz="1800" b="1" kern="1200" dirty="0">
            <a:solidFill>
              <a:schemeClr val="tx1"/>
            </a:solidFill>
          </a:endParaRPr>
        </a:p>
      </dsp:txBody>
      <dsp:txXfrm>
        <a:off x="3407634" y="1111166"/>
        <a:ext cx="1339480" cy="1380837"/>
      </dsp:txXfrm>
    </dsp:sp>
    <dsp:sp modelId="{DC92730B-08C3-4C7C-BFAE-82B47304A558}">
      <dsp:nvSpPr>
        <dsp:cNvPr id="0" name=""/>
        <dsp:cNvSpPr/>
      </dsp:nvSpPr>
      <dsp:spPr>
        <a:xfrm>
          <a:off x="4579302" y="1111166"/>
          <a:ext cx="2009220" cy="138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smtClean="0">
              <a:solidFill>
                <a:schemeClr val="tx1"/>
              </a:solidFill>
            </a:rPr>
            <a:t>Browser (native)</a:t>
          </a:r>
          <a:endParaRPr lang="en-GB" sz="2000" b="1" kern="1200" dirty="0">
            <a:solidFill>
              <a:schemeClr val="tx1"/>
            </a:solidFill>
          </a:endParaRPr>
        </a:p>
      </dsp:txBody>
      <dsp:txXfrm>
        <a:off x="4579302" y="1111166"/>
        <a:ext cx="2009220" cy="1380837"/>
      </dsp:txXfrm>
    </dsp:sp>
    <dsp:sp modelId="{3BF19C95-3FC1-4696-8553-7DCE2BEDF938}">
      <dsp:nvSpPr>
        <dsp:cNvPr id="0" name=""/>
        <dsp:cNvSpPr/>
      </dsp:nvSpPr>
      <dsp:spPr>
        <a:xfrm>
          <a:off x="3698684" y="2574375"/>
          <a:ext cx="1339480" cy="1380837"/>
        </a:xfrm>
        <a:prstGeom prst="ellipse">
          <a:avLst/>
        </a:prstGeom>
        <a:solidFill>
          <a:schemeClr val="accent3"/>
        </a:solidFill>
        <a:ln w="63500" cap="flat" cmpd="thickThin" algn="ctr">
          <a:solidFill>
            <a:schemeClr val="lt1"/>
          </a:solidFill>
          <a:prstDash val="solid"/>
        </a:ln>
        <a:effectLst>
          <a:outerShdw blurRad="50800" dist="38100" dir="5400000" rotWithShape="0">
            <a:srgbClr val="000000">
              <a:alpha val="3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12065" rIns="0" bIns="12065" numCol="1" spcCol="1270" anchor="ctr" anchorCtr="0">
          <a:noAutofit/>
        </a:bodyPr>
        <a:lstStyle/>
        <a:p>
          <a:pPr lvl="0" algn="ctr" defTabSz="844550">
            <a:lnSpc>
              <a:spcPct val="90000"/>
            </a:lnSpc>
            <a:spcBef>
              <a:spcPct val="0"/>
            </a:spcBef>
            <a:spcAft>
              <a:spcPct val="35000"/>
            </a:spcAft>
          </a:pPr>
          <a:r>
            <a:rPr lang="en-GB" sz="1900" b="1" kern="1200" dirty="0" smtClean="0">
              <a:solidFill>
                <a:schemeClr val="tx1"/>
              </a:solidFill>
            </a:rPr>
            <a:t>Mono</a:t>
          </a:r>
          <a:endParaRPr lang="en-GB" sz="1900" b="1" kern="1200" dirty="0">
            <a:solidFill>
              <a:schemeClr val="tx1"/>
            </a:solidFill>
          </a:endParaRPr>
        </a:p>
      </dsp:txBody>
      <dsp:txXfrm>
        <a:off x="3698684" y="2574375"/>
        <a:ext cx="1339480" cy="1380837"/>
      </dsp:txXfrm>
    </dsp:sp>
    <dsp:sp modelId="{E9532B55-5F34-4BC5-84FB-156317719A61}">
      <dsp:nvSpPr>
        <dsp:cNvPr id="0" name=""/>
        <dsp:cNvSpPr/>
      </dsp:nvSpPr>
      <dsp:spPr>
        <a:xfrm>
          <a:off x="4870353" y="2574375"/>
          <a:ext cx="2009220" cy="138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smtClean="0">
              <a:solidFill>
                <a:schemeClr val="tx1"/>
              </a:solidFill>
            </a:rPr>
            <a:t>Mac OSX</a:t>
          </a:r>
          <a:endParaRPr lang="en-GB" sz="2000" b="1" kern="1200" dirty="0">
            <a:solidFill>
              <a:schemeClr val="tx1"/>
            </a:solidFill>
          </a:endParaRPr>
        </a:p>
        <a:p>
          <a:pPr marL="228600" lvl="1" indent="-228600" algn="l" defTabSz="889000">
            <a:lnSpc>
              <a:spcPct val="90000"/>
            </a:lnSpc>
            <a:spcBef>
              <a:spcPct val="0"/>
            </a:spcBef>
            <a:spcAft>
              <a:spcPct val="15000"/>
            </a:spcAft>
            <a:buChar char="••"/>
          </a:pPr>
          <a:r>
            <a:rPr lang="en-GB" sz="2000" b="1" kern="1200" dirty="0" smtClean="0">
              <a:solidFill>
                <a:schemeClr val="tx1"/>
              </a:solidFill>
            </a:rPr>
            <a:t>Linux</a:t>
          </a:r>
          <a:endParaRPr lang="en-GB" sz="2000" b="1" kern="1200" dirty="0">
            <a:solidFill>
              <a:schemeClr val="tx1"/>
            </a:solidFill>
          </a:endParaRPr>
        </a:p>
        <a:p>
          <a:pPr marL="228600" lvl="1" indent="-228600" algn="l" defTabSz="889000">
            <a:lnSpc>
              <a:spcPct val="90000"/>
            </a:lnSpc>
            <a:spcBef>
              <a:spcPct val="0"/>
            </a:spcBef>
            <a:spcAft>
              <a:spcPct val="15000"/>
            </a:spcAft>
            <a:buChar char="••"/>
          </a:pPr>
          <a:r>
            <a:rPr lang="en-GB" sz="2000" b="1" kern="1200" dirty="0" smtClean="0">
              <a:solidFill>
                <a:schemeClr val="tx1"/>
              </a:solidFill>
            </a:rPr>
            <a:t>Windows</a:t>
          </a:r>
          <a:endParaRPr lang="en-GB" sz="2000" b="1" kern="1200" dirty="0">
            <a:solidFill>
              <a:schemeClr val="tx1"/>
            </a:solidFill>
          </a:endParaRPr>
        </a:p>
        <a:p>
          <a:pPr marL="228600" lvl="1" indent="-228600" algn="l" defTabSz="889000">
            <a:lnSpc>
              <a:spcPct val="90000"/>
            </a:lnSpc>
            <a:spcBef>
              <a:spcPct val="0"/>
            </a:spcBef>
            <a:spcAft>
              <a:spcPct val="15000"/>
            </a:spcAft>
            <a:buChar char="••"/>
          </a:pPr>
          <a:r>
            <a:rPr lang="en-GB" sz="2000" b="1" kern="1200" dirty="0" err="1" smtClean="0">
              <a:solidFill>
                <a:schemeClr val="tx1"/>
              </a:solidFill>
            </a:rPr>
            <a:t>iPhone</a:t>
          </a:r>
          <a:endParaRPr lang="en-GB" sz="2000" b="1" kern="1200" dirty="0">
            <a:solidFill>
              <a:schemeClr val="tx1"/>
            </a:solidFill>
          </a:endParaRPr>
        </a:p>
      </dsp:txBody>
      <dsp:txXfrm>
        <a:off x="4870353" y="2574375"/>
        <a:ext cx="2009220" cy="1380837"/>
      </dsp:txXfrm>
    </dsp:sp>
    <dsp:sp modelId="{C67433EB-641A-437A-B5B2-D2C3DE741B23}">
      <dsp:nvSpPr>
        <dsp:cNvPr id="0" name=""/>
        <dsp:cNvSpPr/>
      </dsp:nvSpPr>
      <dsp:spPr>
        <a:xfrm>
          <a:off x="3419887" y="4037584"/>
          <a:ext cx="1339480" cy="1380837"/>
        </a:xfrm>
        <a:prstGeom prst="ellipse">
          <a:avLst/>
        </a:prstGeom>
        <a:solidFill>
          <a:schemeClr val="accent3"/>
        </a:solidFill>
        <a:ln w="63500" cap="flat" cmpd="thickThin" algn="ctr">
          <a:solidFill>
            <a:schemeClr val="lt1"/>
          </a:solidFill>
          <a:prstDash val="solid"/>
        </a:ln>
        <a:effectLst>
          <a:outerShdw blurRad="50800" dist="38100" dir="5400000" rotWithShape="0">
            <a:srgbClr val="000000">
              <a:alpha val="3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12065" rIns="0" bIns="12065" numCol="1" spcCol="1270" anchor="ctr" anchorCtr="0">
          <a:noAutofit/>
        </a:bodyPr>
        <a:lstStyle/>
        <a:p>
          <a:pPr lvl="0" algn="ctr" defTabSz="844550">
            <a:lnSpc>
              <a:spcPct val="90000"/>
            </a:lnSpc>
            <a:spcBef>
              <a:spcPct val="0"/>
            </a:spcBef>
            <a:spcAft>
              <a:spcPct val="35000"/>
            </a:spcAft>
          </a:pPr>
          <a:r>
            <a:rPr lang="en-GB" sz="1900" b="1" kern="1200" dirty="0" smtClean="0">
              <a:solidFill>
                <a:schemeClr val="tx1"/>
              </a:solidFill>
            </a:rPr>
            <a:t>Azure</a:t>
          </a:r>
        </a:p>
        <a:p>
          <a:pPr lvl="0" algn="ctr" defTabSz="844550">
            <a:lnSpc>
              <a:spcPct val="90000"/>
            </a:lnSpc>
            <a:spcBef>
              <a:spcPct val="0"/>
            </a:spcBef>
            <a:spcAft>
              <a:spcPct val="35000"/>
            </a:spcAft>
          </a:pPr>
          <a:r>
            <a:rPr lang="en-GB" sz="1900" b="1" kern="1200" dirty="0" smtClean="0">
              <a:solidFill>
                <a:schemeClr val="tx1"/>
              </a:solidFill>
            </a:rPr>
            <a:t>EC2 </a:t>
          </a:r>
        </a:p>
      </dsp:txBody>
      <dsp:txXfrm>
        <a:off x="3419887" y="4037584"/>
        <a:ext cx="1339480" cy="1380837"/>
      </dsp:txXfrm>
    </dsp:sp>
    <dsp:sp modelId="{A6361C96-603B-40C3-A59B-E292A1C8BA8E}">
      <dsp:nvSpPr>
        <dsp:cNvPr id="0" name=""/>
        <dsp:cNvSpPr/>
      </dsp:nvSpPr>
      <dsp:spPr>
        <a:xfrm>
          <a:off x="4591555" y="4037584"/>
          <a:ext cx="2009220" cy="138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smtClean="0">
              <a:solidFill>
                <a:schemeClr val="tx1"/>
              </a:solidFill>
            </a:rPr>
            <a:t>Cloud/Cluster</a:t>
          </a:r>
          <a:endParaRPr lang="en-GB" sz="2000" b="1" kern="1200" dirty="0">
            <a:solidFill>
              <a:schemeClr val="tx1"/>
            </a:solidFill>
          </a:endParaRPr>
        </a:p>
      </dsp:txBody>
      <dsp:txXfrm>
        <a:off x="4591555" y="4037584"/>
        <a:ext cx="2009220" cy="1380837"/>
      </dsp:txXfrm>
    </dsp:sp>
    <dsp:sp modelId="{9A94A2ED-638F-43C4-B46D-A6A600805F2B}">
      <dsp:nvSpPr>
        <dsp:cNvPr id="0" name=""/>
        <dsp:cNvSpPr/>
      </dsp:nvSpPr>
      <dsp:spPr>
        <a:xfrm>
          <a:off x="2591045" y="5278033"/>
          <a:ext cx="1339480" cy="1380837"/>
        </a:xfrm>
        <a:prstGeom prst="ellipse">
          <a:avLst/>
        </a:prstGeom>
        <a:solidFill>
          <a:schemeClr val="accent3"/>
        </a:solidFill>
        <a:ln w="63500" cap="flat" cmpd="thickThin" algn="ctr">
          <a:solidFill>
            <a:schemeClr val="lt1"/>
          </a:solidFill>
          <a:prstDash val="solid"/>
        </a:ln>
        <a:effectLst>
          <a:outerShdw blurRad="50800" dist="38100" dir="5400000" rotWithShape="0">
            <a:srgbClr val="000000">
              <a:alpha val="3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0" tIns="12065" rIns="0" bIns="12065" numCol="1" spcCol="1270" anchor="ctr" anchorCtr="0">
          <a:noAutofit/>
        </a:bodyPr>
        <a:lstStyle/>
        <a:p>
          <a:pPr lvl="0" algn="ctr" defTabSz="844550">
            <a:lnSpc>
              <a:spcPct val="90000"/>
            </a:lnSpc>
            <a:spcBef>
              <a:spcPct val="0"/>
            </a:spcBef>
            <a:spcAft>
              <a:spcPct val="35000"/>
            </a:spcAft>
          </a:pPr>
          <a:r>
            <a:rPr lang="en-GB" sz="1900" b="1" kern="1200" dirty="0" smtClean="0">
              <a:solidFill>
                <a:schemeClr val="tx1"/>
              </a:solidFill>
            </a:rPr>
            <a:t>Web-Sharper</a:t>
          </a:r>
          <a:endParaRPr lang="en-GB" sz="1900" b="1" kern="1200" dirty="0">
            <a:solidFill>
              <a:schemeClr val="tx1"/>
            </a:solidFill>
          </a:endParaRPr>
        </a:p>
      </dsp:txBody>
      <dsp:txXfrm>
        <a:off x="2591045" y="5278033"/>
        <a:ext cx="1339480" cy="1380837"/>
      </dsp:txXfrm>
    </dsp:sp>
    <dsp:sp modelId="{BC22D6B4-2EB8-413D-95A5-542E200135C3}">
      <dsp:nvSpPr>
        <dsp:cNvPr id="0" name=""/>
        <dsp:cNvSpPr/>
      </dsp:nvSpPr>
      <dsp:spPr>
        <a:xfrm>
          <a:off x="3762714" y="5278033"/>
          <a:ext cx="2009220" cy="1380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b="1" kern="1200" dirty="0" err="1" smtClean="0">
              <a:solidFill>
                <a:schemeClr val="tx1"/>
              </a:solidFill>
            </a:rPr>
            <a:t>Javascript</a:t>
          </a:r>
          <a:endParaRPr lang="en-GB" sz="2000" b="1" kern="1200" dirty="0">
            <a:solidFill>
              <a:schemeClr val="tx1"/>
            </a:solidFill>
          </a:endParaRPr>
        </a:p>
      </dsp:txBody>
      <dsp:txXfrm>
        <a:off x="3762714" y="5278033"/>
        <a:ext cx="2009220" cy="138083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3/31/2010 10:50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7</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3/31/2010 10:50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0"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eaLnBrk="1" hangingPunct="1">
              <a:defRPr/>
            </a:pPr>
            <a:r>
              <a:rPr lang="en-GB" sz="4800" dirty="0" smtClean="0">
                <a:sym typeface="Wingdings" pitchFamily="2" charset="2"/>
              </a:rPr>
              <a:t>Taking Functional Programming into the Mainstream</a:t>
            </a:r>
            <a:endParaRPr lang="en-US" sz="2800" dirty="0" smtClean="0"/>
          </a:p>
        </p:txBody>
      </p:sp>
      <p:sp>
        <p:nvSpPr>
          <p:cNvPr id="27650" name="Rectangle 3"/>
          <p:cNvSpPr>
            <a:spLocks noGrp="1" noChangeArrowheads="1"/>
          </p:cNvSpPr>
          <p:nvPr>
            <p:ph type="subTitle" idx="1"/>
          </p:nvPr>
        </p:nvSpPr>
        <p:spPr>
          <a:xfrm>
            <a:off x="1538288" y="3870325"/>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r>
              <a:rPr lang="en-US" dirty="0" smtClean="0">
                <a:solidFill>
                  <a:srgbClr val="A2998A"/>
                </a:solidFill>
              </a:rPr>
              <a:t>Many thanks to the F# team and community</a:t>
            </a: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solidFill>
                <a:latin typeface="Consolas" pitchFamily="49" charset="0"/>
              </a:rPr>
              <a:t>type Expr =   </a:t>
            </a:r>
          </a:p>
          <a:p>
            <a:pPr>
              <a:buNone/>
            </a:pPr>
            <a:r>
              <a:rPr lang="en-GB" sz="1800" b="1" dirty="0" smtClean="0">
                <a:solidFill>
                  <a:schemeClr val="accent1"/>
                </a:solidFill>
                <a:latin typeface="Consolas" pitchFamily="49" charset="0"/>
              </a:rPr>
              <a:t>    | True   </a:t>
            </a:r>
          </a:p>
          <a:p>
            <a:pPr>
              <a:buNone/>
            </a:pPr>
            <a:r>
              <a:rPr lang="en-GB" sz="1800" b="1" dirty="0" smtClean="0">
                <a:solidFill>
                  <a:schemeClr val="accent1"/>
                </a:solidFill>
                <a:latin typeface="Consolas" pitchFamily="49" charset="0"/>
              </a:rPr>
              <a:t>    | And  of Expr * Expr   </a:t>
            </a:r>
          </a:p>
          <a:p>
            <a:pPr>
              <a:buNone/>
            </a:pPr>
            <a:r>
              <a:rPr lang="en-GB" sz="1800" b="1" dirty="0" smtClean="0">
                <a:solidFill>
                  <a:schemeClr val="accent1"/>
                </a:solidFill>
                <a:latin typeface="Consolas" pitchFamily="49" charset="0"/>
              </a:rPr>
              <a:t>    | </a:t>
            </a:r>
            <a:r>
              <a:rPr lang="en-GB" sz="1800" b="1" dirty="0" err="1" smtClean="0">
                <a:solidFill>
                  <a:schemeClr val="accent1"/>
                </a:solidFill>
                <a:latin typeface="Consolas" pitchFamily="49" charset="0"/>
              </a:rPr>
              <a:t>Nand</a:t>
            </a:r>
            <a:r>
              <a:rPr lang="en-GB" sz="1800" b="1" dirty="0" smtClean="0">
                <a:solidFill>
                  <a:schemeClr val="accent1"/>
                </a:solidFill>
                <a:latin typeface="Consolas" pitchFamily="49" charset="0"/>
              </a:rPr>
              <a:t> of Expr * Expr   </a:t>
            </a:r>
          </a:p>
          <a:p>
            <a:pPr>
              <a:buNone/>
            </a:pPr>
            <a:r>
              <a:rPr lang="en-GB" sz="1800" b="1" dirty="0" smtClean="0">
                <a:solidFill>
                  <a:schemeClr val="accent1"/>
                </a:solidFill>
                <a:latin typeface="Consolas" pitchFamily="49" charset="0"/>
              </a:rPr>
              <a:t>    | Or   of Expr * Expr   </a:t>
            </a:r>
          </a:p>
          <a:p>
            <a:pPr>
              <a:buNone/>
            </a:pPr>
            <a:r>
              <a:rPr lang="en-GB" sz="1800" b="1" dirty="0" smtClean="0">
                <a:solidFill>
                  <a:schemeClr val="accent1"/>
                </a:solidFill>
                <a:latin typeface="Consolas" pitchFamily="49" charset="0"/>
              </a:rPr>
              <a:t>    | </a:t>
            </a:r>
            <a:r>
              <a:rPr lang="en-GB" sz="1800" b="1" dirty="0" err="1" smtClean="0">
                <a:solidFill>
                  <a:schemeClr val="accent1"/>
                </a:solidFill>
                <a:latin typeface="Consolas" pitchFamily="49" charset="0"/>
              </a:rPr>
              <a:t>Xor</a:t>
            </a:r>
            <a:r>
              <a:rPr lang="en-GB" sz="1800" b="1" dirty="0" smtClean="0">
                <a:solidFill>
                  <a:schemeClr val="accent1"/>
                </a:solidFill>
                <a:latin typeface="Consolas" pitchFamily="49" charset="0"/>
              </a:rPr>
              <a:t>  of Expr * Expr   </a:t>
            </a:r>
          </a:p>
          <a:p>
            <a:pPr>
              <a:buNone/>
            </a:pPr>
            <a:r>
              <a:rPr lang="en-GB" sz="1800" b="1" dirty="0" smtClean="0">
                <a:solidFill>
                  <a:schemeClr val="accent1"/>
                </a:solidFill>
                <a:latin typeface="Consolas" pitchFamily="49" charset="0"/>
              </a:rPr>
              <a:t>    | Not  of Expr   </a:t>
            </a:r>
            <a:endParaRPr lang="en-GB" sz="1800" b="1"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566442" y="1082183"/>
            <a:ext cx="5757862" cy="5054600"/>
          </a:xfrm>
          <a:prstGeom prst="rect">
            <a:avLst/>
          </a:prstGeom>
        </p:spPr>
        <p:txBody>
          <a:bodyPr>
            <a:noAutofit/>
          </a:bodyPr>
          <a:lstStyle/>
          <a:p>
            <a:pPr>
              <a:spcBef>
                <a:spcPts val="0"/>
              </a:spcBef>
              <a:buNone/>
            </a:pPr>
            <a:r>
              <a:rPr lang="en-GB" sz="1800" b="1" dirty="0" smtClean="0">
                <a:solidFill>
                  <a:schemeClr val="accent4">
                    <a:lumMod val="60000"/>
                    <a:lumOff val="40000"/>
                  </a:schemeClr>
                </a:solidFill>
                <a:latin typeface="Consolas" pitchFamily="49" charset="0"/>
              </a:rPr>
              <a:t>public abstract class Expr { }   </a:t>
            </a:r>
          </a:p>
          <a:p>
            <a:pPr>
              <a:spcBef>
                <a:spcPts val="0"/>
              </a:spcBef>
              <a:buNone/>
            </a:pPr>
            <a:r>
              <a:rPr lang="en-GB" sz="1800" b="1" dirty="0" smtClean="0">
                <a:solidFill>
                  <a:schemeClr val="accent4">
                    <a:lumMod val="60000"/>
                    <a:lumOff val="40000"/>
                  </a:schemeClr>
                </a:solidFill>
                <a:latin typeface="Consolas" pitchFamily="49" charset="0"/>
              </a:rPr>
              <a:t>public abstract class </a:t>
            </a:r>
            <a:r>
              <a:rPr lang="en-GB" sz="1800" b="1" dirty="0" err="1" smtClean="0">
                <a:solidFill>
                  <a:schemeClr val="accent4">
                    <a:lumMod val="60000"/>
                    <a:lumOff val="40000"/>
                  </a:schemeClr>
                </a:solidFill>
                <a:latin typeface="Consolas" pitchFamily="49" charset="0"/>
              </a:rPr>
              <a:t>UnaryOp</a:t>
            </a:r>
            <a:r>
              <a:rPr lang="en-GB" sz="1800" b="1" dirty="0" smtClean="0">
                <a:solidFill>
                  <a:schemeClr val="accent4">
                    <a:lumMod val="60000"/>
                    <a:lumOff val="40000"/>
                  </a:schemeClr>
                </a:solidFill>
                <a:latin typeface="Consolas" pitchFamily="49" charset="0"/>
              </a:rPr>
              <a:t> :Expr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Expr First { get; private set; }   </a:t>
            </a:r>
          </a:p>
          <a:p>
            <a:pPr>
              <a:spcBef>
                <a:spcPts val="0"/>
              </a:spcBef>
              <a:buNone/>
            </a:pPr>
            <a:r>
              <a:rPr lang="en-GB" sz="1800" b="1" dirty="0" smtClean="0">
                <a:solidFill>
                  <a:schemeClr val="accent4">
                    <a:lumMod val="60000"/>
                    <a:lumOff val="40000"/>
                  </a:schemeClr>
                </a:solidFill>
                <a:latin typeface="Consolas" pitchFamily="49" charset="0"/>
              </a:rPr>
              <a:t>    public </a:t>
            </a:r>
            <a:r>
              <a:rPr lang="en-GB" sz="1800" b="1" dirty="0" err="1" smtClean="0">
                <a:solidFill>
                  <a:schemeClr val="accent4">
                    <a:lumMod val="60000"/>
                    <a:lumOff val="40000"/>
                  </a:schemeClr>
                </a:solidFill>
                <a:latin typeface="Consolas" pitchFamily="49" charset="0"/>
              </a:rPr>
              <a:t>UnaryOp</a:t>
            </a:r>
            <a:r>
              <a:rPr lang="en-GB" sz="1800" b="1" dirty="0" smtClean="0">
                <a:solidFill>
                  <a:schemeClr val="accent4">
                    <a:lumMod val="60000"/>
                    <a:lumOff val="40000"/>
                  </a:schemeClr>
                </a:solidFill>
                <a:latin typeface="Consolas" pitchFamily="49" charset="0"/>
              </a:rPr>
              <a:t>(Expr first)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r>
              <a:rPr lang="en-GB" sz="1800" b="1" dirty="0" err="1" smtClean="0">
                <a:solidFill>
                  <a:schemeClr val="accent4">
                    <a:lumMod val="60000"/>
                    <a:lumOff val="40000"/>
                  </a:schemeClr>
                </a:solidFill>
                <a:latin typeface="Consolas" pitchFamily="49" charset="0"/>
              </a:rPr>
              <a:t>this.First</a:t>
            </a:r>
            <a:r>
              <a:rPr lang="en-GB" sz="1800" b="1" dirty="0" smtClean="0">
                <a:solidFill>
                  <a:schemeClr val="accent4">
                    <a:lumMod val="60000"/>
                    <a:lumOff val="40000"/>
                  </a:schemeClr>
                </a:solidFill>
                <a:latin typeface="Consolas" pitchFamily="49" charset="0"/>
              </a:rPr>
              <a:t> = first;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public abstract class </a:t>
            </a:r>
            <a:r>
              <a:rPr lang="en-GB" sz="1800" b="1" dirty="0" err="1" smtClean="0">
                <a:solidFill>
                  <a:schemeClr val="accent4">
                    <a:lumMod val="60000"/>
                    <a:lumOff val="40000"/>
                  </a:schemeClr>
                </a:solidFill>
                <a:latin typeface="Consolas" pitchFamily="49" charset="0"/>
              </a:rPr>
              <a:t>BinExpr</a:t>
            </a:r>
            <a:r>
              <a:rPr lang="en-GB" sz="1800" b="1" dirty="0" smtClean="0">
                <a:solidFill>
                  <a:schemeClr val="accent4">
                    <a:lumMod val="60000"/>
                    <a:lumOff val="40000"/>
                  </a:schemeClr>
                </a:solidFill>
                <a:latin typeface="Consolas" pitchFamily="49" charset="0"/>
              </a:rPr>
              <a:t> : Expr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Expr First { get; private set; }   </a:t>
            </a:r>
          </a:p>
          <a:p>
            <a:pPr>
              <a:spcBef>
                <a:spcPts val="0"/>
              </a:spcBef>
              <a:buNone/>
            </a:pPr>
            <a:r>
              <a:rPr lang="en-GB" sz="1800" b="1" dirty="0" smtClean="0">
                <a:solidFill>
                  <a:schemeClr val="accent4">
                    <a:lumMod val="60000"/>
                    <a:lumOff val="40000"/>
                  </a:schemeClr>
                </a:solidFill>
                <a:latin typeface="Consolas" pitchFamily="49" charset="0"/>
              </a:rPr>
              <a:t>    public Expr Second { get; private set;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a:t>
            </a:r>
            <a:r>
              <a:rPr lang="en-GB" sz="1800" b="1" dirty="0" err="1" smtClean="0">
                <a:solidFill>
                  <a:schemeClr val="accent4">
                    <a:lumMod val="60000"/>
                    <a:lumOff val="40000"/>
                  </a:schemeClr>
                </a:solidFill>
                <a:latin typeface="Consolas" pitchFamily="49" charset="0"/>
              </a:rPr>
              <a:t>BinExpr</a:t>
            </a:r>
            <a:r>
              <a:rPr lang="en-GB" sz="1800" b="1" dirty="0" smtClean="0">
                <a:solidFill>
                  <a:schemeClr val="accent4">
                    <a:lumMod val="60000"/>
                    <a:lumOff val="40000"/>
                  </a:schemeClr>
                </a:solidFill>
                <a:latin typeface="Consolas" pitchFamily="49" charset="0"/>
              </a:rPr>
              <a:t>(Expr first, Expr second)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r>
              <a:rPr lang="en-GB" sz="1800" b="1" dirty="0" err="1" smtClean="0">
                <a:solidFill>
                  <a:schemeClr val="accent4">
                    <a:lumMod val="60000"/>
                    <a:lumOff val="40000"/>
                  </a:schemeClr>
                </a:solidFill>
                <a:latin typeface="Consolas" pitchFamily="49" charset="0"/>
              </a:rPr>
              <a:t>this.First</a:t>
            </a:r>
            <a:r>
              <a:rPr lang="en-GB" sz="1800" b="1" dirty="0" smtClean="0">
                <a:solidFill>
                  <a:schemeClr val="accent4">
                    <a:lumMod val="60000"/>
                    <a:lumOff val="40000"/>
                  </a:schemeClr>
                </a:solidFill>
                <a:latin typeface="Consolas" pitchFamily="49" charset="0"/>
              </a:rPr>
              <a:t> = first;   </a:t>
            </a:r>
          </a:p>
          <a:p>
            <a:pPr>
              <a:spcBef>
                <a:spcPts val="0"/>
              </a:spcBef>
              <a:buNone/>
            </a:pPr>
            <a:r>
              <a:rPr lang="en-GB" sz="1800" b="1" dirty="0" smtClean="0">
                <a:solidFill>
                  <a:schemeClr val="accent4">
                    <a:lumMod val="60000"/>
                    <a:lumOff val="40000"/>
                  </a:schemeClr>
                </a:solidFill>
                <a:latin typeface="Consolas" pitchFamily="49" charset="0"/>
              </a:rPr>
              <a:t>        </a:t>
            </a:r>
            <a:r>
              <a:rPr lang="en-GB" sz="1800" b="1" dirty="0" err="1" smtClean="0">
                <a:solidFill>
                  <a:schemeClr val="accent4">
                    <a:lumMod val="60000"/>
                    <a:lumOff val="40000"/>
                  </a:schemeClr>
                </a:solidFill>
                <a:latin typeface="Consolas" pitchFamily="49" charset="0"/>
              </a:rPr>
              <a:t>this.Second</a:t>
            </a:r>
            <a:r>
              <a:rPr lang="en-GB" sz="1800" b="1" dirty="0" smtClean="0">
                <a:solidFill>
                  <a:schemeClr val="accent4">
                    <a:lumMod val="60000"/>
                    <a:lumOff val="40000"/>
                  </a:schemeClr>
                </a:solidFill>
                <a:latin typeface="Consolas" pitchFamily="49" charset="0"/>
              </a:rPr>
              <a:t> = second;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public class </a:t>
            </a:r>
            <a:r>
              <a:rPr lang="en-GB" sz="1800" b="1" dirty="0" err="1" smtClean="0">
                <a:solidFill>
                  <a:schemeClr val="accent4">
                    <a:lumMod val="60000"/>
                    <a:lumOff val="40000"/>
                  </a:schemeClr>
                </a:solidFill>
                <a:latin typeface="Consolas" pitchFamily="49" charset="0"/>
              </a:rPr>
              <a:t>TrueExpr</a:t>
            </a:r>
            <a:r>
              <a:rPr lang="en-GB" sz="1800" b="1" dirty="0" smtClean="0">
                <a:solidFill>
                  <a:schemeClr val="accent4">
                    <a:lumMod val="60000"/>
                    <a:lumOff val="40000"/>
                  </a:schemeClr>
                </a:solidFill>
                <a:latin typeface="Consolas" pitchFamily="49" charset="0"/>
              </a:rPr>
              <a:t> : Expr {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public class And : </a:t>
            </a:r>
            <a:r>
              <a:rPr lang="en-GB" sz="1800" b="1" dirty="0" err="1" smtClean="0">
                <a:solidFill>
                  <a:schemeClr val="accent4">
                    <a:lumMod val="60000"/>
                    <a:lumOff val="40000"/>
                  </a:schemeClr>
                </a:solidFill>
                <a:latin typeface="Consolas" pitchFamily="49" charset="0"/>
              </a:rPr>
              <a:t>BinExpr</a:t>
            </a: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And(Expr first, Expr second) : base(first, second) { }   </a:t>
            </a:r>
          </a:p>
          <a:p>
            <a:pPr>
              <a:spcBef>
                <a:spcPts val="0"/>
              </a:spcBef>
              <a:buNone/>
            </a:pPr>
            <a:r>
              <a:rPr lang="en-GB" sz="1800" b="1" dirty="0" smtClean="0">
                <a:solidFill>
                  <a:schemeClr val="accent4">
                    <a:lumMod val="60000"/>
                    <a:lumOff val="40000"/>
                  </a:schemeClr>
                </a:solidFill>
                <a:latin typeface="Consolas" pitchFamily="49" charset="0"/>
              </a:rPr>
              <a:t>}</a:t>
            </a:r>
          </a:p>
          <a:p>
            <a:pPr lvl="0">
              <a:spcBef>
                <a:spcPts val="0"/>
              </a:spcBef>
              <a:buNone/>
              <a:defRPr/>
            </a:pPr>
            <a:r>
              <a:rPr lang="en-GB" sz="1800" b="1" dirty="0" smtClean="0">
                <a:solidFill>
                  <a:schemeClr val="accent4">
                    <a:lumMod val="60000"/>
                    <a:lumOff val="40000"/>
                  </a:schemeClr>
                </a:solidFill>
                <a:latin typeface="Consolas" pitchFamily="49" charset="0"/>
              </a:rPr>
              <a:t>public class </a:t>
            </a:r>
            <a:r>
              <a:rPr lang="en-GB" sz="1800" b="1" dirty="0" err="1" smtClean="0">
                <a:solidFill>
                  <a:schemeClr val="accent4">
                    <a:lumMod val="60000"/>
                    <a:lumOff val="40000"/>
                  </a:schemeClr>
                </a:solidFill>
                <a:latin typeface="Consolas" pitchFamily="49" charset="0"/>
              </a:rPr>
              <a:t>Nand</a:t>
            </a:r>
            <a:r>
              <a:rPr lang="en-GB" sz="1800" b="1" dirty="0" smtClean="0">
                <a:solidFill>
                  <a:schemeClr val="accent4">
                    <a:lumMod val="60000"/>
                    <a:lumOff val="40000"/>
                  </a:schemeClr>
                </a:solidFill>
                <a:latin typeface="Consolas" pitchFamily="49" charset="0"/>
              </a:rPr>
              <a:t> : </a:t>
            </a:r>
            <a:r>
              <a:rPr lang="en-GB" sz="1800" b="1" dirty="0" err="1" smtClean="0">
                <a:solidFill>
                  <a:schemeClr val="accent4">
                    <a:lumMod val="60000"/>
                    <a:lumOff val="40000"/>
                  </a:schemeClr>
                </a:solidFill>
                <a:latin typeface="Consolas" pitchFamily="49" charset="0"/>
              </a:rPr>
              <a:t>BinExpr</a:t>
            </a: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public </a:t>
            </a:r>
            <a:r>
              <a:rPr lang="en-GB" sz="1800" b="1" dirty="0" err="1" smtClean="0">
                <a:solidFill>
                  <a:schemeClr val="accent4">
                    <a:lumMod val="60000"/>
                    <a:lumOff val="40000"/>
                  </a:schemeClr>
                </a:solidFill>
                <a:latin typeface="Consolas" pitchFamily="49" charset="0"/>
              </a:rPr>
              <a:t>Nand</a:t>
            </a:r>
            <a:r>
              <a:rPr lang="en-GB" sz="1800" b="1" dirty="0" smtClean="0">
                <a:solidFill>
                  <a:schemeClr val="accent4">
                    <a:lumMod val="60000"/>
                    <a:lumOff val="40000"/>
                  </a:schemeClr>
                </a:solidFill>
                <a:latin typeface="Consolas" pitchFamily="49" charset="0"/>
              </a:rPr>
              <a:t>(Expr first, Expr second) : base(first, second) { }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public class Or : </a:t>
            </a:r>
            <a:r>
              <a:rPr lang="en-GB" sz="1800" b="1" dirty="0" err="1" smtClean="0">
                <a:solidFill>
                  <a:schemeClr val="accent4">
                    <a:lumMod val="60000"/>
                    <a:lumOff val="40000"/>
                  </a:schemeClr>
                </a:solidFill>
                <a:latin typeface="Consolas" pitchFamily="49" charset="0"/>
              </a:rPr>
              <a:t>BinExpr</a:t>
            </a: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public Or(Expr first, Expr second) : base(first, second) { }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public class </a:t>
            </a:r>
            <a:r>
              <a:rPr lang="en-GB" sz="1800" b="1" dirty="0" err="1" smtClean="0">
                <a:solidFill>
                  <a:schemeClr val="accent4">
                    <a:lumMod val="60000"/>
                    <a:lumOff val="40000"/>
                  </a:schemeClr>
                </a:solidFill>
                <a:latin typeface="Consolas" pitchFamily="49" charset="0"/>
              </a:rPr>
              <a:t>Xor</a:t>
            </a:r>
            <a:r>
              <a:rPr lang="en-GB" sz="1800" b="1" dirty="0" smtClean="0">
                <a:solidFill>
                  <a:schemeClr val="accent4">
                    <a:lumMod val="60000"/>
                    <a:lumOff val="40000"/>
                  </a:schemeClr>
                </a:solidFill>
                <a:latin typeface="Consolas" pitchFamily="49" charset="0"/>
              </a:rPr>
              <a:t> : </a:t>
            </a:r>
            <a:r>
              <a:rPr lang="en-GB" sz="1800" b="1" dirty="0" err="1" smtClean="0">
                <a:solidFill>
                  <a:schemeClr val="accent4">
                    <a:lumMod val="60000"/>
                    <a:lumOff val="40000"/>
                  </a:schemeClr>
                </a:solidFill>
                <a:latin typeface="Consolas" pitchFamily="49" charset="0"/>
              </a:rPr>
              <a:t>BinExpr</a:t>
            </a: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public </a:t>
            </a:r>
            <a:r>
              <a:rPr lang="en-GB" sz="1800" b="1" dirty="0" err="1" smtClean="0">
                <a:solidFill>
                  <a:schemeClr val="accent4">
                    <a:lumMod val="60000"/>
                    <a:lumOff val="40000"/>
                  </a:schemeClr>
                </a:solidFill>
                <a:latin typeface="Consolas" pitchFamily="49" charset="0"/>
              </a:rPr>
              <a:t>Xor</a:t>
            </a:r>
            <a:r>
              <a:rPr lang="en-GB" sz="1800" b="1" dirty="0" smtClean="0">
                <a:solidFill>
                  <a:schemeClr val="accent4">
                    <a:lumMod val="60000"/>
                    <a:lumOff val="40000"/>
                  </a:schemeClr>
                </a:solidFill>
                <a:latin typeface="Consolas" pitchFamily="49" charset="0"/>
              </a:rPr>
              <a:t>(Expr first, Expr second) : base(first, second) { }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public class Not : </a:t>
            </a:r>
            <a:r>
              <a:rPr lang="en-GB" sz="1800" b="1" dirty="0" err="1" smtClean="0">
                <a:solidFill>
                  <a:schemeClr val="accent4">
                    <a:lumMod val="60000"/>
                    <a:lumOff val="40000"/>
                  </a:schemeClr>
                </a:solidFill>
                <a:latin typeface="Consolas" pitchFamily="49" charset="0"/>
              </a:rPr>
              <a:t>UnaryOp</a:t>
            </a: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a:t>
            </a:r>
          </a:p>
          <a:p>
            <a:pPr lvl="0">
              <a:spcBef>
                <a:spcPts val="0"/>
              </a:spcBef>
              <a:buNone/>
              <a:defRPr/>
            </a:pPr>
            <a:r>
              <a:rPr lang="en-GB" sz="1800" b="1" dirty="0" smtClean="0">
                <a:solidFill>
                  <a:schemeClr val="accent4">
                    <a:lumMod val="60000"/>
                    <a:lumOff val="40000"/>
                  </a:schemeClr>
                </a:solidFill>
                <a:latin typeface="Consolas" pitchFamily="49" charset="0"/>
              </a:rPr>
              <a:t>    public Not(Expr first) : base(first) { }   </a:t>
            </a:r>
          </a:p>
          <a:p>
            <a:pPr lvl="0">
              <a:spcBef>
                <a:spcPts val="0"/>
              </a:spcBef>
              <a:buNone/>
              <a:defRPr/>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solidFill>
                <a:latin typeface="Consolas" pitchFamily="49" charset="0"/>
              </a:rPr>
              <a:t>type Event =</a:t>
            </a:r>
          </a:p>
          <a:p>
            <a:pPr>
              <a:buNone/>
            </a:pPr>
            <a:r>
              <a:rPr lang="en-GB" sz="1800" b="1" dirty="0" smtClean="0">
                <a:solidFill>
                  <a:schemeClr val="accent1"/>
                </a:solidFill>
                <a:latin typeface="Consolas" pitchFamily="49" charset="0"/>
              </a:rPr>
              <a:t>  | Price of float&lt;money&gt;</a:t>
            </a:r>
          </a:p>
          <a:p>
            <a:pPr>
              <a:buNone/>
            </a:pPr>
            <a:r>
              <a:rPr lang="en-GB" sz="1800" b="1" dirty="0" smtClean="0">
                <a:solidFill>
                  <a:schemeClr val="accent1"/>
                </a:solidFill>
                <a:latin typeface="Consolas" pitchFamily="49" charset="0"/>
              </a:rPr>
              <a:t>  | Split of float</a:t>
            </a:r>
          </a:p>
          <a:p>
            <a:pPr>
              <a:buNone/>
            </a:pPr>
            <a:r>
              <a:rPr lang="en-GB" sz="1800" b="1" dirty="0" smtClean="0">
                <a:solidFill>
                  <a:schemeClr val="accent1"/>
                </a:solidFill>
                <a:latin typeface="Consolas" pitchFamily="49" charset="0"/>
              </a:rPr>
              <a:t>  | Dividend of float&lt;money&gt;</a:t>
            </a: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723023" y="1106247"/>
            <a:ext cx="5757862" cy="5054600"/>
          </a:xfrm>
          <a:prstGeom prst="rect">
            <a:avLst/>
          </a:prstGeom>
        </p:spPr>
        <p:txBody>
          <a:bodyPr>
            <a:noAutofit/>
          </a:bodyPr>
          <a:lstStyle/>
          <a:p>
            <a:pPr>
              <a:spcBef>
                <a:spcPts val="0"/>
              </a:spcBef>
              <a:buNone/>
            </a:pPr>
            <a:r>
              <a:rPr lang="en-GB" sz="1800" b="1" dirty="0" smtClean="0">
                <a:solidFill>
                  <a:schemeClr val="accent4">
                    <a:lumMod val="60000"/>
                    <a:lumOff val="40000"/>
                  </a:schemeClr>
                </a:solidFill>
                <a:latin typeface="Consolas" pitchFamily="49" charset="0"/>
              </a:rPr>
              <a:t>public abstract class Event { }   </a:t>
            </a:r>
          </a:p>
          <a:p>
            <a:pPr>
              <a:spcBef>
                <a:spcPts val="0"/>
              </a:spcBef>
              <a:buNone/>
            </a:pPr>
            <a:r>
              <a:rPr lang="en-GB" sz="1800" b="1" dirty="0" smtClean="0">
                <a:solidFill>
                  <a:schemeClr val="accent4">
                    <a:lumMod val="60000"/>
                    <a:lumOff val="40000"/>
                  </a:schemeClr>
                </a:solidFill>
                <a:latin typeface="Consolas" pitchFamily="49" charset="0"/>
              </a:rPr>
              <a:t>public abstract class </a:t>
            </a:r>
            <a:r>
              <a:rPr lang="en-GB" sz="1800" b="1" dirty="0" err="1" smtClean="0">
                <a:solidFill>
                  <a:schemeClr val="accent4">
                    <a:lumMod val="60000"/>
                    <a:lumOff val="40000"/>
                  </a:schemeClr>
                </a:solidFill>
                <a:latin typeface="Consolas" pitchFamily="49" charset="0"/>
              </a:rPr>
              <a:t>PriceEvent</a:t>
            </a:r>
            <a:r>
              <a:rPr lang="en-GB" sz="1800" b="1" dirty="0" smtClean="0">
                <a:solidFill>
                  <a:schemeClr val="accent4">
                    <a:lumMod val="60000"/>
                    <a:lumOff val="40000"/>
                  </a:schemeClr>
                </a:solidFill>
                <a:latin typeface="Consolas" pitchFamily="49" charset="0"/>
              </a:rPr>
              <a:t> : Event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Price </a:t>
            </a:r>
            <a:r>
              <a:rPr lang="en-GB" sz="1800" b="1" dirty="0" err="1" smtClean="0">
                <a:solidFill>
                  <a:schemeClr val="accent4">
                    <a:lumMod val="60000"/>
                    <a:lumOff val="40000"/>
                  </a:schemeClr>
                </a:solidFill>
                <a:latin typeface="Consolas" pitchFamily="49" charset="0"/>
              </a:rPr>
              <a:t>Price</a:t>
            </a:r>
            <a:r>
              <a:rPr lang="en-GB" sz="1800" b="1" dirty="0" smtClean="0">
                <a:solidFill>
                  <a:schemeClr val="accent4">
                    <a:lumMod val="60000"/>
                    <a:lumOff val="40000"/>
                  </a:schemeClr>
                </a:solidFill>
                <a:latin typeface="Consolas" pitchFamily="49" charset="0"/>
              </a:rPr>
              <a:t> { get; private set; }   </a:t>
            </a:r>
          </a:p>
          <a:p>
            <a:pPr>
              <a:spcBef>
                <a:spcPts val="0"/>
              </a:spcBef>
              <a:buNone/>
            </a:pPr>
            <a:r>
              <a:rPr lang="en-GB" sz="1800" b="1" dirty="0" smtClean="0">
                <a:solidFill>
                  <a:schemeClr val="accent4">
                    <a:lumMod val="60000"/>
                    <a:lumOff val="40000"/>
                  </a:schemeClr>
                </a:solidFill>
                <a:latin typeface="Consolas" pitchFamily="49" charset="0"/>
              </a:rPr>
              <a:t>    public </a:t>
            </a:r>
            <a:r>
              <a:rPr lang="en-GB" sz="1800" b="1" dirty="0" err="1" smtClean="0">
                <a:solidFill>
                  <a:schemeClr val="accent4">
                    <a:lumMod val="60000"/>
                    <a:lumOff val="40000"/>
                  </a:schemeClr>
                </a:solidFill>
                <a:latin typeface="Consolas" pitchFamily="49" charset="0"/>
              </a:rPr>
              <a:t>PriceEvent</a:t>
            </a:r>
            <a:r>
              <a:rPr lang="en-GB" sz="1800" b="1" dirty="0" smtClean="0">
                <a:solidFill>
                  <a:schemeClr val="accent4">
                    <a:lumMod val="60000"/>
                    <a:lumOff val="40000"/>
                  </a:schemeClr>
                </a:solidFill>
                <a:latin typeface="Consolas" pitchFamily="49" charset="0"/>
              </a:rPr>
              <a:t>(Price </a:t>
            </a:r>
            <a:r>
              <a:rPr lang="en-GB" sz="1800" b="1" dirty="0" err="1" smtClean="0">
                <a:solidFill>
                  <a:schemeClr val="accent4">
                    <a:lumMod val="60000"/>
                    <a:lumOff val="40000"/>
                  </a:schemeClr>
                </a:solidFill>
                <a:latin typeface="Consolas" pitchFamily="49" charset="0"/>
              </a:rPr>
              <a:t>price</a:t>
            </a: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r>
              <a:rPr lang="en-GB" sz="1800" b="1" dirty="0" err="1" smtClean="0">
                <a:solidFill>
                  <a:schemeClr val="accent4">
                    <a:lumMod val="60000"/>
                    <a:lumOff val="40000"/>
                  </a:schemeClr>
                </a:solidFill>
                <a:latin typeface="Consolas" pitchFamily="49" charset="0"/>
              </a:rPr>
              <a:t>this.Price</a:t>
            </a:r>
            <a:r>
              <a:rPr lang="en-GB" sz="1800" b="1" dirty="0" smtClean="0">
                <a:solidFill>
                  <a:schemeClr val="accent4">
                    <a:lumMod val="60000"/>
                    <a:lumOff val="40000"/>
                  </a:schemeClr>
                </a:solidFill>
                <a:latin typeface="Consolas" pitchFamily="49" charset="0"/>
              </a:rPr>
              <a:t> = price;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public abstract class </a:t>
            </a:r>
            <a:r>
              <a:rPr lang="en-GB" sz="1800" b="1" dirty="0" err="1" smtClean="0">
                <a:solidFill>
                  <a:schemeClr val="accent4">
                    <a:lumMod val="60000"/>
                    <a:lumOff val="40000"/>
                  </a:schemeClr>
                </a:solidFill>
                <a:latin typeface="Consolas" pitchFamily="49" charset="0"/>
              </a:rPr>
              <a:t>SplitEvent</a:t>
            </a:r>
            <a:r>
              <a:rPr lang="en-GB" sz="1800" b="1" dirty="0" smtClean="0">
                <a:solidFill>
                  <a:schemeClr val="accent4">
                    <a:lumMod val="60000"/>
                    <a:lumOff val="40000"/>
                  </a:schemeClr>
                </a:solidFill>
                <a:latin typeface="Consolas" pitchFamily="49" charset="0"/>
              </a:rPr>
              <a:t> : Event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double Factor { get; private set;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public </a:t>
            </a:r>
            <a:r>
              <a:rPr lang="en-GB" sz="1800" b="1" dirty="0" err="1" smtClean="0">
                <a:solidFill>
                  <a:schemeClr val="accent4">
                    <a:lumMod val="60000"/>
                    <a:lumOff val="40000"/>
                  </a:schemeClr>
                </a:solidFill>
                <a:latin typeface="Consolas" pitchFamily="49" charset="0"/>
              </a:rPr>
              <a:t>SplitEvent</a:t>
            </a:r>
            <a:r>
              <a:rPr lang="en-GB" sz="1800" b="1" dirty="0" smtClean="0">
                <a:solidFill>
                  <a:schemeClr val="accent4">
                    <a:lumMod val="60000"/>
                    <a:lumOff val="40000"/>
                  </a:schemeClr>
                </a:solidFill>
                <a:latin typeface="Consolas" pitchFamily="49" charset="0"/>
              </a:rPr>
              <a:t>(double factor)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r>
              <a:rPr lang="en-GB" sz="1800" b="1" dirty="0" err="1" smtClean="0">
                <a:solidFill>
                  <a:schemeClr val="accent4">
                    <a:lumMod val="60000"/>
                    <a:lumOff val="40000"/>
                  </a:schemeClr>
                </a:solidFill>
                <a:latin typeface="Consolas" pitchFamily="49" charset="0"/>
              </a:rPr>
              <a:t>this.Factor</a:t>
            </a:r>
            <a:r>
              <a:rPr lang="en-GB" sz="1800" b="1" dirty="0" smtClean="0">
                <a:solidFill>
                  <a:schemeClr val="accent4">
                    <a:lumMod val="60000"/>
                    <a:lumOff val="40000"/>
                  </a:schemeClr>
                </a:solidFill>
                <a:latin typeface="Consolas" pitchFamily="49" charset="0"/>
              </a:rPr>
              <a:t> = factor;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  </a:t>
            </a:r>
          </a:p>
          <a:p>
            <a:pPr>
              <a:spcBef>
                <a:spcPts val="0"/>
              </a:spcBef>
              <a:buNone/>
            </a:pPr>
            <a:r>
              <a:rPr lang="en-GB" sz="1800" b="1" dirty="0" smtClean="0">
                <a:solidFill>
                  <a:schemeClr val="accent4">
                    <a:lumMod val="60000"/>
                    <a:lumOff val="40000"/>
                  </a:schemeClr>
                </a:solidFill>
                <a:latin typeface="Consolas" pitchFamily="49" charset="0"/>
              </a:rPr>
              <a:t>public class </a:t>
            </a:r>
            <a:r>
              <a:rPr lang="en-GB" sz="1800" b="1" dirty="0" err="1" smtClean="0">
                <a:solidFill>
                  <a:schemeClr val="accent4">
                    <a:lumMod val="60000"/>
                    <a:lumOff val="40000"/>
                  </a:schemeClr>
                </a:solidFill>
                <a:latin typeface="Consolas" pitchFamily="49" charset="0"/>
              </a:rPr>
              <a:t>DividendEvent</a:t>
            </a:r>
            <a:r>
              <a:rPr lang="en-GB" sz="1800" b="1" dirty="0" smtClean="0">
                <a:solidFill>
                  <a:schemeClr val="accent4">
                    <a:lumMod val="60000"/>
                    <a:lumOff val="40000"/>
                  </a:schemeClr>
                </a:solidFill>
                <a:latin typeface="Consolas" pitchFamily="49" charset="0"/>
              </a:rPr>
              <a:t> : Event { }   </a:t>
            </a:r>
          </a:p>
          <a:p>
            <a:pPr>
              <a:spcBef>
                <a:spcPts val="0"/>
              </a:spcBef>
              <a:buNone/>
            </a:pPr>
            <a:r>
              <a:rPr lang="en-GB" sz="1800" b="1" dirty="0" smtClean="0">
                <a:solidFill>
                  <a:schemeClr val="accent4">
                    <a:lumMod val="60000"/>
                    <a:lumOff val="40000"/>
                  </a:schemeClr>
                </a:solidFill>
                <a:latin typeface="Consolas" pitchFamily="49" charset="0"/>
              </a:rPr>
              <a:t>  ...  </a:t>
            </a:r>
          </a:p>
          <a:p>
            <a:pPr>
              <a:spcBef>
                <a:spcPts val="0"/>
              </a:spcBef>
              <a:buNone/>
            </a:pPr>
            <a:r>
              <a:rPr lang="en-GB" sz="1800" b="1" dirty="0" smtClean="0">
                <a:solidFill>
                  <a:schemeClr val="accent4">
                    <a:lumMod val="60000"/>
                    <a:lumOff val="4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err="1" smtClean="0">
                <a:latin typeface="Consolas" pitchFamily="49" charset="0"/>
                <a:cs typeface="Consolas" pitchFamily="49" charset="0"/>
              </a:rPr>
              <a:t>getPage</a:t>
            </a:r>
            <a:r>
              <a:rPr lang="en-GB" sz="2400" dirty="0" smtClean="0">
                <a:latin typeface="Consolas" pitchFamily="49" charset="0"/>
                <a:cs typeface="Consolas" pitchFamily="49" charset="0"/>
              </a:rPr>
              <a:t> "www.yahoo.com";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for i in 0 .. 200 -&gt; </a:t>
            </a:r>
            <a:r>
              <a:rPr lang="en-GB" sz="2400" dirty="0" err="1" smtClean="0">
                <a:latin typeface="Consolas" pitchFamily="49" charset="0"/>
                <a:cs typeface="Consolas" pitchFamily="49" charset="0"/>
              </a:rPr>
              <a:t>computeTask</a:t>
            </a:r>
            <a:r>
              <a:rPr lang="en-GB" sz="2400" dirty="0" smtClean="0">
                <a:latin typeface="Consolas" pitchFamily="49" charset="0"/>
                <a:cs typeface="Consolas" pitchFamily="49" charset="0"/>
              </a:rPr>
              <a:t> i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Paradigms</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dirty="0" smtClean="0"/>
              <a:t>I've been coding in F# lately, for a production task. </a:t>
            </a:r>
            <a:br>
              <a:rPr lang="en-GB" sz="2400" dirty="0" smtClean="0"/>
            </a:br>
            <a:r>
              <a:rPr lang="en-GB" sz="2400" dirty="0" smtClean="0"/>
              <a:t/>
            </a:r>
            <a:br>
              <a:rPr lang="en-GB" sz="2400" dirty="0" smtClean="0"/>
            </a:br>
            <a:r>
              <a:rPr lang="en-GB" sz="2400" dirty="0" smtClean="0"/>
              <a:t>F# allows you to move smoothly in your programming style... I start with pure </a:t>
            </a:r>
            <a:r>
              <a:rPr lang="en-GB" sz="2400" u="sng" dirty="0" smtClean="0"/>
              <a:t>functional</a:t>
            </a:r>
            <a:r>
              <a:rPr lang="en-GB" sz="2400" dirty="0" smtClean="0"/>
              <a:t> code, shift slightly towards an </a:t>
            </a:r>
            <a:r>
              <a:rPr lang="en-GB" sz="2400" u="sng" dirty="0" smtClean="0"/>
              <a:t>object-oriented</a:t>
            </a:r>
            <a:r>
              <a:rPr lang="en-GB" sz="2400" dirty="0" smtClean="0"/>
              <a:t> style, and in production code, I sometimes have to do some </a:t>
            </a:r>
            <a:r>
              <a:rPr lang="en-GB" sz="2400" u="sng" dirty="0" smtClean="0"/>
              <a:t>imperative</a:t>
            </a:r>
            <a:r>
              <a:rPr lang="en-GB" sz="2400" dirty="0" smtClean="0"/>
              <a:t> programming. </a:t>
            </a:r>
          </a:p>
          <a:p>
            <a:pPr>
              <a:lnSpc>
                <a:spcPct val="110000"/>
              </a:lnSpc>
            </a:pPr>
            <a:endParaRPr lang="en-GB" sz="2400" dirty="0" smtClean="0"/>
          </a:p>
          <a:p>
            <a:pPr>
              <a:lnSpc>
                <a:spcPct val="110000"/>
              </a:lnSpc>
            </a:pPr>
            <a:r>
              <a:rPr lang="en-GB" sz="2400" dirty="0" smtClean="0"/>
              <a:t>I can start with a pure idea, and still finish my project with realistic code. </a:t>
            </a:r>
          </a:p>
          <a:p>
            <a:pPr>
              <a:lnSpc>
                <a:spcPct val="140000"/>
              </a:lnSpc>
            </a:pPr>
            <a:endParaRPr lang="en-GB" sz="2000"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br>
              <a:rPr lang="en-GB" sz="2000" dirty="0" smtClean="0"/>
            </a:br>
            <a:endParaRPr lang="en-GB" sz="20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graphicFrame>
        <p:nvGraphicFramePr>
          <p:cNvPr id="6" name="Content Placeholder 5"/>
          <p:cNvGraphicFramePr>
            <a:graphicFrameLocks noGrp="1"/>
          </p:cNvGraphicFramePr>
          <p:nvPr>
            <p:ph idx="4294967295"/>
          </p:nvPr>
        </p:nvGraphicFramePr>
        <p:xfrm>
          <a:off x="357188" y="285750"/>
          <a:ext cx="8786812" cy="642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D678365-FA29-467A-BBC3-DB11AF656B6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8EF53924-82CD-48AA-807A-AED50CE571F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A7CD3F34-6A20-4ABC-AA3E-4729615FC5D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04E1E880-843B-42E9-82F9-B49127B7D64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CB21575F-1AB0-47C3-8606-75ABC72E64F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92D6FD47-113E-47DC-B8AF-6BFCE3BC12C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810D9AC2-3597-45F8-B9A9-3E5A5A65086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534DF9AC-C53F-4B83-80E7-69EC636E01A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63528CF7-C952-4555-B092-88E34DE7AE6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66E273DF-1271-4D19-8CDF-9E32F3DD23B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E8D27CA-6D31-40E6-9C5F-B1D27CA124B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050F8D7B-2D24-4769-92C8-EF4A2A5DCDDE}"/>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4665E214-BA00-4CE6-A11D-C4034FA3A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graphicFrame>
        <p:nvGraphicFramePr>
          <p:cNvPr id="4" name="Diagram 3"/>
          <p:cNvGraphicFramePr/>
          <p:nvPr/>
        </p:nvGraphicFramePr>
        <p:xfrm>
          <a:off x="1523999" y="154546"/>
          <a:ext cx="7439697" cy="6529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fsharp-logo.png"/>
          <p:cNvPicPr>
            <a:picLocks noChangeAspect="1"/>
          </p:cNvPicPr>
          <p:nvPr/>
        </p:nvPicPr>
        <p:blipFill>
          <a:blip r:embed="rId7"/>
          <a:stretch>
            <a:fillRect/>
          </a:stretch>
        </p:blipFill>
        <p:spPr>
          <a:xfrm>
            <a:off x="2205231" y="2901975"/>
            <a:ext cx="1574348" cy="1090478"/>
          </a:xfrm>
          <a:prstGeom prst="rect">
            <a:avLst/>
          </a:prstGeom>
        </p:spPr>
      </p:pic>
      <p:sp>
        <p:nvSpPr>
          <p:cNvPr id="6" name="Rectangle 5"/>
          <p:cNvSpPr/>
          <p:nvPr/>
        </p:nvSpPr>
        <p:spPr bwMode="auto">
          <a:xfrm>
            <a:off x="2537138" y="3773510"/>
            <a:ext cx="1107583" cy="193183"/>
          </a:xfrm>
          <a:prstGeom prst="rect">
            <a:avLst/>
          </a:prstGeom>
          <a:solidFill>
            <a:schemeClr val="tx1"/>
          </a:solidFill>
          <a:ln>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some basic F#</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Agenda</a:t>
            </a:r>
            <a:endParaRPr lang="en-GB" dirty="0"/>
          </a:p>
        </p:txBody>
      </p:sp>
      <p:sp>
        <p:nvSpPr>
          <p:cNvPr id="6" name="Text Placeholder 5"/>
          <p:cNvSpPr>
            <a:spLocks noGrp="1"/>
          </p:cNvSpPr>
          <p:nvPr>
            <p:ph type="body" sz="quarter" idx="10"/>
          </p:nvPr>
        </p:nvSpPr>
        <p:spPr/>
        <p:txBody>
          <a:bodyPr/>
          <a:lstStyle/>
          <a:p>
            <a:r>
              <a:rPr lang="en-GB" sz="4000" dirty="0" smtClean="0"/>
              <a:t>Making Functional Programming Mainstream</a:t>
            </a:r>
          </a:p>
          <a:p>
            <a:endParaRPr lang="en-GB" sz="4000" dirty="0" smtClean="0"/>
          </a:p>
          <a:p>
            <a:r>
              <a:rPr lang="en-GB" sz="4000" dirty="0" smtClean="0"/>
              <a:t>Some F# Coding and Demonstrations</a:t>
            </a:r>
          </a:p>
          <a:p>
            <a:endParaRPr lang="en-GB" sz="4000" dirty="0" smtClean="0"/>
          </a:p>
          <a:p>
            <a:r>
              <a:rPr lang="en-GB" sz="4000" dirty="0" smtClean="0"/>
              <a:t>A Look at F# Async/Parallel</a:t>
            </a:r>
          </a:p>
          <a:p>
            <a:endParaRPr lang="en-GB" sz="4000" dirty="0" smtClean="0"/>
          </a:p>
          <a:p>
            <a:endParaRPr lang="en-GB" sz="40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x |&gt; f</a:t>
            </a: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a:t>
            </a: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f x</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solidFill>
                  <a:schemeClr val="accent2"/>
                </a:solidFill>
                <a:cs typeface="Consolas" pitchFamily="49" charset="0"/>
              </a:rPr>
              <a:t>type</a:t>
            </a:r>
            <a:r>
              <a:rPr lang="en-US" sz="2000" b="1" kern="1200" dirty="0" smtClean="0">
                <a:cs typeface="Consolas" pitchFamily="49" charset="0"/>
              </a:rPr>
              <a:t> </a:t>
            </a:r>
            <a:r>
              <a:rPr lang="en-US" sz="2000" b="1" kern="1200" dirty="0" err="1" smtClean="0">
                <a:cs typeface="Consolas" pitchFamily="49" charset="0"/>
              </a:rPr>
              <a:t>HuffmanEncoding</a:t>
            </a:r>
            <a:r>
              <a:rPr lang="en-US" sz="2000" b="1" kern="1200" dirty="0" smtClean="0">
                <a:cs typeface="Consolas" pitchFamily="49" charset="0"/>
              </a:rPr>
              <a:t>(</a:t>
            </a:r>
            <a:r>
              <a:rPr lang="en-US" sz="2000" b="1" kern="1200" dirty="0" err="1" smtClean="0">
                <a:cs typeface="Consolas" pitchFamily="49" charset="0"/>
              </a:rPr>
              <a:t>freq:seq</a:t>
            </a:r>
            <a:r>
              <a:rPr lang="en-US" sz="2000" b="1" kern="1200" dirty="0" smtClean="0">
                <a:cs typeface="Consolas" pitchFamily="49" charset="0"/>
              </a:rPr>
              <a:t>&lt;char*</a:t>
            </a:r>
            <a:r>
              <a:rPr lang="en-US" sz="2000" b="1" kern="1200" dirty="0" err="1" smtClean="0">
                <a:cs typeface="Consolas" pitchFamily="49" charset="0"/>
              </a:rPr>
              <a:t>int</a:t>
            </a:r>
            <a:r>
              <a:rPr lang="en-US" sz="2000" b="1" kern="1200" dirty="0" smtClean="0">
                <a:cs typeface="Consolas" pitchFamily="49" charset="0"/>
              </a:rPr>
              <a:t>&gt;)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endParaRPr lang="en-US" sz="2000" b="1" i="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&lt; 50 lines of beautiful functional code&gt;</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endParaRPr lang="en-US" sz="2000" b="1" kern="1200" dirty="0" smtClean="0">
              <a:cs typeface="Consolas" pitchFamily="49" charset="0"/>
            </a:endParaRP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x.Encode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encode(input)</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x.Decode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decode(input)</a:t>
            </a:r>
          </a:p>
        </p:txBody>
      </p:sp>
      <p:sp>
        <p:nvSpPr>
          <p:cNvPr id="4" name="Rectangular Callout 3"/>
          <p:cNvSpPr/>
          <p:nvPr/>
        </p:nvSpPr>
        <p:spPr>
          <a:xfrm>
            <a:off x="7174152" y="257761"/>
            <a:ext cx="1643074" cy="857256"/>
          </a:xfrm>
          <a:prstGeom prst="wedgeRectCallout">
            <a:avLst>
              <a:gd name="adj1" fmla="val -104164"/>
              <a:gd name="adj2" fmla="val 70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Immutable inputs</a:t>
            </a:r>
            <a:endParaRPr lang="en-GB" sz="2000" b="1" dirty="0"/>
          </a:p>
        </p:txBody>
      </p:sp>
      <p:sp>
        <p:nvSpPr>
          <p:cNvPr id="5" name="Rectangular Callout 4"/>
          <p:cNvSpPr/>
          <p:nvPr/>
        </p:nvSpPr>
        <p:spPr>
          <a:xfrm>
            <a:off x="7072330" y="2857496"/>
            <a:ext cx="1643074" cy="857256"/>
          </a:xfrm>
          <a:prstGeom prst="wedgeRectCallout">
            <a:avLst>
              <a:gd name="adj1" fmla="val -135272"/>
              <a:gd name="adj2" fmla="val -8837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Internal tables</a:t>
            </a:r>
            <a:endParaRPr lang="en-GB" sz="2000" b="1" dirty="0"/>
          </a:p>
        </p:txBody>
      </p:sp>
      <p:sp>
        <p:nvSpPr>
          <p:cNvPr id="6" name="Rectangular Callout 5"/>
          <p:cNvSpPr/>
          <p:nvPr/>
        </p:nvSpPr>
        <p:spPr>
          <a:xfrm>
            <a:off x="7215206" y="4143380"/>
            <a:ext cx="1643074" cy="857256"/>
          </a:xfrm>
          <a:prstGeom prst="wedgeRectCallout">
            <a:avLst>
              <a:gd name="adj1" fmla="val -109529"/>
              <a:gd name="adj2" fmla="val -4749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Publish access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squares (n, m)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x </a:t>
            </a:r>
            <a:r>
              <a:rPr lang="en-US" sz="2000" b="1" dirty="0" smtClean="0">
                <a:solidFill>
                  <a:schemeClr val="accent2"/>
                </a:solidFill>
                <a:cs typeface="Consolas" pitchFamily="49" charset="0"/>
              </a:rPr>
              <a:t>in</a:t>
            </a:r>
            <a:r>
              <a:rPr lang="en-US" sz="2000" b="1" dirty="0" smtClean="0">
                <a:cs typeface="Consolas" pitchFamily="49" charset="0"/>
              </a:rPr>
              <a:t> n .. m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x,x</a:t>
            </a:r>
            <a:r>
              <a:rPr lang="en-US" sz="2000" b="1" dirty="0" smtClean="0">
                <a:cs typeface="Consolas" pitchFamily="49" charset="0"/>
              </a:rPr>
              <a:t>*x) ]</a:t>
            </a:r>
          </a:p>
          <a:p>
            <a:pPr marL="0" indent="0">
              <a:buNone/>
              <a:defRPr/>
            </a:pPr>
            <a:endParaRPr lang="en-US" sz="2000" b="1" dirty="0" smtClean="0">
              <a:cs typeface="Consolas" pitchFamily="49" charset="0"/>
            </a:endParaRPr>
          </a:p>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activities children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child </a:t>
            </a:r>
            <a:r>
              <a:rPr lang="en-US" sz="2000" b="1" dirty="0" smtClean="0">
                <a:solidFill>
                  <a:schemeClr val="accent2"/>
                </a:solidFill>
                <a:cs typeface="Consolas" pitchFamily="49" charset="0"/>
              </a:rPr>
              <a:t>in</a:t>
            </a:r>
            <a:r>
              <a:rPr lang="en-US" sz="2000" b="1" dirty="0" smtClean="0">
                <a:cs typeface="Consolas" pitchFamily="49" charset="0"/>
              </a:rPr>
              <a:t> children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WakeUp.fs</a:t>
            </a:r>
            <a:r>
              <a:rPr lang="en-US" sz="2000" b="1" dirty="0" smtClean="0">
                <a:cs typeface="Consolas" pitchFamily="49" charset="0"/>
              </a:rPr>
              <a:t>"</a:t>
            </a:r>
          </a:p>
          <a:p>
            <a:pPr>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morningActivies</a:t>
            </a:r>
            <a:r>
              <a:rPr lang="en-US" sz="2000" b="1" dirty="0" smtClean="0">
                <a:cs typeface="Consolas" pitchFamily="49" charset="0"/>
              </a:rPr>
              <a:t> child ]</a:t>
            </a:r>
          </a:p>
          <a:p>
            <a:pPr marL="0" indent="0">
              <a:buNone/>
              <a:defRPr/>
            </a:pP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858016" y="698967"/>
            <a:ext cx="2143140" cy="400110"/>
          </a:xfrm>
          <a:prstGeom prst="wedgeRectCallout">
            <a:avLst>
              <a:gd name="adj1" fmla="val -171678"/>
              <a:gd name="adj2" fmla="val 33851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Generated data</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
        <p:nvSpPr>
          <p:cNvPr id="6" name="Rectangular Callout 5"/>
          <p:cNvSpPr/>
          <p:nvPr/>
        </p:nvSpPr>
        <p:spPr>
          <a:xfrm>
            <a:off x="5714976" y="204550"/>
            <a:ext cx="3429024" cy="1015663"/>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We can do I/O  here</a:t>
            </a:r>
          </a:p>
          <a:p>
            <a:pPr algn="ctr"/>
            <a:endParaRPr lang="en-GB" sz="2000" b="1" dirty="0" smtClean="0">
              <a:solidFill>
                <a:schemeClr val="tx1"/>
              </a:solidFill>
            </a:endParaRPr>
          </a:p>
          <a:p>
            <a:pPr algn="ctr"/>
            <a:r>
              <a:rPr lang="en-GB" sz="2000" b="1" dirty="0" smtClean="0">
                <a:solidFill>
                  <a:schemeClr val="tx1"/>
                </a:solidFill>
              </a:rPr>
              <a:t>This is F#, not Haskell</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5643570" y="4413743"/>
            <a:ext cx="1643074" cy="400110"/>
          </a:xfrm>
          <a:prstGeom prst="wedgeRectCallout">
            <a:avLst>
              <a:gd name="adj1" fmla="val -124780"/>
              <a:gd name="adj2" fmla="val -5945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
        <p:nvSpPr>
          <p:cNvPr id="6" name="Rectangular Callout 5"/>
          <p:cNvSpPr/>
          <p:nvPr/>
        </p:nvSpPr>
        <p:spPr>
          <a:xfrm>
            <a:off x="5653826" y="718388"/>
            <a:ext cx="2717442" cy="400110"/>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On-demand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err="1" smtClean="0"/>
              <a:t>seq</a:t>
            </a:r>
            <a:r>
              <a:rPr lang="en-US" dirty="0" smtClean="0"/>
              <a:t>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x =</a:t>
            </a:r>
          </a:p>
          <a:p>
            <a:pPr marL="0" indent="0">
              <a:buNone/>
              <a:defRPr/>
            </a:pPr>
            <a:r>
              <a:rPr lang="en-US" sz="2000" b="1" dirty="0" smtClean="0">
                <a:cs typeface="Consolas" pitchFamily="49" charset="0"/>
              </a:rPr>
              <a:t>  </a:t>
            </a:r>
            <a:r>
              <a:rPr lang="en-US" sz="2000" b="1" dirty="0" err="1" smtClean="0">
                <a:cs typeface="Consolas" pitchFamily="49" charset="0"/>
              </a:rPr>
              <a:t>seq</a:t>
            </a: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x</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a:t>
            </a:r>
            <a:r>
              <a:rPr lang="en-US" sz="2000" b="1" dirty="0" err="1" smtClean="0">
                <a:cs typeface="Consolas" pitchFamily="49" charset="0"/>
              </a:rPr>
              <a:t>x+rnd</a:t>
            </a: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5" name="Rectangular Callout 4"/>
          <p:cNvSpPr/>
          <p:nvPr/>
        </p:nvSpPr>
        <p:spPr>
          <a:xfrm>
            <a:off x="5572132" y="683579"/>
            <a:ext cx="3429024" cy="707886"/>
          </a:xfrm>
          <a:prstGeom prst="wedgeRectCallout">
            <a:avLst>
              <a:gd name="adj1" fmla="val -81092"/>
              <a:gd name="adj2" fmla="val 12398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Because it's on-demand, things can now be infinite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queries</a:t>
            </a:r>
          </a:p>
        </p:txBody>
      </p:sp>
      <p:sp>
        <p:nvSpPr>
          <p:cNvPr id="3" name="Content Placeholder 2"/>
          <p:cNvSpPr>
            <a:spLocks noGrp="1"/>
          </p:cNvSpPr>
          <p:nvPr>
            <p:ph type="body" sz="quarter" idx="10"/>
          </p:nvPr>
        </p:nvSpPr>
        <p:spPr/>
        <p:txBody>
          <a:bodyPr/>
          <a:lstStyle/>
          <a:p>
            <a:endParaRPr lang="en-GB" sz="2000" b="1" dirty="0" smtClean="0"/>
          </a:p>
          <a:p>
            <a:r>
              <a:rPr lang="en-GB" sz="2000" b="1" dirty="0" smtClean="0"/>
              <a:t>     seq { </a:t>
            </a:r>
            <a:r>
              <a:rPr lang="en-GB" sz="2000" b="1" dirty="0" smtClean="0">
                <a:solidFill>
                  <a:schemeClr val="accent2"/>
                </a:solidFill>
              </a:rPr>
              <a:t>for</a:t>
            </a:r>
            <a:r>
              <a:rPr lang="en-GB" sz="2000" b="1" dirty="0" smtClean="0"/>
              <a:t> i </a:t>
            </a:r>
            <a:r>
              <a:rPr lang="en-GB" sz="2000" b="1" dirty="0" smtClean="0">
                <a:solidFill>
                  <a:schemeClr val="accent2"/>
                </a:solidFill>
              </a:rPr>
              <a:t>in</a:t>
            </a:r>
            <a:r>
              <a:rPr lang="en-GB" sz="2000" b="1" dirty="0" smtClean="0"/>
              <a:t> db.Customers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for</a:t>
            </a:r>
            <a:r>
              <a:rPr lang="en-GB" sz="2000" b="1" dirty="0" smtClean="0"/>
              <a:t> j </a:t>
            </a:r>
            <a:r>
              <a:rPr lang="en-GB" sz="2000" b="1" dirty="0" smtClean="0">
                <a:solidFill>
                  <a:schemeClr val="accent2"/>
                </a:solidFill>
              </a:rPr>
              <a:t>in</a:t>
            </a:r>
            <a:r>
              <a:rPr lang="en-GB" sz="2000" b="1" dirty="0" smtClean="0"/>
              <a:t> </a:t>
            </a:r>
            <a:r>
              <a:rPr lang="en-GB" sz="2000" b="1" dirty="0" err="1" smtClean="0"/>
              <a:t>db.Employees</a:t>
            </a:r>
            <a:r>
              <a:rPr lang="en-GB" sz="2000" b="1" dirty="0" smtClean="0"/>
              <a:t>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if</a:t>
            </a:r>
            <a:r>
              <a:rPr lang="en-GB" sz="2000" b="1" dirty="0" smtClean="0"/>
              <a:t> </a:t>
            </a:r>
            <a:r>
              <a:rPr lang="en-GB" sz="2000" b="1" dirty="0" err="1" smtClean="0"/>
              <a:t>i.Country</a:t>
            </a:r>
            <a:r>
              <a:rPr lang="en-GB" sz="2000" b="1" dirty="0" smtClean="0"/>
              <a:t> = </a:t>
            </a:r>
            <a:r>
              <a:rPr lang="en-GB" sz="2000" b="1" dirty="0" err="1" smtClean="0"/>
              <a:t>j.Country</a:t>
            </a:r>
            <a:r>
              <a:rPr lang="en-GB" sz="2000" b="1" dirty="0" smtClean="0"/>
              <a:t> </a:t>
            </a:r>
            <a:r>
              <a:rPr lang="en-GB" sz="2000" b="1" dirty="0" smtClean="0">
                <a:solidFill>
                  <a:schemeClr val="accent2"/>
                </a:solidFill>
              </a:rPr>
              <a:t>then</a:t>
            </a:r>
            <a:r>
              <a:rPr lang="en-GB" sz="2000" b="1" dirty="0" smtClean="0"/>
              <a:t> </a:t>
            </a:r>
          </a:p>
          <a:p>
            <a:r>
              <a:rPr lang="en-GB" sz="2000" b="1" dirty="0" smtClean="0"/>
              <a:t>                   </a:t>
            </a:r>
            <a:r>
              <a:rPr lang="en-GB" sz="2000" b="1" dirty="0" smtClean="0">
                <a:solidFill>
                  <a:schemeClr val="accent2"/>
                </a:solidFill>
              </a:rPr>
              <a:t>yield</a:t>
            </a:r>
            <a:r>
              <a:rPr lang="en-GB" sz="2000" b="1" dirty="0" smtClean="0"/>
              <a:t> (</a:t>
            </a:r>
            <a:r>
              <a:rPr lang="en-GB" sz="2000" b="1" dirty="0" err="1" smtClean="0"/>
              <a:t>i.FirstName</a:t>
            </a:r>
            <a:r>
              <a:rPr lang="en-GB" sz="2000" b="1" dirty="0" smtClean="0"/>
              <a:t>, </a:t>
            </a:r>
            <a:r>
              <a:rPr lang="en-GB" sz="2000" b="1" dirty="0" err="1" smtClean="0"/>
              <a:t>j.FirstName</a:t>
            </a:r>
            <a:r>
              <a:rPr lang="en-GB" sz="2000" b="1" dirty="0" smtClean="0"/>
              <a:t>) }</a:t>
            </a:r>
            <a:endParaRPr lang="en-GB" sz="2000" b="1" dirty="0"/>
          </a:p>
        </p:txBody>
      </p:sp>
      <p:sp>
        <p:nvSpPr>
          <p:cNvPr id="6" name="Rectangular Callout 5"/>
          <p:cNvSpPr/>
          <p:nvPr/>
        </p:nvSpPr>
        <p:spPr>
          <a:xfrm>
            <a:off x="2762391" y="339821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(runs in-memory)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a:srcRect l="22396" t="16379" r="22396" b="10345"/>
          <a:stretch>
            <a:fillRect/>
          </a:stretch>
        </p:blipFill>
        <p:spPr bwMode="auto">
          <a:xfrm>
            <a:off x="785786" y="642918"/>
            <a:ext cx="7572428" cy="6072230"/>
          </a:xfrm>
          <a:prstGeom prst="rect">
            <a:avLst/>
          </a:prstGeom>
          <a:noFill/>
          <a:ln w="9525">
            <a:noFill/>
            <a:miter lim="800000"/>
            <a:headEnd/>
            <a:tailEnd/>
          </a:ln>
          <a:effectLst/>
        </p:spPr>
      </p:pic>
      <p:sp>
        <p:nvSpPr>
          <p:cNvPr id="7" name="Freeform 6"/>
          <p:cNvSpPr/>
          <p:nvPr/>
        </p:nvSpPr>
        <p:spPr>
          <a:xfrm>
            <a:off x="5072066" y="300037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Freeform 7"/>
          <p:cNvSpPr/>
          <p:nvPr/>
        </p:nvSpPr>
        <p:spPr>
          <a:xfrm>
            <a:off x="4786314" y="514351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queries</a:t>
            </a:r>
          </a:p>
        </p:txBody>
      </p:sp>
      <p:sp>
        <p:nvSpPr>
          <p:cNvPr id="3" name="Content Placeholder 2"/>
          <p:cNvSpPr>
            <a:spLocks noGrp="1"/>
          </p:cNvSpPr>
          <p:nvPr>
            <p:ph type="body" sz="quarter" idx="10"/>
          </p:nvPr>
        </p:nvSpPr>
        <p:spPr/>
        <p:txBody>
          <a:bodyPr/>
          <a:lstStyle/>
          <a:p>
            <a:r>
              <a:rPr lang="en-GB" sz="2000" b="1" dirty="0" smtClean="0"/>
              <a:t>query </a:t>
            </a:r>
          </a:p>
          <a:p>
            <a:r>
              <a:rPr lang="en-GB" sz="2000" b="1" dirty="0" smtClean="0"/>
              <a:t>  &lt;@ seq { </a:t>
            </a:r>
            <a:r>
              <a:rPr lang="en-GB" sz="2000" b="1" dirty="0" smtClean="0">
                <a:solidFill>
                  <a:schemeClr val="accent2"/>
                </a:solidFill>
              </a:rPr>
              <a:t>for</a:t>
            </a:r>
            <a:r>
              <a:rPr lang="en-GB" sz="2000" b="1" dirty="0" smtClean="0"/>
              <a:t> i </a:t>
            </a:r>
            <a:r>
              <a:rPr lang="en-GB" sz="2000" b="1" dirty="0" smtClean="0">
                <a:solidFill>
                  <a:schemeClr val="accent2"/>
                </a:solidFill>
              </a:rPr>
              <a:t>in</a:t>
            </a:r>
            <a:r>
              <a:rPr lang="en-GB" sz="2000" b="1" dirty="0" smtClean="0"/>
              <a:t> db.Customers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for</a:t>
            </a:r>
            <a:r>
              <a:rPr lang="en-GB" sz="2000" b="1" dirty="0" smtClean="0"/>
              <a:t> j </a:t>
            </a:r>
            <a:r>
              <a:rPr lang="en-GB" sz="2000" b="1" dirty="0" smtClean="0">
                <a:solidFill>
                  <a:schemeClr val="accent2"/>
                </a:solidFill>
              </a:rPr>
              <a:t>in</a:t>
            </a:r>
            <a:r>
              <a:rPr lang="en-GB" sz="2000" b="1" dirty="0" smtClean="0"/>
              <a:t> </a:t>
            </a:r>
            <a:r>
              <a:rPr lang="en-GB" sz="2000" b="1" dirty="0" err="1" smtClean="0"/>
              <a:t>db.Employees</a:t>
            </a:r>
            <a:r>
              <a:rPr lang="en-GB" sz="2000" b="1" dirty="0" smtClean="0"/>
              <a:t>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if</a:t>
            </a:r>
            <a:r>
              <a:rPr lang="en-GB" sz="2000" b="1" dirty="0" smtClean="0"/>
              <a:t> </a:t>
            </a:r>
            <a:r>
              <a:rPr lang="en-GB" sz="2000" b="1" dirty="0" err="1" smtClean="0"/>
              <a:t>i.Country</a:t>
            </a:r>
            <a:r>
              <a:rPr lang="en-GB" sz="2000" b="1" dirty="0" smtClean="0"/>
              <a:t> = </a:t>
            </a:r>
            <a:r>
              <a:rPr lang="en-GB" sz="2000" b="1" dirty="0" err="1" smtClean="0"/>
              <a:t>j.Country</a:t>
            </a:r>
            <a:r>
              <a:rPr lang="en-GB" sz="2000" b="1" dirty="0" smtClean="0"/>
              <a:t> </a:t>
            </a:r>
            <a:r>
              <a:rPr lang="en-GB" sz="2000" b="1" dirty="0" smtClean="0">
                <a:solidFill>
                  <a:schemeClr val="accent2"/>
                </a:solidFill>
              </a:rPr>
              <a:t>then</a:t>
            </a:r>
            <a:r>
              <a:rPr lang="en-GB" sz="2000" b="1" dirty="0" smtClean="0"/>
              <a:t> </a:t>
            </a:r>
          </a:p>
          <a:p>
            <a:r>
              <a:rPr lang="en-GB" sz="2000" b="1" dirty="0" smtClean="0"/>
              <a:t>                   </a:t>
            </a:r>
            <a:r>
              <a:rPr lang="en-GB" sz="2000" b="1" dirty="0" smtClean="0">
                <a:solidFill>
                  <a:schemeClr val="accent2"/>
                </a:solidFill>
              </a:rPr>
              <a:t>yield</a:t>
            </a:r>
            <a:r>
              <a:rPr lang="en-GB" sz="2000" b="1" dirty="0" smtClean="0"/>
              <a:t> (</a:t>
            </a:r>
            <a:r>
              <a:rPr lang="en-GB" sz="2000" b="1" dirty="0" err="1" smtClean="0"/>
              <a:t>i.FirstName</a:t>
            </a:r>
            <a:r>
              <a:rPr lang="en-GB" sz="2000" b="1" dirty="0" smtClean="0"/>
              <a:t>, </a:t>
            </a:r>
            <a:r>
              <a:rPr lang="en-GB" sz="2000" b="1" dirty="0" err="1" smtClean="0"/>
              <a:t>j.FirstName</a:t>
            </a:r>
            <a:r>
              <a:rPr lang="en-GB" sz="2000" b="1" dirty="0" smtClean="0"/>
              <a:t>) } @&gt;</a:t>
            </a:r>
            <a:endParaRPr lang="en-GB" sz="2000" b="1" dirty="0"/>
          </a:p>
        </p:txBody>
      </p:sp>
      <p:sp>
        <p:nvSpPr>
          <p:cNvPr id="5" name="Rectangular Callout 4"/>
          <p:cNvSpPr/>
          <p:nvPr/>
        </p:nvSpPr>
        <p:spPr>
          <a:xfrm>
            <a:off x="5572132" y="83746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&lt;@ ... @&gt; = quotation</a:t>
            </a:r>
          </a:p>
        </p:txBody>
      </p:sp>
      <p:sp>
        <p:nvSpPr>
          <p:cNvPr id="6" name="Rectangular Callout 5"/>
          <p:cNvSpPr/>
          <p:nvPr/>
        </p:nvSpPr>
        <p:spPr>
          <a:xfrm>
            <a:off x="2762391" y="339821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(runs as SQL on database)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a:t>p</a:t>
            </a:r>
            <a:r>
              <a:rPr lang="en-US" dirty="0" smtClean="0"/>
              <a:t>arallel &amp; reactive</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Micro Trends</a:t>
            </a:r>
            <a:endParaRPr lang="en-GB" dirty="0"/>
          </a:p>
        </p:txBody>
      </p:sp>
      <p:sp>
        <p:nvSpPr>
          <p:cNvPr id="3" name="Content Placeholder 2"/>
          <p:cNvSpPr>
            <a:spLocks noGrp="1"/>
          </p:cNvSpPr>
          <p:nvPr>
            <p:ph idx="1"/>
          </p:nvPr>
        </p:nvSpPr>
        <p:spPr/>
        <p:txBody>
          <a:bodyPr/>
          <a:lstStyle/>
          <a:p>
            <a:endParaRPr lang="en-GB" sz="3200" dirty="0" smtClean="0"/>
          </a:p>
          <a:p>
            <a:r>
              <a:rPr lang="en-GB" sz="3200" dirty="0" smtClean="0"/>
              <a:t>Communication With Immutable Data</a:t>
            </a:r>
          </a:p>
          <a:p>
            <a:r>
              <a:rPr lang="en-GB" sz="3200" dirty="0" smtClean="0"/>
              <a:t>Programming With Queries</a:t>
            </a:r>
          </a:p>
          <a:p>
            <a:r>
              <a:rPr lang="en-GB" sz="3200" dirty="0" smtClean="0"/>
              <a:t>Programming With Lambdas</a:t>
            </a:r>
          </a:p>
          <a:p>
            <a:r>
              <a:rPr lang="en-GB" sz="3200" dirty="0" smtClean="0"/>
              <a:t>Programming With Pattern Matching</a:t>
            </a:r>
          </a:p>
          <a:p>
            <a:r>
              <a:rPr lang="en-GB" sz="3200" dirty="0" smtClean="0"/>
              <a:t>Languages with a Lighter Syntax</a:t>
            </a:r>
          </a:p>
          <a:p>
            <a:r>
              <a:rPr lang="en-GB" sz="3200" dirty="0" smtClean="0"/>
              <a:t>Taming Side Effects</a:t>
            </a:r>
          </a:p>
        </p:txBody>
      </p:sp>
      <p:sp>
        <p:nvSpPr>
          <p:cNvPr id="4" name="AutoShape 9"/>
          <p:cNvSpPr>
            <a:spLocks noChangeArrowheads="1"/>
          </p:cNvSpPr>
          <p:nvPr/>
        </p:nvSpPr>
        <p:spPr bwMode="auto">
          <a:xfrm>
            <a:off x="5797550" y="489030"/>
            <a:ext cx="3346450" cy="1015663"/>
          </a:xfrm>
          <a:prstGeom prst="wedgeRectCallout">
            <a:avLst>
              <a:gd name="adj1" fmla="val -52674"/>
              <a:gd name="adj2" fmla="val 85983"/>
            </a:avLst>
          </a:prstGeom>
          <a:solidFill>
            <a:srgbClr val="0033CC"/>
          </a:solidFill>
          <a:ln w="15875">
            <a:solidFill>
              <a:schemeClr val="tx1"/>
            </a:solidFill>
            <a:miter lim="800000"/>
            <a:headEnd/>
            <a:tailEnd/>
          </a:ln>
          <a:effectLst/>
        </p:spPr>
        <p:txBody>
          <a:bodyPr anchor="ctr" anchorCtr="1">
            <a:spAutoFit/>
          </a:bodyPr>
          <a:lstStyle/>
          <a:p>
            <a:pPr marL="0" lvl="1" algn="ctr"/>
            <a:r>
              <a:rPr lang="en-GB" sz="2000" b="1" dirty="0" smtClean="0">
                <a:latin typeface="+mn-lt"/>
              </a:rPr>
              <a:t>REST, HTML, XML, JSON, Haskell, F#,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r>
              <a:rPr lang="en-GB" sz="2000" b="1" dirty="0" err="1" smtClean="0">
                <a:latin typeface="+mn-lt"/>
              </a:rPr>
              <a:t>Erlang</a:t>
            </a:r>
            <a:r>
              <a:rPr lang="en-GB" sz="2000" b="1" dirty="0" smtClean="0">
                <a:latin typeface="+mn-lt"/>
              </a:rPr>
              <a:t>,...</a:t>
            </a:r>
          </a:p>
        </p:txBody>
      </p:sp>
      <p:sp>
        <p:nvSpPr>
          <p:cNvPr id="5" name="AutoShape 9"/>
          <p:cNvSpPr>
            <a:spLocks noChangeArrowheads="1"/>
          </p:cNvSpPr>
          <p:nvPr/>
        </p:nvSpPr>
        <p:spPr bwMode="auto">
          <a:xfrm>
            <a:off x="7583468" y="1655929"/>
            <a:ext cx="1560532" cy="707886"/>
          </a:xfrm>
          <a:prstGeom prst="wedgeRectCallout">
            <a:avLst>
              <a:gd name="adj1" fmla="val -125160"/>
              <a:gd name="adj2" fmla="val 88458"/>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VB, F#, SQL, </a:t>
            </a:r>
            <a:r>
              <a:rPr lang="en-GB" sz="2000" b="1" dirty="0" err="1" smtClean="0">
                <a:latin typeface="+mn-lt"/>
              </a:rPr>
              <a:t>Kx</a:t>
            </a:r>
            <a:r>
              <a:rPr lang="en-GB" sz="2000" b="1" dirty="0" smtClean="0">
                <a:latin typeface="+mn-lt"/>
              </a:rPr>
              <a:t>....</a:t>
            </a:r>
          </a:p>
        </p:txBody>
      </p:sp>
      <p:sp>
        <p:nvSpPr>
          <p:cNvPr id="6" name="AutoShape 9"/>
          <p:cNvSpPr>
            <a:spLocks noChangeArrowheads="1"/>
          </p:cNvSpPr>
          <p:nvPr/>
        </p:nvSpPr>
        <p:spPr bwMode="auto">
          <a:xfrm>
            <a:off x="7000860" y="2911771"/>
            <a:ext cx="2143140" cy="707886"/>
          </a:xfrm>
          <a:prstGeom prst="wedgeRectCallout">
            <a:avLst>
              <a:gd name="adj1" fmla="val -84556"/>
              <a:gd name="adj2" fmla="val -1529"/>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F#, </a:t>
            </a:r>
            <a:r>
              <a:rPr lang="en-GB" sz="2000" b="1" dirty="0" err="1" smtClean="0">
                <a:latin typeface="+mn-lt"/>
              </a:rPr>
              <a:t>Javascript</a:t>
            </a:r>
            <a:r>
              <a:rPr lang="en-GB" sz="2000" b="1" dirty="0" smtClean="0">
                <a:latin typeface="+mn-lt"/>
              </a:rPr>
              <a:t>,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p>
        </p:txBody>
      </p:sp>
      <p:sp>
        <p:nvSpPr>
          <p:cNvPr id="7" name="AutoShape 9"/>
          <p:cNvSpPr>
            <a:spLocks noChangeArrowheads="1"/>
          </p:cNvSpPr>
          <p:nvPr/>
        </p:nvSpPr>
        <p:spPr bwMode="auto">
          <a:xfrm>
            <a:off x="7286612" y="3929066"/>
            <a:ext cx="1857388" cy="400110"/>
          </a:xfrm>
          <a:prstGeom prst="wedgeRectCallout">
            <a:avLst>
              <a:gd name="adj1" fmla="val -64276"/>
              <a:gd name="adj2" fmla="val -69232"/>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F#, </a:t>
            </a:r>
            <a:r>
              <a:rPr lang="en-GB" sz="2000" b="1" dirty="0" err="1" smtClean="0">
                <a:latin typeface="+mn-lt"/>
              </a:rPr>
              <a:t>Scala</a:t>
            </a:r>
            <a:r>
              <a:rPr lang="en-GB" sz="2000" b="1" dirty="0" smtClean="0">
                <a:latin typeface="+mn-lt"/>
              </a:rPr>
              <a:t>, ...</a:t>
            </a:r>
          </a:p>
        </p:txBody>
      </p:sp>
      <p:sp>
        <p:nvSpPr>
          <p:cNvPr id="9" name="AutoShape 9"/>
          <p:cNvSpPr>
            <a:spLocks noChangeArrowheads="1"/>
          </p:cNvSpPr>
          <p:nvPr/>
        </p:nvSpPr>
        <p:spPr bwMode="auto">
          <a:xfrm>
            <a:off x="6286512" y="4714884"/>
            <a:ext cx="1857388" cy="707886"/>
          </a:xfrm>
          <a:prstGeom prst="wedgeRectCallout">
            <a:avLst>
              <a:gd name="adj1" fmla="val -83381"/>
              <a:gd name="adj2" fmla="val -71753"/>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Python, Ruby, F#, ...</a:t>
            </a:r>
          </a:p>
        </p:txBody>
      </p:sp>
      <p:sp>
        <p:nvSpPr>
          <p:cNvPr id="10" name="AutoShape 9"/>
          <p:cNvSpPr>
            <a:spLocks noChangeArrowheads="1"/>
          </p:cNvSpPr>
          <p:nvPr/>
        </p:nvSpPr>
        <p:spPr bwMode="auto">
          <a:xfrm>
            <a:off x="6357950" y="5786454"/>
            <a:ext cx="2286016" cy="707886"/>
          </a:xfrm>
          <a:prstGeom prst="wedgeRectCallout">
            <a:avLst>
              <a:gd name="adj1" fmla="val -150957"/>
              <a:gd name="adj2" fmla="val -142627"/>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err="1" smtClean="0">
                <a:latin typeface="+mn-lt"/>
              </a:rPr>
              <a:t>Erlang</a:t>
            </a:r>
            <a:r>
              <a:rPr lang="en-GB" sz="2000" b="1" dirty="0" smtClean="0">
                <a:latin typeface="+mn-lt"/>
              </a:rPr>
              <a:t>, </a:t>
            </a:r>
            <a:r>
              <a:rPr lang="en-GB" sz="2000" b="1" dirty="0" err="1" smtClean="0">
                <a:latin typeface="+mn-lt"/>
              </a:rPr>
              <a:t>Scala</a:t>
            </a:r>
            <a:r>
              <a:rPr lang="en-GB" sz="2000" b="1" dirty="0" smtClean="0">
                <a:latin typeface="+mn-lt"/>
              </a:rPr>
              <a:t>, F#, Haskell,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Huge Trends</a:t>
            </a:r>
            <a:endParaRPr lang="en-GB" dirty="0"/>
          </a:p>
        </p:txBody>
      </p:sp>
      <p:sp>
        <p:nvSpPr>
          <p:cNvPr id="3" name="Content Placeholder 2"/>
          <p:cNvSpPr>
            <a:spLocks noGrp="1"/>
          </p:cNvSpPr>
          <p:nvPr>
            <p:ph idx="1"/>
          </p:nvPr>
        </p:nvSpPr>
        <p:spPr/>
        <p:txBody>
          <a:bodyPr/>
          <a:lstStyle/>
          <a:p>
            <a:endParaRPr lang="en-GB" dirty="0"/>
          </a:p>
        </p:txBody>
      </p:sp>
      <p:cxnSp>
        <p:nvCxnSpPr>
          <p:cNvPr id="5" name="Straight Arrow Connector 4"/>
          <p:cNvCxnSpPr/>
          <p:nvPr/>
        </p:nvCxnSpPr>
        <p:spPr>
          <a:xfrm flipV="1">
            <a:off x="344768" y="2643182"/>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59512" y="2714620"/>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364" y="1643050"/>
            <a:ext cx="2518638" cy="830997"/>
          </a:xfrm>
          <a:prstGeom prst="rect">
            <a:avLst/>
          </a:prstGeom>
          <a:noFill/>
        </p:spPr>
        <p:txBody>
          <a:bodyPr wrap="none" rtlCol="0">
            <a:spAutoFit/>
          </a:bodyPr>
          <a:lstStyle/>
          <a:p>
            <a:r>
              <a:rPr lang="en-GB" sz="4800" b="1" dirty="0" smtClean="0"/>
              <a:t>THE WEB</a:t>
            </a:r>
            <a:endParaRPr lang="en-GB" sz="4800" b="1" dirty="0"/>
          </a:p>
        </p:txBody>
      </p:sp>
      <p:sp>
        <p:nvSpPr>
          <p:cNvPr id="8" name="TextBox 7"/>
          <p:cNvSpPr txBox="1"/>
          <p:nvPr/>
        </p:nvSpPr>
        <p:spPr>
          <a:xfrm>
            <a:off x="5345396" y="1643050"/>
            <a:ext cx="3192028" cy="830997"/>
          </a:xfrm>
          <a:prstGeom prst="rect">
            <a:avLst/>
          </a:prstGeom>
          <a:noFill/>
        </p:spPr>
        <p:txBody>
          <a:bodyPr wrap="none" rtlCol="0">
            <a:spAutoFit/>
          </a:bodyPr>
          <a:lstStyle/>
          <a:p>
            <a:r>
              <a:rPr lang="en-GB" sz="4800" b="1" dirty="0" smtClean="0"/>
              <a:t>MULTICORE</a:t>
            </a:r>
            <a:endParaRPr lang="en-GB" sz="4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664797"/>
          </a:xfrm>
        </p:spPr>
        <p:txBody>
          <a:bodyPr/>
          <a:lstStyle/>
          <a:p>
            <a:endParaRPr lang="en-GB" dirty="0"/>
          </a:p>
        </p:txBody>
      </p:sp>
      <p:sp>
        <p:nvSpPr>
          <p:cNvPr id="7" name="Oval 6"/>
          <p:cNvSpPr/>
          <p:nvPr/>
        </p:nvSpPr>
        <p:spPr bwMode="auto">
          <a:xfrm>
            <a:off x="2086378" y="1365161"/>
            <a:ext cx="4237150" cy="423714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2810952" y="1841679"/>
            <a:ext cx="938655" cy="369332"/>
          </a:xfrm>
          <a:prstGeom prst="rect">
            <a:avLst/>
          </a:prstGeom>
          <a:noFill/>
        </p:spPr>
        <p:txBody>
          <a:bodyPr wrap="none" rtlCol="0">
            <a:spAutoFit/>
          </a:bodyPr>
          <a:lstStyle/>
          <a:p>
            <a:pPr algn="ctr"/>
            <a:r>
              <a:rPr lang="en-GB" dirty="0" smtClean="0">
                <a:solidFill>
                  <a:schemeClr val="bg1"/>
                </a:solidFill>
              </a:rPr>
              <a:t>“Purity”</a:t>
            </a:r>
            <a:endParaRPr lang="en-GB" dirty="0">
              <a:solidFill>
                <a:schemeClr val="bg1"/>
              </a:solidFill>
            </a:endParaRPr>
          </a:p>
        </p:txBody>
      </p:sp>
      <p:sp>
        <p:nvSpPr>
          <p:cNvPr id="9" name="TextBox 8"/>
          <p:cNvSpPr txBox="1"/>
          <p:nvPr/>
        </p:nvSpPr>
        <p:spPr>
          <a:xfrm>
            <a:off x="3423428" y="1543320"/>
            <a:ext cx="1991251" cy="646331"/>
          </a:xfrm>
          <a:prstGeom prst="rect">
            <a:avLst/>
          </a:prstGeom>
          <a:noFill/>
        </p:spPr>
        <p:txBody>
          <a:bodyPr wrap="none" rtlCol="0">
            <a:spAutoFit/>
          </a:bodyPr>
          <a:lstStyle/>
          <a:p>
            <a:pPr algn="ctr"/>
            <a:r>
              <a:rPr lang="en-GB" dirty="0" smtClean="0">
                <a:solidFill>
                  <a:schemeClr val="bg1"/>
                </a:solidFill>
              </a:rPr>
              <a:t>“Minimize Mutable</a:t>
            </a:r>
          </a:p>
          <a:p>
            <a:pPr algn="ctr"/>
            <a:r>
              <a:rPr lang="en-GB" dirty="0" smtClean="0">
                <a:solidFill>
                  <a:schemeClr val="bg1"/>
                </a:solidFill>
              </a:rPr>
              <a:t>State”</a:t>
            </a:r>
            <a:endParaRPr lang="en-GB" dirty="0">
              <a:solidFill>
                <a:schemeClr val="bg1"/>
              </a:solidFill>
            </a:endParaRPr>
          </a:p>
        </p:txBody>
      </p:sp>
      <p:sp>
        <p:nvSpPr>
          <p:cNvPr id="10" name="TextBox 9"/>
          <p:cNvSpPr txBox="1"/>
          <p:nvPr/>
        </p:nvSpPr>
        <p:spPr>
          <a:xfrm>
            <a:off x="2497665" y="2406203"/>
            <a:ext cx="1020023" cy="646331"/>
          </a:xfrm>
          <a:prstGeom prst="rect">
            <a:avLst/>
          </a:prstGeom>
          <a:noFill/>
        </p:spPr>
        <p:txBody>
          <a:bodyPr wrap="none" rtlCol="0">
            <a:spAutoFit/>
          </a:bodyPr>
          <a:lstStyle/>
          <a:p>
            <a:pPr algn="ctr"/>
            <a:r>
              <a:rPr lang="en-GB" dirty="0" smtClean="0">
                <a:solidFill>
                  <a:schemeClr val="bg1"/>
                </a:solidFill>
              </a:rPr>
              <a:t>“Isolated</a:t>
            </a:r>
          </a:p>
          <a:p>
            <a:pPr algn="ctr"/>
            <a:r>
              <a:rPr lang="en-GB" dirty="0" smtClean="0">
                <a:solidFill>
                  <a:schemeClr val="bg1"/>
                </a:solidFill>
              </a:rPr>
              <a:t>State”</a:t>
            </a:r>
            <a:endParaRPr lang="en-GB" dirty="0">
              <a:solidFill>
                <a:schemeClr val="bg1"/>
              </a:solidFill>
            </a:endParaRPr>
          </a:p>
        </p:txBody>
      </p:sp>
      <p:sp>
        <p:nvSpPr>
          <p:cNvPr id="11" name="TextBox 10"/>
          <p:cNvSpPr txBox="1"/>
          <p:nvPr/>
        </p:nvSpPr>
        <p:spPr>
          <a:xfrm>
            <a:off x="2031198" y="3112394"/>
            <a:ext cx="1768368" cy="1015663"/>
          </a:xfrm>
          <a:prstGeom prst="rect">
            <a:avLst/>
          </a:prstGeom>
          <a:noFill/>
        </p:spPr>
        <p:txBody>
          <a:bodyPr wrap="none" rtlCol="0">
            <a:spAutoFit/>
          </a:bodyPr>
          <a:lstStyle/>
          <a:p>
            <a:pPr algn="ctr"/>
            <a:r>
              <a:rPr lang="en-GB" sz="2000" b="1" dirty="0" smtClean="0">
                <a:solidFill>
                  <a:schemeClr val="bg1"/>
                </a:solidFill>
              </a:rPr>
              <a:t>Embedded</a:t>
            </a:r>
          </a:p>
          <a:p>
            <a:pPr algn="ctr"/>
            <a:r>
              <a:rPr lang="en-GB" sz="2000" b="1" dirty="0" smtClean="0">
                <a:solidFill>
                  <a:schemeClr val="bg1"/>
                </a:solidFill>
              </a:rPr>
              <a:t>Computational</a:t>
            </a:r>
          </a:p>
          <a:p>
            <a:pPr algn="ctr"/>
            <a:r>
              <a:rPr lang="en-GB" sz="2000" b="1" dirty="0" smtClean="0">
                <a:solidFill>
                  <a:schemeClr val="bg1"/>
                </a:solidFill>
              </a:rPr>
              <a:t>Languages</a:t>
            </a:r>
            <a:endParaRPr lang="en-GB" sz="2000" b="1" dirty="0">
              <a:solidFill>
                <a:schemeClr val="bg1"/>
              </a:solidFill>
            </a:endParaRPr>
          </a:p>
        </p:txBody>
      </p:sp>
      <p:sp>
        <p:nvSpPr>
          <p:cNvPr id="13" name="TextBox 12"/>
          <p:cNvSpPr txBox="1"/>
          <p:nvPr/>
        </p:nvSpPr>
        <p:spPr>
          <a:xfrm>
            <a:off x="4808274" y="3314164"/>
            <a:ext cx="1382943" cy="1015663"/>
          </a:xfrm>
          <a:prstGeom prst="rect">
            <a:avLst/>
          </a:prstGeom>
          <a:noFill/>
        </p:spPr>
        <p:txBody>
          <a:bodyPr wrap="none" rtlCol="0">
            <a:spAutoFit/>
          </a:bodyPr>
          <a:lstStyle/>
          <a:p>
            <a:pPr algn="ctr"/>
            <a:r>
              <a:rPr lang="en-GB" sz="2000" b="1" dirty="0" smtClean="0">
                <a:solidFill>
                  <a:schemeClr val="bg1"/>
                </a:solidFill>
              </a:rPr>
              <a:t>Embedded</a:t>
            </a:r>
          </a:p>
          <a:p>
            <a:pPr algn="ctr"/>
            <a:r>
              <a:rPr lang="en-GB" sz="2000" b="1" dirty="0" smtClean="0">
                <a:solidFill>
                  <a:schemeClr val="bg1"/>
                </a:solidFill>
              </a:rPr>
              <a:t>Declarative</a:t>
            </a:r>
          </a:p>
          <a:p>
            <a:pPr algn="ctr"/>
            <a:r>
              <a:rPr lang="en-GB" sz="2000" b="1" dirty="0" smtClean="0">
                <a:solidFill>
                  <a:schemeClr val="bg1"/>
                </a:solidFill>
              </a:rPr>
              <a:t>Languages</a:t>
            </a:r>
            <a:endParaRPr lang="en-GB" sz="2000" b="1" dirty="0">
              <a:solidFill>
                <a:schemeClr val="bg1"/>
              </a:solidFill>
            </a:endParaRPr>
          </a:p>
        </p:txBody>
      </p:sp>
      <p:sp>
        <p:nvSpPr>
          <p:cNvPr id="14" name="TextBox 13"/>
          <p:cNvSpPr txBox="1"/>
          <p:nvPr/>
        </p:nvSpPr>
        <p:spPr>
          <a:xfrm>
            <a:off x="4351955" y="2114282"/>
            <a:ext cx="1518557" cy="646331"/>
          </a:xfrm>
          <a:prstGeom prst="rect">
            <a:avLst/>
          </a:prstGeom>
          <a:noFill/>
        </p:spPr>
        <p:txBody>
          <a:bodyPr wrap="none" rtlCol="0">
            <a:spAutoFit/>
          </a:bodyPr>
          <a:lstStyle/>
          <a:p>
            <a:pPr algn="ctr"/>
            <a:r>
              <a:rPr lang="en-GB" dirty="0" smtClean="0">
                <a:solidFill>
                  <a:schemeClr val="bg1"/>
                </a:solidFill>
              </a:rPr>
              <a:t>“Transactional</a:t>
            </a:r>
          </a:p>
          <a:p>
            <a:pPr algn="ctr"/>
            <a:r>
              <a:rPr lang="en-GB" dirty="0" smtClean="0">
                <a:solidFill>
                  <a:schemeClr val="bg1"/>
                </a:solidFill>
              </a:rPr>
              <a:t>State”</a:t>
            </a:r>
            <a:endParaRPr lang="en-GB" dirty="0">
              <a:solidFill>
                <a:schemeClr val="bg1"/>
              </a:solidFill>
            </a:endParaRPr>
          </a:p>
        </p:txBody>
      </p:sp>
      <p:sp>
        <p:nvSpPr>
          <p:cNvPr id="15" name="TextBox 14"/>
          <p:cNvSpPr txBox="1"/>
          <p:nvPr/>
        </p:nvSpPr>
        <p:spPr>
          <a:xfrm>
            <a:off x="2739873" y="429295"/>
            <a:ext cx="2815194" cy="954107"/>
          </a:xfrm>
          <a:prstGeom prst="rect">
            <a:avLst/>
          </a:prstGeom>
          <a:noFill/>
        </p:spPr>
        <p:txBody>
          <a:bodyPr wrap="none" rtlCol="0">
            <a:spAutoFit/>
          </a:bodyPr>
          <a:lstStyle/>
          <a:p>
            <a:pPr algn="ctr"/>
            <a:r>
              <a:rPr lang="en-GB" sz="2800" b="1" dirty="0" smtClean="0"/>
              <a:t>Typed Functional </a:t>
            </a:r>
          </a:p>
          <a:p>
            <a:pPr algn="ctr"/>
            <a:r>
              <a:rPr lang="en-GB" sz="2800" b="1" dirty="0" smtClean="0"/>
              <a:t>Programming</a:t>
            </a:r>
            <a:endParaRPr lang="en-GB" sz="2800" b="1" dirty="0"/>
          </a:p>
        </p:txBody>
      </p:sp>
      <p:sp>
        <p:nvSpPr>
          <p:cNvPr id="18" name="Folded Corner 924687"/>
          <p:cNvSpPr>
            <a:spLocks noChangeArrowheads="1"/>
          </p:cNvSpPr>
          <p:nvPr/>
        </p:nvSpPr>
        <p:spPr bwMode="auto">
          <a:xfrm>
            <a:off x="5392828" y="5068447"/>
            <a:ext cx="375117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Arial Narrow" pitchFamily="34" charset="0"/>
                <a:cs typeface="Consolas" pitchFamily="49" charset="0"/>
              </a:rPr>
              <a:t>query </a:t>
            </a:r>
          </a:p>
          <a:p>
            <a:r>
              <a:rPr lang="en-GB" sz="1500" b="1" dirty="0" smtClean="0">
                <a:solidFill>
                  <a:schemeClr val="bg1"/>
                </a:solidFill>
                <a:latin typeface="Arial Narrow" pitchFamily="34" charset="0"/>
                <a:cs typeface="Consolas" pitchFamily="49" charset="0"/>
              </a:rPr>
              <a:t>  &lt;@ seq { for i in db.Customers do </a:t>
            </a:r>
          </a:p>
          <a:p>
            <a:r>
              <a:rPr lang="en-GB" sz="1500" b="1" dirty="0" smtClean="0">
                <a:solidFill>
                  <a:schemeClr val="bg1"/>
                </a:solidFill>
                <a:latin typeface="Arial Narrow" pitchFamily="34" charset="0"/>
                <a:cs typeface="Consolas" pitchFamily="49" charset="0"/>
              </a:rPr>
              <a:t>             for j in </a:t>
            </a:r>
            <a:r>
              <a:rPr lang="en-GB" sz="1500" b="1" dirty="0" err="1" smtClean="0">
                <a:solidFill>
                  <a:schemeClr val="bg1"/>
                </a:solidFill>
                <a:latin typeface="Arial Narrow" pitchFamily="34" charset="0"/>
                <a:cs typeface="Consolas" pitchFamily="49" charset="0"/>
              </a:rPr>
              <a:t>db.Employees</a:t>
            </a:r>
            <a:r>
              <a:rPr lang="en-GB" sz="1500" b="1" dirty="0" smtClean="0">
                <a:solidFill>
                  <a:schemeClr val="bg1"/>
                </a:solidFill>
                <a:latin typeface="Arial Narrow" pitchFamily="34" charset="0"/>
                <a:cs typeface="Consolas" pitchFamily="49" charset="0"/>
              </a:rPr>
              <a:t> do </a:t>
            </a:r>
          </a:p>
          <a:p>
            <a:r>
              <a:rPr lang="en-GB" sz="1500" b="1" dirty="0" smtClean="0">
                <a:solidFill>
                  <a:schemeClr val="bg1"/>
                </a:solidFill>
                <a:latin typeface="Arial Narrow" pitchFamily="34" charset="0"/>
                <a:cs typeface="Consolas" pitchFamily="49" charset="0"/>
              </a:rPr>
              <a:t>                if </a:t>
            </a:r>
            <a:r>
              <a:rPr lang="en-GB" sz="1500" b="1" dirty="0" err="1" smtClean="0">
                <a:solidFill>
                  <a:schemeClr val="bg1"/>
                </a:solidFill>
                <a:latin typeface="Arial Narrow" pitchFamily="34" charset="0"/>
                <a:cs typeface="Consolas" pitchFamily="49" charset="0"/>
              </a:rPr>
              <a:t>i.Country</a:t>
            </a:r>
            <a:r>
              <a:rPr lang="en-GB" sz="1500" b="1" dirty="0" smtClean="0">
                <a:solidFill>
                  <a:schemeClr val="bg1"/>
                </a:solidFill>
                <a:latin typeface="Arial Narrow" pitchFamily="34" charset="0"/>
                <a:cs typeface="Consolas" pitchFamily="49" charset="0"/>
              </a:rPr>
              <a:t> = </a:t>
            </a:r>
            <a:r>
              <a:rPr lang="en-GB" sz="1500" b="1" dirty="0" err="1" smtClean="0">
                <a:solidFill>
                  <a:schemeClr val="bg1"/>
                </a:solidFill>
                <a:latin typeface="Arial Narrow" pitchFamily="34" charset="0"/>
                <a:cs typeface="Consolas" pitchFamily="49" charset="0"/>
              </a:rPr>
              <a:t>j.Country</a:t>
            </a:r>
            <a:r>
              <a:rPr lang="en-GB" sz="1500" b="1" dirty="0" smtClean="0">
                <a:solidFill>
                  <a:schemeClr val="bg1"/>
                </a:solidFill>
                <a:latin typeface="Arial Narrow" pitchFamily="34" charset="0"/>
                <a:cs typeface="Consolas" pitchFamily="49" charset="0"/>
              </a:rPr>
              <a:t> then </a:t>
            </a:r>
          </a:p>
          <a:p>
            <a:r>
              <a:rPr lang="en-GB" sz="1500" b="1" dirty="0" smtClean="0">
                <a:solidFill>
                  <a:schemeClr val="bg1"/>
                </a:solidFill>
                <a:latin typeface="Arial Narrow" pitchFamily="34" charset="0"/>
                <a:cs typeface="Consolas" pitchFamily="49" charset="0"/>
              </a:rPr>
              <a:t>                   yield (</a:t>
            </a:r>
            <a:r>
              <a:rPr lang="en-GB" sz="1500" b="1" dirty="0" err="1" smtClean="0">
                <a:solidFill>
                  <a:schemeClr val="bg1"/>
                </a:solidFill>
                <a:latin typeface="Arial Narrow" pitchFamily="34" charset="0"/>
                <a:cs typeface="Consolas" pitchFamily="49" charset="0"/>
              </a:rPr>
              <a:t>i.FirstName</a:t>
            </a:r>
            <a:r>
              <a:rPr lang="en-GB" sz="1500" b="1" dirty="0" smtClean="0">
                <a:solidFill>
                  <a:schemeClr val="bg1"/>
                </a:solidFill>
                <a:latin typeface="Arial Narrow" pitchFamily="34" charset="0"/>
                <a:cs typeface="Consolas" pitchFamily="49" charset="0"/>
              </a:rPr>
              <a:t>, </a:t>
            </a:r>
            <a:r>
              <a:rPr lang="en-GB" sz="1500" b="1" dirty="0" err="1" smtClean="0">
                <a:solidFill>
                  <a:schemeClr val="bg1"/>
                </a:solidFill>
                <a:latin typeface="Arial Narrow" pitchFamily="34" charset="0"/>
                <a:cs typeface="Consolas" pitchFamily="49" charset="0"/>
              </a:rPr>
              <a:t>j.FirstName</a:t>
            </a:r>
            <a:r>
              <a:rPr lang="en-GB" sz="1500" b="1" dirty="0" smtClean="0">
                <a:solidFill>
                  <a:schemeClr val="bg1"/>
                </a:solidFill>
                <a:latin typeface="Arial Narrow" pitchFamily="34" charset="0"/>
                <a:cs typeface="Consolas" pitchFamily="49" charset="0"/>
              </a:rPr>
              <a:t>) } @&gt;</a:t>
            </a:r>
          </a:p>
          <a:p>
            <a:endParaRPr lang="en-GB" sz="1500" dirty="0">
              <a:solidFill>
                <a:schemeClr val="bg1"/>
              </a:solidFill>
              <a:latin typeface="Arial Narrow" pitchFamily="34" charset="0"/>
              <a:cs typeface="Consolas" pitchFamily="49" charset="0"/>
            </a:endParaRPr>
          </a:p>
        </p:txBody>
      </p:sp>
      <p:sp>
        <p:nvSpPr>
          <p:cNvPr id="21" name="Folded Corner 924687"/>
          <p:cNvSpPr>
            <a:spLocks noChangeArrowheads="1"/>
          </p:cNvSpPr>
          <p:nvPr/>
        </p:nvSpPr>
        <p:spPr bwMode="auto">
          <a:xfrm>
            <a:off x="502277" y="4679936"/>
            <a:ext cx="2215166" cy="1295861"/>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sz="2400" b="1" dirty="0" smtClean="0">
                <a:solidFill>
                  <a:schemeClr val="bg1"/>
                </a:solidFill>
                <a:latin typeface="Arial Narrow" pitchFamily="34" charset="0"/>
                <a:cs typeface="Consolas" pitchFamily="49" charset="0"/>
              </a:rPr>
              <a:t>task { ... }</a:t>
            </a:r>
          </a:p>
          <a:p>
            <a:r>
              <a:rPr lang="en-GB" sz="2400" b="1" dirty="0" smtClean="0">
                <a:solidFill>
                  <a:schemeClr val="bg1"/>
                </a:solidFill>
                <a:latin typeface="Arial Narrow" pitchFamily="34" charset="0"/>
                <a:cs typeface="Consolas" pitchFamily="49" charset="0"/>
              </a:rPr>
              <a:t>async { ... }</a:t>
            </a:r>
          </a:p>
          <a:p>
            <a:r>
              <a:rPr lang="en-GB" sz="2400" b="1" dirty="0" smtClean="0">
                <a:solidFill>
                  <a:schemeClr val="bg1"/>
                </a:solidFill>
                <a:latin typeface="Arial Narrow" pitchFamily="34" charset="0"/>
                <a:cs typeface="Consolas" pitchFamily="49" charset="0"/>
              </a:rPr>
              <a:t>PSeq.map</a:t>
            </a:r>
          </a:p>
          <a:p>
            <a:r>
              <a:rPr lang="en-GB" sz="2400" b="1" dirty="0" smtClean="0">
                <a:solidFill>
                  <a:schemeClr val="bg1"/>
                </a:solidFill>
                <a:latin typeface="Arial Narrow" pitchFamily="34" charset="0"/>
                <a:cs typeface="Consolas" pitchFamily="49" charset="0"/>
              </a:rPr>
              <a:t>Async.Parallel</a:t>
            </a:r>
          </a:p>
          <a:p>
            <a:endParaRPr lang="en-GB" sz="2400" b="1" dirty="0" smtClean="0">
              <a:solidFill>
                <a:schemeClr val="bg1"/>
              </a:solidFill>
              <a:latin typeface="Arial Narrow" pitchFamily="34" charset="0"/>
              <a:cs typeface="Consolas" pitchFamily="49" charset="0"/>
            </a:endParaRPr>
          </a:p>
        </p:txBody>
      </p:sp>
      <p:sp>
        <p:nvSpPr>
          <p:cNvPr id="25" name="TextBox 24"/>
          <p:cNvSpPr txBox="1"/>
          <p:nvPr/>
        </p:nvSpPr>
        <p:spPr>
          <a:xfrm>
            <a:off x="4530086" y="2700272"/>
            <a:ext cx="1303948" cy="646331"/>
          </a:xfrm>
          <a:prstGeom prst="rect">
            <a:avLst/>
          </a:prstGeom>
          <a:noFill/>
        </p:spPr>
        <p:txBody>
          <a:bodyPr wrap="none" rtlCol="0">
            <a:spAutoFit/>
          </a:bodyPr>
          <a:lstStyle/>
          <a:p>
            <a:pPr algn="ctr"/>
            <a:r>
              <a:rPr lang="en-GB" dirty="0" smtClean="0">
                <a:solidFill>
                  <a:schemeClr val="bg1"/>
                </a:solidFill>
              </a:rPr>
              <a:t>“Immutable</a:t>
            </a:r>
          </a:p>
          <a:p>
            <a:pPr algn="ctr"/>
            <a:r>
              <a:rPr lang="en-GB" dirty="0" smtClean="0">
                <a:solidFill>
                  <a:schemeClr val="bg1"/>
                </a:solidFill>
              </a:rPr>
              <a:t>Data”</a:t>
            </a:r>
            <a:endParaRPr lang="en-GB" dirty="0">
              <a:solidFill>
                <a:schemeClr val="bg1"/>
              </a:solidFill>
            </a:endParaRPr>
          </a:p>
        </p:txBody>
      </p:sp>
      <p:sp>
        <p:nvSpPr>
          <p:cNvPr id="20" name="TextBox 19"/>
          <p:cNvSpPr txBox="1"/>
          <p:nvPr/>
        </p:nvSpPr>
        <p:spPr>
          <a:xfrm>
            <a:off x="2995164" y="4256467"/>
            <a:ext cx="1124026" cy="369332"/>
          </a:xfrm>
          <a:prstGeom prst="rect">
            <a:avLst/>
          </a:prstGeom>
          <a:noFill/>
        </p:spPr>
        <p:txBody>
          <a:bodyPr wrap="none" rtlCol="0">
            <a:spAutoFit/>
          </a:bodyPr>
          <a:lstStyle/>
          <a:p>
            <a:pPr algn="ctr"/>
            <a:r>
              <a:rPr lang="en-GB" dirty="0" smtClean="0">
                <a:solidFill>
                  <a:schemeClr val="bg1"/>
                </a:solidFill>
              </a:rPr>
              <a:t>“monads”</a:t>
            </a:r>
            <a:endParaRPr lang="en-GB" dirty="0">
              <a:solidFill>
                <a:schemeClr val="bg1"/>
              </a:solidFill>
            </a:endParaRPr>
          </a:p>
        </p:txBody>
      </p:sp>
      <p:sp>
        <p:nvSpPr>
          <p:cNvPr id="24" name="TextBox 23"/>
          <p:cNvSpPr txBox="1"/>
          <p:nvPr/>
        </p:nvSpPr>
        <p:spPr>
          <a:xfrm>
            <a:off x="3010870" y="4589171"/>
            <a:ext cx="1191353" cy="369332"/>
          </a:xfrm>
          <a:prstGeom prst="rect">
            <a:avLst/>
          </a:prstGeom>
          <a:noFill/>
        </p:spPr>
        <p:txBody>
          <a:bodyPr wrap="none" rtlCol="0">
            <a:spAutoFit/>
          </a:bodyPr>
          <a:lstStyle/>
          <a:p>
            <a:pPr algn="ctr"/>
            <a:r>
              <a:rPr lang="en-GB" dirty="0" smtClean="0">
                <a:solidFill>
                  <a:schemeClr val="bg1"/>
                </a:solidFill>
              </a:rPr>
              <a:t>“monoids”</a:t>
            </a:r>
            <a:endParaRPr lang="en-GB" dirty="0">
              <a:solidFill>
                <a:schemeClr val="bg1"/>
              </a:solidFill>
            </a:endParaRPr>
          </a:p>
        </p:txBody>
      </p:sp>
      <p:sp>
        <p:nvSpPr>
          <p:cNvPr id="26" name="TextBox 25"/>
          <p:cNvSpPr txBox="1"/>
          <p:nvPr/>
        </p:nvSpPr>
        <p:spPr>
          <a:xfrm>
            <a:off x="2799977" y="3996743"/>
            <a:ext cx="1535870" cy="369332"/>
          </a:xfrm>
          <a:prstGeom prst="rect">
            <a:avLst/>
          </a:prstGeom>
          <a:noFill/>
        </p:spPr>
        <p:txBody>
          <a:bodyPr wrap="none" rtlCol="0">
            <a:spAutoFit/>
          </a:bodyPr>
          <a:lstStyle/>
          <a:p>
            <a:pPr algn="ctr"/>
            <a:r>
              <a:rPr lang="en-GB" dirty="0" smtClean="0">
                <a:solidFill>
                  <a:schemeClr val="bg1"/>
                </a:solidFill>
              </a:rPr>
              <a:t>“combinators”</a:t>
            </a:r>
            <a:endParaRPr lang="en-GB" dirty="0">
              <a:solidFill>
                <a:schemeClr val="bg1"/>
              </a:solidFill>
            </a:endParaRPr>
          </a:p>
        </p:txBody>
      </p:sp>
      <p:sp>
        <p:nvSpPr>
          <p:cNvPr id="27" name="TextBox 26"/>
          <p:cNvSpPr txBox="1"/>
          <p:nvPr/>
        </p:nvSpPr>
        <p:spPr>
          <a:xfrm>
            <a:off x="3476090" y="2118575"/>
            <a:ext cx="1089465" cy="1015663"/>
          </a:xfrm>
          <a:prstGeom prst="rect">
            <a:avLst/>
          </a:prstGeom>
          <a:noFill/>
        </p:spPr>
        <p:txBody>
          <a:bodyPr wrap="none" rtlCol="0">
            <a:spAutoFit/>
          </a:bodyPr>
          <a:lstStyle/>
          <a:p>
            <a:pPr algn="ctr"/>
            <a:r>
              <a:rPr lang="en-GB" sz="2000" b="1" dirty="0" smtClean="0">
                <a:solidFill>
                  <a:schemeClr val="bg1"/>
                </a:solidFill>
              </a:rPr>
              <a:t>Less </a:t>
            </a:r>
          </a:p>
          <a:p>
            <a:pPr algn="ctr"/>
            <a:r>
              <a:rPr lang="en-GB" sz="2000" b="1" dirty="0" smtClean="0">
                <a:solidFill>
                  <a:schemeClr val="bg1"/>
                </a:solidFill>
              </a:rPr>
              <a:t>Mutable</a:t>
            </a:r>
          </a:p>
          <a:p>
            <a:pPr algn="ctr"/>
            <a:r>
              <a:rPr lang="en-GB" sz="2000" b="1" dirty="0" smtClean="0">
                <a:solidFill>
                  <a:schemeClr val="bg1"/>
                </a:solidFill>
              </a:rPr>
              <a:t>State</a:t>
            </a:r>
            <a:endParaRPr lang="en-GB" sz="2000" b="1" dirty="0">
              <a:solidFill>
                <a:schemeClr val="bg1"/>
              </a:solidFill>
            </a:endParaRPr>
          </a:p>
        </p:txBody>
      </p:sp>
      <p:sp>
        <p:nvSpPr>
          <p:cNvPr id="28" name="TextBox 27"/>
          <p:cNvSpPr txBox="1"/>
          <p:nvPr/>
        </p:nvSpPr>
        <p:spPr>
          <a:xfrm>
            <a:off x="4342875" y="4226418"/>
            <a:ext cx="1820050" cy="923330"/>
          </a:xfrm>
          <a:prstGeom prst="rect">
            <a:avLst/>
          </a:prstGeom>
          <a:noFill/>
        </p:spPr>
        <p:txBody>
          <a:bodyPr wrap="none" rtlCol="0">
            <a:spAutoFit/>
          </a:bodyPr>
          <a:lstStyle/>
          <a:p>
            <a:pPr algn="ctr"/>
            <a:r>
              <a:rPr lang="en-GB" dirty="0" smtClean="0">
                <a:solidFill>
                  <a:schemeClr val="bg1"/>
                </a:solidFill>
              </a:rPr>
              <a:t>“meta-programs”</a:t>
            </a:r>
          </a:p>
          <a:p>
            <a:pPr algn="ctr"/>
            <a:r>
              <a:rPr lang="en-GB" dirty="0" smtClean="0">
                <a:solidFill>
                  <a:schemeClr val="bg1"/>
                </a:solidFill>
              </a:rPr>
              <a:t>“DSLs”</a:t>
            </a:r>
          </a:p>
          <a:p>
            <a:pPr algn="ctr"/>
            <a:r>
              <a:rPr lang="en-GB" dirty="0" smtClean="0">
                <a:solidFill>
                  <a:schemeClr val="bg1"/>
                </a:solidFill>
              </a:rPr>
              <a:t>“LINQ”</a:t>
            </a:r>
            <a:endParaRPr lang="en-GB" dirty="0">
              <a:solidFill>
                <a:schemeClr val="bg1"/>
              </a:solidFill>
            </a:endParaRPr>
          </a:p>
        </p:txBody>
      </p:sp>
      <p:sp>
        <p:nvSpPr>
          <p:cNvPr id="29" name="TextBox 28"/>
          <p:cNvSpPr txBox="1"/>
          <p:nvPr/>
        </p:nvSpPr>
        <p:spPr>
          <a:xfrm>
            <a:off x="3762640" y="4820991"/>
            <a:ext cx="795411" cy="400110"/>
          </a:xfrm>
          <a:prstGeom prst="rect">
            <a:avLst/>
          </a:prstGeom>
          <a:noFill/>
        </p:spPr>
        <p:txBody>
          <a:bodyPr wrap="none" rtlCol="0">
            <a:spAutoFit/>
          </a:bodyPr>
          <a:lstStyle/>
          <a:p>
            <a:pPr algn="ctr"/>
            <a:r>
              <a:rPr lang="en-GB" sz="2000" b="1" dirty="0" smtClean="0">
                <a:solidFill>
                  <a:schemeClr val="bg1"/>
                </a:solidFill>
              </a:rPr>
              <a:t>Types</a:t>
            </a:r>
            <a:endParaRPr lang="en-GB" sz="2000" b="1" dirty="0">
              <a:solidFill>
                <a:schemeClr val="bg1"/>
              </a:solidFill>
            </a:endParaRPr>
          </a:p>
        </p:txBody>
      </p:sp>
      <p:sp>
        <p:nvSpPr>
          <p:cNvPr id="33" name="TextBox 32"/>
          <p:cNvSpPr txBox="1"/>
          <p:nvPr/>
        </p:nvSpPr>
        <p:spPr>
          <a:xfrm>
            <a:off x="3929713" y="5125792"/>
            <a:ext cx="1148135" cy="369332"/>
          </a:xfrm>
          <a:prstGeom prst="rect">
            <a:avLst/>
          </a:prstGeom>
          <a:noFill/>
        </p:spPr>
        <p:txBody>
          <a:bodyPr wrap="none" rtlCol="0">
            <a:spAutoFit/>
          </a:bodyPr>
          <a:lstStyle/>
          <a:p>
            <a:pPr algn="ctr"/>
            <a:r>
              <a:rPr lang="en-GB" dirty="0" smtClean="0">
                <a:solidFill>
                  <a:schemeClr val="bg1"/>
                </a:solidFill>
              </a:rPr>
              <a:t>“generics”</a:t>
            </a:r>
          </a:p>
        </p:txBody>
      </p:sp>
      <p:sp>
        <p:nvSpPr>
          <p:cNvPr id="34" name="AutoShape 9"/>
          <p:cNvSpPr>
            <a:spLocks noChangeArrowheads="1"/>
          </p:cNvSpPr>
          <p:nvPr/>
        </p:nvSpPr>
        <p:spPr bwMode="auto">
          <a:xfrm>
            <a:off x="5810429" y="914400"/>
            <a:ext cx="1582044" cy="1015663"/>
          </a:xfrm>
          <a:prstGeom prst="wedgeRectCallout">
            <a:avLst>
              <a:gd name="adj1" fmla="val -137337"/>
              <a:gd name="adj2" fmla="val 106272"/>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parallelism </a:t>
            </a:r>
          </a:p>
          <a:p>
            <a:pPr algn="ctr"/>
            <a:r>
              <a:rPr lang="en-GB" sz="2000" b="1" dirty="0" smtClean="0"/>
              <a:t>sane</a:t>
            </a:r>
          </a:p>
        </p:txBody>
      </p:sp>
      <p:sp>
        <p:nvSpPr>
          <p:cNvPr id="35" name="AutoShape 9"/>
          <p:cNvSpPr>
            <a:spLocks noChangeArrowheads="1"/>
          </p:cNvSpPr>
          <p:nvPr/>
        </p:nvSpPr>
        <p:spPr bwMode="auto">
          <a:xfrm>
            <a:off x="0" y="1955443"/>
            <a:ext cx="2472833" cy="1015663"/>
          </a:xfrm>
          <a:prstGeom prst="wedgeRectCallout">
            <a:avLst>
              <a:gd name="adj1" fmla="val 40397"/>
              <a:gd name="adj2" fmla="val 7710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I/O and task </a:t>
            </a:r>
          </a:p>
          <a:p>
            <a:pPr algn="ctr"/>
            <a:r>
              <a:rPr lang="en-GB" sz="2000" b="1" dirty="0" smtClean="0"/>
              <a:t>parallelism more</a:t>
            </a:r>
          </a:p>
          <a:p>
            <a:pPr algn="ctr"/>
            <a:r>
              <a:rPr lang="en-GB" sz="2000" b="1" dirty="0" smtClean="0"/>
              <a:t>compositional</a:t>
            </a:r>
            <a:endParaRPr lang="en-GB" sz="2000" b="1" dirty="0"/>
          </a:p>
        </p:txBody>
      </p:sp>
      <p:sp>
        <p:nvSpPr>
          <p:cNvPr id="36" name="AutoShape 9"/>
          <p:cNvSpPr>
            <a:spLocks noChangeArrowheads="1"/>
          </p:cNvSpPr>
          <p:nvPr/>
        </p:nvSpPr>
        <p:spPr bwMode="auto">
          <a:xfrm>
            <a:off x="2148536" y="5598017"/>
            <a:ext cx="1715126" cy="1015663"/>
          </a:xfrm>
          <a:prstGeom prst="wedgeRectCallout">
            <a:avLst>
              <a:gd name="adj1" fmla="val 50712"/>
              <a:gd name="adj2" fmla="val -8012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programming</a:t>
            </a:r>
          </a:p>
          <a:p>
            <a:pPr algn="ctr"/>
            <a:r>
              <a:rPr lang="en-GB" sz="2000" b="1" dirty="0" smtClean="0"/>
              <a:t>sane</a:t>
            </a:r>
            <a:endParaRPr lang="en-GB" sz="2000" b="1" dirty="0"/>
          </a:p>
        </p:txBody>
      </p:sp>
      <p:sp>
        <p:nvSpPr>
          <p:cNvPr id="37" name="AutoShape 9"/>
          <p:cNvSpPr>
            <a:spLocks noChangeArrowheads="1"/>
          </p:cNvSpPr>
          <p:nvPr/>
        </p:nvSpPr>
        <p:spPr bwMode="auto">
          <a:xfrm>
            <a:off x="6488805" y="2449030"/>
            <a:ext cx="2655195" cy="1569660"/>
          </a:xfrm>
          <a:prstGeom prst="wedgeRectCallout">
            <a:avLst>
              <a:gd name="adj1" fmla="val -62939"/>
              <a:gd name="adj2" fmla="val 27592"/>
            </a:avLst>
          </a:prstGeom>
          <a:solidFill>
            <a:srgbClr val="0033CC"/>
          </a:solidFill>
          <a:ln w="15875">
            <a:solidFill>
              <a:schemeClr val="tx1"/>
            </a:solidFill>
            <a:miter lim="800000"/>
            <a:headEnd/>
            <a:tailEnd/>
          </a:ln>
          <a:effectLst/>
        </p:spPr>
        <p:txBody>
          <a:bodyPr wrap="square" anchor="ctr" anchorCtr="1">
            <a:spAutoFit/>
          </a:bodyPr>
          <a:lstStyle/>
          <a:p>
            <a:pPr algn="ctr"/>
            <a:r>
              <a:rPr lang="en-GB" b="1" dirty="0" smtClean="0"/>
              <a:t>Integrate declarative  </a:t>
            </a:r>
          </a:p>
          <a:p>
            <a:pPr algn="ctr"/>
            <a:r>
              <a:rPr lang="en-GB" b="1" dirty="0" smtClean="0"/>
              <a:t>engine-based parallelism </a:t>
            </a:r>
          </a:p>
          <a:p>
            <a:pPr algn="ctr"/>
            <a:r>
              <a:rPr lang="en-GB" b="1" dirty="0" smtClean="0"/>
              <a:t>into language</a:t>
            </a:r>
          </a:p>
          <a:p>
            <a:pPr algn="ctr"/>
            <a:r>
              <a:rPr lang="en-GB" sz="1400" b="1" dirty="0" smtClean="0"/>
              <a:t>e.g. Queries,</a:t>
            </a:r>
          </a:p>
          <a:p>
            <a:pPr algn="ctr"/>
            <a:r>
              <a:rPr lang="en-GB" sz="1400" b="1" dirty="0" smtClean="0"/>
              <a:t>Array/matrix programs,</a:t>
            </a:r>
          </a:p>
          <a:p>
            <a:pPr algn="ctr"/>
            <a:r>
              <a:rPr lang="en-GB" sz="1400" b="1" dirty="0" smtClean="0"/>
              <a:t>Constraint programs</a:t>
            </a:r>
            <a:endParaRPr lang="en-GB"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3" grpId="0"/>
      <p:bldP spid="14" grpId="0"/>
      <p:bldP spid="14" grpId="1"/>
      <p:bldP spid="18" grpId="0" animBg="1"/>
      <p:bldP spid="21" grpId="0" animBg="1"/>
      <p:bldP spid="25" grpId="0"/>
      <p:bldP spid="25" grpId="1"/>
      <p:bldP spid="20" grpId="0"/>
      <p:bldP spid="20" grpId="1"/>
      <p:bldP spid="24" grpId="0"/>
      <p:bldP spid="24" grpId="1"/>
      <p:bldP spid="26" grpId="0"/>
      <p:bldP spid="26" grpId="1"/>
      <p:bldP spid="27" grpId="0"/>
      <p:bldP spid="28" grpId="0"/>
      <p:bldP spid="28" grpId="1"/>
      <p:bldP spid="29" grpId="0"/>
      <p:bldP spid="33" grpId="0"/>
      <p:bldP spid="33" grpId="1"/>
      <p:bldP spid="34" grpId="0" animBg="1"/>
      <p:bldP spid="35" grpId="0" animBg="1"/>
      <p:bldP spid="36"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215722"/>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350337"/>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Task, Agent Parallelism </a:t>
              </a:r>
            </a:p>
          </p:txBody>
        </p:sp>
      </p:grpSp>
      <p:grpSp>
        <p:nvGrpSpPr>
          <p:cNvPr id="6" name="Group 10"/>
          <p:cNvGrpSpPr/>
          <p:nvPr/>
        </p:nvGrpSpPr>
        <p:grpSpPr>
          <a:xfrm>
            <a:off x="859536" y="4484952"/>
            <a:ext cx="6217920" cy="822960"/>
            <a:chOff x="0" y="3840199"/>
            <a:chExt cx="7909560" cy="1106820"/>
          </a:xfrm>
          <a:solidFill>
            <a:schemeClr val="tx2"/>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Implicit Parallelism</a:t>
              </a:r>
            </a:p>
          </p:txBody>
        </p:sp>
      </p:grpSp>
      <p:sp>
        <p:nvSpPr>
          <p:cNvPr id="20" name="AutoShape 5"/>
          <p:cNvSpPr>
            <a:spLocks noChangeArrowheads="1"/>
          </p:cNvSpPr>
          <p:nvPr/>
        </p:nvSpPr>
        <p:spPr bwMode="auto">
          <a:xfrm>
            <a:off x="6043790" y="1324010"/>
            <a:ext cx="1901674" cy="46166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Immutability </a:t>
            </a:r>
            <a:endParaRPr lang="en-GB" sz="2400" b="1" dirty="0" smtClean="0">
              <a:solidFill>
                <a:schemeClr val="bg2">
                  <a:lumMod val="75000"/>
                </a:schemeClr>
              </a:solidFill>
            </a:endParaRPr>
          </a:p>
        </p:txBody>
      </p:sp>
      <p:sp>
        <p:nvSpPr>
          <p:cNvPr id="21" name="AutoShape 5"/>
          <p:cNvSpPr>
            <a:spLocks noChangeArrowheads="1"/>
          </p:cNvSpPr>
          <p:nvPr/>
        </p:nvSpPr>
        <p:spPr bwMode="auto">
          <a:xfrm>
            <a:off x="6714535" y="2300656"/>
            <a:ext cx="997517" cy="461665"/>
          </a:xfrm>
          <a:prstGeom prst="wedgeRectCallout">
            <a:avLst>
              <a:gd name="adj1" fmla="val -97420"/>
              <a:gd name="adj2" fmla="val 17016"/>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Async </a:t>
            </a:r>
            <a:endParaRPr lang="en-GB" sz="2400" b="1" dirty="0" smtClean="0">
              <a:solidFill>
                <a:schemeClr val="bg2">
                  <a:lumMod val="75000"/>
                </a:schemeClr>
              </a:solidFill>
            </a:endParaRPr>
          </a:p>
        </p:txBody>
      </p:sp>
      <p:sp>
        <p:nvSpPr>
          <p:cNvPr id="22" name="AutoShape 5"/>
          <p:cNvSpPr>
            <a:spLocks noChangeArrowheads="1"/>
          </p:cNvSpPr>
          <p:nvPr/>
        </p:nvSpPr>
        <p:spPr bwMode="auto">
          <a:xfrm>
            <a:off x="7232033" y="3393216"/>
            <a:ext cx="997516" cy="461665"/>
          </a:xfrm>
          <a:prstGeom prst="wedgeRectCallout">
            <a:avLst>
              <a:gd name="adj1" fmla="val -126023"/>
              <a:gd name="adj2" fmla="val 218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400" b="1" dirty="0" smtClean="0"/>
              <a:t>Async </a:t>
            </a:r>
            <a:endParaRPr lang="en-US" sz="2400" b="1" dirty="0" smtClean="0">
              <a:solidFill>
                <a:schemeClr val="bg2">
                  <a:lumMod val="75000"/>
                </a:schemeClr>
              </a:solidFill>
            </a:endParaRPr>
          </a:p>
        </p:txBody>
      </p:sp>
      <p:sp>
        <p:nvSpPr>
          <p:cNvPr id="23" name="AutoShape 5"/>
          <p:cNvSpPr>
            <a:spLocks noChangeArrowheads="1"/>
          </p:cNvSpPr>
          <p:nvPr/>
        </p:nvSpPr>
        <p:spPr bwMode="auto">
          <a:xfrm>
            <a:off x="6552425" y="4322502"/>
            <a:ext cx="2247731" cy="1200329"/>
          </a:xfrm>
          <a:prstGeom prst="wedgeRectCallout">
            <a:avLst>
              <a:gd name="adj1" fmla="val -65709"/>
              <a:gd name="adj2" fmla="val -20429"/>
            </a:avLst>
          </a:prstGeom>
          <a:solidFill>
            <a:schemeClr val="tx2"/>
          </a:solidFill>
          <a:ln w="15875">
            <a:solidFill>
              <a:schemeClr val="tx1"/>
            </a:solidFill>
            <a:miter lim="800000"/>
            <a:headEnd/>
            <a:tailEnd/>
          </a:ln>
          <a:effectLst/>
        </p:spPr>
        <p:txBody>
          <a:bodyPr wrap="none" anchor="ctr" anchorCtr="1">
            <a:spAutoFit/>
          </a:bodyPr>
          <a:lstStyle/>
          <a:p>
            <a:pPr algn="ctr"/>
            <a:r>
              <a:rPr lang="en-GB" sz="2400" b="1" dirty="0" smtClean="0">
                <a:solidFill>
                  <a:schemeClr val="bg1"/>
                </a:solidFill>
              </a:rPr>
              <a:t>Engine Access + </a:t>
            </a:r>
          </a:p>
          <a:p>
            <a:pPr algn="ctr"/>
            <a:r>
              <a:rPr lang="en-GB" sz="2400" b="1" dirty="0" smtClean="0">
                <a:solidFill>
                  <a:schemeClr val="bg1"/>
                </a:solidFill>
              </a:rPr>
              <a:t>Embedded </a:t>
            </a:r>
          </a:p>
          <a:p>
            <a:pPr algn="ctr"/>
            <a:r>
              <a:rPr lang="en-GB" sz="2400" b="1" dirty="0" smtClean="0">
                <a:solidFill>
                  <a:schemeClr val="bg1"/>
                </a:solidFill>
              </a:rPr>
              <a:t>Languages</a:t>
            </a:r>
          </a:p>
        </p:txBody>
      </p:sp>
      <p:grpSp>
        <p:nvGrpSpPr>
          <p:cNvPr id="24" name="Group 10"/>
          <p:cNvGrpSpPr/>
          <p:nvPr/>
        </p:nvGrpSpPr>
        <p:grpSpPr>
          <a:xfrm>
            <a:off x="859536" y="5619568"/>
            <a:ext cx="6217920" cy="822960"/>
            <a:chOff x="0" y="3840199"/>
            <a:chExt cx="7909560" cy="1106820"/>
          </a:xfrm>
          <a:solidFill>
            <a:schemeClr val="tx2"/>
          </a:soli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Distribution</a:t>
              </a:r>
            </a:p>
          </p:txBody>
        </p:sp>
      </p:grpSp>
      <p:sp>
        <p:nvSpPr>
          <p:cNvPr id="27" name="AutoShape 5"/>
          <p:cNvSpPr>
            <a:spLocks noChangeArrowheads="1"/>
          </p:cNvSpPr>
          <p:nvPr/>
        </p:nvSpPr>
        <p:spPr bwMode="auto">
          <a:xfrm>
            <a:off x="6349437" y="5767902"/>
            <a:ext cx="2549865" cy="830997"/>
          </a:xfrm>
          <a:prstGeom prst="wedgeRectCallout">
            <a:avLst>
              <a:gd name="adj1" fmla="val -73282"/>
              <a:gd name="adj2" fmla="val -18988"/>
            </a:avLst>
          </a:prstGeom>
          <a:solidFill>
            <a:schemeClr val="tx2"/>
          </a:solidFill>
          <a:ln w="15875">
            <a:solidFill>
              <a:schemeClr val="tx1"/>
            </a:solidFill>
            <a:miter lim="800000"/>
            <a:headEnd/>
            <a:tailEnd/>
          </a:ln>
          <a:effectLst/>
        </p:spPr>
        <p:txBody>
          <a:bodyPr wrap="none" anchor="ctr" anchorCtr="1">
            <a:spAutoFit/>
          </a:bodyPr>
          <a:lstStyle/>
          <a:p>
            <a:pPr algn="ctr"/>
            <a:r>
              <a:rPr lang="en-GB" sz="2400" b="1" dirty="0" smtClean="0">
                <a:solidFill>
                  <a:schemeClr val="bg1"/>
                </a:solidFill>
                <a:sym typeface="Wingdings"/>
              </a:rPr>
              <a:t>Web/Cloud/MSQ/</a:t>
            </a:r>
          </a:p>
          <a:p>
            <a:pPr algn="ctr"/>
            <a:r>
              <a:rPr lang="en-GB" sz="2400" b="1" dirty="0" smtClean="0">
                <a:solidFill>
                  <a:schemeClr val="bg1"/>
                </a:solidFill>
                <a:sym typeface="Wingdings"/>
              </a:rPr>
              <a:t>Cluster etc. </a:t>
            </a:r>
            <a:endParaRPr lang="en-GB" sz="2400" b="1" dirty="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215722"/>
            <a:ext cx="6217920" cy="822960"/>
            <a:chOff x="0" y="1378880"/>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16" name="Rounded Rectangle 1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solidFill>
                </a:rPr>
                <a:t>Inversion of Control</a:t>
              </a:r>
              <a:endParaRPr lang="en-US" sz="3600" kern="1200" dirty="0">
                <a:solidFill>
                  <a:schemeClr val="bg1"/>
                </a:solidFill>
              </a:endParaRPr>
            </a:p>
          </p:txBody>
        </p:sp>
      </p:grpSp>
      <p:grpSp>
        <p:nvGrpSpPr>
          <p:cNvPr id="5" name="Group 9"/>
          <p:cNvGrpSpPr/>
          <p:nvPr/>
        </p:nvGrpSpPr>
        <p:grpSpPr>
          <a:xfrm>
            <a:off x="859536" y="3350337"/>
            <a:ext cx="6217920" cy="822960"/>
            <a:chOff x="0" y="2609539"/>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14" name="Rounded Rectangle 13"/>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solidFill>
                </a:rPr>
                <a:t>I/O, Task, Agent Parallelism </a:t>
              </a:r>
            </a:p>
          </p:txBody>
        </p:sp>
      </p:grpSp>
      <p:grpSp>
        <p:nvGrpSpPr>
          <p:cNvPr id="6" name="Group 10"/>
          <p:cNvGrpSpPr/>
          <p:nvPr/>
        </p:nvGrpSpPr>
        <p:grpSpPr>
          <a:xfrm>
            <a:off x="859536" y="4484952"/>
            <a:ext cx="6217920" cy="822960"/>
            <a:chOff x="0" y="3840199"/>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Implicit Parallelism</a:t>
              </a:r>
            </a:p>
          </p:txBody>
        </p:sp>
      </p:grpSp>
      <p:sp>
        <p:nvSpPr>
          <p:cNvPr id="20" name="AutoShape 5"/>
          <p:cNvSpPr>
            <a:spLocks noChangeArrowheads="1"/>
          </p:cNvSpPr>
          <p:nvPr/>
        </p:nvSpPr>
        <p:spPr bwMode="auto">
          <a:xfrm>
            <a:off x="6043790" y="1324010"/>
            <a:ext cx="1901674" cy="46166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Immutability </a:t>
            </a:r>
            <a:endParaRPr lang="en-GB" sz="2400" b="1" dirty="0" smtClean="0">
              <a:solidFill>
                <a:schemeClr val="bg2">
                  <a:lumMod val="75000"/>
                </a:schemeClr>
              </a:solidFill>
            </a:endParaRPr>
          </a:p>
        </p:txBody>
      </p:sp>
      <p:grpSp>
        <p:nvGrpSpPr>
          <p:cNvPr id="7" name="Group 10"/>
          <p:cNvGrpSpPr/>
          <p:nvPr/>
        </p:nvGrpSpPr>
        <p:grpSpPr>
          <a:xfrm>
            <a:off x="859536" y="5619568"/>
            <a:ext cx="6217920" cy="822960"/>
            <a:chOff x="0" y="3840199"/>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Distribution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Maps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olidFill>
            <a:schemeClr val="tx1">
              <a:lumMod val="75000"/>
            </a:schemeClr>
          </a:solidFill>
          <a:scene3d>
            <a:camera prst="orthographicFront"/>
            <a:lightRig rig="flat" dir="t"/>
          </a:scene3d>
        </p:grpSpPr>
        <p:sp>
          <p:nvSpPr>
            <p:cNvPr id="18" name="Rounded Rectangle 17"/>
            <p:cNvSpPr/>
            <p:nvPr/>
          </p:nvSpPr>
          <p:spPr>
            <a:xfrm>
              <a:off x="0" y="98833"/>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solidFill>
                </a:rPr>
                <a:t>Shared State</a:t>
              </a:r>
              <a:endParaRPr lang="en-US" sz="3600" kern="1200" dirty="0">
                <a:solidFill>
                  <a:schemeClr val="bg1"/>
                </a:solidFill>
              </a:endParaRPr>
            </a:p>
          </p:txBody>
        </p:sp>
      </p:grpSp>
      <p:grpSp>
        <p:nvGrpSpPr>
          <p:cNvPr id="4" name="Group 8"/>
          <p:cNvGrpSpPr/>
          <p:nvPr/>
        </p:nvGrpSpPr>
        <p:grpSpPr>
          <a:xfrm>
            <a:off x="859536" y="2215722"/>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350337"/>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Task, Agent Parallelism </a:t>
              </a:r>
            </a:p>
          </p:txBody>
        </p:sp>
      </p:grpSp>
      <p:grpSp>
        <p:nvGrpSpPr>
          <p:cNvPr id="6" name="Group 10"/>
          <p:cNvGrpSpPr/>
          <p:nvPr/>
        </p:nvGrpSpPr>
        <p:grpSpPr>
          <a:xfrm>
            <a:off x="859536" y="4484952"/>
            <a:ext cx="6217920" cy="822960"/>
            <a:chOff x="0" y="3840199"/>
            <a:chExt cx="7909560" cy="1106820"/>
          </a:xfrm>
          <a:solidFill>
            <a:schemeClr val="tx1">
              <a:lumMod val="75000"/>
            </a:schemeClr>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Implicit Parallelism</a:t>
              </a:r>
            </a:p>
          </p:txBody>
        </p:sp>
      </p:grpSp>
      <p:sp>
        <p:nvSpPr>
          <p:cNvPr id="21" name="AutoShape 5"/>
          <p:cNvSpPr>
            <a:spLocks noChangeArrowheads="1"/>
          </p:cNvSpPr>
          <p:nvPr/>
        </p:nvSpPr>
        <p:spPr bwMode="auto">
          <a:xfrm>
            <a:off x="6714535" y="2300656"/>
            <a:ext cx="997517" cy="461665"/>
          </a:xfrm>
          <a:prstGeom prst="wedgeRectCallout">
            <a:avLst>
              <a:gd name="adj1" fmla="val -97420"/>
              <a:gd name="adj2" fmla="val 17016"/>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Async </a:t>
            </a:r>
            <a:endParaRPr lang="en-GB" sz="2400" b="1" dirty="0" smtClean="0">
              <a:solidFill>
                <a:schemeClr val="bg2">
                  <a:lumMod val="75000"/>
                </a:schemeClr>
              </a:solidFill>
            </a:endParaRPr>
          </a:p>
        </p:txBody>
      </p:sp>
      <p:sp>
        <p:nvSpPr>
          <p:cNvPr id="22" name="AutoShape 5"/>
          <p:cNvSpPr>
            <a:spLocks noChangeArrowheads="1"/>
          </p:cNvSpPr>
          <p:nvPr/>
        </p:nvSpPr>
        <p:spPr bwMode="auto">
          <a:xfrm>
            <a:off x="7232033" y="3393216"/>
            <a:ext cx="997516" cy="461665"/>
          </a:xfrm>
          <a:prstGeom prst="wedgeRectCallout">
            <a:avLst>
              <a:gd name="adj1" fmla="val -126023"/>
              <a:gd name="adj2" fmla="val 218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400" b="1" dirty="0" smtClean="0"/>
              <a:t>Async </a:t>
            </a:r>
            <a:endParaRPr lang="en-US" sz="2400" b="1" dirty="0" smtClean="0">
              <a:solidFill>
                <a:schemeClr val="bg2">
                  <a:lumMod val="75000"/>
                </a:schemeClr>
              </a:solidFill>
            </a:endParaRPr>
          </a:p>
        </p:txBody>
      </p:sp>
      <p:grpSp>
        <p:nvGrpSpPr>
          <p:cNvPr id="7" name="Group 10"/>
          <p:cNvGrpSpPr/>
          <p:nvPr/>
        </p:nvGrpSpPr>
        <p:grpSpPr>
          <a:xfrm>
            <a:off x="859536" y="5619568"/>
            <a:ext cx="6217920" cy="822960"/>
            <a:chOff x="0" y="3840199"/>
            <a:chExt cx="7909560" cy="1106820"/>
          </a:xfrm>
          <a:solidFill>
            <a:schemeClr val="tx1">
              <a:lumMod val="75000"/>
            </a:schemeClr>
          </a:soli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Distribution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3" name="Content Placeholder 2"/>
          <p:cNvSpPr>
            <a:spLocks noGrp="1"/>
          </p:cNvSpPr>
          <p:nvPr>
            <p:ph type="body" idx="1"/>
          </p:nvPr>
        </p:nvSpPr>
        <p:spPr>
          <a:xfrm>
            <a:off x="-456127" y="1438633"/>
            <a:ext cx="8381999" cy="2135969"/>
          </a:xfrm>
        </p:spPr>
        <p:txBody>
          <a:bodyPr/>
          <a:lstStyle/>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Parallel</a:t>
            </a:r>
            <a:r>
              <a:rPr lang="en-GB" sz="3600" dirty="0" smtClean="0">
                <a:solidFill>
                  <a:schemeClr val="accent1">
                    <a:lumMod val="40000"/>
                    <a:lumOff val="60000"/>
                  </a:schemeClr>
                </a:solidFill>
              </a:rPr>
              <a:t> Language</a:t>
            </a:r>
          </a:p>
          <a:p>
            <a:pPr algn="ctr">
              <a:buNone/>
            </a:pPr>
            <a:endParaRPr lang="en-GB" sz="3600"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active </a:t>
            </a:r>
            <a:r>
              <a:rPr lang="en-GB" b="1" u="sng" dirty="0" smtClean="0">
                <a:solidFill>
                  <a:schemeClr val="accent1">
                    <a:lumMod val="40000"/>
                    <a:lumOff val="60000"/>
                  </a:schemeClr>
                </a:solidFill>
              </a:rPr>
              <a:t>computations</a:t>
            </a:r>
            <a:r>
              <a:rPr lang="en-GB" dirty="0" smtClean="0">
                <a:solidFill>
                  <a:schemeClr val="accent1">
                    <a:lumMod val="40000"/>
                    <a:lumOff val="60000"/>
                  </a:schemeClr>
                </a:solidFill>
              </a:rPr>
              <a:t>)</a:t>
            </a:r>
          </a:p>
          <a:p>
            <a:pPr>
              <a:buNone/>
            </a:pPr>
            <a:endParaRPr lang="en-GB" sz="3600" dirty="0" smtClean="0">
              <a:solidFill>
                <a:schemeClr val="accent1">
                  <a:lumMod val="40000"/>
                  <a:lumOff val="60000"/>
                </a:schemeClr>
              </a:solidFill>
            </a:endParaRPr>
          </a:p>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Reactive</a:t>
            </a:r>
            <a:r>
              <a:rPr lang="en-GB" sz="3600" dirty="0" smtClean="0">
                <a:solidFill>
                  <a:schemeClr val="accent1">
                    <a:lumMod val="40000"/>
                    <a:lumOff val="60000"/>
                  </a:schemeClr>
                </a:solidFill>
              </a:rPr>
              <a:t> Language</a:t>
            </a:r>
            <a:endParaRPr lang="en-GB" sz="3600" b="1" dirty="0" smtClean="0">
              <a:solidFill>
                <a:schemeClr val="accent1">
                  <a:lumMod val="40000"/>
                  <a:lumOff val="60000"/>
                </a:schemeClr>
              </a:solidFill>
            </a:endParaRP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pending </a:t>
            </a:r>
            <a:r>
              <a:rPr lang="en-GB" b="1" u="sng" dirty="0" smtClean="0">
                <a:solidFill>
                  <a:schemeClr val="accent1">
                    <a:lumMod val="40000"/>
                    <a:lumOff val="60000"/>
                  </a:schemeClr>
                </a:solidFill>
              </a:rPr>
              <a:t>reactions</a:t>
            </a:r>
            <a:r>
              <a:rPr lang="en-GB" dirty="0" smtClean="0">
                <a:solidFill>
                  <a:schemeClr val="accent1">
                    <a:lumMod val="40000"/>
                    <a:lumOff val="60000"/>
                  </a:schemeClr>
                </a:solidFill>
              </a:rPr>
              <a:t>)</a:t>
            </a:r>
          </a:p>
          <a:p>
            <a:pPr>
              <a:buNone/>
            </a:pPr>
            <a:endParaRPr lang="en-GB" sz="3600" dirty="0">
              <a:solidFill>
                <a:schemeClr val="accent1">
                  <a:lumMod val="40000"/>
                  <a:lumOff val="60000"/>
                </a:schemeClr>
              </a:solidFill>
            </a:endParaRPr>
          </a:p>
        </p:txBody>
      </p:sp>
      <p:sp>
        <p:nvSpPr>
          <p:cNvPr id="4" name="Rectangular Callout 3"/>
          <p:cNvSpPr/>
          <p:nvPr/>
        </p:nvSpPr>
        <p:spPr>
          <a:xfrm>
            <a:off x="6599880" y="3244472"/>
            <a:ext cx="2576859" cy="2554545"/>
          </a:xfrm>
          <a:prstGeom prst="wedgeRectCallout">
            <a:avLst>
              <a:gd name="adj1" fmla="val -71047"/>
              <a:gd name="adj2" fmla="val -1942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 GUI Event</a:t>
            </a:r>
          </a:p>
          <a:p>
            <a:pPr algn="ctr"/>
            <a:r>
              <a:rPr lang="en-GB" sz="2000" b="1" dirty="0" smtClean="0">
                <a:solidFill>
                  <a:schemeClr val="tx1"/>
                </a:solidFill>
              </a:rPr>
              <a:t> Page Load</a:t>
            </a:r>
          </a:p>
          <a:p>
            <a:pPr algn="ctr"/>
            <a:r>
              <a:rPr lang="en-GB" sz="2000" b="1" dirty="0" smtClean="0">
                <a:solidFill>
                  <a:schemeClr val="tx1"/>
                </a:solidFill>
              </a:rPr>
              <a:t>Timer </a:t>
            </a:r>
            <a:r>
              <a:rPr lang="en-GB" sz="2000" b="1" dirty="0" err="1" smtClean="0">
                <a:solidFill>
                  <a:schemeClr val="tx1"/>
                </a:solidFill>
              </a:rPr>
              <a:t>Callback</a:t>
            </a:r>
            <a:endParaRPr lang="en-GB" sz="2000" b="1" dirty="0" smtClean="0">
              <a:solidFill>
                <a:schemeClr val="tx1"/>
              </a:solidFill>
            </a:endParaRPr>
          </a:p>
          <a:p>
            <a:pPr algn="ctr"/>
            <a:r>
              <a:rPr lang="en-GB" sz="2000" b="1" dirty="0" smtClean="0">
                <a:solidFill>
                  <a:schemeClr val="tx1"/>
                </a:solidFill>
              </a:rPr>
              <a:t>Query Response</a:t>
            </a:r>
          </a:p>
          <a:p>
            <a:pPr algn="ctr"/>
            <a:r>
              <a:rPr lang="en-GB" sz="2000" b="1" dirty="0" smtClean="0">
                <a:solidFill>
                  <a:schemeClr val="tx1"/>
                </a:solidFill>
              </a:rPr>
              <a:t>HTTP Response</a:t>
            </a:r>
          </a:p>
          <a:p>
            <a:pPr algn="ctr"/>
            <a:r>
              <a:rPr lang="en-GB" sz="2000" b="1" dirty="0" smtClean="0">
                <a:solidFill>
                  <a:schemeClr val="tx1"/>
                </a:solidFill>
              </a:rPr>
              <a:t>Web Service Response</a:t>
            </a:r>
          </a:p>
          <a:p>
            <a:pPr algn="ctr"/>
            <a:r>
              <a:rPr lang="en-GB" sz="2000" b="1" dirty="0" smtClean="0">
                <a:solidFill>
                  <a:schemeClr val="tx1"/>
                </a:solidFill>
              </a:rPr>
              <a:t>Disk I/O Completion</a:t>
            </a:r>
          </a:p>
          <a:p>
            <a:pPr algn="ctr"/>
            <a:r>
              <a:rPr lang="en-GB" sz="2000" b="1" dirty="0" smtClean="0">
                <a:solidFill>
                  <a:schemeClr val="tx1"/>
                </a:solidFill>
              </a:rPr>
              <a:t>Agent Gets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The Simple Story</a:t>
            </a:r>
            <a:endParaRPr lang="en-GB" dirty="0"/>
          </a:p>
        </p:txBody>
      </p:sp>
      <p:sp>
        <p:nvSpPr>
          <p:cNvPr id="8" name="Content Placeholder 7"/>
          <p:cNvSpPr>
            <a:spLocks noGrp="1"/>
          </p:cNvSpPr>
          <p:nvPr>
            <p:ph type="body" idx="1"/>
          </p:nvPr>
        </p:nvSpPr>
        <p:spPr/>
        <p:txBody>
          <a:bodyPr/>
          <a:lstStyle/>
          <a:p>
            <a:pPr marL="514350" indent="-514350">
              <a:buFont typeface="+mj-lt"/>
              <a:buAutoNum type="arabicPeriod"/>
            </a:pPr>
            <a:r>
              <a:rPr lang="en-GB" sz="2800" dirty="0" smtClean="0"/>
              <a:t>Reshape a Widely Used Execution Environment </a:t>
            </a:r>
          </a:p>
          <a:p>
            <a:pPr marL="514350" indent="-514350">
              <a:buFont typeface="+mj-lt"/>
              <a:buAutoNum type="arabicPeriod"/>
            </a:pPr>
            <a:endParaRPr lang="en-GB" sz="2800" dirty="0" smtClean="0"/>
          </a:p>
          <a:p>
            <a:pPr marL="514350" indent="-514350">
              <a:buFont typeface="+mj-lt"/>
              <a:buAutoNum type="arabicPeriod"/>
            </a:pPr>
            <a:r>
              <a:rPr lang="en-GB" sz="2800" dirty="0" smtClean="0"/>
              <a:t>Add a Core Functional Language </a:t>
            </a:r>
          </a:p>
          <a:p>
            <a:pPr marL="514350" indent="-514350">
              <a:buFont typeface="+mj-lt"/>
              <a:buAutoNum type="arabicPeriod"/>
            </a:pPr>
            <a:endParaRPr lang="en-GB" sz="2800" dirty="0" smtClean="0"/>
          </a:p>
          <a:p>
            <a:pPr marL="514350" indent="-514350">
              <a:buFont typeface="+mj-lt"/>
              <a:buAutoNum type="arabicPeriod"/>
            </a:pPr>
            <a:r>
              <a:rPr lang="en-GB" sz="2800" dirty="0" smtClean="0"/>
              <a:t>Prove it Works </a:t>
            </a:r>
          </a:p>
          <a:p>
            <a:pPr marL="514350" indent="-514350">
              <a:buFont typeface="+mj-lt"/>
              <a:buAutoNum type="arabicPeriod"/>
            </a:pPr>
            <a:endParaRPr lang="en-GB" sz="2800" dirty="0" smtClean="0"/>
          </a:p>
          <a:p>
            <a:pPr marL="514350" indent="-514350">
              <a:buFont typeface="+mj-lt"/>
              <a:buAutoNum type="arabicPeriod"/>
            </a:pPr>
            <a:r>
              <a:rPr lang="en-GB" sz="2800" dirty="0" smtClean="0"/>
              <a:t>Add Extensions that multiply its power</a:t>
            </a:r>
          </a:p>
          <a:p>
            <a:pPr marL="1031875" lvl="1" indent="-514350">
              <a:buNone/>
            </a:pPr>
            <a:r>
              <a:rPr lang="en-GB" sz="2400" dirty="0" smtClean="0"/>
              <a:t>	Objects		Parallel</a:t>
            </a:r>
          </a:p>
          <a:p>
            <a:pPr marL="1031875" lvl="1" indent="-514350">
              <a:buNone/>
            </a:pPr>
            <a:r>
              <a:rPr lang="en-GB" sz="2400" dirty="0" smtClean="0"/>
              <a:t>	Async/monads	Units-of-measure</a:t>
            </a:r>
          </a:p>
          <a:p>
            <a:pPr marL="1031875" lvl="1" indent="-514350">
              <a:buNone/>
            </a:pPr>
            <a:endParaRPr lang="en-GB" sz="2400" dirty="0" smtClean="0"/>
          </a:p>
          <a:p>
            <a:pPr marL="514350" indent="-514350">
              <a:buFont typeface="+mj-lt"/>
              <a:buAutoNum type="arabicPeriod"/>
            </a:pPr>
            <a:r>
              <a:rPr lang="en-GB" sz="2800" dirty="0" smtClean="0"/>
              <a:t>Release it at Product-Equality</a:t>
            </a:r>
          </a:p>
          <a:p>
            <a:endParaRPr lang="en-GB" sz="2800" dirty="0" smtClean="0"/>
          </a:p>
          <a:p>
            <a:pPr>
              <a:buNone/>
            </a:pPr>
            <a:endParaRPr lang="en-GB" sz="2800" dirty="0" smtClean="0"/>
          </a:p>
        </p:txBody>
      </p:sp>
      <p:sp>
        <p:nvSpPr>
          <p:cNvPr id="4" name="Rectangle 11"/>
          <p:cNvSpPr>
            <a:spLocks noChangeArrowheads="1"/>
          </p:cNvSpPr>
          <p:nvPr/>
        </p:nvSpPr>
        <p:spPr bwMode="auto">
          <a:xfrm>
            <a:off x="7806833" y="1419896"/>
            <a:ext cx="412750" cy="5122572"/>
          </a:xfrm>
          <a:prstGeom prst="rect">
            <a:avLst/>
          </a:prstGeom>
          <a:gradFill rotWithShape="1">
            <a:gsLst>
              <a:gs pos="0">
                <a:schemeClr val="accent2">
                  <a:gamma/>
                  <a:shade val="46275"/>
                  <a:invGamma/>
                </a:schemeClr>
              </a:gs>
              <a:gs pos="100000">
                <a:schemeClr val="accent2"/>
              </a:gs>
            </a:gsLst>
            <a:lin ang="5400000" scaled="1"/>
          </a:gradFill>
          <a:ln w="15875">
            <a:solidFill>
              <a:schemeClr val="tx1"/>
            </a:solidFill>
            <a:miter lim="800000"/>
            <a:headEnd/>
            <a:tailEnd/>
          </a:ln>
          <a:effectLst/>
        </p:spPr>
        <p:txBody>
          <a:bodyPr anchor="ctr">
            <a:noAutofit/>
          </a:bodyPr>
          <a:lstStyle/>
          <a:p>
            <a:endParaRPr lang="en-GB"/>
          </a:p>
        </p:txBody>
      </p:sp>
      <p:sp>
        <p:nvSpPr>
          <p:cNvPr id="5" name="Text Box 20"/>
          <p:cNvSpPr txBox="1">
            <a:spLocks noChangeArrowheads="1"/>
          </p:cNvSpPr>
          <p:nvPr/>
        </p:nvSpPr>
        <p:spPr bwMode="auto">
          <a:xfrm>
            <a:off x="8294531" y="1359865"/>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1998</a:t>
            </a:r>
            <a:endParaRPr lang="en-GB" sz="1600" b="0" dirty="0">
              <a:solidFill>
                <a:schemeClr val="tx1"/>
              </a:solidFill>
              <a:latin typeface="Arial" charset="0"/>
            </a:endParaRPr>
          </a:p>
        </p:txBody>
      </p:sp>
      <p:sp>
        <p:nvSpPr>
          <p:cNvPr id="6" name="Text Box 20"/>
          <p:cNvSpPr txBox="1">
            <a:spLocks noChangeArrowheads="1"/>
          </p:cNvSpPr>
          <p:nvPr/>
        </p:nvSpPr>
        <p:spPr bwMode="auto">
          <a:xfrm>
            <a:off x="8331022" y="2439544"/>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2003</a:t>
            </a:r>
            <a:endParaRPr lang="en-GB" sz="1600" b="0" dirty="0">
              <a:solidFill>
                <a:schemeClr val="tx1"/>
              </a:solidFill>
              <a:latin typeface="Arial" charset="0"/>
            </a:endParaRPr>
          </a:p>
        </p:txBody>
      </p:sp>
      <p:sp>
        <p:nvSpPr>
          <p:cNvPr id="9" name="Text Box 20"/>
          <p:cNvSpPr txBox="1">
            <a:spLocks noChangeArrowheads="1"/>
          </p:cNvSpPr>
          <p:nvPr/>
        </p:nvSpPr>
        <p:spPr bwMode="auto">
          <a:xfrm>
            <a:off x="8315996" y="3583618"/>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2005</a:t>
            </a:r>
            <a:endParaRPr lang="en-GB" sz="1600" b="0" dirty="0">
              <a:solidFill>
                <a:schemeClr val="tx1"/>
              </a:solidFill>
              <a:latin typeface="Arial" charset="0"/>
            </a:endParaRPr>
          </a:p>
        </p:txBody>
      </p:sp>
      <p:sp>
        <p:nvSpPr>
          <p:cNvPr id="10" name="Text Box 20"/>
          <p:cNvSpPr txBox="1">
            <a:spLocks noChangeArrowheads="1"/>
          </p:cNvSpPr>
          <p:nvPr/>
        </p:nvSpPr>
        <p:spPr bwMode="auto">
          <a:xfrm>
            <a:off x="8300971" y="4663295"/>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2007</a:t>
            </a:r>
            <a:endParaRPr lang="en-GB" sz="1600" b="0" dirty="0">
              <a:solidFill>
                <a:schemeClr val="tx1"/>
              </a:solidFill>
              <a:latin typeface="Arial" charset="0"/>
            </a:endParaRPr>
          </a:p>
        </p:txBody>
      </p:sp>
      <p:sp>
        <p:nvSpPr>
          <p:cNvPr id="11" name="Text Box 20"/>
          <p:cNvSpPr txBox="1">
            <a:spLocks noChangeArrowheads="1"/>
          </p:cNvSpPr>
          <p:nvPr/>
        </p:nvSpPr>
        <p:spPr bwMode="auto">
          <a:xfrm>
            <a:off x="8298824" y="5846007"/>
            <a:ext cx="639919" cy="338554"/>
          </a:xfrm>
          <a:prstGeom prst="rect">
            <a:avLst/>
          </a:prstGeom>
          <a:noFill/>
          <a:ln w="15875">
            <a:noFill/>
            <a:miter lim="800000"/>
            <a:headEnd/>
            <a:tailEnd/>
          </a:ln>
          <a:effectLst/>
        </p:spPr>
        <p:txBody>
          <a:bodyPr wrap="none" anchor="ctr">
            <a:spAutoFit/>
          </a:bodyPr>
          <a:lstStyle/>
          <a:p>
            <a:pPr>
              <a:spcBef>
                <a:spcPct val="50000"/>
              </a:spcBef>
            </a:pPr>
            <a:r>
              <a:rPr lang="en-GB" sz="1600" dirty="0" smtClean="0">
                <a:latin typeface="Arial" charset="0"/>
              </a:rPr>
              <a:t>2010</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rmAutofit fontScale="85000" lnSpcReduction="10000"/>
          </a:bodyPr>
          <a:lstStyle/>
          <a:p>
            <a:endParaRPr lang="en-GB" dirty="0" smtClean="0">
              <a:solidFill>
                <a:schemeClr val="accent1">
                  <a:lumMod val="40000"/>
                  <a:lumOff val="60000"/>
                </a:schemeClr>
              </a:solidFill>
            </a:endParaRPr>
          </a:p>
          <a:p>
            <a:pPr lvl="1">
              <a:buNone/>
            </a:pPr>
            <a:r>
              <a:rPr lang="en-GB" dirty="0" smtClean="0">
                <a:solidFill>
                  <a:schemeClr val="accent1">
                    <a:lumMod val="40000"/>
                    <a:lumOff val="60000"/>
                  </a:schemeClr>
                </a:solidFill>
              </a:rPr>
              <a:t>   		You can run it, but it may take a while</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Or, your builder says...</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OK, I can do the job, but I might  have to talk to someone else about it. Tell me what to do when I’m done</a:t>
            </a: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&lt;async-event&gt;</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Autofit/>
          </a:bodyPr>
          <a:lstStyle/>
          <a:p>
            <a:pPr algn="ctr">
              <a:buNone/>
            </a:pPr>
            <a:r>
              <a:rPr lang="en-GB" sz="2800" dirty="0" smtClean="0">
                <a:solidFill>
                  <a:schemeClr val="accent1">
                    <a:lumMod val="40000"/>
                    <a:lumOff val="60000"/>
                  </a:schemeClr>
                </a:solidFill>
              </a:rPr>
              <a:t>Resumption monad</a:t>
            </a:r>
          </a:p>
          <a:p>
            <a:pPr algn="ctr">
              <a:buNone/>
            </a:pPr>
            <a:r>
              <a:rPr lang="en-GB" sz="2800" dirty="0" smtClean="0">
                <a:solidFill>
                  <a:schemeClr val="accent1">
                    <a:lumMod val="40000"/>
                    <a:lumOff val="60000"/>
                  </a:schemeClr>
                </a:solidFill>
              </a:rPr>
              <a:t>(one shot continuations)</a:t>
            </a:r>
          </a:p>
          <a:p>
            <a:pPr algn="ctr">
              <a:buNone/>
            </a:pPr>
            <a:r>
              <a:rPr lang="en-GB" sz="2800" dirty="0" smtClean="0">
                <a:solidFill>
                  <a:schemeClr val="accent1">
                    <a:lumMod val="40000"/>
                    <a:lumOff val="60000"/>
                  </a:schemeClr>
                </a:solidFill>
              </a:rPr>
              <a:t>w/- result/exception/cancellation continuations</a:t>
            </a:r>
          </a:p>
          <a:p>
            <a:pPr algn="ctr">
              <a:buNone/>
            </a:pPr>
            <a:endParaRPr lang="en-GB" sz="2400" dirty="0" smtClean="0">
              <a:solidFill>
                <a:schemeClr val="accent1">
                  <a:lumMod val="40000"/>
                  <a:lumOff val="60000"/>
                </a:schemeClr>
              </a:solidFill>
            </a:endParaRPr>
          </a:p>
          <a:p>
            <a:pPr algn="ctr">
              <a:buNone/>
            </a:pPr>
            <a:r>
              <a:rPr lang="en-GB" sz="2400" dirty="0" smtClean="0">
                <a:solidFill>
                  <a:schemeClr val="accent1">
                    <a:lumMod val="40000"/>
                    <a:lumOff val="60000"/>
                  </a:schemeClr>
                </a:solidFill>
              </a:rPr>
              <a:t>+ delimited exceptions and resources</a:t>
            </a:r>
          </a:p>
          <a:p>
            <a:pPr algn="ctr">
              <a:buNone/>
            </a:pPr>
            <a:r>
              <a:rPr lang="en-GB" sz="2400" dirty="0" smtClean="0">
                <a:solidFill>
                  <a:schemeClr val="accent1">
                    <a:lumMod val="40000"/>
                    <a:lumOff val="60000"/>
                  </a:schemeClr>
                </a:solidFill>
              </a:rPr>
              <a:t>+ combinators to put them together</a:t>
            </a:r>
          </a:p>
          <a:p>
            <a:pPr algn="ctr">
              <a:buNone/>
            </a:pPr>
            <a:r>
              <a:rPr lang="en-GB" sz="2400" dirty="0" smtClean="0">
                <a:solidFill>
                  <a:schemeClr val="accent1">
                    <a:lumMod val="40000"/>
                    <a:lumOff val="60000"/>
                  </a:schemeClr>
                </a:solidFill>
              </a:rPr>
              <a:t> + monadic syntax  </a:t>
            </a:r>
          </a:p>
          <a:p>
            <a:pPr algn="ctr">
              <a:buNone/>
            </a:pPr>
            <a:r>
              <a:rPr lang="en-GB" sz="2400" dirty="0" smtClean="0">
                <a:solidFill>
                  <a:schemeClr val="accent1">
                    <a:lumMod val="40000"/>
                    <a:lumOff val="60000"/>
                  </a:schemeClr>
                </a:solidFill>
              </a:rPr>
              <a:t> + start-task, fork-join operators </a:t>
            </a:r>
          </a:p>
          <a:p>
            <a:pPr algn="ctr">
              <a:buNone/>
            </a:pPr>
            <a:endParaRPr lang="en-GB" sz="2400" dirty="0" smtClean="0">
              <a:solidFill>
                <a:schemeClr val="accent1">
                  <a:lumMod val="40000"/>
                  <a:lumOff val="60000"/>
                </a:schemeClr>
              </a:solidFill>
            </a:endParaRP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lstStyle/>
          <a:p>
            <a:r>
              <a:rPr lang="en-GB" dirty="0" err="1" smtClean="0"/>
              <a:t>async</a:t>
            </a:r>
            <a:r>
              <a:rPr lang="en-GB" dirty="0" smtClean="0"/>
              <a:t> {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919953"/>
            <a:ext cx="5138192" cy="1739651"/>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 = </a:t>
            </a:r>
            <a:r>
              <a:rPr lang="en-GB" b="1" dirty="0" err="1" smtClean="0">
                <a:solidFill>
                  <a:schemeClr val="bg1"/>
                </a:solidFill>
                <a:latin typeface="Consolas" pitchFamily="49" charset="0"/>
                <a:cs typeface="Consolas" pitchFamily="49" charset="0"/>
              </a:rPr>
              <a:t>ReadAsync</a:t>
            </a:r>
            <a:r>
              <a:rPr lang="en-GB" b="1" dirty="0" smtClean="0">
                <a:solidFill>
                  <a:schemeClr val="bg1"/>
                </a:solidFill>
                <a:latin typeface="Consolas" pitchFamily="49" charset="0"/>
                <a:cs typeface="Consolas" pitchFamily="49" charset="0"/>
              </a:rPr>
              <a:t> "cat.jpg"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image2 = f image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WriteAsync</a:t>
            </a:r>
            <a:r>
              <a:rPr lang="en-GB" b="1" dirty="0" smtClean="0">
                <a:solidFill>
                  <a:schemeClr val="bg1"/>
                </a:solidFill>
                <a:latin typeface="Consolas" pitchFamily="49" charset="0"/>
                <a:cs typeface="Consolas" pitchFamily="49" charset="0"/>
              </a:rPr>
              <a:t> image2 "dog.jpg"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"done!" </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image2 }</a:t>
            </a:r>
          </a:p>
        </p:txBody>
      </p:sp>
      <p:sp>
        <p:nvSpPr>
          <p:cNvPr id="20" name="Freeform 19"/>
          <p:cNvSpPr/>
          <p:nvPr/>
        </p:nvSpPr>
        <p:spPr>
          <a:xfrm>
            <a:off x="1212149" y="850006"/>
            <a:ext cx="4261371" cy="1622738"/>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769734" y="1419905"/>
            <a:ext cx="2786495" cy="707886"/>
          </a:xfrm>
          <a:prstGeom prst="leftArrowCallout">
            <a:avLst>
              <a:gd name="adj1" fmla="val 25000"/>
              <a:gd name="adj2" fmla="val 25000"/>
              <a:gd name="adj3" fmla="val 25000"/>
              <a:gd name="adj4" fmla="val 820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Continuation/</a:t>
            </a:r>
          </a:p>
          <a:p>
            <a:pPr algn="ctr"/>
            <a:r>
              <a:rPr lang="en-GB" sz="2000" b="1" dirty="0" smtClean="0"/>
              <a:t>Event </a:t>
            </a:r>
            <a:r>
              <a:rPr lang="en-GB" sz="2000" b="1" dirty="0" err="1" smtClean="0"/>
              <a:t>callback</a:t>
            </a:r>
            <a:endParaRPr lang="en-GB" sz="2000" b="1" dirty="0"/>
          </a:p>
        </p:txBody>
      </p:sp>
      <p:sp>
        <p:nvSpPr>
          <p:cNvPr id="23" name="Left Arrow Callout 22"/>
          <p:cNvSpPr/>
          <p:nvPr/>
        </p:nvSpPr>
        <p:spPr>
          <a:xfrm>
            <a:off x="5537915" y="827501"/>
            <a:ext cx="3181082" cy="400110"/>
          </a:xfrm>
          <a:prstGeom prst="leftArrowCallout">
            <a:avLst>
              <a:gd name="adj1" fmla="val 25000"/>
              <a:gd name="adj2" fmla="val 25000"/>
              <a:gd name="adj3" fmla="val 25000"/>
              <a:gd name="adj4" fmla="val 7955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Asynchronous  action</a:t>
            </a:r>
            <a:endParaRPr lang="en-GB" sz="20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Repeating tasks with mutable state</a:t>
            </a:r>
          </a:p>
          <a:p>
            <a:pPr>
              <a:buNone/>
            </a:pPr>
            <a:endParaRPr lang="en-GB" sz="2800" dirty="0" smtClean="0"/>
          </a:p>
          <a:p>
            <a:endParaRPr lang="en-GB" sz="2800" dirty="0" smtClean="0"/>
          </a:p>
          <a:p>
            <a:endParaRPr lang="en-GB" sz="2800" dirty="0" smtClean="0"/>
          </a:p>
          <a:p>
            <a:endParaRPr lang="en-GB" sz="2800" dirty="0" smtClean="0"/>
          </a:p>
          <a:p>
            <a:r>
              <a:rPr lang="en-GB" sz="2800" dirty="0" smtClean="0"/>
              <a:t>Repeating tasks with immutable state</a:t>
            </a:r>
          </a:p>
          <a:p>
            <a:pPr>
              <a:buNone/>
            </a:pPr>
            <a:endParaRPr lang="en-GB" sz="2800" dirty="0" smtClean="0"/>
          </a:p>
          <a:p>
            <a:endParaRPr lang="en-GB" sz="2800" dirty="0" smtClean="0"/>
          </a:p>
          <a:p>
            <a:endParaRPr lang="en-GB" sz="2800" dirty="0" smtClean="0"/>
          </a:p>
        </p:txBody>
      </p:sp>
      <p:sp>
        <p:nvSpPr>
          <p:cNvPr id="6" name="Folded Corner 5"/>
          <p:cNvSpPr/>
          <p:nvPr/>
        </p:nvSpPr>
        <p:spPr>
          <a:xfrm>
            <a:off x="772907" y="4288558"/>
            <a:ext cx="6357982" cy="229061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accent2"/>
                </a:solidFill>
                <a:latin typeface="Consolas" pitchFamily="49" charset="0"/>
                <a:cs typeface="Consolas" pitchFamily="49" charset="0"/>
              </a:rPr>
              <a:t>let </a:t>
            </a:r>
            <a:r>
              <a:rPr lang="en-GB" sz="2000" b="1" dirty="0" err="1" smtClean="0">
                <a:solidFill>
                  <a:schemeClr val="accent2"/>
                </a:solidFill>
                <a:latin typeface="Consolas" pitchFamily="49" charset="0"/>
                <a:cs typeface="Consolas" pitchFamily="49" charset="0"/>
              </a:rPr>
              <a:t>rec</a:t>
            </a:r>
            <a:r>
              <a:rPr lang="en-GB" sz="2000" b="1" dirty="0" smtClean="0">
                <a:solidFill>
                  <a:schemeClr val="accent2"/>
                </a:solidFill>
                <a:latin typeface="Consolas" pitchFamily="49" charset="0"/>
                <a:cs typeface="Consolas" pitchFamily="49" charset="0"/>
              </a:rPr>
              <a:t> </a:t>
            </a:r>
            <a:r>
              <a:rPr lang="en-GB" sz="2000" b="1" dirty="0" smtClean="0">
                <a:solidFill>
                  <a:schemeClr val="bg1"/>
                </a:solidFill>
                <a:latin typeface="Consolas" pitchFamily="49" charset="0"/>
                <a:cs typeface="Consolas" pitchFamily="49" charset="0"/>
              </a:rPr>
              <a:t>loop count =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printfn</a:t>
            </a:r>
            <a:r>
              <a:rPr lang="en-GB" sz="2000" b="1" dirty="0" smtClean="0">
                <a:solidFill>
                  <a:schemeClr val="bg1"/>
                </a:solidFill>
                <a:latin typeface="Consolas" pitchFamily="49" charset="0"/>
                <a:cs typeface="Consolas" pitchFamily="49" charset="0"/>
              </a:rPr>
              <a:t> "got a message"</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loop (count +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loop 0</a:t>
            </a:r>
          </a:p>
        </p:txBody>
      </p:sp>
      <p:sp>
        <p:nvSpPr>
          <p:cNvPr id="5" name="Rectangle 4"/>
          <p:cNvSpPr/>
          <p:nvPr/>
        </p:nvSpPr>
        <p:spPr>
          <a:xfrm>
            <a:off x="804500" y="2131222"/>
            <a:ext cx="6357982"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 async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state =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while </a:t>
            </a:r>
            <a:r>
              <a:rPr lang="en-GB" sz="2000" b="1" dirty="0" smtClean="0">
                <a:solidFill>
                  <a:schemeClr val="bg1"/>
                </a:solidFill>
                <a:latin typeface="Consolas" pitchFamily="49" charset="0"/>
                <a:cs typeface="Consolas" pitchFamily="49" charset="0"/>
              </a:rPr>
              <a:t>true </a:t>
            </a:r>
            <a:r>
              <a:rPr lang="en-GB" sz="2000" b="1" dirty="0" smtClean="0">
                <a:solidFill>
                  <a:schemeClr val="accent2"/>
                </a:solidFill>
                <a:latin typeface="Consolas" pitchFamily="49" charset="0"/>
                <a:cs typeface="Consolas" pitchFamily="49" charset="0"/>
              </a:rPr>
              <a:t>do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&lt;process message&gt;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Representing Agents (approximate) </a:t>
            </a:r>
          </a:p>
          <a:p>
            <a:pPr>
              <a:buNone/>
            </a:pPr>
            <a:endParaRPr lang="en-GB" sz="2800" dirty="0" smtClean="0"/>
          </a:p>
          <a:p>
            <a:endParaRPr lang="en-GB" sz="2800" dirty="0" smtClean="0"/>
          </a:p>
          <a:p>
            <a:endParaRPr lang="en-GB" sz="2800" dirty="0" smtClean="0"/>
          </a:p>
          <a:p>
            <a:pPr>
              <a:buNone/>
            </a:pPr>
            <a:endParaRPr lang="en-GB" sz="2800" dirty="0" smtClean="0"/>
          </a:p>
          <a:p>
            <a:endParaRPr lang="en-GB" sz="2800" dirty="0" smtClean="0"/>
          </a:p>
          <a:p>
            <a:endParaRPr lang="en-GB" sz="2800" dirty="0" smtClean="0"/>
          </a:p>
        </p:txBody>
      </p:sp>
      <p:sp>
        <p:nvSpPr>
          <p:cNvPr id="6" name="Folded Corner 5"/>
          <p:cNvSpPr/>
          <p:nvPr/>
        </p:nvSpPr>
        <p:spPr>
          <a:xfrm>
            <a:off x="818588" y="2428868"/>
            <a:ext cx="6357982" cy="2731382"/>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queue = new Queue()</a:t>
            </a:r>
          </a:p>
          <a:p>
            <a:endParaRPr lang="en-GB" b="1" dirty="0" smtClean="0">
              <a:solidFill>
                <a:schemeClr val="bg1"/>
              </a:solidFill>
              <a:latin typeface="Consolas" pitchFamily="49" charset="0"/>
              <a:cs typeface="Consolas" pitchFamily="49" charset="0"/>
            </a:endParaRP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rec</a:t>
            </a:r>
            <a:r>
              <a:rPr lang="en-GB" b="1" dirty="0" smtClean="0">
                <a:solidFill>
                  <a:schemeClr val="bg1"/>
                </a:solidFill>
                <a:latin typeface="Consolas" pitchFamily="49" charset="0"/>
                <a:cs typeface="Consolas" pitchFamily="49" charset="0"/>
              </a:rPr>
              <a:t> loop count = </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msg</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queue.ReadMessage</a:t>
            </a:r>
            <a:r>
              <a:rPr lang="en-GB" b="1" dirty="0" smtClean="0">
                <a:solidFill>
                  <a:schemeClr val="bg1"/>
                </a:solidFill>
                <a:latin typeface="Consolas" pitchFamily="49" charset="0"/>
                <a:cs typeface="Consolas" pitchFamily="49" charset="0"/>
              </a:rPr>
              <a:t>()</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"got a message"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loop (count + </a:t>
            </a:r>
            <a:r>
              <a:rPr lang="en-GB" b="1" dirty="0" err="1" smtClean="0">
                <a:solidFill>
                  <a:schemeClr val="bg1"/>
                </a:solidFill>
                <a:latin typeface="Consolas" pitchFamily="49" charset="0"/>
                <a:cs typeface="Consolas" pitchFamily="49" charset="0"/>
              </a:rPr>
              <a:t>msg</a:t>
            </a:r>
            <a:r>
              <a:rPr lang="en-GB" b="1" dirty="0" smtClean="0">
                <a:solidFill>
                  <a:schemeClr val="bg1"/>
                </a:solidFill>
                <a:latin typeface="Consolas" pitchFamily="49" charset="0"/>
                <a:cs typeface="Consolas" pitchFamily="49" charset="0"/>
              </a:rPr>
              <a:t>) }</a:t>
            </a:r>
          </a:p>
          <a:p>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Async.Start</a:t>
            </a:r>
            <a:r>
              <a:rPr lang="en-GB" b="1" dirty="0" smtClean="0">
                <a:solidFill>
                  <a:schemeClr val="bg1"/>
                </a:solidFill>
                <a:latin typeface="Consolas" pitchFamily="49" charset="0"/>
                <a:cs typeface="Consolas" pitchFamily="49" charset="0"/>
              </a:rPr>
              <a:t> (loop 0)</a:t>
            </a:r>
          </a:p>
          <a:p>
            <a:endParaRPr lang="en-GB" b="1" dirty="0" smtClean="0">
              <a:solidFill>
                <a:schemeClr val="bg1"/>
              </a:solidFill>
              <a:latin typeface="Consolas" pitchFamily="49" charset="0"/>
              <a:cs typeface="Consolas" pitchFamily="49" charset="0"/>
            </a:endParaRP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queue.Enqueue</a:t>
            </a:r>
            <a:r>
              <a:rPr lang="en-GB" b="1" dirty="0" smtClean="0">
                <a:solidFill>
                  <a:schemeClr val="bg1"/>
                </a:solidFill>
                <a:latin typeface="Consolas" pitchFamily="49" charset="0"/>
                <a:cs typeface="Consolas" pitchFamily="49" charset="0"/>
              </a:rPr>
              <a:t> 3</a:t>
            </a:r>
          </a:p>
          <a:p>
            <a:r>
              <a:rPr lang="en-GB" b="1" dirty="0" err="1" smtClean="0">
                <a:solidFill>
                  <a:schemeClr val="bg1"/>
                </a:solidFill>
                <a:latin typeface="Consolas" pitchFamily="49" charset="0"/>
                <a:cs typeface="Consolas" pitchFamily="49" charset="0"/>
              </a:rPr>
              <a:t>queue.Enqueue</a:t>
            </a:r>
            <a:r>
              <a:rPr lang="en-GB" b="1" dirty="0" smtClean="0">
                <a:solidFill>
                  <a:schemeClr val="bg1"/>
                </a:solidFill>
                <a:latin typeface="Consolas" pitchFamily="49" charset="0"/>
                <a:cs typeface="Consolas" pitchFamily="49" charset="0"/>
              </a:rPr>
              <a:t> 4</a:t>
            </a:r>
          </a:p>
          <a:p>
            <a:endParaRPr lang="en-GB" b="1" dirty="0" smtClean="0">
              <a:solidFill>
                <a:schemeClr val="bg1"/>
              </a:solidFill>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329595"/>
          </a:xfrm>
        </p:spPr>
        <p:txBody>
          <a:bodyPr/>
          <a:lstStyle/>
          <a:p>
            <a:pPr algn="ctr"/>
            <a:r>
              <a:rPr lang="en-GB" dirty="0" smtClean="0"/>
              <a:t>Why are we investing in Functional Programming Anyway?</a:t>
            </a:r>
            <a:endParaRPr lang="en-GB"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summary</a:t>
            </a:r>
            <a:endParaRPr lang="en-GB"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Recap</a:t>
            </a:r>
            <a:endParaRPr lang="en-GB" dirty="0"/>
          </a:p>
        </p:txBody>
      </p:sp>
      <p:sp>
        <p:nvSpPr>
          <p:cNvPr id="6" name="Content Placeholder 5"/>
          <p:cNvSpPr>
            <a:spLocks noGrp="1"/>
          </p:cNvSpPr>
          <p:nvPr>
            <p:ph type="body" idx="1"/>
          </p:nvPr>
        </p:nvSpPr>
        <p:spPr/>
        <p:txBody>
          <a:bodyPr/>
          <a:lstStyle/>
          <a:p>
            <a:r>
              <a:rPr lang="en-GB" sz="2800" dirty="0" smtClean="0"/>
              <a:t>F# is a </a:t>
            </a:r>
            <a:r>
              <a:rPr lang="en-GB" sz="2800" b="1" dirty="0" smtClean="0">
                <a:solidFill>
                  <a:schemeClr val="accent5"/>
                </a:solidFill>
              </a:rPr>
              <a:t>general</a:t>
            </a:r>
            <a:r>
              <a:rPr lang="en-GB" sz="2800" dirty="0" smtClean="0">
                <a:solidFill>
                  <a:schemeClr val="accent5"/>
                </a:solidFill>
              </a:rPr>
              <a:t> </a:t>
            </a:r>
            <a:r>
              <a:rPr lang="en-GB" sz="2800" b="1" dirty="0" smtClean="0">
                <a:solidFill>
                  <a:schemeClr val="accent5"/>
                </a:solidFill>
              </a:rPr>
              <a:t>purpose</a:t>
            </a:r>
            <a:r>
              <a:rPr lang="en-GB" sz="2800" dirty="0" smtClean="0"/>
              <a:t>, </a:t>
            </a:r>
            <a:r>
              <a:rPr lang="en-GB" sz="2800" b="1" dirty="0" smtClean="0">
                <a:solidFill>
                  <a:schemeClr val="accent5"/>
                </a:solidFill>
              </a:rPr>
              <a:t>efficient</a:t>
            </a:r>
            <a:r>
              <a:rPr lang="en-GB" sz="2800" dirty="0" smtClean="0"/>
              <a:t>, </a:t>
            </a:r>
            <a:r>
              <a:rPr lang="en-GB" sz="2800" b="1" dirty="0" smtClean="0">
                <a:solidFill>
                  <a:schemeClr val="accent5"/>
                </a:solidFill>
              </a:rPr>
              <a:t>succinct</a:t>
            </a:r>
            <a:r>
              <a:rPr lang="en-GB" sz="2800" dirty="0" smtClean="0"/>
              <a:t>, “</a:t>
            </a:r>
            <a:r>
              <a:rPr lang="en-GB" sz="2800" b="1" dirty="0" smtClean="0">
                <a:solidFill>
                  <a:schemeClr val="accent5"/>
                </a:solidFill>
              </a:rPr>
              <a:t>functional-first</a:t>
            </a:r>
            <a:r>
              <a:rPr lang="en-GB" sz="2800" dirty="0" smtClean="0"/>
              <a:t>” </a:t>
            </a:r>
            <a:r>
              <a:rPr lang="en-GB" sz="2800" dirty="0" smtClean="0">
                <a:solidFill>
                  <a:schemeClr val="accent5"/>
                </a:solidFill>
              </a:rPr>
              <a:t>.</a:t>
            </a:r>
            <a:r>
              <a:rPr lang="en-GB" sz="2800" b="1" dirty="0" smtClean="0">
                <a:solidFill>
                  <a:schemeClr val="accent5"/>
                </a:solidFill>
              </a:rPr>
              <a:t>NET</a:t>
            </a:r>
            <a:r>
              <a:rPr lang="en-GB" sz="2800" dirty="0" smtClean="0"/>
              <a:t> programming language</a:t>
            </a:r>
          </a:p>
          <a:p>
            <a:endParaRPr lang="en-GB" sz="2800" dirty="0" smtClean="0"/>
          </a:p>
          <a:p>
            <a:r>
              <a:rPr lang="en-GB" sz="2800" dirty="0" smtClean="0"/>
              <a:t>F# has a </a:t>
            </a:r>
            <a:r>
              <a:rPr lang="en-GB" sz="2800" b="1" dirty="0" smtClean="0">
                <a:solidFill>
                  <a:schemeClr val="accent5"/>
                </a:solidFill>
              </a:rPr>
              <a:t>simple</a:t>
            </a:r>
            <a:r>
              <a:rPr lang="en-GB" sz="2800" dirty="0" smtClean="0"/>
              <a:t>, </a:t>
            </a:r>
            <a:r>
              <a:rPr lang="en-GB" sz="2800" b="1" dirty="0" smtClean="0">
                <a:solidFill>
                  <a:schemeClr val="accent5"/>
                </a:solidFill>
              </a:rPr>
              <a:t>script-like</a:t>
            </a:r>
            <a:r>
              <a:rPr lang="en-GB" sz="2800" dirty="0" smtClean="0"/>
              <a:t> initial experience, but is </a:t>
            </a:r>
            <a:r>
              <a:rPr lang="en-GB" sz="2800" b="1" dirty="0" smtClean="0">
                <a:solidFill>
                  <a:schemeClr val="accent5"/>
                </a:solidFill>
              </a:rPr>
              <a:t>strongly</a:t>
            </a:r>
            <a:r>
              <a:rPr lang="en-GB" sz="2800" dirty="0" smtClean="0">
                <a:solidFill>
                  <a:schemeClr val="accent5"/>
                </a:solidFill>
              </a:rPr>
              <a:t> </a:t>
            </a:r>
            <a:r>
              <a:rPr lang="en-GB" sz="2800" b="1" dirty="0" smtClean="0">
                <a:solidFill>
                  <a:schemeClr val="accent5"/>
                </a:solidFill>
              </a:rPr>
              <a:t>typed</a:t>
            </a:r>
            <a:r>
              <a:rPr lang="en-GB" sz="2800" dirty="0" smtClean="0"/>
              <a:t> and .NET friendly</a:t>
            </a:r>
          </a:p>
          <a:p>
            <a:endParaRPr lang="en-GB" sz="2800" dirty="0" smtClean="0"/>
          </a:p>
          <a:p>
            <a:r>
              <a:rPr lang="en-GB" sz="2800" dirty="0" smtClean="0"/>
              <a:t>F# has some nice features for </a:t>
            </a:r>
            <a:r>
              <a:rPr lang="en-GB" sz="2800" b="1" dirty="0" smtClean="0">
                <a:solidFill>
                  <a:schemeClr val="accent5"/>
                </a:solidFill>
              </a:rPr>
              <a:t>objects</a:t>
            </a:r>
            <a:r>
              <a:rPr lang="en-GB" sz="2800" dirty="0" smtClean="0"/>
              <a:t>, </a:t>
            </a:r>
            <a:r>
              <a:rPr lang="en-GB" sz="2800" b="1" dirty="0" smtClean="0">
                <a:solidFill>
                  <a:schemeClr val="accent5"/>
                </a:solidFill>
              </a:rPr>
              <a:t>queries</a:t>
            </a:r>
            <a:r>
              <a:rPr lang="en-GB" sz="2800" dirty="0" smtClean="0"/>
              <a:t>, </a:t>
            </a:r>
            <a:r>
              <a:rPr lang="en-GB" sz="2800" b="1" dirty="0" smtClean="0">
                <a:solidFill>
                  <a:schemeClr val="accent5"/>
                </a:solidFill>
              </a:rPr>
              <a:t>async</a:t>
            </a:r>
            <a:r>
              <a:rPr lang="en-GB" sz="2800" dirty="0" smtClean="0"/>
              <a:t>, </a:t>
            </a:r>
            <a:r>
              <a:rPr lang="en-GB" sz="2800" b="1" dirty="0" smtClean="0">
                <a:solidFill>
                  <a:schemeClr val="accent5"/>
                </a:solidFill>
              </a:rPr>
              <a:t>agents</a:t>
            </a:r>
            <a:r>
              <a:rPr lang="en-GB" sz="2800" dirty="0" smtClean="0"/>
              <a:t>, </a:t>
            </a:r>
            <a:r>
              <a:rPr lang="en-GB" sz="2800" b="1" dirty="0" smtClean="0">
                <a:solidFill>
                  <a:schemeClr val="accent5"/>
                </a:solidFill>
              </a:rPr>
              <a:t>parallel</a:t>
            </a:r>
            <a:r>
              <a:rPr lang="en-GB" sz="2800" dirty="0" smtClean="0">
                <a:solidFill>
                  <a:schemeClr val="accent5"/>
                </a:solidFill>
              </a:rPr>
              <a:t> </a:t>
            </a:r>
            <a:r>
              <a:rPr lang="en-GB" sz="2800" dirty="0" smtClean="0"/>
              <a:t>and </a:t>
            </a:r>
            <a:r>
              <a:rPr lang="en-GB" sz="2800" b="1" dirty="0" smtClean="0">
                <a:solidFill>
                  <a:schemeClr val="accent5"/>
                </a:solidFill>
              </a:rPr>
              <a:t>units of measure</a:t>
            </a:r>
          </a:p>
          <a:p>
            <a:endParaRPr lang="en-GB" sz="2800" dirty="0" smtClean="0"/>
          </a:p>
          <a:p>
            <a:r>
              <a:rPr lang="en-GB" sz="2800" dirty="0" smtClean="0"/>
              <a:t>F# is </a:t>
            </a:r>
            <a:r>
              <a:rPr lang="en-GB" sz="2800" b="1" dirty="0" smtClean="0">
                <a:solidFill>
                  <a:schemeClr val="accent5"/>
                </a:solidFill>
              </a:rPr>
              <a:t>highly interoperable</a:t>
            </a:r>
            <a:r>
              <a:rPr lang="en-GB" sz="2800" dirty="0" smtClean="0"/>
              <a:t>, and can build vanilla .NET components</a:t>
            </a:r>
          </a:p>
          <a:p>
            <a:pPr>
              <a:buNone/>
            </a:pPr>
            <a:endParaRPr lang="en-GB" sz="2800" dirty="0" smtClean="0"/>
          </a:p>
          <a:p>
            <a:endParaRPr lang="en-GB" sz="28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F# - Research Contributions </a:t>
            </a:r>
            <a:endParaRPr lang="en-US" dirty="0"/>
          </a:p>
        </p:txBody>
      </p:sp>
      <p:sp>
        <p:nvSpPr>
          <p:cNvPr id="6" name="Content Placeholder 5"/>
          <p:cNvSpPr>
            <a:spLocks noGrp="1"/>
          </p:cNvSpPr>
          <p:nvPr>
            <p:ph idx="1"/>
          </p:nvPr>
        </p:nvSpPr>
        <p:spPr/>
        <p:txBody>
          <a:bodyPr/>
          <a:lstStyle/>
          <a:p>
            <a:r>
              <a:rPr lang="en-GB" dirty="0" smtClean="0"/>
              <a:t>Active Patterns  </a:t>
            </a:r>
            <a:r>
              <a:rPr lang="en-GB" sz="1800" dirty="0" smtClean="0"/>
              <a:t>ICFP 07</a:t>
            </a:r>
            <a:endParaRPr lang="en-GB" dirty="0" smtClean="0"/>
          </a:p>
          <a:p>
            <a:endParaRPr lang="en-GB" sz="2000" dirty="0" smtClean="0"/>
          </a:p>
          <a:p>
            <a:r>
              <a:rPr lang="en-GB" dirty="0" smtClean="0"/>
              <a:t>Meta-programming in a typed language  </a:t>
            </a:r>
            <a:r>
              <a:rPr lang="en-GB" sz="1600" dirty="0" smtClean="0"/>
              <a:t>ML 06</a:t>
            </a:r>
            <a:endParaRPr lang="en-GB" dirty="0" smtClean="0"/>
          </a:p>
          <a:p>
            <a:endParaRPr lang="en-GB" sz="2000" dirty="0" smtClean="0"/>
          </a:p>
          <a:p>
            <a:r>
              <a:rPr lang="en-GB" dirty="0" smtClean="0"/>
              <a:t>Units of measure </a:t>
            </a:r>
            <a:r>
              <a:rPr lang="en-GB" sz="2000" dirty="0" smtClean="0"/>
              <a:t>CEFP 09, Kennedy</a:t>
            </a:r>
          </a:p>
          <a:p>
            <a:endParaRPr lang="en-GB" sz="2000" dirty="0" smtClean="0"/>
          </a:p>
          <a:p>
            <a:r>
              <a:rPr lang="en-GB" dirty="0" smtClean="0"/>
              <a:t>Lightweight reactive agents on VM </a:t>
            </a:r>
            <a:r>
              <a:rPr lang="en-GB" sz="1800" dirty="0" smtClean="0"/>
              <a:t>Expert F#</a:t>
            </a:r>
            <a:endParaRPr lang="en-GB" dirty="0" smtClean="0"/>
          </a:p>
          <a:p>
            <a:pPr>
              <a:buNone/>
            </a:pPr>
            <a:endParaRPr lang="en-GB" sz="2000" dirty="0" smtClean="0"/>
          </a:p>
          <a:p>
            <a:r>
              <a:rPr lang="en-GB" dirty="0" smtClean="0"/>
              <a:t>Nominal objects in a type-inferred language</a:t>
            </a:r>
          </a:p>
          <a:p>
            <a:endParaRPr lang="en-GB" sz="2000" dirty="0" smtClean="0"/>
          </a:p>
          <a:p>
            <a:r>
              <a:rPr lang="en-GB" dirty="0" smtClean="0"/>
              <a:t>Monadic programming in a strict language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6" name="Content Placeholder 5"/>
          <p:cNvSpPr>
            <a:spLocks noGrp="1"/>
          </p:cNvSpPr>
          <p:nvPr>
            <p:ph idx="1"/>
          </p:nvPr>
        </p:nvSpPr>
        <p:spPr/>
        <p:txBody>
          <a:bodyPr/>
          <a:lstStyle/>
          <a:p>
            <a:r>
              <a:rPr lang="en-GB" dirty="0" smtClean="0"/>
              <a:t>A vast amount....</a:t>
            </a:r>
          </a:p>
          <a:p>
            <a:pPr lvl="1"/>
            <a:r>
              <a:rPr lang="en-GB" dirty="0" smtClean="0"/>
              <a:t>C#</a:t>
            </a:r>
          </a:p>
          <a:p>
            <a:pPr lvl="1"/>
            <a:r>
              <a:rPr lang="en-GB" dirty="0" smtClean="0"/>
              <a:t>SML (SML.NET)</a:t>
            </a:r>
          </a:p>
          <a:p>
            <a:pPr lvl="1"/>
            <a:r>
              <a:rPr lang="en-GB" dirty="0" smtClean="0"/>
              <a:t>OCaml</a:t>
            </a:r>
          </a:p>
          <a:p>
            <a:pPr lvl="1"/>
            <a:r>
              <a:rPr lang="en-GB" dirty="0" err="1" smtClean="0"/>
              <a:t>Scala</a:t>
            </a:r>
            <a:endParaRPr lang="en-GB" dirty="0" smtClean="0"/>
          </a:p>
          <a:p>
            <a:pPr lvl="1"/>
            <a:r>
              <a:rPr lang="en-GB" dirty="0" smtClean="0"/>
              <a:t>Haskell</a:t>
            </a:r>
          </a:p>
          <a:p>
            <a:pPr lvl="1"/>
            <a:endParaRPr lang="en-GB" dirty="0" smtClean="0"/>
          </a:p>
          <a:p>
            <a:pPr lvl="1"/>
            <a:r>
              <a:rPr lang="en-GB" dirty="0" smtClean="0"/>
              <a:t>Kennedy ‘97 – Units of Measure</a:t>
            </a:r>
          </a:p>
          <a:p>
            <a:pPr lvl="1"/>
            <a:r>
              <a:rPr lang="en-GB" dirty="0" smtClean="0"/>
              <a:t>Use of resumptions for async/parallel programming has many precursors</a:t>
            </a:r>
          </a:p>
          <a:p>
            <a:pPr lvl="1"/>
            <a:endParaRPr lang="en-GB"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a:t>
            </a:r>
            <a:endParaRPr lang="en-GB" dirty="0"/>
          </a:p>
        </p:txBody>
      </p:sp>
      <p:sp>
        <p:nvSpPr>
          <p:cNvPr id="3" name="Content Placeholder 2"/>
          <p:cNvSpPr>
            <a:spLocks noGrp="1"/>
          </p:cNvSpPr>
          <p:nvPr>
            <p:ph idx="1"/>
          </p:nvPr>
        </p:nvSpPr>
        <p:spPr/>
        <p:txBody>
          <a:bodyPr/>
          <a:lstStyle/>
          <a:p>
            <a:r>
              <a:rPr lang="en-GB" dirty="0" smtClean="0"/>
              <a:t>F# Compiler Source in MSI/ZIP </a:t>
            </a:r>
          </a:p>
          <a:p>
            <a:pPr lvl="1"/>
            <a:r>
              <a:rPr lang="en-GB" dirty="0" smtClean="0"/>
              <a:t>In Every Release</a:t>
            </a:r>
          </a:p>
          <a:p>
            <a:pPr lvl="1"/>
            <a:r>
              <a:rPr lang="en-GB" dirty="0" smtClean="0"/>
              <a:t>Reference source, commercial use for binaries</a:t>
            </a:r>
          </a:p>
          <a:p>
            <a:pPr lvl="1"/>
            <a:r>
              <a:rPr lang="en-GB" dirty="0" smtClean="0"/>
              <a:t>Aiming for more permissive release </a:t>
            </a:r>
          </a:p>
          <a:p>
            <a:r>
              <a:rPr lang="en-GB" dirty="0" smtClean="0"/>
              <a:t>F# </a:t>
            </a:r>
            <a:r>
              <a:rPr lang="en-GB" dirty="0" err="1" smtClean="0"/>
              <a:t>PowerPack</a:t>
            </a:r>
            <a:r>
              <a:rPr lang="en-GB" dirty="0" smtClean="0"/>
              <a:t>  on </a:t>
            </a:r>
            <a:r>
              <a:rPr lang="en-GB" dirty="0" err="1" smtClean="0"/>
              <a:t>CodePlex</a:t>
            </a:r>
            <a:r>
              <a:rPr lang="en-GB" dirty="0" smtClean="0"/>
              <a:t> </a:t>
            </a:r>
          </a:p>
          <a:p>
            <a:pPr lvl="1"/>
            <a:r>
              <a:rPr lang="en-GB" dirty="0" smtClean="0"/>
              <a:t>Released Feb 2010</a:t>
            </a:r>
          </a:p>
          <a:p>
            <a:pPr lvl="1"/>
            <a:r>
              <a:rPr lang="en-GB" dirty="0" smtClean="0"/>
              <a:t>OSS approved licence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Code!</a:t>
            </a:r>
            <a:endParaRPr lang="en-AU" dirty="0">
              <a:solidFill>
                <a:schemeClr val="bg1">
                  <a:lumMod val="50000"/>
                </a:schemeClr>
              </a:solidFill>
            </a:endParaRPr>
          </a:p>
        </p:txBody>
      </p:sp>
      <p:sp>
        <p:nvSpPr>
          <p:cNvPr id="3" name="Content Placeholder 2"/>
          <p:cNvSpPr>
            <a:spLocks noGrp="1"/>
          </p:cNvSpPr>
          <p:nvPr>
            <p:ph type="body" idx="1"/>
          </p:nvPr>
        </p:nvSpPr>
        <p:spPr/>
        <p:txBody>
          <a:bodyPr>
            <a:normAutofit/>
          </a:bodyPr>
          <a:lstStyle/>
          <a:p>
            <a:pPr>
              <a:buNone/>
            </a:pPr>
            <a:r>
              <a:rPr lang="en-US" sz="1800" b="1" dirty="0" smtClean="0">
                <a:solidFill>
                  <a:schemeClr val="accent1"/>
                </a:solidFill>
                <a:latin typeface="Lucida Console" pitchFamily="49" charset="0"/>
              </a:rPr>
              <a:t>//F#</a:t>
            </a:r>
          </a:p>
          <a:p>
            <a:pPr>
              <a:buNone/>
            </a:pPr>
            <a:r>
              <a:rPr lang="en-AU" sz="1800" b="1" dirty="0" smtClean="0">
                <a:solidFill>
                  <a:schemeClr val="accent1"/>
                </a:solidFill>
                <a:latin typeface="Lucida Console" pitchFamily="49" charset="0"/>
              </a:rPr>
              <a:t>open </a:t>
            </a:r>
            <a:r>
              <a:rPr lang="en-AU" sz="1800" b="1" dirty="0">
                <a:solidFill>
                  <a:schemeClr val="accent1"/>
                </a:solidFill>
                <a:latin typeface="Lucida Console" pitchFamily="49" charset="0"/>
              </a:rPr>
              <a:t>System</a:t>
            </a:r>
          </a:p>
          <a:p>
            <a:pPr>
              <a:buNone/>
            </a:pPr>
            <a:r>
              <a:rPr lang="en-AU" sz="1800" b="1" dirty="0">
                <a:solidFill>
                  <a:schemeClr val="accent1"/>
                </a:solidFill>
                <a:latin typeface="Lucida Console" pitchFamily="49" charset="0"/>
              </a:rPr>
              <a:t>let a = 2</a:t>
            </a:r>
          </a:p>
          <a:p>
            <a:pPr>
              <a:buNone/>
            </a:pPr>
            <a:r>
              <a:rPr lang="en-AU" sz="1800" b="1" dirty="0" err="1" smtClean="0">
                <a:solidFill>
                  <a:schemeClr val="accent1"/>
                </a:solidFill>
                <a:latin typeface="Lucida Console" pitchFamily="49" charset="0"/>
              </a:rPr>
              <a:t>Console.WriteLine</a:t>
            </a:r>
            <a:r>
              <a:rPr lang="en-AU" sz="1800" b="1" dirty="0" smtClean="0">
                <a:solidFill>
                  <a:schemeClr val="accent1"/>
                </a:solidFill>
                <a:latin typeface="Lucida Console" pitchFamily="49" charset="0"/>
              </a:rPr>
              <a:t>(a)</a:t>
            </a:r>
            <a:endParaRPr lang="en-US" sz="1800" b="1" dirty="0">
              <a:solidFill>
                <a:schemeClr val="accent1"/>
              </a:solidFill>
              <a:latin typeface="Lucida Console" pitchFamily="49" charset="0"/>
            </a:endParaRPr>
          </a:p>
        </p:txBody>
      </p:sp>
      <p:sp>
        <p:nvSpPr>
          <p:cNvPr id="4" name="Content Placeholder 2"/>
          <p:cNvSpPr txBox="1">
            <a:spLocks/>
          </p:cNvSpPr>
          <p:nvPr/>
        </p:nvSpPr>
        <p:spPr>
          <a:xfrm>
            <a:off x="3747546" y="1359716"/>
            <a:ext cx="5143536" cy="4525963"/>
          </a:xfrm>
          <a:prstGeom prst="rect">
            <a:avLst/>
          </a:prstGeom>
        </p:spPr>
        <p:txBody>
          <a:bodyPr vert="horz" lIns="91432" tIns="45715" rIns="91432" bIns="45715" rtlCol="0">
            <a:noAutofit/>
          </a:bodyPr>
          <a:lstStyle/>
          <a:p>
            <a:pPr marL="342871" indent="-342871">
              <a:spcBef>
                <a:spcPct val="20000"/>
              </a:spcBef>
              <a:defRPr/>
            </a:pPr>
            <a:r>
              <a:rPr lang="en-US" b="1" dirty="0">
                <a:solidFill>
                  <a:schemeClr val="accent4">
                    <a:lumMod val="60000"/>
                    <a:lumOff val="40000"/>
                  </a:schemeClr>
                </a:solidFill>
                <a:latin typeface="Lucida Console" pitchFamily="49" charset="0"/>
              </a:rPr>
              <a:t>//C#</a:t>
            </a:r>
          </a:p>
          <a:p>
            <a:r>
              <a:rPr lang="en-AU" b="1" dirty="0">
                <a:solidFill>
                  <a:schemeClr val="accent4">
                    <a:lumMod val="60000"/>
                    <a:lumOff val="40000"/>
                  </a:schemeClr>
                </a:solidFill>
                <a:latin typeface="Lucida Console" pitchFamily="49" charset="0"/>
              </a:rPr>
              <a:t>using System;</a:t>
            </a:r>
          </a:p>
          <a:p>
            <a:endParaRPr lang="en-AU" b="1" dirty="0">
              <a:solidFill>
                <a:schemeClr val="accent4">
                  <a:lumMod val="60000"/>
                  <a:lumOff val="40000"/>
                </a:schemeClr>
              </a:solidFill>
              <a:latin typeface="Lucida Console" pitchFamily="49" charset="0"/>
            </a:endParaRPr>
          </a:p>
          <a:p>
            <a:r>
              <a:rPr lang="en-AU" b="1" dirty="0">
                <a:solidFill>
                  <a:schemeClr val="accent4">
                    <a:lumMod val="60000"/>
                    <a:lumOff val="40000"/>
                  </a:schemeClr>
                </a:solidFill>
                <a:latin typeface="Lucida Console" pitchFamily="49" charset="0"/>
              </a:rPr>
              <a:t>namespace ConsoleApplication1</a:t>
            </a:r>
          </a:p>
          <a:p>
            <a:r>
              <a:rPr lang="en-AU" b="1" dirty="0">
                <a:solidFill>
                  <a:schemeClr val="accent4">
                    <a:lumMod val="60000"/>
                    <a:lumOff val="40000"/>
                  </a:schemeClr>
                </a:solidFill>
                <a:latin typeface="Lucida Console" pitchFamily="49" charset="0"/>
              </a:rPr>
              <a:t>{</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class </a:t>
            </a:r>
            <a:r>
              <a:rPr lang="en-AU" b="1" dirty="0">
                <a:solidFill>
                  <a:schemeClr val="accent4">
                    <a:lumMod val="60000"/>
                    <a:lumOff val="40000"/>
                  </a:schemeClr>
                </a:solidFill>
                <a:latin typeface="Lucida Console" pitchFamily="49" charset="0"/>
              </a:rPr>
              <a:t>Program</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a:t>
            </a:r>
            <a:endParaRPr lang="en-AU" b="1" dirty="0">
              <a:solidFill>
                <a:schemeClr val="accent4">
                  <a:lumMod val="60000"/>
                  <a:lumOff val="40000"/>
                </a:schemeClr>
              </a:solidFill>
              <a:latin typeface="Lucida Console" pitchFamily="49" charset="0"/>
            </a:endParaRP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static int a()</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return 2;</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static void Main(string[] </a:t>
            </a:r>
            <a:r>
              <a:rPr lang="en-AU" b="1" dirty="0" err="1">
                <a:solidFill>
                  <a:schemeClr val="accent4">
                    <a:lumMod val="60000"/>
                    <a:lumOff val="40000"/>
                  </a:schemeClr>
                </a:solidFill>
                <a:latin typeface="Lucida Console" pitchFamily="49" charset="0"/>
              </a:rPr>
              <a:t>args</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err="1">
                <a:solidFill>
                  <a:schemeClr val="accent4">
                    <a:lumMod val="60000"/>
                    <a:lumOff val="40000"/>
                  </a:schemeClr>
                </a:solidFill>
                <a:latin typeface="Lucida Console" pitchFamily="49" charset="0"/>
              </a:rPr>
              <a:t>Console.WriteLine</a:t>
            </a:r>
            <a:r>
              <a:rPr lang="en-AU" b="1" dirty="0">
                <a:solidFill>
                  <a:schemeClr val="accent4">
                    <a:lumMod val="60000"/>
                    <a:lumOff val="40000"/>
                  </a:schemeClr>
                </a:solidFill>
                <a:latin typeface="Lucida Console" pitchFamily="49" charset="0"/>
              </a:rPr>
              <a:t>(a);            </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a:t>
            </a:r>
            <a:endParaRPr lang="en-AU" b="1" dirty="0">
              <a:solidFill>
                <a:schemeClr val="accent4">
                  <a:lumMod val="60000"/>
                  <a:lumOff val="40000"/>
                </a:schemeClr>
              </a:solidFill>
              <a:latin typeface="Lucida Console" pitchFamily="49" charset="0"/>
            </a:endParaRPr>
          </a:p>
        </p:txBody>
      </p:sp>
      <p:sp>
        <p:nvSpPr>
          <p:cNvPr id="8" name="AutoShape 5"/>
          <p:cNvSpPr>
            <a:spLocks noChangeArrowheads="1"/>
          </p:cNvSpPr>
          <p:nvPr/>
        </p:nvSpPr>
        <p:spPr bwMode="auto">
          <a:xfrm>
            <a:off x="1420363" y="4400538"/>
            <a:ext cx="1956754" cy="954107"/>
          </a:xfrm>
          <a:prstGeom prst="wedgeRectCallout">
            <a:avLst>
              <a:gd name="adj1" fmla="val 72465"/>
              <a:gd name="adj2" fmla="val -16897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More noise </a:t>
            </a:r>
          </a:p>
          <a:p>
            <a:pPr algn="ctr"/>
            <a:r>
              <a:rPr lang="en-GB" sz="2800" b="1" dirty="0" smtClean="0"/>
              <a:t>than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0" y="1150938"/>
            <a:ext cx="6757988" cy="3857625"/>
          </a:xfrm>
        </p:spPr>
        <p:txBody>
          <a:bodyPr>
            <a:noAutofit/>
          </a:bodyPr>
          <a:lstStyle/>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a:p>
            <a:pPr>
              <a:buNone/>
            </a:pPr>
            <a:r>
              <a:rPr lang="en-US" sz="1800" b="1" spc="-50" dirty="0" smtClean="0">
                <a:solidFill>
                  <a:schemeClr val="accent1"/>
                </a:solidFill>
                <a:latin typeface="Consolas" pitchFamily="49" charset="0"/>
              </a:rPr>
              <a:t>type Command = </a:t>
            </a:r>
          </a:p>
          <a:p>
            <a:pPr>
              <a:buNone/>
            </a:pPr>
            <a:r>
              <a:rPr lang="en-US" sz="1800" b="1" spc="-50" dirty="0" smtClean="0">
                <a:solidFill>
                  <a:schemeClr val="accent1"/>
                </a:solidFill>
                <a:latin typeface="Consolas" pitchFamily="49" charset="0"/>
              </a:rPr>
              <a:t>    Command of (Rover -&gt; unit)</a:t>
            </a: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a:solidFill>
                  <a:schemeClr val="accent1"/>
                </a:solidFill>
                <a:latin typeface="Consolas" pitchFamily="49" charset="0"/>
              </a:rPr>
              <a:t>BreakCommand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p>
          <a:p>
            <a:pPr>
              <a:buNone/>
            </a:pPr>
            <a:r>
              <a:rPr lang="en-US" sz="1800" b="1" spc="-50" dirty="0" smtClean="0">
                <a:solidFill>
                  <a:schemeClr val="accent1"/>
                </a:solidFill>
                <a:latin typeface="Consolas" pitchFamily="49" charset="0"/>
              </a:rPr>
              <a:t>  Command(fun </a:t>
            </a:r>
            <a:r>
              <a:rPr lang="en-US" sz="1800" b="1" spc="-50" dirty="0">
                <a:solidFill>
                  <a:schemeClr val="accent1"/>
                </a:solidFill>
                <a:latin typeface="Consolas" pitchFamily="49" charset="0"/>
              </a:rPr>
              <a:t>rover -&gt;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err="1" smtClean="0">
                <a:solidFill>
                  <a:schemeClr val="accent1"/>
                </a:solidFill>
                <a:latin typeface="Consolas" pitchFamily="49" charset="0"/>
              </a:rPr>
              <a:t>rover.Accelerate</a:t>
            </a:r>
            <a:r>
              <a:rPr lang="en-US" sz="1800" b="1" spc="-50" dirty="0" smtClean="0">
                <a:solidFill>
                  <a:schemeClr val="accent1"/>
                </a:solidFill>
                <a:latin typeface="Consolas" pitchFamily="49" charset="0"/>
              </a:rPr>
              <a:t>(-</a:t>
            </a:r>
            <a:r>
              <a:rPr lang="en-US" sz="1800" b="1" spc="-50" dirty="0">
                <a:solidFill>
                  <a:schemeClr val="accent1"/>
                </a:solidFill>
                <a:latin typeface="Consolas" pitchFamily="49" charset="0"/>
              </a:rPr>
              <a:t>1.0</a:t>
            </a:r>
            <a:r>
              <a:rPr lang="en-US" sz="1800" b="1" spc="-50" dirty="0" smtClean="0">
                <a:solidFill>
                  <a:schemeClr val="accent1"/>
                </a:solidFill>
                <a:latin typeface="Consolas" pitchFamily="49" charset="0"/>
              </a:rPr>
              <a:t>))</a:t>
            </a:r>
            <a:endParaRPr lang="en-GB" sz="1800" b="1" spc="-50" dirty="0">
              <a:solidFill>
                <a:schemeClr val="accent1"/>
              </a:solidFill>
              <a:latin typeface="Consolas" pitchFamily="49" charset="0"/>
            </a:endParaRP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smtClean="0">
                <a:solidFill>
                  <a:schemeClr val="accent1"/>
                </a:solidFill>
                <a:latin typeface="Consolas" pitchFamily="49" charset="0"/>
              </a:rPr>
              <a:t>TurnLeftCommand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a:solidFill>
                  <a:schemeClr val="accent1"/>
                </a:solidFill>
                <a:latin typeface="Consolas" pitchFamily="49" charset="0"/>
              </a:rPr>
              <a: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Command(fun rover </a:t>
            </a:r>
            <a:r>
              <a:rPr lang="en-US" sz="1800" b="1" spc="-50" dirty="0">
                <a:solidFill>
                  <a:schemeClr val="accent1"/>
                </a:solidFill>
                <a:latin typeface="Consolas" pitchFamily="49" charset="0"/>
              </a:rPr>
              <a:t>-&gt;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a:t>
            </a:r>
            <a:r>
              <a:rPr lang="en-US" sz="1800" b="1" spc="-50" dirty="0" err="1" smtClean="0">
                <a:solidFill>
                  <a:schemeClr val="accent1"/>
                </a:solidFill>
                <a:latin typeface="Consolas" pitchFamily="49" charset="0"/>
              </a:rPr>
              <a:t>rover.Rotate</a:t>
            </a:r>
            <a:r>
              <a:rPr lang="en-US" sz="1800" b="1" spc="-50" dirty="0">
                <a:solidFill>
                  <a:schemeClr val="accent1"/>
                </a:solidFill>
                <a:latin typeface="Consolas" pitchFamily="49" charset="0"/>
              </a:rPr>
              <a:t>(-5.0&lt;</a:t>
            </a:r>
            <a:r>
              <a:rPr lang="en-US" sz="1800" b="1" spc="-50" dirty="0" err="1">
                <a:solidFill>
                  <a:schemeClr val="accent1"/>
                </a:solidFill>
                <a:latin typeface="Consolas" pitchFamily="49" charset="0"/>
              </a:rPr>
              <a:t>degs</a:t>
            </a:r>
            <a:r>
              <a:rPr lang="en-US" sz="1800" b="1" spc="-50" dirty="0" smtClean="0">
                <a:solidFill>
                  <a:schemeClr val="accent1"/>
                </a:solidFill>
                <a:latin typeface="Consolas" pitchFamily="49" charset="0"/>
              </a:rPr>
              <a:t>&gt;))</a:t>
            </a:r>
            <a:endParaRPr lang="en-GB" sz="1800" b="1" spc="-50" dirty="0">
              <a:solidFill>
                <a:schemeClr val="accent1"/>
              </a:solidFill>
              <a:latin typeface="Consolas" pitchFamily="49" charset="0"/>
            </a:endParaRPr>
          </a:p>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3608276" y="382767"/>
            <a:ext cx="4041775" cy="639762"/>
          </a:xfr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767536" y="1032461"/>
            <a:ext cx="7072312" cy="5500687"/>
          </a:xfrm>
        </p:spPr>
        <p:txBody>
          <a:bodyPr>
            <a:noAutofit/>
          </a:bodyPr>
          <a:lstStyle/>
          <a:p>
            <a:pPr>
              <a:spcBef>
                <a:spcPts val="0"/>
              </a:spcBef>
              <a:buNone/>
            </a:pPr>
            <a:r>
              <a:rPr lang="en-US" sz="1800" b="1" dirty="0" smtClean="0">
                <a:solidFill>
                  <a:schemeClr val="accent4">
                    <a:lumMod val="60000"/>
                    <a:lumOff val="40000"/>
                  </a:schemeClr>
                </a:solidFill>
                <a:latin typeface="Consolas" pitchFamily="49" charset="0"/>
              </a:rPr>
              <a:t>abstract class 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virtual void Execute();</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abstract class </a:t>
            </a:r>
            <a:r>
              <a:rPr lang="en-US" sz="1800" b="1" dirty="0" err="1" smtClean="0">
                <a:solidFill>
                  <a:schemeClr val="accent4">
                    <a:lumMod val="60000"/>
                    <a:lumOff val="40000"/>
                  </a:schemeClr>
                </a:solidFill>
                <a:latin typeface="Consolas" pitchFamily="49" charset="0"/>
              </a:rPr>
              <a:t>MarsRoverCommand</a:t>
            </a:r>
            <a:r>
              <a:rPr lang="en-US" sz="1800" b="1" dirty="0" smtClean="0">
                <a:solidFill>
                  <a:schemeClr val="accent4">
                    <a:lumMod val="60000"/>
                    <a:lumOff val="40000"/>
                  </a:schemeClr>
                </a:solidFill>
                <a:latin typeface="Consolas" pitchFamily="49" charset="0"/>
              </a:rPr>
              <a:t> : 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protected </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 </a:t>
            </a:r>
          </a:p>
          <a:p>
            <a:pPr>
              <a:spcBef>
                <a:spcPts val="0"/>
              </a:spcBef>
              <a:buNone/>
            </a:pPr>
            <a:r>
              <a:rPr lang="en-US" sz="1800" b="1" dirty="0" smtClean="0">
                <a:solidFill>
                  <a:schemeClr val="accent4">
                    <a:lumMod val="60000"/>
                    <a:lumOff val="40000"/>
                  </a:schemeClr>
                </a:solidFill>
                <a:latin typeface="Consolas" pitchFamily="49" charset="0"/>
              </a:rPr>
              <a:t>        { get; private set;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a:t>
            </a:r>
            <a:r>
              <a:rPr lang="en-US" sz="1800" b="1" dirty="0" err="1" smtClean="0">
                <a:solidFill>
                  <a:schemeClr val="accent4">
                    <a:lumMod val="60000"/>
                    <a:lumOff val="40000"/>
                  </a:schemeClr>
                </a:solidFill>
                <a:latin typeface="Consolas" pitchFamily="49" charset="0"/>
              </a:rPr>
              <a:t>MarsRoverCommand</a:t>
            </a:r>
            <a:r>
              <a:rPr lang="en-US" sz="1800" b="1" dirty="0" smtClean="0">
                <a:solidFill>
                  <a:schemeClr val="accent4">
                    <a:lumMod val="60000"/>
                    <a:lumOff val="40000"/>
                  </a:schemeClr>
                </a:solidFill>
                <a:latin typeface="Consolas" pitchFamily="49" charset="0"/>
              </a:rPr>
              <a:t>(</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r>
              <a:rPr lang="en-US" sz="1800" b="1" dirty="0" err="1" smtClean="0">
                <a:solidFill>
                  <a:schemeClr val="accent4">
                    <a:lumMod val="60000"/>
                    <a:lumOff val="40000"/>
                  </a:schemeClr>
                </a:solidFill>
                <a:latin typeface="Consolas" pitchFamily="49" charset="0"/>
              </a:rPr>
              <a:t>this.Rover</a:t>
            </a:r>
            <a:r>
              <a:rPr lang="en-US" sz="1800" b="1" dirty="0" smtClean="0">
                <a:solidFill>
                  <a:schemeClr val="accent4">
                    <a:lumMod val="60000"/>
                    <a:lumOff val="40000"/>
                  </a:schemeClr>
                </a:solidFill>
                <a:latin typeface="Consolas" pitchFamily="49" charset="0"/>
              </a:rPr>
              <a:t> = 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class </a:t>
            </a:r>
            <a:r>
              <a:rPr lang="en-US" sz="1800" b="1" dirty="0" err="1" smtClean="0">
                <a:solidFill>
                  <a:schemeClr val="accent4">
                    <a:lumMod val="60000"/>
                    <a:lumOff val="40000"/>
                  </a:schemeClr>
                </a:solidFill>
                <a:latin typeface="Consolas" pitchFamily="49" charset="0"/>
              </a:rPr>
              <a:t>BreakCommand</a:t>
            </a:r>
            <a:r>
              <a:rPr lang="en-US" sz="1800" b="1" dirty="0" smtClean="0">
                <a:solidFill>
                  <a:schemeClr val="accent4">
                    <a:lumMod val="60000"/>
                    <a:lumOff val="40000"/>
                  </a:schemeClr>
                </a:solidFill>
                <a:latin typeface="Consolas" pitchFamily="49" charset="0"/>
              </a:rPr>
              <a:t> : </a:t>
            </a:r>
            <a:r>
              <a:rPr lang="en-US" sz="1800" b="1" dirty="0" err="1" smtClean="0">
                <a:solidFill>
                  <a:schemeClr val="accent4">
                    <a:lumMod val="60000"/>
                    <a:lumOff val="40000"/>
                  </a:schemeClr>
                </a:solidFill>
                <a:latin typeface="Consolas" pitchFamily="49" charset="0"/>
              </a:rPr>
              <a:t>MarsRoverCommand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a:t>
            </a:r>
            <a:r>
              <a:rPr lang="en-US" sz="1800" b="1" dirty="0" err="1" smtClean="0">
                <a:solidFill>
                  <a:schemeClr val="accent4">
                    <a:lumMod val="60000"/>
                    <a:lumOff val="40000"/>
                  </a:schemeClr>
                </a:solidFill>
                <a:latin typeface="Consolas" pitchFamily="49" charset="0"/>
              </a:rPr>
              <a:t>BreakCommand</a:t>
            </a:r>
            <a:r>
              <a:rPr lang="en-US" sz="1800" b="1" dirty="0" smtClean="0">
                <a:solidFill>
                  <a:schemeClr val="accent4">
                    <a:lumMod val="60000"/>
                    <a:lumOff val="40000"/>
                  </a:schemeClr>
                </a:solidFill>
                <a:latin typeface="Consolas" pitchFamily="49" charset="0"/>
              </a:rPr>
              <a:t>(</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a:t>
            </a:r>
          </a:p>
          <a:p>
            <a:pPr>
              <a:spcBef>
                <a:spcPts val="0"/>
              </a:spcBef>
              <a:buNone/>
            </a:pPr>
            <a:r>
              <a:rPr lang="en-US" sz="1800" b="1" dirty="0" smtClean="0">
                <a:solidFill>
                  <a:schemeClr val="accent4">
                    <a:lumMod val="60000"/>
                    <a:lumOff val="40000"/>
                  </a:schemeClr>
                </a:solidFill>
                <a:latin typeface="Consolas" pitchFamily="49" charset="0"/>
              </a:rPr>
              <a:t>       : base(rover)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override void Execute()</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r>
              <a:rPr lang="en-US" sz="1800" b="1" dirty="0" err="1" smtClean="0">
                <a:solidFill>
                  <a:schemeClr val="accent4">
                    <a:lumMod val="60000"/>
                    <a:lumOff val="40000"/>
                  </a:schemeClr>
                </a:solidFill>
                <a:latin typeface="Consolas" pitchFamily="49" charset="0"/>
              </a:rPr>
              <a:t>Rover.Rotate</a:t>
            </a:r>
            <a:r>
              <a:rPr lang="en-US" sz="1800" b="1" dirty="0" smtClean="0">
                <a:solidFill>
                  <a:schemeClr val="accent4">
                    <a:lumMod val="60000"/>
                    <a:lumOff val="40000"/>
                  </a:schemeClr>
                </a:solidFill>
                <a:latin typeface="Consolas" pitchFamily="49" charset="0"/>
              </a:rPr>
              <a:t>(-5.0);</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a:t>
            </a:r>
          </a:p>
          <a:p>
            <a:pPr>
              <a:spcBef>
                <a:spcPts val="0"/>
              </a:spcBef>
              <a:buNone/>
            </a:pPr>
            <a:r>
              <a:rPr lang="en-US" sz="1800" b="1" dirty="0" smtClean="0">
                <a:solidFill>
                  <a:schemeClr val="accent4">
                    <a:lumMod val="60000"/>
                    <a:lumOff val="40000"/>
                  </a:schemeClr>
                </a:solidFill>
                <a:latin typeface="Consolas" pitchFamily="49" charset="0"/>
              </a:rPr>
              <a:t>class </a:t>
            </a:r>
            <a:r>
              <a:rPr lang="en-US" sz="1800" b="1" dirty="0" err="1" smtClean="0">
                <a:solidFill>
                  <a:schemeClr val="accent4">
                    <a:lumMod val="60000"/>
                    <a:lumOff val="40000"/>
                  </a:schemeClr>
                </a:solidFill>
                <a:latin typeface="Consolas" pitchFamily="49" charset="0"/>
              </a:rPr>
              <a:t>TurnLeftCommand</a:t>
            </a:r>
            <a:r>
              <a:rPr lang="en-US" sz="1800" b="1" dirty="0" smtClean="0">
                <a:solidFill>
                  <a:schemeClr val="accent4">
                    <a:lumMod val="60000"/>
                    <a:lumOff val="40000"/>
                  </a:schemeClr>
                </a:solidFill>
                <a:latin typeface="Consolas" pitchFamily="49" charset="0"/>
              </a:rPr>
              <a:t> : </a:t>
            </a:r>
            <a:r>
              <a:rPr lang="en-US" sz="1800" b="1" dirty="0" err="1" smtClean="0">
                <a:solidFill>
                  <a:schemeClr val="accent4">
                    <a:lumMod val="60000"/>
                    <a:lumOff val="40000"/>
                  </a:schemeClr>
                </a:solidFill>
                <a:latin typeface="Consolas" pitchFamily="49" charset="0"/>
              </a:rPr>
              <a:t>MarsRoverCommand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a:t>
            </a:r>
            <a:r>
              <a:rPr lang="en-US" sz="1800" b="1" dirty="0" err="1" smtClean="0">
                <a:solidFill>
                  <a:schemeClr val="accent4">
                    <a:lumMod val="60000"/>
                    <a:lumOff val="40000"/>
                  </a:schemeClr>
                </a:solidFill>
                <a:latin typeface="Consolas" pitchFamily="49" charset="0"/>
              </a:rPr>
              <a:t>TurnLeftCommand</a:t>
            </a:r>
            <a:r>
              <a:rPr lang="en-US" sz="1800" b="1" dirty="0" smtClean="0">
                <a:solidFill>
                  <a:schemeClr val="accent4">
                    <a:lumMod val="60000"/>
                    <a:lumOff val="40000"/>
                  </a:schemeClr>
                </a:solidFill>
                <a:latin typeface="Consolas" pitchFamily="49" charset="0"/>
              </a:rPr>
              <a:t>(</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 base(rover)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override void Execute()</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r>
              <a:rPr lang="en-US" sz="1800" b="1" dirty="0" err="1" smtClean="0">
                <a:solidFill>
                  <a:schemeClr val="accent4">
                    <a:lumMod val="60000"/>
                    <a:lumOff val="40000"/>
                  </a:schemeClr>
                </a:solidFill>
                <a:latin typeface="Consolas" pitchFamily="49" charset="0"/>
              </a:rPr>
              <a:t>Rover.Rotate</a:t>
            </a:r>
            <a:r>
              <a:rPr lang="en-US" sz="1800" b="1" dirty="0" smtClean="0">
                <a:solidFill>
                  <a:schemeClr val="accent4">
                    <a:lumMod val="60000"/>
                    <a:lumOff val="40000"/>
                  </a:schemeClr>
                </a:solidFill>
                <a:latin typeface="Consolas" pitchFamily="49" charset="0"/>
              </a:rPr>
              <a:t>(-5.0);</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p>
          <a:p>
            <a:pPr>
              <a:spcBef>
                <a:spcPts val="0"/>
              </a:spcBef>
              <a:buNone/>
            </a:pPr>
            <a:endParaRPr lang="en-GB" sz="1800" b="1" dirty="0" smtClean="0">
              <a:solidFill>
                <a:schemeClr val="accent4">
                  <a:lumMod val="60000"/>
                  <a:lumOff val="40000"/>
                </a:schemeClr>
              </a:solidFill>
              <a:latin typeface="Consolas" pitchFamily="49" charset="0"/>
            </a:endParaRPr>
          </a:p>
          <a:p>
            <a:pPr>
              <a:spcBef>
                <a:spcPts val="0"/>
              </a:spcBef>
              <a:buNone/>
            </a:pPr>
            <a:endParaRPr lang="en-GB" sz="1800" b="1" dirty="0" smtClean="0">
              <a:solidFill>
                <a:schemeClr val="accent4">
                  <a:lumMod val="60000"/>
                  <a:lumOff val="40000"/>
                </a:schemeClr>
              </a:solidFill>
              <a:latin typeface="Consolas" pitchFamily="49" charset="0"/>
            </a:endParaRPr>
          </a:p>
          <a:p>
            <a:pPr>
              <a:spcBef>
                <a:spcPts val="0"/>
              </a:spcBef>
              <a:buNone/>
            </a:pPr>
            <a:endParaRPr lang="en-GB" sz="1800" b="1" dirty="0">
              <a:solidFill>
                <a:schemeClr val="accent4">
                  <a:lumMod val="60000"/>
                  <a:lumOff val="40000"/>
                </a:schemeClr>
              </a:solidFill>
              <a:latin typeface="Consolas" pitchFamily="49" charset="0"/>
            </a:endParaRPr>
          </a:p>
        </p:txBody>
      </p:sp>
      <p:sp>
        <p:nvSpPr>
          <p:cNvPr id="10" name="Text Placeholder 5"/>
          <p:cNvSpPr txBox="1">
            <a:spLocks/>
          </p:cNvSpPr>
          <p:nvPr/>
        </p:nvSpPr>
        <p:spPr>
          <a:xfrm>
            <a:off x="347775" y="380620"/>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21" end="2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22" end="2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23" end="2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24" end="2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25" end="2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6" end="2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27" end="2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28" end="2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29" end="2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30" end="3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31" end="31"/>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32" end="32"/>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33" end="3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34" end="3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167426" y="1155879"/>
            <a:ext cx="6757988" cy="5429250"/>
          </a:xfrm>
          <a:prstGeom prst="rect">
            <a:avLst/>
          </a:prstGeom>
        </p:spPr>
        <p:txBody>
          <a:bodyPr>
            <a:noAutofit/>
          </a:bodyPr>
          <a:lstStyle/>
          <a:p>
            <a:pPr>
              <a:buNone/>
            </a:pPr>
            <a:r>
              <a:rPr lang="en-US" sz="1800" b="1" dirty="0" smtClean="0">
                <a:solidFill>
                  <a:schemeClr val="accent1"/>
                </a:solidFill>
                <a:latin typeface="Consolas" pitchFamily="49" charset="0"/>
              </a:rPr>
              <a:t>let swap (x, y) = (y, x)</a:t>
            </a: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r>
              <a:rPr lang="en-US" sz="1800" b="1" dirty="0" smtClean="0">
                <a:solidFill>
                  <a:schemeClr val="accent1"/>
                </a:solidFill>
                <a:latin typeface="Consolas" pitchFamily="49" charset="0"/>
              </a:rPr>
              <a:t>let rotations (x, y, z) = </a:t>
            </a:r>
          </a:p>
          <a:p>
            <a:pPr>
              <a:buNone/>
            </a:pPr>
            <a:r>
              <a:rPr lang="en-US" sz="1800" b="1" dirty="0" smtClean="0">
                <a:solidFill>
                  <a:schemeClr val="accent1"/>
                </a:solidFill>
                <a:latin typeface="Consolas" pitchFamily="49" charset="0"/>
              </a:rPr>
              <a:t>    [ (x, y, z);</a:t>
            </a:r>
          </a:p>
          <a:p>
            <a:pPr>
              <a:buNone/>
            </a:pPr>
            <a:r>
              <a:rPr lang="en-US" sz="1800" b="1" dirty="0" smtClean="0">
                <a:solidFill>
                  <a:schemeClr val="accent1"/>
                </a:solidFill>
                <a:latin typeface="Consolas" pitchFamily="49" charset="0"/>
              </a:rPr>
              <a:t>      (z, x, y);</a:t>
            </a:r>
          </a:p>
          <a:p>
            <a:pPr>
              <a:buNone/>
            </a:pPr>
            <a:r>
              <a:rPr lang="en-US" sz="1800" b="1" dirty="0" smtClean="0">
                <a:solidFill>
                  <a:schemeClr val="accent1"/>
                </a:solidFill>
                <a:latin typeface="Consolas" pitchFamily="49" charset="0"/>
              </a:rPr>
              <a:t>      (y, z, x) ]</a:t>
            </a: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endParaRPr lang="en-US" sz="1800" b="1" dirty="0" smtClean="0">
              <a:solidFill>
                <a:schemeClr val="accent1"/>
              </a:solidFill>
              <a:latin typeface="Consolas" pitchFamily="49" charset="0"/>
            </a:endParaRPr>
          </a:p>
          <a:p>
            <a:pPr>
              <a:buNone/>
            </a:pPr>
            <a:r>
              <a:rPr lang="en-US" sz="1800" b="1" dirty="0" smtClean="0">
                <a:solidFill>
                  <a:schemeClr val="accent1"/>
                </a:solidFill>
                <a:latin typeface="Consolas" pitchFamily="49" charset="0"/>
              </a:rPr>
              <a:t>let reduce f (x, y, z) = </a:t>
            </a:r>
          </a:p>
          <a:p>
            <a:pPr>
              <a:buNone/>
            </a:pPr>
            <a:r>
              <a:rPr lang="en-US" sz="1800" b="1" dirty="0" smtClean="0">
                <a:solidFill>
                  <a:schemeClr val="accent1"/>
                </a:solidFill>
                <a:latin typeface="Consolas" pitchFamily="49" charset="0"/>
              </a:rPr>
              <a:t>    f x + f y + f z</a:t>
            </a:r>
          </a:p>
          <a:p>
            <a:pPr>
              <a:buNone/>
            </a:pPr>
            <a:endParaRPr lang="en-US" sz="1800" dirty="0" smtClean="0">
              <a:solidFill>
                <a:schemeClr val="accent1"/>
              </a:solidFill>
              <a:latin typeface="Consolas" pitchFamily="49" charset="0"/>
            </a:endParaRPr>
          </a:p>
        </p:txBody>
      </p:sp>
      <p:sp>
        <p:nvSpPr>
          <p:cNvPr id="6" name="Text Placeholder 5"/>
          <p:cNvSpPr>
            <a:spLocks noGrp="1"/>
          </p:cNvSpPr>
          <p:nvPr>
            <p:ph type="body" sz="quarter" idx="4294967295"/>
          </p:nvPr>
        </p:nvSpPr>
        <p:spPr>
          <a:xfrm>
            <a:off x="5102225" y="357188"/>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600971" y="1172335"/>
            <a:ext cx="6182865" cy="5054600"/>
          </a:xfrm>
          <a:prstGeom prst="rect">
            <a:avLst/>
          </a:prstGeom>
        </p:spPr>
        <p:txBody>
          <a:bodyPr>
            <a:noAutofit/>
          </a:bodyPr>
          <a:lstStyle/>
          <a:p>
            <a:pPr>
              <a:buNone/>
            </a:pPr>
            <a:r>
              <a:rPr lang="en-GB" sz="1800" b="1" dirty="0" err="1" smtClean="0">
                <a:solidFill>
                  <a:schemeClr val="accent4">
                    <a:lumMod val="60000"/>
                    <a:lumOff val="40000"/>
                  </a:schemeClr>
                </a:solidFill>
                <a:latin typeface="Consolas" pitchFamily="49" charset="0"/>
              </a:rPr>
              <a:t>Tuple</a:t>
            </a:r>
            <a:r>
              <a:rPr lang="en-GB" sz="1800" b="1" dirty="0" smtClean="0">
                <a:solidFill>
                  <a:schemeClr val="accent4">
                    <a:lumMod val="60000"/>
                    <a:lumOff val="40000"/>
                  </a:schemeClr>
                </a:solidFill>
                <a:latin typeface="Consolas" pitchFamily="49" charset="0"/>
              </a:rPr>
              <a:t>&lt;U,T&gt; Swap&lt;T,U&gt;(</a:t>
            </a:r>
            <a:r>
              <a:rPr lang="en-GB" sz="1800" b="1" dirty="0" err="1" smtClean="0">
                <a:solidFill>
                  <a:schemeClr val="accent4">
                    <a:lumMod val="60000"/>
                    <a:lumOff val="40000"/>
                  </a:schemeClr>
                </a:solidFill>
                <a:latin typeface="Consolas" pitchFamily="49" charset="0"/>
              </a:rPr>
              <a:t>Tuple</a:t>
            </a:r>
            <a:r>
              <a:rPr lang="en-GB" sz="1800" b="1" dirty="0" smtClean="0">
                <a:solidFill>
                  <a:schemeClr val="accent4">
                    <a:lumMod val="60000"/>
                    <a:lumOff val="40000"/>
                  </a:schemeClr>
                </a:solidFill>
                <a:latin typeface="Consolas" pitchFamily="49" charset="0"/>
              </a:rPr>
              <a:t>&lt;T,U&gt; t)</a:t>
            </a:r>
          </a:p>
          <a:p>
            <a:pPr>
              <a:buNone/>
            </a:pPr>
            <a:r>
              <a:rPr lang="en-GB" sz="1800" b="1" dirty="0" smtClean="0">
                <a:solidFill>
                  <a:schemeClr val="accent4">
                    <a:lumMod val="60000"/>
                    <a:lumOff val="40000"/>
                  </a:schemeClr>
                </a:solidFill>
                <a:latin typeface="Consolas" pitchFamily="49" charset="0"/>
              </a:rPr>
              <a:t>{</a:t>
            </a:r>
          </a:p>
          <a:p>
            <a:pPr>
              <a:buNone/>
            </a:pPr>
            <a:r>
              <a:rPr lang="en-GB" sz="1800" b="1" dirty="0" smtClean="0">
                <a:solidFill>
                  <a:schemeClr val="accent4">
                    <a:lumMod val="60000"/>
                    <a:lumOff val="40000"/>
                  </a:schemeClr>
                </a:solidFill>
                <a:latin typeface="Consolas" pitchFamily="49" charset="0"/>
              </a:rPr>
              <a:t>    return new </a:t>
            </a:r>
            <a:r>
              <a:rPr lang="en-GB" sz="1800" b="1" dirty="0" err="1" smtClean="0">
                <a:solidFill>
                  <a:schemeClr val="accent4">
                    <a:lumMod val="60000"/>
                    <a:lumOff val="40000"/>
                  </a:schemeClr>
                </a:solidFill>
                <a:latin typeface="Consolas" pitchFamily="49" charset="0"/>
              </a:rPr>
              <a:t>Tuple</a:t>
            </a:r>
            <a:r>
              <a:rPr lang="en-GB" sz="1800" b="1" dirty="0" smtClean="0">
                <a:solidFill>
                  <a:schemeClr val="accent4">
                    <a:lumMod val="60000"/>
                    <a:lumOff val="40000"/>
                  </a:schemeClr>
                </a:solidFill>
                <a:latin typeface="Consolas" pitchFamily="49" charset="0"/>
              </a:rPr>
              <a:t>&lt;U,T&gt;(t.Item2, t.Item1)</a:t>
            </a:r>
          </a:p>
          <a:p>
            <a:pPr>
              <a:buNone/>
            </a:pPr>
            <a:r>
              <a:rPr lang="en-GB" sz="1800" b="1" dirty="0" smtClean="0">
                <a:solidFill>
                  <a:schemeClr val="accent4">
                    <a:lumMod val="60000"/>
                    <a:lumOff val="40000"/>
                  </a:schemeClr>
                </a:solidFill>
                <a:latin typeface="Consolas" pitchFamily="49" charset="0"/>
              </a:rPr>
              <a:t>}</a:t>
            </a:r>
          </a:p>
          <a:p>
            <a:pPr>
              <a:buNone/>
            </a:pPr>
            <a:endParaRPr lang="en-GB" sz="1800" b="1" dirty="0" smtClean="0">
              <a:solidFill>
                <a:schemeClr val="accent4">
                  <a:lumMod val="60000"/>
                  <a:lumOff val="40000"/>
                </a:schemeClr>
              </a:solidFill>
              <a:latin typeface="Consolas" pitchFamily="49" charset="0"/>
            </a:endParaRPr>
          </a:p>
          <a:p>
            <a:pPr>
              <a:buNone/>
            </a:pPr>
            <a:r>
              <a:rPr lang="en-GB" sz="1800" b="1" dirty="0" err="1" smtClean="0">
                <a:solidFill>
                  <a:schemeClr val="accent4">
                    <a:lumMod val="60000"/>
                    <a:lumOff val="40000"/>
                  </a:schemeClr>
                </a:solidFill>
                <a:latin typeface="Consolas" pitchFamily="49" charset="0"/>
              </a:rPr>
              <a:t>ReadOnlyCollection</a:t>
            </a:r>
            <a:r>
              <a:rPr lang="en-GB" sz="1800" b="1" dirty="0" smtClean="0">
                <a:solidFill>
                  <a:schemeClr val="accent4">
                    <a:lumMod val="60000"/>
                    <a:lumOff val="40000"/>
                  </a:schemeClr>
                </a:solidFill>
                <a:latin typeface="Consolas" pitchFamily="49" charset="0"/>
              </a:rPr>
              <a:t>&lt;</a:t>
            </a:r>
            <a:r>
              <a:rPr lang="en-GB" sz="1800" b="1" dirty="0" err="1" smtClean="0">
                <a:solidFill>
                  <a:schemeClr val="accent4">
                    <a:lumMod val="60000"/>
                    <a:lumOff val="40000"/>
                  </a:schemeClr>
                </a:solidFill>
                <a:latin typeface="Consolas" pitchFamily="49" charset="0"/>
              </a:rPr>
              <a:t>Tuple</a:t>
            </a:r>
            <a:r>
              <a:rPr lang="en-GB" sz="1800" b="1" dirty="0" smtClean="0">
                <a:solidFill>
                  <a:schemeClr val="accent4">
                    <a:lumMod val="60000"/>
                    <a:lumOff val="40000"/>
                  </a:schemeClr>
                </a:solidFill>
                <a:latin typeface="Consolas" pitchFamily="49" charset="0"/>
              </a:rPr>
              <a:t>&lt;T,T,T&gt;&gt; Rotations&lt;T&gt;(</a:t>
            </a:r>
            <a:r>
              <a:rPr lang="en-GB" sz="1800" b="1" dirty="0" err="1" smtClean="0">
                <a:solidFill>
                  <a:schemeClr val="accent4">
                    <a:lumMod val="60000"/>
                    <a:lumOff val="40000"/>
                  </a:schemeClr>
                </a:solidFill>
                <a:latin typeface="Consolas" pitchFamily="49" charset="0"/>
              </a:rPr>
              <a:t>Tuple</a:t>
            </a:r>
            <a:r>
              <a:rPr lang="en-GB" sz="1800" b="1" dirty="0" smtClean="0">
                <a:solidFill>
                  <a:schemeClr val="accent4">
                    <a:lumMod val="60000"/>
                    <a:lumOff val="40000"/>
                  </a:schemeClr>
                </a:solidFill>
                <a:latin typeface="Consolas" pitchFamily="49" charset="0"/>
              </a:rPr>
              <a:t>&lt;T,T,T&gt; t) </a:t>
            </a:r>
          </a:p>
          <a:p>
            <a:pPr>
              <a:buNone/>
            </a:pPr>
            <a:r>
              <a:rPr lang="en-GB" sz="1800" b="1" dirty="0" smtClean="0">
                <a:solidFill>
                  <a:schemeClr val="accent4">
                    <a:lumMod val="60000"/>
                    <a:lumOff val="40000"/>
                  </a:schemeClr>
                </a:solidFill>
                <a:latin typeface="Consolas" pitchFamily="49" charset="0"/>
              </a:rPr>
              <a:t>{ </a:t>
            </a:r>
          </a:p>
          <a:p>
            <a:pPr>
              <a:buNone/>
            </a:pPr>
            <a:r>
              <a:rPr lang="en-GB" sz="1800" b="1" dirty="0" smtClean="0">
                <a:solidFill>
                  <a:schemeClr val="accent4">
                    <a:lumMod val="60000"/>
                    <a:lumOff val="40000"/>
                  </a:schemeClr>
                </a:solidFill>
                <a:latin typeface="Consolas" pitchFamily="49" charset="0"/>
              </a:rPr>
              <a:t>  new </a:t>
            </a:r>
            <a:r>
              <a:rPr lang="en-GB" sz="1800" b="1" dirty="0" err="1" smtClean="0">
                <a:solidFill>
                  <a:schemeClr val="accent4">
                    <a:lumMod val="60000"/>
                    <a:lumOff val="40000"/>
                  </a:schemeClr>
                </a:solidFill>
                <a:latin typeface="Consolas" pitchFamily="49" charset="0"/>
              </a:rPr>
              <a:t>ReadOnlyCollection</a:t>
            </a:r>
            <a:r>
              <a:rPr lang="en-GB" sz="1800" b="1" dirty="0" smtClean="0">
                <a:solidFill>
                  <a:schemeClr val="accent4">
                    <a:lumMod val="60000"/>
                    <a:lumOff val="40000"/>
                  </a:schemeClr>
                </a:solidFill>
                <a:latin typeface="Consolas" pitchFamily="49" charset="0"/>
              </a:rPr>
              <a:t>&lt;</a:t>
            </a:r>
            <a:r>
              <a:rPr lang="en-GB" sz="1800" b="1" dirty="0" err="1" smtClean="0">
                <a:solidFill>
                  <a:schemeClr val="accent4">
                    <a:lumMod val="60000"/>
                    <a:lumOff val="40000"/>
                  </a:schemeClr>
                </a:solidFill>
                <a:latin typeface="Consolas" pitchFamily="49" charset="0"/>
              </a:rPr>
              <a:t>int</a:t>
            </a:r>
            <a:r>
              <a:rPr lang="en-GB" sz="1800" b="1" dirty="0" smtClean="0">
                <a:solidFill>
                  <a:schemeClr val="accent4">
                    <a:lumMod val="60000"/>
                    <a:lumOff val="40000"/>
                  </a:schemeClr>
                </a:solidFill>
                <a:latin typeface="Consolas" pitchFamily="49" charset="0"/>
              </a:rPr>
              <a:t>&gt;</a:t>
            </a:r>
          </a:p>
          <a:p>
            <a:pPr>
              <a:buNone/>
            </a:pPr>
            <a:r>
              <a:rPr lang="en-GB" sz="1800" b="1" dirty="0" smtClean="0">
                <a:solidFill>
                  <a:schemeClr val="accent4">
                    <a:lumMod val="60000"/>
                    <a:lumOff val="40000"/>
                  </a:schemeClr>
                </a:solidFill>
                <a:latin typeface="Consolas" pitchFamily="49" charset="0"/>
              </a:rPr>
              <a:t>   (new Tuple&lt;T,T,T&gt;[]</a:t>
            </a:r>
          </a:p>
          <a:p>
            <a:pPr>
              <a:buNone/>
            </a:pPr>
            <a:r>
              <a:rPr lang="en-GB" sz="1800" b="1" dirty="0" smtClean="0">
                <a:solidFill>
                  <a:schemeClr val="accent4">
                    <a:lumMod val="60000"/>
                    <a:lumOff val="40000"/>
                  </a:schemeClr>
                </a:solidFill>
                <a:latin typeface="Consolas" pitchFamily="49" charset="0"/>
              </a:rPr>
              <a:t>    {new Tuple&lt;T,T,T&gt;(t.Item1,t.Item2,t.Item3);     </a:t>
            </a:r>
          </a:p>
          <a:p>
            <a:pPr>
              <a:buNone/>
            </a:pPr>
            <a:r>
              <a:rPr lang="en-GB" sz="1800" b="1" dirty="0" smtClean="0">
                <a:solidFill>
                  <a:schemeClr val="accent4">
                    <a:lumMod val="60000"/>
                    <a:lumOff val="40000"/>
                  </a:schemeClr>
                </a:solidFill>
                <a:latin typeface="Consolas" pitchFamily="49" charset="0"/>
              </a:rPr>
              <a:t>     new Tuple&lt;T,T,T&gt;(t.Item3,t.Item1,t.Item2); </a:t>
            </a:r>
          </a:p>
          <a:p>
            <a:pPr>
              <a:buNone/>
            </a:pPr>
            <a:r>
              <a:rPr lang="en-GB" sz="1800" b="1" dirty="0" smtClean="0">
                <a:solidFill>
                  <a:schemeClr val="accent4">
                    <a:lumMod val="60000"/>
                    <a:lumOff val="40000"/>
                  </a:schemeClr>
                </a:solidFill>
                <a:latin typeface="Consolas" pitchFamily="49" charset="0"/>
              </a:rPr>
              <a:t>     new Tuple&lt;T,T,T&gt;(t.Item2,t.Item3,t.Item1); });</a:t>
            </a:r>
          </a:p>
          <a:p>
            <a:pPr>
              <a:buNone/>
            </a:pPr>
            <a:r>
              <a:rPr lang="en-GB" sz="1800" b="1" dirty="0" smtClean="0">
                <a:solidFill>
                  <a:schemeClr val="accent4">
                    <a:lumMod val="60000"/>
                    <a:lumOff val="40000"/>
                  </a:schemeClr>
                </a:solidFill>
                <a:latin typeface="Consolas" pitchFamily="49" charset="0"/>
              </a:rPr>
              <a:t>}</a:t>
            </a:r>
          </a:p>
          <a:p>
            <a:pPr>
              <a:buNone/>
            </a:pPr>
            <a:r>
              <a:rPr lang="en-GB" sz="1800" b="1" dirty="0" err="1" smtClean="0">
                <a:solidFill>
                  <a:schemeClr val="accent4">
                    <a:lumMod val="60000"/>
                    <a:lumOff val="40000"/>
                  </a:schemeClr>
                </a:solidFill>
                <a:latin typeface="Consolas" pitchFamily="49" charset="0"/>
              </a:rPr>
              <a:t>int</a:t>
            </a:r>
            <a:r>
              <a:rPr lang="en-GB" sz="1800" b="1" dirty="0" smtClean="0">
                <a:solidFill>
                  <a:schemeClr val="accent4">
                    <a:lumMod val="60000"/>
                    <a:lumOff val="40000"/>
                  </a:schemeClr>
                </a:solidFill>
                <a:latin typeface="Consolas" pitchFamily="49" charset="0"/>
              </a:rPr>
              <a:t> Reduce&lt;T&gt;(</a:t>
            </a:r>
            <a:r>
              <a:rPr lang="en-GB" sz="1800" b="1" dirty="0" err="1" smtClean="0">
                <a:solidFill>
                  <a:schemeClr val="accent4">
                    <a:lumMod val="60000"/>
                    <a:lumOff val="40000"/>
                  </a:schemeClr>
                </a:solidFill>
                <a:latin typeface="Consolas" pitchFamily="49" charset="0"/>
              </a:rPr>
              <a:t>Func</a:t>
            </a:r>
            <a:r>
              <a:rPr lang="en-GB" sz="1800" b="1" dirty="0" smtClean="0">
                <a:solidFill>
                  <a:schemeClr val="accent4">
                    <a:lumMod val="60000"/>
                    <a:lumOff val="40000"/>
                  </a:schemeClr>
                </a:solidFill>
                <a:latin typeface="Consolas" pitchFamily="49" charset="0"/>
              </a:rPr>
              <a:t>&lt;</a:t>
            </a:r>
            <a:r>
              <a:rPr lang="en-GB" sz="1800" b="1" dirty="0" err="1" smtClean="0">
                <a:solidFill>
                  <a:schemeClr val="accent4">
                    <a:lumMod val="60000"/>
                    <a:lumOff val="40000"/>
                  </a:schemeClr>
                </a:solidFill>
                <a:latin typeface="Consolas" pitchFamily="49" charset="0"/>
              </a:rPr>
              <a:t>T,int</a:t>
            </a:r>
            <a:r>
              <a:rPr lang="en-GB" sz="1800" b="1" dirty="0" smtClean="0">
                <a:solidFill>
                  <a:schemeClr val="accent4">
                    <a:lumMod val="60000"/>
                    <a:lumOff val="40000"/>
                  </a:schemeClr>
                </a:solidFill>
                <a:latin typeface="Consolas" pitchFamily="49" charset="0"/>
              </a:rPr>
              <a:t>&gt; </a:t>
            </a:r>
            <a:r>
              <a:rPr lang="en-GB" sz="1800" b="1" dirty="0" err="1" smtClean="0">
                <a:solidFill>
                  <a:schemeClr val="accent4">
                    <a:lumMod val="60000"/>
                    <a:lumOff val="40000"/>
                  </a:schemeClr>
                </a:solidFill>
                <a:latin typeface="Consolas" pitchFamily="49" charset="0"/>
              </a:rPr>
              <a:t>f,Tuple</a:t>
            </a:r>
            <a:r>
              <a:rPr lang="en-GB" sz="1800" b="1" dirty="0" smtClean="0">
                <a:solidFill>
                  <a:schemeClr val="accent4">
                    <a:lumMod val="60000"/>
                    <a:lumOff val="40000"/>
                  </a:schemeClr>
                </a:solidFill>
                <a:latin typeface="Consolas" pitchFamily="49" charset="0"/>
              </a:rPr>
              <a:t>&lt;T,T,T&gt; t) </a:t>
            </a:r>
          </a:p>
          <a:p>
            <a:pPr>
              <a:buNone/>
            </a:pPr>
            <a:r>
              <a:rPr lang="en-GB" sz="1800" b="1" dirty="0" smtClean="0">
                <a:solidFill>
                  <a:schemeClr val="accent4">
                    <a:lumMod val="60000"/>
                    <a:lumOff val="40000"/>
                  </a:schemeClr>
                </a:solidFill>
                <a:latin typeface="Consolas" pitchFamily="49" charset="0"/>
              </a:rPr>
              <a:t>{ </a:t>
            </a:r>
          </a:p>
          <a:p>
            <a:pPr>
              <a:buNone/>
            </a:pPr>
            <a:r>
              <a:rPr lang="en-GB" sz="1800" b="1" dirty="0" smtClean="0">
                <a:solidFill>
                  <a:schemeClr val="accent4">
                    <a:lumMod val="60000"/>
                    <a:lumOff val="40000"/>
                  </a:schemeClr>
                </a:solidFill>
                <a:latin typeface="Consolas" pitchFamily="49" charset="0"/>
              </a:rPr>
              <a:t>    return f(t.Item1)+f(t.Item2)+f(t.Item3); </a:t>
            </a:r>
          </a:p>
          <a:p>
            <a:pPr>
              <a:buNone/>
            </a:pPr>
            <a:r>
              <a:rPr lang="en-GB" sz="1800" b="1" dirty="0" smtClean="0">
                <a:solidFill>
                  <a:schemeClr val="accent4">
                    <a:lumMod val="60000"/>
                    <a:lumOff val="40000"/>
                  </a:schemeClr>
                </a:solidFill>
                <a:latin typeface="Consolas" pitchFamily="49" charset="0"/>
              </a:rPr>
              <a:t>}</a:t>
            </a:r>
          </a:p>
          <a:p>
            <a:pPr>
              <a:buNone/>
            </a:pPr>
            <a:endParaRPr lang="en-GB" sz="1800" b="1" dirty="0" smtClean="0">
              <a:solidFill>
                <a:schemeClr val="accent4">
                  <a:lumMod val="60000"/>
                  <a:lumOff val="40000"/>
                </a:schemeClr>
              </a:solidFill>
              <a:latin typeface="Consolas" pitchFamily="49" charset="0"/>
            </a:endParaRPr>
          </a:p>
          <a:p>
            <a:pPr>
              <a:buNone/>
            </a:pPr>
            <a:endParaRPr lang="en-GB" sz="1800" b="1" dirty="0" smtClean="0">
              <a:solidFill>
                <a:schemeClr val="accent4">
                  <a:lumMod val="60000"/>
                  <a:lumOff val="40000"/>
                </a:schemeClr>
              </a:solidFill>
              <a:latin typeface="Consolas" pitchFamily="49" charset="0"/>
            </a:endParaRP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5489</TotalTime>
  <Words>2233</Words>
  <Application>Microsoft Office PowerPoint</Application>
  <PresentationFormat>On-screen Show (4:3)</PresentationFormat>
  <Paragraphs>722</Paragraphs>
  <Slides>57</Slides>
  <Notes>23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TechEd_Europe</vt:lpstr>
      <vt:lpstr>Taking Functional Programming into the Mainstream</vt:lpstr>
      <vt:lpstr>Agenda</vt:lpstr>
      <vt:lpstr>Slide 3</vt:lpstr>
      <vt:lpstr>The Simple Story</vt:lpstr>
      <vt:lpstr>Why are we investing in Functional Programming Anyway?</vt:lpstr>
      <vt:lpstr>Simplicity</vt:lpstr>
      <vt:lpstr>Code!</vt:lpstr>
      <vt:lpstr>Slide 8</vt:lpstr>
      <vt:lpstr>Slide 9</vt:lpstr>
      <vt:lpstr>Slide 10</vt:lpstr>
      <vt:lpstr>Slide 11</vt:lpstr>
      <vt:lpstr>Parallel</vt:lpstr>
      <vt:lpstr>Async.Parallel [ getPage "www.google.com";                  getPage "www.bing.com";                  getPage "www.yahoo.com"; ]  </vt:lpstr>
      <vt:lpstr>Async.Parallel [ for i in 0 .. 200 -&gt; computeTask i ]  </vt:lpstr>
      <vt:lpstr>F#:  Influences</vt:lpstr>
      <vt:lpstr>Combining Paradigms</vt:lpstr>
      <vt:lpstr>Slide 17</vt:lpstr>
      <vt:lpstr>Slide 18</vt:lpstr>
      <vt:lpstr>Let’s Web Crawl…</vt:lpstr>
      <vt:lpstr>Whitespace Matters</vt:lpstr>
      <vt:lpstr>Whitespace Matters</vt:lpstr>
      <vt:lpstr>Functional– Pipelines</vt:lpstr>
      <vt:lpstr>Objects + Functional</vt:lpstr>
      <vt:lpstr>Objects + Functional</vt:lpstr>
      <vt:lpstr>[ … ]</vt:lpstr>
      <vt:lpstr>[ … ]</vt:lpstr>
      <vt:lpstr>seq { … }</vt:lpstr>
      <vt:lpstr>seq { … }</vt:lpstr>
      <vt:lpstr>queries</vt:lpstr>
      <vt:lpstr>queries</vt:lpstr>
      <vt:lpstr>Let’s Web Crawl…</vt:lpstr>
      <vt:lpstr>Some Micro Trends</vt:lpstr>
      <vt:lpstr>The Huge Trends</vt:lpstr>
      <vt:lpstr>Slide 34</vt:lpstr>
      <vt:lpstr>F# and Parallel Challenges</vt:lpstr>
      <vt:lpstr>F# and Parallel Challenges</vt:lpstr>
      <vt:lpstr>Immutability the norm...</vt:lpstr>
      <vt:lpstr>F# and Parallel Challenges</vt:lpstr>
      <vt:lpstr>Slide 39</vt:lpstr>
      <vt:lpstr>async { ... }</vt:lpstr>
      <vt:lpstr>async { ... }</vt:lpstr>
      <vt:lpstr>async { ... }</vt:lpstr>
      <vt:lpstr>async { ... }</vt:lpstr>
      <vt:lpstr>The many uses of async { ... }</vt:lpstr>
      <vt:lpstr>The many uses of async { ... }</vt:lpstr>
      <vt:lpstr>The many uses of async { ... }</vt:lpstr>
      <vt:lpstr>The many uses of async { ... }</vt:lpstr>
      <vt:lpstr>A First Agent</vt:lpstr>
      <vt:lpstr>First 100,000 Agents</vt:lpstr>
      <vt:lpstr>Async Basics + Web Translation</vt:lpstr>
      <vt:lpstr>Agents Galore</vt:lpstr>
      <vt:lpstr>Recap</vt:lpstr>
      <vt:lpstr>F# - Research Contributions </vt:lpstr>
      <vt:lpstr>Related Work</vt:lpstr>
      <vt:lpstr>Source</vt:lpstr>
      <vt:lpstr>Latest Books about F#</vt:lpstr>
      <vt:lpstr>Slide 57</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239</cp:revision>
  <dcterms:created xsi:type="dcterms:W3CDTF">2009-03-17T17:00:19Z</dcterms:created>
  <dcterms:modified xsi:type="dcterms:W3CDTF">2010-03-31T21:51:09Z</dcterms:modified>
</cp:coreProperties>
</file>