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Default Extension="gif" ContentType="image/gif"/>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64"/>
  </p:notesMasterIdLst>
  <p:handoutMasterIdLst>
    <p:handoutMasterId r:id="rId65"/>
  </p:handoutMasterIdLst>
  <p:sldIdLst>
    <p:sldId id="631" r:id="rId2"/>
    <p:sldId id="776" r:id="rId3"/>
    <p:sldId id="777" r:id="rId4"/>
    <p:sldId id="764" r:id="rId5"/>
    <p:sldId id="783" r:id="rId6"/>
    <p:sldId id="787" r:id="rId7"/>
    <p:sldId id="788" r:id="rId8"/>
    <p:sldId id="789" r:id="rId9"/>
    <p:sldId id="790" r:id="rId10"/>
    <p:sldId id="791" r:id="rId11"/>
    <p:sldId id="740" r:id="rId12"/>
    <p:sldId id="450" r:id="rId13"/>
    <p:sldId id="292" r:id="rId14"/>
    <p:sldId id="293" r:id="rId15"/>
    <p:sldId id="372" r:id="rId16"/>
    <p:sldId id="487" r:id="rId17"/>
    <p:sldId id="628" r:id="rId18"/>
    <p:sldId id="630" r:id="rId19"/>
    <p:sldId id="786" r:id="rId20"/>
    <p:sldId id="712" r:id="rId21"/>
    <p:sldId id="723" r:id="rId22"/>
    <p:sldId id="724" r:id="rId23"/>
    <p:sldId id="671" r:id="rId24"/>
    <p:sldId id="687" r:id="rId25"/>
    <p:sldId id="703" r:id="rId26"/>
    <p:sldId id="690" r:id="rId27"/>
    <p:sldId id="692" r:id="rId28"/>
    <p:sldId id="705" r:id="rId29"/>
    <p:sldId id="732" r:id="rId30"/>
    <p:sldId id="734" r:id="rId31"/>
    <p:sldId id="728" r:id="rId32"/>
    <p:sldId id="733" r:id="rId33"/>
    <p:sldId id="325" r:id="rId34"/>
    <p:sldId id="706" r:id="rId35"/>
    <p:sldId id="619" r:id="rId36"/>
    <p:sldId id="620" r:id="rId37"/>
    <p:sldId id="621" r:id="rId38"/>
    <p:sldId id="743" r:id="rId39"/>
    <p:sldId id="778" r:id="rId40"/>
    <p:sldId id="756" r:id="rId41"/>
    <p:sldId id="758" r:id="rId42"/>
    <p:sldId id="755" r:id="rId43"/>
    <p:sldId id="714" r:id="rId44"/>
    <p:sldId id="784" r:id="rId45"/>
    <p:sldId id="785" r:id="rId46"/>
    <p:sldId id="737" r:id="rId47"/>
    <p:sldId id="752" r:id="rId48"/>
    <p:sldId id="622" r:id="rId49"/>
    <p:sldId id="623" r:id="rId50"/>
    <p:sldId id="720" r:id="rId51"/>
    <p:sldId id="722" r:id="rId52"/>
    <p:sldId id="716" r:id="rId53"/>
    <p:sldId id="766" r:id="rId54"/>
    <p:sldId id="769" r:id="rId55"/>
    <p:sldId id="759" r:id="rId56"/>
    <p:sldId id="765" r:id="rId57"/>
    <p:sldId id="767" r:id="rId58"/>
    <p:sldId id="768" r:id="rId59"/>
    <p:sldId id="546" r:id="rId60"/>
    <p:sldId id="754" r:id="rId61"/>
    <p:sldId id="427" r:id="rId62"/>
    <p:sldId id="274" r:id="rId6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FFCC"/>
    <a:srgbClr val="165A8B"/>
    <a:srgbClr val="FFFFFF"/>
    <a:srgbClr val="99CC99"/>
    <a:srgbClr val="CCCCCC"/>
    <a:srgbClr val="F6AE1E"/>
    <a:srgbClr val="FF0066"/>
    <a:srgbClr val="F3AF35"/>
    <a:srgbClr val="9C42E6"/>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0" autoAdjust="0"/>
    <p:restoredTop sz="96102" autoAdjust="0"/>
  </p:normalViewPr>
  <p:slideViewPr>
    <p:cSldViewPr snapToGrid="0">
      <p:cViewPr varScale="1">
        <p:scale>
          <a:sx n="74" d="100"/>
          <a:sy n="74" d="100"/>
        </p:scale>
        <p:origin x="-570" y="-102"/>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outlineViewPr>
    <p:cViewPr>
      <p:scale>
        <a:sx n="33" d="100"/>
        <a:sy n="33" d="100"/>
      </p:scale>
      <p:origin x="0" y="3468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ADDEF-C405-4A51-979D-67696A4B657D}" type="doc">
      <dgm:prSet loTypeId="urn:microsoft.com/office/officeart/2005/8/layout/venn1" loCatId="relationship" qsTypeId="urn:microsoft.com/office/officeart/2005/8/quickstyle/simple1" qsCatId="simple" csTypeId="urn:microsoft.com/office/officeart/2005/8/colors/accent1_2" csCatId="accent1" phldr="1"/>
      <dgm:spPr/>
    </dgm:pt>
    <dgm:pt modelId="{C6E48B1D-C1A5-4426-B7BE-472A7CE51792}">
      <dgm:prSet phldrT="[Text]"/>
      <dgm:spPr/>
      <dgm:t>
        <a:bodyPr/>
        <a:lstStyle/>
        <a:p>
          <a:r>
            <a:rPr lang="en-GB" dirty="0" smtClean="0"/>
            <a:t>Functional</a:t>
          </a:r>
          <a:endParaRPr lang="en-GB" dirty="0"/>
        </a:p>
      </dgm:t>
    </dgm:pt>
    <dgm:pt modelId="{F2D8B88A-282D-454B-8660-E7282F39B85B}" type="parTrans" cxnId="{C8819D03-8545-4FD3-B32D-DEF8A7C3B007}">
      <dgm:prSet/>
      <dgm:spPr/>
      <dgm:t>
        <a:bodyPr/>
        <a:lstStyle/>
        <a:p>
          <a:endParaRPr lang="en-GB"/>
        </a:p>
      </dgm:t>
    </dgm:pt>
    <dgm:pt modelId="{22D0A859-A3C1-4674-B2A1-6A0DEC493CEA}" type="sibTrans" cxnId="{C8819D03-8545-4FD3-B32D-DEF8A7C3B007}">
      <dgm:prSet/>
      <dgm:spPr/>
      <dgm:t>
        <a:bodyPr/>
        <a:lstStyle/>
        <a:p>
          <a:endParaRPr lang="en-GB"/>
        </a:p>
      </dgm:t>
    </dgm:pt>
    <dgm:pt modelId="{E4C1A8AF-43F0-4A7F-A1D9-41D1F1D542DB}">
      <dgm:prSet phldrT="[Text]"/>
      <dgm:spPr/>
      <dgm:t>
        <a:bodyPr/>
        <a:lstStyle/>
        <a:p>
          <a:r>
            <a:rPr lang="en-GB" dirty="0" smtClean="0"/>
            <a:t>Parallel</a:t>
          </a:r>
          <a:endParaRPr lang="en-GB" dirty="0"/>
        </a:p>
      </dgm:t>
    </dgm:pt>
    <dgm:pt modelId="{36B26F33-1281-4EBF-9021-467598BF3ED6}" type="parTrans" cxnId="{AF1C9D78-871D-4D36-9929-5A3A6256E339}">
      <dgm:prSet/>
      <dgm:spPr/>
      <dgm:t>
        <a:bodyPr/>
        <a:lstStyle/>
        <a:p>
          <a:endParaRPr lang="en-GB"/>
        </a:p>
      </dgm:t>
    </dgm:pt>
    <dgm:pt modelId="{7F3F9F29-8CD1-4B6C-891B-1AC2C28214D5}" type="sibTrans" cxnId="{AF1C9D78-871D-4D36-9929-5A3A6256E339}">
      <dgm:prSet/>
      <dgm:spPr/>
      <dgm:t>
        <a:bodyPr/>
        <a:lstStyle/>
        <a:p>
          <a:endParaRPr lang="en-GB"/>
        </a:p>
      </dgm:t>
    </dgm:pt>
    <dgm:pt modelId="{7189970E-CECC-4710-BD74-D61CAA33AF94}" type="pres">
      <dgm:prSet presAssocID="{381ADDEF-C405-4A51-979D-67696A4B657D}" presName="compositeShape" presStyleCnt="0">
        <dgm:presLayoutVars>
          <dgm:chMax val="7"/>
          <dgm:dir/>
          <dgm:resizeHandles val="exact"/>
        </dgm:presLayoutVars>
      </dgm:prSet>
      <dgm:spPr/>
    </dgm:pt>
    <dgm:pt modelId="{06FD798C-1E0C-45FA-85B3-692A94D1A7A3}" type="pres">
      <dgm:prSet presAssocID="{C6E48B1D-C1A5-4426-B7BE-472A7CE51792}" presName="circ1" presStyleLbl="vennNode1" presStyleIdx="0" presStyleCnt="2"/>
      <dgm:spPr/>
    </dgm:pt>
    <dgm:pt modelId="{033D250F-CE54-40B6-8B8C-98B0ED6D67BC}" type="pres">
      <dgm:prSet presAssocID="{C6E48B1D-C1A5-4426-B7BE-472A7CE51792}" presName="circ1Tx" presStyleLbl="revTx" presStyleIdx="0" presStyleCnt="0">
        <dgm:presLayoutVars>
          <dgm:chMax val="0"/>
          <dgm:chPref val="0"/>
          <dgm:bulletEnabled val="1"/>
        </dgm:presLayoutVars>
      </dgm:prSet>
      <dgm:spPr/>
    </dgm:pt>
    <dgm:pt modelId="{787856DC-D3FA-4825-933D-2C768A059F99}" type="pres">
      <dgm:prSet presAssocID="{E4C1A8AF-43F0-4A7F-A1D9-41D1F1D542DB}" presName="circ2" presStyleLbl="vennNode1" presStyleIdx="1" presStyleCnt="2"/>
      <dgm:spPr/>
    </dgm:pt>
    <dgm:pt modelId="{09ACB245-22FB-4BC3-9617-F4C25FF4D676}" type="pres">
      <dgm:prSet presAssocID="{E4C1A8AF-43F0-4A7F-A1D9-41D1F1D542DB}" presName="circ2Tx" presStyleLbl="revTx" presStyleIdx="0" presStyleCnt="0">
        <dgm:presLayoutVars>
          <dgm:chMax val="0"/>
          <dgm:chPref val="0"/>
          <dgm:bulletEnabled val="1"/>
        </dgm:presLayoutVars>
      </dgm:prSet>
      <dgm:spPr/>
    </dgm:pt>
  </dgm:ptLst>
  <dgm:cxnLst>
    <dgm:cxn modelId="{AF1C9D78-871D-4D36-9929-5A3A6256E339}" srcId="{381ADDEF-C405-4A51-979D-67696A4B657D}" destId="{E4C1A8AF-43F0-4A7F-A1D9-41D1F1D542DB}" srcOrd="1" destOrd="0" parTransId="{36B26F33-1281-4EBF-9021-467598BF3ED6}" sibTransId="{7F3F9F29-8CD1-4B6C-891B-1AC2C28214D5}"/>
    <dgm:cxn modelId="{965C5727-73E8-4B63-A726-F52A616FD693}" type="presOf" srcId="{381ADDEF-C405-4A51-979D-67696A4B657D}" destId="{7189970E-CECC-4710-BD74-D61CAA33AF94}" srcOrd="0" destOrd="0" presId="urn:microsoft.com/office/officeart/2005/8/layout/venn1"/>
    <dgm:cxn modelId="{15873C5A-30BA-4547-840A-58400B635184}" type="presOf" srcId="{C6E48B1D-C1A5-4426-B7BE-472A7CE51792}" destId="{06FD798C-1E0C-45FA-85B3-692A94D1A7A3}" srcOrd="0" destOrd="0" presId="urn:microsoft.com/office/officeart/2005/8/layout/venn1"/>
    <dgm:cxn modelId="{9ADD6086-1867-40E6-B173-325CA3BBF029}" type="presOf" srcId="{C6E48B1D-C1A5-4426-B7BE-472A7CE51792}" destId="{033D250F-CE54-40B6-8B8C-98B0ED6D67BC}" srcOrd="1" destOrd="0" presId="urn:microsoft.com/office/officeart/2005/8/layout/venn1"/>
    <dgm:cxn modelId="{13D484A5-423A-4158-ABA5-D89DE54A8456}" type="presOf" srcId="{E4C1A8AF-43F0-4A7F-A1D9-41D1F1D542DB}" destId="{09ACB245-22FB-4BC3-9617-F4C25FF4D676}" srcOrd="1" destOrd="0" presId="urn:microsoft.com/office/officeart/2005/8/layout/venn1"/>
    <dgm:cxn modelId="{C8819D03-8545-4FD3-B32D-DEF8A7C3B007}" srcId="{381ADDEF-C405-4A51-979D-67696A4B657D}" destId="{C6E48B1D-C1A5-4426-B7BE-472A7CE51792}" srcOrd="0" destOrd="0" parTransId="{F2D8B88A-282D-454B-8660-E7282F39B85B}" sibTransId="{22D0A859-A3C1-4674-B2A1-6A0DEC493CEA}"/>
    <dgm:cxn modelId="{553D551C-319E-4C0E-B50C-778E2476AE6C}" type="presOf" srcId="{E4C1A8AF-43F0-4A7F-A1D9-41D1F1D542DB}" destId="{787856DC-D3FA-4825-933D-2C768A059F99}" srcOrd="0" destOrd="0" presId="urn:microsoft.com/office/officeart/2005/8/layout/venn1"/>
    <dgm:cxn modelId="{C5444134-0DC9-4A40-BA10-DB681CAE6042}" type="presParOf" srcId="{7189970E-CECC-4710-BD74-D61CAA33AF94}" destId="{06FD798C-1E0C-45FA-85B3-692A94D1A7A3}" srcOrd="0" destOrd="0" presId="urn:microsoft.com/office/officeart/2005/8/layout/venn1"/>
    <dgm:cxn modelId="{251C2C07-436C-4A7F-BB04-C56C037ED372}" type="presParOf" srcId="{7189970E-CECC-4710-BD74-D61CAA33AF94}" destId="{033D250F-CE54-40B6-8B8C-98B0ED6D67BC}" srcOrd="1" destOrd="0" presId="urn:microsoft.com/office/officeart/2005/8/layout/venn1"/>
    <dgm:cxn modelId="{3409A46A-0DF5-40C7-AD38-EC03E7D96475}" type="presParOf" srcId="{7189970E-CECC-4710-BD74-D61CAA33AF94}" destId="{787856DC-D3FA-4825-933D-2C768A059F99}" srcOrd="2" destOrd="0" presId="urn:microsoft.com/office/officeart/2005/8/layout/venn1"/>
    <dgm:cxn modelId="{C9904BD0-D411-4CE8-82F4-E562C34D698D}" type="presParOf" srcId="{7189970E-CECC-4710-BD74-D61CAA33AF94}" destId="{09ACB245-22FB-4BC3-9617-F4C25FF4D676}" srcOrd="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766A18-9AE8-41ED-A357-4AD0274240C5}" type="doc">
      <dgm:prSet loTypeId="urn:microsoft.com/office/officeart/2005/8/layout/venn1" loCatId="relationship" qsTypeId="urn:microsoft.com/office/officeart/2005/8/quickstyle/simple1" qsCatId="simple" csTypeId="urn:microsoft.com/office/officeart/2005/8/colors/accent1_2" csCatId="accent1" phldr="1"/>
      <dgm:spPr/>
    </dgm:pt>
    <dgm:pt modelId="{99247575-7065-4CDC-94FA-1858041E50AD}">
      <dgm:prSet phldrT="[Text]" custT="1"/>
      <dgm:spPr/>
      <dgm:t>
        <a:bodyPr/>
        <a:lstStyle/>
        <a:p>
          <a:r>
            <a:rPr lang="en-GB" sz="2400" dirty="0" smtClean="0"/>
            <a:t>Parallel</a:t>
          </a:r>
          <a:endParaRPr lang="en-GB" sz="2400" dirty="0"/>
        </a:p>
      </dgm:t>
    </dgm:pt>
    <dgm:pt modelId="{545FC194-A922-4B7B-A82D-34BBA8965F8F}" type="parTrans" cxnId="{4447CF2E-2247-4B42-B393-82F2410EFBE4}">
      <dgm:prSet/>
      <dgm:spPr/>
      <dgm:t>
        <a:bodyPr/>
        <a:lstStyle/>
        <a:p>
          <a:endParaRPr lang="en-GB"/>
        </a:p>
      </dgm:t>
    </dgm:pt>
    <dgm:pt modelId="{A3DB967E-3269-4D9A-A22D-AC360D264BA8}" type="sibTrans" cxnId="{4447CF2E-2247-4B42-B393-82F2410EFBE4}">
      <dgm:prSet/>
      <dgm:spPr/>
      <dgm:t>
        <a:bodyPr/>
        <a:lstStyle/>
        <a:p>
          <a:endParaRPr lang="en-GB"/>
        </a:p>
      </dgm:t>
    </dgm:pt>
    <dgm:pt modelId="{7595B743-1269-43B2-A7A7-C812CAFADC27}">
      <dgm:prSet phldrT="[Text]" custT="1"/>
      <dgm:spPr/>
      <dgm:t>
        <a:bodyPr/>
        <a:lstStyle/>
        <a:p>
          <a:r>
            <a:rPr lang="en-GB" sz="2400" dirty="0" smtClean="0"/>
            <a:t>Reactive</a:t>
          </a:r>
          <a:endParaRPr lang="en-GB" sz="2400" dirty="0"/>
        </a:p>
      </dgm:t>
    </dgm:pt>
    <dgm:pt modelId="{C2A747E2-DA78-422A-8ACC-DBED98BDEADB}" type="parTrans" cxnId="{15277CF3-6E03-41E8-A24B-CAC412B12930}">
      <dgm:prSet/>
      <dgm:spPr/>
      <dgm:t>
        <a:bodyPr/>
        <a:lstStyle/>
        <a:p>
          <a:endParaRPr lang="en-GB"/>
        </a:p>
      </dgm:t>
    </dgm:pt>
    <dgm:pt modelId="{47CA2579-493C-48A0-B05A-6265A1357E8B}" type="sibTrans" cxnId="{15277CF3-6E03-41E8-A24B-CAC412B12930}">
      <dgm:prSet/>
      <dgm:spPr/>
      <dgm:t>
        <a:bodyPr/>
        <a:lstStyle/>
        <a:p>
          <a:endParaRPr lang="en-GB"/>
        </a:p>
      </dgm:t>
    </dgm:pt>
    <dgm:pt modelId="{26B7757B-2DFA-4728-8CD4-0547115E1B11}">
      <dgm:prSet phldrT="[Text]" custT="1"/>
      <dgm:spPr/>
      <dgm:t>
        <a:bodyPr/>
        <a:lstStyle/>
        <a:p>
          <a:r>
            <a:rPr lang="en-GB" sz="2400" dirty="0" smtClean="0"/>
            <a:t>Concurrent</a:t>
          </a:r>
          <a:endParaRPr lang="en-GB" sz="2400" dirty="0"/>
        </a:p>
      </dgm:t>
    </dgm:pt>
    <dgm:pt modelId="{25AA638F-8823-4F26-822D-C8200F77A857}" type="parTrans" cxnId="{C1E2E8A3-9F4A-404C-A624-96564A809C95}">
      <dgm:prSet/>
      <dgm:spPr/>
      <dgm:t>
        <a:bodyPr/>
        <a:lstStyle/>
        <a:p>
          <a:endParaRPr lang="en-GB"/>
        </a:p>
      </dgm:t>
    </dgm:pt>
    <dgm:pt modelId="{A85A8F39-66C0-43B2-B7B5-8FA7A7F1FEAC}" type="sibTrans" cxnId="{C1E2E8A3-9F4A-404C-A624-96564A809C95}">
      <dgm:prSet/>
      <dgm:spPr/>
      <dgm:t>
        <a:bodyPr/>
        <a:lstStyle/>
        <a:p>
          <a:endParaRPr lang="en-GB"/>
        </a:p>
      </dgm:t>
    </dgm:pt>
    <dgm:pt modelId="{4422E1D4-DFEA-4987-9E9B-95971850BAE3}">
      <dgm:prSet phldrT="[Text]"/>
      <dgm:spPr/>
      <dgm:t>
        <a:bodyPr/>
        <a:lstStyle/>
        <a:p>
          <a:endParaRPr lang="en-GB" dirty="0"/>
        </a:p>
      </dgm:t>
    </dgm:pt>
    <dgm:pt modelId="{4000A4F7-B943-4DF7-BCB4-B5418DCCF7D0}" type="parTrans" cxnId="{93BCF281-A1A9-4347-83A5-19FFECD902D4}">
      <dgm:prSet/>
      <dgm:spPr/>
      <dgm:t>
        <a:bodyPr/>
        <a:lstStyle/>
        <a:p>
          <a:endParaRPr lang="en-GB"/>
        </a:p>
      </dgm:t>
    </dgm:pt>
    <dgm:pt modelId="{73B68F46-FBE1-4A28-A183-30FD69B7B1A4}" type="sibTrans" cxnId="{93BCF281-A1A9-4347-83A5-19FFECD902D4}">
      <dgm:prSet/>
      <dgm:spPr/>
      <dgm:t>
        <a:bodyPr/>
        <a:lstStyle/>
        <a:p>
          <a:endParaRPr lang="en-GB"/>
        </a:p>
      </dgm:t>
    </dgm:pt>
    <dgm:pt modelId="{361EA24D-32F9-4615-99FA-62E57B46B9F5}" type="pres">
      <dgm:prSet presAssocID="{CA766A18-9AE8-41ED-A357-4AD0274240C5}" presName="compositeShape" presStyleCnt="0">
        <dgm:presLayoutVars>
          <dgm:chMax val="7"/>
          <dgm:dir/>
          <dgm:resizeHandles val="exact"/>
        </dgm:presLayoutVars>
      </dgm:prSet>
      <dgm:spPr/>
    </dgm:pt>
    <dgm:pt modelId="{32A42CAF-63A2-476A-95ED-B2190B242D02}" type="pres">
      <dgm:prSet presAssocID="{99247575-7065-4CDC-94FA-1858041E50AD}" presName="circ1" presStyleLbl="vennNode1" presStyleIdx="0" presStyleCnt="4"/>
      <dgm:spPr/>
    </dgm:pt>
    <dgm:pt modelId="{43EDEE5D-02A5-4B19-90BD-6F620BB1AC5A}" type="pres">
      <dgm:prSet presAssocID="{99247575-7065-4CDC-94FA-1858041E50AD}" presName="circ1Tx" presStyleLbl="revTx" presStyleIdx="0" presStyleCnt="0">
        <dgm:presLayoutVars>
          <dgm:chMax val="0"/>
          <dgm:chPref val="0"/>
          <dgm:bulletEnabled val="1"/>
        </dgm:presLayoutVars>
      </dgm:prSet>
      <dgm:spPr/>
    </dgm:pt>
    <dgm:pt modelId="{E0EE4A4D-66BE-4241-AE7D-39840DBF5390}" type="pres">
      <dgm:prSet presAssocID="{7595B743-1269-43B2-A7A7-C812CAFADC27}" presName="circ2" presStyleLbl="vennNode1" presStyleIdx="1" presStyleCnt="4"/>
      <dgm:spPr/>
    </dgm:pt>
    <dgm:pt modelId="{45CABC24-E849-4D84-B5A8-DBC644C032C1}" type="pres">
      <dgm:prSet presAssocID="{7595B743-1269-43B2-A7A7-C812CAFADC27}" presName="circ2Tx" presStyleLbl="revTx" presStyleIdx="0" presStyleCnt="0">
        <dgm:presLayoutVars>
          <dgm:chMax val="0"/>
          <dgm:chPref val="0"/>
          <dgm:bulletEnabled val="1"/>
        </dgm:presLayoutVars>
      </dgm:prSet>
      <dgm:spPr/>
    </dgm:pt>
    <dgm:pt modelId="{2CAFCD72-CA43-4ACC-83B2-0BBD73D6BC43}" type="pres">
      <dgm:prSet presAssocID="{26B7757B-2DFA-4728-8CD4-0547115E1B11}" presName="circ3" presStyleLbl="vennNode1" presStyleIdx="2" presStyleCnt="4"/>
      <dgm:spPr/>
    </dgm:pt>
    <dgm:pt modelId="{A3A765DB-8781-4F2B-B435-5A0D78C0EC87}" type="pres">
      <dgm:prSet presAssocID="{26B7757B-2DFA-4728-8CD4-0547115E1B11}" presName="circ3Tx" presStyleLbl="revTx" presStyleIdx="0" presStyleCnt="0">
        <dgm:presLayoutVars>
          <dgm:chMax val="0"/>
          <dgm:chPref val="0"/>
          <dgm:bulletEnabled val="1"/>
        </dgm:presLayoutVars>
      </dgm:prSet>
      <dgm:spPr/>
    </dgm:pt>
    <dgm:pt modelId="{C2B74747-B841-4231-AE43-57F7F44F7B04}" type="pres">
      <dgm:prSet presAssocID="{4422E1D4-DFEA-4987-9E9B-95971850BAE3}" presName="circ4" presStyleLbl="vennNode1" presStyleIdx="3" presStyleCnt="4"/>
      <dgm:spPr/>
    </dgm:pt>
    <dgm:pt modelId="{F33557EE-1174-4356-8D7C-568977E25CBC}" type="pres">
      <dgm:prSet presAssocID="{4422E1D4-DFEA-4987-9E9B-95971850BAE3}" presName="circ4Tx" presStyleLbl="revTx" presStyleIdx="0" presStyleCnt="0">
        <dgm:presLayoutVars>
          <dgm:chMax val="0"/>
          <dgm:chPref val="0"/>
          <dgm:bulletEnabled val="1"/>
        </dgm:presLayoutVars>
      </dgm:prSet>
      <dgm:spPr/>
    </dgm:pt>
  </dgm:ptLst>
  <dgm:cxnLst>
    <dgm:cxn modelId="{F18FE3DC-8761-4C8D-9543-14CD082976C1}" type="presOf" srcId="{CA766A18-9AE8-41ED-A357-4AD0274240C5}" destId="{361EA24D-32F9-4615-99FA-62E57B46B9F5}" srcOrd="0" destOrd="0" presId="urn:microsoft.com/office/officeart/2005/8/layout/venn1"/>
    <dgm:cxn modelId="{CB1D4E63-D762-4A5F-BEAA-FC7079969F6B}" type="presOf" srcId="{4422E1D4-DFEA-4987-9E9B-95971850BAE3}" destId="{C2B74747-B841-4231-AE43-57F7F44F7B04}" srcOrd="0" destOrd="0" presId="urn:microsoft.com/office/officeart/2005/8/layout/venn1"/>
    <dgm:cxn modelId="{E9E88DAD-FF43-482A-9B95-2913D4188DF2}" type="presOf" srcId="{4422E1D4-DFEA-4987-9E9B-95971850BAE3}" destId="{F33557EE-1174-4356-8D7C-568977E25CBC}" srcOrd="1" destOrd="0" presId="urn:microsoft.com/office/officeart/2005/8/layout/venn1"/>
    <dgm:cxn modelId="{93BCF281-A1A9-4347-83A5-19FFECD902D4}" srcId="{CA766A18-9AE8-41ED-A357-4AD0274240C5}" destId="{4422E1D4-DFEA-4987-9E9B-95971850BAE3}" srcOrd="3" destOrd="0" parTransId="{4000A4F7-B943-4DF7-BCB4-B5418DCCF7D0}" sibTransId="{73B68F46-FBE1-4A28-A183-30FD69B7B1A4}"/>
    <dgm:cxn modelId="{C1E2E8A3-9F4A-404C-A624-96564A809C95}" srcId="{CA766A18-9AE8-41ED-A357-4AD0274240C5}" destId="{26B7757B-2DFA-4728-8CD4-0547115E1B11}" srcOrd="2" destOrd="0" parTransId="{25AA638F-8823-4F26-822D-C8200F77A857}" sibTransId="{A85A8F39-66C0-43B2-B7B5-8FA7A7F1FEAC}"/>
    <dgm:cxn modelId="{22BB15AF-6F8F-4F03-8870-C0F5AC5AA1EA}" type="presOf" srcId="{99247575-7065-4CDC-94FA-1858041E50AD}" destId="{43EDEE5D-02A5-4B19-90BD-6F620BB1AC5A}" srcOrd="1" destOrd="0" presId="urn:microsoft.com/office/officeart/2005/8/layout/venn1"/>
    <dgm:cxn modelId="{F8D17466-DC21-4AF7-9B17-21BD5A5EA758}" type="presOf" srcId="{7595B743-1269-43B2-A7A7-C812CAFADC27}" destId="{E0EE4A4D-66BE-4241-AE7D-39840DBF5390}" srcOrd="0" destOrd="0" presId="urn:microsoft.com/office/officeart/2005/8/layout/venn1"/>
    <dgm:cxn modelId="{6058B933-1C50-46F6-82F0-F00DBE7FAF47}" type="presOf" srcId="{26B7757B-2DFA-4728-8CD4-0547115E1B11}" destId="{2CAFCD72-CA43-4ACC-83B2-0BBD73D6BC43}" srcOrd="0" destOrd="0" presId="urn:microsoft.com/office/officeart/2005/8/layout/venn1"/>
    <dgm:cxn modelId="{56376EC8-BDDF-40F9-B860-8C1507006E9A}" type="presOf" srcId="{7595B743-1269-43B2-A7A7-C812CAFADC27}" destId="{45CABC24-E849-4D84-B5A8-DBC644C032C1}" srcOrd="1" destOrd="0" presId="urn:microsoft.com/office/officeart/2005/8/layout/venn1"/>
    <dgm:cxn modelId="{E4992396-5B0B-433E-9A24-7F7060D8119A}" type="presOf" srcId="{99247575-7065-4CDC-94FA-1858041E50AD}" destId="{32A42CAF-63A2-476A-95ED-B2190B242D02}" srcOrd="0" destOrd="0" presId="urn:microsoft.com/office/officeart/2005/8/layout/venn1"/>
    <dgm:cxn modelId="{4447CF2E-2247-4B42-B393-82F2410EFBE4}" srcId="{CA766A18-9AE8-41ED-A357-4AD0274240C5}" destId="{99247575-7065-4CDC-94FA-1858041E50AD}" srcOrd="0" destOrd="0" parTransId="{545FC194-A922-4B7B-A82D-34BBA8965F8F}" sibTransId="{A3DB967E-3269-4D9A-A22D-AC360D264BA8}"/>
    <dgm:cxn modelId="{15277CF3-6E03-41E8-A24B-CAC412B12930}" srcId="{CA766A18-9AE8-41ED-A357-4AD0274240C5}" destId="{7595B743-1269-43B2-A7A7-C812CAFADC27}" srcOrd="1" destOrd="0" parTransId="{C2A747E2-DA78-422A-8ACC-DBED98BDEADB}" sibTransId="{47CA2579-493C-48A0-B05A-6265A1357E8B}"/>
    <dgm:cxn modelId="{2F4D6F5B-6228-4354-A5AA-34DE9E4F1399}" type="presOf" srcId="{26B7757B-2DFA-4728-8CD4-0547115E1B11}" destId="{A3A765DB-8781-4F2B-B435-5A0D78C0EC87}" srcOrd="1" destOrd="0" presId="urn:microsoft.com/office/officeart/2005/8/layout/venn1"/>
    <dgm:cxn modelId="{5F2C3793-6597-4F27-8285-FC25189A74EF}" type="presParOf" srcId="{361EA24D-32F9-4615-99FA-62E57B46B9F5}" destId="{32A42CAF-63A2-476A-95ED-B2190B242D02}" srcOrd="0" destOrd="0" presId="urn:microsoft.com/office/officeart/2005/8/layout/venn1"/>
    <dgm:cxn modelId="{69AD5F4D-3963-423B-88A1-ADE7EB31F934}" type="presParOf" srcId="{361EA24D-32F9-4615-99FA-62E57B46B9F5}" destId="{43EDEE5D-02A5-4B19-90BD-6F620BB1AC5A}" srcOrd="1" destOrd="0" presId="urn:microsoft.com/office/officeart/2005/8/layout/venn1"/>
    <dgm:cxn modelId="{DB33F07D-415F-4B3A-9A38-4CBDB96053FC}" type="presParOf" srcId="{361EA24D-32F9-4615-99FA-62E57B46B9F5}" destId="{E0EE4A4D-66BE-4241-AE7D-39840DBF5390}" srcOrd="2" destOrd="0" presId="urn:microsoft.com/office/officeart/2005/8/layout/venn1"/>
    <dgm:cxn modelId="{63FC05D3-4DDA-4CEF-8FF5-DD8F2AC5BA68}" type="presParOf" srcId="{361EA24D-32F9-4615-99FA-62E57B46B9F5}" destId="{45CABC24-E849-4D84-B5A8-DBC644C032C1}" srcOrd="3" destOrd="0" presId="urn:microsoft.com/office/officeart/2005/8/layout/venn1"/>
    <dgm:cxn modelId="{90970626-0AF3-4CC4-820E-5DD30E4B22A3}" type="presParOf" srcId="{361EA24D-32F9-4615-99FA-62E57B46B9F5}" destId="{2CAFCD72-CA43-4ACC-83B2-0BBD73D6BC43}" srcOrd="4" destOrd="0" presId="urn:microsoft.com/office/officeart/2005/8/layout/venn1"/>
    <dgm:cxn modelId="{F790A3D0-0D8F-4232-9D20-748B0F14DA19}" type="presParOf" srcId="{361EA24D-32F9-4615-99FA-62E57B46B9F5}" destId="{A3A765DB-8781-4F2B-B435-5A0D78C0EC87}" srcOrd="5" destOrd="0" presId="urn:microsoft.com/office/officeart/2005/8/layout/venn1"/>
    <dgm:cxn modelId="{16FCE63B-3765-4FAC-9CE8-AC94A60DFFB1}" type="presParOf" srcId="{361EA24D-32F9-4615-99FA-62E57B46B9F5}" destId="{C2B74747-B841-4231-AE43-57F7F44F7B04}" srcOrd="6" destOrd="0" presId="urn:microsoft.com/office/officeart/2005/8/layout/venn1"/>
    <dgm:cxn modelId="{2C087FF5-D930-40C5-B0E7-EA854008D27B}" type="presParOf" srcId="{361EA24D-32F9-4615-99FA-62E57B46B9F5}" destId="{F33557EE-1174-4356-8D7C-568977E25CBC}" srcOrd="7"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dgm:spPr/>
      <dgm:t>
        <a:bodyPr/>
        <a:lstStyle/>
        <a:p>
          <a:pPr rtl="0"/>
          <a:r>
            <a:rPr lang="en-GB" dirty="0" smtClean="0"/>
            <a:t>Lightweight Reactions</a:t>
          </a:r>
          <a:endParaRPr lang="en-GB"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dgm:spPr/>
      <dgm:t>
        <a:bodyPr/>
        <a:lstStyle/>
        <a:p>
          <a:pPr rtl="0"/>
          <a:r>
            <a:rPr lang="en-GB" dirty="0" smtClean="0"/>
            <a:t>Lightweight </a:t>
          </a:r>
          <a:r>
            <a:rPr lang="en-GB" dirty="0" smtClean="0"/>
            <a:t/>
          </a:r>
          <a:br>
            <a:rPr lang="en-GB" dirty="0" smtClean="0"/>
          </a:br>
          <a:r>
            <a:rPr lang="en-GB" dirty="0" smtClean="0"/>
            <a:t>Parallel</a:t>
          </a:r>
          <a:br>
            <a:rPr lang="en-GB" dirty="0" smtClean="0"/>
          </a:br>
          <a:r>
            <a:rPr lang="en-GB" dirty="0" smtClean="0"/>
            <a:t>Tasks</a:t>
          </a:r>
          <a:endParaRPr lang="en-GB"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a:noFill/>
        <a:ln>
          <a:noFill/>
        </a:ln>
      </dgm:spPr>
      <dgm:t>
        <a:bodyPr/>
        <a:lstStyle/>
        <a:p>
          <a:endParaRPr lang="en-GB">
            <a:solidFill>
              <a:schemeClr val="bg1"/>
            </a:solidFill>
          </a:endParaRPr>
        </a:p>
      </dgm:t>
    </dgm:pt>
    <dgm:pt modelId="{141FA1FE-9859-40E8-B9F3-868239BA63F6}">
      <dgm:prSet/>
      <dgm:spPr>
        <a:noFill/>
        <a:ln>
          <a:noFill/>
        </a:ln>
      </dgm:spPr>
      <dgm:t>
        <a:bodyPr/>
        <a:lstStyle/>
        <a:p>
          <a:pPr rtl="0"/>
          <a:r>
            <a:rPr lang="en-GB" dirty="0" smtClean="0">
              <a:solidFill>
                <a:schemeClr val="bg1"/>
              </a:solidFill>
            </a:rPr>
            <a:t>Lightweight Parallel Request Handlers</a:t>
          </a:r>
          <a:endParaRPr lang="en-GB" dirty="0">
            <a:solidFill>
              <a:schemeClr val="bg1"/>
            </a:solidFill>
          </a:endParaRPr>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19D0EE08-19EA-4B7A-8951-9B2F96597A31}" srcId="{9B193C47-7400-4DD4-9359-558A64BC170A}" destId="{D8059176-ACF7-486F-9A68-525D2BC3FADC}" srcOrd="0" destOrd="0" parTransId="{CB1FFEBE-7DD0-4D5D-95EB-30F953435118}" sibTransId="{8646B798-76B5-4119-8E51-D0312466090F}"/>
    <dgm:cxn modelId="{557B426A-F0A8-43B9-B15E-3BD9AA5EC499}" type="presOf" srcId="{73138345-E58C-4152-BEB4-54D1BFE572B9}" destId="{CF940D06-359E-4251-A747-14B95905EF32}" srcOrd="0" destOrd="0" presId="urn:microsoft.com/office/officeart/2005/8/layout/process1"/>
    <dgm:cxn modelId="{C55B575B-09A0-401F-9982-C564BD154EC4}" srcId="{9B193C47-7400-4DD4-9359-558A64BC170A}" destId="{141FA1FE-9859-40E8-B9F3-868239BA63F6}" srcOrd="2" destOrd="0" parTransId="{01116C18-383F-45A7-B69E-594CB9A286D3}" sibTransId="{93F0D563-2A9F-46FB-A963-EFDE7A526731}"/>
    <dgm:cxn modelId="{1AE0BDA9-61C6-42FD-8651-AEC7FF8A4757}" type="presOf" srcId="{73138345-E58C-4152-BEB4-54D1BFE572B9}" destId="{67C52102-9AC9-4B16-85A7-65A6EB4FB437}" srcOrd="1" destOrd="0" presId="urn:microsoft.com/office/officeart/2005/8/layout/process1"/>
    <dgm:cxn modelId="{D08BA4A8-E542-42A2-9150-8754D79088B6}" type="presOf" srcId="{93F0D563-2A9F-46FB-A963-EFDE7A526731}" destId="{0FF6796D-3D69-467F-A047-299B93D5B69A}" srcOrd="1"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C8734C54-DCE1-4C0B-A046-9E90B568DBE2}" type="presOf" srcId="{9B193C47-7400-4DD4-9359-558A64BC170A}" destId="{2D1F42B0-8635-4E88-8B87-EECA87E2CA97}"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07F87FB0-E05E-428F-BEF9-33A5D8A5D84E}" type="presOf" srcId="{B8E33EC4-2EFA-4BD4-8CBD-36C1F055A483}" destId="{A7576EB5-77C0-4967-A421-CE4132E51FA1}" srcOrd="0" destOrd="0" presId="urn:microsoft.com/office/officeart/2005/8/layout/process1"/>
    <dgm:cxn modelId="{5C9AB9EA-EF54-499C-96F1-7748FF3FE7D6}" type="presOf" srcId="{D8059176-ACF7-486F-9A68-525D2BC3FADC}" destId="{9A1BFA8D-3F24-4EAD-8E72-D9F1E57F82DD}" srcOrd="0" destOrd="0" presId="urn:microsoft.com/office/officeart/2005/8/layout/process1"/>
    <dgm:cxn modelId="{5BAE7326-4792-48FA-8E8E-A4699935A911}" type="presOf" srcId="{8646B798-76B5-4119-8E51-D0312466090F}" destId="{01ECC769-E5B2-4E48-B9BE-1914ACD6365D}" srcOrd="1" destOrd="0" presId="urn:microsoft.com/office/officeart/2005/8/layout/process1"/>
    <dgm:cxn modelId="{7A50CAE0-C4A3-4E52-86C5-60560F934C1A}" type="presOf" srcId="{141FA1FE-9859-40E8-B9F3-868239BA63F6}" destId="{EE2E5D40-36D7-4CBF-95BC-A19B96D9D7EE}" srcOrd="0" destOrd="0" presId="urn:microsoft.com/office/officeart/2005/8/layout/process1"/>
    <dgm:cxn modelId="{BD6FAAD2-481D-4DB9-B88B-B65AF28FD858}" type="presOf" srcId="{93F0D563-2A9F-46FB-A963-EFDE7A526731}" destId="{0A60A79A-6FA3-454B-A50B-7152EAF4185A}" srcOrd="0" destOrd="0" presId="urn:microsoft.com/office/officeart/2005/8/layout/process1"/>
    <dgm:cxn modelId="{1356D1DB-568A-4494-B2FE-2FF40805EFB8}" type="presOf" srcId="{F47D1EAE-2B3B-4DCD-B084-FE7211F0CA2F}" destId="{FA332C85-6D89-4F14-8668-01CDD4F1EC5E}" srcOrd="0" destOrd="0" presId="urn:microsoft.com/office/officeart/2005/8/layout/process1"/>
    <dgm:cxn modelId="{3CDE0AEC-91B7-4726-9E1A-7D8766E50D25}" type="presOf" srcId="{8646B798-76B5-4119-8E51-D0312466090F}" destId="{2E32B71F-E584-41FC-943D-AB77CE5D2E23}" srcOrd="0" destOrd="0" presId="urn:microsoft.com/office/officeart/2005/8/layout/process1"/>
    <dgm:cxn modelId="{D1FC47F4-6117-4FFE-A1FD-719974A89E63}" type="presParOf" srcId="{2D1F42B0-8635-4E88-8B87-EECA87E2CA97}" destId="{9A1BFA8D-3F24-4EAD-8E72-D9F1E57F82DD}" srcOrd="0" destOrd="0" presId="urn:microsoft.com/office/officeart/2005/8/layout/process1"/>
    <dgm:cxn modelId="{9884C9C3-08ED-4359-A144-69AFCE075CED}" type="presParOf" srcId="{2D1F42B0-8635-4E88-8B87-EECA87E2CA97}" destId="{2E32B71F-E584-41FC-943D-AB77CE5D2E23}" srcOrd="1" destOrd="0" presId="urn:microsoft.com/office/officeart/2005/8/layout/process1"/>
    <dgm:cxn modelId="{BC14B3CA-258C-4C4A-BD0E-9491C9E4CA9D}" type="presParOf" srcId="{2E32B71F-E584-41FC-943D-AB77CE5D2E23}" destId="{01ECC769-E5B2-4E48-B9BE-1914ACD6365D}" srcOrd="0" destOrd="0" presId="urn:microsoft.com/office/officeart/2005/8/layout/process1"/>
    <dgm:cxn modelId="{3DAA7F7A-E64C-4124-AB81-5ECB14B0421E}" type="presParOf" srcId="{2D1F42B0-8635-4E88-8B87-EECA87E2CA97}" destId="{A7576EB5-77C0-4967-A421-CE4132E51FA1}" srcOrd="2" destOrd="0" presId="urn:microsoft.com/office/officeart/2005/8/layout/process1"/>
    <dgm:cxn modelId="{AF7303F4-9F7B-43B9-B8F2-BF6411FBF01B}" type="presParOf" srcId="{2D1F42B0-8635-4E88-8B87-EECA87E2CA97}" destId="{CF940D06-359E-4251-A747-14B95905EF32}" srcOrd="3" destOrd="0" presId="urn:microsoft.com/office/officeart/2005/8/layout/process1"/>
    <dgm:cxn modelId="{462AFFE2-7743-4D6E-92E9-07A6B4F1899C}" type="presParOf" srcId="{CF940D06-359E-4251-A747-14B95905EF32}" destId="{67C52102-9AC9-4B16-85A7-65A6EB4FB437}" srcOrd="0" destOrd="0" presId="urn:microsoft.com/office/officeart/2005/8/layout/process1"/>
    <dgm:cxn modelId="{429985C6-0354-4E9F-8D73-BF180AAA6EEE}" type="presParOf" srcId="{2D1F42B0-8635-4E88-8B87-EECA87E2CA97}" destId="{EE2E5D40-36D7-4CBF-95BC-A19B96D9D7EE}" srcOrd="4" destOrd="0" presId="urn:microsoft.com/office/officeart/2005/8/layout/process1"/>
    <dgm:cxn modelId="{8206E1AB-D8D4-47FB-A2B3-0FAD12025BFD}" type="presParOf" srcId="{2D1F42B0-8635-4E88-8B87-EECA87E2CA97}" destId="{0A60A79A-6FA3-454B-A50B-7152EAF4185A}" srcOrd="5" destOrd="0" presId="urn:microsoft.com/office/officeart/2005/8/layout/process1"/>
    <dgm:cxn modelId="{199B2173-E1BE-40DE-A252-D10F50242F40}" type="presParOf" srcId="{0A60A79A-6FA3-454B-A50B-7152EAF4185A}" destId="{0FF6796D-3D69-467F-A047-299B93D5B69A}" srcOrd="0" destOrd="0" presId="urn:microsoft.com/office/officeart/2005/8/layout/process1"/>
    <dgm:cxn modelId="{08D8053F-A0E3-42BC-99A0-8607B3AFF00B}"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dgm:spPr/>
      <dgm:t>
        <a:bodyPr/>
        <a:lstStyle/>
        <a:p>
          <a:pPr rtl="0"/>
          <a:r>
            <a:rPr lang="en-GB" dirty="0" smtClean="0"/>
            <a:t>Lightweight Reactions</a:t>
          </a:r>
          <a:endParaRPr lang="en-GB"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dgm:spPr/>
      <dgm:t>
        <a:bodyPr/>
        <a:lstStyle/>
        <a:p>
          <a:pPr rtl="0"/>
          <a:r>
            <a:rPr lang="en-GB" dirty="0" smtClean="0"/>
            <a:t>Lightweight </a:t>
          </a:r>
          <a:r>
            <a:rPr lang="en-GB" dirty="0" smtClean="0"/>
            <a:t/>
          </a:r>
          <a:br>
            <a:rPr lang="en-GB" dirty="0" smtClean="0"/>
          </a:br>
          <a:r>
            <a:rPr lang="en-GB" dirty="0" smtClean="0"/>
            <a:t>Parallel</a:t>
          </a:r>
          <a:br>
            <a:rPr lang="en-GB" dirty="0" smtClean="0"/>
          </a:br>
          <a:r>
            <a:rPr lang="en-GB" dirty="0" smtClean="0"/>
            <a:t>Tasks</a:t>
          </a:r>
          <a:endParaRPr lang="en-GB"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dgm:spPr/>
      <dgm:t>
        <a:bodyPr/>
        <a:lstStyle/>
        <a:p>
          <a:pPr rtl="0"/>
          <a:r>
            <a:rPr lang="en-GB" dirty="0" smtClean="0"/>
            <a:t>Lightweight Parallel Request Handlers</a:t>
          </a:r>
          <a:endParaRPr lang="en-GB"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233A7AD3-A67A-48A9-B4BD-4CD8EF3E5B0B}" type="presOf" srcId="{73138345-E58C-4152-BEB4-54D1BFE572B9}" destId="{CF940D06-359E-4251-A747-14B95905EF32}" srcOrd="0" destOrd="0" presId="urn:microsoft.com/office/officeart/2005/8/layout/process1"/>
    <dgm:cxn modelId="{20AE4A57-9243-4125-AA10-D46FA2317095}" type="presOf" srcId="{D8059176-ACF7-486F-9A68-525D2BC3FADC}" destId="{9A1BFA8D-3F24-4EAD-8E72-D9F1E57F82DD}" srcOrd="0" destOrd="0" presId="urn:microsoft.com/office/officeart/2005/8/layout/process1"/>
    <dgm:cxn modelId="{CC4A030A-3142-47DE-BFEC-1DE6170A9EE3}" type="presOf" srcId="{B8E33EC4-2EFA-4BD4-8CBD-36C1F055A483}" destId="{A7576EB5-77C0-4967-A421-CE4132E51FA1}" srcOrd="0" destOrd="0" presId="urn:microsoft.com/office/officeart/2005/8/layout/process1"/>
    <dgm:cxn modelId="{A13EE159-361A-4611-809E-64FCA44D54F4}" type="presOf" srcId="{93F0D563-2A9F-46FB-A963-EFDE7A526731}" destId="{0FF6796D-3D69-467F-A047-299B93D5B69A}" srcOrd="1" destOrd="0" presId="urn:microsoft.com/office/officeart/2005/8/layout/process1"/>
    <dgm:cxn modelId="{2B22694D-CE9B-482C-8339-5D18486C2439}" type="presOf" srcId="{93F0D563-2A9F-46FB-A963-EFDE7A526731}" destId="{0A60A79A-6FA3-454B-A50B-7152EAF4185A}"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C55B575B-09A0-401F-9982-C564BD154EC4}" srcId="{9B193C47-7400-4DD4-9359-558A64BC170A}" destId="{141FA1FE-9859-40E8-B9F3-868239BA63F6}" srcOrd="2" destOrd="0" parTransId="{01116C18-383F-45A7-B69E-594CB9A286D3}" sibTransId="{93F0D563-2A9F-46FB-A963-EFDE7A526731}"/>
    <dgm:cxn modelId="{5282439E-19B9-4FDD-BE79-57EBFB6D5E47}" type="presOf" srcId="{9B193C47-7400-4DD4-9359-558A64BC170A}" destId="{2D1F42B0-8635-4E88-8B87-EECA87E2CA97}"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19D0EE08-19EA-4B7A-8951-9B2F96597A31}" srcId="{9B193C47-7400-4DD4-9359-558A64BC170A}" destId="{D8059176-ACF7-486F-9A68-525D2BC3FADC}" srcOrd="0" destOrd="0" parTransId="{CB1FFEBE-7DD0-4D5D-95EB-30F953435118}" sibTransId="{8646B798-76B5-4119-8E51-D0312466090F}"/>
    <dgm:cxn modelId="{E09DE586-BAC2-4344-BDE3-2F775B79B0D6}" type="presOf" srcId="{73138345-E58C-4152-BEB4-54D1BFE572B9}" destId="{67C52102-9AC9-4B16-85A7-65A6EB4FB437}" srcOrd="1" destOrd="0" presId="urn:microsoft.com/office/officeart/2005/8/layout/process1"/>
    <dgm:cxn modelId="{92EE9BFE-A841-44DC-B5B6-B256C7614627}" type="presOf" srcId="{F47D1EAE-2B3B-4DCD-B084-FE7211F0CA2F}" destId="{FA332C85-6D89-4F14-8668-01CDD4F1EC5E}" srcOrd="0" destOrd="0" presId="urn:microsoft.com/office/officeart/2005/8/layout/process1"/>
    <dgm:cxn modelId="{35F89942-8FD9-4E69-A8AC-2A00091A753B}" type="presOf" srcId="{8646B798-76B5-4119-8E51-D0312466090F}" destId="{2E32B71F-E584-41FC-943D-AB77CE5D2E23}" srcOrd="0" destOrd="0" presId="urn:microsoft.com/office/officeart/2005/8/layout/process1"/>
    <dgm:cxn modelId="{BA0A1FFA-EC9A-4A96-802F-B859B5D2F888}" type="presOf" srcId="{141FA1FE-9859-40E8-B9F3-868239BA63F6}" destId="{EE2E5D40-36D7-4CBF-95BC-A19B96D9D7EE}" srcOrd="0" destOrd="0" presId="urn:microsoft.com/office/officeart/2005/8/layout/process1"/>
    <dgm:cxn modelId="{60461FD0-9419-42FC-A8D8-0F70911C289B}" type="presOf" srcId="{8646B798-76B5-4119-8E51-D0312466090F}" destId="{01ECC769-E5B2-4E48-B9BE-1914ACD6365D}" srcOrd="1" destOrd="0" presId="urn:microsoft.com/office/officeart/2005/8/layout/process1"/>
    <dgm:cxn modelId="{79B0837E-75FD-4158-AFE1-BC89C9FB7660}" type="presParOf" srcId="{2D1F42B0-8635-4E88-8B87-EECA87E2CA97}" destId="{9A1BFA8D-3F24-4EAD-8E72-D9F1E57F82DD}" srcOrd="0" destOrd="0" presId="urn:microsoft.com/office/officeart/2005/8/layout/process1"/>
    <dgm:cxn modelId="{BE40C688-1796-4DA6-8918-E75B0D84B65F}" type="presParOf" srcId="{2D1F42B0-8635-4E88-8B87-EECA87E2CA97}" destId="{2E32B71F-E584-41FC-943D-AB77CE5D2E23}" srcOrd="1" destOrd="0" presId="urn:microsoft.com/office/officeart/2005/8/layout/process1"/>
    <dgm:cxn modelId="{1AF89B46-A27D-4910-8663-7943D6F5A4FB}" type="presParOf" srcId="{2E32B71F-E584-41FC-943D-AB77CE5D2E23}" destId="{01ECC769-E5B2-4E48-B9BE-1914ACD6365D}" srcOrd="0" destOrd="0" presId="urn:microsoft.com/office/officeart/2005/8/layout/process1"/>
    <dgm:cxn modelId="{42A1CE5F-7B70-4CCF-93C2-5C9C50DF410E}" type="presParOf" srcId="{2D1F42B0-8635-4E88-8B87-EECA87E2CA97}" destId="{A7576EB5-77C0-4967-A421-CE4132E51FA1}" srcOrd="2" destOrd="0" presId="urn:microsoft.com/office/officeart/2005/8/layout/process1"/>
    <dgm:cxn modelId="{12EBD569-FB97-4BF2-BF5D-23B53FE920F8}" type="presParOf" srcId="{2D1F42B0-8635-4E88-8B87-EECA87E2CA97}" destId="{CF940D06-359E-4251-A747-14B95905EF32}" srcOrd="3" destOrd="0" presId="urn:microsoft.com/office/officeart/2005/8/layout/process1"/>
    <dgm:cxn modelId="{1C53AD5F-61A0-4F9A-A5CC-51016C4CC856}" type="presParOf" srcId="{CF940D06-359E-4251-A747-14B95905EF32}" destId="{67C52102-9AC9-4B16-85A7-65A6EB4FB437}" srcOrd="0" destOrd="0" presId="urn:microsoft.com/office/officeart/2005/8/layout/process1"/>
    <dgm:cxn modelId="{A2896789-EB13-4958-8C98-B322CA4961B6}" type="presParOf" srcId="{2D1F42B0-8635-4E88-8B87-EECA87E2CA97}" destId="{EE2E5D40-36D7-4CBF-95BC-A19B96D9D7EE}" srcOrd="4" destOrd="0" presId="urn:microsoft.com/office/officeart/2005/8/layout/process1"/>
    <dgm:cxn modelId="{4FE96320-EE88-47F9-8BA2-4BE361AC2335}" type="presParOf" srcId="{2D1F42B0-8635-4E88-8B87-EECA87E2CA97}" destId="{0A60A79A-6FA3-454B-A50B-7152EAF4185A}" srcOrd="5" destOrd="0" presId="urn:microsoft.com/office/officeart/2005/8/layout/process1"/>
    <dgm:cxn modelId="{B3C768F0-F1A9-435D-9995-43E6280F99F5}" type="presParOf" srcId="{0A60A79A-6FA3-454B-A50B-7152EAF4185A}" destId="{0FF6796D-3D69-467F-A047-299B93D5B69A}" srcOrd="0" destOrd="0" presId="urn:microsoft.com/office/officeart/2005/8/layout/process1"/>
    <dgm:cxn modelId="{BB7B37AE-F4FB-4ADE-9B8E-69E43CBE40CA}"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dgm:spPr/>
      <dgm:t>
        <a:bodyPr/>
        <a:lstStyle/>
        <a:p>
          <a:pPr rtl="0"/>
          <a:r>
            <a:rPr lang="en-GB" dirty="0" smtClean="0"/>
            <a:t>Lightweight Reactions</a:t>
          </a:r>
          <a:endParaRPr lang="en-GB"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dgm:spPr/>
      <dgm:t>
        <a:bodyPr/>
        <a:lstStyle/>
        <a:p>
          <a:pPr rtl="0"/>
          <a:r>
            <a:rPr lang="en-GB" dirty="0" smtClean="0"/>
            <a:t>Lightweight </a:t>
          </a:r>
          <a:r>
            <a:rPr lang="en-GB" dirty="0" smtClean="0"/>
            <a:t/>
          </a:r>
          <a:br>
            <a:rPr lang="en-GB" dirty="0" smtClean="0"/>
          </a:br>
          <a:r>
            <a:rPr lang="en-GB" dirty="0" smtClean="0"/>
            <a:t>Parallel</a:t>
          </a:r>
          <a:br>
            <a:rPr lang="en-GB" dirty="0" smtClean="0"/>
          </a:br>
          <a:r>
            <a:rPr lang="en-GB" dirty="0" smtClean="0"/>
            <a:t>Tasks</a:t>
          </a:r>
          <a:endParaRPr lang="en-GB"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dgm:spPr/>
      <dgm:t>
        <a:bodyPr/>
        <a:lstStyle/>
        <a:p>
          <a:pPr rtl="0"/>
          <a:r>
            <a:rPr lang="en-GB" dirty="0" smtClean="0"/>
            <a:t>Lightweight Parallel Request Handlers</a:t>
          </a:r>
          <a:endParaRPr lang="en-GB"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a:noFill/>
        <a:ln>
          <a:noFill/>
        </a:ln>
      </dgm:spPr>
      <dgm:t>
        <a:bodyPr/>
        <a:lstStyle/>
        <a:p>
          <a:endParaRPr lang="en-GB">
            <a:solidFill>
              <a:schemeClr val="bg1"/>
            </a:solidFill>
          </a:endParaRPr>
        </a:p>
      </dgm:t>
    </dgm:pt>
    <dgm:pt modelId="{F47D1EAE-2B3B-4DCD-B084-FE7211F0CA2F}">
      <dgm:prSet/>
      <dgm:spPr>
        <a:noFill/>
        <a:ln>
          <a:noFill/>
        </a:ln>
      </dgm:spPr>
      <dgm:t>
        <a:bodyPr/>
        <a:lstStyle/>
        <a:p>
          <a:pPr rtl="0"/>
          <a:r>
            <a:rPr lang="en-GB" dirty="0" smtClean="0">
              <a:solidFill>
                <a:schemeClr val="bg1"/>
              </a:solidFill>
            </a:rPr>
            <a:t>Lightweight</a:t>
          </a:r>
          <a:br>
            <a:rPr lang="en-GB" dirty="0" smtClean="0">
              <a:solidFill>
                <a:schemeClr val="bg1"/>
              </a:solidFill>
            </a:rPr>
          </a:br>
          <a:r>
            <a:rPr lang="en-GB" dirty="0" smtClean="0">
              <a:solidFill>
                <a:schemeClr val="bg1"/>
              </a:solidFill>
            </a:rPr>
            <a:t>Parallel</a:t>
          </a:r>
          <a:br>
            <a:rPr lang="en-GB" dirty="0" smtClean="0">
              <a:solidFill>
                <a:schemeClr val="bg1"/>
              </a:solidFill>
            </a:rPr>
          </a:br>
          <a:r>
            <a:rPr lang="en-GB" dirty="0" smtClean="0">
              <a:solidFill>
                <a:schemeClr val="bg1"/>
              </a:solidFill>
            </a:rPr>
            <a:t>Agents</a:t>
          </a:r>
          <a:endParaRPr lang="en-GB" dirty="0">
            <a:solidFill>
              <a:schemeClr val="bg1"/>
            </a:solidFill>
          </a:endParaRPr>
        </a:p>
      </dgm:t>
    </dgm:pt>
    <dgm:pt modelId="{27BA3C9B-03A3-4B62-B581-F259959650DE}" type="sibTrans" cxnId="{87B4CA5D-8D4C-448E-9C82-B16A11FBC8A5}">
      <dgm:prSet/>
      <dgm:spPr/>
      <dgm:t>
        <a:bodyPr/>
        <a:lstStyle/>
        <a:p>
          <a:endParaRPr lang="en-GB"/>
        </a:p>
      </dgm:t>
    </dgm:pt>
    <dgm:pt modelId="{E849E0AE-9FFD-4C65-B331-554BF92B0BC2}" type="par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995D1A3D-919C-4370-AFDB-6E067450DF23}" type="presOf" srcId="{8646B798-76B5-4119-8E51-D0312466090F}" destId="{01ECC769-E5B2-4E48-B9BE-1914ACD6365D}" srcOrd="1" destOrd="0" presId="urn:microsoft.com/office/officeart/2005/8/layout/process1"/>
    <dgm:cxn modelId="{64B745FF-3827-4B2F-922E-D343958E95A2}" type="presOf" srcId="{93F0D563-2A9F-46FB-A963-EFDE7A526731}" destId="{0A60A79A-6FA3-454B-A50B-7152EAF4185A}"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A87BFD43-3948-4A4B-818B-9142C62B65D1}" type="presOf" srcId="{B8E33EC4-2EFA-4BD4-8CBD-36C1F055A483}" destId="{A7576EB5-77C0-4967-A421-CE4132E51FA1}" srcOrd="0" destOrd="0" presId="urn:microsoft.com/office/officeart/2005/8/layout/process1"/>
    <dgm:cxn modelId="{4EDEA33C-44FF-4340-BA65-C35AF67D9FA3}" type="presOf" srcId="{D8059176-ACF7-486F-9A68-525D2BC3FADC}" destId="{9A1BFA8D-3F24-4EAD-8E72-D9F1E57F82DD}" srcOrd="0" destOrd="0" presId="urn:microsoft.com/office/officeart/2005/8/layout/process1"/>
    <dgm:cxn modelId="{128305A7-7AA3-4ED9-91F5-C7395208A898}" type="presOf" srcId="{73138345-E58C-4152-BEB4-54D1BFE572B9}" destId="{CF940D06-359E-4251-A747-14B95905EF32}"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DE7E92C2-C94E-43F7-A108-0A4581394F66}" srcId="{9B193C47-7400-4DD4-9359-558A64BC170A}" destId="{B8E33EC4-2EFA-4BD4-8CBD-36C1F055A483}" srcOrd="1" destOrd="0" parTransId="{DB4B4BB2-C8B0-40EF-9CC5-658F48C4C517}" sibTransId="{73138345-E58C-4152-BEB4-54D1BFE572B9}"/>
    <dgm:cxn modelId="{10D80D94-3881-44E7-899B-EAC4BC2AF50E}" type="presOf" srcId="{141FA1FE-9859-40E8-B9F3-868239BA63F6}" destId="{EE2E5D40-36D7-4CBF-95BC-A19B96D9D7EE}" srcOrd="0" destOrd="0" presId="urn:microsoft.com/office/officeart/2005/8/layout/process1"/>
    <dgm:cxn modelId="{C4FD5DEB-FA7E-4961-AFA2-D6A6C4601892}" type="presOf" srcId="{93F0D563-2A9F-46FB-A963-EFDE7A526731}" destId="{0FF6796D-3D69-467F-A047-299B93D5B69A}" srcOrd="1" destOrd="0" presId="urn:microsoft.com/office/officeart/2005/8/layout/process1"/>
    <dgm:cxn modelId="{F79046B9-ABC1-435B-9178-53C230F6209C}" type="presOf" srcId="{F47D1EAE-2B3B-4DCD-B084-FE7211F0CA2F}" destId="{FA332C85-6D89-4F14-8668-01CDD4F1EC5E}" srcOrd="0" destOrd="0" presId="urn:microsoft.com/office/officeart/2005/8/layout/process1"/>
    <dgm:cxn modelId="{5829C3B2-A2B6-48C4-849E-A815021357D1}" type="presOf" srcId="{8646B798-76B5-4119-8E51-D0312466090F}" destId="{2E32B71F-E584-41FC-943D-AB77CE5D2E23}" srcOrd="0" destOrd="0" presId="urn:microsoft.com/office/officeart/2005/8/layout/process1"/>
    <dgm:cxn modelId="{43BD4710-00BB-419D-851F-6B8F4C499057}" type="presOf" srcId="{73138345-E58C-4152-BEB4-54D1BFE572B9}" destId="{67C52102-9AC9-4B16-85A7-65A6EB4FB437}" srcOrd="1" destOrd="0" presId="urn:microsoft.com/office/officeart/2005/8/layout/process1"/>
    <dgm:cxn modelId="{9EBCDA49-7774-452E-859E-6349D96AD79C}" type="presOf" srcId="{9B193C47-7400-4DD4-9359-558A64BC170A}" destId="{2D1F42B0-8635-4E88-8B87-EECA87E2CA97}" srcOrd="0" destOrd="0" presId="urn:microsoft.com/office/officeart/2005/8/layout/process1"/>
    <dgm:cxn modelId="{82A49E3F-52D7-4F87-B508-D38090A3D7A2}" type="presParOf" srcId="{2D1F42B0-8635-4E88-8B87-EECA87E2CA97}" destId="{9A1BFA8D-3F24-4EAD-8E72-D9F1E57F82DD}" srcOrd="0" destOrd="0" presId="urn:microsoft.com/office/officeart/2005/8/layout/process1"/>
    <dgm:cxn modelId="{B853A38C-EE2D-484C-80EB-A5F4E4734E35}" type="presParOf" srcId="{2D1F42B0-8635-4E88-8B87-EECA87E2CA97}" destId="{2E32B71F-E584-41FC-943D-AB77CE5D2E23}" srcOrd="1" destOrd="0" presId="urn:microsoft.com/office/officeart/2005/8/layout/process1"/>
    <dgm:cxn modelId="{27BEAF53-EE04-4EBE-9082-F82F3E8549EF}" type="presParOf" srcId="{2E32B71F-E584-41FC-943D-AB77CE5D2E23}" destId="{01ECC769-E5B2-4E48-B9BE-1914ACD6365D}" srcOrd="0" destOrd="0" presId="urn:microsoft.com/office/officeart/2005/8/layout/process1"/>
    <dgm:cxn modelId="{E6A181CE-A5AB-45F1-875C-FEA9FA49E7CD}" type="presParOf" srcId="{2D1F42B0-8635-4E88-8B87-EECA87E2CA97}" destId="{A7576EB5-77C0-4967-A421-CE4132E51FA1}" srcOrd="2" destOrd="0" presId="urn:microsoft.com/office/officeart/2005/8/layout/process1"/>
    <dgm:cxn modelId="{6AE0058E-44E0-44EF-8CB0-0747E0EE8D8E}" type="presParOf" srcId="{2D1F42B0-8635-4E88-8B87-EECA87E2CA97}" destId="{CF940D06-359E-4251-A747-14B95905EF32}" srcOrd="3" destOrd="0" presId="urn:microsoft.com/office/officeart/2005/8/layout/process1"/>
    <dgm:cxn modelId="{33E325D3-3D4F-4869-8705-EDA6230969F6}" type="presParOf" srcId="{CF940D06-359E-4251-A747-14B95905EF32}" destId="{67C52102-9AC9-4B16-85A7-65A6EB4FB437}" srcOrd="0" destOrd="0" presId="urn:microsoft.com/office/officeart/2005/8/layout/process1"/>
    <dgm:cxn modelId="{617A813C-62F2-40A6-AFAE-61ACF837082C}" type="presParOf" srcId="{2D1F42B0-8635-4E88-8B87-EECA87E2CA97}" destId="{EE2E5D40-36D7-4CBF-95BC-A19B96D9D7EE}" srcOrd="4" destOrd="0" presId="urn:microsoft.com/office/officeart/2005/8/layout/process1"/>
    <dgm:cxn modelId="{EEF0B44C-976D-4348-B543-B4DBDCD3100A}" type="presParOf" srcId="{2D1F42B0-8635-4E88-8B87-EECA87E2CA97}" destId="{0A60A79A-6FA3-454B-A50B-7152EAF4185A}" srcOrd="5" destOrd="0" presId="urn:microsoft.com/office/officeart/2005/8/layout/process1"/>
    <dgm:cxn modelId="{37F1429F-652F-43CE-ABB5-FA1D46CF7455}" type="presParOf" srcId="{0A60A79A-6FA3-454B-A50B-7152EAF4185A}" destId="{0FF6796D-3D69-467F-A047-299B93D5B69A}" srcOrd="0" destOrd="0" presId="urn:microsoft.com/office/officeart/2005/8/layout/process1"/>
    <dgm:cxn modelId="{3777026B-7401-4CF1-8CB3-213C98407B16}"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dgm:spPr/>
      <dgm:t>
        <a:bodyPr/>
        <a:lstStyle/>
        <a:p>
          <a:pPr rtl="0"/>
          <a:r>
            <a:rPr lang="en-GB" dirty="0" smtClean="0"/>
            <a:t>Lightweight Reactions</a:t>
          </a:r>
          <a:endParaRPr lang="en-GB"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dgm:spPr/>
      <dgm:t>
        <a:bodyPr/>
        <a:lstStyle/>
        <a:p>
          <a:pPr rtl="0"/>
          <a:r>
            <a:rPr lang="en-GB" dirty="0" smtClean="0"/>
            <a:t>Lightweight </a:t>
          </a:r>
          <a:r>
            <a:rPr lang="en-GB" dirty="0" smtClean="0"/>
            <a:t/>
          </a:r>
          <a:br>
            <a:rPr lang="en-GB" dirty="0" smtClean="0"/>
          </a:br>
          <a:r>
            <a:rPr lang="en-GB" dirty="0" smtClean="0"/>
            <a:t>Parallel</a:t>
          </a:r>
          <a:br>
            <a:rPr lang="en-GB" dirty="0" smtClean="0"/>
          </a:br>
          <a:r>
            <a:rPr lang="en-GB" dirty="0" smtClean="0"/>
            <a:t>Tasks</a:t>
          </a:r>
          <a:endParaRPr lang="en-GB"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dgm:spPr/>
      <dgm:t>
        <a:bodyPr/>
        <a:lstStyle/>
        <a:p>
          <a:pPr rtl="0"/>
          <a:r>
            <a:rPr lang="en-GB" dirty="0" smtClean="0"/>
            <a:t>Lightweight Parallel Request Handlers</a:t>
          </a:r>
          <a:endParaRPr lang="en-GB"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Lightweight</a:t>
          </a:r>
          <a:br>
            <a:rPr lang="en-GB" dirty="0" smtClean="0"/>
          </a:br>
          <a:r>
            <a:rPr lang="en-GB" dirty="0" smtClean="0"/>
            <a:t>Parallel</a:t>
          </a:r>
          <a:br>
            <a:rPr lang="en-GB" dirty="0" smtClean="0"/>
          </a:br>
          <a:r>
            <a:rPr lang="en-GB" dirty="0" smtClean="0"/>
            <a:t>Agents</a:t>
          </a:r>
          <a:endParaRPr lang="en-GB" dirty="0"/>
        </a:p>
      </dgm:t>
    </dgm:pt>
    <dgm:pt modelId="{E849E0AE-9FFD-4C65-B331-554BF92B0BC2}" type="parTrans" cxnId="{87B4CA5D-8D4C-448E-9C82-B16A11FBC8A5}">
      <dgm:prSet/>
      <dgm:spPr/>
      <dgm:t>
        <a:bodyPr/>
        <a:lstStyle/>
        <a:p>
          <a:endParaRPr lang="en-GB"/>
        </a:p>
      </dgm:t>
    </dgm:pt>
    <dgm:pt modelId="{27BA3C9B-03A3-4B62-B581-F259959650DE}" type="sib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3CE261F1-B827-4A93-BE14-5F0AFFB77C0D}" type="presOf" srcId="{F47D1EAE-2B3B-4DCD-B084-FE7211F0CA2F}" destId="{FA332C85-6D89-4F14-8668-01CDD4F1EC5E}" srcOrd="0" destOrd="0" presId="urn:microsoft.com/office/officeart/2005/8/layout/process1"/>
    <dgm:cxn modelId="{C8F7FEDA-5811-486D-AA83-73B6FA271EB5}" type="presOf" srcId="{8646B798-76B5-4119-8E51-D0312466090F}" destId="{01ECC769-E5B2-4E48-B9BE-1914ACD6365D}" srcOrd="1"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87B4CA5D-8D4C-448E-9C82-B16A11FBC8A5}" srcId="{9B193C47-7400-4DD4-9359-558A64BC170A}" destId="{F47D1EAE-2B3B-4DCD-B084-FE7211F0CA2F}" srcOrd="3" destOrd="0" parTransId="{E849E0AE-9FFD-4C65-B331-554BF92B0BC2}" sibTransId="{27BA3C9B-03A3-4B62-B581-F259959650DE}"/>
    <dgm:cxn modelId="{DE7E92C2-C94E-43F7-A108-0A4581394F66}" srcId="{9B193C47-7400-4DD4-9359-558A64BC170A}" destId="{B8E33EC4-2EFA-4BD4-8CBD-36C1F055A483}" srcOrd="1" destOrd="0" parTransId="{DB4B4BB2-C8B0-40EF-9CC5-658F48C4C517}" sibTransId="{73138345-E58C-4152-BEB4-54D1BFE572B9}"/>
    <dgm:cxn modelId="{0E152589-3F95-4D17-9F71-012F13DAACFF}" type="presOf" srcId="{B8E33EC4-2EFA-4BD4-8CBD-36C1F055A483}" destId="{A7576EB5-77C0-4967-A421-CE4132E51FA1}" srcOrd="0" destOrd="0" presId="urn:microsoft.com/office/officeart/2005/8/layout/process1"/>
    <dgm:cxn modelId="{C05B4875-A4E4-43C5-B691-7015CA862106}" type="presOf" srcId="{73138345-E58C-4152-BEB4-54D1BFE572B9}" destId="{67C52102-9AC9-4B16-85A7-65A6EB4FB437}" srcOrd="1" destOrd="0" presId="urn:microsoft.com/office/officeart/2005/8/layout/process1"/>
    <dgm:cxn modelId="{DBC29364-B0D1-4098-B730-4F888EF7BBE7}" type="presOf" srcId="{141FA1FE-9859-40E8-B9F3-868239BA63F6}" destId="{EE2E5D40-36D7-4CBF-95BC-A19B96D9D7EE}" srcOrd="0" destOrd="0" presId="urn:microsoft.com/office/officeart/2005/8/layout/process1"/>
    <dgm:cxn modelId="{3F0870B5-5AEE-4DA1-99B2-6D757AFCFF4C}" type="presOf" srcId="{73138345-E58C-4152-BEB4-54D1BFE572B9}" destId="{CF940D06-359E-4251-A747-14B95905EF32}" srcOrd="0" destOrd="0" presId="urn:microsoft.com/office/officeart/2005/8/layout/process1"/>
    <dgm:cxn modelId="{428BEF3B-897B-4728-A95F-D892894C08F9}" type="presOf" srcId="{93F0D563-2A9F-46FB-A963-EFDE7A526731}" destId="{0FF6796D-3D69-467F-A047-299B93D5B69A}" srcOrd="1" destOrd="0" presId="urn:microsoft.com/office/officeart/2005/8/layout/process1"/>
    <dgm:cxn modelId="{D816EDC5-CFC8-42C2-8F3F-3149DA4B1276}" type="presOf" srcId="{D8059176-ACF7-486F-9A68-525D2BC3FADC}" destId="{9A1BFA8D-3F24-4EAD-8E72-D9F1E57F82DD}" srcOrd="0" destOrd="0" presId="urn:microsoft.com/office/officeart/2005/8/layout/process1"/>
    <dgm:cxn modelId="{CDAB5D8E-35B3-400E-B8D9-BF795F669DC9}" type="presOf" srcId="{8646B798-76B5-4119-8E51-D0312466090F}" destId="{2E32B71F-E584-41FC-943D-AB77CE5D2E23}" srcOrd="0" destOrd="0" presId="urn:microsoft.com/office/officeart/2005/8/layout/process1"/>
    <dgm:cxn modelId="{A25685F7-C7AC-421F-896E-49FCCAAE029C}" type="presOf" srcId="{93F0D563-2A9F-46FB-A963-EFDE7A526731}" destId="{0A60A79A-6FA3-454B-A50B-7152EAF4185A}" srcOrd="0" destOrd="0" presId="urn:microsoft.com/office/officeart/2005/8/layout/process1"/>
    <dgm:cxn modelId="{C712BB5A-3A50-4127-A26D-57B0820146A5}" type="presOf" srcId="{9B193C47-7400-4DD4-9359-558A64BC170A}" destId="{2D1F42B0-8635-4E88-8B87-EECA87E2CA97}" srcOrd="0" destOrd="0" presId="urn:microsoft.com/office/officeart/2005/8/layout/process1"/>
    <dgm:cxn modelId="{94B1C4D7-D29C-4237-9606-443E65324E0D}" type="presParOf" srcId="{2D1F42B0-8635-4E88-8B87-EECA87E2CA97}" destId="{9A1BFA8D-3F24-4EAD-8E72-D9F1E57F82DD}" srcOrd="0" destOrd="0" presId="urn:microsoft.com/office/officeart/2005/8/layout/process1"/>
    <dgm:cxn modelId="{15495136-1BB5-4B35-A268-6F07E79F3FDE}" type="presParOf" srcId="{2D1F42B0-8635-4E88-8B87-EECA87E2CA97}" destId="{2E32B71F-E584-41FC-943D-AB77CE5D2E23}" srcOrd="1" destOrd="0" presId="urn:microsoft.com/office/officeart/2005/8/layout/process1"/>
    <dgm:cxn modelId="{76F380E3-3B2D-4918-BA21-84BABA619CA9}" type="presParOf" srcId="{2E32B71F-E584-41FC-943D-AB77CE5D2E23}" destId="{01ECC769-E5B2-4E48-B9BE-1914ACD6365D}" srcOrd="0" destOrd="0" presId="urn:microsoft.com/office/officeart/2005/8/layout/process1"/>
    <dgm:cxn modelId="{C2DE7FC6-31D0-4CA4-910D-1AABE2F5AEA2}" type="presParOf" srcId="{2D1F42B0-8635-4E88-8B87-EECA87E2CA97}" destId="{A7576EB5-77C0-4967-A421-CE4132E51FA1}" srcOrd="2" destOrd="0" presId="urn:microsoft.com/office/officeart/2005/8/layout/process1"/>
    <dgm:cxn modelId="{2F0360E7-63DB-452A-BFC3-46E37EE9A56B}" type="presParOf" srcId="{2D1F42B0-8635-4E88-8B87-EECA87E2CA97}" destId="{CF940D06-359E-4251-A747-14B95905EF32}" srcOrd="3" destOrd="0" presId="urn:microsoft.com/office/officeart/2005/8/layout/process1"/>
    <dgm:cxn modelId="{12C2237E-A0AC-46AB-A415-E78F7DC9CAEA}" type="presParOf" srcId="{CF940D06-359E-4251-A747-14B95905EF32}" destId="{67C52102-9AC9-4B16-85A7-65A6EB4FB437}" srcOrd="0" destOrd="0" presId="urn:microsoft.com/office/officeart/2005/8/layout/process1"/>
    <dgm:cxn modelId="{8601F6E3-08BA-4421-96ED-177D491BE04D}" type="presParOf" srcId="{2D1F42B0-8635-4E88-8B87-EECA87E2CA97}" destId="{EE2E5D40-36D7-4CBF-95BC-A19B96D9D7EE}" srcOrd="4" destOrd="0" presId="urn:microsoft.com/office/officeart/2005/8/layout/process1"/>
    <dgm:cxn modelId="{B90DAEFD-03D5-414D-9BC0-CAD616598DA2}" type="presParOf" srcId="{2D1F42B0-8635-4E88-8B87-EECA87E2CA97}" destId="{0A60A79A-6FA3-454B-A50B-7152EAF4185A}" srcOrd="5" destOrd="0" presId="urn:microsoft.com/office/officeart/2005/8/layout/process1"/>
    <dgm:cxn modelId="{80FA6106-AD2E-4FA5-8BDC-730976CE438C}" type="presParOf" srcId="{0A60A79A-6FA3-454B-A50B-7152EAF4185A}" destId="{0FF6796D-3D69-467F-A047-299B93D5B69A}" srcOrd="0" destOrd="0" presId="urn:microsoft.com/office/officeart/2005/8/layout/process1"/>
    <dgm:cxn modelId="{4F6BE37C-B4AF-4023-AA4E-8840804D7DAF}"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FD798C-1E0C-45FA-85B3-692A94D1A7A3}">
      <dsp:nvSpPr>
        <dsp:cNvPr id="0" name=""/>
        <dsp:cNvSpPr/>
      </dsp:nvSpPr>
      <dsp:spPr>
        <a:xfrm>
          <a:off x="137159" y="340360"/>
          <a:ext cx="3383280" cy="3383280"/>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GB" sz="3600" kern="1200" dirty="0" smtClean="0"/>
            <a:t>Functional</a:t>
          </a:r>
          <a:endParaRPr lang="en-GB" sz="3600" kern="1200" dirty="0"/>
        </a:p>
      </dsp:txBody>
      <dsp:txXfrm>
        <a:off x="609599" y="739321"/>
        <a:ext cx="1950720" cy="2585357"/>
      </dsp:txXfrm>
    </dsp:sp>
    <dsp:sp modelId="{787856DC-D3FA-4825-933D-2C768A059F99}">
      <dsp:nvSpPr>
        <dsp:cNvPr id="0" name=""/>
        <dsp:cNvSpPr/>
      </dsp:nvSpPr>
      <dsp:spPr>
        <a:xfrm>
          <a:off x="2575559" y="340360"/>
          <a:ext cx="3383280" cy="3383280"/>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GB" sz="3600" kern="1200" dirty="0" smtClean="0"/>
            <a:t>Parallel</a:t>
          </a:r>
          <a:endParaRPr lang="en-GB" sz="3600" kern="1200" dirty="0"/>
        </a:p>
      </dsp:txBody>
      <dsp:txXfrm>
        <a:off x="3535680" y="739321"/>
        <a:ext cx="1950720" cy="258535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A42CAF-63A2-476A-95ED-B2190B242D02}">
      <dsp:nvSpPr>
        <dsp:cNvPr id="0" name=""/>
        <dsp:cNvSpPr/>
      </dsp:nvSpPr>
      <dsp:spPr>
        <a:xfrm>
          <a:off x="3108050" y="53684"/>
          <a:ext cx="2791597" cy="2791597"/>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GB" sz="2400" kern="1200" dirty="0" smtClean="0"/>
            <a:t>Parallel</a:t>
          </a:r>
          <a:endParaRPr lang="en-GB" sz="2400" kern="1200" dirty="0"/>
        </a:p>
      </dsp:txBody>
      <dsp:txXfrm>
        <a:off x="3430158" y="429476"/>
        <a:ext cx="2147382" cy="885795"/>
      </dsp:txXfrm>
    </dsp:sp>
    <dsp:sp modelId="{E0EE4A4D-66BE-4241-AE7D-39840DBF5390}">
      <dsp:nvSpPr>
        <dsp:cNvPr id="0" name=""/>
        <dsp:cNvSpPr/>
      </dsp:nvSpPr>
      <dsp:spPr>
        <a:xfrm>
          <a:off x="4342795" y="1288429"/>
          <a:ext cx="2791597" cy="2791597"/>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GB" sz="2400" kern="1200" dirty="0" smtClean="0"/>
            <a:t>Reactive</a:t>
          </a:r>
          <a:endParaRPr lang="en-GB" sz="2400" kern="1200" dirty="0"/>
        </a:p>
      </dsp:txBody>
      <dsp:txXfrm>
        <a:off x="5845963" y="1610536"/>
        <a:ext cx="1073691" cy="2147382"/>
      </dsp:txXfrm>
    </dsp:sp>
    <dsp:sp modelId="{2CAFCD72-CA43-4ACC-83B2-0BBD73D6BC43}">
      <dsp:nvSpPr>
        <dsp:cNvPr id="0" name=""/>
        <dsp:cNvSpPr/>
      </dsp:nvSpPr>
      <dsp:spPr>
        <a:xfrm>
          <a:off x="3108050" y="2523174"/>
          <a:ext cx="2791597" cy="2791597"/>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GB" sz="2400" kern="1200" dirty="0" smtClean="0"/>
            <a:t>Concurrent</a:t>
          </a:r>
          <a:endParaRPr lang="en-GB" sz="2400" kern="1200" dirty="0"/>
        </a:p>
      </dsp:txBody>
      <dsp:txXfrm>
        <a:off x="3430158" y="4053184"/>
        <a:ext cx="2147382" cy="885795"/>
      </dsp:txXfrm>
    </dsp:sp>
    <dsp:sp modelId="{C2B74747-B841-4231-AE43-57F7F44F7B04}">
      <dsp:nvSpPr>
        <dsp:cNvPr id="0" name=""/>
        <dsp:cNvSpPr/>
      </dsp:nvSpPr>
      <dsp:spPr>
        <a:xfrm>
          <a:off x="1873306" y="1288429"/>
          <a:ext cx="2791597" cy="2791597"/>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2088044" y="1610536"/>
        <a:ext cx="1073691" cy="214738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Reactions</a:t>
          </a:r>
          <a:endParaRPr lang="en-GB" sz="18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a:t>
          </a:r>
          <a:r>
            <a:rPr lang="en-GB" sz="1800" kern="1200" dirty="0" smtClean="0"/>
            <a:t/>
          </a:r>
          <a:br>
            <a:rPr lang="en-GB" sz="1800" kern="1200" dirty="0" smtClean="0"/>
          </a:br>
          <a:r>
            <a:rPr lang="en-GB" sz="1800" kern="1200" dirty="0" smtClean="0"/>
            <a:t>Parallel</a:t>
          </a:r>
          <a:br>
            <a:rPr lang="en-GB" sz="1800" kern="1200" dirty="0" smtClean="0"/>
          </a:br>
          <a:r>
            <a:rPr lang="en-GB" sz="1800" kern="1200" dirty="0" smtClean="0"/>
            <a:t>Tasks</a:t>
          </a:r>
          <a:endParaRPr lang="en-GB" sz="18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solidFill>
              <a:schemeClr val="bg1"/>
            </a:solidFill>
          </a:endParaRPr>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no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solidFill>
                <a:schemeClr val="bg1"/>
              </a:solidFill>
            </a:rPr>
            <a:t>Lightweight Parallel Request Handlers</a:t>
          </a:r>
          <a:endParaRPr lang="en-GB" sz="1800" kern="1200" dirty="0">
            <a:solidFill>
              <a:schemeClr val="bg1"/>
            </a:solidFill>
          </a:endParaRPr>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no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solidFill>
                <a:schemeClr val="bg1"/>
              </a:solidFill>
            </a:rPr>
            <a:t>Lightweight</a:t>
          </a:r>
          <a:br>
            <a:rPr lang="en-GB" sz="1800" kern="1200" dirty="0" smtClean="0">
              <a:solidFill>
                <a:schemeClr val="bg1"/>
              </a:solidFill>
            </a:rPr>
          </a:br>
          <a:r>
            <a:rPr lang="en-GB" sz="1800" kern="1200" dirty="0" smtClean="0">
              <a:solidFill>
                <a:schemeClr val="bg1"/>
              </a:solidFill>
            </a:rPr>
            <a:t>Parallel</a:t>
          </a:r>
          <a:br>
            <a:rPr lang="en-GB" sz="1800" kern="1200" dirty="0" smtClean="0">
              <a:solidFill>
                <a:schemeClr val="bg1"/>
              </a:solidFill>
            </a:rPr>
          </a:br>
          <a:r>
            <a:rPr lang="en-GB" sz="1800" kern="1200" dirty="0" smtClean="0">
              <a:solidFill>
                <a:schemeClr val="bg1"/>
              </a:solidFill>
            </a:rPr>
            <a:t>Agents</a:t>
          </a:r>
          <a:endParaRPr lang="en-GB" sz="1800" kern="1200" dirty="0">
            <a:solidFill>
              <a:schemeClr val="bg1"/>
            </a:solidFill>
          </a:endParaRPr>
        </a:p>
      </dsp:txBody>
      <dsp:txXfrm>
        <a:off x="3083489" y="4022897"/>
        <a:ext cx="1715744" cy="102944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Reactions</a:t>
          </a:r>
          <a:endParaRPr lang="en-GB" sz="18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a:t>
          </a:r>
          <a:r>
            <a:rPr lang="en-GB" sz="1800" kern="1200" dirty="0" smtClean="0"/>
            <a:t/>
          </a:r>
          <a:br>
            <a:rPr lang="en-GB" sz="1800" kern="1200" dirty="0" smtClean="0"/>
          </a:br>
          <a:r>
            <a:rPr lang="en-GB" sz="1800" kern="1200" dirty="0" smtClean="0"/>
            <a:t>Parallel</a:t>
          </a:r>
          <a:br>
            <a:rPr lang="en-GB" sz="1800" kern="1200" dirty="0" smtClean="0"/>
          </a:br>
          <a:r>
            <a:rPr lang="en-GB" sz="1800" kern="1200" dirty="0" smtClean="0"/>
            <a:t>Tasks</a:t>
          </a:r>
          <a:endParaRPr lang="en-GB" sz="18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Parallel Request Handlers</a:t>
          </a:r>
          <a:endParaRPr lang="en-GB" sz="18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no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solidFill>
                <a:schemeClr val="bg1"/>
              </a:solidFill>
            </a:rPr>
            <a:t>Lightweight</a:t>
          </a:r>
          <a:br>
            <a:rPr lang="en-GB" sz="1800" kern="1200" dirty="0" smtClean="0">
              <a:solidFill>
                <a:schemeClr val="bg1"/>
              </a:solidFill>
            </a:rPr>
          </a:br>
          <a:r>
            <a:rPr lang="en-GB" sz="1800" kern="1200" dirty="0" smtClean="0">
              <a:solidFill>
                <a:schemeClr val="bg1"/>
              </a:solidFill>
            </a:rPr>
            <a:t>Parallel</a:t>
          </a:r>
          <a:br>
            <a:rPr lang="en-GB" sz="1800" kern="1200" dirty="0" smtClean="0">
              <a:solidFill>
                <a:schemeClr val="bg1"/>
              </a:solidFill>
            </a:rPr>
          </a:br>
          <a:r>
            <a:rPr lang="en-GB" sz="1800" kern="1200" dirty="0" smtClean="0">
              <a:solidFill>
                <a:schemeClr val="bg1"/>
              </a:solidFill>
            </a:rPr>
            <a:t>Agents</a:t>
          </a:r>
          <a:endParaRPr lang="en-GB" sz="1800" kern="1200" dirty="0">
            <a:solidFill>
              <a:schemeClr val="bg1"/>
            </a:solidFill>
          </a:endParaRPr>
        </a:p>
      </dsp:txBody>
      <dsp:txXfrm>
        <a:off x="3083489" y="4022897"/>
        <a:ext cx="1715744" cy="102944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Reactions</a:t>
          </a:r>
          <a:endParaRPr lang="en-GB" sz="18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a:t>
          </a:r>
          <a:r>
            <a:rPr lang="en-GB" sz="1800" kern="1200" dirty="0" smtClean="0"/>
            <a:t/>
          </a:r>
          <a:br>
            <a:rPr lang="en-GB" sz="1800" kern="1200" dirty="0" smtClean="0"/>
          </a:br>
          <a:r>
            <a:rPr lang="en-GB" sz="1800" kern="1200" dirty="0" smtClean="0"/>
            <a:t>Parallel</a:t>
          </a:r>
          <a:br>
            <a:rPr lang="en-GB" sz="1800" kern="1200" dirty="0" smtClean="0"/>
          </a:br>
          <a:r>
            <a:rPr lang="en-GB" sz="1800" kern="1200" dirty="0" smtClean="0"/>
            <a:t>Tasks</a:t>
          </a:r>
          <a:endParaRPr lang="en-GB" sz="18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Parallel Request Handlers</a:t>
          </a:r>
          <a:endParaRPr lang="en-GB" sz="18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solidFill>
              <a:schemeClr val="bg1"/>
            </a:solidFill>
          </a:endParaRPr>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no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solidFill>
                <a:schemeClr val="bg1"/>
              </a:solidFill>
            </a:rPr>
            <a:t>Lightweight</a:t>
          </a:r>
          <a:br>
            <a:rPr lang="en-GB" sz="1800" kern="1200" dirty="0" smtClean="0">
              <a:solidFill>
                <a:schemeClr val="bg1"/>
              </a:solidFill>
            </a:rPr>
          </a:br>
          <a:r>
            <a:rPr lang="en-GB" sz="1800" kern="1200" dirty="0" smtClean="0">
              <a:solidFill>
                <a:schemeClr val="bg1"/>
              </a:solidFill>
            </a:rPr>
            <a:t>Parallel</a:t>
          </a:r>
          <a:br>
            <a:rPr lang="en-GB" sz="1800" kern="1200" dirty="0" smtClean="0">
              <a:solidFill>
                <a:schemeClr val="bg1"/>
              </a:solidFill>
            </a:rPr>
          </a:br>
          <a:r>
            <a:rPr lang="en-GB" sz="1800" kern="1200" dirty="0" smtClean="0">
              <a:solidFill>
                <a:schemeClr val="bg1"/>
              </a:solidFill>
            </a:rPr>
            <a:t>Agents</a:t>
          </a:r>
          <a:endParaRPr lang="en-GB" sz="1800" kern="1200" dirty="0">
            <a:solidFill>
              <a:schemeClr val="bg1"/>
            </a:solidFill>
          </a:endParaRPr>
        </a:p>
      </dsp:txBody>
      <dsp:txXfrm>
        <a:off x="3083489" y="4022897"/>
        <a:ext cx="1715744" cy="102944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Reactions</a:t>
          </a:r>
          <a:endParaRPr lang="en-GB" sz="18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a:t>
          </a:r>
          <a:r>
            <a:rPr lang="en-GB" sz="1800" kern="1200" dirty="0" smtClean="0"/>
            <a:t/>
          </a:r>
          <a:br>
            <a:rPr lang="en-GB" sz="1800" kern="1200" dirty="0" smtClean="0"/>
          </a:br>
          <a:r>
            <a:rPr lang="en-GB" sz="1800" kern="1200" dirty="0" smtClean="0"/>
            <a:t>Parallel</a:t>
          </a:r>
          <a:br>
            <a:rPr lang="en-GB" sz="1800" kern="1200" dirty="0" smtClean="0"/>
          </a:br>
          <a:r>
            <a:rPr lang="en-GB" sz="1800" kern="1200" dirty="0" smtClean="0"/>
            <a:t>Tasks</a:t>
          </a:r>
          <a:endParaRPr lang="en-GB" sz="18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 Parallel Request Handlers</a:t>
          </a:r>
          <a:endParaRPr lang="en-GB" sz="18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solidFill>
          <a:schemeClr val="accent3">
            <a:shade val="90000"/>
            <a:hueOff val="661662"/>
            <a:satOff val="-36706"/>
            <a:lumOff val="40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solidFill>
          <a:schemeClr val="accent3">
            <a:alpha val="90000"/>
            <a:hueOff val="0"/>
            <a:satOff val="0"/>
            <a:lumOff val="0"/>
            <a:alpha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kern="1200" dirty="0" smtClean="0"/>
            <a:t>Lightweight</a:t>
          </a:r>
          <a:br>
            <a:rPr lang="en-GB" sz="1800" kern="1200" dirty="0" smtClean="0"/>
          </a:br>
          <a:r>
            <a:rPr lang="en-GB" sz="1800" kern="1200" dirty="0" smtClean="0"/>
            <a:t>Parallel</a:t>
          </a:r>
          <a:br>
            <a:rPr lang="en-GB" sz="1800" kern="1200" dirty="0" smtClean="0"/>
          </a:br>
          <a:r>
            <a:rPr lang="en-GB" sz="1800" kern="1200" dirty="0" smtClean="0"/>
            <a:t>Agents</a:t>
          </a:r>
          <a:endParaRPr lang="en-GB" sz="1800" kern="1200" dirty="0"/>
        </a:p>
      </dsp:txBody>
      <dsp:txXfrm>
        <a:off x="3083489" y="4022897"/>
        <a:ext cx="1715744" cy="102944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38</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3/7/2010 11:55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51</a:t>
            </a:fld>
            <a:endParaRPr lang="en-US" smtClean="0"/>
          </a:p>
        </p:txBody>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3/7/2010 11:56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59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3/9/2010 12:35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12</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3/7/2010 11:53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3/7/2010 11:43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3/7/2010 11:45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0"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2090738"/>
            <a:ext cx="7100887" cy="1719262"/>
          </a:xfrm>
        </p:spPr>
        <p:txBody>
          <a:bodyPr/>
          <a:lstStyle/>
          <a:p>
            <a:pPr eaLnBrk="1" hangingPunct="1">
              <a:defRPr/>
            </a:pPr>
            <a:endParaRPr lang="en-US" sz="2800" dirty="0" smtClean="0"/>
          </a:p>
        </p:txBody>
      </p:sp>
      <p:sp>
        <p:nvSpPr>
          <p:cNvPr id="27650" name="Rectangle 3"/>
          <p:cNvSpPr>
            <a:spLocks noGrp="1" noChangeArrowheads="1"/>
          </p:cNvSpPr>
          <p:nvPr>
            <p:ph type="subTitle" idx="1"/>
          </p:nvPr>
        </p:nvSpPr>
        <p:spPr>
          <a:xfrm>
            <a:off x="1525409" y="5299880"/>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Don Syme </a:t>
            </a:r>
          </a:p>
          <a:p>
            <a:pPr eaLnBrk="1" hangingPunct="1"/>
            <a:r>
              <a:rPr lang="en-US" dirty="0" smtClean="0">
                <a:solidFill>
                  <a:srgbClr val="A2998A"/>
                </a:solidFill>
              </a:rPr>
              <a:t>Principal Researcher</a:t>
            </a:r>
          </a:p>
          <a:p>
            <a:pPr eaLnBrk="1" hangingPunct="1"/>
            <a:r>
              <a:rPr lang="en-US" dirty="0" smtClean="0">
                <a:solidFill>
                  <a:srgbClr val="A2998A"/>
                </a:solidFill>
              </a:rPr>
              <a:t>Microsoft Research, Cambridge</a:t>
            </a:r>
          </a:p>
          <a:p>
            <a:pPr eaLnBrk="1" hangingPunct="1"/>
            <a:endParaRPr lang="en-US" dirty="0" smtClean="0">
              <a:solidFill>
                <a:srgbClr val="A2998A"/>
              </a:solidFill>
            </a:endParaRPr>
          </a:p>
          <a:p>
            <a:pPr eaLnBrk="1" hangingPunct="1"/>
            <a:endParaRPr lang="en-US" dirty="0" smtClean="0">
              <a:solidFill>
                <a:srgbClr val="A2998A"/>
              </a:solidFill>
            </a:endParaRPr>
          </a:p>
          <a:p>
            <a:pPr eaLnBrk="1" hangingPunct="1"/>
            <a:endParaRPr lang="en-US" dirty="0" smtClean="0">
              <a:solidFill>
                <a:srgbClr val="A2998A"/>
              </a:solidFill>
            </a:endParaRPr>
          </a:p>
        </p:txBody>
      </p:sp>
      <p:graphicFrame>
        <p:nvGraphicFramePr>
          <p:cNvPr id="4" name="Diagram 3"/>
          <p:cNvGraphicFramePr/>
          <p:nvPr/>
        </p:nvGraphicFramePr>
        <p:xfrm>
          <a:off x="1575516" y="114550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4"/>
          <p:cNvSpPr txBox="1">
            <a:spLocks/>
          </p:cNvSpPr>
          <p:nvPr/>
        </p:nvSpPr>
        <p:spPr bwMode="white">
          <a:xfrm>
            <a:off x="381000" y="230188"/>
            <a:ext cx="8382000" cy="664797"/>
          </a:xfrm>
          <a:prstGeom prst="rect">
            <a:avLst/>
          </a:prstGeom>
        </p:spPr>
        <p:txBody>
          <a:bodyPr vert="horz" wrap="square" lIns="0" tIns="0" rIns="0" bIns="0" rtlCol="0" anchor="t">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15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rPr>
              <a:t>Exploring...</a:t>
            </a:r>
            <a:endParaRPr kumimoji="0" lang="en-GB" sz="6000" b="1" i="0" u="none" strike="noStrike" kern="1200" cap="none" spc="-150" normalizeH="0" baseline="0" noProof="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v.DY = dy</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functional simplicity</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Code!</a:t>
            </a:r>
            <a:endParaRPr lang="en-AU" dirty="0">
              <a:solidFill>
                <a:schemeClr val="bg1">
                  <a:lumMod val="50000"/>
                </a:schemeClr>
              </a:solidFill>
            </a:endParaRPr>
          </a:p>
        </p:txBody>
      </p:sp>
      <p:sp>
        <p:nvSpPr>
          <p:cNvPr id="3" name="Content Placeholder 2"/>
          <p:cNvSpPr>
            <a:spLocks noGrp="1"/>
          </p:cNvSpPr>
          <p:nvPr>
            <p:ph type="body" idx="1"/>
          </p:nvPr>
        </p:nvSpPr>
        <p:spPr/>
        <p:txBody>
          <a:bodyPr>
            <a:normAutofit/>
          </a:bodyPr>
          <a:lstStyle/>
          <a:p>
            <a:pPr>
              <a:buNone/>
            </a:pPr>
            <a:r>
              <a:rPr lang="en-US" sz="1800" b="1" dirty="0" smtClean="0">
                <a:solidFill>
                  <a:schemeClr val="accent1"/>
                </a:solidFill>
                <a:latin typeface="Lucida Console" pitchFamily="49" charset="0"/>
              </a:rPr>
              <a:t>//F#</a:t>
            </a:r>
          </a:p>
          <a:p>
            <a:pPr>
              <a:buNone/>
            </a:pPr>
            <a:r>
              <a:rPr lang="en-AU" sz="1800" b="1" dirty="0" smtClean="0">
                <a:solidFill>
                  <a:schemeClr val="accent1"/>
                </a:solidFill>
                <a:latin typeface="Lucida Console" pitchFamily="49" charset="0"/>
              </a:rPr>
              <a:t>open </a:t>
            </a:r>
            <a:r>
              <a:rPr lang="en-AU" sz="1800" b="1" dirty="0">
                <a:solidFill>
                  <a:schemeClr val="accent1"/>
                </a:solidFill>
                <a:latin typeface="Lucida Console" pitchFamily="49" charset="0"/>
              </a:rPr>
              <a:t>System</a:t>
            </a:r>
          </a:p>
          <a:p>
            <a:pPr>
              <a:buNone/>
            </a:pPr>
            <a:r>
              <a:rPr lang="en-AU" sz="1800" b="1" dirty="0">
                <a:solidFill>
                  <a:schemeClr val="accent1"/>
                </a:solidFill>
                <a:latin typeface="Lucida Console" pitchFamily="49" charset="0"/>
              </a:rPr>
              <a:t>let a = 2</a:t>
            </a:r>
          </a:p>
          <a:p>
            <a:pPr>
              <a:buNone/>
            </a:pPr>
            <a:r>
              <a:rPr lang="en-AU" sz="1800" b="1" dirty="0" err="1" smtClean="0">
                <a:solidFill>
                  <a:schemeClr val="accent1"/>
                </a:solidFill>
                <a:latin typeface="Lucida Console" pitchFamily="49" charset="0"/>
              </a:rPr>
              <a:t>Console.WriteLine</a:t>
            </a:r>
            <a:r>
              <a:rPr lang="en-AU" sz="1800" b="1" dirty="0" smtClean="0">
                <a:solidFill>
                  <a:schemeClr val="accent1"/>
                </a:solidFill>
                <a:latin typeface="Lucida Console" pitchFamily="49" charset="0"/>
              </a:rPr>
              <a:t>(a)</a:t>
            </a:r>
            <a:endParaRPr lang="en-US" sz="1800" b="1" dirty="0">
              <a:solidFill>
                <a:schemeClr val="accent1"/>
              </a:solidFill>
              <a:latin typeface="Lucida Console" pitchFamily="49" charset="0"/>
            </a:endParaRPr>
          </a:p>
        </p:txBody>
      </p:sp>
      <p:sp>
        <p:nvSpPr>
          <p:cNvPr id="4" name="Content Placeholder 2"/>
          <p:cNvSpPr txBox="1">
            <a:spLocks/>
          </p:cNvSpPr>
          <p:nvPr/>
        </p:nvSpPr>
        <p:spPr>
          <a:xfrm>
            <a:off x="3747546" y="1359716"/>
            <a:ext cx="5143536" cy="4525963"/>
          </a:xfrm>
          <a:prstGeom prst="rect">
            <a:avLst/>
          </a:prstGeom>
        </p:spPr>
        <p:txBody>
          <a:bodyPr vert="horz" lIns="91432" tIns="45715" rIns="91432" bIns="45715" rtlCol="0">
            <a:noAutofit/>
          </a:bodyPr>
          <a:lstStyle/>
          <a:p>
            <a:pPr marL="342871" indent="-342871">
              <a:spcBef>
                <a:spcPct val="20000"/>
              </a:spcBef>
              <a:defRPr/>
            </a:pPr>
            <a:r>
              <a:rPr lang="en-US" b="1" dirty="0">
                <a:solidFill>
                  <a:schemeClr val="accent4">
                    <a:lumMod val="60000"/>
                    <a:lumOff val="40000"/>
                  </a:schemeClr>
                </a:solidFill>
                <a:latin typeface="Lucida Console" pitchFamily="49" charset="0"/>
              </a:rPr>
              <a:t>//C#</a:t>
            </a:r>
          </a:p>
          <a:p>
            <a:r>
              <a:rPr lang="en-AU" b="1" dirty="0">
                <a:solidFill>
                  <a:schemeClr val="accent4">
                    <a:lumMod val="60000"/>
                    <a:lumOff val="40000"/>
                  </a:schemeClr>
                </a:solidFill>
                <a:latin typeface="Lucida Console" pitchFamily="49" charset="0"/>
              </a:rPr>
              <a:t>using System;</a:t>
            </a:r>
          </a:p>
          <a:p>
            <a:endParaRPr lang="en-AU" b="1" dirty="0">
              <a:solidFill>
                <a:schemeClr val="accent4">
                  <a:lumMod val="60000"/>
                  <a:lumOff val="40000"/>
                </a:schemeClr>
              </a:solidFill>
              <a:latin typeface="Lucida Console" pitchFamily="49" charset="0"/>
            </a:endParaRPr>
          </a:p>
          <a:p>
            <a:r>
              <a:rPr lang="en-AU" b="1" dirty="0">
                <a:solidFill>
                  <a:schemeClr val="accent4">
                    <a:lumMod val="60000"/>
                    <a:lumOff val="40000"/>
                  </a:schemeClr>
                </a:solidFill>
                <a:latin typeface="Lucida Console" pitchFamily="49" charset="0"/>
              </a:rPr>
              <a:t>namespace ConsoleApplication1</a:t>
            </a:r>
          </a:p>
          <a:p>
            <a:r>
              <a:rPr lang="en-AU" b="1" dirty="0">
                <a:solidFill>
                  <a:schemeClr val="accent4">
                    <a:lumMod val="60000"/>
                    <a:lumOff val="40000"/>
                  </a:schemeClr>
                </a:solidFill>
                <a:latin typeface="Lucida Console" pitchFamily="49" charset="0"/>
              </a:rPr>
              <a:t>{</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class </a:t>
            </a:r>
            <a:r>
              <a:rPr lang="en-AU" b="1" dirty="0">
                <a:solidFill>
                  <a:schemeClr val="accent4">
                    <a:lumMod val="60000"/>
                    <a:lumOff val="40000"/>
                  </a:schemeClr>
                </a:solidFill>
                <a:latin typeface="Lucida Console" pitchFamily="49" charset="0"/>
              </a:rPr>
              <a:t>Program</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a:t>
            </a:r>
            <a:endParaRPr lang="en-AU" b="1" dirty="0">
              <a:solidFill>
                <a:schemeClr val="accent4">
                  <a:lumMod val="60000"/>
                  <a:lumOff val="40000"/>
                </a:schemeClr>
              </a:solidFill>
              <a:latin typeface="Lucida Console" pitchFamily="49" charset="0"/>
            </a:endParaRP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static int a()</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return 2;</a:t>
            </a:r>
          </a:p>
          <a:p>
            <a:r>
              <a:rPr lang="en-AU" b="1" dirty="0">
                <a:solidFill>
                  <a:schemeClr val="accent4">
                    <a:lumMod val="60000"/>
                    <a:lumOff val="40000"/>
                  </a:schemeClr>
                </a:solidFill>
                <a:latin typeface="Lucida Console" pitchFamily="49" charset="0"/>
              </a:rPr>
              <a:t>  </a:t>
            </a:r>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static void Main(string[] </a:t>
            </a:r>
            <a:r>
              <a:rPr lang="en-AU" b="1" dirty="0" err="1">
                <a:solidFill>
                  <a:schemeClr val="accent4">
                    <a:lumMod val="60000"/>
                    <a:lumOff val="40000"/>
                  </a:schemeClr>
                </a:solidFill>
                <a:latin typeface="Lucida Console" pitchFamily="49" charset="0"/>
              </a:rPr>
              <a:t>args</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        </a:t>
            </a:r>
            <a:r>
              <a:rPr lang="en-AU" b="1" dirty="0" err="1">
                <a:solidFill>
                  <a:schemeClr val="accent4">
                    <a:lumMod val="60000"/>
                    <a:lumOff val="40000"/>
                  </a:schemeClr>
                </a:solidFill>
                <a:latin typeface="Lucida Console" pitchFamily="49" charset="0"/>
              </a:rPr>
              <a:t>Console.WriteLine</a:t>
            </a:r>
            <a:r>
              <a:rPr lang="en-AU" b="1" dirty="0">
                <a:solidFill>
                  <a:schemeClr val="accent4">
                    <a:lumMod val="60000"/>
                    <a:lumOff val="40000"/>
                  </a:schemeClr>
                </a:solidFill>
                <a:latin typeface="Lucida Console" pitchFamily="49" charset="0"/>
              </a:rPr>
              <a:t>(a);            </a:t>
            </a:r>
          </a:p>
          <a:p>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  </a:t>
            </a:r>
            <a:r>
              <a:rPr lang="en-AU" b="1" dirty="0">
                <a:solidFill>
                  <a:schemeClr val="accent4">
                    <a:lumMod val="60000"/>
                    <a:lumOff val="40000"/>
                  </a:schemeClr>
                </a:solidFill>
                <a:latin typeface="Lucida Console" pitchFamily="49" charset="0"/>
              </a:rPr>
              <a:t>}</a:t>
            </a:r>
          </a:p>
          <a:p>
            <a:r>
              <a:rPr lang="en-AU" b="1" dirty="0" smtClean="0">
                <a:solidFill>
                  <a:schemeClr val="accent4">
                    <a:lumMod val="60000"/>
                    <a:lumOff val="40000"/>
                  </a:schemeClr>
                </a:solidFill>
                <a:latin typeface="Lucida Console" pitchFamily="49" charset="0"/>
              </a:rPr>
              <a:t>}</a:t>
            </a:r>
            <a:endParaRPr lang="en-AU" b="1" dirty="0">
              <a:solidFill>
                <a:schemeClr val="accent4">
                  <a:lumMod val="60000"/>
                  <a:lumOff val="40000"/>
                </a:schemeClr>
              </a:solidFill>
              <a:latin typeface="Lucida Console" pitchFamily="49" charset="0"/>
            </a:endParaRPr>
          </a:p>
        </p:txBody>
      </p:sp>
      <p:sp>
        <p:nvSpPr>
          <p:cNvPr id="8" name="AutoShape 5"/>
          <p:cNvSpPr>
            <a:spLocks noChangeArrowheads="1"/>
          </p:cNvSpPr>
          <p:nvPr/>
        </p:nvSpPr>
        <p:spPr bwMode="auto">
          <a:xfrm>
            <a:off x="1420363" y="4400538"/>
            <a:ext cx="1956754" cy="954107"/>
          </a:xfrm>
          <a:prstGeom prst="wedgeRectCallout">
            <a:avLst>
              <a:gd name="adj1" fmla="val 72465"/>
              <a:gd name="adj2" fmla="val -16897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More noise </a:t>
            </a:r>
          </a:p>
          <a:p>
            <a:pPr algn="ctr"/>
            <a:r>
              <a:rPr lang="en-GB" sz="2800" b="1" dirty="0" smtClean="0"/>
              <a:t>than signal!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p>
        </p:txBody>
      </p:sp>
      <p:sp>
        <p:nvSpPr>
          <p:cNvPr id="5" name="Content Placeholder 4"/>
          <p:cNvSpPr>
            <a:spLocks noGrp="1"/>
          </p:cNvSpPr>
          <p:nvPr>
            <p:ph sz="half" idx="4294967295"/>
          </p:nvPr>
        </p:nvSpPr>
        <p:spPr>
          <a:xfrm>
            <a:off x="206062" y="1150938"/>
            <a:ext cx="6757988" cy="3857625"/>
          </a:xfrm>
        </p:spPr>
        <p:txBody>
          <a:bodyPr>
            <a:noAutofit/>
          </a:bodyPr>
          <a:lstStyle/>
          <a:p>
            <a:pPr>
              <a:buNone/>
            </a:pPr>
            <a:r>
              <a:rPr lang="en-US" sz="1600" b="1" spc="-50" dirty="0">
                <a:solidFill>
                  <a:schemeClr val="accent1"/>
                </a:solidFill>
                <a:latin typeface="Consolas" pitchFamily="49" charset="0"/>
              </a:rPr>
              <a:t> </a:t>
            </a:r>
            <a:endParaRPr lang="en-GB" sz="1600" b="1" spc="-50" dirty="0">
              <a:solidFill>
                <a:schemeClr val="accent1"/>
              </a:solidFill>
              <a:latin typeface="Consolas" pitchFamily="49" charset="0"/>
            </a:endParaRPr>
          </a:p>
          <a:p>
            <a:pPr>
              <a:buNone/>
            </a:pPr>
            <a:r>
              <a:rPr lang="en-US" sz="1600" b="1" spc="-50" dirty="0" smtClean="0">
                <a:solidFill>
                  <a:schemeClr val="accent1"/>
                </a:solidFill>
                <a:latin typeface="Consolas" pitchFamily="49" charset="0"/>
              </a:rPr>
              <a:t>type Command = </a:t>
            </a:r>
            <a:r>
              <a:rPr lang="en-US" sz="1600" b="1" spc="-50" dirty="0" smtClean="0">
                <a:solidFill>
                  <a:schemeClr val="accent1"/>
                </a:solidFill>
                <a:latin typeface="Consolas" pitchFamily="49" charset="0"/>
              </a:rPr>
              <a:t>Command </a:t>
            </a:r>
            <a:r>
              <a:rPr lang="en-US" sz="1600" b="1" spc="-50" dirty="0" smtClean="0">
                <a:solidFill>
                  <a:schemeClr val="accent1"/>
                </a:solidFill>
                <a:latin typeface="Consolas" pitchFamily="49" charset="0"/>
              </a:rPr>
              <a:t>of (Rover -&gt; unit)</a:t>
            </a:r>
          </a:p>
          <a:p>
            <a:pPr>
              <a:buNone/>
            </a:pPr>
            <a:endParaRPr lang="en-US" sz="1600" b="1" spc="-50" dirty="0" smtClean="0">
              <a:solidFill>
                <a:schemeClr val="accent1"/>
              </a:solidFill>
              <a:latin typeface="Consolas" pitchFamily="49" charset="0"/>
            </a:endParaRPr>
          </a:p>
          <a:p>
            <a:pPr>
              <a:buNone/>
            </a:pPr>
            <a:r>
              <a:rPr lang="en-US" sz="1600" b="1" spc="-50" dirty="0" smtClean="0">
                <a:solidFill>
                  <a:schemeClr val="accent1"/>
                </a:solidFill>
                <a:latin typeface="Consolas" pitchFamily="49" charset="0"/>
              </a:rPr>
              <a:t>let </a:t>
            </a:r>
            <a:r>
              <a:rPr lang="en-US" sz="1600" b="1" spc="-50" dirty="0" err="1">
                <a:solidFill>
                  <a:schemeClr val="accent1"/>
                </a:solidFill>
                <a:latin typeface="Consolas" pitchFamily="49" charset="0"/>
              </a:rPr>
              <a:t>BreakCommand</a:t>
            </a:r>
            <a:r>
              <a:rPr lang="en-US" sz="1600" b="1" spc="-50" dirty="0">
                <a:solidFill>
                  <a:schemeClr val="accent1"/>
                </a:solidFill>
                <a:latin typeface="Consolas" pitchFamily="49" charset="0"/>
              </a:rPr>
              <a:t>  </a:t>
            </a:r>
            <a:r>
              <a:rPr lang="en-US" sz="1600" b="1" spc="-50" dirty="0" smtClean="0">
                <a:solidFill>
                  <a:schemeClr val="accent1"/>
                </a:solidFill>
                <a:latin typeface="Consolas" pitchFamily="49" charset="0"/>
              </a:rPr>
              <a:t>= </a:t>
            </a:r>
          </a:p>
          <a:p>
            <a:pPr>
              <a:buNone/>
            </a:pPr>
            <a:r>
              <a:rPr lang="en-US" sz="1600" b="1" spc="-50" dirty="0" smtClean="0">
                <a:solidFill>
                  <a:schemeClr val="accent1"/>
                </a:solidFill>
                <a:latin typeface="Consolas" pitchFamily="49" charset="0"/>
              </a:rPr>
              <a:t>  Command(fun </a:t>
            </a:r>
            <a:r>
              <a:rPr lang="en-US" sz="1600" b="1" spc="-50" dirty="0">
                <a:solidFill>
                  <a:schemeClr val="accent1"/>
                </a:solidFill>
                <a:latin typeface="Consolas" pitchFamily="49" charset="0"/>
              </a:rPr>
              <a:t>rover -&gt; </a:t>
            </a:r>
            <a:r>
              <a:rPr lang="en-US" sz="1600" b="1" spc="-50" dirty="0" err="1" smtClean="0">
                <a:solidFill>
                  <a:schemeClr val="accent1"/>
                </a:solidFill>
                <a:latin typeface="Consolas" pitchFamily="49" charset="0"/>
              </a:rPr>
              <a:t>rover.Accelerate</a:t>
            </a:r>
            <a:r>
              <a:rPr lang="en-US" sz="1600" b="1" spc="-50" dirty="0" smtClean="0">
                <a:solidFill>
                  <a:schemeClr val="accent1"/>
                </a:solidFill>
                <a:latin typeface="Consolas" pitchFamily="49" charset="0"/>
              </a:rPr>
              <a:t>(-</a:t>
            </a:r>
            <a:r>
              <a:rPr lang="en-US" sz="1600" b="1" spc="-50" dirty="0">
                <a:solidFill>
                  <a:schemeClr val="accent1"/>
                </a:solidFill>
                <a:latin typeface="Consolas" pitchFamily="49" charset="0"/>
              </a:rPr>
              <a:t>1.0</a:t>
            </a:r>
            <a:r>
              <a:rPr lang="en-US" sz="1600" b="1" spc="-50" dirty="0" smtClean="0">
                <a:solidFill>
                  <a:schemeClr val="accent1"/>
                </a:solidFill>
                <a:latin typeface="Consolas" pitchFamily="49" charset="0"/>
              </a:rPr>
              <a:t>))</a:t>
            </a:r>
            <a:endParaRPr lang="en-GB" sz="1600" b="1" spc="-50" dirty="0">
              <a:solidFill>
                <a:schemeClr val="accent1"/>
              </a:solidFill>
              <a:latin typeface="Consolas" pitchFamily="49" charset="0"/>
            </a:endParaRPr>
          </a:p>
          <a:p>
            <a:pPr>
              <a:buNone/>
            </a:pPr>
            <a:endParaRPr lang="en-US" sz="1600" b="1" spc="-50" dirty="0" smtClean="0">
              <a:solidFill>
                <a:schemeClr val="accent1"/>
              </a:solidFill>
              <a:latin typeface="Consolas" pitchFamily="49" charset="0"/>
            </a:endParaRPr>
          </a:p>
          <a:p>
            <a:pPr>
              <a:buNone/>
            </a:pPr>
            <a:r>
              <a:rPr lang="en-US" sz="1600" b="1" spc="-50" dirty="0" smtClean="0">
                <a:solidFill>
                  <a:schemeClr val="accent1"/>
                </a:solidFill>
                <a:latin typeface="Consolas" pitchFamily="49" charset="0"/>
              </a:rPr>
              <a:t>let </a:t>
            </a:r>
            <a:r>
              <a:rPr lang="en-US" sz="1600" b="1" spc="-50" dirty="0" err="1" smtClean="0">
                <a:solidFill>
                  <a:schemeClr val="accent1"/>
                </a:solidFill>
                <a:latin typeface="Consolas" pitchFamily="49" charset="0"/>
              </a:rPr>
              <a:t>TurnLeftCommand</a:t>
            </a:r>
            <a:r>
              <a:rPr lang="en-US" sz="1600" b="1" spc="-50" dirty="0">
                <a:solidFill>
                  <a:schemeClr val="accent1"/>
                </a:solidFill>
                <a:latin typeface="Consolas" pitchFamily="49" charset="0"/>
              </a:rPr>
              <a:t> </a:t>
            </a:r>
            <a:r>
              <a:rPr lang="en-US" sz="1600" b="1" spc="-50" dirty="0" smtClean="0">
                <a:solidFill>
                  <a:schemeClr val="accent1"/>
                </a:solidFill>
                <a:latin typeface="Consolas" pitchFamily="49" charset="0"/>
              </a:rPr>
              <a:t> </a:t>
            </a:r>
            <a:r>
              <a:rPr lang="en-US" sz="1600" b="1" spc="-50" dirty="0">
                <a:solidFill>
                  <a:schemeClr val="accent1"/>
                </a:solidFill>
                <a:latin typeface="Consolas" pitchFamily="49" charset="0"/>
              </a:rPr>
              <a:t>= </a:t>
            </a:r>
            <a:endParaRPr lang="en-US" sz="1600" b="1" spc="-50" dirty="0" smtClean="0">
              <a:solidFill>
                <a:schemeClr val="accent1"/>
              </a:solidFill>
              <a:latin typeface="Consolas" pitchFamily="49" charset="0"/>
            </a:endParaRPr>
          </a:p>
          <a:p>
            <a:pPr>
              <a:buNone/>
            </a:pPr>
            <a:r>
              <a:rPr lang="en-US" sz="1600" b="1" spc="-50" dirty="0" smtClean="0">
                <a:solidFill>
                  <a:schemeClr val="accent1"/>
                </a:solidFill>
                <a:latin typeface="Consolas" pitchFamily="49" charset="0"/>
              </a:rPr>
              <a:t>  Command(fun rover </a:t>
            </a:r>
            <a:r>
              <a:rPr lang="en-US" sz="1600" b="1" spc="-50" dirty="0">
                <a:solidFill>
                  <a:schemeClr val="accent1"/>
                </a:solidFill>
                <a:latin typeface="Consolas" pitchFamily="49" charset="0"/>
              </a:rPr>
              <a:t>-&gt; </a:t>
            </a:r>
            <a:r>
              <a:rPr lang="en-US" sz="1600" b="1" spc="-50" dirty="0" err="1" smtClean="0">
                <a:solidFill>
                  <a:schemeClr val="accent1"/>
                </a:solidFill>
                <a:latin typeface="Consolas" pitchFamily="49" charset="0"/>
              </a:rPr>
              <a:t>rover.Rotate</a:t>
            </a:r>
            <a:r>
              <a:rPr lang="en-US" sz="1600" b="1" spc="-50" dirty="0">
                <a:solidFill>
                  <a:schemeClr val="accent1"/>
                </a:solidFill>
                <a:latin typeface="Consolas" pitchFamily="49" charset="0"/>
              </a:rPr>
              <a:t>(-5.0&lt;</a:t>
            </a:r>
            <a:r>
              <a:rPr lang="en-US" sz="1600" b="1" spc="-50" dirty="0" err="1">
                <a:solidFill>
                  <a:schemeClr val="accent1"/>
                </a:solidFill>
                <a:latin typeface="Consolas" pitchFamily="49" charset="0"/>
              </a:rPr>
              <a:t>degs</a:t>
            </a:r>
            <a:r>
              <a:rPr lang="en-US" sz="1600" b="1" spc="-50" dirty="0" smtClean="0">
                <a:solidFill>
                  <a:schemeClr val="accent1"/>
                </a:solidFill>
                <a:latin typeface="Consolas" pitchFamily="49" charset="0"/>
              </a:rPr>
              <a:t>&gt;))</a:t>
            </a:r>
            <a:endParaRPr lang="en-GB" sz="1600" b="1" spc="-50" dirty="0">
              <a:solidFill>
                <a:schemeClr val="accent1"/>
              </a:solidFill>
              <a:latin typeface="Consolas" pitchFamily="49" charset="0"/>
            </a:endParaRPr>
          </a:p>
          <a:p>
            <a:pPr>
              <a:buNone/>
            </a:pPr>
            <a:r>
              <a:rPr lang="en-US" sz="1600" b="1" spc="-50" dirty="0">
                <a:solidFill>
                  <a:schemeClr val="accent1"/>
                </a:solidFill>
                <a:latin typeface="Consolas" pitchFamily="49" charset="0"/>
              </a:rPr>
              <a:t> </a:t>
            </a:r>
            <a:endParaRPr lang="en-GB" sz="1600" b="1" spc="-50"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2985423" y="343011"/>
            <a:ext cx="4041775" cy="639762"/>
          </a:xfr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144683" y="992705"/>
            <a:ext cx="7072312" cy="5500687"/>
          </a:xfrm>
        </p:spPr>
        <p:txBody>
          <a:bodyPr>
            <a:noAutofit/>
          </a:bodyPr>
          <a:lstStyle/>
          <a:p>
            <a:pPr>
              <a:spcBef>
                <a:spcPts val="0"/>
              </a:spcBef>
              <a:buNone/>
            </a:pPr>
            <a:r>
              <a:rPr lang="en-US" sz="1600" b="1" dirty="0" smtClean="0">
                <a:solidFill>
                  <a:schemeClr val="accent4">
                    <a:lumMod val="60000"/>
                    <a:lumOff val="40000"/>
                  </a:schemeClr>
                </a:solidFill>
                <a:latin typeface="Consolas" pitchFamily="49" charset="0"/>
              </a:rPr>
              <a:t>abstract class Command</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public virtual void Execute();</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abstract class </a:t>
            </a:r>
            <a:r>
              <a:rPr lang="en-US" sz="1600" b="1" dirty="0" err="1" smtClean="0">
                <a:solidFill>
                  <a:schemeClr val="accent4">
                    <a:lumMod val="60000"/>
                    <a:lumOff val="40000"/>
                  </a:schemeClr>
                </a:solidFill>
                <a:latin typeface="Consolas" pitchFamily="49" charset="0"/>
              </a:rPr>
              <a:t>MarsRoverCommand</a:t>
            </a:r>
            <a:r>
              <a:rPr lang="en-US" sz="1600" b="1" dirty="0" smtClean="0">
                <a:solidFill>
                  <a:schemeClr val="accent4">
                    <a:lumMod val="60000"/>
                    <a:lumOff val="40000"/>
                  </a:schemeClr>
                </a:solidFill>
                <a:latin typeface="Consolas" pitchFamily="49" charset="0"/>
              </a:rPr>
              <a:t> : Command</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protected </a:t>
            </a:r>
            <a:r>
              <a:rPr lang="en-US" sz="1600" b="1" dirty="0" err="1" smtClean="0">
                <a:solidFill>
                  <a:schemeClr val="accent4">
                    <a:lumMod val="60000"/>
                    <a:lumOff val="40000"/>
                  </a:schemeClr>
                </a:solidFill>
                <a:latin typeface="Consolas" pitchFamily="49" charset="0"/>
              </a:rPr>
              <a:t>MarsRover</a:t>
            </a:r>
            <a:r>
              <a:rPr lang="en-US" sz="1600" b="1" dirty="0" smtClean="0">
                <a:solidFill>
                  <a:schemeClr val="accent4">
                    <a:lumMod val="60000"/>
                    <a:lumOff val="40000"/>
                  </a:schemeClr>
                </a:solidFill>
                <a:latin typeface="Consolas" pitchFamily="49" charset="0"/>
              </a:rPr>
              <a:t> Rover </a:t>
            </a:r>
          </a:p>
          <a:p>
            <a:pPr>
              <a:spcBef>
                <a:spcPts val="0"/>
              </a:spcBef>
              <a:buNone/>
            </a:pPr>
            <a:r>
              <a:rPr lang="en-US" sz="1600" b="1" dirty="0" smtClean="0">
                <a:solidFill>
                  <a:schemeClr val="accent4">
                    <a:lumMod val="60000"/>
                    <a:lumOff val="40000"/>
                  </a:schemeClr>
                </a:solidFill>
                <a:latin typeface="Consolas" pitchFamily="49" charset="0"/>
              </a:rPr>
              <a:t>        { get; private set;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public </a:t>
            </a:r>
            <a:r>
              <a:rPr lang="en-US" sz="1600" b="1" dirty="0" err="1" smtClean="0">
                <a:solidFill>
                  <a:schemeClr val="accent4">
                    <a:lumMod val="60000"/>
                    <a:lumOff val="40000"/>
                  </a:schemeClr>
                </a:solidFill>
                <a:latin typeface="Consolas" pitchFamily="49" charset="0"/>
              </a:rPr>
              <a:t>MarsRoverCommand</a:t>
            </a:r>
            <a:r>
              <a:rPr lang="en-US" sz="1600" b="1" dirty="0" smtClean="0">
                <a:solidFill>
                  <a:schemeClr val="accent4">
                    <a:lumMod val="60000"/>
                    <a:lumOff val="40000"/>
                  </a:schemeClr>
                </a:solidFill>
                <a:latin typeface="Consolas" pitchFamily="49" charset="0"/>
              </a:rPr>
              <a:t>(</a:t>
            </a:r>
            <a:r>
              <a:rPr lang="en-US" sz="1600" b="1" dirty="0" err="1" smtClean="0">
                <a:solidFill>
                  <a:schemeClr val="accent4">
                    <a:lumMod val="60000"/>
                    <a:lumOff val="40000"/>
                  </a:schemeClr>
                </a:solidFill>
                <a:latin typeface="Consolas" pitchFamily="49" charset="0"/>
              </a:rPr>
              <a:t>MarsRover</a:t>
            </a:r>
            <a:r>
              <a:rPr lang="en-US" sz="1600" b="1" dirty="0" smtClean="0">
                <a:solidFill>
                  <a:schemeClr val="accent4">
                    <a:lumMod val="60000"/>
                    <a:lumOff val="40000"/>
                  </a:schemeClr>
                </a:solidFill>
                <a:latin typeface="Consolas" pitchFamily="49" charset="0"/>
              </a:rPr>
              <a:t> rover)</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r>
              <a:rPr lang="en-US" sz="1600" b="1" dirty="0" err="1" smtClean="0">
                <a:solidFill>
                  <a:schemeClr val="accent4">
                    <a:lumMod val="60000"/>
                    <a:lumOff val="40000"/>
                  </a:schemeClr>
                </a:solidFill>
                <a:latin typeface="Consolas" pitchFamily="49" charset="0"/>
              </a:rPr>
              <a:t>this.Rover</a:t>
            </a:r>
            <a:r>
              <a:rPr lang="en-US" sz="1600" b="1" dirty="0" smtClean="0">
                <a:solidFill>
                  <a:schemeClr val="accent4">
                    <a:lumMod val="60000"/>
                    <a:lumOff val="40000"/>
                  </a:schemeClr>
                </a:solidFill>
                <a:latin typeface="Consolas" pitchFamily="49" charset="0"/>
              </a:rPr>
              <a:t> = rover;</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class </a:t>
            </a:r>
            <a:r>
              <a:rPr lang="en-US" sz="1600" b="1" dirty="0" err="1" smtClean="0">
                <a:solidFill>
                  <a:schemeClr val="accent4">
                    <a:lumMod val="60000"/>
                    <a:lumOff val="40000"/>
                  </a:schemeClr>
                </a:solidFill>
                <a:latin typeface="Consolas" pitchFamily="49" charset="0"/>
              </a:rPr>
              <a:t>BreakCommand</a:t>
            </a:r>
            <a:r>
              <a:rPr lang="en-US" sz="1600" b="1" dirty="0" smtClean="0">
                <a:solidFill>
                  <a:schemeClr val="accent4">
                    <a:lumMod val="60000"/>
                    <a:lumOff val="40000"/>
                  </a:schemeClr>
                </a:solidFill>
                <a:latin typeface="Consolas" pitchFamily="49" charset="0"/>
              </a:rPr>
              <a:t> : </a:t>
            </a:r>
            <a:r>
              <a:rPr lang="en-US" sz="1600" b="1" dirty="0" err="1" smtClean="0">
                <a:solidFill>
                  <a:schemeClr val="accent4">
                    <a:lumMod val="60000"/>
                    <a:lumOff val="40000"/>
                  </a:schemeClr>
                </a:solidFill>
                <a:latin typeface="Consolas" pitchFamily="49" charset="0"/>
              </a:rPr>
              <a:t>MarsRoverCommand</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public </a:t>
            </a:r>
            <a:r>
              <a:rPr lang="en-US" sz="1600" b="1" dirty="0" err="1" smtClean="0">
                <a:solidFill>
                  <a:schemeClr val="accent4">
                    <a:lumMod val="60000"/>
                    <a:lumOff val="40000"/>
                  </a:schemeClr>
                </a:solidFill>
                <a:latin typeface="Consolas" pitchFamily="49" charset="0"/>
              </a:rPr>
              <a:t>BreakCommand</a:t>
            </a:r>
            <a:r>
              <a:rPr lang="en-US" sz="1600" b="1" dirty="0" smtClean="0">
                <a:solidFill>
                  <a:schemeClr val="accent4">
                    <a:lumMod val="60000"/>
                    <a:lumOff val="40000"/>
                  </a:schemeClr>
                </a:solidFill>
                <a:latin typeface="Consolas" pitchFamily="49" charset="0"/>
              </a:rPr>
              <a:t>(</a:t>
            </a:r>
            <a:r>
              <a:rPr lang="en-US" sz="1600" b="1" dirty="0" err="1" smtClean="0">
                <a:solidFill>
                  <a:schemeClr val="accent4">
                    <a:lumMod val="60000"/>
                    <a:lumOff val="40000"/>
                  </a:schemeClr>
                </a:solidFill>
                <a:latin typeface="Consolas" pitchFamily="49" charset="0"/>
              </a:rPr>
              <a:t>MarsRover</a:t>
            </a:r>
            <a:r>
              <a:rPr lang="en-US" sz="1600" b="1" dirty="0" smtClean="0">
                <a:solidFill>
                  <a:schemeClr val="accent4">
                    <a:lumMod val="60000"/>
                    <a:lumOff val="40000"/>
                  </a:schemeClr>
                </a:solidFill>
                <a:latin typeface="Consolas" pitchFamily="49" charset="0"/>
              </a:rPr>
              <a:t> rover)</a:t>
            </a:r>
          </a:p>
          <a:p>
            <a:pPr>
              <a:spcBef>
                <a:spcPts val="0"/>
              </a:spcBef>
              <a:buNone/>
            </a:pPr>
            <a:r>
              <a:rPr lang="en-US" sz="1600" b="1" dirty="0" smtClean="0">
                <a:solidFill>
                  <a:schemeClr val="accent4">
                    <a:lumMod val="60000"/>
                    <a:lumOff val="40000"/>
                  </a:schemeClr>
                </a:solidFill>
                <a:latin typeface="Consolas" pitchFamily="49" charset="0"/>
              </a:rPr>
              <a:t>       : base(rover)</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public override void Execute()</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r>
              <a:rPr lang="en-US" sz="1600" b="1" dirty="0" err="1" smtClean="0">
                <a:solidFill>
                  <a:schemeClr val="accent4">
                    <a:lumMod val="60000"/>
                    <a:lumOff val="40000"/>
                  </a:schemeClr>
                </a:solidFill>
                <a:latin typeface="Consolas" pitchFamily="49" charset="0"/>
              </a:rPr>
              <a:t>Rover.Rotate</a:t>
            </a:r>
            <a:r>
              <a:rPr lang="en-US" sz="1600" b="1" dirty="0" smtClean="0">
                <a:solidFill>
                  <a:schemeClr val="accent4">
                    <a:lumMod val="60000"/>
                    <a:lumOff val="40000"/>
                  </a:schemeClr>
                </a:solidFill>
                <a:latin typeface="Consolas" pitchFamily="49" charset="0"/>
              </a:rPr>
              <a:t>(-5.0);</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a:t>
            </a:r>
          </a:p>
          <a:p>
            <a:pPr>
              <a:spcBef>
                <a:spcPts val="0"/>
              </a:spcBef>
              <a:buNone/>
            </a:pPr>
            <a:r>
              <a:rPr lang="en-US" sz="1600" b="1" dirty="0" smtClean="0">
                <a:solidFill>
                  <a:schemeClr val="accent4">
                    <a:lumMod val="60000"/>
                    <a:lumOff val="40000"/>
                  </a:schemeClr>
                </a:solidFill>
                <a:latin typeface="Consolas" pitchFamily="49" charset="0"/>
              </a:rPr>
              <a:t>class </a:t>
            </a:r>
            <a:r>
              <a:rPr lang="en-US" sz="1600" b="1" dirty="0" err="1" smtClean="0">
                <a:solidFill>
                  <a:schemeClr val="accent4">
                    <a:lumMod val="60000"/>
                    <a:lumOff val="40000"/>
                  </a:schemeClr>
                </a:solidFill>
                <a:latin typeface="Consolas" pitchFamily="49" charset="0"/>
              </a:rPr>
              <a:t>TurnLeftCommand</a:t>
            </a:r>
            <a:r>
              <a:rPr lang="en-US" sz="1600" b="1" dirty="0" smtClean="0">
                <a:solidFill>
                  <a:schemeClr val="accent4">
                    <a:lumMod val="60000"/>
                    <a:lumOff val="40000"/>
                  </a:schemeClr>
                </a:solidFill>
                <a:latin typeface="Consolas" pitchFamily="49" charset="0"/>
              </a:rPr>
              <a:t> : </a:t>
            </a:r>
            <a:r>
              <a:rPr lang="en-US" sz="1600" b="1" dirty="0" err="1" smtClean="0">
                <a:solidFill>
                  <a:schemeClr val="accent4">
                    <a:lumMod val="60000"/>
                    <a:lumOff val="40000"/>
                  </a:schemeClr>
                </a:solidFill>
                <a:latin typeface="Consolas" pitchFamily="49" charset="0"/>
              </a:rPr>
              <a:t>MarsRoverCommand</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public </a:t>
            </a:r>
            <a:r>
              <a:rPr lang="en-US" sz="1600" b="1" dirty="0" err="1" smtClean="0">
                <a:solidFill>
                  <a:schemeClr val="accent4">
                    <a:lumMod val="60000"/>
                    <a:lumOff val="40000"/>
                  </a:schemeClr>
                </a:solidFill>
                <a:latin typeface="Consolas" pitchFamily="49" charset="0"/>
              </a:rPr>
              <a:t>TurnLeftCommand</a:t>
            </a:r>
            <a:r>
              <a:rPr lang="en-US" sz="1600" b="1" dirty="0" smtClean="0">
                <a:solidFill>
                  <a:schemeClr val="accent4">
                    <a:lumMod val="60000"/>
                    <a:lumOff val="40000"/>
                  </a:schemeClr>
                </a:solidFill>
                <a:latin typeface="Consolas" pitchFamily="49" charset="0"/>
              </a:rPr>
              <a:t>(</a:t>
            </a:r>
            <a:r>
              <a:rPr lang="en-US" sz="1600" b="1" dirty="0" err="1" smtClean="0">
                <a:solidFill>
                  <a:schemeClr val="accent4">
                    <a:lumMod val="60000"/>
                    <a:lumOff val="40000"/>
                  </a:schemeClr>
                </a:solidFill>
                <a:latin typeface="Consolas" pitchFamily="49" charset="0"/>
              </a:rPr>
              <a:t>MarsRover</a:t>
            </a:r>
            <a:r>
              <a:rPr lang="en-US" sz="1600" b="1" dirty="0" smtClean="0">
                <a:solidFill>
                  <a:schemeClr val="accent4">
                    <a:lumMod val="60000"/>
                    <a:lumOff val="40000"/>
                  </a:schemeClr>
                </a:solidFill>
                <a:latin typeface="Consolas" pitchFamily="49" charset="0"/>
              </a:rPr>
              <a:t> rover)</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 base(rover)</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public override void Execute()</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r>
              <a:rPr lang="en-US" sz="1600" b="1" dirty="0" err="1" smtClean="0">
                <a:solidFill>
                  <a:schemeClr val="accent4">
                    <a:lumMod val="60000"/>
                    <a:lumOff val="40000"/>
                  </a:schemeClr>
                </a:solidFill>
                <a:latin typeface="Consolas" pitchFamily="49" charset="0"/>
              </a:rPr>
              <a:t>Rover.Rotate</a:t>
            </a:r>
            <a:r>
              <a:rPr lang="en-US" sz="1600" b="1" dirty="0" smtClean="0">
                <a:solidFill>
                  <a:schemeClr val="accent4">
                    <a:lumMod val="60000"/>
                    <a:lumOff val="40000"/>
                  </a:schemeClr>
                </a:solidFill>
                <a:latin typeface="Consolas" pitchFamily="49" charset="0"/>
              </a:rPr>
              <a:t>(-5.0);</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endParaRPr lang="en-GB" sz="1600" b="1" dirty="0" smtClean="0">
              <a:solidFill>
                <a:schemeClr val="accent4">
                  <a:lumMod val="60000"/>
                  <a:lumOff val="40000"/>
                </a:schemeClr>
              </a:solidFill>
              <a:latin typeface="Consolas" pitchFamily="49" charset="0"/>
            </a:endParaRPr>
          </a:p>
          <a:p>
            <a:pPr>
              <a:spcBef>
                <a:spcPts val="0"/>
              </a:spcBef>
              <a:buNone/>
            </a:pPr>
            <a:r>
              <a:rPr lang="en-US" sz="1600" b="1" dirty="0" smtClean="0">
                <a:solidFill>
                  <a:schemeClr val="accent4">
                    <a:lumMod val="60000"/>
                    <a:lumOff val="40000"/>
                  </a:schemeClr>
                </a:solidFill>
                <a:latin typeface="Consolas" pitchFamily="49" charset="0"/>
              </a:rPr>
              <a:t>    }</a:t>
            </a:r>
          </a:p>
          <a:p>
            <a:pPr>
              <a:spcBef>
                <a:spcPts val="0"/>
              </a:spcBef>
              <a:buNone/>
            </a:pPr>
            <a:endParaRPr lang="en-GB" sz="1600" b="1" dirty="0" smtClean="0">
              <a:solidFill>
                <a:schemeClr val="accent4">
                  <a:lumMod val="60000"/>
                  <a:lumOff val="40000"/>
                </a:schemeClr>
              </a:solidFill>
              <a:latin typeface="Consolas" pitchFamily="49" charset="0"/>
            </a:endParaRPr>
          </a:p>
          <a:p>
            <a:pPr>
              <a:spcBef>
                <a:spcPts val="0"/>
              </a:spcBef>
              <a:buNone/>
            </a:pPr>
            <a:endParaRPr lang="en-GB" sz="1600" b="1" dirty="0" smtClean="0">
              <a:solidFill>
                <a:schemeClr val="accent4">
                  <a:lumMod val="60000"/>
                  <a:lumOff val="40000"/>
                </a:schemeClr>
              </a:solidFill>
              <a:latin typeface="Consolas" pitchFamily="49" charset="0"/>
            </a:endParaRPr>
          </a:p>
          <a:p>
            <a:pPr>
              <a:spcBef>
                <a:spcPts val="0"/>
              </a:spcBef>
              <a:buNone/>
            </a:pPr>
            <a:endParaRPr lang="en-GB" sz="1600" b="1" dirty="0">
              <a:solidFill>
                <a:schemeClr val="accent4">
                  <a:lumMod val="60000"/>
                  <a:lumOff val="40000"/>
                </a:schemeClr>
              </a:solidFill>
              <a:latin typeface="Consolas" pitchFamily="49" charset="0"/>
            </a:endParaRPr>
          </a:p>
        </p:txBody>
      </p:sp>
      <p:sp>
        <p:nvSpPr>
          <p:cNvPr id="10" name="Text Placeholder 5"/>
          <p:cNvSpPr txBox="1">
            <a:spLocks/>
          </p:cNvSpPr>
          <p:nvPr/>
        </p:nvSpPr>
        <p:spPr>
          <a:xfrm>
            <a:off x="347775" y="380620"/>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uiExpand="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dirty="0"/>
          </a:p>
        </p:txBody>
      </p:sp>
      <p:sp>
        <p:nvSpPr>
          <p:cNvPr id="5" name="Content Placeholder 4"/>
          <p:cNvSpPr>
            <a:spLocks noGrp="1"/>
          </p:cNvSpPr>
          <p:nvPr>
            <p:ph sz="half" idx="4294967295"/>
          </p:nvPr>
        </p:nvSpPr>
        <p:spPr>
          <a:xfrm>
            <a:off x="167426" y="1155879"/>
            <a:ext cx="6757988" cy="5429250"/>
          </a:xfrm>
          <a:prstGeom prst="rect">
            <a:avLst/>
          </a:prstGeom>
        </p:spPr>
        <p:txBody>
          <a:bodyPr>
            <a:noAutofit/>
          </a:bodyPr>
          <a:lstStyle/>
          <a:p>
            <a:pPr>
              <a:buNone/>
            </a:pPr>
            <a:r>
              <a:rPr lang="en-US" sz="1600" b="1" dirty="0" smtClean="0">
                <a:solidFill>
                  <a:schemeClr val="accent1"/>
                </a:solidFill>
                <a:latin typeface="Consolas" pitchFamily="49" charset="0"/>
              </a:rPr>
              <a:t>let swap (x, y) = (y, x)</a:t>
            </a: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r>
              <a:rPr lang="en-US" sz="1600" b="1" dirty="0" smtClean="0">
                <a:solidFill>
                  <a:schemeClr val="accent1"/>
                </a:solidFill>
                <a:latin typeface="Consolas" pitchFamily="49" charset="0"/>
              </a:rPr>
              <a:t>let rotations (x, y, z) = </a:t>
            </a:r>
          </a:p>
          <a:p>
            <a:pPr>
              <a:buNone/>
            </a:pPr>
            <a:r>
              <a:rPr lang="en-US" sz="1600" b="1" dirty="0" smtClean="0">
                <a:solidFill>
                  <a:schemeClr val="accent1"/>
                </a:solidFill>
                <a:latin typeface="Consolas" pitchFamily="49" charset="0"/>
              </a:rPr>
              <a:t>    [ (x, y, z);</a:t>
            </a:r>
          </a:p>
          <a:p>
            <a:pPr>
              <a:buNone/>
            </a:pPr>
            <a:r>
              <a:rPr lang="en-US" sz="1600" b="1" dirty="0" smtClean="0">
                <a:solidFill>
                  <a:schemeClr val="accent1"/>
                </a:solidFill>
                <a:latin typeface="Consolas" pitchFamily="49" charset="0"/>
              </a:rPr>
              <a:t>      (z, x, y);</a:t>
            </a:r>
          </a:p>
          <a:p>
            <a:pPr>
              <a:buNone/>
            </a:pPr>
            <a:r>
              <a:rPr lang="en-US" sz="1600" b="1" dirty="0" smtClean="0">
                <a:solidFill>
                  <a:schemeClr val="accent1"/>
                </a:solidFill>
                <a:latin typeface="Consolas" pitchFamily="49" charset="0"/>
              </a:rPr>
              <a:t>      (y, z, x) ]</a:t>
            </a: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endParaRPr lang="en-US" sz="1600" b="1" dirty="0" smtClean="0">
              <a:solidFill>
                <a:schemeClr val="accent1"/>
              </a:solidFill>
              <a:latin typeface="Consolas" pitchFamily="49" charset="0"/>
            </a:endParaRPr>
          </a:p>
          <a:p>
            <a:pPr>
              <a:buNone/>
            </a:pPr>
            <a:r>
              <a:rPr lang="en-US" sz="1600" b="1" dirty="0" smtClean="0">
                <a:solidFill>
                  <a:schemeClr val="accent1"/>
                </a:solidFill>
                <a:latin typeface="Consolas" pitchFamily="49" charset="0"/>
              </a:rPr>
              <a:t>let reduce f (x, y, z) = </a:t>
            </a:r>
          </a:p>
          <a:p>
            <a:pPr>
              <a:buNone/>
            </a:pPr>
            <a:r>
              <a:rPr lang="en-US" sz="1600" b="1" dirty="0" smtClean="0">
                <a:solidFill>
                  <a:schemeClr val="accent1"/>
                </a:solidFill>
                <a:latin typeface="Consolas" pitchFamily="49" charset="0"/>
              </a:rPr>
              <a:t>    f x + f y + f z</a:t>
            </a:r>
          </a:p>
          <a:p>
            <a:pPr>
              <a:buNone/>
            </a:pPr>
            <a:endParaRPr lang="en-US" sz="1600" dirty="0" smtClean="0">
              <a:solidFill>
                <a:schemeClr val="accent1"/>
              </a:solidFill>
              <a:latin typeface="Consolas" pitchFamily="49" charset="0"/>
            </a:endParaRPr>
          </a:p>
        </p:txBody>
      </p:sp>
      <p:sp>
        <p:nvSpPr>
          <p:cNvPr id="6" name="Text Placeholder 5"/>
          <p:cNvSpPr>
            <a:spLocks noGrp="1"/>
          </p:cNvSpPr>
          <p:nvPr>
            <p:ph type="body" sz="quarter" idx="4294967295"/>
          </p:nvPr>
        </p:nvSpPr>
        <p:spPr>
          <a:xfrm>
            <a:off x="5102225" y="357188"/>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600971" y="1172335"/>
            <a:ext cx="6182865" cy="5054600"/>
          </a:xfrm>
          <a:prstGeom prst="rect">
            <a:avLst/>
          </a:prstGeom>
        </p:spPr>
        <p:txBody>
          <a:bodyPr>
            <a:noAutofit/>
          </a:bodyPr>
          <a:lstStyle/>
          <a:p>
            <a:pPr>
              <a:buNone/>
            </a:pP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&lt;U,T&gt; Swap&lt;T,U&gt;(</a:t>
            </a: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&lt;T,U&gt; t)</a:t>
            </a:r>
          </a:p>
          <a:p>
            <a:pPr>
              <a:buNone/>
            </a:pPr>
            <a:r>
              <a:rPr lang="en-GB" sz="1600" b="1" dirty="0" smtClean="0">
                <a:solidFill>
                  <a:schemeClr val="accent4">
                    <a:lumMod val="60000"/>
                    <a:lumOff val="40000"/>
                  </a:schemeClr>
                </a:solidFill>
                <a:latin typeface="Consolas" pitchFamily="49" charset="0"/>
              </a:rPr>
              <a:t>{</a:t>
            </a:r>
          </a:p>
          <a:p>
            <a:pPr>
              <a:buNone/>
            </a:pPr>
            <a:r>
              <a:rPr lang="en-GB" sz="1600" b="1" dirty="0" smtClean="0">
                <a:solidFill>
                  <a:schemeClr val="accent4">
                    <a:lumMod val="60000"/>
                    <a:lumOff val="40000"/>
                  </a:schemeClr>
                </a:solidFill>
                <a:latin typeface="Consolas" pitchFamily="49" charset="0"/>
              </a:rPr>
              <a:t>    return new </a:t>
            </a: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&lt;U,T&gt;(t.Item2, t.Item1)</a:t>
            </a:r>
          </a:p>
          <a:p>
            <a:pPr>
              <a:buNone/>
            </a:pPr>
            <a:r>
              <a:rPr lang="en-GB" sz="1600" b="1" dirty="0" smtClean="0">
                <a:solidFill>
                  <a:schemeClr val="accent4">
                    <a:lumMod val="60000"/>
                    <a:lumOff val="40000"/>
                  </a:schemeClr>
                </a:solidFill>
                <a:latin typeface="Consolas" pitchFamily="49" charset="0"/>
              </a:rPr>
              <a:t>}</a:t>
            </a:r>
          </a:p>
          <a:p>
            <a:pPr>
              <a:buNone/>
            </a:pPr>
            <a:endParaRPr lang="en-GB" sz="1600" b="1" dirty="0" smtClean="0">
              <a:solidFill>
                <a:schemeClr val="accent4">
                  <a:lumMod val="60000"/>
                  <a:lumOff val="40000"/>
                </a:schemeClr>
              </a:solidFill>
              <a:latin typeface="Consolas" pitchFamily="49" charset="0"/>
            </a:endParaRPr>
          </a:p>
          <a:p>
            <a:pPr>
              <a:buNone/>
            </a:pPr>
            <a:r>
              <a:rPr lang="en-GB" sz="1600" b="1" dirty="0" err="1" smtClean="0">
                <a:solidFill>
                  <a:schemeClr val="accent4">
                    <a:lumMod val="60000"/>
                    <a:lumOff val="40000"/>
                  </a:schemeClr>
                </a:solidFill>
                <a:latin typeface="Consolas" pitchFamily="49" charset="0"/>
              </a:rPr>
              <a:t>ReadOnlyCollection</a:t>
            </a:r>
            <a:r>
              <a:rPr lang="en-GB" sz="1600" b="1" dirty="0" smtClean="0">
                <a:solidFill>
                  <a:schemeClr val="accent4">
                    <a:lumMod val="60000"/>
                    <a:lumOff val="40000"/>
                  </a:schemeClr>
                </a:solidFill>
                <a:latin typeface="Consolas" pitchFamily="49" charset="0"/>
              </a:rPr>
              <a:t>&lt;</a:t>
            </a: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&lt;T,T,T&gt;&gt; Rotations&lt;T&gt;(</a:t>
            </a:r>
            <a:r>
              <a:rPr lang="en-GB" sz="1600" b="1" dirty="0" err="1" smtClean="0">
                <a:solidFill>
                  <a:schemeClr val="accent4">
                    <a:lumMod val="60000"/>
                    <a:lumOff val="40000"/>
                  </a:schemeClr>
                </a:solidFill>
                <a:latin typeface="Consolas" pitchFamily="49" charset="0"/>
              </a:rPr>
              <a:t>Tuple</a:t>
            </a:r>
            <a:r>
              <a:rPr lang="en-GB" sz="1600" b="1" dirty="0" smtClean="0">
                <a:solidFill>
                  <a:schemeClr val="accent4">
                    <a:lumMod val="60000"/>
                    <a:lumOff val="40000"/>
                  </a:schemeClr>
                </a:solidFill>
                <a:latin typeface="Consolas" pitchFamily="49" charset="0"/>
              </a:rPr>
              <a:t>&lt;T,T,T&gt; t) </a:t>
            </a:r>
          </a:p>
          <a:p>
            <a:pPr>
              <a:buNone/>
            </a:pPr>
            <a:r>
              <a:rPr lang="en-GB" sz="1600" b="1" dirty="0" smtClean="0">
                <a:solidFill>
                  <a:schemeClr val="accent4">
                    <a:lumMod val="60000"/>
                    <a:lumOff val="40000"/>
                  </a:schemeClr>
                </a:solidFill>
                <a:latin typeface="Consolas" pitchFamily="49" charset="0"/>
              </a:rPr>
              <a:t>{ </a:t>
            </a:r>
          </a:p>
          <a:p>
            <a:pPr>
              <a:buNone/>
            </a:pPr>
            <a:r>
              <a:rPr lang="en-GB" sz="1600" b="1" dirty="0" smtClean="0">
                <a:solidFill>
                  <a:schemeClr val="accent4">
                    <a:lumMod val="60000"/>
                    <a:lumOff val="40000"/>
                  </a:schemeClr>
                </a:solidFill>
                <a:latin typeface="Consolas" pitchFamily="49" charset="0"/>
              </a:rPr>
              <a:t>  new </a:t>
            </a:r>
            <a:r>
              <a:rPr lang="en-GB" sz="1600" b="1" dirty="0" err="1" smtClean="0">
                <a:solidFill>
                  <a:schemeClr val="accent4">
                    <a:lumMod val="60000"/>
                    <a:lumOff val="40000"/>
                  </a:schemeClr>
                </a:solidFill>
                <a:latin typeface="Consolas" pitchFamily="49" charset="0"/>
              </a:rPr>
              <a:t>ReadOnlyCollection</a:t>
            </a:r>
            <a:r>
              <a:rPr lang="en-GB" sz="1600" b="1" dirty="0" smtClean="0">
                <a:solidFill>
                  <a:schemeClr val="accent4">
                    <a:lumMod val="60000"/>
                    <a:lumOff val="40000"/>
                  </a:schemeClr>
                </a:solidFill>
                <a:latin typeface="Consolas" pitchFamily="49" charset="0"/>
              </a:rPr>
              <a:t>&lt;</a:t>
            </a:r>
            <a:r>
              <a:rPr lang="en-GB" sz="1600" b="1" dirty="0" err="1" smtClean="0">
                <a:solidFill>
                  <a:schemeClr val="accent4">
                    <a:lumMod val="60000"/>
                    <a:lumOff val="40000"/>
                  </a:schemeClr>
                </a:solidFill>
                <a:latin typeface="Consolas" pitchFamily="49" charset="0"/>
              </a:rPr>
              <a:t>int</a:t>
            </a:r>
            <a:r>
              <a:rPr lang="en-GB" sz="1600" b="1" dirty="0" smtClean="0">
                <a:solidFill>
                  <a:schemeClr val="accent4">
                    <a:lumMod val="60000"/>
                    <a:lumOff val="40000"/>
                  </a:schemeClr>
                </a:solidFill>
                <a:latin typeface="Consolas" pitchFamily="49" charset="0"/>
              </a:rPr>
              <a:t>&gt;</a:t>
            </a:r>
          </a:p>
          <a:p>
            <a:pPr>
              <a:buNone/>
            </a:pPr>
            <a:r>
              <a:rPr lang="en-GB" sz="1600" b="1" dirty="0" smtClean="0">
                <a:solidFill>
                  <a:schemeClr val="accent4">
                    <a:lumMod val="60000"/>
                    <a:lumOff val="40000"/>
                  </a:schemeClr>
                </a:solidFill>
                <a:latin typeface="Consolas" pitchFamily="49" charset="0"/>
              </a:rPr>
              <a:t>   (new Tuple&lt;T,T,T&gt;[]</a:t>
            </a:r>
          </a:p>
          <a:p>
            <a:pPr>
              <a:buNone/>
            </a:pPr>
            <a:r>
              <a:rPr lang="en-GB" sz="1600" b="1" dirty="0" smtClean="0">
                <a:solidFill>
                  <a:schemeClr val="accent4">
                    <a:lumMod val="60000"/>
                    <a:lumOff val="40000"/>
                  </a:schemeClr>
                </a:solidFill>
                <a:latin typeface="Consolas" pitchFamily="49" charset="0"/>
              </a:rPr>
              <a:t>    {new Tuple&lt;T,T,T&gt;(t.Item1,t.Item2,t.Item3);     </a:t>
            </a:r>
          </a:p>
          <a:p>
            <a:pPr>
              <a:buNone/>
            </a:pPr>
            <a:r>
              <a:rPr lang="en-GB" sz="1600" b="1" dirty="0" smtClean="0">
                <a:solidFill>
                  <a:schemeClr val="accent4">
                    <a:lumMod val="60000"/>
                    <a:lumOff val="40000"/>
                  </a:schemeClr>
                </a:solidFill>
                <a:latin typeface="Consolas" pitchFamily="49" charset="0"/>
              </a:rPr>
              <a:t>     new Tuple&lt;T,T,T&gt;(t.Item3,t.Item1,t.Item2); </a:t>
            </a:r>
          </a:p>
          <a:p>
            <a:pPr>
              <a:buNone/>
            </a:pPr>
            <a:r>
              <a:rPr lang="en-GB" sz="1600" b="1" dirty="0" smtClean="0">
                <a:solidFill>
                  <a:schemeClr val="accent4">
                    <a:lumMod val="60000"/>
                    <a:lumOff val="40000"/>
                  </a:schemeClr>
                </a:solidFill>
                <a:latin typeface="Consolas" pitchFamily="49" charset="0"/>
              </a:rPr>
              <a:t>     new Tuple&lt;T,T,T&gt;(t.Item2,t.Item3,t.Item1); });</a:t>
            </a:r>
          </a:p>
          <a:p>
            <a:pPr>
              <a:buNone/>
            </a:pPr>
            <a:r>
              <a:rPr lang="en-GB" sz="1600" b="1" dirty="0" smtClean="0">
                <a:solidFill>
                  <a:schemeClr val="accent4">
                    <a:lumMod val="60000"/>
                    <a:lumOff val="40000"/>
                  </a:schemeClr>
                </a:solidFill>
                <a:latin typeface="Consolas" pitchFamily="49" charset="0"/>
              </a:rPr>
              <a:t>}</a:t>
            </a:r>
          </a:p>
          <a:p>
            <a:pPr>
              <a:buNone/>
            </a:pPr>
            <a:r>
              <a:rPr lang="en-GB" sz="1600" b="1" dirty="0" err="1" smtClean="0">
                <a:solidFill>
                  <a:schemeClr val="accent4">
                    <a:lumMod val="60000"/>
                    <a:lumOff val="40000"/>
                  </a:schemeClr>
                </a:solidFill>
                <a:latin typeface="Consolas" pitchFamily="49" charset="0"/>
              </a:rPr>
              <a:t>int</a:t>
            </a:r>
            <a:r>
              <a:rPr lang="en-GB" sz="1600" b="1" dirty="0" smtClean="0">
                <a:solidFill>
                  <a:schemeClr val="accent4">
                    <a:lumMod val="60000"/>
                    <a:lumOff val="40000"/>
                  </a:schemeClr>
                </a:solidFill>
                <a:latin typeface="Consolas" pitchFamily="49" charset="0"/>
              </a:rPr>
              <a:t> Reduce&lt;T&gt;(</a:t>
            </a:r>
            <a:r>
              <a:rPr lang="en-GB" sz="1600" b="1" dirty="0" err="1" smtClean="0">
                <a:solidFill>
                  <a:schemeClr val="accent4">
                    <a:lumMod val="60000"/>
                    <a:lumOff val="40000"/>
                  </a:schemeClr>
                </a:solidFill>
                <a:latin typeface="Consolas" pitchFamily="49" charset="0"/>
              </a:rPr>
              <a:t>Func</a:t>
            </a:r>
            <a:r>
              <a:rPr lang="en-GB" sz="1600" b="1" dirty="0" smtClean="0">
                <a:solidFill>
                  <a:schemeClr val="accent4">
                    <a:lumMod val="60000"/>
                    <a:lumOff val="40000"/>
                  </a:schemeClr>
                </a:solidFill>
                <a:latin typeface="Consolas" pitchFamily="49" charset="0"/>
              </a:rPr>
              <a:t>&lt;</a:t>
            </a:r>
            <a:r>
              <a:rPr lang="en-GB" sz="1600" b="1" dirty="0" err="1" smtClean="0">
                <a:solidFill>
                  <a:schemeClr val="accent4">
                    <a:lumMod val="60000"/>
                    <a:lumOff val="40000"/>
                  </a:schemeClr>
                </a:solidFill>
                <a:latin typeface="Consolas" pitchFamily="49" charset="0"/>
              </a:rPr>
              <a:t>T,int</a:t>
            </a:r>
            <a:r>
              <a:rPr lang="en-GB" sz="1600" b="1" dirty="0" smtClean="0">
                <a:solidFill>
                  <a:schemeClr val="accent4">
                    <a:lumMod val="60000"/>
                    <a:lumOff val="40000"/>
                  </a:schemeClr>
                </a:solidFill>
                <a:latin typeface="Consolas" pitchFamily="49" charset="0"/>
              </a:rPr>
              <a:t>&gt; </a:t>
            </a:r>
            <a:r>
              <a:rPr lang="en-GB" sz="1600" b="1" dirty="0" err="1" smtClean="0">
                <a:solidFill>
                  <a:schemeClr val="accent4">
                    <a:lumMod val="60000"/>
                    <a:lumOff val="40000"/>
                  </a:schemeClr>
                </a:solidFill>
                <a:latin typeface="Consolas" pitchFamily="49" charset="0"/>
              </a:rPr>
              <a:t>f,Tuple</a:t>
            </a:r>
            <a:r>
              <a:rPr lang="en-GB" sz="1600" b="1" dirty="0" smtClean="0">
                <a:solidFill>
                  <a:schemeClr val="accent4">
                    <a:lumMod val="60000"/>
                    <a:lumOff val="40000"/>
                  </a:schemeClr>
                </a:solidFill>
                <a:latin typeface="Consolas" pitchFamily="49" charset="0"/>
              </a:rPr>
              <a:t>&lt;T,T,T&gt; t) </a:t>
            </a:r>
          </a:p>
          <a:p>
            <a:pPr>
              <a:buNone/>
            </a:pPr>
            <a:r>
              <a:rPr lang="en-GB" sz="1600" b="1" dirty="0" smtClean="0">
                <a:solidFill>
                  <a:schemeClr val="accent4">
                    <a:lumMod val="60000"/>
                    <a:lumOff val="40000"/>
                  </a:schemeClr>
                </a:solidFill>
                <a:latin typeface="Consolas" pitchFamily="49" charset="0"/>
              </a:rPr>
              <a:t>{ </a:t>
            </a:r>
          </a:p>
          <a:p>
            <a:pPr>
              <a:buNone/>
            </a:pPr>
            <a:r>
              <a:rPr lang="en-GB" sz="1600" b="1" dirty="0" smtClean="0">
                <a:solidFill>
                  <a:schemeClr val="accent4">
                    <a:lumMod val="60000"/>
                    <a:lumOff val="40000"/>
                  </a:schemeClr>
                </a:solidFill>
                <a:latin typeface="Consolas" pitchFamily="49" charset="0"/>
              </a:rPr>
              <a:t>    return f(t.Item1)+f(t.Item2)+f(t.Item3); </a:t>
            </a:r>
          </a:p>
          <a:p>
            <a:pPr>
              <a:buNone/>
            </a:pPr>
            <a:r>
              <a:rPr lang="en-GB" sz="1600" b="1" dirty="0" smtClean="0">
                <a:solidFill>
                  <a:schemeClr val="accent4">
                    <a:lumMod val="60000"/>
                    <a:lumOff val="40000"/>
                  </a:schemeClr>
                </a:solidFill>
                <a:latin typeface="Consolas" pitchFamily="49" charset="0"/>
              </a:rPr>
              <a:t>}</a:t>
            </a:r>
          </a:p>
          <a:p>
            <a:pPr>
              <a:buNone/>
            </a:pPr>
            <a:endParaRPr lang="en-GB" sz="1600" b="1" dirty="0" smtClean="0">
              <a:solidFill>
                <a:schemeClr val="accent4">
                  <a:lumMod val="60000"/>
                  <a:lumOff val="40000"/>
                </a:schemeClr>
              </a:solidFill>
              <a:latin typeface="Consolas" pitchFamily="49" charset="0"/>
            </a:endParaRPr>
          </a:p>
          <a:p>
            <a:pPr>
              <a:buNone/>
            </a:pPr>
            <a:endParaRPr lang="en-GB" sz="1600" b="1" dirty="0" smtClean="0">
              <a:solidFill>
                <a:schemeClr val="accent4">
                  <a:lumMod val="60000"/>
                  <a:lumOff val="40000"/>
                </a:schemeClr>
              </a:solidFill>
              <a:latin typeface="Consolas" pitchFamily="49" charset="0"/>
            </a:endParaRP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600" b="1" dirty="0" smtClean="0">
                <a:solidFill>
                  <a:schemeClr val="accent1"/>
                </a:solidFill>
                <a:latin typeface="Consolas" pitchFamily="49" charset="0"/>
              </a:rPr>
              <a:t>type Expr =   </a:t>
            </a:r>
          </a:p>
          <a:p>
            <a:pPr>
              <a:buNone/>
            </a:pPr>
            <a:r>
              <a:rPr lang="en-GB" sz="1600" b="1" dirty="0" smtClean="0">
                <a:solidFill>
                  <a:schemeClr val="accent1"/>
                </a:solidFill>
                <a:latin typeface="Consolas" pitchFamily="49" charset="0"/>
              </a:rPr>
              <a:t>    | True   </a:t>
            </a:r>
          </a:p>
          <a:p>
            <a:pPr>
              <a:buNone/>
            </a:pPr>
            <a:r>
              <a:rPr lang="en-GB" sz="1600" b="1" dirty="0" smtClean="0">
                <a:solidFill>
                  <a:schemeClr val="accent1"/>
                </a:solidFill>
                <a:latin typeface="Consolas" pitchFamily="49" charset="0"/>
              </a:rPr>
              <a:t>    | And  of Expr * Expr   </a:t>
            </a:r>
          </a:p>
          <a:p>
            <a:pPr>
              <a:buNone/>
            </a:pPr>
            <a:r>
              <a:rPr lang="en-GB" sz="1600" b="1" dirty="0" smtClean="0">
                <a:solidFill>
                  <a:schemeClr val="accent1"/>
                </a:solidFill>
                <a:latin typeface="Consolas" pitchFamily="49" charset="0"/>
              </a:rPr>
              <a:t>    | </a:t>
            </a:r>
            <a:r>
              <a:rPr lang="en-GB" sz="1600" b="1" dirty="0" err="1" smtClean="0">
                <a:solidFill>
                  <a:schemeClr val="accent1"/>
                </a:solidFill>
                <a:latin typeface="Consolas" pitchFamily="49" charset="0"/>
              </a:rPr>
              <a:t>Nand</a:t>
            </a:r>
            <a:r>
              <a:rPr lang="en-GB" sz="1600" b="1" dirty="0" smtClean="0">
                <a:solidFill>
                  <a:schemeClr val="accent1"/>
                </a:solidFill>
                <a:latin typeface="Consolas" pitchFamily="49" charset="0"/>
              </a:rPr>
              <a:t> of Expr * Expr   </a:t>
            </a:r>
          </a:p>
          <a:p>
            <a:pPr>
              <a:buNone/>
            </a:pPr>
            <a:r>
              <a:rPr lang="en-GB" sz="1600" b="1" dirty="0" smtClean="0">
                <a:solidFill>
                  <a:schemeClr val="accent1"/>
                </a:solidFill>
                <a:latin typeface="Consolas" pitchFamily="49" charset="0"/>
              </a:rPr>
              <a:t>    | Or   of Expr * Expr   </a:t>
            </a:r>
          </a:p>
          <a:p>
            <a:pPr>
              <a:buNone/>
            </a:pPr>
            <a:r>
              <a:rPr lang="en-GB" sz="1600" b="1" dirty="0" smtClean="0">
                <a:solidFill>
                  <a:schemeClr val="accent1"/>
                </a:solidFill>
                <a:latin typeface="Consolas" pitchFamily="49" charset="0"/>
              </a:rPr>
              <a:t>    | </a:t>
            </a:r>
            <a:r>
              <a:rPr lang="en-GB" sz="1600" b="1" dirty="0" err="1" smtClean="0">
                <a:solidFill>
                  <a:schemeClr val="accent1"/>
                </a:solidFill>
                <a:latin typeface="Consolas" pitchFamily="49" charset="0"/>
              </a:rPr>
              <a:t>Xor</a:t>
            </a:r>
            <a:r>
              <a:rPr lang="en-GB" sz="1600" b="1" dirty="0" smtClean="0">
                <a:solidFill>
                  <a:schemeClr val="accent1"/>
                </a:solidFill>
                <a:latin typeface="Consolas" pitchFamily="49" charset="0"/>
              </a:rPr>
              <a:t>  of Expr * Expr   </a:t>
            </a:r>
          </a:p>
          <a:p>
            <a:pPr>
              <a:buNone/>
            </a:pPr>
            <a:r>
              <a:rPr lang="en-GB" sz="1600" b="1" dirty="0" smtClean="0">
                <a:solidFill>
                  <a:schemeClr val="accent1"/>
                </a:solidFill>
                <a:latin typeface="Consolas" pitchFamily="49" charset="0"/>
              </a:rPr>
              <a:t>    | Not  of Expr   </a:t>
            </a:r>
            <a:endParaRPr lang="en-GB" sz="1600" b="1" dirty="0">
              <a:solidFill>
                <a:schemeClr val="accent1"/>
              </a:solidFill>
              <a:latin typeface="Consolas" pitchFamily="49" charset="0"/>
            </a:endParaRP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566442" y="1082183"/>
            <a:ext cx="5757862" cy="5054600"/>
          </a:xfrm>
          <a:prstGeom prst="rect">
            <a:avLst/>
          </a:prstGeom>
        </p:spPr>
        <p:txBody>
          <a:bodyPr>
            <a:noAutofit/>
          </a:bodyPr>
          <a:lstStyle/>
          <a:p>
            <a:pPr>
              <a:spcBef>
                <a:spcPts val="0"/>
              </a:spcBef>
              <a:buNone/>
            </a:pPr>
            <a:r>
              <a:rPr lang="en-GB" sz="1600" b="1" dirty="0" smtClean="0">
                <a:solidFill>
                  <a:schemeClr val="accent4">
                    <a:lumMod val="60000"/>
                    <a:lumOff val="40000"/>
                  </a:schemeClr>
                </a:solidFill>
                <a:latin typeface="Consolas" pitchFamily="49" charset="0"/>
              </a:rPr>
              <a:t>public abstract class Expr { }   </a:t>
            </a:r>
          </a:p>
          <a:p>
            <a:pPr>
              <a:spcBef>
                <a:spcPts val="0"/>
              </a:spcBef>
              <a:buNone/>
            </a:pPr>
            <a:r>
              <a:rPr lang="en-GB" sz="1600" b="1" dirty="0" smtClean="0">
                <a:solidFill>
                  <a:schemeClr val="accent4">
                    <a:lumMod val="60000"/>
                    <a:lumOff val="40000"/>
                  </a:schemeClr>
                </a:solidFill>
                <a:latin typeface="Consolas" pitchFamily="49" charset="0"/>
              </a:rPr>
              <a:t>public abstract class </a:t>
            </a:r>
            <a:r>
              <a:rPr lang="en-GB" sz="1600" b="1" dirty="0" err="1" smtClean="0">
                <a:solidFill>
                  <a:schemeClr val="accent4">
                    <a:lumMod val="60000"/>
                    <a:lumOff val="40000"/>
                  </a:schemeClr>
                </a:solidFill>
                <a:latin typeface="Consolas" pitchFamily="49" charset="0"/>
              </a:rPr>
              <a:t>UnaryOp</a:t>
            </a:r>
            <a:r>
              <a:rPr lang="en-GB" sz="1600" b="1" dirty="0" smtClean="0">
                <a:solidFill>
                  <a:schemeClr val="accent4">
                    <a:lumMod val="60000"/>
                    <a:lumOff val="40000"/>
                  </a:schemeClr>
                </a:solidFill>
                <a:latin typeface="Consolas" pitchFamily="49" charset="0"/>
              </a:rPr>
              <a:t> :Expr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Expr First { get; private set; }   </a:t>
            </a:r>
          </a:p>
          <a:p>
            <a:pPr>
              <a:spcBef>
                <a:spcPts val="0"/>
              </a:spcBef>
              <a:buNone/>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UnaryOp</a:t>
            </a:r>
            <a:r>
              <a:rPr lang="en-GB" sz="1600" b="1" dirty="0" smtClean="0">
                <a:solidFill>
                  <a:schemeClr val="accent4">
                    <a:lumMod val="60000"/>
                    <a:lumOff val="40000"/>
                  </a:schemeClr>
                </a:solidFill>
                <a:latin typeface="Consolas" pitchFamily="49" charset="0"/>
              </a:rPr>
              <a:t>(Expr first)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this.First</a:t>
            </a:r>
            <a:r>
              <a:rPr lang="en-GB" sz="1600" b="1" dirty="0" smtClean="0">
                <a:solidFill>
                  <a:schemeClr val="accent4">
                    <a:lumMod val="60000"/>
                    <a:lumOff val="40000"/>
                  </a:schemeClr>
                </a:solidFill>
                <a:latin typeface="Consolas" pitchFamily="49" charset="0"/>
              </a:rPr>
              <a:t> = first;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abstract class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 Expr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Expr First { get; private set; }   </a:t>
            </a:r>
          </a:p>
          <a:p>
            <a:pPr>
              <a:spcBef>
                <a:spcPts val="0"/>
              </a:spcBef>
              <a:buNone/>
            </a:pPr>
            <a:r>
              <a:rPr lang="en-GB" sz="1600" b="1" dirty="0" smtClean="0">
                <a:solidFill>
                  <a:schemeClr val="accent4">
                    <a:lumMod val="60000"/>
                    <a:lumOff val="40000"/>
                  </a:schemeClr>
                </a:solidFill>
                <a:latin typeface="Consolas" pitchFamily="49" charset="0"/>
              </a:rPr>
              <a:t>    public Expr Second { get; private set;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(Expr first, Expr second)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this.First</a:t>
            </a:r>
            <a:r>
              <a:rPr lang="en-GB" sz="1600" b="1" dirty="0" smtClean="0">
                <a:solidFill>
                  <a:schemeClr val="accent4">
                    <a:lumMod val="60000"/>
                    <a:lumOff val="40000"/>
                  </a:schemeClr>
                </a:solidFill>
                <a:latin typeface="Consolas" pitchFamily="49" charset="0"/>
              </a:rPr>
              <a:t> = first;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this.Second</a:t>
            </a:r>
            <a:r>
              <a:rPr lang="en-GB" sz="1600" b="1" dirty="0" smtClean="0">
                <a:solidFill>
                  <a:schemeClr val="accent4">
                    <a:lumMod val="60000"/>
                    <a:lumOff val="40000"/>
                  </a:schemeClr>
                </a:solidFill>
                <a:latin typeface="Consolas" pitchFamily="49" charset="0"/>
              </a:rPr>
              <a:t> = second;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TrueExpr</a:t>
            </a:r>
            <a:r>
              <a:rPr lang="en-GB" sz="1600" b="1" dirty="0" smtClean="0">
                <a:solidFill>
                  <a:schemeClr val="accent4">
                    <a:lumMod val="60000"/>
                    <a:lumOff val="40000"/>
                  </a:schemeClr>
                </a:solidFill>
                <a:latin typeface="Consolas" pitchFamily="49" charset="0"/>
              </a:rPr>
              <a:t> : Expr {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class And :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And(Expr first, Expr second) : base(first, second) { }   </a:t>
            </a:r>
          </a:p>
          <a:p>
            <a:pPr>
              <a:spcBef>
                <a:spcPts val="0"/>
              </a:spcBef>
              <a:buNone/>
            </a:pPr>
            <a:r>
              <a:rPr lang="en-GB" sz="1600" b="1" dirty="0" smtClean="0">
                <a:solidFill>
                  <a:schemeClr val="accent4">
                    <a:lumMod val="60000"/>
                    <a:lumOff val="40000"/>
                  </a:schemeClr>
                </a:solidFill>
                <a:latin typeface="Consolas" pitchFamily="49" charset="0"/>
              </a:rPr>
              <a:t>}</a:t>
            </a:r>
          </a:p>
          <a:p>
            <a:pPr lvl="0">
              <a:spcBef>
                <a:spcPts val="0"/>
              </a:spcBef>
              <a:buNone/>
              <a:defRPr/>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Nand</a:t>
            </a:r>
            <a:r>
              <a:rPr lang="en-GB" sz="1600" b="1" dirty="0" smtClean="0">
                <a:solidFill>
                  <a:schemeClr val="accent4">
                    <a:lumMod val="60000"/>
                    <a:lumOff val="40000"/>
                  </a:schemeClr>
                </a:solidFill>
                <a:latin typeface="Consolas" pitchFamily="49" charset="0"/>
              </a:rPr>
              <a:t> :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Nand</a:t>
            </a:r>
            <a:r>
              <a:rPr lang="en-GB" sz="1600" b="1" dirty="0" smtClean="0">
                <a:solidFill>
                  <a:schemeClr val="accent4">
                    <a:lumMod val="60000"/>
                    <a:lumOff val="40000"/>
                  </a:schemeClr>
                </a:solidFill>
                <a:latin typeface="Consolas" pitchFamily="49" charset="0"/>
              </a:rPr>
              <a:t>(Expr first, Expr second) : base(first, second) { }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public class Or :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public Or(Expr first, Expr second) : base(first, second) { }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Xor</a:t>
            </a:r>
            <a:r>
              <a:rPr lang="en-GB" sz="1600" b="1" dirty="0" smtClean="0">
                <a:solidFill>
                  <a:schemeClr val="accent4">
                    <a:lumMod val="60000"/>
                    <a:lumOff val="40000"/>
                  </a:schemeClr>
                </a:solidFill>
                <a:latin typeface="Consolas" pitchFamily="49" charset="0"/>
              </a:rPr>
              <a:t> : </a:t>
            </a:r>
            <a:r>
              <a:rPr lang="en-GB" sz="1600" b="1" dirty="0" err="1" smtClean="0">
                <a:solidFill>
                  <a:schemeClr val="accent4">
                    <a:lumMod val="60000"/>
                    <a:lumOff val="40000"/>
                  </a:schemeClr>
                </a:solidFill>
                <a:latin typeface="Consolas" pitchFamily="49" charset="0"/>
              </a:rPr>
              <a:t>BinExpr</a:t>
            </a: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Xor</a:t>
            </a:r>
            <a:r>
              <a:rPr lang="en-GB" sz="1600" b="1" dirty="0" smtClean="0">
                <a:solidFill>
                  <a:schemeClr val="accent4">
                    <a:lumMod val="60000"/>
                    <a:lumOff val="40000"/>
                  </a:schemeClr>
                </a:solidFill>
                <a:latin typeface="Consolas" pitchFamily="49" charset="0"/>
              </a:rPr>
              <a:t>(Expr first, Expr second) : base(first, second) { }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public class Not : </a:t>
            </a:r>
            <a:r>
              <a:rPr lang="en-GB" sz="1600" b="1" dirty="0" err="1" smtClean="0">
                <a:solidFill>
                  <a:schemeClr val="accent4">
                    <a:lumMod val="60000"/>
                    <a:lumOff val="40000"/>
                  </a:schemeClr>
                </a:solidFill>
                <a:latin typeface="Consolas" pitchFamily="49" charset="0"/>
              </a:rPr>
              <a:t>UnaryOp</a:t>
            </a: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a:t>
            </a:r>
          </a:p>
          <a:p>
            <a:pPr lvl="0">
              <a:spcBef>
                <a:spcPts val="0"/>
              </a:spcBef>
              <a:buNone/>
              <a:defRPr/>
            </a:pPr>
            <a:r>
              <a:rPr lang="en-GB" sz="1600" b="1" dirty="0" smtClean="0">
                <a:solidFill>
                  <a:schemeClr val="accent4">
                    <a:lumMod val="60000"/>
                    <a:lumOff val="40000"/>
                  </a:schemeClr>
                </a:solidFill>
                <a:latin typeface="Consolas" pitchFamily="49" charset="0"/>
              </a:rPr>
              <a:t>    public Not(Expr first) : base(first) { }   </a:t>
            </a:r>
          </a:p>
          <a:p>
            <a:pPr lvl="0">
              <a:spcBef>
                <a:spcPts val="0"/>
              </a:spcBef>
              <a:buNone/>
              <a:defRPr/>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600" b="1" dirty="0" smtClean="0">
                <a:solidFill>
                  <a:schemeClr val="accent1"/>
                </a:solidFill>
                <a:latin typeface="Consolas" pitchFamily="49" charset="0"/>
              </a:rPr>
              <a:t>type Event =</a:t>
            </a:r>
          </a:p>
          <a:p>
            <a:pPr>
              <a:buNone/>
            </a:pPr>
            <a:r>
              <a:rPr lang="en-GB" sz="1600" b="1" dirty="0" smtClean="0">
                <a:solidFill>
                  <a:schemeClr val="accent1"/>
                </a:solidFill>
                <a:latin typeface="Consolas" pitchFamily="49" charset="0"/>
              </a:rPr>
              <a:t>  | Price of float&lt;money&gt;</a:t>
            </a:r>
          </a:p>
          <a:p>
            <a:pPr>
              <a:buNone/>
            </a:pPr>
            <a:r>
              <a:rPr lang="en-GB" sz="1600" b="1" dirty="0" smtClean="0">
                <a:solidFill>
                  <a:schemeClr val="accent1"/>
                </a:solidFill>
                <a:latin typeface="Consolas" pitchFamily="49" charset="0"/>
              </a:rPr>
              <a:t>  | Split of float</a:t>
            </a:r>
          </a:p>
          <a:p>
            <a:pPr>
              <a:buNone/>
            </a:pPr>
            <a:r>
              <a:rPr lang="en-GB" sz="1600" b="1" dirty="0" smtClean="0">
                <a:solidFill>
                  <a:schemeClr val="accent1"/>
                </a:solidFill>
                <a:latin typeface="Consolas" pitchFamily="49" charset="0"/>
              </a:rPr>
              <a:t>  | Dividend of float&lt;money&gt;</a:t>
            </a: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4">
                    <a:lumMod val="60000"/>
                    <a:lumOff val="40000"/>
                  </a:schemeClr>
                </a:solidFill>
              </a:rPr>
              <a:t>Pain</a:t>
            </a:r>
            <a:endParaRPr lang="en-GB" dirty="0">
              <a:solidFill>
                <a:schemeClr val="accent4">
                  <a:lumMod val="60000"/>
                  <a:lumOff val="40000"/>
                </a:schemeClr>
              </a:solidFill>
            </a:endParaRPr>
          </a:p>
        </p:txBody>
      </p:sp>
      <p:sp>
        <p:nvSpPr>
          <p:cNvPr id="7" name="Content Placeholder 6"/>
          <p:cNvSpPr>
            <a:spLocks noGrp="1"/>
          </p:cNvSpPr>
          <p:nvPr>
            <p:ph sz="quarter" idx="4294967295"/>
          </p:nvPr>
        </p:nvSpPr>
        <p:spPr>
          <a:xfrm>
            <a:off x="3723023" y="1106247"/>
            <a:ext cx="5757862" cy="5054600"/>
          </a:xfrm>
          <a:prstGeom prst="rect">
            <a:avLst/>
          </a:prstGeom>
        </p:spPr>
        <p:txBody>
          <a:bodyPr>
            <a:noAutofit/>
          </a:bodyPr>
          <a:lstStyle/>
          <a:p>
            <a:pPr>
              <a:spcBef>
                <a:spcPts val="0"/>
              </a:spcBef>
              <a:buNone/>
            </a:pPr>
            <a:r>
              <a:rPr lang="en-GB" sz="1600" b="1" dirty="0" smtClean="0">
                <a:solidFill>
                  <a:schemeClr val="accent4">
                    <a:lumMod val="60000"/>
                    <a:lumOff val="40000"/>
                  </a:schemeClr>
                </a:solidFill>
                <a:latin typeface="Consolas" pitchFamily="49" charset="0"/>
              </a:rPr>
              <a:t>public abstract class Event { }   </a:t>
            </a:r>
          </a:p>
          <a:p>
            <a:pPr>
              <a:spcBef>
                <a:spcPts val="0"/>
              </a:spcBef>
              <a:buNone/>
            </a:pPr>
            <a:endParaRPr lang="en-GB" sz="1600" b="1" dirty="0" smtClean="0">
              <a:solidFill>
                <a:schemeClr val="accent4">
                  <a:lumMod val="60000"/>
                  <a:lumOff val="40000"/>
                </a:schemeClr>
              </a:solidFill>
              <a:latin typeface="Consolas" pitchFamily="49" charset="0"/>
            </a:endParaRPr>
          </a:p>
          <a:p>
            <a:pPr>
              <a:spcBef>
                <a:spcPts val="0"/>
              </a:spcBef>
              <a:buNone/>
            </a:pPr>
            <a:r>
              <a:rPr lang="en-GB" sz="1600" b="1" dirty="0" smtClean="0">
                <a:solidFill>
                  <a:schemeClr val="accent4">
                    <a:lumMod val="60000"/>
                    <a:lumOff val="40000"/>
                  </a:schemeClr>
                </a:solidFill>
                <a:latin typeface="Consolas" pitchFamily="49" charset="0"/>
              </a:rPr>
              <a:t>public</a:t>
            </a:r>
            <a:r>
              <a:rPr lang="en-GB" sz="1600" b="1" dirty="0" smtClean="0">
                <a:solidFill>
                  <a:schemeClr val="accent4">
                    <a:lumMod val="60000"/>
                    <a:lumOff val="40000"/>
                  </a:schemeClr>
                </a:solidFill>
                <a:latin typeface="Consolas" pitchFamily="49" charset="0"/>
              </a:rPr>
              <a:t> class </a:t>
            </a:r>
            <a:r>
              <a:rPr lang="en-GB" sz="1600" b="1" dirty="0" err="1" smtClean="0">
                <a:solidFill>
                  <a:schemeClr val="accent4">
                    <a:lumMod val="60000"/>
                    <a:lumOff val="40000"/>
                  </a:schemeClr>
                </a:solidFill>
                <a:latin typeface="Consolas" pitchFamily="49" charset="0"/>
              </a:rPr>
              <a:t>PriceEvent</a:t>
            </a:r>
            <a:r>
              <a:rPr lang="en-GB" sz="1600" b="1" dirty="0" smtClean="0">
                <a:solidFill>
                  <a:schemeClr val="accent4">
                    <a:lumMod val="60000"/>
                    <a:lumOff val="40000"/>
                  </a:schemeClr>
                </a:solidFill>
                <a:latin typeface="Consolas" pitchFamily="49" charset="0"/>
              </a:rPr>
              <a:t> : Event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Price </a:t>
            </a:r>
            <a:r>
              <a:rPr lang="en-GB" sz="1600" b="1" dirty="0" err="1" smtClean="0">
                <a:solidFill>
                  <a:schemeClr val="accent4">
                    <a:lumMod val="60000"/>
                    <a:lumOff val="40000"/>
                  </a:schemeClr>
                </a:solidFill>
                <a:latin typeface="Consolas" pitchFamily="49" charset="0"/>
              </a:rPr>
              <a:t>Price</a:t>
            </a:r>
            <a:r>
              <a:rPr lang="en-GB" sz="1600" b="1" dirty="0" smtClean="0">
                <a:solidFill>
                  <a:schemeClr val="accent4">
                    <a:lumMod val="60000"/>
                    <a:lumOff val="40000"/>
                  </a:schemeClr>
                </a:solidFill>
                <a:latin typeface="Consolas" pitchFamily="49" charset="0"/>
              </a:rPr>
              <a:t> { get; private set; }   </a:t>
            </a:r>
          </a:p>
          <a:p>
            <a:pPr>
              <a:spcBef>
                <a:spcPts val="0"/>
              </a:spcBef>
              <a:buNone/>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PriceEvent</a:t>
            </a:r>
            <a:r>
              <a:rPr lang="en-GB" sz="1600" b="1" dirty="0" smtClean="0">
                <a:solidFill>
                  <a:schemeClr val="accent4">
                    <a:lumMod val="60000"/>
                    <a:lumOff val="40000"/>
                  </a:schemeClr>
                </a:solidFill>
                <a:latin typeface="Consolas" pitchFamily="49" charset="0"/>
              </a:rPr>
              <a:t>(Price </a:t>
            </a:r>
            <a:r>
              <a:rPr lang="en-GB" sz="1600" b="1" dirty="0" err="1" smtClean="0">
                <a:solidFill>
                  <a:schemeClr val="accent4">
                    <a:lumMod val="60000"/>
                    <a:lumOff val="40000"/>
                  </a:schemeClr>
                </a:solidFill>
                <a:latin typeface="Consolas" pitchFamily="49" charset="0"/>
              </a:rPr>
              <a:t>price</a:t>
            </a: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this.Price</a:t>
            </a:r>
            <a:r>
              <a:rPr lang="en-GB" sz="1600" b="1" dirty="0" smtClean="0">
                <a:solidFill>
                  <a:schemeClr val="accent4">
                    <a:lumMod val="60000"/>
                    <a:lumOff val="40000"/>
                  </a:schemeClr>
                </a:solidFill>
                <a:latin typeface="Consolas" pitchFamily="49" charset="0"/>
              </a:rPr>
              <a:t> = price;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a:t>
            </a:r>
            <a:r>
              <a:rPr lang="en-GB" sz="1600" b="1" dirty="0" smtClean="0">
                <a:solidFill>
                  <a:schemeClr val="accent4">
                    <a:lumMod val="60000"/>
                    <a:lumOff val="40000"/>
                  </a:schemeClr>
                </a:solidFill>
                <a:latin typeface="Consolas" pitchFamily="49" charset="0"/>
              </a:rPr>
              <a:t> class </a:t>
            </a:r>
            <a:r>
              <a:rPr lang="en-GB" sz="1600" b="1" dirty="0" err="1" smtClean="0">
                <a:solidFill>
                  <a:schemeClr val="accent4">
                    <a:lumMod val="60000"/>
                    <a:lumOff val="40000"/>
                  </a:schemeClr>
                </a:solidFill>
                <a:latin typeface="Consolas" pitchFamily="49" charset="0"/>
              </a:rPr>
              <a:t>SplitEvent</a:t>
            </a:r>
            <a:r>
              <a:rPr lang="en-GB" sz="1600" b="1" dirty="0" smtClean="0">
                <a:solidFill>
                  <a:schemeClr val="accent4">
                    <a:lumMod val="60000"/>
                    <a:lumOff val="40000"/>
                  </a:schemeClr>
                </a:solidFill>
                <a:latin typeface="Consolas" pitchFamily="49" charset="0"/>
              </a:rPr>
              <a:t> : Event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double Factor { get; private set;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public </a:t>
            </a:r>
            <a:r>
              <a:rPr lang="en-GB" sz="1600" b="1" dirty="0" err="1" smtClean="0">
                <a:solidFill>
                  <a:schemeClr val="accent4">
                    <a:lumMod val="60000"/>
                    <a:lumOff val="40000"/>
                  </a:schemeClr>
                </a:solidFill>
                <a:latin typeface="Consolas" pitchFamily="49" charset="0"/>
              </a:rPr>
              <a:t>SplitEvent</a:t>
            </a:r>
            <a:r>
              <a:rPr lang="en-GB" sz="1600" b="1" dirty="0" smtClean="0">
                <a:solidFill>
                  <a:schemeClr val="accent4">
                    <a:lumMod val="60000"/>
                    <a:lumOff val="40000"/>
                  </a:schemeClr>
                </a:solidFill>
                <a:latin typeface="Consolas" pitchFamily="49" charset="0"/>
              </a:rPr>
              <a:t>(double factor)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r>
              <a:rPr lang="en-GB" sz="1600" b="1" dirty="0" err="1" smtClean="0">
                <a:solidFill>
                  <a:schemeClr val="accent4">
                    <a:lumMod val="60000"/>
                    <a:lumOff val="40000"/>
                  </a:schemeClr>
                </a:solidFill>
                <a:latin typeface="Consolas" pitchFamily="49" charset="0"/>
              </a:rPr>
              <a:t>this.Factor</a:t>
            </a:r>
            <a:r>
              <a:rPr lang="en-GB" sz="1600" b="1" dirty="0" smtClean="0">
                <a:solidFill>
                  <a:schemeClr val="accent4">
                    <a:lumMod val="60000"/>
                    <a:lumOff val="40000"/>
                  </a:schemeClr>
                </a:solidFill>
                <a:latin typeface="Consolas" pitchFamily="49" charset="0"/>
              </a:rPr>
              <a:t> = factor;   </a:t>
            </a:r>
          </a:p>
          <a:p>
            <a:pPr>
              <a:spcBef>
                <a:spcPts val="0"/>
              </a:spcBef>
              <a:buNone/>
            </a:pPr>
            <a:r>
              <a:rPr lang="en-GB" sz="1600" b="1" dirty="0" smtClean="0">
                <a:solidFill>
                  <a:schemeClr val="accent4">
                    <a:lumMod val="60000"/>
                    <a:lumOff val="40000"/>
                  </a:schemeClr>
                </a:solidFill>
                <a:latin typeface="Consolas" pitchFamily="49" charset="0"/>
              </a:rPr>
              <a:t>    }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  </a:t>
            </a:r>
          </a:p>
          <a:p>
            <a:pPr>
              <a:spcBef>
                <a:spcPts val="0"/>
              </a:spcBef>
              <a:buNone/>
            </a:pPr>
            <a:r>
              <a:rPr lang="en-GB" sz="1600" b="1" dirty="0" smtClean="0">
                <a:solidFill>
                  <a:schemeClr val="accent4">
                    <a:lumMod val="60000"/>
                    <a:lumOff val="40000"/>
                  </a:schemeClr>
                </a:solidFill>
                <a:latin typeface="Consolas" pitchFamily="49" charset="0"/>
              </a:rPr>
              <a:t>public class </a:t>
            </a:r>
            <a:r>
              <a:rPr lang="en-GB" sz="1600" b="1" dirty="0" err="1" smtClean="0">
                <a:solidFill>
                  <a:schemeClr val="accent4">
                    <a:lumMod val="60000"/>
                    <a:lumOff val="40000"/>
                  </a:schemeClr>
                </a:solidFill>
                <a:latin typeface="Consolas" pitchFamily="49" charset="0"/>
              </a:rPr>
              <a:t>DividendEvent</a:t>
            </a:r>
            <a:r>
              <a:rPr lang="en-GB" sz="1600" b="1" dirty="0" smtClean="0">
                <a:solidFill>
                  <a:schemeClr val="accent4">
                    <a:lumMod val="60000"/>
                    <a:lumOff val="40000"/>
                  </a:schemeClr>
                </a:solidFill>
                <a:latin typeface="Consolas" pitchFamily="49" charset="0"/>
              </a:rPr>
              <a:t> : Event </a:t>
            </a:r>
            <a:endParaRPr lang="en-GB" sz="1600" b="1" dirty="0" smtClean="0">
              <a:solidFill>
                <a:schemeClr val="accent4">
                  <a:lumMod val="60000"/>
                  <a:lumOff val="40000"/>
                </a:schemeClr>
              </a:solidFill>
              <a:latin typeface="Consolas" pitchFamily="49" charset="0"/>
            </a:endParaRPr>
          </a:p>
          <a:p>
            <a:pPr>
              <a:spcBef>
                <a:spcPts val="0"/>
              </a:spcBef>
              <a:buNone/>
            </a:pPr>
            <a:r>
              <a:rPr lang="en-GB" sz="1600" b="1" dirty="0" smtClean="0">
                <a:solidFill>
                  <a:schemeClr val="accent4">
                    <a:lumMod val="60000"/>
                    <a:lumOff val="40000"/>
                  </a:schemeClr>
                </a:solidFill>
                <a:latin typeface="Consolas" pitchFamily="49" charset="0"/>
              </a:rPr>
              <a:t>{</a:t>
            </a:r>
            <a:endParaRPr lang="en-GB" sz="1600" b="1" dirty="0" smtClean="0">
              <a:solidFill>
                <a:schemeClr val="accent4">
                  <a:lumMod val="60000"/>
                  <a:lumOff val="40000"/>
                </a:schemeClr>
              </a:solidFill>
              <a:latin typeface="Consolas" pitchFamily="49" charset="0"/>
            </a:endParaRPr>
          </a:p>
          <a:p>
            <a:pPr>
              <a:spcBef>
                <a:spcPts val="0"/>
              </a:spcBef>
              <a:buNone/>
            </a:pPr>
            <a:r>
              <a:rPr lang="en-GB" sz="1600" b="1" dirty="0" smtClean="0">
                <a:solidFill>
                  <a:schemeClr val="accent4">
                    <a:lumMod val="60000"/>
                    <a:lumOff val="40000"/>
                  </a:schemeClr>
                </a:solidFill>
                <a:latin typeface="Consolas" pitchFamily="49" charset="0"/>
              </a:rPr>
              <a:t>  ...  </a:t>
            </a:r>
            <a:endParaRPr lang="en-GB" sz="1600" b="1" dirty="0" smtClean="0">
              <a:solidFill>
                <a:schemeClr val="accent4">
                  <a:lumMod val="60000"/>
                  <a:lumOff val="40000"/>
                </a:schemeClr>
              </a:solidFill>
              <a:latin typeface="Consolas" pitchFamily="49" charset="0"/>
            </a:endParaRPr>
          </a:p>
          <a:p>
            <a:pPr>
              <a:spcBef>
                <a:spcPts val="0"/>
              </a:spcBef>
              <a:buNone/>
            </a:pPr>
            <a:r>
              <a:rPr lang="en-GB" sz="1600" b="1" dirty="0" smtClean="0">
                <a:solidFill>
                  <a:schemeClr val="accent4">
                    <a:lumMod val="60000"/>
                    <a:lumOff val="40000"/>
                  </a:schemeClr>
                </a:solidFill>
                <a:latin typeface="Consolas" pitchFamily="49" charset="0"/>
              </a:rPr>
              <a:t>}</a:t>
            </a:r>
            <a:endParaRPr lang="en-GB" sz="1600" b="1" dirty="0" smtClean="0">
              <a:solidFill>
                <a:schemeClr val="accent4">
                  <a:lumMod val="60000"/>
                  <a:lumOff val="40000"/>
                </a:schemeClr>
              </a:solidFill>
              <a:latin typeface="Consolas" pitchFamily="49" charset="0"/>
            </a:endParaRPr>
          </a:p>
          <a:p>
            <a:pPr>
              <a:spcBef>
                <a:spcPts val="0"/>
              </a:spcBef>
              <a:buNone/>
            </a:pPr>
            <a:r>
              <a:rPr lang="en-GB" sz="1600" b="1" dirty="0" smtClean="0">
                <a:solidFill>
                  <a:schemeClr val="accent4">
                    <a:lumMod val="60000"/>
                    <a:lumOff val="4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661993"/>
          </a:xfrm>
        </p:spPr>
        <p:txBody>
          <a:bodyPr/>
          <a:lstStyle/>
          <a:p>
            <a:pPr algn="l"/>
            <a:r>
              <a:rPr lang="en-GB" sz="2400" dirty="0" smtClean="0">
                <a:latin typeface="Consolas" pitchFamily="49" charset="0"/>
                <a:cs typeface="Consolas" pitchFamily="49" charset="0"/>
              </a:rPr>
              <a:t>Async.Parallel [ </a:t>
            </a:r>
            <a:r>
              <a:rPr lang="en-GB" sz="2400" dirty="0" smtClean="0">
                <a:latin typeface="Consolas" pitchFamily="49" charset="0"/>
                <a:cs typeface="Consolas" pitchFamily="49" charset="0"/>
              </a:rPr>
              <a:t>http "www.google.com</a:t>
            </a:r>
            <a:r>
              <a:rPr lang="en-GB" sz="2400" dirty="0" smtClean="0">
                <a:latin typeface="Consolas" pitchFamily="49" charset="0"/>
                <a:cs typeface="Consolas" pitchFamily="49" charset="0"/>
              </a:rPr>
              <a:t>";</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t>
            </a:r>
            <a:r>
              <a:rPr lang="en-GB" sz="2400" dirty="0" smtClean="0">
                <a:latin typeface="Consolas" pitchFamily="49" charset="0"/>
                <a:cs typeface="Consolas" pitchFamily="49" charset="0"/>
              </a:rPr>
              <a:t>http </a:t>
            </a:r>
            <a:r>
              <a:rPr lang="en-GB" sz="2400" dirty="0" smtClean="0">
                <a:latin typeface="Consolas" pitchFamily="49" charset="0"/>
                <a:cs typeface="Consolas" pitchFamily="49" charset="0"/>
              </a:rPr>
              <a:t>"www.bing.com";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t>
            </a:r>
            <a:r>
              <a:rPr lang="en-GB" sz="2400" dirty="0" smtClean="0">
                <a:latin typeface="Consolas" pitchFamily="49" charset="0"/>
                <a:cs typeface="Consolas" pitchFamily="49" charset="0"/>
              </a:rPr>
              <a:t>http </a:t>
            </a:r>
            <a:r>
              <a:rPr lang="en-GB" sz="2400" dirty="0" smtClean="0">
                <a:latin typeface="Consolas" pitchFamily="49" charset="0"/>
                <a:cs typeface="Consolas" pitchFamily="49" charset="0"/>
              </a:rPr>
              <a:t>"www.yahoo.com";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7"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997196"/>
          </a:xfrm>
        </p:spPr>
        <p:txBody>
          <a:bodyPr/>
          <a:lstStyle/>
          <a:p>
            <a:pPr algn="l"/>
            <a:r>
              <a:rPr lang="en-GB" sz="2400" dirty="0" smtClean="0">
                <a:latin typeface="Consolas" pitchFamily="49" charset="0"/>
                <a:cs typeface="Consolas" pitchFamily="49" charset="0"/>
              </a:rPr>
              <a:t>Async.Parallel [ for i in 0 .. 200 -&gt; </a:t>
            </a:r>
            <a:r>
              <a:rPr lang="en-GB" sz="2400" dirty="0" err="1" smtClean="0">
                <a:latin typeface="Consolas" pitchFamily="49" charset="0"/>
                <a:cs typeface="Consolas" pitchFamily="49" charset="0"/>
              </a:rPr>
              <a:t>computeTask</a:t>
            </a:r>
            <a:r>
              <a:rPr lang="en-GB" sz="2400" dirty="0" smtClean="0">
                <a:latin typeface="Consolas" pitchFamily="49" charset="0"/>
                <a:cs typeface="Consolas" pitchFamily="49" charset="0"/>
              </a:rPr>
              <a:t> i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1143000"/>
          </a:xfrm>
        </p:spPr>
        <p:txBody>
          <a:bodyPr>
            <a:normAutofit/>
          </a:bodyPr>
          <a:lstStyle/>
          <a:p>
            <a:r>
              <a:rPr lang="en-GB" dirty="0" smtClean="0"/>
              <a:t>Taming Asynchronous I/O</a:t>
            </a:r>
            <a:endParaRPr lang="en-GB" dirty="0"/>
          </a:p>
        </p:txBody>
      </p:sp>
      <p:sp>
        <p:nvSpPr>
          <p:cNvPr id="17" name="Folded Corner 16"/>
          <p:cNvSpPr/>
          <p:nvPr/>
        </p:nvSpPr>
        <p:spPr>
          <a:xfrm>
            <a:off x="0" y="1183660"/>
            <a:ext cx="4056166" cy="4312305"/>
          </a:xfrm>
          <a:prstGeom prst="foldedCorner">
            <a:avLst/>
          </a:prstGeom>
          <a:solidFill>
            <a:srgbClr val="000000"/>
          </a:solidFill>
          <a:ln w="3175"/>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sz="800" dirty="0" smtClean="0">
                <a:solidFill>
                  <a:schemeClr val="tx1"/>
                </a:solidFill>
                <a:latin typeface="Consolas" pitchFamily="49" charset="0"/>
              </a:rPr>
              <a:t>using System;</a:t>
            </a:r>
          </a:p>
          <a:p>
            <a:r>
              <a:rPr lang="en-GB" sz="800" dirty="0" smtClean="0">
                <a:solidFill>
                  <a:schemeClr val="tx1"/>
                </a:solidFill>
                <a:latin typeface="Consolas" pitchFamily="49" charset="0"/>
              </a:rPr>
              <a:t>using System.IO;</a:t>
            </a:r>
          </a:p>
          <a:p>
            <a:r>
              <a:rPr lang="en-GB" sz="800" dirty="0" smtClean="0">
                <a:solidFill>
                  <a:schemeClr val="tx1"/>
                </a:solidFill>
                <a:latin typeface="Consolas" pitchFamily="49" charset="0"/>
              </a:rPr>
              <a:t>using </a:t>
            </a:r>
            <a:r>
              <a:rPr lang="en-GB" sz="800" dirty="0" err="1" smtClean="0">
                <a:solidFill>
                  <a:schemeClr val="tx1"/>
                </a:solidFill>
                <a:latin typeface="Consolas" pitchFamily="49" charset="0"/>
              </a:rPr>
              <a:t>System.Threading</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public class </a:t>
            </a:r>
            <a:r>
              <a:rPr lang="en-GB" sz="800" dirty="0" err="1" smtClean="0">
                <a:solidFill>
                  <a:schemeClr val="tx1"/>
                </a:solidFill>
                <a:latin typeface="Consolas" pitchFamily="49" charset="0"/>
              </a:rPr>
              <a:t>BulkImageProcAsync</a:t>
            </a:r>
            <a:endParaRPr lang="en-GB" sz="800" dirty="0" smtClean="0">
              <a:solidFill>
                <a:schemeClr val="tx1"/>
              </a:solidFill>
              <a:latin typeface="Consolas" pitchFamily="49" charset="0"/>
            </a:endParaRPr>
          </a:p>
          <a:p>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const String </a:t>
            </a:r>
            <a:r>
              <a:rPr lang="en-GB" sz="800" dirty="0" err="1" smtClean="0">
                <a:solidFill>
                  <a:schemeClr val="tx1"/>
                </a:solidFill>
                <a:latin typeface="Consolas" pitchFamily="49" charset="0"/>
              </a:rPr>
              <a:t>ImageBaseName</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tmpImage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const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a:t>
            </a:r>
            <a:r>
              <a:rPr lang="en-GB" sz="800" dirty="0" smtClean="0">
                <a:solidFill>
                  <a:schemeClr val="tx1"/>
                </a:solidFill>
                <a:latin typeface="Consolas" pitchFamily="49" charset="0"/>
              </a:rPr>
              <a:t> = 200;</a:t>
            </a:r>
          </a:p>
          <a:p>
            <a:r>
              <a:rPr lang="en-GB" sz="800" dirty="0" smtClean="0">
                <a:solidFill>
                  <a:schemeClr val="tx1"/>
                </a:solidFill>
                <a:latin typeface="Consolas" pitchFamily="49" charset="0"/>
              </a:rPr>
              <a:t>    public const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 = 512 * 512;</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ProcessImage</a:t>
            </a:r>
            <a:r>
              <a:rPr lang="en-GB" sz="800" dirty="0" smtClean="0">
                <a:solidFill>
                  <a:schemeClr val="tx1"/>
                </a:solidFill>
                <a:latin typeface="Consolas" pitchFamily="49" charset="0"/>
              </a:rPr>
              <a:t> has a simple O(N) loop, and you can vary the number</a:t>
            </a:r>
          </a:p>
          <a:p>
            <a:r>
              <a:rPr lang="en-GB" sz="800" dirty="0" smtClean="0">
                <a:solidFill>
                  <a:schemeClr val="tx1"/>
                </a:solidFill>
                <a:latin typeface="Consolas" pitchFamily="49" charset="0"/>
              </a:rPr>
              <a:t>    // of times you repeat that loop to make the application more CPU-</a:t>
            </a:r>
          </a:p>
          <a:p>
            <a:r>
              <a:rPr lang="en-GB" sz="800" dirty="0" smtClean="0">
                <a:solidFill>
                  <a:schemeClr val="tx1"/>
                </a:solidFill>
                <a:latin typeface="Consolas" pitchFamily="49" charset="0"/>
              </a:rPr>
              <a:t>    // bound or more IO-bound.</a:t>
            </a:r>
          </a:p>
          <a:p>
            <a:r>
              <a:rPr lang="en-GB" sz="800" dirty="0" smtClean="0">
                <a:solidFill>
                  <a:schemeClr val="tx1"/>
                </a:solidFill>
                <a:latin typeface="Consolas" pitchFamily="49" charset="0"/>
              </a:rPr>
              <a:t>    public static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processImageRepeats</a:t>
            </a:r>
            <a:r>
              <a:rPr lang="en-GB" sz="800" dirty="0" smtClean="0">
                <a:solidFill>
                  <a:schemeClr val="tx1"/>
                </a:solidFill>
                <a:latin typeface="Consolas" pitchFamily="49" charset="0"/>
              </a:rPr>
              <a:t> = 20;</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Threads must decrement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and protect</a:t>
            </a:r>
          </a:p>
          <a:p>
            <a:r>
              <a:rPr lang="en-GB" sz="800" dirty="0" smtClean="0">
                <a:solidFill>
                  <a:schemeClr val="tx1"/>
                </a:solidFill>
                <a:latin typeface="Consolas" pitchFamily="49" charset="0"/>
              </a:rPr>
              <a:t>    // their access to it through a </a:t>
            </a:r>
            <a:r>
              <a:rPr lang="en-GB" sz="800" dirty="0" err="1" smtClean="0">
                <a:solidFill>
                  <a:schemeClr val="tx1"/>
                </a:solidFill>
                <a:latin typeface="Consolas" pitchFamily="49" charset="0"/>
              </a:rPr>
              <a:t>mutex</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static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numImages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static Object[] </a:t>
            </a:r>
            <a:r>
              <a:rPr lang="en-GB" sz="800" dirty="0" err="1" smtClean="0">
                <a:solidFill>
                  <a:schemeClr val="tx1"/>
                </a:solidFill>
                <a:latin typeface="Consolas" pitchFamily="49" charset="0"/>
              </a:rPr>
              <a:t>NumImagesMutex</a:t>
            </a:r>
            <a:r>
              <a:rPr lang="en-GB" sz="800" dirty="0" smtClean="0">
                <a:solidFill>
                  <a:schemeClr val="tx1"/>
                </a:solidFill>
                <a:latin typeface="Consolas" pitchFamily="49" charset="0"/>
              </a:rPr>
              <a:t> = new Object[0];</a:t>
            </a:r>
          </a:p>
          <a:p>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 is signalled when all image processing is done.</a:t>
            </a:r>
          </a:p>
          <a:p>
            <a:r>
              <a:rPr lang="en-GB" sz="800" dirty="0" smtClean="0">
                <a:solidFill>
                  <a:schemeClr val="tx1"/>
                </a:solidFill>
                <a:latin typeface="Consolas" pitchFamily="49" charset="0"/>
              </a:rPr>
              <a:t>    public static Object[] </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 = new Object[0];</a:t>
            </a:r>
          </a:p>
          <a:p>
            <a:r>
              <a:rPr lang="en-GB" sz="800" dirty="0" smtClean="0">
                <a:solidFill>
                  <a:schemeClr val="tx1"/>
                </a:solidFill>
                <a:latin typeface="Consolas" pitchFamily="49" charset="0"/>
              </a:rPr>
              <a:t>    public class </a:t>
            </a:r>
            <a:r>
              <a:rPr lang="en-GB" sz="800" dirty="0" err="1" smtClean="0">
                <a:solidFill>
                  <a:schemeClr val="tx1"/>
                </a:solidFill>
                <a:latin typeface="Consolas" pitchFamily="49" charset="0"/>
              </a:rPr>
              <a:t>ImageStateObject</a:t>
            </a:r>
            <a:endParaRPr lang="en-GB" sz="800" dirty="0" smtClean="0">
              <a:solidFill>
                <a:schemeClr val="tx1"/>
              </a:solidFill>
              <a:latin typeface="Consolas" pitchFamily="49" charset="0"/>
            </a:endParaRP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public byte[] pixels;</a:t>
            </a:r>
          </a:p>
          <a:p>
            <a:r>
              <a:rPr lang="en-GB" sz="800" dirty="0" smtClean="0">
                <a:solidFill>
                  <a:schemeClr val="tx1"/>
                </a:solidFill>
                <a:latin typeface="Consolas" pitchFamily="49" charset="0"/>
              </a:rPr>
              <a:t>        public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imageNum</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public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endParaRPr lang="en-GB" sz="800" dirty="0">
              <a:solidFill>
                <a:schemeClr val="tx1"/>
              </a:solidFill>
              <a:latin typeface="Consolas" pitchFamily="49" charset="0"/>
            </a:endParaRPr>
          </a:p>
        </p:txBody>
      </p:sp>
      <p:sp>
        <p:nvSpPr>
          <p:cNvPr id="8" name="Folded Corner 7"/>
          <p:cNvSpPr/>
          <p:nvPr/>
        </p:nvSpPr>
        <p:spPr>
          <a:xfrm>
            <a:off x="1828800" y="1235914"/>
            <a:ext cx="4224481" cy="5912539"/>
          </a:xfrm>
          <a:prstGeom prst="foldedCorner">
            <a:avLst/>
          </a:prstGeom>
          <a:solidFill>
            <a:srgbClr val="000000"/>
          </a:solidFill>
          <a:ln w="3175"/>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sz="800" dirty="0" smtClean="0">
                <a:solidFill>
                  <a:schemeClr val="tx1"/>
                </a:solidFill>
                <a:latin typeface="Consolas" pitchFamily="49" charset="0"/>
              </a:rPr>
              <a:t>    public static void </a:t>
            </a:r>
            <a:r>
              <a:rPr lang="en-GB" sz="800" dirty="0" err="1" smtClean="0">
                <a:solidFill>
                  <a:schemeClr val="tx1"/>
                </a:solidFill>
                <a:latin typeface="Consolas" pitchFamily="49" charset="0"/>
              </a:rPr>
              <a:t>ReadInImageCallback</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IAsyncResult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asyncResult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ImageStateObject</a:t>
            </a:r>
            <a:r>
              <a:rPr lang="en-GB" sz="800" dirty="0" smtClean="0">
                <a:solidFill>
                  <a:schemeClr val="tx1"/>
                </a:solidFill>
                <a:latin typeface="Consolas" pitchFamily="49" charset="0"/>
              </a:rPr>
              <a:t> state = (</a:t>
            </a:r>
            <a:r>
              <a:rPr lang="en-GB" sz="800" dirty="0" err="1" smtClean="0">
                <a:solidFill>
                  <a:schemeClr val="tx1"/>
                </a:solidFill>
                <a:latin typeface="Consolas" pitchFamily="49" charset="0"/>
              </a:rPr>
              <a:t>ImageStateObject</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asyncResult.AsyncState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Stream </a:t>
            </a:r>
            <a:r>
              <a:rPr lang="en-GB" sz="800" dirty="0" err="1" smtClean="0">
                <a:solidFill>
                  <a:schemeClr val="tx1"/>
                </a:solidFill>
                <a:latin typeface="Consolas" pitchFamily="49" charset="0"/>
              </a:rPr>
              <a:t>stream</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state.fs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bytesRead</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stream.EndRead</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asyncResult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if (</a:t>
            </a:r>
            <a:r>
              <a:rPr lang="en-GB" sz="800" dirty="0" err="1" smtClean="0">
                <a:solidFill>
                  <a:schemeClr val="tx1"/>
                </a:solidFill>
                <a:latin typeface="Consolas" pitchFamily="49" charset="0"/>
              </a:rPr>
              <a:t>bytesRead</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throw new Exception(</a:t>
            </a:r>
            <a:r>
              <a:rPr lang="en-GB" sz="800" dirty="0" err="1" smtClean="0">
                <a:solidFill>
                  <a:schemeClr val="tx1"/>
                </a:solidFill>
                <a:latin typeface="Consolas" pitchFamily="49" charset="0"/>
              </a:rPr>
              <a:t>String.Format</a:t>
            </a:r>
            <a:endParaRPr lang="en-GB" sz="800" dirty="0" smtClean="0">
              <a:solidFill>
                <a:schemeClr val="tx1"/>
              </a:solidFill>
              <a:latin typeface="Consolas" pitchFamily="49" charset="0"/>
            </a:endParaRPr>
          </a:p>
          <a:p>
            <a:r>
              <a:rPr lang="en-GB" sz="800" dirty="0" smtClean="0">
                <a:solidFill>
                  <a:schemeClr val="tx1"/>
                </a:solidFill>
                <a:latin typeface="Consolas" pitchFamily="49" charset="0"/>
              </a:rPr>
              <a:t>                ("In </a:t>
            </a:r>
            <a:r>
              <a:rPr lang="en-GB" sz="800" dirty="0" err="1" smtClean="0">
                <a:solidFill>
                  <a:schemeClr val="tx1"/>
                </a:solidFill>
                <a:latin typeface="Consolas" pitchFamily="49" charset="0"/>
              </a:rPr>
              <a:t>ReadInImageCallback</a:t>
            </a:r>
            <a:r>
              <a:rPr lang="en-GB" sz="800" dirty="0" smtClean="0">
                <a:solidFill>
                  <a:schemeClr val="tx1"/>
                </a:solidFill>
                <a:latin typeface="Consolas" pitchFamily="49" charset="0"/>
              </a:rPr>
              <a:t>, got the wrong number of " +</a:t>
            </a:r>
          </a:p>
          <a:p>
            <a:r>
              <a:rPr lang="en-GB" sz="800" dirty="0" smtClean="0">
                <a:solidFill>
                  <a:schemeClr val="tx1"/>
                </a:solidFill>
                <a:latin typeface="Consolas" pitchFamily="49" charset="0"/>
              </a:rPr>
              <a:t>                "bytes from the image: {0}.", </a:t>
            </a:r>
            <a:r>
              <a:rPr lang="en-GB" sz="800" dirty="0" err="1" smtClean="0">
                <a:solidFill>
                  <a:schemeClr val="tx1"/>
                </a:solidFill>
                <a:latin typeface="Consolas" pitchFamily="49" charset="0"/>
              </a:rPr>
              <a:t>bytesRead</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ProcessImage</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state.imageNum</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stream.Close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Now write out the image.  </a:t>
            </a:r>
          </a:p>
          <a:p>
            <a:r>
              <a:rPr lang="en-GB" sz="800" dirty="0" smtClean="0">
                <a:solidFill>
                  <a:schemeClr val="tx1"/>
                </a:solidFill>
                <a:latin typeface="Consolas" pitchFamily="49" charset="0"/>
              </a:rPr>
              <a:t>        // Using asynchronous I/O here appears not to be best practice.</a:t>
            </a:r>
          </a:p>
          <a:p>
            <a:r>
              <a:rPr lang="en-GB" sz="800" dirty="0" smtClean="0">
                <a:solidFill>
                  <a:schemeClr val="tx1"/>
                </a:solidFill>
                <a:latin typeface="Consolas" pitchFamily="49" charset="0"/>
              </a:rPr>
              <a:t>        // It ends up swamping the </a:t>
            </a:r>
            <a:r>
              <a:rPr lang="en-GB" sz="800" dirty="0" err="1" smtClean="0">
                <a:solidFill>
                  <a:schemeClr val="tx1"/>
                </a:solidFill>
                <a:latin typeface="Consolas" pitchFamily="49" charset="0"/>
              </a:rPr>
              <a:t>threadpool</a:t>
            </a:r>
            <a:r>
              <a:rPr lang="en-GB" sz="800" dirty="0" smtClean="0">
                <a:solidFill>
                  <a:schemeClr val="tx1"/>
                </a:solidFill>
                <a:latin typeface="Consolas" pitchFamily="49" charset="0"/>
              </a:rPr>
              <a:t>, because the </a:t>
            </a:r>
            <a:r>
              <a:rPr lang="en-GB" sz="800" dirty="0" err="1" smtClean="0">
                <a:solidFill>
                  <a:schemeClr val="tx1"/>
                </a:solidFill>
                <a:latin typeface="Consolas" pitchFamily="49" charset="0"/>
              </a:rPr>
              <a:t>threadpool</a:t>
            </a:r>
            <a:endParaRPr lang="en-GB" sz="800" dirty="0" smtClean="0">
              <a:solidFill>
                <a:schemeClr val="tx1"/>
              </a:solidFill>
              <a:latin typeface="Consolas" pitchFamily="49" charset="0"/>
            </a:endParaRPr>
          </a:p>
          <a:p>
            <a:r>
              <a:rPr lang="en-GB" sz="800" dirty="0" smtClean="0">
                <a:solidFill>
                  <a:schemeClr val="tx1"/>
                </a:solidFill>
                <a:latin typeface="Consolas" pitchFamily="49" charset="0"/>
              </a:rPr>
              <a:t>        // threads are blocked on I/O requests that were just queued to</a:t>
            </a:r>
          </a:p>
          <a:p>
            <a:r>
              <a:rPr lang="en-GB" sz="800" dirty="0" smtClean="0">
                <a:solidFill>
                  <a:schemeClr val="tx1"/>
                </a:solidFill>
                <a:latin typeface="Consolas" pitchFamily="49" charset="0"/>
              </a:rPr>
              <a:t>        // the </a:t>
            </a:r>
            <a:r>
              <a:rPr lang="en-GB" sz="800" dirty="0" err="1" smtClean="0">
                <a:solidFill>
                  <a:schemeClr val="tx1"/>
                </a:solidFill>
                <a:latin typeface="Consolas" pitchFamily="49" charset="0"/>
              </a:rPr>
              <a:t>threadpool</a:t>
            </a:r>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 = new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ImageBaseName</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state.imageNum</a:t>
            </a:r>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".done", </a:t>
            </a:r>
            <a:r>
              <a:rPr lang="en-GB" sz="800" dirty="0" err="1" smtClean="0">
                <a:solidFill>
                  <a:schemeClr val="tx1"/>
                </a:solidFill>
                <a:latin typeface="Consolas" pitchFamily="49" charset="0"/>
              </a:rPr>
              <a:t>FileMode.Create</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FileAccess.Write</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FileShare.None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4096, false);</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fs.Write</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0, </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fs.Close</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This application model uses too much memory.</a:t>
            </a:r>
          </a:p>
          <a:p>
            <a:r>
              <a:rPr lang="en-GB" sz="800" dirty="0" smtClean="0">
                <a:solidFill>
                  <a:schemeClr val="tx1"/>
                </a:solidFill>
                <a:latin typeface="Consolas" pitchFamily="49" charset="0"/>
              </a:rPr>
              <a:t>        // Releasing memory as soon as possible is a good idea, </a:t>
            </a:r>
          </a:p>
          <a:p>
            <a:r>
              <a:rPr lang="en-GB" sz="800" dirty="0" smtClean="0">
                <a:solidFill>
                  <a:schemeClr val="tx1"/>
                </a:solidFill>
                <a:latin typeface="Consolas" pitchFamily="49" charset="0"/>
              </a:rPr>
              <a:t>        // especially global state.</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 null;</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 = null;</a:t>
            </a:r>
          </a:p>
          <a:p>
            <a:r>
              <a:rPr lang="en-GB" sz="800" dirty="0" smtClean="0">
                <a:solidFill>
                  <a:schemeClr val="tx1"/>
                </a:solidFill>
                <a:latin typeface="Consolas" pitchFamily="49" charset="0"/>
              </a:rPr>
              <a:t>        // Record that an image is finished now.</a:t>
            </a:r>
          </a:p>
          <a:p>
            <a:r>
              <a:rPr lang="en-GB" sz="800" dirty="0" smtClean="0">
                <a:solidFill>
                  <a:schemeClr val="tx1"/>
                </a:solidFill>
                <a:latin typeface="Consolas" pitchFamily="49" charset="0"/>
              </a:rPr>
              <a:t>        lock (</a:t>
            </a:r>
            <a:r>
              <a:rPr lang="en-GB" sz="800" dirty="0" err="1" smtClean="0">
                <a:solidFill>
                  <a:schemeClr val="tx1"/>
                </a:solidFill>
                <a:latin typeface="Consolas" pitchFamily="49" charset="0"/>
              </a:rPr>
              <a:t>NumImagesMutex</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if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 0)</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Monitor.Enter</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Monitor.Pulse</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Monitor.Exit</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p>
          <a:p>
            <a:endParaRPr lang="en-GB" sz="800" dirty="0">
              <a:solidFill>
                <a:schemeClr val="tx1"/>
              </a:solidFill>
              <a:latin typeface="Consolas" pitchFamily="49" charset="0"/>
            </a:endParaRPr>
          </a:p>
        </p:txBody>
      </p:sp>
      <p:sp>
        <p:nvSpPr>
          <p:cNvPr id="7" name="Folded Corner 6"/>
          <p:cNvSpPr/>
          <p:nvPr/>
        </p:nvSpPr>
        <p:spPr>
          <a:xfrm>
            <a:off x="4724400" y="1295281"/>
            <a:ext cx="4168376" cy="6179749"/>
          </a:xfrm>
          <a:prstGeom prst="foldedCorner">
            <a:avLst/>
          </a:prstGeom>
          <a:solidFill>
            <a:srgbClr val="000000"/>
          </a:solidFill>
          <a:ln w="3175"/>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public static void </a:t>
            </a:r>
            <a:r>
              <a:rPr lang="en-GB" sz="800" dirty="0" err="1" smtClean="0">
                <a:solidFill>
                  <a:schemeClr val="tx1"/>
                </a:solidFill>
                <a:latin typeface="Consolas" pitchFamily="49" charset="0"/>
              </a:rPr>
              <a:t>ProcessImagesInBulk</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Console.WriteLine</a:t>
            </a:r>
            <a:r>
              <a:rPr lang="en-GB" sz="800" dirty="0" smtClean="0">
                <a:solidFill>
                  <a:schemeClr val="tx1"/>
                </a:solidFill>
                <a:latin typeface="Consolas" pitchFamily="49" charset="0"/>
              </a:rPr>
              <a:t>("Processing images...  ");</a:t>
            </a:r>
          </a:p>
          <a:p>
            <a:r>
              <a:rPr lang="en-GB" sz="800" dirty="0" smtClean="0">
                <a:solidFill>
                  <a:schemeClr val="tx1"/>
                </a:solidFill>
                <a:latin typeface="Consolas" pitchFamily="49" charset="0"/>
              </a:rPr>
              <a:t>        long t0 = </a:t>
            </a:r>
            <a:r>
              <a:rPr lang="en-GB" sz="800" dirty="0" err="1" smtClean="0">
                <a:solidFill>
                  <a:schemeClr val="tx1"/>
                </a:solidFill>
                <a:latin typeface="Consolas" pitchFamily="49" charset="0"/>
              </a:rPr>
              <a:t>Environment.TickCount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numImages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AsyncCallback</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readImageCallback</a:t>
            </a:r>
            <a:r>
              <a:rPr lang="en-GB" sz="800" dirty="0" smtClean="0">
                <a:solidFill>
                  <a:schemeClr val="tx1"/>
                </a:solidFill>
                <a:latin typeface="Consolas" pitchFamily="49" charset="0"/>
              </a:rPr>
              <a:t> = new</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AsyncCallback</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ReadInImageCallback</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for (</a:t>
            </a:r>
            <a:r>
              <a:rPr lang="en-GB" sz="800" dirty="0" err="1" smtClean="0">
                <a:solidFill>
                  <a:schemeClr val="tx1"/>
                </a:solidFill>
                <a:latin typeface="Consolas" pitchFamily="49" charset="0"/>
              </a:rPr>
              <a:t>int</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 = 0;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 &lt; </a:t>
            </a:r>
            <a:r>
              <a:rPr lang="en-GB" sz="800" dirty="0" err="1" smtClean="0">
                <a:solidFill>
                  <a:schemeClr val="tx1"/>
                </a:solidFill>
                <a:latin typeface="Consolas" pitchFamily="49" charset="0"/>
              </a:rPr>
              <a:t>numImages</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ImageStateObject</a:t>
            </a:r>
            <a:r>
              <a:rPr lang="en-GB" sz="800" dirty="0" smtClean="0">
                <a:solidFill>
                  <a:schemeClr val="tx1"/>
                </a:solidFill>
                <a:latin typeface="Consolas" pitchFamily="49" charset="0"/>
              </a:rPr>
              <a:t> state = new </a:t>
            </a:r>
            <a:r>
              <a:rPr lang="en-GB" sz="800" dirty="0" err="1" smtClean="0">
                <a:solidFill>
                  <a:schemeClr val="tx1"/>
                </a:solidFill>
                <a:latin typeface="Consolas" pitchFamily="49" charset="0"/>
              </a:rPr>
              <a:t>ImageStateObject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 new byte[</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state.imageNum</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 Very large items are read only once, so you can make the </a:t>
            </a:r>
          </a:p>
          <a:p>
            <a:r>
              <a:rPr lang="en-GB" sz="800" dirty="0" smtClean="0">
                <a:solidFill>
                  <a:schemeClr val="tx1"/>
                </a:solidFill>
                <a:latin typeface="Consolas" pitchFamily="49" charset="0"/>
              </a:rPr>
              <a:t>            // buffer on the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 very small to save memory.</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 = new </a:t>
            </a:r>
            <a:r>
              <a:rPr lang="en-GB" sz="800" dirty="0" err="1" smtClean="0">
                <a:solidFill>
                  <a:schemeClr val="tx1"/>
                </a:solidFill>
                <a:latin typeface="Consolas" pitchFamily="49" charset="0"/>
              </a:rPr>
              <a:t>FileStream</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ImageBaseName</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i</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tmp</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FileMode.Open</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FileAccess.Read</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FileShare.Read</a:t>
            </a:r>
            <a:r>
              <a:rPr lang="en-GB" sz="800" dirty="0" smtClean="0">
                <a:solidFill>
                  <a:schemeClr val="tx1"/>
                </a:solidFill>
                <a:latin typeface="Consolas" pitchFamily="49" charset="0"/>
              </a:rPr>
              <a:t>, 1, true);</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state.fs</a:t>
            </a:r>
            <a:r>
              <a:rPr lang="en-GB" sz="800" dirty="0" smtClean="0">
                <a:solidFill>
                  <a:schemeClr val="tx1"/>
                </a:solidFill>
                <a:latin typeface="Consolas" pitchFamily="49" charset="0"/>
              </a:rPr>
              <a:t> = </a:t>
            </a:r>
            <a:r>
              <a:rPr lang="en-GB" sz="800" dirty="0" err="1" smtClean="0">
                <a:solidFill>
                  <a:schemeClr val="tx1"/>
                </a:solidFill>
                <a:latin typeface="Consolas" pitchFamily="49" charset="0"/>
              </a:rPr>
              <a:t>fs</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fs.BeginRead</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state.pixels</a:t>
            </a:r>
            <a:r>
              <a:rPr lang="en-GB" sz="800" dirty="0" smtClean="0">
                <a:solidFill>
                  <a:schemeClr val="tx1"/>
                </a:solidFill>
                <a:latin typeface="Consolas" pitchFamily="49" charset="0"/>
              </a:rPr>
              <a:t>, 0, </a:t>
            </a:r>
            <a:r>
              <a:rPr lang="en-GB" sz="800" dirty="0" err="1" smtClean="0">
                <a:solidFill>
                  <a:schemeClr val="tx1"/>
                </a:solidFill>
                <a:latin typeface="Consolas" pitchFamily="49" charset="0"/>
              </a:rPr>
              <a:t>numPixels</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readImageCallback</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state);</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 Determine whether all images are done being processed.  </a:t>
            </a:r>
          </a:p>
          <a:p>
            <a:r>
              <a:rPr lang="en-GB" sz="800" dirty="0" smtClean="0">
                <a:solidFill>
                  <a:schemeClr val="tx1"/>
                </a:solidFill>
                <a:latin typeface="Consolas" pitchFamily="49" charset="0"/>
              </a:rPr>
              <a:t>        // If not, block until all are finished.</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bool</a:t>
            </a:r>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mustBlock</a:t>
            </a:r>
            <a:r>
              <a:rPr lang="en-GB" sz="800" dirty="0" smtClean="0">
                <a:solidFill>
                  <a:schemeClr val="tx1"/>
                </a:solidFill>
                <a:latin typeface="Consolas" pitchFamily="49" charset="0"/>
              </a:rPr>
              <a:t> = false;</a:t>
            </a:r>
          </a:p>
          <a:p>
            <a:r>
              <a:rPr lang="en-GB" sz="800" dirty="0" smtClean="0">
                <a:solidFill>
                  <a:schemeClr val="tx1"/>
                </a:solidFill>
                <a:latin typeface="Consolas" pitchFamily="49" charset="0"/>
              </a:rPr>
              <a:t>        lock (</a:t>
            </a:r>
            <a:r>
              <a:rPr lang="en-GB" sz="800" dirty="0" err="1" smtClean="0">
                <a:solidFill>
                  <a:schemeClr val="tx1"/>
                </a:solidFill>
                <a:latin typeface="Consolas" pitchFamily="49" charset="0"/>
              </a:rPr>
              <a:t>NumImagesMutex</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if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 &gt; 0)</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mustBlock</a:t>
            </a:r>
            <a:r>
              <a:rPr lang="en-GB" sz="800" dirty="0" smtClean="0">
                <a:solidFill>
                  <a:schemeClr val="tx1"/>
                </a:solidFill>
                <a:latin typeface="Consolas" pitchFamily="49" charset="0"/>
              </a:rPr>
              <a:t> = true;</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if (</a:t>
            </a:r>
            <a:r>
              <a:rPr lang="en-GB" sz="800" dirty="0" err="1" smtClean="0">
                <a:solidFill>
                  <a:schemeClr val="tx1"/>
                </a:solidFill>
                <a:latin typeface="Consolas" pitchFamily="49" charset="0"/>
              </a:rPr>
              <a:t>mustBlock</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Console.WriteLine</a:t>
            </a:r>
            <a:r>
              <a:rPr lang="en-GB" sz="800" dirty="0" smtClean="0">
                <a:solidFill>
                  <a:schemeClr val="tx1"/>
                </a:solidFill>
                <a:latin typeface="Consolas" pitchFamily="49" charset="0"/>
              </a:rPr>
              <a:t>("All worker threads are queued. " +</a:t>
            </a:r>
          </a:p>
          <a:p>
            <a:r>
              <a:rPr lang="en-GB" sz="800" dirty="0" smtClean="0">
                <a:solidFill>
                  <a:schemeClr val="tx1"/>
                </a:solidFill>
                <a:latin typeface="Consolas" pitchFamily="49" charset="0"/>
              </a:rPr>
              <a:t>                " Blocking until they complete. </a:t>
            </a:r>
            <a:r>
              <a:rPr lang="en-GB" sz="800" dirty="0" err="1" smtClean="0">
                <a:solidFill>
                  <a:schemeClr val="tx1"/>
                </a:solidFill>
                <a:latin typeface="Consolas" pitchFamily="49" charset="0"/>
              </a:rPr>
              <a:t>numLeft</a:t>
            </a:r>
            <a:r>
              <a:rPr lang="en-GB" sz="800" dirty="0" smtClean="0">
                <a:solidFill>
                  <a:schemeClr val="tx1"/>
                </a:solidFill>
                <a:latin typeface="Consolas" pitchFamily="49" charset="0"/>
              </a:rPr>
              <a:t>: {0}",</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NumImagesToFinish</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Monitor.Enter</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Monitor.Wait</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Monitor.Exit</a:t>
            </a:r>
            <a:r>
              <a:rPr lang="en-GB" sz="800" dirty="0" smtClean="0">
                <a:solidFill>
                  <a:schemeClr val="tx1"/>
                </a:solidFill>
                <a:latin typeface="Consolas" pitchFamily="49" charset="0"/>
              </a:rPr>
              <a:t>(</a:t>
            </a:r>
            <a:r>
              <a:rPr lang="en-GB" sz="800" dirty="0" err="1" smtClean="0">
                <a:solidFill>
                  <a:schemeClr val="tx1"/>
                </a:solidFill>
                <a:latin typeface="Consolas" pitchFamily="49" charset="0"/>
              </a:rPr>
              <a:t>WaitObject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        long t1 = </a:t>
            </a:r>
            <a:r>
              <a:rPr lang="en-GB" sz="800" dirty="0" err="1" smtClean="0">
                <a:solidFill>
                  <a:schemeClr val="tx1"/>
                </a:solidFill>
                <a:latin typeface="Consolas" pitchFamily="49" charset="0"/>
              </a:rPr>
              <a:t>Environment.TickCount</a:t>
            </a:r>
            <a:r>
              <a:rPr lang="en-GB" sz="800" dirty="0" smtClean="0">
                <a:solidFill>
                  <a:schemeClr val="tx1"/>
                </a:solidFill>
                <a:latin typeface="Consolas" pitchFamily="49" charset="0"/>
              </a:rPr>
              <a:t>;</a:t>
            </a:r>
          </a:p>
          <a:p>
            <a:r>
              <a:rPr lang="en-GB" sz="800" dirty="0" smtClean="0">
                <a:solidFill>
                  <a:schemeClr val="tx1"/>
                </a:solidFill>
                <a:latin typeface="Consolas" pitchFamily="49" charset="0"/>
              </a:rPr>
              <a:t>        </a:t>
            </a:r>
            <a:r>
              <a:rPr lang="en-GB" sz="800" dirty="0" err="1" smtClean="0">
                <a:solidFill>
                  <a:schemeClr val="tx1"/>
                </a:solidFill>
                <a:latin typeface="Consolas" pitchFamily="49" charset="0"/>
              </a:rPr>
              <a:t>Console.WriteLine</a:t>
            </a:r>
            <a:r>
              <a:rPr lang="en-GB" sz="800" dirty="0" smtClean="0">
                <a:solidFill>
                  <a:schemeClr val="tx1"/>
                </a:solidFill>
                <a:latin typeface="Consolas" pitchFamily="49" charset="0"/>
              </a:rPr>
              <a:t>("Total time processing images: {0}ms",</a:t>
            </a:r>
          </a:p>
          <a:p>
            <a:r>
              <a:rPr lang="en-GB" sz="800" dirty="0" smtClean="0">
                <a:solidFill>
                  <a:schemeClr val="tx1"/>
                </a:solidFill>
                <a:latin typeface="Consolas" pitchFamily="49" charset="0"/>
              </a:rPr>
              <a:t>            (t1 - t0));</a:t>
            </a:r>
          </a:p>
          <a:p>
            <a:r>
              <a:rPr lang="en-GB" sz="800" dirty="0" smtClean="0">
                <a:solidFill>
                  <a:schemeClr val="tx1"/>
                </a:solidFill>
                <a:latin typeface="Consolas" pitchFamily="49" charset="0"/>
              </a:rPr>
              <a:t>    }</a:t>
            </a:r>
          </a:p>
          <a:p>
            <a:r>
              <a:rPr lang="en-GB" sz="800" dirty="0" smtClean="0">
                <a:solidFill>
                  <a:schemeClr val="tx1"/>
                </a:solidFill>
                <a:latin typeface="Consolas" pitchFamily="49" charset="0"/>
              </a:rPr>
              <a:t>}</a:t>
            </a:r>
            <a:endParaRPr lang="en-GB" sz="800" dirty="0">
              <a:solidFill>
                <a:schemeClr val="tx1"/>
              </a:solidFill>
              <a:latin typeface="Consolas" pitchFamily="49" charset="0"/>
            </a:endParaRPr>
          </a:p>
        </p:txBody>
      </p:sp>
      <p:sp>
        <p:nvSpPr>
          <p:cNvPr id="10" name="Folded Corner 9"/>
          <p:cNvSpPr/>
          <p:nvPr/>
        </p:nvSpPr>
        <p:spPr>
          <a:xfrm>
            <a:off x="457200" y="4078069"/>
            <a:ext cx="3943956" cy="1702920"/>
          </a:xfrm>
          <a:prstGeom prst="foldedCorner">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pPr>
              <a:spcAft>
                <a:spcPts val="0"/>
              </a:spcAft>
            </a:pPr>
            <a:r>
              <a:rPr lang="en-GB" sz="800" b="1" dirty="0" smtClean="0">
                <a:solidFill>
                  <a:schemeClr val="bg1"/>
                </a:solidFill>
                <a:latin typeface="Consolas" pitchFamily="49" charset="0"/>
                <a:ea typeface="Calibri"/>
                <a:cs typeface="Times New Roman"/>
              </a:rPr>
              <a:t>let </a:t>
            </a:r>
            <a:r>
              <a:rPr lang="en-GB" sz="800" b="1" dirty="0" err="1" smtClean="0">
                <a:solidFill>
                  <a:schemeClr val="bg1"/>
                </a:solidFill>
                <a:latin typeface="Consolas" pitchFamily="49" charset="0"/>
                <a:ea typeface="Calibri"/>
                <a:cs typeface="Times New Roman"/>
              </a:rPr>
              <a:t>ProcessImageAsync</a:t>
            </a:r>
            <a:r>
              <a:rPr lang="en-GB" sz="800" b="1" dirty="0" smtClean="0">
                <a:solidFill>
                  <a:schemeClr val="bg1"/>
                </a:solidFill>
                <a:latin typeface="Consolas" pitchFamily="49" charset="0"/>
                <a:ea typeface="Calibri"/>
                <a:cs typeface="Times New Roman"/>
              </a:rPr>
              <a:t> () =</a:t>
            </a:r>
          </a:p>
          <a:p>
            <a:pPr>
              <a:spcAft>
                <a:spcPts val="0"/>
              </a:spcAft>
            </a:pP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async</a:t>
            </a:r>
            <a:r>
              <a:rPr lang="en-GB" sz="800" b="1" dirty="0" smtClean="0">
                <a:solidFill>
                  <a:schemeClr val="bg1"/>
                </a:solidFill>
                <a:latin typeface="Consolas" pitchFamily="49" charset="0"/>
                <a:ea typeface="Calibri"/>
                <a:cs typeface="Times New Roman"/>
              </a:rPr>
              <a:t> { let  </a:t>
            </a:r>
            <a:r>
              <a:rPr lang="en-GB" sz="800" b="1" dirty="0" err="1" smtClean="0">
                <a:solidFill>
                  <a:schemeClr val="bg1"/>
                </a:solidFill>
                <a:latin typeface="Consolas" pitchFamily="49" charset="0"/>
                <a:ea typeface="Calibri"/>
                <a:cs typeface="Times New Roman"/>
              </a:rPr>
              <a:t>inStream</a:t>
            </a:r>
            <a:r>
              <a:rPr lang="en-GB" sz="800" b="1" dirty="0" smtClean="0">
                <a:solidFill>
                  <a:schemeClr val="bg1"/>
                </a:solidFill>
                <a:latin typeface="Consolas" pitchFamily="49" charset="0"/>
                <a:ea typeface="Calibri"/>
                <a:cs typeface="Times New Roman"/>
              </a:rPr>
              <a:t>  = </a:t>
            </a:r>
            <a:r>
              <a:rPr lang="en-GB" sz="800" b="1" dirty="0" err="1" smtClean="0">
                <a:solidFill>
                  <a:schemeClr val="bg1"/>
                </a:solidFill>
                <a:latin typeface="Consolas" pitchFamily="49" charset="0"/>
                <a:ea typeface="Calibri"/>
                <a:cs typeface="Times New Roman"/>
              </a:rPr>
              <a:t>File.OpenRead</a:t>
            </a:r>
            <a:r>
              <a:rPr lang="en-GB" sz="800" b="1" dirty="0" smtClean="0">
                <a:solidFill>
                  <a:schemeClr val="bg1"/>
                </a:solidFill>
                <a:latin typeface="Consolas" pitchFamily="49" charset="0"/>
                <a:ea typeface="Calibri"/>
                <a:cs typeface="Times New Roman"/>
              </a:rPr>
              <a:t>(</a:t>
            </a:r>
            <a:r>
              <a:rPr lang="en-GB" sz="800" b="1" dirty="0" err="1" smtClean="0">
                <a:solidFill>
                  <a:schemeClr val="bg1"/>
                </a:solidFill>
                <a:latin typeface="Consolas" pitchFamily="49" charset="0"/>
                <a:ea typeface="Calibri"/>
                <a:cs typeface="Times New Roman"/>
              </a:rPr>
              <a:t>sprintf</a:t>
            </a: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Image%d.tmp</a:t>
            </a: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i</a:t>
            </a:r>
            <a:r>
              <a:rPr lang="en-GB" sz="800" b="1" dirty="0" smtClean="0">
                <a:solidFill>
                  <a:schemeClr val="bg1"/>
                </a:solidFill>
                <a:latin typeface="Consolas" pitchFamily="49" charset="0"/>
                <a:ea typeface="Calibri"/>
                <a:cs typeface="Times New Roman"/>
              </a:rPr>
              <a:t>)</a:t>
            </a:r>
          </a:p>
          <a:p>
            <a:pPr>
              <a:spcAft>
                <a:spcPts val="0"/>
              </a:spcAft>
            </a:pPr>
            <a:r>
              <a:rPr lang="en-GB" sz="800" b="1" dirty="0" smtClean="0">
                <a:solidFill>
                  <a:schemeClr val="bg1"/>
                </a:solidFill>
                <a:latin typeface="Consolas" pitchFamily="49" charset="0"/>
                <a:ea typeface="Calibri"/>
                <a:cs typeface="Times New Roman"/>
              </a:rPr>
              <a:t>            let! pixels    = </a:t>
            </a:r>
            <a:r>
              <a:rPr lang="en-GB" sz="800" b="1" dirty="0" err="1" smtClean="0">
                <a:solidFill>
                  <a:schemeClr val="bg1"/>
                </a:solidFill>
                <a:latin typeface="Consolas" pitchFamily="49" charset="0"/>
                <a:ea typeface="Calibri"/>
                <a:cs typeface="Times New Roman"/>
              </a:rPr>
              <a:t>inStream.ReadAsync</a:t>
            </a:r>
            <a:r>
              <a:rPr lang="en-GB" sz="800" b="1" dirty="0" smtClean="0">
                <a:solidFill>
                  <a:schemeClr val="bg1"/>
                </a:solidFill>
                <a:latin typeface="Consolas" pitchFamily="49" charset="0"/>
                <a:ea typeface="Calibri"/>
                <a:cs typeface="Times New Roman"/>
              </a:rPr>
              <a:t>(</a:t>
            </a:r>
            <a:r>
              <a:rPr lang="en-GB" sz="800" b="1" dirty="0" err="1" smtClean="0">
                <a:solidFill>
                  <a:schemeClr val="bg1"/>
                </a:solidFill>
                <a:latin typeface="Consolas" pitchFamily="49" charset="0"/>
                <a:ea typeface="Calibri"/>
                <a:cs typeface="Times New Roman"/>
              </a:rPr>
              <a:t>numPixels</a:t>
            </a:r>
            <a:r>
              <a:rPr lang="en-GB" sz="800" b="1" dirty="0" smtClean="0">
                <a:solidFill>
                  <a:schemeClr val="bg1"/>
                </a:solidFill>
                <a:latin typeface="Consolas" pitchFamily="49" charset="0"/>
                <a:ea typeface="Calibri"/>
                <a:cs typeface="Times New Roman"/>
              </a:rPr>
              <a:t>)</a:t>
            </a:r>
          </a:p>
          <a:p>
            <a:pPr>
              <a:spcAft>
                <a:spcPts val="0"/>
              </a:spcAft>
            </a:pPr>
            <a:r>
              <a:rPr lang="en-GB" sz="800" b="1" dirty="0" smtClean="0">
                <a:solidFill>
                  <a:schemeClr val="bg1"/>
                </a:solidFill>
                <a:latin typeface="Consolas" pitchFamily="49" charset="0"/>
                <a:ea typeface="Calibri"/>
                <a:cs typeface="Times New Roman"/>
              </a:rPr>
              <a:t>            let  pixels'   = </a:t>
            </a:r>
            <a:r>
              <a:rPr lang="en-GB" sz="800" b="1" dirty="0" err="1" smtClean="0">
                <a:solidFill>
                  <a:schemeClr val="bg1"/>
                </a:solidFill>
                <a:latin typeface="Consolas" pitchFamily="49" charset="0"/>
                <a:ea typeface="Calibri"/>
                <a:cs typeface="Times New Roman"/>
              </a:rPr>
              <a:t>TransformImage</a:t>
            </a:r>
            <a:r>
              <a:rPr lang="en-GB" sz="800" b="1" dirty="0" smtClean="0">
                <a:solidFill>
                  <a:schemeClr val="bg1"/>
                </a:solidFill>
                <a:latin typeface="Consolas" pitchFamily="49" charset="0"/>
                <a:ea typeface="Calibri"/>
                <a:cs typeface="Times New Roman"/>
              </a:rPr>
              <a:t>(</a:t>
            </a:r>
            <a:r>
              <a:rPr lang="en-GB" sz="800" b="1" dirty="0" err="1" smtClean="0">
                <a:solidFill>
                  <a:schemeClr val="bg1"/>
                </a:solidFill>
                <a:latin typeface="Consolas" pitchFamily="49" charset="0"/>
                <a:ea typeface="Calibri"/>
                <a:cs typeface="Times New Roman"/>
              </a:rPr>
              <a:t>pixels,i</a:t>
            </a:r>
            <a:r>
              <a:rPr lang="en-GB" sz="800" b="1" dirty="0" smtClean="0">
                <a:solidFill>
                  <a:schemeClr val="bg1"/>
                </a:solidFill>
                <a:latin typeface="Consolas" pitchFamily="49" charset="0"/>
                <a:ea typeface="Calibri"/>
                <a:cs typeface="Times New Roman"/>
              </a:rPr>
              <a:t>)</a:t>
            </a:r>
          </a:p>
          <a:p>
            <a:pPr>
              <a:spcAft>
                <a:spcPts val="0"/>
              </a:spcAft>
            </a:pPr>
            <a:r>
              <a:rPr lang="en-GB" sz="800" b="1" dirty="0" smtClean="0">
                <a:solidFill>
                  <a:schemeClr val="bg1"/>
                </a:solidFill>
                <a:latin typeface="Consolas" pitchFamily="49" charset="0"/>
                <a:ea typeface="Calibri"/>
                <a:cs typeface="Times New Roman"/>
              </a:rPr>
              <a:t>            let  </a:t>
            </a:r>
            <a:r>
              <a:rPr lang="en-GB" sz="800" b="1" dirty="0" err="1" smtClean="0">
                <a:solidFill>
                  <a:schemeClr val="bg1"/>
                </a:solidFill>
                <a:latin typeface="Consolas" pitchFamily="49" charset="0"/>
                <a:ea typeface="Calibri"/>
                <a:cs typeface="Times New Roman"/>
              </a:rPr>
              <a:t>outStream</a:t>
            </a:r>
            <a:r>
              <a:rPr lang="en-GB" sz="800" b="1" dirty="0" smtClean="0">
                <a:solidFill>
                  <a:schemeClr val="bg1"/>
                </a:solidFill>
                <a:latin typeface="Consolas" pitchFamily="49" charset="0"/>
                <a:ea typeface="Calibri"/>
                <a:cs typeface="Times New Roman"/>
              </a:rPr>
              <a:t> = </a:t>
            </a:r>
            <a:r>
              <a:rPr lang="en-GB" sz="800" b="1" dirty="0" err="1" smtClean="0">
                <a:solidFill>
                  <a:schemeClr val="bg1"/>
                </a:solidFill>
                <a:latin typeface="Consolas" pitchFamily="49" charset="0"/>
                <a:ea typeface="Calibri"/>
                <a:cs typeface="Times New Roman"/>
              </a:rPr>
              <a:t>File.OpenWrite</a:t>
            </a:r>
            <a:r>
              <a:rPr lang="en-GB" sz="800" b="1" dirty="0" smtClean="0">
                <a:solidFill>
                  <a:schemeClr val="bg1"/>
                </a:solidFill>
                <a:latin typeface="Consolas" pitchFamily="49" charset="0"/>
                <a:ea typeface="Calibri"/>
                <a:cs typeface="Times New Roman"/>
              </a:rPr>
              <a:t>(</a:t>
            </a:r>
            <a:r>
              <a:rPr lang="en-GB" sz="800" b="1" dirty="0" err="1" smtClean="0">
                <a:solidFill>
                  <a:schemeClr val="bg1"/>
                </a:solidFill>
                <a:latin typeface="Consolas" pitchFamily="49" charset="0"/>
                <a:ea typeface="Calibri"/>
                <a:cs typeface="Times New Roman"/>
              </a:rPr>
              <a:t>sprintf</a:t>
            </a: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Image%d.done</a:t>
            </a: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i</a:t>
            </a:r>
            <a:r>
              <a:rPr lang="en-GB" sz="800" b="1" dirty="0" smtClean="0">
                <a:solidFill>
                  <a:schemeClr val="bg1"/>
                </a:solidFill>
                <a:latin typeface="Consolas" pitchFamily="49" charset="0"/>
                <a:ea typeface="Calibri"/>
                <a:cs typeface="Times New Roman"/>
              </a:rPr>
              <a:t>)</a:t>
            </a:r>
          </a:p>
          <a:p>
            <a:pPr>
              <a:spcAft>
                <a:spcPts val="0"/>
              </a:spcAft>
            </a:pPr>
            <a:r>
              <a:rPr lang="en-GB" sz="800" b="1" dirty="0" smtClean="0">
                <a:solidFill>
                  <a:schemeClr val="bg1"/>
                </a:solidFill>
                <a:latin typeface="Consolas" pitchFamily="49" charset="0"/>
                <a:ea typeface="Calibri"/>
                <a:cs typeface="Times New Roman"/>
              </a:rPr>
              <a:t>            do!  </a:t>
            </a:r>
            <a:r>
              <a:rPr lang="en-GB" sz="800" b="1" dirty="0" err="1" smtClean="0">
                <a:solidFill>
                  <a:schemeClr val="bg1"/>
                </a:solidFill>
                <a:latin typeface="Consolas" pitchFamily="49" charset="0"/>
                <a:ea typeface="Calibri"/>
                <a:cs typeface="Times New Roman"/>
              </a:rPr>
              <a:t>outStream.WriteAsync</a:t>
            </a:r>
            <a:r>
              <a:rPr lang="en-GB" sz="800" b="1" dirty="0" smtClean="0">
                <a:solidFill>
                  <a:schemeClr val="bg1"/>
                </a:solidFill>
                <a:latin typeface="Consolas" pitchFamily="49" charset="0"/>
                <a:ea typeface="Calibri"/>
                <a:cs typeface="Times New Roman"/>
              </a:rPr>
              <a:t>(pixels</a:t>
            </a:r>
            <a:r>
              <a:rPr lang="en-GB" sz="800" b="1" dirty="0" smtClean="0">
                <a:solidFill>
                  <a:schemeClr val="bg1"/>
                </a:solidFill>
                <a:latin typeface="Consolas" pitchFamily="49" charset="0"/>
                <a:ea typeface="Calibri"/>
                <a:cs typeface="Times New Roman"/>
              </a:rPr>
              <a:t>') }</a:t>
            </a:r>
            <a:endParaRPr lang="en-GB" sz="800" b="1" dirty="0" smtClean="0">
              <a:solidFill>
                <a:schemeClr val="bg1"/>
              </a:solidFill>
              <a:latin typeface="Consolas" pitchFamily="49" charset="0"/>
              <a:ea typeface="Calibri"/>
              <a:cs typeface="Times New Roman"/>
            </a:endParaRPr>
          </a:p>
          <a:p>
            <a:pPr>
              <a:spcAft>
                <a:spcPts val="0"/>
              </a:spcAft>
            </a:pPr>
            <a:r>
              <a:rPr lang="en-GB" sz="800" b="1" dirty="0" smtClean="0">
                <a:solidFill>
                  <a:schemeClr val="bg1"/>
                </a:solidFill>
                <a:latin typeface="Consolas" pitchFamily="49" charset="0"/>
                <a:ea typeface="Calibri"/>
                <a:cs typeface="Times New Roman"/>
              </a:rPr>
              <a:t> </a:t>
            </a:r>
          </a:p>
          <a:p>
            <a:pPr>
              <a:spcAft>
                <a:spcPts val="0"/>
              </a:spcAft>
            </a:pPr>
            <a:r>
              <a:rPr lang="en-GB" sz="800" b="1" dirty="0" smtClean="0">
                <a:solidFill>
                  <a:schemeClr val="bg1"/>
                </a:solidFill>
                <a:latin typeface="Consolas" pitchFamily="49" charset="0"/>
                <a:ea typeface="Calibri"/>
                <a:cs typeface="Times New Roman"/>
              </a:rPr>
              <a:t>let </a:t>
            </a:r>
            <a:r>
              <a:rPr lang="en-GB" sz="800" b="1" dirty="0" err="1" smtClean="0">
                <a:solidFill>
                  <a:schemeClr val="bg1"/>
                </a:solidFill>
                <a:latin typeface="Consolas" pitchFamily="49" charset="0"/>
                <a:ea typeface="Calibri"/>
                <a:cs typeface="Times New Roman"/>
              </a:rPr>
              <a:t>ProcessImagesAsyncWorkflow</a:t>
            </a:r>
            <a:r>
              <a:rPr lang="en-GB" sz="800" b="1" dirty="0" smtClean="0">
                <a:solidFill>
                  <a:schemeClr val="bg1"/>
                </a:solidFill>
                <a:latin typeface="Consolas" pitchFamily="49" charset="0"/>
                <a:ea typeface="Calibri"/>
                <a:cs typeface="Times New Roman"/>
              </a:rPr>
              <a:t>() =</a:t>
            </a:r>
          </a:p>
          <a:p>
            <a:pPr>
              <a:spcAft>
                <a:spcPts val="0"/>
              </a:spcAft>
            </a:pP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Async.Run</a:t>
            </a: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Async.Parallel</a:t>
            </a:r>
            <a:r>
              <a:rPr lang="en-GB" sz="800" b="1" dirty="0" smtClean="0">
                <a:solidFill>
                  <a:schemeClr val="bg1"/>
                </a:solidFill>
                <a:latin typeface="Consolas" pitchFamily="49" charset="0"/>
                <a:ea typeface="Calibri"/>
                <a:cs typeface="Times New Roman"/>
              </a:rPr>
              <a:t> </a:t>
            </a:r>
          </a:p>
          <a:p>
            <a:pPr>
              <a:spcAft>
                <a:spcPts val="0"/>
              </a:spcAft>
            </a:pPr>
            <a:r>
              <a:rPr lang="en-GB" sz="800" b="1" dirty="0" smtClean="0">
                <a:solidFill>
                  <a:schemeClr val="bg1"/>
                </a:solidFill>
                <a:latin typeface="Consolas" pitchFamily="49" charset="0"/>
                <a:ea typeface="Calibri"/>
                <a:cs typeface="Times New Roman"/>
              </a:rPr>
              <a:t>                 [ for </a:t>
            </a:r>
            <a:r>
              <a:rPr lang="en-GB" sz="800" b="1" dirty="0" err="1" smtClean="0">
                <a:solidFill>
                  <a:schemeClr val="bg1"/>
                </a:solidFill>
                <a:latin typeface="Consolas" pitchFamily="49" charset="0"/>
                <a:ea typeface="Calibri"/>
                <a:cs typeface="Times New Roman"/>
              </a:rPr>
              <a:t>i</a:t>
            </a:r>
            <a:r>
              <a:rPr lang="en-GB" sz="800" b="1" dirty="0" smtClean="0">
                <a:solidFill>
                  <a:schemeClr val="bg1"/>
                </a:solidFill>
                <a:latin typeface="Consolas" pitchFamily="49" charset="0"/>
                <a:ea typeface="Calibri"/>
                <a:cs typeface="Times New Roman"/>
              </a:rPr>
              <a:t> in 1 .. </a:t>
            </a:r>
            <a:r>
              <a:rPr lang="en-GB" sz="800" b="1" dirty="0" err="1" smtClean="0">
                <a:solidFill>
                  <a:schemeClr val="bg1"/>
                </a:solidFill>
                <a:latin typeface="Consolas" pitchFamily="49" charset="0"/>
                <a:ea typeface="Calibri"/>
                <a:cs typeface="Times New Roman"/>
              </a:rPr>
              <a:t>numImages</a:t>
            </a:r>
            <a:r>
              <a:rPr lang="en-GB" sz="800" b="1" dirty="0" smtClean="0">
                <a:solidFill>
                  <a:schemeClr val="bg1"/>
                </a:solidFill>
                <a:latin typeface="Consolas" pitchFamily="49" charset="0"/>
                <a:ea typeface="Calibri"/>
                <a:cs typeface="Times New Roman"/>
              </a:rPr>
              <a:t> -&gt; </a:t>
            </a:r>
            <a:r>
              <a:rPr lang="en-GB" sz="800" b="1" dirty="0" err="1" smtClean="0">
                <a:solidFill>
                  <a:schemeClr val="bg1"/>
                </a:solidFill>
                <a:latin typeface="Consolas" pitchFamily="49" charset="0"/>
                <a:ea typeface="Calibri"/>
                <a:cs typeface="Times New Roman"/>
              </a:rPr>
              <a:t>ProcessImageAsync</a:t>
            </a:r>
            <a:r>
              <a:rPr lang="en-GB" sz="800" b="1" dirty="0" smtClean="0">
                <a:solidFill>
                  <a:schemeClr val="bg1"/>
                </a:solidFill>
                <a:latin typeface="Consolas" pitchFamily="49" charset="0"/>
                <a:ea typeface="Calibri"/>
                <a:cs typeface="Times New Roman"/>
              </a:rPr>
              <a:t> </a:t>
            </a:r>
            <a:r>
              <a:rPr lang="en-GB" sz="800" b="1" dirty="0" err="1" smtClean="0">
                <a:solidFill>
                  <a:schemeClr val="bg1"/>
                </a:solidFill>
                <a:latin typeface="Consolas" pitchFamily="49" charset="0"/>
                <a:ea typeface="Calibri"/>
                <a:cs typeface="Times New Roman"/>
              </a:rPr>
              <a:t>i</a:t>
            </a:r>
            <a:r>
              <a:rPr lang="en-GB" sz="800" b="1" dirty="0" smtClean="0">
                <a:solidFill>
                  <a:schemeClr val="bg1"/>
                </a:solidFill>
                <a:latin typeface="Consolas" pitchFamily="49" charset="0"/>
                <a:ea typeface="Calibri"/>
                <a:cs typeface="Times New Roman"/>
              </a:rPr>
              <a:t> ])</a:t>
            </a:r>
          </a:p>
          <a:p>
            <a:pPr>
              <a:spcAft>
                <a:spcPts val="0"/>
              </a:spcAft>
            </a:pPr>
            <a:r>
              <a:rPr lang="en-GB" sz="800" b="1" dirty="0" smtClean="0">
                <a:solidFill>
                  <a:schemeClr val="bg1"/>
                </a:solidFill>
                <a:latin typeface="Consolas" pitchFamily="49" charset="0"/>
                <a:ea typeface="Calibri"/>
                <a:cs typeface="Times New Roman"/>
              </a:rPr>
              <a:t> </a:t>
            </a:r>
            <a:endParaRPr lang="en-GB" sz="800" b="1" dirty="0">
              <a:solidFill>
                <a:schemeClr val="bg1"/>
              </a:solidFill>
              <a:latin typeface="Consolas" pitchFamily="49" charset="0"/>
              <a:ea typeface="Calibri"/>
              <a:cs typeface="Times New Roman"/>
            </a:endParaRPr>
          </a:p>
        </p:txBody>
      </p:sp>
      <p:sp>
        <p:nvSpPr>
          <p:cNvPr id="9" name="Rectangular Callout 8"/>
          <p:cNvSpPr/>
          <p:nvPr/>
        </p:nvSpPr>
        <p:spPr>
          <a:xfrm>
            <a:off x="6743700" y="4276725"/>
            <a:ext cx="1828800" cy="923330"/>
          </a:xfrm>
          <a:prstGeom prst="wedgeRectCallout">
            <a:avLst>
              <a:gd name="adj1" fmla="val -131066"/>
              <a:gd name="adj2" fmla="val -6153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b="1" dirty="0" smtClean="0">
                <a:solidFill>
                  <a:schemeClr val="tx1"/>
                </a:solidFill>
              </a:rPr>
              <a:t>Processing 200 images in parallel</a:t>
            </a:r>
          </a:p>
        </p:txBody>
      </p:sp>
      <p:sp>
        <p:nvSpPr>
          <p:cNvPr id="11" name="Rectangular Callout 10"/>
          <p:cNvSpPr/>
          <p:nvPr/>
        </p:nvSpPr>
        <p:spPr>
          <a:xfrm>
            <a:off x="5402150" y="5662329"/>
            <a:ext cx="1828800" cy="646331"/>
          </a:xfrm>
          <a:prstGeom prst="wedgeRectCallout">
            <a:avLst>
              <a:gd name="adj1" fmla="val -131066"/>
              <a:gd name="adj2" fmla="val -6153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GB" b="1" dirty="0" smtClean="0">
                <a:solidFill>
                  <a:schemeClr val="tx1"/>
                </a:solidFill>
              </a:rPr>
              <a:t>Equivalent F#, more robust</a:t>
            </a:r>
            <a:endParaRPr lang="en-GB"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GB" dirty="0" smtClean="0"/>
              <a:t>Disclaimer</a:t>
            </a:r>
            <a:endParaRPr lang="en-US" dirty="0" smtClean="0"/>
          </a:p>
        </p:txBody>
      </p:sp>
      <p:sp>
        <p:nvSpPr>
          <p:cNvPr id="30722" name="Content Placeholder 2"/>
          <p:cNvSpPr>
            <a:spLocks noGrp="1"/>
          </p:cNvSpPr>
          <p:nvPr>
            <p:ph idx="1"/>
          </p:nvPr>
        </p:nvSpPr>
        <p:spPr>
          <a:xfrm>
            <a:off x="142844" y="1484313"/>
            <a:ext cx="8786874" cy="4776692"/>
          </a:xfrm>
        </p:spPr>
        <p:txBody>
          <a:bodyPr/>
          <a:lstStyle/>
          <a:p>
            <a:pPr eaLnBrk="1" hangingPunct="1"/>
            <a:r>
              <a:rPr lang="en-GB" sz="3200" dirty="0" smtClean="0"/>
              <a:t>I’m a Microsoft Guy. I’m a .NET Fan. I will be using </a:t>
            </a:r>
            <a:r>
              <a:rPr lang="en-GB" sz="3200" dirty="0" smtClean="0"/>
              <a:t>F# and Visual </a:t>
            </a:r>
            <a:r>
              <a:rPr lang="en-GB" sz="3200" dirty="0" smtClean="0"/>
              <a:t>Studio in this talk</a:t>
            </a:r>
            <a:r>
              <a:rPr lang="en-GB" sz="3200" dirty="0" smtClean="0"/>
              <a:t>.</a:t>
            </a:r>
          </a:p>
          <a:p>
            <a:pPr eaLnBrk="1" hangingPunct="1"/>
            <a:endParaRPr lang="en-GB" dirty="0" smtClean="0"/>
          </a:p>
          <a:p>
            <a:pPr eaLnBrk="1" hangingPunct="1"/>
            <a:r>
              <a:rPr lang="en-GB" sz="3200" dirty="0" smtClean="0"/>
              <a:t>This </a:t>
            </a:r>
            <a:r>
              <a:rPr lang="en-GB" sz="3200" dirty="0" smtClean="0"/>
              <a:t>talk is offered in a spirit of cooperation and idea exchange. Please accept it as such </a:t>
            </a:r>
            <a:r>
              <a:rPr lang="en-GB" sz="3200" dirty="0" smtClean="0">
                <a:sym typeface="Wingdings" pitchFamily="2" charset="2"/>
              </a:rPr>
              <a:t></a:t>
            </a:r>
            <a:endParaRPr lang="en-GB" sz="3200" dirty="0" smtClean="0"/>
          </a:p>
          <a:p>
            <a:pPr eaLnBrk="1" hangingPunct="1"/>
            <a:endParaRPr lang="en-GB" sz="3200" dirty="0" smtClean="0"/>
          </a:p>
          <a:p>
            <a:r>
              <a:rPr lang="en-GB" dirty="0" smtClean="0"/>
              <a:t>I assume “running on JVM/.NET is important</a:t>
            </a:r>
            <a:r>
              <a:rPr lang="en-GB" dirty="0" smtClean="0"/>
              <a:t>”. This places some technical limitations </a:t>
            </a:r>
            <a:r>
              <a:rPr lang="en-GB" sz="1800" dirty="0" smtClean="0"/>
              <a:t>(e.g. threads are not cheap)</a:t>
            </a:r>
            <a:endParaRPr lang="en-GB"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language </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Micro Trends</a:t>
            </a:r>
            <a:endParaRPr lang="en-GB" dirty="0"/>
          </a:p>
        </p:txBody>
      </p:sp>
      <p:sp>
        <p:nvSpPr>
          <p:cNvPr id="3" name="Content Placeholder 2"/>
          <p:cNvSpPr>
            <a:spLocks noGrp="1"/>
          </p:cNvSpPr>
          <p:nvPr>
            <p:ph idx="1"/>
          </p:nvPr>
        </p:nvSpPr>
        <p:spPr/>
        <p:txBody>
          <a:bodyPr/>
          <a:lstStyle/>
          <a:p>
            <a:endParaRPr lang="en-GB" sz="3200" dirty="0" smtClean="0"/>
          </a:p>
          <a:p>
            <a:r>
              <a:rPr lang="en-GB" sz="3200" dirty="0" smtClean="0"/>
              <a:t>Communication With Immutable Data</a:t>
            </a:r>
          </a:p>
          <a:p>
            <a:r>
              <a:rPr lang="en-GB" sz="3200" dirty="0" smtClean="0"/>
              <a:t>Programming With Queries</a:t>
            </a:r>
          </a:p>
          <a:p>
            <a:r>
              <a:rPr lang="en-GB" sz="3200" dirty="0" smtClean="0"/>
              <a:t>Programming With Lambdas</a:t>
            </a:r>
          </a:p>
          <a:p>
            <a:r>
              <a:rPr lang="en-GB" sz="3200" dirty="0" smtClean="0"/>
              <a:t>Programming With Pattern Matching</a:t>
            </a:r>
          </a:p>
          <a:p>
            <a:r>
              <a:rPr lang="en-GB" sz="3200" dirty="0" smtClean="0"/>
              <a:t>Languages with a Lighter Syntax</a:t>
            </a:r>
          </a:p>
          <a:p>
            <a:r>
              <a:rPr lang="en-GB" sz="3200" dirty="0" smtClean="0"/>
              <a:t>Taming Side Effects</a:t>
            </a:r>
          </a:p>
        </p:txBody>
      </p:sp>
      <p:sp>
        <p:nvSpPr>
          <p:cNvPr id="4" name="AutoShape 9"/>
          <p:cNvSpPr>
            <a:spLocks noChangeArrowheads="1"/>
          </p:cNvSpPr>
          <p:nvPr/>
        </p:nvSpPr>
        <p:spPr bwMode="auto">
          <a:xfrm>
            <a:off x="5797550" y="489030"/>
            <a:ext cx="3346450" cy="1015663"/>
          </a:xfrm>
          <a:prstGeom prst="wedgeRectCallout">
            <a:avLst>
              <a:gd name="adj1" fmla="val -52674"/>
              <a:gd name="adj2" fmla="val 85983"/>
            </a:avLst>
          </a:prstGeom>
          <a:solidFill>
            <a:srgbClr val="0033CC"/>
          </a:solidFill>
          <a:ln w="15875">
            <a:solidFill>
              <a:schemeClr val="tx1"/>
            </a:solidFill>
            <a:miter lim="800000"/>
            <a:headEnd/>
            <a:tailEnd/>
          </a:ln>
          <a:effectLst/>
        </p:spPr>
        <p:txBody>
          <a:bodyPr anchor="ctr" anchorCtr="1">
            <a:spAutoFit/>
          </a:bodyPr>
          <a:lstStyle/>
          <a:p>
            <a:pPr marL="0" lvl="1" algn="ctr"/>
            <a:r>
              <a:rPr lang="en-GB" sz="2000" b="1" dirty="0" smtClean="0">
                <a:latin typeface="+mn-lt"/>
              </a:rPr>
              <a:t>REST, HTML, XML, JSON, Haskell, F#,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r>
              <a:rPr lang="en-GB" sz="2000" b="1" dirty="0" err="1" smtClean="0">
                <a:latin typeface="+mn-lt"/>
              </a:rPr>
              <a:t>Erlang</a:t>
            </a:r>
            <a:r>
              <a:rPr lang="en-GB" sz="2000" b="1" dirty="0" smtClean="0">
                <a:latin typeface="+mn-lt"/>
              </a:rPr>
              <a:t>,...</a:t>
            </a:r>
          </a:p>
        </p:txBody>
      </p:sp>
      <p:sp>
        <p:nvSpPr>
          <p:cNvPr id="5" name="AutoShape 9"/>
          <p:cNvSpPr>
            <a:spLocks noChangeArrowheads="1"/>
          </p:cNvSpPr>
          <p:nvPr/>
        </p:nvSpPr>
        <p:spPr bwMode="auto">
          <a:xfrm>
            <a:off x="7583468" y="1655929"/>
            <a:ext cx="1560532" cy="707886"/>
          </a:xfrm>
          <a:prstGeom prst="wedgeRectCallout">
            <a:avLst>
              <a:gd name="adj1" fmla="val -125160"/>
              <a:gd name="adj2" fmla="val 88458"/>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VB, F#, SQL, </a:t>
            </a:r>
            <a:r>
              <a:rPr lang="en-GB" sz="2000" b="1" dirty="0" err="1" smtClean="0">
                <a:latin typeface="+mn-lt"/>
              </a:rPr>
              <a:t>Kx</a:t>
            </a:r>
            <a:r>
              <a:rPr lang="en-GB" sz="2000" b="1" dirty="0" smtClean="0">
                <a:latin typeface="+mn-lt"/>
              </a:rPr>
              <a:t>....</a:t>
            </a:r>
          </a:p>
        </p:txBody>
      </p:sp>
      <p:sp>
        <p:nvSpPr>
          <p:cNvPr id="6" name="AutoShape 9"/>
          <p:cNvSpPr>
            <a:spLocks noChangeArrowheads="1"/>
          </p:cNvSpPr>
          <p:nvPr/>
        </p:nvSpPr>
        <p:spPr bwMode="auto">
          <a:xfrm>
            <a:off x="7000860" y="2911771"/>
            <a:ext cx="2143140" cy="707886"/>
          </a:xfrm>
          <a:prstGeom prst="wedgeRectCallout">
            <a:avLst>
              <a:gd name="adj1" fmla="val -84556"/>
              <a:gd name="adj2" fmla="val -1529"/>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C#, F#, </a:t>
            </a:r>
            <a:r>
              <a:rPr lang="en-GB" sz="2000" b="1" dirty="0" err="1" smtClean="0">
                <a:latin typeface="+mn-lt"/>
              </a:rPr>
              <a:t>Javascript</a:t>
            </a:r>
            <a:r>
              <a:rPr lang="en-GB" sz="2000" b="1" dirty="0" smtClean="0">
                <a:latin typeface="+mn-lt"/>
              </a:rPr>
              <a:t>, </a:t>
            </a:r>
            <a:r>
              <a:rPr lang="en-GB" sz="2000" b="1" dirty="0" err="1" smtClean="0">
                <a:latin typeface="+mn-lt"/>
              </a:rPr>
              <a:t>Scala</a:t>
            </a:r>
            <a:r>
              <a:rPr lang="en-GB" sz="2000" b="1" dirty="0" smtClean="0">
                <a:latin typeface="+mn-lt"/>
              </a:rPr>
              <a:t>, </a:t>
            </a:r>
            <a:r>
              <a:rPr lang="en-GB" sz="2000" b="1" dirty="0" err="1" smtClean="0">
                <a:latin typeface="+mn-lt"/>
              </a:rPr>
              <a:t>Clojure</a:t>
            </a:r>
            <a:r>
              <a:rPr lang="en-GB" sz="2000" b="1" dirty="0" smtClean="0">
                <a:latin typeface="+mn-lt"/>
              </a:rPr>
              <a:t>, ...</a:t>
            </a:r>
          </a:p>
        </p:txBody>
      </p:sp>
      <p:sp>
        <p:nvSpPr>
          <p:cNvPr id="7" name="AutoShape 9"/>
          <p:cNvSpPr>
            <a:spLocks noChangeArrowheads="1"/>
          </p:cNvSpPr>
          <p:nvPr/>
        </p:nvSpPr>
        <p:spPr bwMode="auto">
          <a:xfrm>
            <a:off x="7286612" y="3929066"/>
            <a:ext cx="1857388" cy="400110"/>
          </a:xfrm>
          <a:prstGeom prst="wedgeRectCallout">
            <a:avLst>
              <a:gd name="adj1" fmla="val -64276"/>
              <a:gd name="adj2" fmla="val -69232"/>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F#, </a:t>
            </a:r>
            <a:r>
              <a:rPr lang="en-GB" sz="2000" b="1" dirty="0" err="1" smtClean="0">
                <a:latin typeface="+mn-lt"/>
              </a:rPr>
              <a:t>Scala</a:t>
            </a:r>
            <a:r>
              <a:rPr lang="en-GB" sz="2000" b="1" dirty="0" smtClean="0">
                <a:latin typeface="+mn-lt"/>
              </a:rPr>
              <a:t>, ...</a:t>
            </a:r>
          </a:p>
        </p:txBody>
      </p:sp>
      <p:sp>
        <p:nvSpPr>
          <p:cNvPr id="9" name="AutoShape 9"/>
          <p:cNvSpPr>
            <a:spLocks noChangeArrowheads="1"/>
          </p:cNvSpPr>
          <p:nvPr/>
        </p:nvSpPr>
        <p:spPr bwMode="auto">
          <a:xfrm>
            <a:off x="6286512" y="4714884"/>
            <a:ext cx="1857388" cy="707886"/>
          </a:xfrm>
          <a:prstGeom prst="wedgeRectCallout">
            <a:avLst>
              <a:gd name="adj1" fmla="val -83381"/>
              <a:gd name="adj2" fmla="val -71753"/>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smtClean="0">
                <a:latin typeface="+mn-lt"/>
              </a:rPr>
              <a:t>Python, Ruby, F#, ...</a:t>
            </a:r>
          </a:p>
        </p:txBody>
      </p:sp>
      <p:sp>
        <p:nvSpPr>
          <p:cNvPr id="10" name="AutoShape 9"/>
          <p:cNvSpPr>
            <a:spLocks noChangeArrowheads="1"/>
          </p:cNvSpPr>
          <p:nvPr/>
        </p:nvSpPr>
        <p:spPr bwMode="auto">
          <a:xfrm>
            <a:off x="6357950" y="5786454"/>
            <a:ext cx="2286016" cy="707886"/>
          </a:xfrm>
          <a:prstGeom prst="wedgeRectCallout">
            <a:avLst>
              <a:gd name="adj1" fmla="val -150957"/>
              <a:gd name="adj2" fmla="val -142627"/>
            </a:avLst>
          </a:prstGeom>
          <a:solidFill>
            <a:srgbClr val="0033CC"/>
          </a:solidFill>
          <a:ln w="15875">
            <a:solidFill>
              <a:schemeClr val="tx1"/>
            </a:solidFill>
            <a:miter lim="800000"/>
            <a:headEnd/>
            <a:tailEnd/>
          </a:ln>
          <a:effectLst/>
        </p:spPr>
        <p:txBody>
          <a:bodyPr wrap="square" anchor="ctr" anchorCtr="1">
            <a:spAutoFit/>
          </a:bodyPr>
          <a:lstStyle/>
          <a:p>
            <a:pPr marL="0" lvl="1" algn="ctr"/>
            <a:r>
              <a:rPr lang="en-GB" sz="2000" b="1" dirty="0" err="1" smtClean="0">
                <a:latin typeface="+mn-lt"/>
              </a:rPr>
              <a:t>Erlang</a:t>
            </a:r>
            <a:r>
              <a:rPr lang="en-GB" sz="2000" b="1" dirty="0" smtClean="0">
                <a:latin typeface="+mn-lt"/>
              </a:rPr>
              <a:t>, </a:t>
            </a:r>
            <a:r>
              <a:rPr lang="en-GB" sz="2000" b="1" dirty="0" err="1" smtClean="0">
                <a:latin typeface="+mn-lt"/>
              </a:rPr>
              <a:t>Scala</a:t>
            </a:r>
            <a:r>
              <a:rPr lang="en-GB" sz="2000" b="1" dirty="0" smtClean="0">
                <a:latin typeface="+mn-lt"/>
              </a:rPr>
              <a:t>, F#, Haskell,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Huge Trends</a:t>
            </a:r>
            <a:endParaRPr lang="en-GB" dirty="0"/>
          </a:p>
        </p:txBody>
      </p:sp>
      <p:sp>
        <p:nvSpPr>
          <p:cNvPr id="3" name="Content Placeholder 2"/>
          <p:cNvSpPr>
            <a:spLocks noGrp="1"/>
          </p:cNvSpPr>
          <p:nvPr>
            <p:ph idx="1"/>
          </p:nvPr>
        </p:nvSpPr>
        <p:spPr/>
        <p:txBody>
          <a:bodyPr/>
          <a:lstStyle/>
          <a:p>
            <a:endParaRPr lang="en-GB" dirty="0"/>
          </a:p>
        </p:txBody>
      </p:sp>
      <p:cxnSp>
        <p:nvCxnSpPr>
          <p:cNvPr id="5" name="Straight Arrow Connector 4"/>
          <p:cNvCxnSpPr/>
          <p:nvPr/>
        </p:nvCxnSpPr>
        <p:spPr>
          <a:xfrm flipV="1">
            <a:off x="344768" y="2643182"/>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059512" y="2714620"/>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3364" y="1643050"/>
            <a:ext cx="2518638" cy="830997"/>
          </a:xfrm>
          <a:prstGeom prst="rect">
            <a:avLst/>
          </a:prstGeom>
          <a:noFill/>
        </p:spPr>
        <p:txBody>
          <a:bodyPr wrap="none" rtlCol="0">
            <a:spAutoFit/>
          </a:bodyPr>
          <a:lstStyle/>
          <a:p>
            <a:r>
              <a:rPr lang="en-GB" sz="4800" b="1" dirty="0" smtClean="0"/>
              <a:t>THE WEB</a:t>
            </a:r>
            <a:endParaRPr lang="en-GB" sz="4800" b="1" dirty="0"/>
          </a:p>
        </p:txBody>
      </p:sp>
      <p:sp>
        <p:nvSpPr>
          <p:cNvPr id="8" name="TextBox 7"/>
          <p:cNvSpPr txBox="1"/>
          <p:nvPr/>
        </p:nvSpPr>
        <p:spPr>
          <a:xfrm>
            <a:off x="5345396" y="1643050"/>
            <a:ext cx="3192028" cy="830997"/>
          </a:xfrm>
          <a:prstGeom prst="rect">
            <a:avLst/>
          </a:prstGeom>
          <a:noFill/>
        </p:spPr>
        <p:txBody>
          <a:bodyPr wrap="none" rtlCol="0">
            <a:spAutoFit/>
          </a:bodyPr>
          <a:lstStyle/>
          <a:p>
            <a:r>
              <a:rPr lang="en-GB" sz="4800" b="1" dirty="0" smtClean="0"/>
              <a:t>MULTICORE</a:t>
            </a:r>
            <a:endParaRPr lang="en-GB" sz="4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Myths and Fallacies</a:t>
            </a:r>
            <a:endParaRPr lang="en-GB" dirty="0"/>
          </a:p>
        </p:txBody>
      </p:sp>
      <p:sp>
        <p:nvSpPr>
          <p:cNvPr id="3" name="Content Placeholder 2"/>
          <p:cNvSpPr>
            <a:spLocks noGrp="1"/>
          </p:cNvSpPr>
          <p:nvPr>
            <p:ph idx="1"/>
          </p:nvPr>
        </p:nvSpPr>
        <p:spPr>
          <a:xfrm>
            <a:off x="381000" y="1412874"/>
            <a:ext cx="8382000" cy="5116715"/>
          </a:xfrm>
        </p:spPr>
        <p:txBody>
          <a:bodyPr>
            <a:normAutofit/>
          </a:bodyPr>
          <a:lstStyle/>
          <a:p>
            <a:r>
              <a:rPr lang="en-GB" dirty="0" smtClean="0"/>
              <a:t>“Multi-core changes everything”</a:t>
            </a:r>
          </a:p>
          <a:p>
            <a:endParaRPr lang="en-GB" dirty="0" smtClean="0"/>
          </a:p>
          <a:p>
            <a:endParaRPr lang="en-GB" dirty="0" smtClean="0"/>
          </a:p>
          <a:p>
            <a:r>
              <a:rPr lang="en-GB" dirty="0" smtClean="0"/>
              <a:t>“Parallelism is all about CPU computations”</a:t>
            </a:r>
          </a:p>
          <a:p>
            <a:endParaRPr lang="en-GB" dirty="0" smtClean="0"/>
          </a:p>
          <a:p>
            <a:endParaRPr lang="en-GB" dirty="0" smtClean="0"/>
          </a:p>
          <a:p>
            <a:r>
              <a:rPr lang="en-GB" dirty="0" smtClean="0"/>
              <a:t>“Functional Parallelism is Implicit Parallelism”</a:t>
            </a:r>
          </a:p>
          <a:p>
            <a:pPr lvl="1"/>
            <a:endParaRPr lang="en-GB" dirty="0" smtClean="0"/>
          </a:p>
        </p:txBody>
      </p:sp>
      <p:sp>
        <p:nvSpPr>
          <p:cNvPr id="4" name="AutoShape 9"/>
          <p:cNvSpPr>
            <a:spLocks noChangeArrowheads="1"/>
          </p:cNvSpPr>
          <p:nvPr/>
        </p:nvSpPr>
        <p:spPr bwMode="auto">
          <a:xfrm>
            <a:off x="5913460" y="206061"/>
            <a:ext cx="3050236" cy="1015663"/>
          </a:xfrm>
          <a:prstGeom prst="wedgeRectCallout">
            <a:avLst>
              <a:gd name="adj1" fmla="val -71048"/>
              <a:gd name="adj2" fmla="val 55551"/>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sym typeface="Wingdings"/>
              </a:rPr>
              <a:t> </a:t>
            </a:r>
            <a:r>
              <a:rPr lang="en-GB" sz="2000" b="1" dirty="0" smtClean="0"/>
              <a:t>It changes what the </a:t>
            </a:r>
            <a:r>
              <a:rPr lang="en-GB" sz="2000" b="1" dirty="0" smtClean="0"/>
              <a:t>web </a:t>
            </a:r>
            <a:r>
              <a:rPr lang="en-GB" sz="2000" b="1" dirty="0" smtClean="0"/>
              <a:t>and cloud haven’t </a:t>
            </a:r>
            <a:r>
              <a:rPr lang="en-GB" sz="2000" b="1" dirty="0" smtClean="0"/>
              <a:t>changed already</a:t>
            </a:r>
          </a:p>
        </p:txBody>
      </p:sp>
      <p:sp>
        <p:nvSpPr>
          <p:cNvPr id="5" name="AutoShape 9"/>
          <p:cNvSpPr>
            <a:spLocks noChangeArrowheads="1"/>
          </p:cNvSpPr>
          <p:nvPr/>
        </p:nvSpPr>
        <p:spPr bwMode="auto">
          <a:xfrm>
            <a:off x="5808282" y="1993420"/>
            <a:ext cx="3050236" cy="707886"/>
          </a:xfrm>
          <a:prstGeom prst="wedgeRectCallout">
            <a:avLst>
              <a:gd name="adj1" fmla="val -71892"/>
              <a:gd name="adj2" fmla="val 45819"/>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sym typeface="Wingdings"/>
              </a:rPr>
              <a:t> </a:t>
            </a:r>
            <a:r>
              <a:rPr lang="en-GB" sz="2000" b="1" dirty="0" smtClean="0"/>
              <a:t>I/O </a:t>
            </a:r>
            <a:r>
              <a:rPr lang="en-GB" sz="2000" b="1" dirty="0" smtClean="0"/>
              <a:t>Parallelism is hugely </a:t>
            </a:r>
            <a:r>
              <a:rPr lang="en-GB" sz="2000" b="1" dirty="0" smtClean="0"/>
              <a:t>important</a:t>
            </a:r>
            <a:endParaRPr lang="en-GB" sz="2000" b="1" dirty="0" smtClean="0"/>
          </a:p>
        </p:txBody>
      </p:sp>
      <p:sp>
        <p:nvSpPr>
          <p:cNvPr id="6" name="AutoShape 9"/>
          <p:cNvSpPr>
            <a:spLocks noChangeArrowheads="1"/>
          </p:cNvSpPr>
          <p:nvPr/>
        </p:nvSpPr>
        <p:spPr bwMode="auto">
          <a:xfrm>
            <a:off x="5819015" y="3652649"/>
            <a:ext cx="3050236" cy="707886"/>
          </a:xfrm>
          <a:prstGeom prst="wedgeRectCallout">
            <a:avLst>
              <a:gd name="adj1" fmla="val -65559"/>
              <a:gd name="adj2" fmla="val 88383"/>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sym typeface="Wingdings"/>
              </a:rPr>
              <a:t> </a:t>
            </a:r>
            <a:r>
              <a:rPr lang="en-GB" sz="2000" b="1" dirty="0" smtClean="0"/>
              <a:t>A lofty goal, far from reality</a:t>
            </a:r>
            <a:endParaRPr lang="en-GB" sz="20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0188"/>
            <a:ext cx="8382000" cy="664797"/>
          </a:xfrm>
        </p:spPr>
        <p:txBody>
          <a:bodyPr/>
          <a:lstStyle/>
          <a:p>
            <a:endParaRPr lang="en-GB" dirty="0"/>
          </a:p>
        </p:txBody>
      </p:sp>
      <p:sp>
        <p:nvSpPr>
          <p:cNvPr id="7" name="Oval 6"/>
          <p:cNvSpPr/>
          <p:nvPr/>
        </p:nvSpPr>
        <p:spPr bwMode="auto">
          <a:xfrm>
            <a:off x="2086378" y="1365161"/>
            <a:ext cx="4237150" cy="423714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8" name="TextBox 7"/>
          <p:cNvSpPr txBox="1"/>
          <p:nvPr/>
        </p:nvSpPr>
        <p:spPr>
          <a:xfrm>
            <a:off x="2810952" y="1841679"/>
            <a:ext cx="938655" cy="369332"/>
          </a:xfrm>
          <a:prstGeom prst="rect">
            <a:avLst/>
          </a:prstGeom>
          <a:noFill/>
        </p:spPr>
        <p:txBody>
          <a:bodyPr wrap="none" rtlCol="0">
            <a:spAutoFit/>
          </a:bodyPr>
          <a:lstStyle/>
          <a:p>
            <a:pPr algn="ctr"/>
            <a:r>
              <a:rPr lang="en-GB" dirty="0" smtClean="0">
                <a:solidFill>
                  <a:schemeClr val="bg1"/>
                </a:solidFill>
              </a:rPr>
              <a:t>“Purity”</a:t>
            </a:r>
            <a:endParaRPr lang="en-GB" dirty="0">
              <a:solidFill>
                <a:schemeClr val="bg1"/>
              </a:solidFill>
            </a:endParaRPr>
          </a:p>
        </p:txBody>
      </p:sp>
      <p:sp>
        <p:nvSpPr>
          <p:cNvPr id="9" name="TextBox 8"/>
          <p:cNvSpPr txBox="1"/>
          <p:nvPr/>
        </p:nvSpPr>
        <p:spPr>
          <a:xfrm>
            <a:off x="3423428" y="1543320"/>
            <a:ext cx="1991251" cy="646331"/>
          </a:xfrm>
          <a:prstGeom prst="rect">
            <a:avLst/>
          </a:prstGeom>
          <a:noFill/>
        </p:spPr>
        <p:txBody>
          <a:bodyPr wrap="none" rtlCol="0">
            <a:spAutoFit/>
          </a:bodyPr>
          <a:lstStyle/>
          <a:p>
            <a:pPr algn="ctr"/>
            <a:r>
              <a:rPr lang="en-GB" dirty="0" smtClean="0">
                <a:solidFill>
                  <a:schemeClr val="bg1"/>
                </a:solidFill>
              </a:rPr>
              <a:t>“Minimize Mutable</a:t>
            </a:r>
          </a:p>
          <a:p>
            <a:pPr algn="ctr"/>
            <a:r>
              <a:rPr lang="en-GB" dirty="0" smtClean="0">
                <a:solidFill>
                  <a:schemeClr val="bg1"/>
                </a:solidFill>
              </a:rPr>
              <a:t>State”</a:t>
            </a:r>
            <a:endParaRPr lang="en-GB" dirty="0">
              <a:solidFill>
                <a:schemeClr val="bg1"/>
              </a:solidFill>
            </a:endParaRPr>
          </a:p>
        </p:txBody>
      </p:sp>
      <p:sp>
        <p:nvSpPr>
          <p:cNvPr id="10" name="TextBox 9"/>
          <p:cNvSpPr txBox="1"/>
          <p:nvPr/>
        </p:nvSpPr>
        <p:spPr>
          <a:xfrm>
            <a:off x="2497665" y="2406203"/>
            <a:ext cx="1020023" cy="646331"/>
          </a:xfrm>
          <a:prstGeom prst="rect">
            <a:avLst/>
          </a:prstGeom>
          <a:noFill/>
        </p:spPr>
        <p:txBody>
          <a:bodyPr wrap="none" rtlCol="0">
            <a:spAutoFit/>
          </a:bodyPr>
          <a:lstStyle/>
          <a:p>
            <a:pPr algn="ctr"/>
            <a:r>
              <a:rPr lang="en-GB" dirty="0" smtClean="0">
                <a:solidFill>
                  <a:schemeClr val="bg1"/>
                </a:solidFill>
              </a:rPr>
              <a:t>“Isolated</a:t>
            </a:r>
          </a:p>
          <a:p>
            <a:pPr algn="ctr"/>
            <a:r>
              <a:rPr lang="en-GB" dirty="0" smtClean="0">
                <a:solidFill>
                  <a:schemeClr val="bg1"/>
                </a:solidFill>
              </a:rPr>
              <a:t>State”</a:t>
            </a:r>
            <a:endParaRPr lang="en-GB" dirty="0">
              <a:solidFill>
                <a:schemeClr val="bg1"/>
              </a:solidFill>
            </a:endParaRPr>
          </a:p>
        </p:txBody>
      </p:sp>
      <p:sp>
        <p:nvSpPr>
          <p:cNvPr id="11" name="TextBox 10"/>
          <p:cNvSpPr txBox="1"/>
          <p:nvPr/>
        </p:nvSpPr>
        <p:spPr>
          <a:xfrm>
            <a:off x="2044077" y="3254062"/>
            <a:ext cx="1768368" cy="707886"/>
          </a:xfrm>
          <a:prstGeom prst="rect">
            <a:avLst/>
          </a:prstGeom>
          <a:noFill/>
        </p:spPr>
        <p:txBody>
          <a:bodyPr wrap="none" rtlCol="0">
            <a:spAutoFit/>
          </a:bodyPr>
          <a:lstStyle/>
          <a:p>
            <a:pPr algn="ctr"/>
            <a:r>
              <a:rPr lang="en-GB" sz="2000" b="1" dirty="0" smtClean="0">
                <a:solidFill>
                  <a:schemeClr val="bg1"/>
                </a:solidFill>
              </a:rPr>
              <a:t>Computational</a:t>
            </a:r>
            <a:endParaRPr lang="en-GB" sz="2000" b="1" dirty="0" smtClean="0">
              <a:solidFill>
                <a:schemeClr val="bg1"/>
              </a:solidFill>
            </a:endParaRPr>
          </a:p>
          <a:p>
            <a:pPr algn="ctr"/>
            <a:r>
              <a:rPr lang="en-GB" sz="2000" b="1" dirty="0" smtClean="0">
                <a:solidFill>
                  <a:schemeClr val="bg1"/>
                </a:solidFill>
              </a:rPr>
              <a:t>Sub-Languages</a:t>
            </a:r>
            <a:endParaRPr lang="en-GB" sz="2000" b="1" dirty="0">
              <a:solidFill>
                <a:schemeClr val="bg1"/>
              </a:solidFill>
            </a:endParaRPr>
          </a:p>
        </p:txBody>
      </p:sp>
      <p:sp>
        <p:nvSpPr>
          <p:cNvPr id="13" name="TextBox 12"/>
          <p:cNvSpPr txBox="1"/>
          <p:nvPr/>
        </p:nvSpPr>
        <p:spPr>
          <a:xfrm>
            <a:off x="4613703" y="3314164"/>
            <a:ext cx="1772088" cy="707886"/>
          </a:xfrm>
          <a:prstGeom prst="rect">
            <a:avLst/>
          </a:prstGeom>
          <a:noFill/>
        </p:spPr>
        <p:txBody>
          <a:bodyPr wrap="none" rtlCol="0">
            <a:spAutoFit/>
          </a:bodyPr>
          <a:lstStyle/>
          <a:p>
            <a:pPr algn="ctr"/>
            <a:r>
              <a:rPr lang="en-GB" sz="2000" b="1" dirty="0" smtClean="0">
                <a:solidFill>
                  <a:schemeClr val="bg1"/>
                </a:solidFill>
              </a:rPr>
              <a:t>Declarative</a:t>
            </a:r>
            <a:endParaRPr lang="en-GB" sz="2000" b="1" dirty="0" smtClean="0">
              <a:solidFill>
                <a:schemeClr val="bg1"/>
              </a:solidFill>
            </a:endParaRPr>
          </a:p>
          <a:p>
            <a:pPr algn="ctr"/>
            <a:r>
              <a:rPr lang="en-GB" sz="2000" b="1" dirty="0" smtClean="0">
                <a:solidFill>
                  <a:schemeClr val="bg1"/>
                </a:solidFill>
              </a:rPr>
              <a:t>Sub-Languages</a:t>
            </a:r>
            <a:endParaRPr lang="en-GB" sz="2000" b="1" dirty="0">
              <a:solidFill>
                <a:schemeClr val="bg1"/>
              </a:solidFill>
            </a:endParaRPr>
          </a:p>
        </p:txBody>
      </p:sp>
      <p:sp>
        <p:nvSpPr>
          <p:cNvPr id="14" name="TextBox 13"/>
          <p:cNvSpPr txBox="1"/>
          <p:nvPr/>
        </p:nvSpPr>
        <p:spPr>
          <a:xfrm>
            <a:off x="4351955" y="2114282"/>
            <a:ext cx="1518557" cy="646331"/>
          </a:xfrm>
          <a:prstGeom prst="rect">
            <a:avLst/>
          </a:prstGeom>
          <a:noFill/>
        </p:spPr>
        <p:txBody>
          <a:bodyPr wrap="none" rtlCol="0">
            <a:spAutoFit/>
          </a:bodyPr>
          <a:lstStyle/>
          <a:p>
            <a:pPr algn="ctr"/>
            <a:r>
              <a:rPr lang="en-GB" dirty="0" smtClean="0">
                <a:solidFill>
                  <a:schemeClr val="bg1"/>
                </a:solidFill>
              </a:rPr>
              <a:t>“Transactional</a:t>
            </a:r>
          </a:p>
          <a:p>
            <a:pPr algn="ctr"/>
            <a:r>
              <a:rPr lang="en-GB" dirty="0" smtClean="0">
                <a:solidFill>
                  <a:schemeClr val="bg1"/>
                </a:solidFill>
              </a:rPr>
              <a:t>State”</a:t>
            </a:r>
            <a:endParaRPr lang="en-GB" dirty="0">
              <a:solidFill>
                <a:schemeClr val="bg1"/>
              </a:solidFill>
            </a:endParaRPr>
          </a:p>
        </p:txBody>
      </p:sp>
      <p:sp>
        <p:nvSpPr>
          <p:cNvPr id="15" name="TextBox 14"/>
          <p:cNvSpPr txBox="1"/>
          <p:nvPr/>
        </p:nvSpPr>
        <p:spPr>
          <a:xfrm>
            <a:off x="1483219" y="429295"/>
            <a:ext cx="5328511" cy="954107"/>
          </a:xfrm>
          <a:prstGeom prst="rect">
            <a:avLst/>
          </a:prstGeom>
          <a:noFill/>
        </p:spPr>
        <p:txBody>
          <a:bodyPr wrap="none" rtlCol="0">
            <a:spAutoFit/>
          </a:bodyPr>
          <a:lstStyle/>
          <a:p>
            <a:pPr algn="ctr"/>
            <a:r>
              <a:rPr lang="en-GB" sz="2800" b="1" dirty="0" smtClean="0"/>
              <a:t>What does Typed </a:t>
            </a:r>
            <a:r>
              <a:rPr lang="en-GB" sz="2800" b="1" dirty="0" smtClean="0"/>
              <a:t>Functional </a:t>
            </a:r>
          </a:p>
          <a:p>
            <a:pPr algn="ctr"/>
            <a:r>
              <a:rPr lang="en-GB" sz="2800" b="1" dirty="0" smtClean="0"/>
              <a:t>Programming Bring to Parallelism?</a:t>
            </a:r>
            <a:endParaRPr lang="en-GB" sz="2800" b="1" dirty="0"/>
          </a:p>
        </p:txBody>
      </p:sp>
      <p:sp>
        <p:nvSpPr>
          <p:cNvPr id="18" name="Folded Corner 924687"/>
          <p:cNvSpPr>
            <a:spLocks noChangeArrowheads="1"/>
          </p:cNvSpPr>
          <p:nvPr/>
        </p:nvSpPr>
        <p:spPr bwMode="auto">
          <a:xfrm>
            <a:off x="5392828" y="5068447"/>
            <a:ext cx="375117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r>
              <a:rPr lang="en-GB" sz="1500" b="1" dirty="0" smtClean="0">
                <a:solidFill>
                  <a:schemeClr val="bg1"/>
                </a:solidFill>
                <a:latin typeface="Arial Narrow" pitchFamily="34" charset="0"/>
                <a:cs typeface="Consolas" pitchFamily="49" charset="0"/>
              </a:rPr>
              <a:t>query </a:t>
            </a:r>
          </a:p>
          <a:p>
            <a:r>
              <a:rPr lang="en-GB" sz="1500" b="1" dirty="0" smtClean="0">
                <a:solidFill>
                  <a:schemeClr val="bg1"/>
                </a:solidFill>
                <a:latin typeface="Arial Narrow" pitchFamily="34" charset="0"/>
                <a:cs typeface="Consolas" pitchFamily="49" charset="0"/>
              </a:rPr>
              <a:t>  &lt;@ seq { for i in db.Customers do </a:t>
            </a:r>
          </a:p>
          <a:p>
            <a:r>
              <a:rPr lang="en-GB" sz="1500" b="1" dirty="0" smtClean="0">
                <a:solidFill>
                  <a:schemeClr val="bg1"/>
                </a:solidFill>
                <a:latin typeface="Arial Narrow" pitchFamily="34" charset="0"/>
                <a:cs typeface="Consolas" pitchFamily="49" charset="0"/>
              </a:rPr>
              <a:t>             for j in </a:t>
            </a:r>
            <a:r>
              <a:rPr lang="en-GB" sz="1500" b="1" dirty="0" err="1" smtClean="0">
                <a:solidFill>
                  <a:schemeClr val="bg1"/>
                </a:solidFill>
                <a:latin typeface="Arial Narrow" pitchFamily="34" charset="0"/>
                <a:cs typeface="Consolas" pitchFamily="49" charset="0"/>
              </a:rPr>
              <a:t>db.Employees</a:t>
            </a:r>
            <a:r>
              <a:rPr lang="en-GB" sz="1500" b="1" dirty="0" smtClean="0">
                <a:solidFill>
                  <a:schemeClr val="bg1"/>
                </a:solidFill>
                <a:latin typeface="Arial Narrow" pitchFamily="34" charset="0"/>
                <a:cs typeface="Consolas" pitchFamily="49" charset="0"/>
              </a:rPr>
              <a:t> do </a:t>
            </a:r>
          </a:p>
          <a:p>
            <a:r>
              <a:rPr lang="en-GB" sz="1500" b="1" dirty="0" smtClean="0">
                <a:solidFill>
                  <a:schemeClr val="bg1"/>
                </a:solidFill>
                <a:latin typeface="Arial Narrow" pitchFamily="34" charset="0"/>
                <a:cs typeface="Consolas" pitchFamily="49" charset="0"/>
              </a:rPr>
              <a:t>                if </a:t>
            </a:r>
            <a:r>
              <a:rPr lang="en-GB" sz="1500" b="1" dirty="0" err="1" smtClean="0">
                <a:solidFill>
                  <a:schemeClr val="bg1"/>
                </a:solidFill>
                <a:latin typeface="Arial Narrow" pitchFamily="34" charset="0"/>
                <a:cs typeface="Consolas" pitchFamily="49" charset="0"/>
              </a:rPr>
              <a:t>i.Country</a:t>
            </a:r>
            <a:r>
              <a:rPr lang="en-GB" sz="1500" b="1" dirty="0" smtClean="0">
                <a:solidFill>
                  <a:schemeClr val="bg1"/>
                </a:solidFill>
                <a:latin typeface="Arial Narrow" pitchFamily="34" charset="0"/>
                <a:cs typeface="Consolas" pitchFamily="49" charset="0"/>
              </a:rPr>
              <a:t> = </a:t>
            </a:r>
            <a:r>
              <a:rPr lang="en-GB" sz="1500" b="1" dirty="0" err="1" smtClean="0">
                <a:solidFill>
                  <a:schemeClr val="bg1"/>
                </a:solidFill>
                <a:latin typeface="Arial Narrow" pitchFamily="34" charset="0"/>
                <a:cs typeface="Consolas" pitchFamily="49" charset="0"/>
              </a:rPr>
              <a:t>j.Country</a:t>
            </a:r>
            <a:r>
              <a:rPr lang="en-GB" sz="1500" b="1" dirty="0" smtClean="0">
                <a:solidFill>
                  <a:schemeClr val="bg1"/>
                </a:solidFill>
                <a:latin typeface="Arial Narrow" pitchFamily="34" charset="0"/>
                <a:cs typeface="Consolas" pitchFamily="49" charset="0"/>
              </a:rPr>
              <a:t> then </a:t>
            </a:r>
          </a:p>
          <a:p>
            <a:r>
              <a:rPr lang="en-GB" sz="1500" b="1" dirty="0" smtClean="0">
                <a:solidFill>
                  <a:schemeClr val="bg1"/>
                </a:solidFill>
                <a:latin typeface="Arial Narrow" pitchFamily="34" charset="0"/>
                <a:cs typeface="Consolas" pitchFamily="49" charset="0"/>
              </a:rPr>
              <a:t>                   yield (</a:t>
            </a:r>
            <a:r>
              <a:rPr lang="en-GB" sz="1500" b="1" dirty="0" err="1" smtClean="0">
                <a:solidFill>
                  <a:schemeClr val="bg1"/>
                </a:solidFill>
                <a:latin typeface="Arial Narrow" pitchFamily="34" charset="0"/>
                <a:cs typeface="Consolas" pitchFamily="49" charset="0"/>
              </a:rPr>
              <a:t>i.FirstName</a:t>
            </a:r>
            <a:r>
              <a:rPr lang="en-GB" sz="1500" b="1" dirty="0" smtClean="0">
                <a:solidFill>
                  <a:schemeClr val="bg1"/>
                </a:solidFill>
                <a:latin typeface="Arial Narrow" pitchFamily="34" charset="0"/>
                <a:cs typeface="Consolas" pitchFamily="49" charset="0"/>
              </a:rPr>
              <a:t>, </a:t>
            </a:r>
            <a:r>
              <a:rPr lang="en-GB" sz="1500" b="1" dirty="0" err="1" smtClean="0">
                <a:solidFill>
                  <a:schemeClr val="bg1"/>
                </a:solidFill>
                <a:latin typeface="Arial Narrow" pitchFamily="34" charset="0"/>
                <a:cs typeface="Consolas" pitchFamily="49" charset="0"/>
              </a:rPr>
              <a:t>j.FirstName</a:t>
            </a:r>
            <a:r>
              <a:rPr lang="en-GB" sz="1500" b="1" dirty="0" smtClean="0">
                <a:solidFill>
                  <a:schemeClr val="bg1"/>
                </a:solidFill>
                <a:latin typeface="Arial Narrow" pitchFamily="34" charset="0"/>
                <a:cs typeface="Consolas" pitchFamily="49" charset="0"/>
              </a:rPr>
              <a:t>) } @&gt;</a:t>
            </a:r>
          </a:p>
          <a:p>
            <a:endParaRPr lang="en-GB" sz="1500" dirty="0">
              <a:solidFill>
                <a:schemeClr val="bg1"/>
              </a:solidFill>
              <a:latin typeface="Arial Narrow" pitchFamily="34" charset="0"/>
              <a:cs typeface="Consolas" pitchFamily="49" charset="0"/>
            </a:endParaRPr>
          </a:p>
        </p:txBody>
      </p:sp>
      <p:sp>
        <p:nvSpPr>
          <p:cNvPr id="21" name="Folded Corner 924687"/>
          <p:cNvSpPr>
            <a:spLocks noChangeArrowheads="1"/>
          </p:cNvSpPr>
          <p:nvPr/>
        </p:nvSpPr>
        <p:spPr bwMode="auto">
          <a:xfrm>
            <a:off x="502277" y="4679936"/>
            <a:ext cx="2215166" cy="1295861"/>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sz="2400" b="1" dirty="0" smtClean="0">
                <a:solidFill>
                  <a:schemeClr val="bg1"/>
                </a:solidFill>
                <a:latin typeface="Arial Narrow" pitchFamily="34" charset="0"/>
                <a:cs typeface="Consolas" pitchFamily="49" charset="0"/>
              </a:rPr>
              <a:t>task { ... }</a:t>
            </a:r>
          </a:p>
          <a:p>
            <a:r>
              <a:rPr lang="en-GB" sz="2400" b="1" dirty="0" smtClean="0">
                <a:solidFill>
                  <a:schemeClr val="bg1"/>
                </a:solidFill>
                <a:latin typeface="Arial Narrow" pitchFamily="34" charset="0"/>
                <a:cs typeface="Consolas" pitchFamily="49" charset="0"/>
              </a:rPr>
              <a:t>async { ... }</a:t>
            </a:r>
          </a:p>
          <a:p>
            <a:r>
              <a:rPr lang="en-GB" sz="2400" b="1" dirty="0" smtClean="0">
                <a:solidFill>
                  <a:schemeClr val="bg1"/>
                </a:solidFill>
                <a:latin typeface="Arial Narrow" pitchFamily="34" charset="0"/>
                <a:cs typeface="Consolas" pitchFamily="49" charset="0"/>
              </a:rPr>
              <a:t>PSeq.map</a:t>
            </a:r>
          </a:p>
          <a:p>
            <a:r>
              <a:rPr lang="en-GB" sz="2400" b="1" dirty="0" smtClean="0">
                <a:solidFill>
                  <a:schemeClr val="bg1"/>
                </a:solidFill>
                <a:latin typeface="Arial Narrow" pitchFamily="34" charset="0"/>
                <a:cs typeface="Consolas" pitchFamily="49" charset="0"/>
              </a:rPr>
              <a:t>Async.Parallel</a:t>
            </a:r>
          </a:p>
          <a:p>
            <a:endParaRPr lang="en-GB" sz="2400" b="1" dirty="0" smtClean="0">
              <a:solidFill>
                <a:schemeClr val="bg1"/>
              </a:solidFill>
              <a:latin typeface="Arial Narrow" pitchFamily="34" charset="0"/>
              <a:cs typeface="Consolas" pitchFamily="49" charset="0"/>
            </a:endParaRPr>
          </a:p>
        </p:txBody>
      </p:sp>
      <p:sp>
        <p:nvSpPr>
          <p:cNvPr id="25" name="TextBox 24"/>
          <p:cNvSpPr txBox="1"/>
          <p:nvPr/>
        </p:nvSpPr>
        <p:spPr>
          <a:xfrm>
            <a:off x="4530086" y="2700272"/>
            <a:ext cx="1303948" cy="646331"/>
          </a:xfrm>
          <a:prstGeom prst="rect">
            <a:avLst/>
          </a:prstGeom>
          <a:noFill/>
        </p:spPr>
        <p:txBody>
          <a:bodyPr wrap="none" rtlCol="0">
            <a:spAutoFit/>
          </a:bodyPr>
          <a:lstStyle/>
          <a:p>
            <a:pPr algn="ctr"/>
            <a:r>
              <a:rPr lang="en-GB" dirty="0" smtClean="0">
                <a:solidFill>
                  <a:schemeClr val="bg1"/>
                </a:solidFill>
              </a:rPr>
              <a:t>“Immutable</a:t>
            </a:r>
          </a:p>
          <a:p>
            <a:pPr algn="ctr"/>
            <a:r>
              <a:rPr lang="en-GB" dirty="0" smtClean="0">
                <a:solidFill>
                  <a:schemeClr val="bg1"/>
                </a:solidFill>
              </a:rPr>
              <a:t>Data”</a:t>
            </a:r>
            <a:endParaRPr lang="en-GB" dirty="0">
              <a:solidFill>
                <a:schemeClr val="bg1"/>
              </a:solidFill>
            </a:endParaRPr>
          </a:p>
        </p:txBody>
      </p:sp>
      <p:sp>
        <p:nvSpPr>
          <p:cNvPr id="20" name="TextBox 19"/>
          <p:cNvSpPr txBox="1"/>
          <p:nvPr/>
        </p:nvSpPr>
        <p:spPr>
          <a:xfrm>
            <a:off x="2827738" y="4153436"/>
            <a:ext cx="1124026" cy="369332"/>
          </a:xfrm>
          <a:prstGeom prst="rect">
            <a:avLst/>
          </a:prstGeom>
          <a:noFill/>
        </p:spPr>
        <p:txBody>
          <a:bodyPr wrap="none" rtlCol="0">
            <a:spAutoFit/>
          </a:bodyPr>
          <a:lstStyle/>
          <a:p>
            <a:pPr algn="ctr"/>
            <a:r>
              <a:rPr lang="en-GB" dirty="0" smtClean="0">
                <a:solidFill>
                  <a:schemeClr val="bg1"/>
                </a:solidFill>
              </a:rPr>
              <a:t>“monads”</a:t>
            </a:r>
            <a:endParaRPr lang="en-GB" dirty="0">
              <a:solidFill>
                <a:schemeClr val="bg1"/>
              </a:solidFill>
            </a:endParaRPr>
          </a:p>
        </p:txBody>
      </p:sp>
      <p:sp>
        <p:nvSpPr>
          <p:cNvPr id="24" name="TextBox 23"/>
          <p:cNvSpPr txBox="1"/>
          <p:nvPr/>
        </p:nvSpPr>
        <p:spPr>
          <a:xfrm>
            <a:off x="2480175" y="4383109"/>
            <a:ext cx="1917897" cy="369332"/>
          </a:xfrm>
          <a:prstGeom prst="rect">
            <a:avLst/>
          </a:prstGeom>
          <a:noFill/>
        </p:spPr>
        <p:txBody>
          <a:bodyPr wrap="none" rtlCol="0">
            <a:spAutoFit/>
          </a:bodyPr>
          <a:lstStyle/>
          <a:p>
            <a:pPr algn="ctr"/>
            <a:r>
              <a:rPr lang="en-GB" dirty="0" smtClean="0">
                <a:solidFill>
                  <a:schemeClr val="bg1"/>
                </a:solidFill>
              </a:rPr>
              <a:t>“comprehensions”</a:t>
            </a:r>
            <a:endParaRPr lang="en-GB" dirty="0">
              <a:solidFill>
                <a:schemeClr val="bg1"/>
              </a:solidFill>
            </a:endParaRPr>
          </a:p>
        </p:txBody>
      </p:sp>
      <p:sp>
        <p:nvSpPr>
          <p:cNvPr id="26" name="TextBox 25"/>
          <p:cNvSpPr txBox="1"/>
          <p:nvPr/>
        </p:nvSpPr>
        <p:spPr>
          <a:xfrm>
            <a:off x="2632551" y="3893712"/>
            <a:ext cx="1535870" cy="369332"/>
          </a:xfrm>
          <a:prstGeom prst="rect">
            <a:avLst/>
          </a:prstGeom>
          <a:noFill/>
        </p:spPr>
        <p:txBody>
          <a:bodyPr wrap="none" rtlCol="0">
            <a:spAutoFit/>
          </a:bodyPr>
          <a:lstStyle/>
          <a:p>
            <a:pPr algn="ctr"/>
            <a:r>
              <a:rPr lang="en-GB" dirty="0" smtClean="0">
                <a:solidFill>
                  <a:schemeClr val="bg1"/>
                </a:solidFill>
              </a:rPr>
              <a:t>“combinators”</a:t>
            </a:r>
            <a:endParaRPr lang="en-GB" dirty="0">
              <a:solidFill>
                <a:schemeClr val="bg1"/>
              </a:solidFill>
            </a:endParaRPr>
          </a:p>
        </p:txBody>
      </p:sp>
      <p:sp>
        <p:nvSpPr>
          <p:cNvPr id="27" name="TextBox 26"/>
          <p:cNvSpPr txBox="1"/>
          <p:nvPr/>
        </p:nvSpPr>
        <p:spPr>
          <a:xfrm>
            <a:off x="3476090" y="2118575"/>
            <a:ext cx="1089465" cy="1015663"/>
          </a:xfrm>
          <a:prstGeom prst="rect">
            <a:avLst/>
          </a:prstGeom>
          <a:noFill/>
        </p:spPr>
        <p:txBody>
          <a:bodyPr wrap="none" rtlCol="0">
            <a:spAutoFit/>
          </a:bodyPr>
          <a:lstStyle/>
          <a:p>
            <a:pPr algn="ctr"/>
            <a:r>
              <a:rPr lang="en-GB" sz="2000" b="1" dirty="0" smtClean="0">
                <a:solidFill>
                  <a:schemeClr val="bg1"/>
                </a:solidFill>
              </a:rPr>
              <a:t>Less </a:t>
            </a:r>
          </a:p>
          <a:p>
            <a:pPr algn="ctr"/>
            <a:r>
              <a:rPr lang="en-GB" sz="2000" b="1" dirty="0" smtClean="0">
                <a:solidFill>
                  <a:schemeClr val="bg1"/>
                </a:solidFill>
              </a:rPr>
              <a:t>Mutable</a:t>
            </a:r>
          </a:p>
          <a:p>
            <a:pPr algn="ctr"/>
            <a:r>
              <a:rPr lang="en-GB" sz="2000" b="1" dirty="0" smtClean="0">
                <a:solidFill>
                  <a:schemeClr val="bg1"/>
                </a:solidFill>
              </a:rPr>
              <a:t>State</a:t>
            </a:r>
            <a:endParaRPr lang="en-GB" sz="2000" b="1" dirty="0">
              <a:solidFill>
                <a:schemeClr val="bg1"/>
              </a:solidFill>
            </a:endParaRPr>
          </a:p>
        </p:txBody>
      </p:sp>
      <p:sp>
        <p:nvSpPr>
          <p:cNvPr id="28" name="TextBox 27"/>
          <p:cNvSpPr txBox="1"/>
          <p:nvPr/>
        </p:nvSpPr>
        <p:spPr>
          <a:xfrm>
            <a:off x="4510300" y="3968841"/>
            <a:ext cx="1820050" cy="923330"/>
          </a:xfrm>
          <a:prstGeom prst="rect">
            <a:avLst/>
          </a:prstGeom>
          <a:noFill/>
        </p:spPr>
        <p:txBody>
          <a:bodyPr wrap="none" rtlCol="0">
            <a:spAutoFit/>
          </a:bodyPr>
          <a:lstStyle/>
          <a:p>
            <a:pPr algn="ctr"/>
            <a:r>
              <a:rPr lang="en-GB" dirty="0" smtClean="0">
                <a:solidFill>
                  <a:schemeClr val="bg1"/>
                </a:solidFill>
              </a:rPr>
              <a:t>“meta-programs”</a:t>
            </a:r>
          </a:p>
          <a:p>
            <a:pPr algn="ctr"/>
            <a:r>
              <a:rPr lang="en-GB" dirty="0" smtClean="0">
                <a:solidFill>
                  <a:schemeClr val="bg1"/>
                </a:solidFill>
              </a:rPr>
              <a:t>“DSLs”</a:t>
            </a:r>
          </a:p>
          <a:p>
            <a:pPr algn="ctr"/>
            <a:r>
              <a:rPr lang="en-GB" dirty="0" smtClean="0">
                <a:solidFill>
                  <a:schemeClr val="bg1"/>
                </a:solidFill>
              </a:rPr>
              <a:t>“LINQ”</a:t>
            </a:r>
            <a:endParaRPr lang="en-GB" dirty="0">
              <a:solidFill>
                <a:schemeClr val="bg1"/>
              </a:solidFill>
            </a:endParaRPr>
          </a:p>
        </p:txBody>
      </p:sp>
      <p:sp>
        <p:nvSpPr>
          <p:cNvPr id="29" name="TextBox 28"/>
          <p:cNvSpPr txBox="1"/>
          <p:nvPr/>
        </p:nvSpPr>
        <p:spPr>
          <a:xfrm>
            <a:off x="3762640" y="4820991"/>
            <a:ext cx="795411" cy="400110"/>
          </a:xfrm>
          <a:prstGeom prst="rect">
            <a:avLst/>
          </a:prstGeom>
          <a:noFill/>
        </p:spPr>
        <p:txBody>
          <a:bodyPr wrap="none" rtlCol="0">
            <a:spAutoFit/>
          </a:bodyPr>
          <a:lstStyle/>
          <a:p>
            <a:pPr algn="ctr"/>
            <a:r>
              <a:rPr lang="en-GB" sz="2000" b="1" dirty="0" smtClean="0">
                <a:solidFill>
                  <a:schemeClr val="bg1"/>
                </a:solidFill>
              </a:rPr>
              <a:t>Types</a:t>
            </a:r>
            <a:endParaRPr lang="en-GB" sz="2000" b="1" dirty="0">
              <a:solidFill>
                <a:schemeClr val="bg1"/>
              </a:solidFill>
            </a:endParaRPr>
          </a:p>
        </p:txBody>
      </p:sp>
      <p:sp>
        <p:nvSpPr>
          <p:cNvPr id="33" name="TextBox 32"/>
          <p:cNvSpPr txBox="1"/>
          <p:nvPr/>
        </p:nvSpPr>
        <p:spPr>
          <a:xfrm>
            <a:off x="3929713" y="5125792"/>
            <a:ext cx="1148135" cy="369332"/>
          </a:xfrm>
          <a:prstGeom prst="rect">
            <a:avLst/>
          </a:prstGeom>
          <a:noFill/>
        </p:spPr>
        <p:txBody>
          <a:bodyPr wrap="none" rtlCol="0">
            <a:spAutoFit/>
          </a:bodyPr>
          <a:lstStyle/>
          <a:p>
            <a:pPr algn="ctr"/>
            <a:r>
              <a:rPr lang="en-GB" dirty="0" smtClean="0">
                <a:solidFill>
                  <a:schemeClr val="bg1"/>
                </a:solidFill>
              </a:rPr>
              <a:t>“generics”</a:t>
            </a:r>
          </a:p>
        </p:txBody>
      </p:sp>
      <p:sp>
        <p:nvSpPr>
          <p:cNvPr id="34" name="AutoShape 9"/>
          <p:cNvSpPr>
            <a:spLocks noChangeArrowheads="1"/>
          </p:cNvSpPr>
          <p:nvPr/>
        </p:nvSpPr>
        <p:spPr bwMode="auto">
          <a:xfrm>
            <a:off x="7149832" y="824248"/>
            <a:ext cx="1582044" cy="1015663"/>
          </a:xfrm>
          <a:prstGeom prst="wedgeRectCallout">
            <a:avLst>
              <a:gd name="adj1" fmla="val -165015"/>
              <a:gd name="adj2" fmla="val 73303"/>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a:t>
            </a:r>
          </a:p>
          <a:p>
            <a:pPr algn="ctr"/>
            <a:r>
              <a:rPr lang="en-GB" sz="2000" b="1" dirty="0" smtClean="0"/>
              <a:t>parallelism </a:t>
            </a:r>
          </a:p>
          <a:p>
            <a:pPr algn="ctr"/>
            <a:r>
              <a:rPr lang="en-GB" sz="2000" b="1" dirty="0" smtClean="0"/>
              <a:t>sane</a:t>
            </a:r>
          </a:p>
        </p:txBody>
      </p:sp>
      <p:sp>
        <p:nvSpPr>
          <p:cNvPr id="35" name="AutoShape 9"/>
          <p:cNvSpPr>
            <a:spLocks noChangeArrowheads="1"/>
          </p:cNvSpPr>
          <p:nvPr/>
        </p:nvSpPr>
        <p:spPr bwMode="auto">
          <a:xfrm>
            <a:off x="0" y="1955443"/>
            <a:ext cx="2472833" cy="1015663"/>
          </a:xfrm>
          <a:prstGeom prst="wedgeRectCallout">
            <a:avLst>
              <a:gd name="adj1" fmla="val 40397"/>
              <a:gd name="adj2" fmla="val 77108"/>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I/O and task </a:t>
            </a:r>
          </a:p>
          <a:p>
            <a:pPr algn="ctr"/>
            <a:r>
              <a:rPr lang="en-GB" sz="2000" b="1" dirty="0" smtClean="0"/>
              <a:t>parallelism more</a:t>
            </a:r>
          </a:p>
          <a:p>
            <a:pPr algn="ctr"/>
            <a:r>
              <a:rPr lang="en-GB" sz="2000" b="1" dirty="0" smtClean="0"/>
              <a:t>compositional</a:t>
            </a:r>
            <a:endParaRPr lang="en-GB" sz="2000" b="1" dirty="0"/>
          </a:p>
        </p:txBody>
      </p:sp>
      <p:sp>
        <p:nvSpPr>
          <p:cNvPr id="36" name="AutoShape 9"/>
          <p:cNvSpPr>
            <a:spLocks noChangeArrowheads="1"/>
          </p:cNvSpPr>
          <p:nvPr/>
        </p:nvSpPr>
        <p:spPr bwMode="auto">
          <a:xfrm>
            <a:off x="2148536" y="5598017"/>
            <a:ext cx="1715126" cy="1015663"/>
          </a:xfrm>
          <a:prstGeom prst="wedgeRectCallout">
            <a:avLst>
              <a:gd name="adj1" fmla="val 50712"/>
              <a:gd name="adj2" fmla="val -80128"/>
            </a:avLst>
          </a:prstGeom>
          <a:solidFill>
            <a:srgbClr val="0033CC"/>
          </a:solidFill>
          <a:ln w="15875">
            <a:solidFill>
              <a:schemeClr val="tx1"/>
            </a:solidFill>
            <a:miter lim="800000"/>
            <a:headEnd/>
            <a:tailEnd/>
          </a:ln>
          <a:effectLst/>
        </p:spPr>
        <p:txBody>
          <a:bodyPr wrap="square" anchor="ctr" anchorCtr="1">
            <a:spAutoFit/>
          </a:bodyPr>
          <a:lstStyle/>
          <a:p>
            <a:pPr algn="ctr"/>
            <a:r>
              <a:rPr lang="en-GB" sz="2000" b="1" dirty="0" smtClean="0"/>
              <a:t>Make </a:t>
            </a:r>
          </a:p>
          <a:p>
            <a:pPr algn="ctr"/>
            <a:r>
              <a:rPr lang="en-GB" sz="2000" b="1" dirty="0" smtClean="0"/>
              <a:t>programming</a:t>
            </a:r>
          </a:p>
          <a:p>
            <a:pPr algn="ctr"/>
            <a:r>
              <a:rPr lang="en-GB" sz="2000" b="1" dirty="0" smtClean="0"/>
              <a:t>sane</a:t>
            </a:r>
            <a:endParaRPr lang="en-GB" sz="2000" b="1" dirty="0"/>
          </a:p>
        </p:txBody>
      </p:sp>
      <p:sp>
        <p:nvSpPr>
          <p:cNvPr id="37" name="AutoShape 9"/>
          <p:cNvSpPr>
            <a:spLocks noChangeArrowheads="1"/>
          </p:cNvSpPr>
          <p:nvPr/>
        </p:nvSpPr>
        <p:spPr bwMode="auto">
          <a:xfrm>
            <a:off x="6488805" y="2449030"/>
            <a:ext cx="2655195" cy="1569660"/>
          </a:xfrm>
          <a:prstGeom prst="wedgeRectCallout">
            <a:avLst>
              <a:gd name="adj1" fmla="val -62939"/>
              <a:gd name="adj2" fmla="val 27592"/>
            </a:avLst>
          </a:prstGeom>
          <a:solidFill>
            <a:srgbClr val="0033CC"/>
          </a:solidFill>
          <a:ln w="15875">
            <a:solidFill>
              <a:schemeClr val="tx1"/>
            </a:solidFill>
            <a:miter lim="800000"/>
            <a:headEnd/>
            <a:tailEnd/>
          </a:ln>
          <a:effectLst/>
        </p:spPr>
        <p:txBody>
          <a:bodyPr wrap="square" anchor="ctr" anchorCtr="1">
            <a:spAutoFit/>
          </a:bodyPr>
          <a:lstStyle/>
          <a:p>
            <a:pPr algn="ctr"/>
            <a:r>
              <a:rPr lang="en-GB" b="1" dirty="0" smtClean="0"/>
              <a:t>Integrate declarative  </a:t>
            </a:r>
          </a:p>
          <a:p>
            <a:pPr algn="ctr"/>
            <a:r>
              <a:rPr lang="en-GB" b="1" dirty="0" smtClean="0"/>
              <a:t>engine-based parallelism </a:t>
            </a:r>
          </a:p>
          <a:p>
            <a:pPr algn="ctr"/>
            <a:r>
              <a:rPr lang="en-GB" b="1" dirty="0" smtClean="0"/>
              <a:t>into language</a:t>
            </a:r>
          </a:p>
          <a:p>
            <a:pPr algn="ctr"/>
            <a:r>
              <a:rPr lang="en-GB" sz="1400" b="1" dirty="0" smtClean="0"/>
              <a:t>e.g. Queries,</a:t>
            </a:r>
          </a:p>
          <a:p>
            <a:pPr algn="ctr"/>
            <a:r>
              <a:rPr lang="en-GB" sz="1400" b="1" dirty="0" smtClean="0"/>
              <a:t>Array/matrix programs,</a:t>
            </a:r>
          </a:p>
          <a:p>
            <a:pPr algn="ctr"/>
            <a:r>
              <a:rPr lang="en-GB" sz="1400" b="1" dirty="0" smtClean="0"/>
              <a:t>Constraint programs</a:t>
            </a:r>
            <a:endParaRPr lang="en-GB" sz="1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3" grpId="0"/>
      <p:bldP spid="14" grpId="0"/>
      <p:bldP spid="14" grpId="1"/>
      <p:bldP spid="18" grpId="0" animBg="1"/>
      <p:bldP spid="21" grpId="0" animBg="1"/>
      <p:bldP spid="25" grpId="0"/>
      <p:bldP spid="25" grpId="1"/>
      <p:bldP spid="20" grpId="0"/>
      <p:bldP spid="20" grpId="1"/>
      <p:bldP spid="24" grpId="0"/>
      <p:bldP spid="24" grpId="1"/>
      <p:bldP spid="26" grpId="0"/>
      <p:bldP spid="26" grpId="1"/>
      <p:bldP spid="27" grpId="0"/>
      <p:bldP spid="28" grpId="0"/>
      <p:bldP spid="28" grpId="1"/>
      <p:bldP spid="29" grpId="0"/>
      <p:bldP spid="33" grpId="0"/>
      <p:bldP spid="33" grpId="1"/>
      <p:bldP spid="34" grpId="0" animBg="1"/>
      <p:bldP spid="35" grpId="0" animBg="1"/>
      <p:bldP spid="36"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immutability</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Immutability the norm...</a:t>
            </a:r>
            <a:endParaRPr lang="en-GB" dirty="0"/>
          </a:p>
        </p:txBody>
      </p:sp>
      <p:sp>
        <p:nvSpPr>
          <p:cNvPr id="10" name="Content Placeholder 9"/>
          <p:cNvSpPr>
            <a:spLocks noGrp="1"/>
          </p:cNvSpPr>
          <p:nvPr>
            <p:ph type="body" idx="1"/>
          </p:nvPr>
        </p:nvSpPr>
        <p:spPr/>
        <p:txBody>
          <a:bodyPr/>
          <a:lstStyle/>
          <a:p>
            <a:r>
              <a:rPr lang="en-GB" sz="3200" b="1" dirty="0" smtClean="0">
                <a:solidFill>
                  <a:schemeClr val="accent2">
                    <a:lumMod val="20000"/>
                    <a:lumOff val="80000"/>
                  </a:schemeClr>
                </a:solidFill>
              </a:rPr>
              <a:t>Immutable Lists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Records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Sets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Objects</a:t>
            </a:r>
            <a:endParaRPr lang="en-GB" sz="3200" b="1" dirty="0">
              <a:solidFill>
                <a:schemeClr val="accent2">
                  <a:lumMod val="20000"/>
                  <a:lumOff val="80000"/>
                </a:schemeClr>
              </a:solidFill>
            </a:endParaRPr>
          </a:p>
        </p:txBody>
      </p:sp>
      <p:sp>
        <p:nvSpPr>
          <p:cNvPr id="11" name="Content Placeholder 10"/>
          <p:cNvSpPr>
            <a:spLocks noGrp="1"/>
          </p:cNvSpPr>
          <p:nvPr>
            <p:ph sz="half" idx="4294967295"/>
          </p:nvPr>
        </p:nvSpPr>
        <p:spPr>
          <a:xfrm>
            <a:off x="4648200" y="1411288"/>
            <a:ext cx="4495800" cy="2130425"/>
          </a:xfrm>
        </p:spPr>
        <p:txBody>
          <a:bodyPr/>
          <a:lstStyle/>
          <a:p>
            <a:r>
              <a:rPr lang="en-GB" sz="3200" b="1" dirty="0" smtClean="0">
                <a:solidFill>
                  <a:schemeClr val="accent2">
                    <a:lumMod val="20000"/>
                    <a:lumOff val="80000"/>
                  </a:schemeClr>
                </a:solidFill>
              </a:rPr>
              <a:t>Immutable Tuples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Maps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Unions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 lots of language features to encourage immutability</a:t>
            </a:r>
          </a:p>
          <a:p>
            <a:endParaRPr lang="en-GB" sz="3200" b="1" dirty="0">
              <a:solidFill>
                <a:schemeClr val="accent2">
                  <a:lumMod val="20000"/>
                  <a:lumOff val="80000"/>
                </a:schemeClr>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solidFill>
                  <a:schemeClr val="bg2"/>
                </a:solidFill>
              </a:rPr>
              <a:t>immutability</a:t>
            </a:r>
            <a:endParaRPr lang="en-GB" dirty="0">
              <a:solidFill>
                <a:schemeClr val="bg2"/>
              </a:solidFill>
            </a:endParaRPr>
          </a:p>
        </p:txBody>
      </p:sp>
      <p:sp>
        <p:nvSpPr>
          <p:cNvPr id="5" name="Subtitle 4"/>
          <p:cNvSpPr>
            <a:spLocks noGrp="1"/>
          </p:cNvSpPr>
          <p:nvPr>
            <p:ph type="subTitle" idx="1"/>
          </p:nvPr>
        </p:nvSpPr>
        <p:spPr/>
        <p:txBody>
          <a:bodyPr/>
          <a:lstStyle/>
          <a:p>
            <a:endParaRPr lang="en-GB" dirty="0"/>
          </a:p>
        </p:txBody>
      </p:sp>
      <p:sp>
        <p:nvSpPr>
          <p:cNvPr id="6" name="Text Placeholder 5"/>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react, not act</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Example: F#</a:t>
            </a:r>
            <a:endParaRPr lang="en-GB" dirty="0"/>
          </a:p>
        </p:txBody>
      </p:sp>
      <p:sp>
        <p:nvSpPr>
          <p:cNvPr id="3" name="Content Placeholder 2"/>
          <p:cNvSpPr>
            <a:spLocks noGrp="1"/>
          </p:cNvSpPr>
          <p:nvPr>
            <p:ph type="body" idx="1"/>
          </p:nvPr>
        </p:nvSpPr>
        <p:spPr>
          <a:xfrm>
            <a:off x="0" y="1399996"/>
            <a:ext cx="8381999" cy="2135969"/>
          </a:xfrm>
        </p:spPr>
        <p:txBody>
          <a:bodyPr/>
          <a:lstStyle/>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Parallel</a:t>
            </a:r>
            <a:r>
              <a:rPr lang="en-GB" sz="3600" dirty="0" smtClean="0">
                <a:solidFill>
                  <a:schemeClr val="accent1">
                    <a:lumMod val="40000"/>
                    <a:lumOff val="60000"/>
                  </a:schemeClr>
                </a:solidFill>
              </a:rPr>
              <a:t> </a:t>
            </a:r>
            <a:r>
              <a:rPr lang="en-GB" sz="3600" dirty="0" smtClean="0">
                <a:solidFill>
                  <a:schemeClr val="accent1">
                    <a:lumMod val="40000"/>
                    <a:lumOff val="60000"/>
                  </a:schemeClr>
                </a:solidFill>
              </a:rPr>
              <a:t>Language</a:t>
            </a:r>
            <a:endParaRPr lang="en-GB" sz="3600" dirty="0" smtClean="0">
              <a:solidFill>
                <a:schemeClr val="accent1">
                  <a:lumMod val="40000"/>
                  <a:lumOff val="60000"/>
                </a:schemeClr>
              </a:solidFill>
            </a:endParaRPr>
          </a:p>
          <a:p>
            <a:pPr algn="ctr">
              <a:buNone/>
            </a:pPr>
            <a:endParaRPr lang="en-GB" sz="3600"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active </a:t>
            </a:r>
            <a:r>
              <a:rPr lang="en-GB" b="1" u="sng" dirty="0" smtClean="0">
                <a:solidFill>
                  <a:schemeClr val="accent1">
                    <a:lumMod val="40000"/>
                    <a:lumOff val="60000"/>
                  </a:schemeClr>
                </a:solidFill>
              </a:rPr>
              <a:t>computations</a:t>
            </a:r>
            <a:r>
              <a:rPr lang="en-GB" dirty="0" smtClean="0">
                <a:solidFill>
                  <a:schemeClr val="accent1">
                    <a:lumMod val="40000"/>
                    <a:lumOff val="60000"/>
                  </a:schemeClr>
                </a:solidFill>
              </a:rPr>
              <a:t>)</a:t>
            </a:r>
          </a:p>
          <a:p>
            <a:pPr>
              <a:buNone/>
            </a:pPr>
            <a:endParaRPr lang="en-GB" sz="3600" dirty="0" smtClean="0">
              <a:solidFill>
                <a:schemeClr val="accent1">
                  <a:lumMod val="40000"/>
                  <a:lumOff val="60000"/>
                </a:schemeClr>
              </a:solidFill>
            </a:endParaRPr>
          </a:p>
          <a:p>
            <a:pPr algn="ctr">
              <a:buNone/>
            </a:pPr>
            <a:r>
              <a:rPr lang="en-GB" sz="3600" dirty="0" smtClean="0">
                <a:solidFill>
                  <a:schemeClr val="accent1">
                    <a:lumMod val="40000"/>
                    <a:lumOff val="60000"/>
                  </a:schemeClr>
                </a:solidFill>
              </a:rPr>
              <a:t>F</a:t>
            </a:r>
            <a:r>
              <a:rPr lang="en-GB" sz="3600" dirty="0" smtClean="0">
                <a:solidFill>
                  <a:schemeClr val="accent1">
                    <a:lumMod val="40000"/>
                    <a:lumOff val="60000"/>
                  </a:schemeClr>
                </a:solidFill>
              </a:rPr>
              <a:t># is a  </a:t>
            </a:r>
            <a:r>
              <a:rPr lang="en-GB" sz="3600" b="1" dirty="0" smtClean="0">
                <a:solidFill>
                  <a:schemeClr val="accent1">
                    <a:lumMod val="40000"/>
                    <a:lumOff val="60000"/>
                  </a:schemeClr>
                </a:solidFill>
              </a:rPr>
              <a:t>Reactive</a:t>
            </a:r>
            <a:r>
              <a:rPr lang="en-GB" sz="3600" dirty="0" smtClean="0">
                <a:solidFill>
                  <a:schemeClr val="accent1">
                    <a:lumMod val="40000"/>
                    <a:lumOff val="60000"/>
                  </a:schemeClr>
                </a:solidFill>
              </a:rPr>
              <a:t> Language</a:t>
            </a:r>
            <a:endParaRPr lang="en-GB" sz="3600" b="1" dirty="0" smtClean="0">
              <a:solidFill>
                <a:schemeClr val="accent1">
                  <a:lumMod val="40000"/>
                  <a:lumOff val="60000"/>
                </a:schemeClr>
              </a:solidFill>
            </a:endParaRPr>
          </a:p>
          <a:p>
            <a:pPr algn="ctr">
              <a:buNone/>
            </a:pPr>
            <a:endParaRPr lang="en-GB"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pending </a:t>
            </a:r>
            <a:r>
              <a:rPr lang="en-GB" b="1" u="sng" dirty="0" smtClean="0">
                <a:solidFill>
                  <a:schemeClr val="accent1">
                    <a:lumMod val="40000"/>
                    <a:lumOff val="60000"/>
                  </a:schemeClr>
                </a:solidFill>
              </a:rPr>
              <a:t>reactions</a:t>
            </a:r>
            <a:r>
              <a:rPr lang="en-GB" dirty="0" smtClean="0">
                <a:solidFill>
                  <a:schemeClr val="accent1">
                    <a:lumMod val="40000"/>
                    <a:lumOff val="60000"/>
                  </a:schemeClr>
                </a:solidFill>
              </a:rPr>
              <a:t>)</a:t>
            </a:r>
          </a:p>
          <a:p>
            <a:pPr>
              <a:buNone/>
            </a:pPr>
            <a:endParaRPr lang="en-GB" sz="3600" dirty="0">
              <a:solidFill>
                <a:schemeClr val="accent1">
                  <a:lumMod val="40000"/>
                  <a:lumOff val="60000"/>
                </a:schemeClr>
              </a:solidFill>
            </a:endParaRPr>
          </a:p>
        </p:txBody>
      </p:sp>
      <p:sp>
        <p:nvSpPr>
          <p:cNvPr id="4" name="Rectangular Callout 3"/>
          <p:cNvSpPr/>
          <p:nvPr/>
        </p:nvSpPr>
        <p:spPr>
          <a:xfrm>
            <a:off x="6774287" y="3342328"/>
            <a:ext cx="2402452" cy="2308324"/>
          </a:xfrm>
          <a:prstGeom prst="wedgeRectCallout">
            <a:avLst>
              <a:gd name="adj1" fmla="val -55364"/>
              <a:gd name="adj2" fmla="val -2153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square" anchor="ctr" anchorCtr="1">
            <a:spAutoFit/>
          </a:bodyPr>
          <a:lstStyle/>
          <a:p>
            <a:pPr algn="ctr"/>
            <a:r>
              <a:rPr lang="en-GB" b="1" dirty="0" smtClean="0">
                <a:solidFill>
                  <a:schemeClr val="tx1"/>
                </a:solidFill>
              </a:rPr>
              <a:t> GUI Event</a:t>
            </a:r>
          </a:p>
          <a:p>
            <a:pPr algn="ctr"/>
            <a:r>
              <a:rPr lang="en-GB" b="1" dirty="0" smtClean="0">
                <a:solidFill>
                  <a:schemeClr val="tx1"/>
                </a:solidFill>
              </a:rPr>
              <a:t> Page Load</a:t>
            </a:r>
          </a:p>
          <a:p>
            <a:pPr algn="ctr"/>
            <a:r>
              <a:rPr lang="en-GB" b="1" dirty="0" smtClean="0">
                <a:solidFill>
                  <a:schemeClr val="tx1"/>
                </a:solidFill>
              </a:rPr>
              <a:t>Timer </a:t>
            </a:r>
            <a:r>
              <a:rPr lang="en-GB" b="1" dirty="0" err="1" smtClean="0">
                <a:solidFill>
                  <a:schemeClr val="tx1"/>
                </a:solidFill>
              </a:rPr>
              <a:t>Callback</a:t>
            </a:r>
            <a:endParaRPr lang="en-GB" b="1" dirty="0" smtClean="0">
              <a:solidFill>
                <a:schemeClr val="tx1"/>
              </a:solidFill>
            </a:endParaRPr>
          </a:p>
          <a:p>
            <a:pPr algn="ctr"/>
            <a:r>
              <a:rPr lang="en-GB" b="1" dirty="0" smtClean="0">
                <a:solidFill>
                  <a:schemeClr val="tx1"/>
                </a:solidFill>
              </a:rPr>
              <a:t>Query Response</a:t>
            </a:r>
          </a:p>
          <a:p>
            <a:pPr algn="ctr"/>
            <a:r>
              <a:rPr lang="en-GB" b="1" dirty="0" smtClean="0">
                <a:solidFill>
                  <a:schemeClr val="tx1"/>
                </a:solidFill>
              </a:rPr>
              <a:t>HTTP Response</a:t>
            </a:r>
          </a:p>
          <a:p>
            <a:pPr algn="ctr"/>
            <a:r>
              <a:rPr lang="en-GB" b="1" dirty="0" smtClean="0">
                <a:solidFill>
                  <a:schemeClr val="tx1"/>
                </a:solidFill>
              </a:rPr>
              <a:t>Web Service Response</a:t>
            </a:r>
          </a:p>
          <a:p>
            <a:pPr algn="ctr"/>
            <a:r>
              <a:rPr lang="en-GB" b="1" dirty="0" smtClean="0">
                <a:solidFill>
                  <a:schemeClr val="tx1"/>
                </a:solidFill>
              </a:rPr>
              <a:t>Disk I/O Completion</a:t>
            </a:r>
          </a:p>
          <a:p>
            <a:pPr algn="ctr"/>
            <a:r>
              <a:rPr lang="en-GB" b="1" dirty="0" smtClean="0">
                <a:solidFill>
                  <a:schemeClr val="tx1"/>
                </a:solidFill>
              </a:rPr>
              <a:t>Agent Gets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Themes</a:t>
            </a:r>
            <a:endParaRPr lang="en-GB" dirty="0"/>
          </a:p>
        </p:txBody>
      </p:sp>
      <p:sp>
        <p:nvSpPr>
          <p:cNvPr id="6" name="Text Placeholder 5"/>
          <p:cNvSpPr>
            <a:spLocks noGrp="1"/>
          </p:cNvSpPr>
          <p:nvPr>
            <p:ph type="body" sz="quarter" idx="10"/>
          </p:nvPr>
        </p:nvSpPr>
        <p:spPr/>
        <p:txBody>
          <a:bodyPr/>
          <a:lstStyle/>
          <a:p>
            <a:r>
              <a:rPr lang="en-GB" sz="4000" dirty="0" smtClean="0"/>
              <a:t>Theme: Simplicity</a:t>
            </a:r>
            <a:endParaRPr lang="en-GB" sz="4000" dirty="0" smtClean="0"/>
          </a:p>
          <a:p>
            <a:endParaRPr lang="en-GB" sz="4000" dirty="0" smtClean="0"/>
          </a:p>
          <a:p>
            <a:r>
              <a:rPr lang="en-GB" sz="4000" dirty="0" smtClean="0"/>
              <a:t>Theme: </a:t>
            </a:r>
            <a:r>
              <a:rPr lang="en-GB" sz="4000" dirty="0" smtClean="0"/>
              <a:t>Immutability</a:t>
            </a:r>
            <a:endParaRPr lang="en-GB" sz="4000" dirty="0" smtClean="0"/>
          </a:p>
          <a:p>
            <a:endParaRPr lang="en-GB" sz="4000" dirty="0" smtClean="0"/>
          </a:p>
          <a:p>
            <a:r>
              <a:rPr lang="en-GB" sz="4000" dirty="0" smtClean="0"/>
              <a:t>Theme: </a:t>
            </a:r>
            <a:r>
              <a:rPr lang="en-GB" sz="4000" dirty="0" smtClean="0"/>
              <a:t>Reaction v. Action</a:t>
            </a:r>
            <a:endParaRPr lang="en-GB" sz="4000" dirty="0" smtClean="0"/>
          </a:p>
          <a:p>
            <a:endParaRPr lang="en-GB" sz="4000" dirty="0" smtClean="0"/>
          </a:p>
          <a:p>
            <a:r>
              <a:rPr lang="en-GB" sz="4000" dirty="0" smtClean="0"/>
              <a:t>Theme: </a:t>
            </a:r>
            <a:r>
              <a:rPr lang="en-GB" sz="4000" dirty="0" smtClean="0"/>
              <a:t>Actors and Agents</a:t>
            </a:r>
            <a:endParaRPr lang="en-GB" sz="4000" dirty="0" smtClean="0"/>
          </a:p>
          <a:p>
            <a:endParaRPr lang="en-GB" sz="4000" dirty="0" smtClean="0"/>
          </a:p>
          <a:p>
            <a:endParaRPr lang="en-GB" sz="4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8808" y="3253804"/>
            <a:ext cx="8382000" cy="1495794"/>
          </a:xfrm>
        </p:spPr>
        <p:txBody>
          <a:bodyPr/>
          <a:lstStyle/>
          <a:p>
            <a:r>
              <a:rPr lang="en-GB" sz="3600" dirty="0" smtClean="0"/>
              <a:t>(the same applies to Java, C#, VB, </a:t>
            </a:r>
            <a:r>
              <a:rPr lang="en-GB" sz="3600" dirty="0" err="1" smtClean="0"/>
              <a:t>Scala</a:t>
            </a:r>
            <a:r>
              <a:rPr lang="en-GB" sz="3600" dirty="0" smtClean="0"/>
              <a:t>, </a:t>
            </a:r>
            <a:r>
              <a:rPr lang="en-GB" sz="3600" dirty="0" err="1" smtClean="0"/>
              <a:t>Erlang</a:t>
            </a:r>
            <a:r>
              <a:rPr lang="en-GB" sz="3600" dirty="0" smtClean="0"/>
              <a:t>, ...)</a:t>
            </a:r>
            <a:r>
              <a:rPr lang="en-GB" dirty="0" smtClean="0"/>
              <a:t/>
            </a:r>
            <a:br>
              <a:rPr lang="en-GB" dirty="0" smtClean="0"/>
            </a:br>
            <a:r>
              <a:rPr lang="en-GB" dirty="0" smtClean="0"/>
              <a:t/>
            </a:r>
            <a:br>
              <a:rPr lang="en-GB" dirty="0" smtClean="0"/>
            </a:br>
            <a:r>
              <a:rPr lang="en-GB" sz="2400" dirty="0" smtClean="0"/>
              <a:t>and we’re still working through the ramifications of this!</a:t>
            </a:r>
            <a:endParaRPr lang="en-GB"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0" name="Picture 2"/>
          <p:cNvPicPr>
            <a:picLocks noChangeAspect="1" noChangeArrowheads="1"/>
          </p:cNvPicPr>
          <p:nvPr/>
        </p:nvPicPr>
        <p:blipFill>
          <a:blip r:embed="rId2"/>
          <a:srcRect l="28696" t="41007" r="27065" b="14691"/>
          <a:stretch>
            <a:fillRect/>
          </a:stretch>
        </p:blipFill>
        <p:spPr bwMode="auto">
          <a:xfrm>
            <a:off x="420523" y="3393397"/>
            <a:ext cx="5393635" cy="3207026"/>
          </a:xfrm>
          <a:prstGeom prst="rect">
            <a:avLst/>
          </a:prstGeom>
          <a:noFill/>
          <a:ln w="9525">
            <a:noFill/>
            <a:miter lim="800000"/>
            <a:headEnd/>
            <a:tailEnd/>
          </a:ln>
        </p:spPr>
      </p:pic>
      <p:pic>
        <p:nvPicPr>
          <p:cNvPr id="114694" name="Picture 6"/>
          <p:cNvPicPr>
            <a:picLocks noChangeAspect="1" noChangeArrowheads="1"/>
          </p:cNvPicPr>
          <p:nvPr/>
        </p:nvPicPr>
        <p:blipFill>
          <a:blip r:embed="rId3"/>
          <a:srcRect l="22065" t="17217" r="28152" b="21391"/>
          <a:stretch>
            <a:fillRect/>
          </a:stretch>
        </p:blipFill>
        <p:spPr bwMode="auto">
          <a:xfrm>
            <a:off x="4943993" y="577869"/>
            <a:ext cx="4006823" cy="3088228"/>
          </a:xfrm>
          <a:prstGeom prst="rect">
            <a:avLst/>
          </a:prstGeom>
          <a:noFill/>
          <a:ln w="28575">
            <a:solidFill>
              <a:schemeClr val="tx1"/>
            </a:solidFill>
            <a:miter lim="800000"/>
            <a:headEnd/>
            <a:tailEnd/>
          </a:ln>
          <a:effectLst>
            <a:outerShdw blurRad="50800" dist="38100" dir="2700000" algn="tl" rotWithShape="0">
              <a:prstClr val="black">
                <a:alpha val="40000"/>
              </a:prstClr>
            </a:outerShdw>
          </a:effectLst>
        </p:spPr>
      </p:pic>
      <p:pic>
        <p:nvPicPr>
          <p:cNvPr id="13" name="Picture 2"/>
          <p:cNvPicPr>
            <a:picLocks noChangeAspect="1" noChangeArrowheads="1"/>
          </p:cNvPicPr>
          <p:nvPr/>
        </p:nvPicPr>
        <p:blipFill>
          <a:blip r:embed="rId4"/>
          <a:srcRect l="22826" t="21968" r="23587" b="9748"/>
          <a:stretch>
            <a:fillRect/>
          </a:stretch>
        </p:blipFill>
        <p:spPr bwMode="auto">
          <a:xfrm>
            <a:off x="729043" y="309093"/>
            <a:ext cx="3834931" cy="2901480"/>
          </a:xfrm>
          <a:prstGeom prst="rect">
            <a:avLst/>
          </a:prstGeom>
          <a:noFill/>
          <a:ln w="9525">
            <a:noFill/>
            <a:miter lim="800000"/>
            <a:headEnd/>
            <a:tailEnd/>
          </a:ln>
        </p:spPr>
      </p:pic>
      <p:pic>
        <p:nvPicPr>
          <p:cNvPr id="114695" name="Picture 7"/>
          <p:cNvPicPr>
            <a:picLocks noChangeAspect="1" noChangeArrowheads="1"/>
          </p:cNvPicPr>
          <p:nvPr/>
        </p:nvPicPr>
        <p:blipFill>
          <a:blip r:embed="rId5"/>
          <a:srcRect l="12717" t="39542" r="55529" b="15423"/>
          <a:stretch>
            <a:fillRect/>
          </a:stretch>
        </p:blipFill>
        <p:spPr bwMode="auto">
          <a:xfrm>
            <a:off x="3559609" y="2697850"/>
            <a:ext cx="4940448" cy="4160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2" name="Picture 4"/>
          <p:cNvPicPr>
            <a:picLocks noChangeAspect="1" noChangeArrowheads="1"/>
          </p:cNvPicPr>
          <p:nvPr/>
        </p:nvPicPr>
        <p:blipFill>
          <a:blip r:embed="rId2"/>
          <a:srcRect l="10056" t="41654" r="55613" b="37098"/>
          <a:stretch>
            <a:fillRect/>
          </a:stretch>
        </p:blipFill>
        <p:spPr bwMode="auto">
          <a:xfrm>
            <a:off x="351649" y="945196"/>
            <a:ext cx="6890434" cy="2532099"/>
          </a:xfrm>
          <a:prstGeom prst="rect">
            <a:avLst/>
          </a:prstGeom>
          <a:noFill/>
          <a:ln w="9525">
            <a:noFill/>
            <a:miter lim="800000"/>
            <a:headEnd/>
            <a:tailEnd/>
          </a:ln>
        </p:spPr>
      </p:pic>
      <p:pic>
        <p:nvPicPr>
          <p:cNvPr id="114693" name="Picture 5"/>
          <p:cNvPicPr>
            <a:picLocks noChangeAspect="1" noChangeArrowheads="1"/>
          </p:cNvPicPr>
          <p:nvPr/>
        </p:nvPicPr>
        <p:blipFill>
          <a:blip r:embed="rId3"/>
          <a:srcRect t="50343" r="48370" b="21282"/>
          <a:stretch>
            <a:fillRect/>
          </a:stretch>
        </p:blipFill>
        <p:spPr bwMode="auto">
          <a:xfrm>
            <a:off x="180304" y="3541319"/>
            <a:ext cx="8706119" cy="2840944"/>
          </a:xfrm>
          <a:prstGeom prst="rect">
            <a:avLst/>
          </a:prstGeom>
          <a:noFill/>
          <a:ln w="9525">
            <a:noFill/>
            <a:miter lim="800000"/>
            <a:headEnd/>
            <a:tailEnd/>
          </a:ln>
        </p:spPr>
      </p:pic>
      <p:sp>
        <p:nvSpPr>
          <p:cNvPr id="8" name="Freeform 7"/>
          <p:cNvSpPr/>
          <p:nvPr/>
        </p:nvSpPr>
        <p:spPr bwMode="auto">
          <a:xfrm>
            <a:off x="1899274" y="1758328"/>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Freeform 8"/>
          <p:cNvSpPr/>
          <p:nvPr/>
        </p:nvSpPr>
        <p:spPr bwMode="auto">
          <a:xfrm>
            <a:off x="982727" y="1253906"/>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Freeform 9"/>
          <p:cNvSpPr/>
          <p:nvPr/>
        </p:nvSpPr>
        <p:spPr bwMode="auto">
          <a:xfrm>
            <a:off x="493331" y="3803922"/>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TextBox 10"/>
          <p:cNvSpPr txBox="1"/>
          <p:nvPr/>
        </p:nvSpPr>
        <p:spPr>
          <a:xfrm>
            <a:off x="7547020" y="1571223"/>
            <a:ext cx="728213" cy="400110"/>
          </a:xfrm>
          <a:prstGeom prst="rect">
            <a:avLst/>
          </a:prstGeom>
          <a:noFill/>
        </p:spPr>
        <p:txBody>
          <a:bodyPr wrap="none" rtlCol="0">
            <a:spAutoFit/>
          </a:bodyPr>
          <a:lstStyle/>
          <a:p>
            <a:r>
              <a:rPr lang="en-GB" sz="2000" b="1" dirty="0" err="1" smtClean="0"/>
              <a:t>Scala</a:t>
            </a:r>
            <a:endParaRPr lang="en-GB" sz="2000" b="1" dirty="0"/>
          </a:p>
        </p:txBody>
      </p:sp>
      <p:sp>
        <p:nvSpPr>
          <p:cNvPr id="12" name="TextBox 11"/>
          <p:cNvSpPr txBox="1"/>
          <p:nvPr/>
        </p:nvSpPr>
        <p:spPr>
          <a:xfrm>
            <a:off x="7609268" y="3166057"/>
            <a:ext cx="849913" cy="400110"/>
          </a:xfrm>
          <a:prstGeom prst="rect">
            <a:avLst/>
          </a:prstGeom>
          <a:noFill/>
        </p:spPr>
        <p:txBody>
          <a:bodyPr wrap="none" rtlCol="0">
            <a:spAutoFit/>
          </a:bodyPr>
          <a:lstStyle/>
          <a:p>
            <a:r>
              <a:rPr lang="en-GB" sz="2000" b="1" dirty="0" err="1" smtClean="0"/>
              <a:t>Erlang</a:t>
            </a:r>
            <a:endParaRPr lang="en-GB" sz="2000" b="1" dirty="0"/>
          </a:p>
        </p:txBody>
      </p:sp>
      <p:sp>
        <p:nvSpPr>
          <p:cNvPr id="13" name="Folded Corner 12"/>
          <p:cNvSpPr/>
          <p:nvPr/>
        </p:nvSpPr>
        <p:spPr>
          <a:xfrm>
            <a:off x="3493768" y="4965593"/>
            <a:ext cx="5138192" cy="1555997"/>
          </a:xfrm>
          <a:prstGeom prst="foldedCorner">
            <a:avLst/>
          </a:prstGeom>
          <a:solidFill>
            <a:schemeClr val="tx1"/>
          </a:soli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1600" b="1" dirty="0" err="1" smtClean="0">
                <a:solidFill>
                  <a:schemeClr val="bg1"/>
                </a:solidFill>
                <a:latin typeface="Consolas" pitchFamily="49" charset="0"/>
                <a:cs typeface="Consolas" pitchFamily="49" charset="0"/>
              </a:rPr>
              <a:t>async</a:t>
            </a:r>
            <a:r>
              <a:rPr lang="en-GB" sz="1600" b="1" dirty="0" smtClean="0">
                <a:solidFill>
                  <a:schemeClr val="bg1"/>
                </a:solidFill>
                <a:latin typeface="Consolas" pitchFamily="49" charset="0"/>
                <a:cs typeface="Consolas" pitchFamily="49" charset="0"/>
              </a:rPr>
              <a:t> { </a:t>
            </a:r>
            <a:r>
              <a:rPr lang="en-GB" sz="1600" b="1" dirty="0" smtClean="0">
                <a:solidFill>
                  <a:schemeClr val="accent2"/>
                </a:solidFill>
                <a:latin typeface="Consolas" pitchFamily="49" charset="0"/>
                <a:cs typeface="Consolas" pitchFamily="49" charset="0"/>
              </a:rPr>
              <a:t>let!</a:t>
            </a:r>
            <a:r>
              <a:rPr lang="en-GB" sz="1600" b="1" dirty="0" smtClean="0">
                <a:solidFill>
                  <a:schemeClr val="bg1"/>
                </a:solidFill>
                <a:latin typeface="Consolas" pitchFamily="49" charset="0"/>
                <a:cs typeface="Consolas" pitchFamily="49" charset="0"/>
              </a:rPr>
              <a:t> image = </a:t>
            </a:r>
            <a:r>
              <a:rPr lang="en-GB" sz="1600" b="1" dirty="0" err="1" smtClean="0">
                <a:solidFill>
                  <a:schemeClr val="bg1"/>
                </a:solidFill>
                <a:latin typeface="Consolas" pitchFamily="49" charset="0"/>
                <a:cs typeface="Consolas" pitchFamily="49" charset="0"/>
              </a:rPr>
              <a:t>ReadAsync</a:t>
            </a:r>
            <a:r>
              <a:rPr lang="en-GB" sz="1600" b="1" dirty="0" smtClean="0">
                <a:solidFill>
                  <a:schemeClr val="bg1"/>
                </a:solidFill>
                <a:latin typeface="Consolas" pitchFamily="49" charset="0"/>
                <a:cs typeface="Consolas" pitchFamily="49" charset="0"/>
              </a:rPr>
              <a:t> "cat.jpg"</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let</a:t>
            </a:r>
            <a:r>
              <a:rPr lang="en-GB" sz="1600" b="1" dirty="0" smtClean="0">
                <a:solidFill>
                  <a:schemeClr val="bg1"/>
                </a:solidFill>
                <a:latin typeface="Consolas" pitchFamily="49" charset="0"/>
                <a:cs typeface="Consolas" pitchFamily="49" charset="0"/>
              </a:rPr>
              <a:t> image2 = f image</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do! </a:t>
            </a:r>
            <a:r>
              <a:rPr lang="en-GB" sz="1600" b="1" dirty="0" err="1" smtClean="0">
                <a:solidFill>
                  <a:schemeClr val="bg1"/>
                </a:solidFill>
                <a:latin typeface="Consolas" pitchFamily="49" charset="0"/>
                <a:cs typeface="Consolas" pitchFamily="49" charset="0"/>
              </a:rPr>
              <a:t>WriteAsync</a:t>
            </a:r>
            <a:r>
              <a:rPr lang="en-GB" sz="1600" b="1" dirty="0" smtClean="0">
                <a:solidFill>
                  <a:schemeClr val="bg1"/>
                </a:solidFill>
                <a:latin typeface="Consolas" pitchFamily="49" charset="0"/>
                <a:cs typeface="Consolas" pitchFamily="49" charset="0"/>
              </a:rPr>
              <a:t> image2 "dog.jpg"</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do </a:t>
            </a:r>
            <a:r>
              <a:rPr lang="en-GB" sz="1600" b="1" dirty="0" err="1" smtClean="0">
                <a:solidFill>
                  <a:schemeClr val="bg1"/>
                </a:solidFill>
                <a:latin typeface="Consolas" pitchFamily="49" charset="0"/>
                <a:cs typeface="Consolas" pitchFamily="49" charset="0"/>
              </a:rPr>
              <a:t>printfn</a:t>
            </a:r>
            <a:r>
              <a:rPr lang="en-GB" sz="1600" b="1" dirty="0" smtClean="0">
                <a:solidFill>
                  <a:schemeClr val="bg1"/>
                </a:solidFill>
                <a:latin typeface="Consolas" pitchFamily="49" charset="0"/>
                <a:cs typeface="Consolas" pitchFamily="49" charset="0"/>
              </a:rPr>
              <a:t> "done!" </a:t>
            </a:r>
          </a:p>
          <a:p>
            <a:r>
              <a:rPr lang="en-GB" sz="1600" b="1" dirty="0" smtClean="0">
                <a:solidFill>
                  <a:schemeClr val="bg1"/>
                </a:solidFill>
                <a:latin typeface="Consolas" pitchFamily="49" charset="0"/>
                <a:cs typeface="Consolas" pitchFamily="49" charset="0"/>
              </a:rPr>
              <a:t>        </a:t>
            </a:r>
            <a:r>
              <a:rPr lang="en-GB" sz="1600" b="1" dirty="0" smtClean="0">
                <a:solidFill>
                  <a:schemeClr val="accent2"/>
                </a:solidFill>
                <a:latin typeface="Consolas" pitchFamily="49" charset="0"/>
                <a:cs typeface="Consolas" pitchFamily="49" charset="0"/>
              </a:rPr>
              <a:t>return </a:t>
            </a:r>
            <a:r>
              <a:rPr lang="en-GB" sz="1600" b="1" dirty="0" smtClean="0">
                <a:solidFill>
                  <a:schemeClr val="bg1"/>
                </a:solidFill>
                <a:latin typeface="Consolas" pitchFamily="49" charset="0"/>
                <a:cs typeface="Consolas" pitchFamily="49" charset="0"/>
              </a:rPr>
              <a:t>image2 }</a:t>
            </a:r>
          </a:p>
        </p:txBody>
      </p:sp>
      <p:sp>
        <p:nvSpPr>
          <p:cNvPr id="14" name="Freeform 13"/>
          <p:cNvSpPr/>
          <p:nvPr/>
        </p:nvSpPr>
        <p:spPr bwMode="auto">
          <a:xfrm>
            <a:off x="4226059" y="4960874"/>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Freeform 14"/>
          <p:cNvSpPr/>
          <p:nvPr/>
        </p:nvSpPr>
        <p:spPr bwMode="auto">
          <a:xfrm>
            <a:off x="4277573" y="5411634"/>
            <a:ext cx="884428" cy="405323"/>
          </a:xfrm>
          <a:custGeom>
            <a:avLst/>
            <a:gdLst>
              <a:gd name="connsiteX0" fmla="*/ 354529 w 884428"/>
              <a:gd name="connsiteY0" fmla="*/ 31835 h 405323"/>
              <a:gd name="connsiteX1" fmla="*/ 96951 w 884428"/>
              <a:gd name="connsiteY1" fmla="*/ 44714 h 405323"/>
              <a:gd name="connsiteX2" fmla="*/ 58315 w 884428"/>
              <a:gd name="connsiteY2" fmla="*/ 57593 h 405323"/>
              <a:gd name="connsiteX3" fmla="*/ 45436 w 884428"/>
              <a:gd name="connsiteY3" fmla="*/ 134866 h 405323"/>
              <a:gd name="connsiteX4" fmla="*/ 32557 w 884428"/>
              <a:gd name="connsiteY4" fmla="*/ 199261 h 405323"/>
              <a:gd name="connsiteX5" fmla="*/ 84072 w 884428"/>
              <a:gd name="connsiteY5" fmla="*/ 392444 h 405323"/>
              <a:gd name="connsiteX6" fmla="*/ 122709 w 884428"/>
              <a:gd name="connsiteY6" fmla="*/ 405323 h 405323"/>
              <a:gd name="connsiteX7" fmla="*/ 367408 w 884428"/>
              <a:gd name="connsiteY7" fmla="*/ 392444 h 405323"/>
              <a:gd name="connsiteX8" fmla="*/ 406044 w 884428"/>
              <a:gd name="connsiteY8" fmla="*/ 379565 h 405323"/>
              <a:gd name="connsiteX9" fmla="*/ 740895 w 884428"/>
              <a:gd name="connsiteY9" fmla="*/ 366686 h 405323"/>
              <a:gd name="connsiteX10" fmla="*/ 818168 w 884428"/>
              <a:gd name="connsiteY10" fmla="*/ 340928 h 405323"/>
              <a:gd name="connsiteX11" fmla="*/ 882563 w 884428"/>
              <a:gd name="connsiteY11" fmla="*/ 225018 h 405323"/>
              <a:gd name="connsiteX12" fmla="*/ 869684 w 884428"/>
              <a:gd name="connsiteY12" fmla="*/ 96230 h 405323"/>
              <a:gd name="connsiteX13" fmla="*/ 831047 w 884428"/>
              <a:gd name="connsiteY13" fmla="*/ 83351 h 405323"/>
              <a:gd name="connsiteX14" fmla="*/ 792411 w 884428"/>
              <a:gd name="connsiteY14" fmla="*/ 57593 h 405323"/>
              <a:gd name="connsiteX15" fmla="*/ 650743 w 884428"/>
              <a:gd name="connsiteY15" fmla="*/ 31835 h 405323"/>
              <a:gd name="connsiteX16" fmla="*/ 418923 w 884428"/>
              <a:gd name="connsiteY16" fmla="*/ 31835 h 405323"/>
              <a:gd name="connsiteX17" fmla="*/ 354529 w 884428"/>
              <a:gd name="connsiteY17" fmla="*/ 31835 h 40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4428" h="405323">
                <a:moveTo>
                  <a:pt x="354529" y="31835"/>
                </a:moveTo>
                <a:cubicBezTo>
                  <a:pt x="300867" y="33981"/>
                  <a:pt x="182594" y="37267"/>
                  <a:pt x="96951" y="44714"/>
                </a:cubicBezTo>
                <a:cubicBezTo>
                  <a:pt x="83427" y="45890"/>
                  <a:pt x="65050" y="45806"/>
                  <a:pt x="58315" y="57593"/>
                </a:cubicBezTo>
                <a:cubicBezTo>
                  <a:pt x="45359" y="80265"/>
                  <a:pt x="50107" y="109174"/>
                  <a:pt x="45436" y="134866"/>
                </a:cubicBezTo>
                <a:cubicBezTo>
                  <a:pt x="41520" y="156403"/>
                  <a:pt x="36850" y="177796"/>
                  <a:pt x="32557" y="199261"/>
                </a:cubicBezTo>
                <a:cubicBezTo>
                  <a:pt x="42514" y="328706"/>
                  <a:pt x="0" y="350407"/>
                  <a:pt x="84072" y="392444"/>
                </a:cubicBezTo>
                <a:cubicBezTo>
                  <a:pt x="96214" y="398515"/>
                  <a:pt x="109830" y="401030"/>
                  <a:pt x="122709" y="405323"/>
                </a:cubicBezTo>
                <a:cubicBezTo>
                  <a:pt x="204275" y="401030"/>
                  <a:pt x="286064" y="399839"/>
                  <a:pt x="367408" y="392444"/>
                </a:cubicBezTo>
                <a:cubicBezTo>
                  <a:pt x="380928" y="391215"/>
                  <a:pt x="392501" y="380499"/>
                  <a:pt x="406044" y="379565"/>
                </a:cubicBezTo>
                <a:cubicBezTo>
                  <a:pt x="517479" y="371880"/>
                  <a:pt x="629278" y="370979"/>
                  <a:pt x="740895" y="366686"/>
                </a:cubicBezTo>
                <a:cubicBezTo>
                  <a:pt x="766653" y="358100"/>
                  <a:pt x="803107" y="363519"/>
                  <a:pt x="818168" y="340928"/>
                </a:cubicBezTo>
                <a:cubicBezTo>
                  <a:pt x="877214" y="252359"/>
                  <a:pt x="859895" y="293023"/>
                  <a:pt x="882563" y="225018"/>
                </a:cubicBezTo>
                <a:cubicBezTo>
                  <a:pt x="878270" y="182089"/>
                  <a:pt x="884428" y="136776"/>
                  <a:pt x="869684" y="96230"/>
                </a:cubicBezTo>
                <a:cubicBezTo>
                  <a:pt x="865045" y="83472"/>
                  <a:pt x="843189" y="89422"/>
                  <a:pt x="831047" y="83351"/>
                </a:cubicBezTo>
                <a:cubicBezTo>
                  <a:pt x="817203" y="76429"/>
                  <a:pt x="806255" y="64515"/>
                  <a:pt x="792411" y="57593"/>
                </a:cubicBezTo>
                <a:cubicBezTo>
                  <a:pt x="752705" y="37740"/>
                  <a:pt x="686258" y="36274"/>
                  <a:pt x="650743" y="31835"/>
                </a:cubicBezTo>
                <a:cubicBezTo>
                  <a:pt x="555229" y="0"/>
                  <a:pt x="604977" y="11163"/>
                  <a:pt x="418923" y="31835"/>
                </a:cubicBezTo>
                <a:cubicBezTo>
                  <a:pt x="254134" y="50144"/>
                  <a:pt x="408191" y="29689"/>
                  <a:pt x="354529" y="31835"/>
                </a:cubicBezTo>
                <a:close/>
              </a:path>
            </a:pathLst>
          </a:custGeom>
          <a:noFill/>
          <a:ln>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6" name="TextBox 15"/>
          <p:cNvSpPr txBox="1"/>
          <p:nvPr/>
        </p:nvSpPr>
        <p:spPr>
          <a:xfrm>
            <a:off x="3498761" y="5559381"/>
            <a:ext cx="429926" cy="400110"/>
          </a:xfrm>
          <a:prstGeom prst="rect">
            <a:avLst/>
          </a:prstGeom>
          <a:noFill/>
        </p:spPr>
        <p:txBody>
          <a:bodyPr wrap="none" rtlCol="0">
            <a:spAutoFit/>
          </a:bodyPr>
          <a:lstStyle/>
          <a:p>
            <a:r>
              <a:rPr lang="en-GB" sz="2000" b="1" dirty="0" smtClean="0">
                <a:solidFill>
                  <a:schemeClr val="bg1"/>
                </a:solidFill>
              </a:rPr>
              <a:t>F#</a:t>
            </a:r>
            <a:endParaRPr lang="en-GB"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 async </a:t>
            </a:r>
            <a:r>
              <a:rPr lang="en-GB" dirty="0" smtClean="0"/>
              <a:t>{ ... }</a:t>
            </a:r>
            <a:endParaRPr lang="en-GB" dirty="0"/>
          </a:p>
        </p:txBody>
      </p:sp>
      <p:sp>
        <p:nvSpPr>
          <p:cNvPr id="3" name="Content Placeholder 2"/>
          <p:cNvSpPr>
            <a:spLocks noGrp="1"/>
          </p:cNvSpPr>
          <p:nvPr>
            <p:ph sz="quarter" idx="1"/>
          </p:nvPr>
        </p:nvSpPr>
        <p:spPr>
          <a:xfrm>
            <a:off x="282173" y="3500438"/>
            <a:ext cx="8048625" cy="2625725"/>
          </a:xfrm>
        </p:spPr>
        <p:txBody>
          <a:bodyPr>
            <a:normAutofit/>
          </a:bodyPr>
          <a:lstStyle/>
          <a:p>
            <a:endParaRPr lang="en-GB" dirty="0" smtClean="0">
              <a:solidFill>
                <a:schemeClr val="accent1">
                  <a:lumMod val="40000"/>
                  <a:lumOff val="60000"/>
                </a:schemeClr>
              </a:solidFill>
            </a:endParaRPr>
          </a:p>
          <a:p>
            <a:pPr lvl="1">
              <a:buNone/>
            </a:pPr>
            <a:r>
              <a:rPr lang="en-GB" dirty="0" smtClean="0">
                <a:solidFill>
                  <a:schemeClr val="accent1">
                    <a:lumMod val="40000"/>
                    <a:lumOff val="60000"/>
                  </a:schemeClr>
                </a:solidFill>
              </a:rPr>
              <a:t>a</a:t>
            </a:r>
            <a:r>
              <a:rPr lang="en-GB" dirty="0" smtClean="0">
                <a:solidFill>
                  <a:schemeClr val="accent1">
                    <a:lumMod val="40000"/>
                    <a:lumOff val="60000"/>
                  </a:schemeClr>
                </a:solidFill>
              </a:rPr>
              <a:t>sync == Resumptions == One shot continuations</a:t>
            </a:r>
            <a:endParaRPr lang="en-GB" dirty="0" smtClean="0">
              <a:solidFill>
                <a:schemeClr val="accent1">
                  <a:lumMod val="40000"/>
                  <a:lumOff val="60000"/>
                </a:schemeClr>
              </a:solidFill>
            </a:endParaRP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5304320" y="647118"/>
            <a:ext cx="3479671" cy="954107"/>
          </a:xfrm>
          <a:prstGeom prst="wedgeRectCallout">
            <a:avLst>
              <a:gd name="adj1" fmla="val -46211"/>
              <a:gd name="adj2" fmla="val 9610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A Building Block for </a:t>
            </a:r>
          </a:p>
          <a:p>
            <a:pPr algn="ctr"/>
            <a:r>
              <a:rPr lang="en-GB" sz="2800" b="1" dirty="0" smtClean="0">
                <a:solidFill>
                  <a:schemeClr val="tx1"/>
                </a:solidFill>
              </a:rPr>
              <a:t>Writing Reactive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 F# async </a:t>
            </a:r>
            <a:r>
              <a:rPr lang="en-GB" dirty="0" smtClean="0"/>
              <a:t>{ ... }</a:t>
            </a:r>
            <a:endParaRPr lang="en-GB" dirty="0"/>
          </a:p>
        </p:txBody>
      </p:sp>
      <p:sp>
        <p:nvSpPr>
          <p:cNvPr id="4" name="Rectangle 3"/>
          <p:cNvSpPr/>
          <p:nvPr/>
        </p:nvSpPr>
        <p:spPr>
          <a:xfrm>
            <a:off x="571472" y="1472575"/>
            <a:ext cx="8276314"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async {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res = </a:t>
            </a:r>
            <a:r>
              <a:rPr lang="en-GB" sz="2400" b="1" dirty="0" err="1" smtClean="0">
                <a:solidFill>
                  <a:schemeClr val="bg1"/>
                </a:solidFill>
                <a:latin typeface="Consolas" pitchFamily="49" charset="0"/>
                <a:cs typeface="Consolas" pitchFamily="49" charset="0"/>
              </a:rPr>
              <a:t>httpAsync</a:t>
            </a:r>
            <a:r>
              <a:rPr lang="en-GB" sz="2400" b="1" dirty="0" smtClean="0">
                <a:solidFill>
                  <a:schemeClr val="bg1"/>
                </a:solidFill>
                <a:latin typeface="Consolas" pitchFamily="49" charset="0"/>
                <a:cs typeface="Consolas" pitchFamily="49" charset="0"/>
              </a:rPr>
              <a:t> "www.google.com"</a:t>
            </a:r>
            <a:endParaRPr lang="en-GB" sz="2400" b="1" dirty="0" smtClean="0">
              <a:solidFill>
                <a:schemeClr val="bg1"/>
              </a:solidFill>
              <a:latin typeface="Consolas" pitchFamily="49" charset="0"/>
              <a:cs typeface="Consolas" pitchFamily="49" charset="0"/>
            </a:endParaRPr>
          </a:p>
          <a:p>
            <a:r>
              <a:rPr lang="en-GB" sz="2400" b="1" dirty="0" smtClean="0">
                <a:solidFill>
                  <a:schemeClr val="bg1"/>
                </a:solidFill>
                <a:latin typeface="Consolas" pitchFamily="49" charset="0"/>
                <a:cs typeface="Consolas" pitchFamily="49" charset="0"/>
              </a:rPr>
              <a:t>        ...  }</a:t>
            </a:r>
          </a:p>
          <a:p>
            <a:r>
              <a:rPr lang="en-GB" sz="2400" b="1" dirty="0" smtClean="0">
                <a:solidFill>
                  <a:schemeClr val="bg1"/>
                </a:solidFill>
                <a:latin typeface="Consolas" pitchFamily="49" charset="0"/>
                <a:cs typeface="Consolas" pitchFamily="49" charset="0"/>
              </a:rPr>
              <a:t> </a:t>
            </a:r>
          </a:p>
        </p:txBody>
      </p:sp>
      <p:sp>
        <p:nvSpPr>
          <p:cNvPr id="5" name="Rectangular Callout 4"/>
          <p:cNvSpPr/>
          <p:nvPr/>
        </p:nvSpPr>
        <p:spPr>
          <a:xfrm>
            <a:off x="4648759" y="939834"/>
            <a:ext cx="1133195" cy="523220"/>
          </a:xfrm>
          <a:prstGeom prst="wedgeRectCallout">
            <a:avLst>
              <a:gd name="adj1" fmla="val -225780"/>
              <a:gd name="adj2" fmla="val 14041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7" name="Rectangular Callout 6"/>
          <p:cNvSpPr/>
          <p:nvPr/>
        </p:nvSpPr>
        <p:spPr>
          <a:xfrm>
            <a:off x="3234379" y="3475634"/>
            <a:ext cx="3692678" cy="2246769"/>
          </a:xfrm>
          <a:prstGeom prst="wedgeRectCallout">
            <a:avLst>
              <a:gd name="adj1" fmla="val -49236"/>
              <a:gd name="adj2" fmla="val -91131"/>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664797"/>
          </a:xfrm>
        </p:spPr>
        <p:txBody>
          <a:bodyPr/>
          <a:lstStyle/>
          <a:p>
            <a:r>
              <a:rPr lang="en-GB" dirty="0" smtClean="0"/>
              <a:t>Example: F# async </a:t>
            </a:r>
            <a:r>
              <a:rPr lang="en-GB" dirty="0" smtClean="0"/>
              <a:t>{ ... }</a:t>
            </a:r>
            <a:endParaRPr lang="en-GB" dirty="0"/>
          </a:p>
        </p:txBody>
      </p:sp>
      <p:sp>
        <p:nvSpPr>
          <p:cNvPr id="17" name="Folded Corner 16"/>
          <p:cNvSpPr/>
          <p:nvPr/>
        </p:nvSpPr>
        <p:spPr>
          <a:xfrm>
            <a:off x="428596" y="3500438"/>
            <a:ext cx="6404565" cy="2070228"/>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dirty="0" err="1" smtClean="0">
                <a:solidFill>
                  <a:schemeClr val="tx1"/>
                </a:solidFill>
                <a:latin typeface="Consolas" pitchFamily="49" charset="0"/>
                <a:cs typeface="Consolas" pitchFamily="49" charset="0"/>
              </a:rPr>
              <a:t>async.Delay</a:t>
            </a:r>
            <a:r>
              <a:rPr lang="en-GB" dirty="0" smtClean="0">
                <a:solidFill>
                  <a:schemeClr val="tx1"/>
                </a:solidFill>
                <a:latin typeface="Consolas" pitchFamily="49" charset="0"/>
                <a:cs typeface="Consolas" pitchFamily="49" charset="0"/>
              </a:rPr>
              <a:t>(fun () -&gt; </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ReadAsync</a:t>
            </a:r>
            <a:r>
              <a:rPr lang="en-GB" dirty="0" smtClean="0">
                <a:solidFill>
                  <a:schemeClr val="tx1"/>
                </a:solidFill>
                <a:latin typeface="Consolas" pitchFamily="49" charset="0"/>
                <a:cs typeface="Consolas" pitchFamily="49" charset="0"/>
              </a:rPr>
              <a:t> "cat.jpg", (fun image -&gt;</a:t>
            </a:r>
          </a:p>
          <a:p>
            <a:r>
              <a:rPr lang="en-GB" dirty="0" smtClean="0">
                <a:solidFill>
                  <a:schemeClr val="tx1"/>
                </a:solidFill>
                <a:latin typeface="Consolas" pitchFamily="49" charset="0"/>
                <a:cs typeface="Consolas" pitchFamily="49" charset="0"/>
              </a:rPr>
              <a:t>        let image2 = f image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writeAsync</a:t>
            </a:r>
            <a:r>
              <a:rPr lang="en-GB" dirty="0" smtClean="0">
                <a:solidFill>
                  <a:schemeClr val="tx1"/>
                </a:solidFill>
                <a:latin typeface="Consolas" pitchFamily="49" charset="0"/>
                <a:cs typeface="Consolas" pitchFamily="49" charset="0"/>
              </a:rPr>
              <a:t> "dog.jpg",(fun () -&gt;</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printfn</a:t>
            </a:r>
            <a:r>
              <a:rPr lang="en-GB" dirty="0" smtClean="0">
                <a:solidFill>
                  <a:schemeClr val="tx1"/>
                </a:solidFill>
                <a:latin typeface="Consolas" pitchFamily="49" charset="0"/>
                <a:cs typeface="Consolas" pitchFamily="49" charset="0"/>
              </a:rPr>
              <a:t> "done!"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async.Return</a:t>
            </a:r>
            <a:r>
              <a:rPr lang="en-GB" dirty="0" smtClean="0">
                <a:solidFill>
                  <a:schemeClr val="tx1"/>
                </a:solidFill>
                <a:latin typeface="Consolas" pitchFamily="49" charset="0"/>
                <a:cs typeface="Consolas" pitchFamily="49" charset="0"/>
              </a:rPr>
              <a:t>())))))</a:t>
            </a:r>
          </a:p>
        </p:txBody>
      </p:sp>
      <p:sp>
        <p:nvSpPr>
          <p:cNvPr id="19" name="Folded Corner 18"/>
          <p:cNvSpPr/>
          <p:nvPr/>
        </p:nvSpPr>
        <p:spPr>
          <a:xfrm>
            <a:off x="428596" y="919953"/>
            <a:ext cx="5138192" cy="1739651"/>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 = </a:t>
            </a:r>
            <a:r>
              <a:rPr lang="en-GB" b="1" dirty="0" err="1" smtClean="0">
                <a:solidFill>
                  <a:schemeClr val="bg1"/>
                </a:solidFill>
                <a:latin typeface="Consolas" pitchFamily="49" charset="0"/>
                <a:cs typeface="Consolas" pitchFamily="49" charset="0"/>
              </a:rPr>
              <a:t>ReadAsync</a:t>
            </a:r>
            <a:r>
              <a:rPr lang="en-GB" b="1" dirty="0" smtClean="0">
                <a:solidFill>
                  <a:schemeClr val="bg1"/>
                </a:solidFill>
                <a:latin typeface="Consolas" pitchFamily="49" charset="0"/>
                <a:cs typeface="Consolas" pitchFamily="49" charset="0"/>
              </a:rPr>
              <a:t> </a:t>
            </a:r>
            <a:r>
              <a:rPr lang="en-GB" b="1" dirty="0" smtClean="0">
                <a:solidFill>
                  <a:schemeClr val="bg1"/>
                </a:solidFill>
                <a:latin typeface="Consolas" pitchFamily="49" charset="0"/>
                <a:cs typeface="Consolas" pitchFamily="49" charset="0"/>
              </a:rPr>
              <a:t>"cat.jpg"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image2 = f image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WriteAsync</a:t>
            </a:r>
            <a:r>
              <a:rPr lang="en-GB" b="1" dirty="0" smtClean="0">
                <a:solidFill>
                  <a:schemeClr val="bg1"/>
                </a:solidFill>
                <a:latin typeface="Consolas" pitchFamily="49" charset="0"/>
                <a:cs typeface="Consolas" pitchFamily="49" charset="0"/>
              </a:rPr>
              <a:t> image2 "dog.jpg"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"done!" </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image2 }</a:t>
            </a:r>
          </a:p>
        </p:txBody>
      </p:sp>
      <p:sp>
        <p:nvSpPr>
          <p:cNvPr id="20" name="Freeform 19"/>
          <p:cNvSpPr/>
          <p:nvPr/>
        </p:nvSpPr>
        <p:spPr>
          <a:xfrm>
            <a:off x="1212149" y="850006"/>
            <a:ext cx="4261371" cy="1622738"/>
          </a:xfrm>
          <a:custGeom>
            <a:avLst/>
            <a:gdLst>
              <a:gd name="connsiteX0" fmla="*/ 1514246 w 3686861"/>
              <a:gd name="connsiteY0" fmla="*/ 138989 h 1353312"/>
              <a:gd name="connsiteX1" fmla="*/ 1499616 w 3686861"/>
              <a:gd name="connsiteY1" fmla="*/ 117044 h 1353312"/>
              <a:gd name="connsiteX2" fmla="*/ 1397203 w 3686861"/>
              <a:gd name="connsiteY2" fmla="*/ 51207 h 1353312"/>
              <a:gd name="connsiteX3" fmla="*/ 1324051 w 3686861"/>
              <a:gd name="connsiteY3" fmla="*/ 29261 h 1353312"/>
              <a:gd name="connsiteX4" fmla="*/ 1250899 w 3686861"/>
              <a:gd name="connsiteY4" fmla="*/ 21946 h 1353312"/>
              <a:gd name="connsiteX5" fmla="*/ 1177747 w 3686861"/>
              <a:gd name="connsiteY5" fmla="*/ 7316 h 1353312"/>
              <a:gd name="connsiteX6" fmla="*/ 555955 w 3686861"/>
              <a:gd name="connsiteY6" fmla="*/ 0 h 1353312"/>
              <a:gd name="connsiteX7" fmla="*/ 146304 w 3686861"/>
              <a:gd name="connsiteY7" fmla="*/ 7316 h 1353312"/>
              <a:gd name="connsiteX8" fmla="*/ 87782 w 3686861"/>
              <a:gd name="connsiteY8" fmla="*/ 29261 h 1353312"/>
              <a:gd name="connsiteX9" fmla="*/ 51206 w 3686861"/>
              <a:gd name="connsiteY9" fmla="*/ 73152 h 1353312"/>
              <a:gd name="connsiteX10" fmla="*/ 36576 w 3686861"/>
              <a:gd name="connsiteY10" fmla="*/ 124359 h 1353312"/>
              <a:gd name="connsiteX11" fmla="*/ 29261 w 3686861"/>
              <a:gd name="connsiteY11" fmla="*/ 321869 h 1353312"/>
              <a:gd name="connsiteX12" fmla="*/ 7315 w 3686861"/>
              <a:gd name="connsiteY12" fmla="*/ 438912 h 1353312"/>
              <a:gd name="connsiteX13" fmla="*/ 0 w 3686861"/>
              <a:gd name="connsiteY13" fmla="*/ 475488 h 1353312"/>
              <a:gd name="connsiteX14" fmla="*/ 7315 w 3686861"/>
              <a:gd name="connsiteY14" fmla="*/ 1009498 h 1353312"/>
              <a:gd name="connsiteX15" fmla="*/ 14630 w 3686861"/>
              <a:gd name="connsiteY15" fmla="*/ 1053389 h 1353312"/>
              <a:gd name="connsiteX16" fmla="*/ 21946 w 3686861"/>
              <a:gd name="connsiteY16" fmla="*/ 1141172 h 1353312"/>
              <a:gd name="connsiteX17" fmla="*/ 36576 w 3686861"/>
              <a:gd name="connsiteY17" fmla="*/ 1199693 h 1353312"/>
              <a:gd name="connsiteX18" fmla="*/ 58522 w 3686861"/>
              <a:gd name="connsiteY18" fmla="*/ 1258215 h 1353312"/>
              <a:gd name="connsiteX19" fmla="*/ 65837 w 3686861"/>
              <a:gd name="connsiteY19" fmla="*/ 1287476 h 1353312"/>
              <a:gd name="connsiteX20" fmla="*/ 87782 w 3686861"/>
              <a:gd name="connsiteY20" fmla="*/ 1331367 h 1353312"/>
              <a:gd name="connsiteX21" fmla="*/ 131674 w 3686861"/>
              <a:gd name="connsiteY21" fmla="*/ 1353312 h 1353312"/>
              <a:gd name="connsiteX22" fmla="*/ 1097280 w 3686861"/>
              <a:gd name="connsiteY22" fmla="*/ 1345997 h 1353312"/>
              <a:gd name="connsiteX23" fmla="*/ 1631290 w 3686861"/>
              <a:gd name="connsiteY23" fmla="*/ 1331367 h 1353312"/>
              <a:gd name="connsiteX24" fmla="*/ 1667866 w 3686861"/>
              <a:gd name="connsiteY24" fmla="*/ 1294791 h 1353312"/>
              <a:gd name="connsiteX25" fmla="*/ 1675181 w 3686861"/>
              <a:gd name="connsiteY25" fmla="*/ 1097280 h 1353312"/>
              <a:gd name="connsiteX26" fmla="*/ 1697126 w 3686861"/>
              <a:gd name="connsiteY26" fmla="*/ 1046074 h 1353312"/>
              <a:gd name="connsiteX27" fmla="*/ 1733702 w 3686861"/>
              <a:gd name="connsiteY27" fmla="*/ 1024128 h 1353312"/>
              <a:gd name="connsiteX28" fmla="*/ 2201875 w 3686861"/>
              <a:gd name="connsiteY28" fmla="*/ 1016813 h 1353312"/>
              <a:gd name="connsiteX29" fmla="*/ 2223821 w 3686861"/>
              <a:gd name="connsiteY29" fmla="*/ 1009498 h 1353312"/>
              <a:gd name="connsiteX30" fmla="*/ 2260397 w 3686861"/>
              <a:gd name="connsiteY30" fmla="*/ 965607 h 1353312"/>
              <a:gd name="connsiteX31" fmla="*/ 2296973 w 3686861"/>
              <a:gd name="connsiteY31" fmla="*/ 877824 h 1353312"/>
              <a:gd name="connsiteX32" fmla="*/ 2326234 w 3686861"/>
              <a:gd name="connsiteY32" fmla="*/ 855879 h 1353312"/>
              <a:gd name="connsiteX33" fmla="*/ 2348179 w 3686861"/>
              <a:gd name="connsiteY33" fmla="*/ 848564 h 1353312"/>
              <a:gd name="connsiteX34" fmla="*/ 3591763 w 3686861"/>
              <a:gd name="connsiteY34" fmla="*/ 841248 h 1353312"/>
              <a:gd name="connsiteX35" fmla="*/ 3642970 w 3686861"/>
              <a:gd name="connsiteY35" fmla="*/ 826618 h 1353312"/>
              <a:gd name="connsiteX36" fmla="*/ 3679546 w 3686861"/>
              <a:gd name="connsiteY36" fmla="*/ 782727 h 1353312"/>
              <a:gd name="connsiteX37" fmla="*/ 3686861 w 3686861"/>
              <a:gd name="connsiteY37" fmla="*/ 746151 h 1353312"/>
              <a:gd name="connsiteX38" fmla="*/ 3679546 w 3686861"/>
              <a:gd name="connsiteY38" fmla="*/ 570586 h 1353312"/>
              <a:gd name="connsiteX39" fmla="*/ 3664915 w 3686861"/>
              <a:gd name="connsiteY39" fmla="*/ 548640 h 1353312"/>
              <a:gd name="connsiteX40" fmla="*/ 3628339 w 3686861"/>
              <a:gd name="connsiteY40" fmla="*/ 512064 h 1353312"/>
              <a:gd name="connsiteX41" fmla="*/ 3606394 w 3686861"/>
              <a:gd name="connsiteY41" fmla="*/ 504749 h 1353312"/>
              <a:gd name="connsiteX42" fmla="*/ 3577133 w 3686861"/>
              <a:gd name="connsiteY42" fmla="*/ 490119 h 1353312"/>
              <a:gd name="connsiteX43" fmla="*/ 3533242 w 3686861"/>
              <a:gd name="connsiteY43" fmla="*/ 482804 h 1353312"/>
              <a:gd name="connsiteX44" fmla="*/ 3313786 w 3686861"/>
              <a:gd name="connsiteY44" fmla="*/ 504749 h 1353312"/>
              <a:gd name="connsiteX45" fmla="*/ 3255264 w 3686861"/>
              <a:gd name="connsiteY45" fmla="*/ 512064 h 1353312"/>
              <a:gd name="connsiteX46" fmla="*/ 3182112 w 3686861"/>
              <a:gd name="connsiteY46" fmla="*/ 519380 h 1353312"/>
              <a:gd name="connsiteX47" fmla="*/ 3145536 w 3686861"/>
              <a:gd name="connsiteY47" fmla="*/ 526695 h 1353312"/>
              <a:gd name="connsiteX48" fmla="*/ 2428646 w 3686861"/>
              <a:gd name="connsiteY48" fmla="*/ 519380 h 1353312"/>
              <a:gd name="connsiteX49" fmla="*/ 2421331 w 3686861"/>
              <a:gd name="connsiteY49" fmla="*/ 482804 h 1353312"/>
              <a:gd name="connsiteX50" fmla="*/ 2414016 w 3686861"/>
              <a:gd name="connsiteY50" fmla="*/ 380391 h 1353312"/>
              <a:gd name="connsiteX51" fmla="*/ 2370125 w 3686861"/>
              <a:gd name="connsiteY51" fmla="*/ 336500 h 1353312"/>
              <a:gd name="connsiteX52" fmla="*/ 2348179 w 3686861"/>
              <a:gd name="connsiteY52" fmla="*/ 321869 h 1353312"/>
              <a:gd name="connsiteX53" fmla="*/ 2282342 w 3686861"/>
              <a:gd name="connsiteY53" fmla="*/ 307239 h 1353312"/>
              <a:gd name="connsiteX54" fmla="*/ 1536192 w 3686861"/>
              <a:gd name="connsiteY54" fmla="*/ 307239 h 1353312"/>
              <a:gd name="connsiteX55" fmla="*/ 1521562 w 3686861"/>
              <a:gd name="connsiteY55" fmla="*/ 263348 h 1353312"/>
              <a:gd name="connsiteX56" fmla="*/ 1514246 w 3686861"/>
              <a:gd name="connsiteY56" fmla="*/ 168250 h 1353312"/>
              <a:gd name="connsiteX57" fmla="*/ 1506931 w 3686861"/>
              <a:gd name="connsiteY57" fmla="*/ 146304 h 1353312"/>
              <a:gd name="connsiteX58" fmla="*/ 1514246 w 3686861"/>
              <a:gd name="connsiteY58" fmla="*/ 138989 h 135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86861" h="1353312">
                <a:moveTo>
                  <a:pt x="1514246" y="138989"/>
                </a:moveTo>
                <a:cubicBezTo>
                  <a:pt x="1513027" y="134112"/>
                  <a:pt x="1506151" y="122925"/>
                  <a:pt x="1499616" y="117044"/>
                </a:cubicBezTo>
                <a:cubicBezTo>
                  <a:pt x="1467115" y="87793"/>
                  <a:pt x="1436671" y="67652"/>
                  <a:pt x="1397203" y="51207"/>
                </a:cubicBezTo>
                <a:cubicBezTo>
                  <a:pt x="1386574" y="46778"/>
                  <a:pt x="1340371" y="31592"/>
                  <a:pt x="1324051" y="29261"/>
                </a:cubicBezTo>
                <a:cubicBezTo>
                  <a:pt x="1299792" y="25795"/>
                  <a:pt x="1275134" y="25581"/>
                  <a:pt x="1250899" y="21946"/>
                </a:cubicBezTo>
                <a:cubicBezTo>
                  <a:pt x="1226307" y="18257"/>
                  <a:pt x="1202612" y="7609"/>
                  <a:pt x="1177747" y="7316"/>
                </a:cubicBezTo>
                <a:lnTo>
                  <a:pt x="555955" y="0"/>
                </a:lnTo>
                <a:lnTo>
                  <a:pt x="146304" y="7316"/>
                </a:lnTo>
                <a:cubicBezTo>
                  <a:pt x="118896" y="8215"/>
                  <a:pt x="107495" y="13491"/>
                  <a:pt x="87782" y="29261"/>
                </a:cubicBezTo>
                <a:cubicBezTo>
                  <a:pt x="73254" y="40883"/>
                  <a:pt x="61871" y="58933"/>
                  <a:pt x="51206" y="73152"/>
                </a:cubicBezTo>
                <a:cubicBezTo>
                  <a:pt x="47193" y="85192"/>
                  <a:pt x="37311" y="112969"/>
                  <a:pt x="36576" y="124359"/>
                </a:cubicBezTo>
                <a:cubicBezTo>
                  <a:pt x="32334" y="190104"/>
                  <a:pt x="33019" y="256094"/>
                  <a:pt x="29261" y="321869"/>
                </a:cubicBezTo>
                <a:cubicBezTo>
                  <a:pt x="25389" y="389631"/>
                  <a:pt x="20642" y="372275"/>
                  <a:pt x="7315" y="438912"/>
                </a:cubicBezTo>
                <a:lnTo>
                  <a:pt x="0" y="475488"/>
                </a:lnTo>
                <a:cubicBezTo>
                  <a:pt x="2438" y="653491"/>
                  <a:pt x="2810" y="831535"/>
                  <a:pt x="7315" y="1009498"/>
                </a:cubicBezTo>
                <a:cubicBezTo>
                  <a:pt x="7690" y="1024325"/>
                  <a:pt x="12992" y="1038648"/>
                  <a:pt x="14630" y="1053389"/>
                </a:cubicBezTo>
                <a:cubicBezTo>
                  <a:pt x="17873" y="1082572"/>
                  <a:pt x="17590" y="1112134"/>
                  <a:pt x="21946" y="1141172"/>
                </a:cubicBezTo>
                <a:cubicBezTo>
                  <a:pt x="24929" y="1161057"/>
                  <a:pt x="31699" y="1180186"/>
                  <a:pt x="36576" y="1199693"/>
                </a:cubicBezTo>
                <a:cubicBezTo>
                  <a:pt x="46536" y="1239534"/>
                  <a:pt x="39394" y="1219961"/>
                  <a:pt x="58522" y="1258215"/>
                </a:cubicBezTo>
                <a:cubicBezTo>
                  <a:pt x="60960" y="1267969"/>
                  <a:pt x="63075" y="1277809"/>
                  <a:pt x="65837" y="1287476"/>
                </a:cubicBezTo>
                <a:cubicBezTo>
                  <a:pt x="70596" y="1304133"/>
                  <a:pt x="74959" y="1318544"/>
                  <a:pt x="87782" y="1331367"/>
                </a:cubicBezTo>
                <a:cubicBezTo>
                  <a:pt x="101962" y="1345547"/>
                  <a:pt x="113826" y="1347363"/>
                  <a:pt x="131674" y="1353312"/>
                </a:cubicBezTo>
                <a:lnTo>
                  <a:pt x="1097280" y="1345997"/>
                </a:lnTo>
                <a:cubicBezTo>
                  <a:pt x="1275331" y="1343391"/>
                  <a:pt x="1453933" y="1347284"/>
                  <a:pt x="1631290" y="1331367"/>
                </a:cubicBezTo>
                <a:cubicBezTo>
                  <a:pt x="1648463" y="1329826"/>
                  <a:pt x="1667866" y="1294791"/>
                  <a:pt x="1667866" y="1294791"/>
                </a:cubicBezTo>
                <a:cubicBezTo>
                  <a:pt x="1670304" y="1228954"/>
                  <a:pt x="1670939" y="1163025"/>
                  <a:pt x="1675181" y="1097280"/>
                </a:cubicBezTo>
                <a:cubicBezTo>
                  <a:pt x="1676599" y="1075306"/>
                  <a:pt x="1683941" y="1062555"/>
                  <a:pt x="1697126" y="1046074"/>
                </a:cubicBezTo>
                <a:cubicBezTo>
                  <a:pt x="1706755" y="1034038"/>
                  <a:pt x="1716903" y="1024629"/>
                  <a:pt x="1733702" y="1024128"/>
                </a:cubicBezTo>
                <a:cubicBezTo>
                  <a:pt x="1889709" y="1019471"/>
                  <a:pt x="2045817" y="1019251"/>
                  <a:pt x="2201875" y="1016813"/>
                </a:cubicBezTo>
                <a:cubicBezTo>
                  <a:pt x="2209190" y="1014375"/>
                  <a:pt x="2217405" y="1013775"/>
                  <a:pt x="2223821" y="1009498"/>
                </a:cubicBezTo>
                <a:cubicBezTo>
                  <a:pt x="2240715" y="998235"/>
                  <a:pt x="2249603" y="981797"/>
                  <a:pt x="2260397" y="965607"/>
                </a:cubicBezTo>
                <a:cubicBezTo>
                  <a:pt x="2271752" y="920186"/>
                  <a:pt x="2266741" y="908055"/>
                  <a:pt x="2296973" y="877824"/>
                </a:cubicBezTo>
                <a:cubicBezTo>
                  <a:pt x="2305594" y="869203"/>
                  <a:pt x="2315648" y="861928"/>
                  <a:pt x="2326234" y="855879"/>
                </a:cubicBezTo>
                <a:cubicBezTo>
                  <a:pt x="2332929" y="852053"/>
                  <a:pt x="2340469" y="848653"/>
                  <a:pt x="2348179" y="848564"/>
                </a:cubicBezTo>
                <a:lnTo>
                  <a:pt x="3591763" y="841248"/>
                </a:lnTo>
                <a:cubicBezTo>
                  <a:pt x="3595664" y="840273"/>
                  <a:pt x="3636674" y="830815"/>
                  <a:pt x="3642970" y="826618"/>
                </a:cubicBezTo>
                <a:cubicBezTo>
                  <a:pt x="3659864" y="815355"/>
                  <a:pt x="3668752" y="798917"/>
                  <a:pt x="3679546" y="782727"/>
                </a:cubicBezTo>
                <a:cubicBezTo>
                  <a:pt x="3681984" y="770535"/>
                  <a:pt x="3686861" y="758584"/>
                  <a:pt x="3686861" y="746151"/>
                </a:cubicBezTo>
                <a:cubicBezTo>
                  <a:pt x="3686861" y="687579"/>
                  <a:pt x="3686014" y="628800"/>
                  <a:pt x="3679546" y="570586"/>
                </a:cubicBezTo>
                <a:cubicBezTo>
                  <a:pt x="3678575" y="561848"/>
                  <a:pt x="3670705" y="555257"/>
                  <a:pt x="3664915" y="548640"/>
                </a:cubicBezTo>
                <a:cubicBezTo>
                  <a:pt x="3653561" y="535664"/>
                  <a:pt x="3644696" y="517516"/>
                  <a:pt x="3628339" y="512064"/>
                </a:cubicBezTo>
                <a:cubicBezTo>
                  <a:pt x="3621024" y="509626"/>
                  <a:pt x="3613481" y="507786"/>
                  <a:pt x="3606394" y="504749"/>
                </a:cubicBezTo>
                <a:cubicBezTo>
                  <a:pt x="3596371" y="500453"/>
                  <a:pt x="3587578" y="493252"/>
                  <a:pt x="3577133" y="490119"/>
                </a:cubicBezTo>
                <a:cubicBezTo>
                  <a:pt x="3562926" y="485857"/>
                  <a:pt x="3547872" y="485242"/>
                  <a:pt x="3533242" y="482804"/>
                </a:cubicBezTo>
                <a:cubicBezTo>
                  <a:pt x="3255341" y="498243"/>
                  <a:pt x="3523619" y="478521"/>
                  <a:pt x="3313786" y="504749"/>
                </a:cubicBezTo>
                <a:lnTo>
                  <a:pt x="3255264" y="512064"/>
                </a:lnTo>
                <a:cubicBezTo>
                  <a:pt x="3230908" y="514770"/>
                  <a:pt x="3206403" y="516141"/>
                  <a:pt x="3182112" y="519380"/>
                </a:cubicBezTo>
                <a:cubicBezTo>
                  <a:pt x="3169788" y="521023"/>
                  <a:pt x="3157728" y="524257"/>
                  <a:pt x="3145536" y="526695"/>
                </a:cubicBezTo>
                <a:lnTo>
                  <a:pt x="2428646" y="519380"/>
                </a:lnTo>
                <a:cubicBezTo>
                  <a:pt x="2416235" y="518628"/>
                  <a:pt x="2422633" y="495169"/>
                  <a:pt x="2421331" y="482804"/>
                </a:cubicBezTo>
                <a:cubicBezTo>
                  <a:pt x="2417748" y="448767"/>
                  <a:pt x="2425322" y="412694"/>
                  <a:pt x="2414016" y="380391"/>
                </a:cubicBezTo>
                <a:cubicBezTo>
                  <a:pt x="2407181" y="360862"/>
                  <a:pt x="2387340" y="347977"/>
                  <a:pt x="2370125" y="336500"/>
                </a:cubicBezTo>
                <a:cubicBezTo>
                  <a:pt x="2362810" y="331623"/>
                  <a:pt x="2356043" y="325801"/>
                  <a:pt x="2348179" y="321869"/>
                </a:cubicBezTo>
                <a:cubicBezTo>
                  <a:pt x="2330171" y="312865"/>
                  <a:pt x="2299198" y="310048"/>
                  <a:pt x="2282342" y="307239"/>
                </a:cubicBezTo>
                <a:cubicBezTo>
                  <a:pt x="2036275" y="316352"/>
                  <a:pt x="1778114" y="329232"/>
                  <a:pt x="1536192" y="307239"/>
                </a:cubicBezTo>
                <a:cubicBezTo>
                  <a:pt x="1520834" y="305843"/>
                  <a:pt x="1521562" y="263348"/>
                  <a:pt x="1521562" y="263348"/>
                </a:cubicBezTo>
                <a:cubicBezTo>
                  <a:pt x="1519123" y="231649"/>
                  <a:pt x="1518190" y="199797"/>
                  <a:pt x="1514246" y="168250"/>
                </a:cubicBezTo>
                <a:cubicBezTo>
                  <a:pt x="1513290" y="160599"/>
                  <a:pt x="1511208" y="152720"/>
                  <a:pt x="1506931" y="146304"/>
                </a:cubicBezTo>
                <a:cubicBezTo>
                  <a:pt x="1483262" y="110799"/>
                  <a:pt x="1515465" y="143866"/>
                  <a:pt x="1514246" y="138989"/>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Callout 21"/>
          <p:cNvSpPr/>
          <p:nvPr/>
        </p:nvSpPr>
        <p:spPr>
          <a:xfrm>
            <a:off x="5769734" y="1419905"/>
            <a:ext cx="2786495" cy="707886"/>
          </a:xfrm>
          <a:prstGeom prst="leftArrowCallout">
            <a:avLst>
              <a:gd name="adj1" fmla="val 25000"/>
              <a:gd name="adj2" fmla="val 25000"/>
              <a:gd name="adj3" fmla="val 25000"/>
              <a:gd name="adj4" fmla="val 820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Continuation/</a:t>
            </a:r>
          </a:p>
          <a:p>
            <a:pPr algn="ctr"/>
            <a:r>
              <a:rPr lang="en-GB" sz="2000" b="1" dirty="0" smtClean="0"/>
              <a:t>Event </a:t>
            </a:r>
            <a:r>
              <a:rPr lang="en-GB" sz="2000" b="1" dirty="0" err="1" smtClean="0"/>
              <a:t>callback</a:t>
            </a:r>
            <a:endParaRPr lang="en-GB" sz="2000" b="1" dirty="0"/>
          </a:p>
        </p:txBody>
      </p:sp>
      <p:sp>
        <p:nvSpPr>
          <p:cNvPr id="23" name="Left Arrow Callout 22"/>
          <p:cNvSpPr/>
          <p:nvPr/>
        </p:nvSpPr>
        <p:spPr>
          <a:xfrm>
            <a:off x="5537915" y="827501"/>
            <a:ext cx="3181082" cy="400110"/>
          </a:xfrm>
          <a:prstGeom prst="leftArrowCallout">
            <a:avLst>
              <a:gd name="adj1" fmla="val 25000"/>
              <a:gd name="adj2" fmla="val 25000"/>
              <a:gd name="adj3" fmla="val 25000"/>
              <a:gd name="adj4" fmla="val 79552"/>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Asynchronous  action</a:t>
            </a:r>
            <a:endParaRPr lang="en-GB" sz="2000" b="1" dirty="0"/>
          </a:p>
        </p:txBody>
      </p:sp>
      <p:sp>
        <p:nvSpPr>
          <p:cNvPr id="24" name="TextBox 23"/>
          <p:cNvSpPr txBox="1"/>
          <p:nvPr/>
        </p:nvSpPr>
        <p:spPr>
          <a:xfrm>
            <a:off x="428596" y="3071810"/>
            <a:ext cx="4541308" cy="369332"/>
          </a:xfrm>
          <a:prstGeom prst="rect">
            <a:avLst/>
          </a:prstGeom>
          <a:noFill/>
        </p:spPr>
        <p:txBody>
          <a:bodyPr wrap="none" rtlCol="0">
            <a:spAutoFit/>
          </a:bodyPr>
          <a:lstStyle/>
          <a:p>
            <a:r>
              <a:rPr lang="en-GB" dirty="0" smtClean="0"/>
              <a:t>You're actually writing this (approximately):</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2" grpId="0" animBg="1"/>
      <p:bldP spid="24"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smtClean="0"/>
              <a:t>F# async </a:t>
            </a:r>
            <a:r>
              <a:rPr lang="en-GB" dirty="0" smtClean="0"/>
              <a:t>{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smtClean="0"/>
              <a:t>F# async </a:t>
            </a:r>
            <a:r>
              <a:rPr lang="en-GB" dirty="0" smtClean="0"/>
              <a:t>{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Async Basics + Web Translation</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sz="quarter" idx="10"/>
          </p:nvPr>
        </p:nvSpPr>
        <p:spPr/>
        <p:txBody>
          <a:bodyPr/>
          <a:lstStyle/>
          <a:p>
            <a:endParaRPr lang="en-GB"/>
          </a:p>
        </p:txBody>
      </p:sp>
      <p:pic>
        <p:nvPicPr>
          <p:cNvPr id="120835" name="Picture 3"/>
          <p:cNvPicPr>
            <a:picLocks noChangeAspect="1" noChangeArrowheads="1"/>
          </p:cNvPicPr>
          <p:nvPr/>
        </p:nvPicPr>
        <p:blipFill>
          <a:blip r:embed="rId2"/>
          <a:srcRect/>
          <a:stretch>
            <a:fillRect/>
          </a:stretch>
        </p:blipFill>
        <p:spPr bwMode="auto">
          <a:xfrm>
            <a:off x="-1524000" y="-190500"/>
            <a:ext cx="12192000" cy="723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Parallelism?</a:t>
            </a:r>
            <a:endParaRPr lang="en-GB" dirty="0"/>
          </a:p>
        </p:txBody>
      </p:sp>
      <p:sp>
        <p:nvSpPr>
          <p:cNvPr id="3" name="Text Placeholder 2"/>
          <p:cNvSpPr>
            <a:spLocks noGrp="1"/>
          </p:cNvSpPr>
          <p:nvPr>
            <p:ph type="body" sz="quarter" idx="10"/>
          </p:nvPr>
        </p:nvSpPr>
        <p:spPr>
          <a:xfrm>
            <a:off x="381000" y="1411552"/>
            <a:ext cx="8382000" cy="5446448"/>
          </a:xfrm>
        </p:spPr>
        <p:txBody>
          <a:bodyPr>
            <a:normAutofit fontScale="92500" lnSpcReduction="10000"/>
          </a:bodyPr>
          <a:lstStyle/>
          <a:p>
            <a:r>
              <a:rPr lang="en-GB" sz="2800" dirty="0" smtClean="0"/>
              <a:t>Instruction Level (CPU)</a:t>
            </a:r>
          </a:p>
          <a:p>
            <a:endParaRPr lang="en-GB" sz="2800" dirty="0" smtClean="0"/>
          </a:p>
          <a:p>
            <a:r>
              <a:rPr lang="en-GB" sz="2800" dirty="0" smtClean="0"/>
              <a:t>Multi-core Parallelism (CPUs)</a:t>
            </a:r>
          </a:p>
          <a:p>
            <a:endParaRPr lang="en-GB" sz="2800" dirty="0" smtClean="0"/>
          </a:p>
          <a:p>
            <a:r>
              <a:rPr lang="en-GB" sz="2800" dirty="0" smtClean="0"/>
              <a:t>Multi-device Parallelism (</a:t>
            </a:r>
            <a:r>
              <a:rPr lang="en-GB" sz="2800" dirty="0" err="1" smtClean="0"/>
              <a:t>CPUs+Disk</a:t>
            </a:r>
            <a:r>
              <a:rPr lang="en-GB" sz="2800" dirty="0" smtClean="0"/>
              <a:t>)</a:t>
            </a:r>
          </a:p>
          <a:p>
            <a:endParaRPr lang="en-GB" sz="2800" dirty="0" smtClean="0"/>
          </a:p>
          <a:p>
            <a:r>
              <a:rPr lang="en-GB" sz="2800" dirty="0" smtClean="0"/>
              <a:t>Multi-machine I/O Parallelism (AJAX, Client-Server)</a:t>
            </a:r>
          </a:p>
          <a:p>
            <a:endParaRPr lang="en-GB" sz="2800" dirty="0" smtClean="0"/>
          </a:p>
          <a:p>
            <a:r>
              <a:rPr lang="en-GB" sz="2800" dirty="0" smtClean="0"/>
              <a:t>Multi-machine </a:t>
            </a:r>
            <a:r>
              <a:rPr lang="en-GB" sz="2800" dirty="0" smtClean="0"/>
              <a:t>CPU  </a:t>
            </a:r>
            <a:r>
              <a:rPr lang="en-GB" sz="2800" dirty="0" smtClean="0"/>
              <a:t>Parallelism </a:t>
            </a:r>
            <a:r>
              <a:rPr lang="en-GB" sz="2800" dirty="0" smtClean="0"/>
              <a:t>(Cluster)</a:t>
            </a:r>
            <a:endParaRPr lang="en-GB" sz="2800" dirty="0" smtClean="0"/>
          </a:p>
          <a:p>
            <a:endParaRPr lang="en-GB" sz="2800" dirty="0" smtClean="0"/>
          </a:p>
          <a:p>
            <a:r>
              <a:rPr lang="en-GB" sz="2800" dirty="0" smtClean="0"/>
              <a:t>Mega-machine Parallelism (Google, Bing)</a:t>
            </a:r>
          </a:p>
          <a:p>
            <a:endParaRPr lang="en-GB" sz="2800" dirty="0" smtClean="0"/>
          </a:p>
          <a:p>
            <a:r>
              <a:rPr lang="en-GB" sz="2800" dirty="0" smtClean="0"/>
              <a:t>The whole world.... (The Web!)</a:t>
            </a:r>
          </a:p>
          <a:p>
            <a:endParaRPr lang="en-GB" sz="28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t="36979" r="67254" b="23855"/>
          <a:stretch>
            <a:fillRect/>
          </a:stretch>
        </p:blipFill>
        <p:spPr bwMode="auto">
          <a:xfrm>
            <a:off x="1149154" y="1311967"/>
            <a:ext cx="6474394" cy="4597758"/>
          </a:xfrm>
          <a:prstGeom prst="rect">
            <a:avLst/>
          </a:prstGeom>
          <a:noFill/>
          <a:ln w="9525">
            <a:noFill/>
            <a:miter lim="800000"/>
            <a:headEnd/>
            <a:tailEnd/>
          </a:ln>
        </p:spPr>
      </p:pic>
      <p:sp>
        <p:nvSpPr>
          <p:cNvPr id="8" name="Rectangular Callout 7"/>
          <p:cNvSpPr/>
          <p:nvPr/>
        </p:nvSpPr>
        <p:spPr>
          <a:xfrm>
            <a:off x="7533628" y="3863339"/>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9" name="Rectangular Callout 8"/>
          <p:cNvSpPr/>
          <p:nvPr/>
        </p:nvSpPr>
        <p:spPr>
          <a:xfrm>
            <a:off x="7402692" y="3307400"/>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0" name="Rectangular Callout 9"/>
          <p:cNvSpPr/>
          <p:nvPr/>
        </p:nvSpPr>
        <p:spPr>
          <a:xfrm>
            <a:off x="6885391" y="2120397"/>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11" name="Title 10"/>
          <p:cNvSpPr>
            <a:spLocks noGrp="1"/>
          </p:cNvSpPr>
          <p:nvPr>
            <p:ph type="title"/>
          </p:nvPr>
        </p:nvSpPr>
        <p:spPr>
          <a:xfrm>
            <a:off x="381000" y="230188"/>
            <a:ext cx="8382000" cy="1107996"/>
          </a:xfrm>
        </p:spPr>
        <p:txBody>
          <a:bodyPr/>
          <a:lstStyle/>
          <a:p>
            <a:r>
              <a:rPr lang="en-GB" sz="4000" dirty="0" smtClean="0"/>
              <a:t>F# example: Serving 5,000+ simultaneous TCP connections with ~10 threads</a:t>
            </a:r>
            <a:endParaRPr lang="en-GB" sz="4000" dirty="0"/>
          </a:p>
        </p:txBody>
      </p:sp>
      <p:pic>
        <p:nvPicPr>
          <p:cNvPr id="116740" name="Picture 4"/>
          <p:cNvPicPr>
            <a:picLocks noChangeAspect="1" noChangeArrowheads="1"/>
          </p:cNvPicPr>
          <p:nvPr/>
        </p:nvPicPr>
        <p:blipFill>
          <a:blip r:embed="rId3"/>
          <a:srcRect l="2430" t="53245" r="22211" b="36509"/>
          <a:stretch>
            <a:fillRect/>
          </a:stretch>
        </p:blipFill>
        <p:spPr bwMode="auto">
          <a:xfrm>
            <a:off x="172279" y="5670623"/>
            <a:ext cx="9352804" cy="88920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agents/actors</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1" name="Picture 3"/>
          <p:cNvPicPr>
            <a:picLocks noChangeAspect="1" noChangeArrowheads="1"/>
          </p:cNvPicPr>
          <p:nvPr/>
        </p:nvPicPr>
        <p:blipFill>
          <a:blip r:embed="rId2"/>
          <a:srcRect l="23043" t="43204" r="48043" b="24943"/>
          <a:stretch>
            <a:fillRect/>
          </a:stretch>
        </p:blipFill>
        <p:spPr bwMode="auto">
          <a:xfrm>
            <a:off x="437881" y="1762350"/>
            <a:ext cx="6555347" cy="428798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smtClean="0"/>
              <a:t>F# async </a:t>
            </a:r>
            <a:r>
              <a:rPr lang="en-GB" dirty="0" smtClean="0"/>
              <a:t>{ ... }</a:t>
            </a:r>
            <a:endParaRPr lang="en-GB" dirty="0"/>
          </a:p>
        </p:txBody>
      </p:sp>
      <p:sp>
        <p:nvSpPr>
          <p:cNvPr id="3" name="Content Placeholder 2"/>
          <p:cNvSpPr>
            <a:spLocks noGrp="1"/>
          </p:cNvSpPr>
          <p:nvPr>
            <p:ph idx="1"/>
          </p:nvPr>
        </p:nvSpPr>
        <p:spPr/>
        <p:txBody>
          <a:bodyPr/>
          <a:lstStyle/>
          <a:p>
            <a:r>
              <a:rPr lang="en-GB" sz="2800" dirty="0" smtClean="0"/>
              <a:t>Repeating tasks </a:t>
            </a:r>
          </a:p>
          <a:p>
            <a:pPr>
              <a:buNone/>
            </a:pPr>
            <a:endParaRPr lang="en-GB" sz="2800" dirty="0" smtClean="0"/>
          </a:p>
          <a:p>
            <a:endParaRPr lang="en-GB" sz="2800" dirty="0" smtClean="0"/>
          </a:p>
          <a:p>
            <a:endParaRPr lang="en-GB" sz="2800" dirty="0" smtClean="0"/>
          </a:p>
          <a:p>
            <a:endParaRPr lang="en-GB" sz="2800" dirty="0" smtClean="0"/>
          </a:p>
          <a:p>
            <a:r>
              <a:rPr lang="en-GB" sz="2800" dirty="0" smtClean="0"/>
              <a:t>Repeating tasks with immutable state</a:t>
            </a:r>
          </a:p>
          <a:p>
            <a:pPr>
              <a:buNone/>
            </a:pPr>
            <a:endParaRPr lang="en-GB" sz="2800" dirty="0" smtClean="0"/>
          </a:p>
          <a:p>
            <a:endParaRPr lang="en-GB" sz="2800" dirty="0" smtClean="0"/>
          </a:p>
          <a:p>
            <a:endParaRPr lang="en-GB" sz="2800" dirty="0" smtClean="0"/>
          </a:p>
        </p:txBody>
      </p:sp>
      <p:sp>
        <p:nvSpPr>
          <p:cNvPr id="6" name="Folded Corner 5"/>
          <p:cNvSpPr/>
          <p:nvPr/>
        </p:nvSpPr>
        <p:spPr>
          <a:xfrm>
            <a:off x="772907" y="4288558"/>
            <a:ext cx="6357982" cy="2290613"/>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accent2"/>
                </a:solidFill>
                <a:latin typeface="Consolas" pitchFamily="49" charset="0"/>
                <a:cs typeface="Consolas" pitchFamily="49" charset="0"/>
              </a:rPr>
              <a:t>let </a:t>
            </a:r>
            <a:r>
              <a:rPr lang="en-GB" sz="2000" b="1" dirty="0" err="1" smtClean="0">
                <a:solidFill>
                  <a:schemeClr val="accent2"/>
                </a:solidFill>
                <a:latin typeface="Consolas" pitchFamily="49" charset="0"/>
                <a:cs typeface="Consolas" pitchFamily="49" charset="0"/>
              </a:rPr>
              <a:t>rec</a:t>
            </a:r>
            <a:r>
              <a:rPr lang="en-GB" sz="2000" b="1" dirty="0" smtClean="0">
                <a:solidFill>
                  <a:schemeClr val="accent2"/>
                </a:solidFill>
                <a:latin typeface="Consolas" pitchFamily="49" charset="0"/>
                <a:cs typeface="Consolas" pitchFamily="49" charset="0"/>
              </a:rPr>
              <a:t> </a:t>
            </a:r>
            <a:r>
              <a:rPr lang="en-GB" sz="2000" b="1" dirty="0" smtClean="0">
                <a:solidFill>
                  <a:schemeClr val="bg1"/>
                </a:solidFill>
                <a:latin typeface="Consolas" pitchFamily="49" charset="0"/>
                <a:cs typeface="Consolas" pitchFamily="49" charset="0"/>
              </a:rPr>
              <a:t>loop count =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printfn</a:t>
            </a:r>
            <a:r>
              <a:rPr lang="en-GB" sz="2000" b="1" dirty="0" smtClean="0">
                <a:solidFill>
                  <a:schemeClr val="bg1"/>
                </a:solidFill>
                <a:latin typeface="Consolas" pitchFamily="49" charset="0"/>
                <a:cs typeface="Consolas" pitchFamily="49" charset="0"/>
              </a:rPr>
              <a:t> "got a message"</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loop (count +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a:t>
            </a: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loop 0</a:t>
            </a:r>
          </a:p>
        </p:txBody>
      </p:sp>
      <p:sp>
        <p:nvSpPr>
          <p:cNvPr id="5" name="Rectangle 4"/>
          <p:cNvSpPr/>
          <p:nvPr/>
        </p:nvSpPr>
        <p:spPr>
          <a:xfrm>
            <a:off x="804500" y="2131222"/>
            <a:ext cx="6357982"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 async { </a:t>
            </a:r>
            <a:r>
              <a:rPr lang="en-GB" sz="2000" b="1" dirty="0" smtClean="0">
                <a:solidFill>
                  <a:schemeClr val="accent2"/>
                </a:solidFill>
                <a:latin typeface="Consolas" pitchFamily="49" charset="0"/>
                <a:cs typeface="Consolas" pitchFamily="49" charset="0"/>
              </a:rPr>
              <a:t>let</a:t>
            </a:r>
            <a:r>
              <a:rPr lang="en-GB" sz="2000" b="1" dirty="0" smtClean="0">
                <a:solidFill>
                  <a:schemeClr val="bg1"/>
                </a:solidFill>
                <a:latin typeface="Consolas" pitchFamily="49" charset="0"/>
                <a:cs typeface="Consolas" pitchFamily="49" charset="0"/>
              </a:rPr>
              <a:t> state =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while </a:t>
            </a:r>
            <a:r>
              <a:rPr lang="en-GB" sz="2000" b="1" dirty="0" smtClean="0">
                <a:solidFill>
                  <a:schemeClr val="bg1"/>
                </a:solidFill>
                <a:latin typeface="Consolas" pitchFamily="49" charset="0"/>
                <a:cs typeface="Consolas" pitchFamily="49" charset="0"/>
              </a:rPr>
              <a:t>true </a:t>
            </a:r>
            <a:r>
              <a:rPr lang="en-GB" sz="2000" b="1" dirty="0" smtClean="0">
                <a:solidFill>
                  <a:schemeClr val="accent2"/>
                </a:solidFill>
                <a:latin typeface="Consolas" pitchFamily="49" charset="0"/>
                <a:cs typeface="Consolas" pitchFamily="49" charset="0"/>
              </a:rPr>
              <a:t>do </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msg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queue.ReadMessage</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&lt;process message&gt;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First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rgbClr val="00B050"/>
                </a:solidFill>
                <a:latin typeface="Consolas" pitchFamily="49" charset="0"/>
                <a:cs typeface="Consolas" pitchFamily="49" charset="0"/>
              </a:rPr>
              <a:t>f</a:t>
            </a:r>
            <a:r>
              <a:rPr kumimoji="0" lang="en-GB" b="1" i="0" u="none" strike="noStrike" kern="1200" cap="none" spc="0" normalizeH="0" noProof="0" dirty="0" smtClean="0">
                <a:ln>
                  <a:noFill/>
                </a:ln>
                <a:solidFill>
                  <a:srgbClr val="00B050"/>
                </a:solidFill>
                <a:effectLst/>
                <a:uLnTx/>
                <a:uFillTx/>
                <a:latin typeface="Consolas" pitchFamily="49" charset="0"/>
                <a:ea typeface="+mn-ea"/>
                <a:cs typeface="Consolas" pitchFamily="49" charset="0"/>
              </a:rPr>
              <a:t>or</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a:t>
            </a:r>
            <a:r>
              <a:rPr lang="en-GB" b="1" dirty="0" smtClean="0">
                <a:solidFill>
                  <a:srgbClr val="00B050"/>
                </a:solidFill>
                <a:latin typeface="Consolas" pitchFamily="49" charset="0"/>
                <a:cs typeface="Consolas" pitchFamily="49" charset="0"/>
              </a:rPr>
              <a:t>in</a:t>
            </a:r>
            <a:r>
              <a:rPr lang="en-GB" b="1" dirty="0" smtClean="0">
                <a:solidFill>
                  <a:schemeClr val="bg1"/>
                </a:solidFill>
                <a:latin typeface="Consolas" pitchFamily="49" charset="0"/>
                <a:cs typeface="Consolas" pitchFamily="49" charset="0"/>
              </a:rPr>
              <a:t>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a:t>
            </a:r>
            <a:r>
              <a:rPr kumimoji="0" lang="en-GB" b="1" i="0" u="none" strike="noStrike" kern="1200" cap="none" spc="0" normalizeH="0" noProof="0" dirty="0" smtClean="0">
                <a:ln>
                  <a:noFill/>
                </a:ln>
                <a:solidFill>
                  <a:srgbClr val="00B050"/>
                </a:solidFill>
                <a:effectLst/>
                <a:uLnTx/>
                <a:uFillTx/>
                <a:latin typeface="Consolas" pitchFamily="49" charset="0"/>
                <a:ea typeface="+mn-ea"/>
                <a:cs typeface="Consolas" pitchFamily="49" charset="0"/>
              </a:rPr>
              <a:t>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graphicFrame>
        <p:nvGraphicFramePr>
          <p:cNvPr id="6" name="Content Placeholder 5"/>
          <p:cNvGraphicFramePr>
            <a:graphicFrameLocks noGrp="1"/>
          </p:cNvGraphicFramePr>
          <p:nvPr>
            <p:ph idx="1"/>
          </p:nvPr>
        </p:nvGraphicFramePr>
        <p:xfrm>
          <a:off x="-180305" y="1043189"/>
          <a:ext cx="9007699" cy="5368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15921" y="3528811"/>
            <a:ext cx="1580497" cy="461665"/>
          </a:xfrm>
          <a:prstGeom prst="rect">
            <a:avLst/>
          </a:prstGeom>
          <a:noFill/>
        </p:spPr>
        <p:txBody>
          <a:bodyPr wrap="none" rtlCol="0">
            <a:spAutoFit/>
          </a:bodyPr>
          <a:lstStyle/>
          <a:p>
            <a:r>
              <a:rPr lang="en-GB" sz="2400" dirty="0" smtClean="0"/>
              <a:t>Distributed</a:t>
            </a:r>
            <a:endParaRPr lang="en-GB" sz="24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a:t>
            </a:r>
            <a:r>
              <a:rPr lang="en-GB" dirty="0" smtClean="0"/>
              <a:t>Chatty </a:t>
            </a:r>
            <a:r>
              <a:rPr lang="en-GB" dirty="0" smtClean="0"/>
              <a:t>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smtClean="0">
                <a:solidFill>
                  <a:schemeClr val="bg1"/>
                </a:solidFill>
                <a:cs typeface="Consolas" pitchFamily="49" charset="0"/>
              </a:rPr>
              <a:t>agent </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a,b,resp</a:t>
            </a:r>
            <a:r>
              <a:rPr lang="en-GB" sz="2000" b="1" dirty="0" smtClean="0">
                <a:solidFill>
                  <a:schemeClr val="bg1"/>
                </a:solidFill>
                <a:cs typeface="Consolas" pitchFamily="49" charset="0"/>
              </a:rPr>
              <a:t> </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resp.Reply</a:t>
            </a:r>
            <a:r>
              <a:rPr lang="en-GB" sz="2000" b="1" dirty="0" smtClean="0">
                <a:solidFill>
                  <a:schemeClr val="bg1"/>
                </a:solidFill>
                <a:cs typeface="Consolas" pitchFamily="49" charset="0"/>
              </a:rPr>
              <a:t> </a:t>
            </a:r>
            <a:r>
              <a:rPr lang="en-GB" sz="2000" b="1" dirty="0" smtClean="0">
                <a:solidFill>
                  <a:schemeClr val="bg1"/>
                </a:solidFill>
                <a:cs typeface="Consolas" pitchFamily="49" charset="0"/>
              </a:rPr>
              <a:t>(a+b) </a:t>
            </a:r>
            <a:r>
              <a:rPr lang="en-GB" sz="2000" b="1" dirty="0" smtClean="0">
                <a:solidFill>
                  <a:schemeClr val="bg1"/>
                </a:solidFill>
                <a:cs typeface="Consolas" pitchFamily="49" charset="0"/>
              </a:rPr>
              <a:t>})</a:t>
            </a:r>
            <a:endParaRPr lang="en-GB" sz="2000" b="1" dirty="0" smtClean="0">
              <a:solidFill>
                <a:schemeClr val="bg1"/>
              </a:solidFill>
              <a:cs typeface="Consolas" pitchFamily="49" charset="0"/>
            </a:endParaRP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err="1" smtClean="0">
                <a:solidFill>
                  <a:schemeClr val="bg1"/>
                </a:solidFill>
                <a:latin typeface="Consolas" pitchFamily="49" charset="0"/>
                <a:cs typeface="Consolas" pitchFamily="49" charset="0"/>
              </a:rPr>
              <a:t>agent.PostAndAsyncReply</a:t>
            </a:r>
            <a:r>
              <a:rPr lang="en-GB" b="1" dirty="0" smtClean="0">
                <a:solidFill>
                  <a:schemeClr val="bg1"/>
                </a:solidFill>
                <a:latin typeface="Consolas" pitchFamily="49" charset="0"/>
                <a:cs typeface="Consolas" pitchFamily="49" charset="0"/>
              </a:rPr>
              <a:t> </a:t>
            </a:r>
            <a:r>
              <a:rPr lang="en-GB" b="1" dirty="0" smtClean="0">
                <a:solidFill>
                  <a:schemeClr val="bg1"/>
                </a:solidFill>
                <a:latin typeface="Consolas" pitchFamily="49" charset="0"/>
                <a:cs typeface="Consolas" pitchFamily="49" charset="0"/>
              </a:rPr>
              <a:t>(</a:t>
            </a:r>
            <a:r>
              <a:rPr lang="en-GB" b="1" dirty="0" smtClean="0">
                <a:solidFill>
                  <a:schemeClr val="accent2"/>
                </a:solidFill>
                <a:latin typeface="Consolas" pitchFamily="49" charset="0"/>
                <a:cs typeface="Consolas" pitchFamily="49" charset="0"/>
              </a:rPr>
              <a:t>fun</a:t>
            </a:r>
            <a:r>
              <a:rPr lang="en-GB" b="1" dirty="0" smtClean="0">
                <a:solidFill>
                  <a:schemeClr val="bg1"/>
                </a:solidFill>
                <a:latin typeface="Consolas" pitchFamily="49" charset="0"/>
                <a:cs typeface="Consolas" pitchFamily="49" charset="0"/>
              </a:rPr>
              <a:t> </a:t>
            </a:r>
            <a:r>
              <a:rPr lang="en-GB" b="1" dirty="0" smtClean="0">
                <a:solidFill>
                  <a:schemeClr val="bg1"/>
                </a:solidFill>
                <a:latin typeface="Consolas" pitchFamily="49" charset="0"/>
                <a:cs typeface="Consolas" pitchFamily="49" charset="0"/>
              </a:rPr>
              <a:t>resp </a:t>
            </a:r>
            <a:r>
              <a:rPr lang="en-GB" b="1" dirty="0" smtClean="0">
                <a:solidFill>
                  <a:schemeClr val="bg1"/>
                </a:solidFill>
                <a:latin typeface="Consolas" pitchFamily="49" charset="0"/>
                <a:cs typeface="Consolas" pitchFamily="49" charset="0"/>
              </a:rPr>
              <a:t>-&gt; (</a:t>
            </a:r>
            <a:r>
              <a:rPr lang="en-GB" b="1" dirty="0" smtClean="0">
                <a:solidFill>
                  <a:schemeClr val="bg1"/>
                </a:solidFill>
                <a:latin typeface="Consolas" pitchFamily="49" charset="0"/>
                <a:cs typeface="Consolas" pitchFamily="49" charset="0"/>
              </a:rPr>
              <a:t>10,10,resp))</a:t>
            </a:r>
            <a:endParaRPr lang="en-GB" b="1" dirty="0" smtClean="0">
              <a:solidFill>
                <a:schemeClr val="bg1"/>
              </a:solidFill>
              <a:latin typeface="Consolas" pitchFamily="49" charset="0"/>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9" name="Rectangular Callout 8"/>
          <p:cNvSpPr/>
          <p:nvPr/>
        </p:nvSpPr>
        <p:spPr>
          <a:xfrm>
            <a:off x="5881225" y="3430811"/>
            <a:ext cx="1446854" cy="461665"/>
          </a:xfrm>
          <a:prstGeom prst="wedgeRectCallout">
            <a:avLst>
              <a:gd name="adj1" fmla="val -122915"/>
              <a:gd name="adj2" fmla="val -170389"/>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Response</a:t>
            </a:r>
          </a:p>
        </p:txBody>
      </p:sp>
      <p:sp>
        <p:nvSpPr>
          <p:cNvPr id="10" name="Rectangular Callout 9"/>
          <p:cNvSpPr/>
          <p:nvPr/>
        </p:nvSpPr>
        <p:spPr>
          <a:xfrm>
            <a:off x="4613529" y="4909735"/>
            <a:ext cx="1221874" cy="461665"/>
          </a:xfrm>
          <a:prstGeom prst="wedgeRectCallout">
            <a:avLst>
              <a:gd name="adj1" fmla="val -141788"/>
              <a:gd name="adj2" fmla="val -13970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Request</a:t>
            </a:r>
            <a:endParaRPr lang="en-GB" sz="2400"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Async Basics + Web Translation</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dirty="0" smtClean="0"/>
              <a:t>theme: data parallelism</a:t>
            </a:r>
            <a:endParaRPr lang="en-US"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pic>
        <p:nvPicPr>
          <p:cNvPr id="119810" name="Picture 2"/>
          <p:cNvPicPr>
            <a:picLocks noGrp="1" noChangeAspect="1" noChangeArrowheads="1"/>
          </p:cNvPicPr>
          <p:nvPr>
            <p:ph idx="1"/>
          </p:nvPr>
        </p:nvPicPr>
        <p:blipFill>
          <a:blip r:embed="rId2"/>
          <a:srcRect t="16937"/>
          <a:stretch>
            <a:fillRect/>
          </a:stretch>
        </p:blipFill>
        <p:spPr bwMode="auto">
          <a:xfrm>
            <a:off x="-80333" y="1725769"/>
            <a:ext cx="8881272" cy="461063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Data Parallelism: Philosophies</a:t>
            </a:r>
            <a:endParaRPr lang="en-GB" dirty="0"/>
          </a:p>
        </p:txBody>
      </p:sp>
      <p:sp>
        <p:nvSpPr>
          <p:cNvPr id="6" name="Content Placeholder 5"/>
          <p:cNvSpPr>
            <a:spLocks noGrp="1"/>
          </p:cNvSpPr>
          <p:nvPr>
            <p:ph idx="1"/>
          </p:nvPr>
        </p:nvSpPr>
        <p:spPr/>
        <p:txBody>
          <a:bodyPr/>
          <a:lstStyle/>
          <a:p>
            <a:r>
              <a:rPr lang="en-GB" dirty="0" smtClean="0"/>
              <a:t>Functional is beautiful for declarative data parallelism</a:t>
            </a:r>
          </a:p>
          <a:p>
            <a:pPr lvl="1"/>
            <a:r>
              <a:rPr lang="en-GB" dirty="0" smtClean="0"/>
              <a:t>Just write the equations</a:t>
            </a:r>
          </a:p>
          <a:p>
            <a:pPr lvl="1"/>
            <a:endParaRPr lang="en-GB" dirty="0" smtClean="0"/>
          </a:p>
          <a:p>
            <a:r>
              <a:rPr lang="en-GB" dirty="0" smtClean="0"/>
              <a:t>But how to run it?</a:t>
            </a:r>
          </a:p>
          <a:p>
            <a:pPr lvl="1"/>
            <a:r>
              <a:rPr lang="en-GB" dirty="0" smtClean="0"/>
              <a:t>Smart, dedicated </a:t>
            </a:r>
            <a:r>
              <a:rPr lang="en-GB" dirty="0" smtClean="0"/>
              <a:t>compiler (e.g. Sisal)</a:t>
            </a:r>
            <a:endParaRPr lang="en-GB" dirty="0" smtClean="0"/>
          </a:p>
          <a:p>
            <a:pPr lvl="1"/>
            <a:r>
              <a:rPr lang="en-GB" dirty="0" smtClean="0"/>
              <a:t>Embedded </a:t>
            </a:r>
            <a:r>
              <a:rPr lang="en-GB" dirty="0" smtClean="0"/>
              <a:t>Expression-based DSL (e.g. C#/F#)</a:t>
            </a:r>
            <a:endParaRPr lang="en-GB" dirty="0" smtClean="0"/>
          </a:p>
          <a:p>
            <a:pPr lvl="1"/>
            <a:r>
              <a:rPr lang="en-GB" dirty="0" smtClean="0"/>
              <a:t>Compile-time Meta-programming (e.g. Haskell)</a:t>
            </a:r>
          </a:p>
          <a:p>
            <a:pPr lvl="1"/>
            <a:r>
              <a:rPr lang="en-GB" dirty="0" smtClean="0"/>
              <a:t>Run-time  Meta-programming (e.g. C#/F#)</a:t>
            </a:r>
          </a:p>
          <a:p>
            <a:pPr lvl="1"/>
            <a:endParaRPr lang="en-GB" dirty="0" smtClean="0"/>
          </a:p>
          <a:p>
            <a:pPr lvl="1"/>
            <a:endParaRPr lang="en-GB"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Accelerator</a:t>
            </a:r>
            <a:endParaRPr lang="en-US" dirty="0"/>
          </a:p>
        </p:txBody>
      </p:sp>
      <p:sp>
        <p:nvSpPr>
          <p:cNvPr id="4" name="Rounded Rectangle 3"/>
          <p:cNvSpPr/>
          <p:nvPr/>
        </p:nvSpPr>
        <p:spPr>
          <a:xfrm>
            <a:off x="2608675" y="1769083"/>
            <a:ext cx="3685472" cy="64807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Program – Define Operations</a:t>
            </a:r>
            <a:endParaRPr lang="en-US" dirty="0"/>
          </a:p>
        </p:txBody>
      </p:sp>
      <p:sp>
        <p:nvSpPr>
          <p:cNvPr id="5" name="Rounded Rectangle 4"/>
          <p:cNvSpPr/>
          <p:nvPr/>
        </p:nvSpPr>
        <p:spPr>
          <a:xfrm>
            <a:off x="2608675" y="2996952"/>
            <a:ext cx="36854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Accelerator</a:t>
            </a:r>
            <a:endParaRPr lang="en-US" dirty="0"/>
          </a:p>
        </p:txBody>
      </p:sp>
      <p:sp>
        <p:nvSpPr>
          <p:cNvPr id="6" name="Rounded Rectangle 5"/>
          <p:cNvSpPr/>
          <p:nvPr/>
        </p:nvSpPr>
        <p:spPr>
          <a:xfrm>
            <a:off x="2608675" y="4293096"/>
            <a:ext cx="36854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Accelerated Program</a:t>
            </a:r>
            <a:endParaRPr lang="en-US" dirty="0"/>
          </a:p>
        </p:txBody>
      </p:sp>
      <p:sp>
        <p:nvSpPr>
          <p:cNvPr id="7" name="Rounded Rectangle 6"/>
          <p:cNvSpPr/>
          <p:nvPr/>
        </p:nvSpPr>
        <p:spPr>
          <a:xfrm>
            <a:off x="467544" y="5733256"/>
            <a:ext cx="36854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DX9Target</a:t>
            </a:r>
            <a:endParaRPr lang="en-US" dirty="0"/>
          </a:p>
        </p:txBody>
      </p:sp>
      <p:sp>
        <p:nvSpPr>
          <p:cNvPr id="8" name="Rounded Rectangle 7"/>
          <p:cNvSpPr/>
          <p:nvPr/>
        </p:nvSpPr>
        <p:spPr>
          <a:xfrm>
            <a:off x="4918976" y="5733256"/>
            <a:ext cx="36854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X64Target</a:t>
            </a:r>
            <a:endParaRPr lang="en-US" dirty="0"/>
          </a:p>
        </p:txBody>
      </p:sp>
      <p:sp>
        <p:nvSpPr>
          <p:cNvPr id="9" name="Rounded Rectangle 8"/>
          <p:cNvSpPr/>
          <p:nvPr/>
        </p:nvSpPr>
        <p:spPr>
          <a:xfrm>
            <a:off x="467544" y="4293096"/>
            <a:ext cx="1691680" cy="64807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a:t>
            </a:r>
            <a:endParaRPr lang="en-US" dirty="0"/>
          </a:p>
        </p:txBody>
      </p:sp>
      <p:sp>
        <p:nvSpPr>
          <p:cNvPr id="10" name="Rounded Rectangle 9"/>
          <p:cNvSpPr/>
          <p:nvPr/>
        </p:nvSpPr>
        <p:spPr>
          <a:xfrm>
            <a:off x="6853824" y="4293096"/>
            <a:ext cx="1691680" cy="64807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a:t>
            </a:r>
            <a:endParaRPr lang="en-US" dirty="0"/>
          </a:p>
        </p:txBody>
      </p:sp>
      <p:cxnSp>
        <p:nvCxnSpPr>
          <p:cNvPr id="12" name="Straight Arrow Connector 11"/>
          <p:cNvCxnSpPr>
            <a:stCxn id="4" idx="2"/>
            <a:endCxn id="5" idx="0"/>
          </p:cNvCxnSpPr>
          <p:nvPr/>
        </p:nvCxnSpPr>
        <p:spPr>
          <a:xfrm>
            <a:off x="4451411" y="2417155"/>
            <a:ext cx="0" cy="579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6" idx="0"/>
          </p:cNvCxnSpPr>
          <p:nvPr/>
        </p:nvCxnSpPr>
        <p:spPr>
          <a:xfrm>
            <a:off x="4451411" y="3645024"/>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flipH="1">
            <a:off x="2310280" y="4941168"/>
            <a:ext cx="2141131"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8" idx="0"/>
          </p:cNvCxnSpPr>
          <p:nvPr/>
        </p:nvCxnSpPr>
        <p:spPr>
          <a:xfrm>
            <a:off x="4451411" y="4941168"/>
            <a:ext cx="2310301"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6" idx="1"/>
          </p:cNvCxnSpPr>
          <p:nvPr/>
        </p:nvCxnSpPr>
        <p:spPr>
          <a:xfrm>
            <a:off x="2159224" y="4617132"/>
            <a:ext cx="4494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a:endCxn id="10" idx="1"/>
          </p:cNvCxnSpPr>
          <p:nvPr/>
        </p:nvCxnSpPr>
        <p:spPr>
          <a:xfrm>
            <a:off x="6294147" y="4617132"/>
            <a:ext cx="5596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7763" name="Picture 3"/>
          <p:cNvPicPr>
            <a:picLocks noChangeAspect="1" noChangeArrowheads="1"/>
          </p:cNvPicPr>
          <p:nvPr/>
        </p:nvPicPr>
        <p:blipFill>
          <a:blip r:embed="rId2"/>
          <a:srcRect/>
          <a:stretch>
            <a:fillRect/>
          </a:stretch>
        </p:blipFill>
        <p:spPr bwMode="auto">
          <a:xfrm>
            <a:off x="-1524000" y="-381000"/>
            <a:ext cx="12192000" cy="7620000"/>
          </a:xfrm>
          <a:prstGeom prst="rect">
            <a:avLst/>
          </a:prstGeom>
          <a:noFill/>
          <a:ln w="9525">
            <a:noFill/>
            <a:miter lim="800000"/>
            <a:headEnd/>
            <a:tailEnd/>
          </a:ln>
        </p:spPr>
      </p:pic>
    </p:spTree>
    <p:extLst>
      <p:ext uri="{BB962C8B-B14F-4D97-AF65-F5344CB8AC3E}">
        <p14:creationId xmlns="" xmlns:p14="http://schemas.microsoft.com/office/powerpoint/2010/main" val="3820595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18787" name="Picture 3"/>
          <p:cNvPicPr>
            <a:picLocks noGrp="1" noChangeAspect="1" noChangeArrowheads="1"/>
          </p:cNvPicPr>
          <p:nvPr>
            <p:ph idx="1"/>
          </p:nvPr>
        </p:nvPicPr>
        <p:blipFill>
          <a:blip r:embed="rId2"/>
          <a:srcRect/>
          <a:stretch>
            <a:fillRect/>
          </a:stretch>
        </p:blipFill>
        <p:spPr bwMode="auto">
          <a:xfrm>
            <a:off x="-1028217" y="193183"/>
            <a:ext cx="11073738" cy="692108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 Game </a:t>
            </a:r>
            <a:r>
              <a:rPr lang="en-US" dirty="0" smtClean="0"/>
              <a:t>of Life</a:t>
            </a:r>
            <a:endParaRPr lang="en-US" dirty="0"/>
          </a:p>
        </p:txBody>
      </p:sp>
      <p:sp>
        <p:nvSpPr>
          <p:cNvPr id="4" name="AutoShape 2" descr="Conway's Game of Lif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onway's Game of Life"/>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Arrow Connector 6"/>
          <p:cNvCxnSpPr/>
          <p:nvPr/>
        </p:nvCxnSpPr>
        <p:spPr>
          <a:xfrm rot="5400000">
            <a:off x="2107389" y="3821909"/>
            <a:ext cx="114300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43504" y="5286388"/>
            <a:ext cx="1561646" cy="1015663"/>
          </a:xfrm>
          <a:prstGeom prst="rect">
            <a:avLst/>
          </a:prstGeom>
          <a:noFill/>
        </p:spPr>
        <p:txBody>
          <a:bodyPr wrap="none" rtlCol="0">
            <a:spAutoFit/>
          </a:bodyPr>
          <a:lstStyle/>
          <a:p>
            <a:r>
              <a:rPr lang="en-GB" sz="6000" dirty="0" smtClean="0">
                <a:solidFill>
                  <a:schemeClr val="bg1">
                    <a:lumMod val="85000"/>
                  </a:schemeClr>
                </a:solidFill>
              </a:rPr>
              <a:t>GPU</a:t>
            </a:r>
            <a:endParaRPr lang="en-GB" sz="6000" dirty="0">
              <a:solidFill>
                <a:schemeClr val="bg1">
                  <a:lumMod val="85000"/>
                </a:schemeClr>
              </a:solidFill>
            </a:endParaRPr>
          </a:p>
        </p:txBody>
      </p:sp>
      <p:sp>
        <p:nvSpPr>
          <p:cNvPr id="11" name="TextBox 10"/>
          <p:cNvSpPr txBox="1"/>
          <p:nvPr/>
        </p:nvSpPr>
        <p:spPr>
          <a:xfrm>
            <a:off x="1357290" y="5286388"/>
            <a:ext cx="1486304" cy="1015663"/>
          </a:xfrm>
          <a:prstGeom prst="rect">
            <a:avLst/>
          </a:prstGeom>
          <a:noFill/>
        </p:spPr>
        <p:txBody>
          <a:bodyPr wrap="none" rtlCol="0">
            <a:spAutoFit/>
          </a:bodyPr>
          <a:lstStyle/>
          <a:p>
            <a:r>
              <a:rPr lang="en-GB" sz="6000" dirty="0" smtClean="0"/>
              <a:t>CPU</a:t>
            </a:r>
            <a:endParaRPr lang="en-GB" sz="6000" dirty="0"/>
          </a:p>
        </p:txBody>
      </p:sp>
      <p:sp>
        <p:nvSpPr>
          <p:cNvPr id="12" name="Rectangle 11"/>
          <p:cNvSpPr/>
          <p:nvPr/>
        </p:nvSpPr>
        <p:spPr>
          <a:xfrm>
            <a:off x="1214414" y="1214422"/>
            <a:ext cx="6929486" cy="27860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solidFill>
                  <a:schemeClr val="bg1"/>
                </a:solidFill>
                <a:latin typeface="Consolas" pitchFamily="49" charset="0"/>
                <a:cs typeface="Consolas" pitchFamily="49" charset="0"/>
              </a:rPr>
              <a:t>/// Evaluate next generation of the life game state</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let </a:t>
            </a:r>
            <a:r>
              <a:rPr lang="en-GB" sz="1600" b="1" dirty="0" err="1" smtClean="0">
                <a:solidFill>
                  <a:schemeClr val="bg1"/>
                </a:solidFill>
                <a:latin typeface="Consolas" pitchFamily="49" charset="0"/>
                <a:cs typeface="Consolas" pitchFamily="49" charset="0"/>
              </a:rPr>
              <a:t>nextGeneration</a:t>
            </a:r>
            <a:r>
              <a:rPr lang="en-GB" sz="1600" b="1" dirty="0" smtClean="0">
                <a:solidFill>
                  <a:schemeClr val="bg1"/>
                </a:solidFill>
                <a:latin typeface="Consolas" pitchFamily="49" charset="0"/>
                <a:cs typeface="Consolas" pitchFamily="49" charset="0"/>
              </a:rPr>
              <a:t> (grid: Matrix&lt;float32&gt;) =</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  // Shift in each direction, to count the neighbours</a:t>
            </a:r>
          </a:p>
          <a:p>
            <a:r>
              <a:rPr lang="en-GB" sz="1600" b="1" dirty="0" smtClean="0">
                <a:solidFill>
                  <a:schemeClr val="bg1"/>
                </a:solidFill>
                <a:latin typeface="Consolas" pitchFamily="49" charset="0"/>
                <a:cs typeface="Consolas" pitchFamily="49" charset="0"/>
              </a:rPr>
              <a:t>  let sum = </a:t>
            </a:r>
            <a:r>
              <a:rPr lang="en-GB" sz="1600" b="1" dirty="0" err="1" smtClean="0">
                <a:solidFill>
                  <a:schemeClr val="bg1"/>
                </a:solidFill>
                <a:latin typeface="Consolas" pitchFamily="49" charset="0"/>
                <a:cs typeface="Consolas" pitchFamily="49" charset="0"/>
              </a:rPr>
              <a:t>shiftAndSum</a:t>
            </a:r>
            <a:r>
              <a:rPr lang="en-GB" sz="1600" b="1" dirty="0" smtClean="0">
                <a:solidFill>
                  <a:schemeClr val="bg1"/>
                </a:solidFill>
                <a:latin typeface="Consolas" pitchFamily="49" charset="0"/>
                <a:cs typeface="Consolas" pitchFamily="49" charset="0"/>
              </a:rPr>
              <a:t> grid offsets </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  // Check to see if we're born or remain alive</a:t>
            </a:r>
          </a:p>
          <a:p>
            <a:r>
              <a:rPr lang="en-GB" sz="1600" b="1" dirty="0" smtClean="0">
                <a:solidFill>
                  <a:schemeClr val="bg1"/>
                </a:solidFill>
                <a:latin typeface="Consolas" pitchFamily="49" charset="0"/>
                <a:cs typeface="Consolas" pitchFamily="49" charset="0"/>
              </a:rPr>
              <a:t>  (sum =. </a:t>
            </a:r>
            <a:r>
              <a:rPr lang="en-GB" sz="1600" b="1" dirty="0" err="1" smtClean="0">
                <a:solidFill>
                  <a:schemeClr val="bg1"/>
                </a:solidFill>
                <a:latin typeface="Consolas" pitchFamily="49" charset="0"/>
                <a:cs typeface="Consolas" pitchFamily="49" charset="0"/>
              </a:rPr>
              <a:t>threeAlive</a:t>
            </a:r>
            <a:r>
              <a:rPr lang="en-GB" sz="1600" b="1" dirty="0" smtClean="0">
                <a:solidFill>
                  <a:schemeClr val="bg1"/>
                </a:solidFill>
                <a:latin typeface="Consolas" pitchFamily="49" charset="0"/>
                <a:cs typeface="Consolas" pitchFamily="49" charset="0"/>
              </a:rPr>
              <a:t>) ||. ((sum =. </a:t>
            </a:r>
            <a:r>
              <a:rPr lang="en-GB" sz="1600" b="1" dirty="0" err="1" smtClean="0">
                <a:solidFill>
                  <a:schemeClr val="bg1"/>
                </a:solidFill>
                <a:latin typeface="Consolas" pitchFamily="49" charset="0"/>
                <a:cs typeface="Consolas" pitchFamily="49" charset="0"/>
              </a:rPr>
              <a:t>twoAlive</a:t>
            </a:r>
            <a:r>
              <a:rPr lang="en-GB" sz="1600" b="1" dirty="0" smtClean="0">
                <a:solidFill>
                  <a:schemeClr val="bg1"/>
                </a:solidFill>
                <a:latin typeface="Consolas" pitchFamily="49" charset="0"/>
                <a:cs typeface="Consolas" pitchFamily="49" charset="0"/>
              </a:rPr>
              <a:t>) &amp;&amp;. grid)</a:t>
            </a:r>
          </a:p>
        </p:txBody>
      </p:sp>
    </p:spTree>
    <p:extLst>
      <p:ext uri="{BB962C8B-B14F-4D97-AF65-F5344CB8AC3E}">
        <p14:creationId xmlns="" xmlns:p14="http://schemas.microsoft.com/office/powerpoint/2010/main" val="34787467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 Game </a:t>
            </a:r>
            <a:r>
              <a:rPr lang="en-US" dirty="0" smtClean="0"/>
              <a:t>of Life</a:t>
            </a:r>
            <a:endParaRPr lang="en-US" dirty="0"/>
          </a:p>
        </p:txBody>
      </p:sp>
      <p:sp>
        <p:nvSpPr>
          <p:cNvPr id="4" name="AutoShape 2" descr="Conway's Game of Lif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onway's Game of Life"/>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Arrow Connector 6"/>
          <p:cNvCxnSpPr/>
          <p:nvPr/>
        </p:nvCxnSpPr>
        <p:spPr>
          <a:xfrm rot="5400000">
            <a:off x="2107389" y="3821909"/>
            <a:ext cx="114300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714876" y="4000504"/>
            <a:ext cx="107157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43504" y="5286388"/>
            <a:ext cx="1561646" cy="1015663"/>
          </a:xfrm>
          <a:prstGeom prst="rect">
            <a:avLst/>
          </a:prstGeom>
          <a:noFill/>
        </p:spPr>
        <p:txBody>
          <a:bodyPr wrap="none" rtlCol="0">
            <a:spAutoFit/>
          </a:bodyPr>
          <a:lstStyle/>
          <a:p>
            <a:r>
              <a:rPr lang="en-GB" sz="6000" dirty="0" smtClean="0">
                <a:solidFill>
                  <a:schemeClr val="bg2">
                    <a:lumMod val="50000"/>
                  </a:schemeClr>
                </a:solidFill>
              </a:rPr>
              <a:t>GPU</a:t>
            </a:r>
            <a:endParaRPr lang="en-GB" sz="6000" dirty="0">
              <a:solidFill>
                <a:schemeClr val="bg2">
                  <a:lumMod val="50000"/>
                </a:schemeClr>
              </a:solidFill>
            </a:endParaRPr>
          </a:p>
        </p:txBody>
      </p:sp>
      <p:sp>
        <p:nvSpPr>
          <p:cNvPr id="11" name="TextBox 10"/>
          <p:cNvSpPr txBox="1"/>
          <p:nvPr/>
        </p:nvSpPr>
        <p:spPr>
          <a:xfrm>
            <a:off x="1357290" y="5286388"/>
            <a:ext cx="1486304" cy="1015663"/>
          </a:xfrm>
          <a:prstGeom prst="rect">
            <a:avLst/>
          </a:prstGeom>
          <a:noFill/>
        </p:spPr>
        <p:txBody>
          <a:bodyPr wrap="none" rtlCol="0">
            <a:spAutoFit/>
          </a:bodyPr>
          <a:lstStyle/>
          <a:p>
            <a:r>
              <a:rPr lang="en-GB" sz="6000" dirty="0" smtClean="0"/>
              <a:t>CPU</a:t>
            </a:r>
            <a:endParaRPr lang="en-GB" sz="6000" dirty="0"/>
          </a:p>
        </p:txBody>
      </p:sp>
      <p:sp>
        <p:nvSpPr>
          <p:cNvPr id="12" name="Rectangle 11"/>
          <p:cNvSpPr/>
          <p:nvPr/>
        </p:nvSpPr>
        <p:spPr>
          <a:xfrm>
            <a:off x="1214414" y="1214422"/>
            <a:ext cx="6929486" cy="27860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solidFill>
                  <a:schemeClr val="bg1"/>
                </a:solidFill>
                <a:latin typeface="Consolas" pitchFamily="49" charset="0"/>
                <a:cs typeface="Consolas" pitchFamily="49" charset="0"/>
              </a:rPr>
              <a:t>/// Evaluate next generation of the life game state</a:t>
            </a:r>
          </a:p>
          <a:p>
            <a:r>
              <a:rPr lang="en-GB" sz="1600" b="1" dirty="0" smtClean="0">
                <a:solidFill>
                  <a:schemeClr val="bg2">
                    <a:lumMod val="50000"/>
                  </a:schemeClr>
                </a:solidFill>
                <a:latin typeface="Consolas" pitchFamily="49" charset="0"/>
                <a:cs typeface="Consolas" pitchFamily="49" charset="0"/>
              </a:rPr>
              <a:t>[&lt;</a:t>
            </a:r>
            <a:r>
              <a:rPr lang="en-GB" sz="1600" b="1" dirty="0" err="1" smtClean="0">
                <a:solidFill>
                  <a:schemeClr val="bg2">
                    <a:lumMod val="50000"/>
                  </a:schemeClr>
                </a:solidFill>
                <a:latin typeface="Consolas" pitchFamily="49" charset="0"/>
                <a:cs typeface="Consolas" pitchFamily="49" charset="0"/>
              </a:rPr>
              <a:t>ReflectedDefinition</a:t>
            </a:r>
            <a:r>
              <a:rPr lang="en-GB" sz="1600" b="1" dirty="0" smtClean="0">
                <a:solidFill>
                  <a:schemeClr val="bg2">
                    <a:lumMod val="50000"/>
                  </a:schemeClr>
                </a:solidFill>
                <a:latin typeface="Consolas" pitchFamily="49" charset="0"/>
                <a:cs typeface="Consolas" pitchFamily="49" charset="0"/>
              </a:rPr>
              <a:t>&gt;]</a:t>
            </a:r>
          </a:p>
          <a:p>
            <a:r>
              <a:rPr lang="en-GB" sz="1600" b="1" dirty="0" smtClean="0">
                <a:solidFill>
                  <a:schemeClr val="bg1"/>
                </a:solidFill>
                <a:latin typeface="Consolas" pitchFamily="49" charset="0"/>
                <a:cs typeface="Consolas" pitchFamily="49" charset="0"/>
              </a:rPr>
              <a:t>let </a:t>
            </a:r>
            <a:r>
              <a:rPr lang="en-GB" sz="1600" b="1" dirty="0" err="1" smtClean="0">
                <a:solidFill>
                  <a:schemeClr val="bg1"/>
                </a:solidFill>
                <a:latin typeface="Consolas" pitchFamily="49" charset="0"/>
                <a:cs typeface="Consolas" pitchFamily="49" charset="0"/>
              </a:rPr>
              <a:t>nextGeneration</a:t>
            </a:r>
            <a:r>
              <a:rPr lang="en-GB" sz="1600" b="1" dirty="0" smtClean="0">
                <a:solidFill>
                  <a:schemeClr val="bg1"/>
                </a:solidFill>
                <a:latin typeface="Consolas" pitchFamily="49" charset="0"/>
                <a:cs typeface="Consolas" pitchFamily="49" charset="0"/>
              </a:rPr>
              <a:t> (grid: Matrix&lt;float32&gt;) =</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  // Shift in each direction, to count the neighbours</a:t>
            </a:r>
          </a:p>
          <a:p>
            <a:r>
              <a:rPr lang="en-GB" sz="1600" b="1" dirty="0" smtClean="0">
                <a:solidFill>
                  <a:schemeClr val="bg1"/>
                </a:solidFill>
                <a:latin typeface="Consolas" pitchFamily="49" charset="0"/>
                <a:cs typeface="Consolas" pitchFamily="49" charset="0"/>
              </a:rPr>
              <a:t>  let sum = </a:t>
            </a:r>
            <a:r>
              <a:rPr lang="en-GB" sz="1600" b="1" dirty="0" err="1" smtClean="0">
                <a:solidFill>
                  <a:schemeClr val="bg1"/>
                </a:solidFill>
                <a:latin typeface="Consolas" pitchFamily="49" charset="0"/>
                <a:cs typeface="Consolas" pitchFamily="49" charset="0"/>
              </a:rPr>
              <a:t>shiftAndSum</a:t>
            </a:r>
            <a:r>
              <a:rPr lang="en-GB" sz="1600" b="1" dirty="0" smtClean="0">
                <a:solidFill>
                  <a:schemeClr val="bg1"/>
                </a:solidFill>
                <a:latin typeface="Consolas" pitchFamily="49" charset="0"/>
                <a:cs typeface="Consolas" pitchFamily="49" charset="0"/>
              </a:rPr>
              <a:t> grid offsets </a:t>
            </a:r>
          </a:p>
          <a:p>
            <a:endParaRPr lang="en-GB" sz="1600" b="1" dirty="0" smtClean="0">
              <a:solidFill>
                <a:schemeClr val="bg1"/>
              </a:solidFill>
              <a:latin typeface="Consolas" pitchFamily="49" charset="0"/>
              <a:cs typeface="Consolas" pitchFamily="49" charset="0"/>
            </a:endParaRPr>
          </a:p>
          <a:p>
            <a:r>
              <a:rPr lang="en-GB" sz="1600" b="1" dirty="0" smtClean="0">
                <a:solidFill>
                  <a:schemeClr val="bg1"/>
                </a:solidFill>
                <a:latin typeface="Consolas" pitchFamily="49" charset="0"/>
                <a:cs typeface="Consolas" pitchFamily="49" charset="0"/>
              </a:rPr>
              <a:t>  // Check to see if we're born or remain alive</a:t>
            </a:r>
          </a:p>
          <a:p>
            <a:r>
              <a:rPr lang="en-GB" sz="1600" b="1" dirty="0" smtClean="0">
                <a:solidFill>
                  <a:schemeClr val="bg1"/>
                </a:solidFill>
                <a:latin typeface="Consolas" pitchFamily="49" charset="0"/>
                <a:cs typeface="Consolas" pitchFamily="49" charset="0"/>
              </a:rPr>
              <a:t>  (sum =. </a:t>
            </a:r>
            <a:r>
              <a:rPr lang="en-GB" sz="1600" b="1" dirty="0" err="1" smtClean="0">
                <a:solidFill>
                  <a:schemeClr val="bg1"/>
                </a:solidFill>
                <a:latin typeface="Consolas" pitchFamily="49" charset="0"/>
                <a:cs typeface="Consolas" pitchFamily="49" charset="0"/>
              </a:rPr>
              <a:t>threeAlive</a:t>
            </a:r>
            <a:r>
              <a:rPr lang="en-GB" sz="1600" b="1" dirty="0" smtClean="0">
                <a:solidFill>
                  <a:schemeClr val="bg1"/>
                </a:solidFill>
                <a:latin typeface="Consolas" pitchFamily="49" charset="0"/>
                <a:cs typeface="Consolas" pitchFamily="49" charset="0"/>
              </a:rPr>
              <a:t>) ||. ((sum =. </a:t>
            </a:r>
            <a:r>
              <a:rPr lang="en-GB" sz="1600" b="1" dirty="0" err="1" smtClean="0">
                <a:solidFill>
                  <a:schemeClr val="bg1"/>
                </a:solidFill>
                <a:latin typeface="Consolas" pitchFamily="49" charset="0"/>
                <a:cs typeface="Consolas" pitchFamily="49" charset="0"/>
              </a:rPr>
              <a:t>twoAlive</a:t>
            </a:r>
            <a:r>
              <a:rPr lang="en-GB" sz="1600" b="1" dirty="0" smtClean="0">
                <a:solidFill>
                  <a:schemeClr val="bg1"/>
                </a:solidFill>
                <a:latin typeface="Consolas" pitchFamily="49" charset="0"/>
                <a:cs typeface="Consolas" pitchFamily="49" charset="0"/>
              </a:rPr>
              <a:t>) &amp;&amp;. grid)</a:t>
            </a:r>
          </a:p>
        </p:txBody>
      </p:sp>
    </p:spTree>
    <p:extLst>
      <p:ext uri="{BB962C8B-B14F-4D97-AF65-F5344CB8AC3E}">
        <p14:creationId xmlns="" xmlns:p14="http://schemas.microsoft.com/office/powerpoint/2010/main" val="34787467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Agents Galore</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summary</a:t>
            </a:r>
            <a:endParaRPr lang="en-GB"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GB" dirty="0">
              <a:solidFill>
                <a:schemeClr val="bg2"/>
              </a:solidFill>
            </a:endParaRPr>
          </a:p>
        </p:txBody>
      </p:sp>
      <p:sp>
        <p:nvSpPr>
          <p:cNvPr id="5" name="Subtitle 4"/>
          <p:cNvSpPr>
            <a:spLocks noGrp="1"/>
          </p:cNvSpPr>
          <p:nvPr>
            <p:ph type="subTitle" idx="1"/>
          </p:nvPr>
        </p:nvSpPr>
        <p:spPr/>
        <p:txBody>
          <a:bodyPr/>
          <a:lstStyle/>
          <a:p>
            <a:endParaRPr lang="en-GB" dirty="0"/>
          </a:p>
        </p:txBody>
      </p:sp>
      <p:sp>
        <p:nvSpPr>
          <p:cNvPr id="6" name="Text Placeholder 5"/>
          <p:cNvSpPr>
            <a:spLocks noGrp="1"/>
          </p:cNvSpPr>
          <p:nvPr>
            <p:ph type="body" sz="quarter" idx="10"/>
          </p:nvPr>
        </p:nvSpPr>
        <p:spPr/>
        <p:txBody>
          <a:bodyPr/>
          <a:lstStyle/>
          <a:p>
            <a:r>
              <a:rPr lang="en-GB" dirty="0" smtClean="0"/>
              <a:t>some basic F#</a:t>
            </a:r>
            <a:endParaRPr lang="en-GB"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Key Themes</a:t>
            </a:r>
            <a:endParaRPr lang="en-GB" dirty="0"/>
          </a:p>
        </p:txBody>
      </p:sp>
      <p:sp>
        <p:nvSpPr>
          <p:cNvPr id="6" name="Content Placeholder 5"/>
          <p:cNvSpPr>
            <a:spLocks noGrp="1"/>
          </p:cNvSpPr>
          <p:nvPr>
            <p:ph idx="1"/>
          </p:nvPr>
        </p:nvSpPr>
        <p:spPr/>
        <p:txBody>
          <a:bodyPr/>
          <a:lstStyle/>
          <a:p>
            <a:endParaRPr lang="en-GB" dirty="0" smtClean="0"/>
          </a:p>
          <a:p>
            <a:r>
              <a:rPr lang="en-GB" dirty="0" smtClean="0"/>
              <a:t>Simplicity of Expression</a:t>
            </a:r>
          </a:p>
          <a:p>
            <a:r>
              <a:rPr lang="en-GB" dirty="0" err="1" smtClean="0"/>
              <a:t>Composability</a:t>
            </a:r>
            <a:endParaRPr lang="en-GB" dirty="0" smtClean="0"/>
          </a:p>
          <a:p>
            <a:r>
              <a:rPr lang="en-GB" dirty="0" smtClean="0"/>
              <a:t>Immutability</a:t>
            </a:r>
          </a:p>
          <a:p>
            <a:r>
              <a:rPr lang="en-GB" dirty="0" smtClean="0"/>
              <a:t>Lightweight Reaction </a:t>
            </a:r>
            <a:r>
              <a:rPr lang="en-GB" sz="1800" dirty="0" smtClean="0"/>
              <a:t>(tasks, agents, actors, promises, futures)</a:t>
            </a:r>
            <a:endParaRPr lang="en-GB" dirty="0" smtClean="0"/>
          </a:p>
          <a:p>
            <a:r>
              <a:rPr lang="en-GB" dirty="0" smtClean="0"/>
              <a:t>Transactions</a:t>
            </a:r>
          </a:p>
          <a:p>
            <a:r>
              <a:rPr lang="en-GB" dirty="0" smtClean="0"/>
              <a:t>Data Parallelism</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2829521" y="973306"/>
            <a:ext cx="3470005" cy="4554073"/>
          </a:xfrm>
          <a:prstGeom prst="rect">
            <a:avLst/>
          </a:prstGeom>
          <a:noFill/>
        </p:spPr>
      </p:pic>
      <p:pic>
        <p:nvPicPr>
          <p:cNvPr id="93186" name="Picture 2" descr="http://www.manning.com/petricek/petricek_cover150.jpg"/>
          <p:cNvPicPr>
            <a:picLocks noChangeAspect="1" noChangeArrowheads="1"/>
          </p:cNvPicPr>
          <p:nvPr/>
        </p:nvPicPr>
        <p:blipFill>
          <a:blip r:embed="rId4"/>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5"/>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6"/>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7"/>
          <a:srcRect/>
          <a:stretch>
            <a:fillRect/>
          </a:stretch>
        </p:blipFill>
        <p:spPr bwMode="auto">
          <a:xfrm>
            <a:off x="7007136" y="2903850"/>
            <a:ext cx="1905000" cy="305752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z="8000" dirty="0" smtClean="0"/>
              <a:t>question &amp; answer</a:t>
            </a:r>
            <a:endParaRPr lang="en-US" sz="8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40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4000" b="1" i="1" dirty="0" smtClean="0">
              <a:solidFill>
                <a:schemeClr val="bg1"/>
              </a:solidFill>
              <a:cs typeface="Consolas" pitchFamily="49" charset="0"/>
            </a:endParaRP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a:p>
            <a:pPr lvl="0" algn="ctr" defTabSz="914400" fontAlgn="base">
              <a:lnSpc>
                <a:spcPct val="100000"/>
              </a:lnSpc>
              <a:spcBef>
                <a:spcPct val="0"/>
              </a:spcBef>
              <a:spcAft>
                <a:spcPct val="0"/>
              </a:spcAft>
            </a:pPr>
            <a:r>
              <a:rPr lang="en-US" sz="3600" b="1" dirty="0" smtClean="0">
                <a:solidFill>
                  <a:schemeClr val="bg1"/>
                </a:solidFill>
                <a:cs typeface="Consolas" pitchFamily="49" charset="0"/>
              </a:rPr>
              <a:t>x |&gt; f</a:t>
            </a:r>
          </a:p>
          <a:p>
            <a:pPr lvl="0" algn="ctr" defTabSz="914400" fontAlgn="base">
              <a:lnSpc>
                <a:spcPct val="100000"/>
              </a:lnSpc>
              <a:spcBef>
                <a:spcPct val="0"/>
              </a:spcBef>
              <a:spcAft>
                <a:spcPct val="0"/>
              </a:spcAft>
            </a:pPr>
            <a:endParaRPr lang="en-US" sz="3600" b="1" dirty="0" smtClean="0">
              <a:solidFill>
                <a:schemeClr val="bg1"/>
              </a:solidFill>
              <a:cs typeface="Consolas" pitchFamily="49" charset="0"/>
            </a:endParaRPr>
          </a:p>
          <a:p>
            <a:pPr lvl="0" algn="ctr" defTabSz="914400" fontAlgn="base">
              <a:lnSpc>
                <a:spcPct val="100000"/>
              </a:lnSpc>
              <a:spcBef>
                <a:spcPct val="0"/>
              </a:spcBef>
              <a:spcAft>
                <a:spcPct val="0"/>
              </a:spcAft>
            </a:pPr>
            <a:endParaRPr lang="en-US" sz="3600" b="1" dirty="0" smtClean="0">
              <a:solidFill>
                <a:schemeClr val="bg1"/>
              </a:solidFill>
              <a:cs typeface="Consolas" pitchFamily="49" charset="0"/>
            </a:endParaRP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5" name="AutoShape 5"/>
          <p:cNvSpPr>
            <a:spLocks noChangeArrowheads="1"/>
          </p:cNvSpPr>
          <p:nvPr/>
        </p:nvSpPr>
        <p:spPr bwMode="auto">
          <a:xfrm>
            <a:off x="824331" y="1692477"/>
            <a:ext cx="3406382" cy="523220"/>
          </a:xfrm>
          <a:prstGeom prst="wedgeRectCallout">
            <a:avLst>
              <a:gd name="adj1" fmla="val 53278"/>
              <a:gd name="adj2" fmla="val 13973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The pipeline operator</a:t>
            </a:r>
            <a:endParaRPr lang="en-GB"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9383</TotalTime>
  <Words>2628</Words>
  <Application>Microsoft Office PowerPoint</Application>
  <PresentationFormat>On-screen Show (4:3)</PresentationFormat>
  <Paragraphs>772</Paragraphs>
  <Slides>62</Slides>
  <Notes>16</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TechEd_Europe</vt:lpstr>
      <vt:lpstr>Slide 1</vt:lpstr>
      <vt:lpstr>Disclaimer</vt:lpstr>
      <vt:lpstr>Themes</vt:lpstr>
      <vt:lpstr>Where Parallelism?</vt:lpstr>
      <vt:lpstr>Slide 5</vt:lpstr>
      <vt:lpstr>Slide 6</vt:lpstr>
      <vt:lpstr>Whitespace Matters</vt:lpstr>
      <vt:lpstr>Whitespace Matters</vt:lpstr>
      <vt:lpstr>Functional– Pipelines</vt:lpstr>
      <vt:lpstr>Objects + Functional</vt:lpstr>
      <vt:lpstr>Let’s Web Crawl…</vt:lpstr>
      <vt:lpstr>Code!</vt:lpstr>
      <vt:lpstr>Slide 13</vt:lpstr>
      <vt:lpstr>Slide 14</vt:lpstr>
      <vt:lpstr>Slide 15</vt:lpstr>
      <vt:lpstr>Slide 16</vt:lpstr>
      <vt:lpstr>Async.Parallel [ http "www.google.com";                  http "www.bing.com";                  http "www.yahoo.com"; ]  </vt:lpstr>
      <vt:lpstr>Async.Parallel [ for i in 0 .. 200 -&gt; computeTask i ]  </vt:lpstr>
      <vt:lpstr>Taming Asynchronous I/O</vt:lpstr>
      <vt:lpstr>Let’s Web Crawl…</vt:lpstr>
      <vt:lpstr>Some Micro Trends</vt:lpstr>
      <vt:lpstr>The Huge Trends</vt:lpstr>
      <vt:lpstr>Myths and Fallacies</vt:lpstr>
      <vt:lpstr>Slide 24</vt:lpstr>
      <vt:lpstr>Let’s Web Crawl…</vt:lpstr>
      <vt:lpstr>Immutability the norm...</vt:lpstr>
      <vt:lpstr>immutability</vt:lpstr>
      <vt:lpstr>Let’s Web Crawl…</vt:lpstr>
      <vt:lpstr>Example: F#</vt:lpstr>
      <vt:lpstr>(the same applies to Java, C#, VB, Scala, Erlang, ...)  and we’re still working through the ramifications of this!</vt:lpstr>
      <vt:lpstr>Slide 31</vt:lpstr>
      <vt:lpstr>Slide 32</vt:lpstr>
      <vt:lpstr>F# async { ... }</vt:lpstr>
      <vt:lpstr>Example: F# async { ... }</vt:lpstr>
      <vt:lpstr>Example: F# async { ... }</vt:lpstr>
      <vt:lpstr>The many uses of F# async { ... }</vt:lpstr>
      <vt:lpstr>The many uses of F# async { ... }</vt:lpstr>
      <vt:lpstr>Async Basics + Web Translation</vt:lpstr>
      <vt:lpstr>Slide 39</vt:lpstr>
      <vt:lpstr>Slide 40</vt:lpstr>
      <vt:lpstr>Slide 41</vt:lpstr>
      <vt:lpstr>F# example: Serving 5,000+ simultaneous TCP connections with ~10 threads</vt:lpstr>
      <vt:lpstr>Let’s Web Crawl…</vt:lpstr>
      <vt:lpstr>Slide 44</vt:lpstr>
      <vt:lpstr>Slide 45</vt:lpstr>
      <vt:lpstr>Slide 46</vt:lpstr>
      <vt:lpstr>The many uses of F# async { ... }</vt:lpstr>
      <vt:lpstr>A First Agent</vt:lpstr>
      <vt:lpstr>First 100,000 Agents</vt:lpstr>
      <vt:lpstr>A Chatty Agent</vt:lpstr>
      <vt:lpstr>Async Basics + Web Translation</vt:lpstr>
      <vt:lpstr>Let’s Web Crawl…</vt:lpstr>
      <vt:lpstr>Slide 53</vt:lpstr>
      <vt:lpstr>Data Parallelism: Philosophies</vt:lpstr>
      <vt:lpstr>Microsoft Accelerator</vt:lpstr>
      <vt:lpstr>Slide 56</vt:lpstr>
      <vt:lpstr>Example: F# Game of Life</vt:lpstr>
      <vt:lpstr>Example: F# Game of Life</vt:lpstr>
      <vt:lpstr>Agents Galore</vt:lpstr>
      <vt:lpstr>Key Themes</vt:lpstr>
      <vt:lpstr>Latest Books about F#</vt:lpstr>
      <vt:lpstr>Slide 62</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257</cp:revision>
  <dcterms:created xsi:type="dcterms:W3CDTF">2009-03-17T17:00:19Z</dcterms:created>
  <dcterms:modified xsi:type="dcterms:W3CDTF">2010-03-10T16:10:38Z</dcterms:modified>
</cp:coreProperties>
</file>