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notesSlides/notesSlide23.xml" ContentType="application/vnd.openxmlformats-officedocument.presentationml.notesSlide+xml"/>
  <Override PartName="/ppt/diagrams/data6.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30" r:id="rId2"/>
  </p:sldMasterIdLst>
  <p:notesMasterIdLst>
    <p:notesMasterId r:id="rId74"/>
  </p:notesMasterIdLst>
  <p:handoutMasterIdLst>
    <p:handoutMasterId r:id="rId75"/>
  </p:handoutMasterIdLst>
  <p:sldIdLst>
    <p:sldId id="573" r:id="rId3"/>
    <p:sldId id="751" r:id="rId4"/>
    <p:sldId id="936" r:id="rId5"/>
    <p:sldId id="753" r:id="rId6"/>
    <p:sldId id="755" r:id="rId7"/>
    <p:sldId id="757" r:id="rId8"/>
    <p:sldId id="582" r:id="rId9"/>
    <p:sldId id="584" r:id="rId10"/>
    <p:sldId id="585" r:id="rId11"/>
    <p:sldId id="917" r:id="rId12"/>
    <p:sldId id="929" r:id="rId13"/>
    <p:sldId id="811" r:id="rId14"/>
    <p:sldId id="809" r:id="rId15"/>
    <p:sldId id="918" r:id="rId16"/>
    <p:sldId id="919" r:id="rId17"/>
    <p:sldId id="815" r:id="rId18"/>
    <p:sldId id="814" r:id="rId19"/>
    <p:sldId id="587" r:id="rId20"/>
    <p:sldId id="719" r:id="rId21"/>
    <p:sldId id="720" r:id="rId22"/>
    <p:sldId id="816" r:id="rId23"/>
    <p:sldId id="817" r:id="rId24"/>
    <p:sldId id="818" r:id="rId25"/>
    <p:sldId id="833" r:id="rId26"/>
    <p:sldId id="834" r:id="rId27"/>
    <p:sldId id="831" r:id="rId28"/>
    <p:sldId id="832" r:id="rId29"/>
    <p:sldId id="823" r:id="rId30"/>
    <p:sldId id="824" r:id="rId31"/>
    <p:sldId id="825" r:id="rId32"/>
    <p:sldId id="827" r:id="rId33"/>
    <p:sldId id="828" r:id="rId34"/>
    <p:sldId id="829" r:id="rId35"/>
    <p:sldId id="830" r:id="rId36"/>
    <p:sldId id="849" r:id="rId37"/>
    <p:sldId id="902" r:id="rId38"/>
    <p:sldId id="870" r:id="rId39"/>
    <p:sldId id="871" r:id="rId40"/>
    <p:sldId id="903" r:id="rId41"/>
    <p:sldId id="882" r:id="rId42"/>
    <p:sldId id="916" r:id="rId43"/>
    <p:sldId id="884" r:id="rId44"/>
    <p:sldId id="883" r:id="rId45"/>
    <p:sldId id="885" r:id="rId46"/>
    <p:sldId id="886" r:id="rId47"/>
    <p:sldId id="887" r:id="rId48"/>
    <p:sldId id="888" r:id="rId49"/>
    <p:sldId id="889" r:id="rId50"/>
    <p:sldId id="890" r:id="rId51"/>
    <p:sldId id="891" r:id="rId52"/>
    <p:sldId id="893" r:id="rId53"/>
    <p:sldId id="894" r:id="rId54"/>
    <p:sldId id="896" r:id="rId55"/>
    <p:sldId id="897" r:id="rId56"/>
    <p:sldId id="934" r:id="rId57"/>
    <p:sldId id="935" r:id="rId58"/>
    <p:sldId id="932" r:id="rId59"/>
    <p:sldId id="933" r:id="rId60"/>
    <p:sldId id="931" r:id="rId61"/>
    <p:sldId id="904" r:id="rId62"/>
    <p:sldId id="905" r:id="rId63"/>
    <p:sldId id="906" r:id="rId64"/>
    <p:sldId id="907" r:id="rId65"/>
    <p:sldId id="908" r:id="rId66"/>
    <p:sldId id="909" r:id="rId67"/>
    <p:sldId id="910" r:id="rId68"/>
    <p:sldId id="923" r:id="rId69"/>
    <p:sldId id="930" r:id="rId70"/>
    <p:sldId id="920" r:id="rId71"/>
    <p:sldId id="922" r:id="rId72"/>
    <p:sldId id="901" r:id="rId7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CC99"/>
    <a:srgbClr val="000000"/>
    <a:srgbClr val="CCCCCC"/>
    <a:srgbClr val="F6AE1E"/>
    <a:srgbClr val="FFFFFF"/>
    <a:srgbClr val="FF0066"/>
    <a:srgbClr val="F3AF35"/>
    <a:srgbClr val="9C42E6"/>
    <a:srgbClr val="D1943B"/>
  </p:clrMru>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6105" autoAdjust="0"/>
  </p:normalViewPr>
  <p:slideViewPr>
    <p:cSldViewPr snapToGrid="0">
      <p:cViewPr varScale="1">
        <p:scale>
          <a:sx n="70" d="100"/>
          <a:sy n="70" d="100"/>
        </p:scale>
        <p:origin x="-564" y="-108"/>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281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835CE-1BE1-4A04-BE2A-3B99D265ACD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GB"/>
        </a:p>
      </dgm:t>
    </dgm:pt>
    <dgm:pt modelId="{20F9648A-07FE-49CA-8945-9ECA77F1781E}">
      <dgm:prSet phldrT="[Text]">
        <dgm:style>
          <a:lnRef idx="1">
            <a:schemeClr val="accent6"/>
          </a:lnRef>
          <a:fillRef idx="3">
            <a:schemeClr val="accent6"/>
          </a:fillRef>
          <a:effectRef idx="2">
            <a:schemeClr val="accent6"/>
          </a:effectRef>
          <a:fontRef idx="minor">
            <a:schemeClr val="lt1"/>
          </a:fontRef>
        </dgm:style>
      </dgm:prSet>
      <dgm:spPr>
        <a:solidFill>
          <a:schemeClr val="accent3">
            <a:lumMod val="75000"/>
          </a:schemeClr>
        </a:solidFill>
        <a:ln>
          <a:noFill/>
        </a:ln>
      </dgm:spPr>
      <dgm:t>
        <a:bodyPr/>
        <a:lstStyle/>
        <a:p>
          <a:r>
            <a:rPr lang="en-GB" dirty="0" smtClean="0">
              <a:solidFill>
                <a:schemeClr val="tx1"/>
              </a:solidFill>
            </a:rPr>
            <a:t>OCaml</a:t>
          </a:r>
          <a:endParaRPr lang="en-GB" dirty="0">
            <a:solidFill>
              <a:schemeClr val="tx1"/>
            </a:solidFill>
          </a:endParaRPr>
        </a:p>
      </dgm:t>
    </dgm:pt>
    <dgm:pt modelId="{2510AB78-CD66-44D3-AFB1-13FEFAC0F5D7}" type="parTrans" cxnId="{FFB7330F-9F15-47B7-8289-1B0A2EC29656}">
      <dgm:prSet/>
      <dgm:spPr/>
      <dgm:t>
        <a:bodyPr/>
        <a:lstStyle/>
        <a:p>
          <a:endParaRPr lang="en-GB"/>
        </a:p>
      </dgm:t>
    </dgm:pt>
    <dgm:pt modelId="{31F21FAB-B9F4-4A2F-B30F-21D9ED973B92}" type="sibTrans" cxnId="{FFB7330F-9F15-47B7-8289-1B0A2EC29656}">
      <dgm:prSet/>
      <dgm:spPr/>
      <dgm:t>
        <a:bodyPr/>
        <a:lstStyle/>
        <a:p>
          <a:endParaRPr lang="en-GB"/>
        </a:p>
      </dgm:t>
    </dgm:pt>
    <dgm:pt modelId="{B3929F1D-153B-450C-99EA-6E8BC8DBE9F4}">
      <dgm:prSet phldrT="[Text]">
        <dgm:style>
          <a:lnRef idx="1">
            <a:schemeClr val="accent6"/>
          </a:lnRef>
          <a:fillRef idx="3">
            <a:schemeClr val="accent6"/>
          </a:fillRef>
          <a:effectRef idx="2">
            <a:schemeClr val="accent6"/>
          </a:effectRef>
          <a:fontRef idx="minor">
            <a:schemeClr val="lt1"/>
          </a:fontRef>
        </dgm:style>
      </dgm:prSet>
      <dgm:spPr>
        <a:solidFill>
          <a:schemeClr val="accent3">
            <a:lumMod val="75000"/>
          </a:schemeClr>
        </a:solidFill>
        <a:ln>
          <a:noFill/>
        </a:ln>
      </dgm:spPr>
      <dgm:t>
        <a:bodyPr/>
        <a:lstStyle/>
        <a:p>
          <a:r>
            <a:rPr lang="en-GB" dirty="0" smtClean="0">
              <a:solidFill>
                <a:schemeClr val="tx1"/>
              </a:solidFill>
            </a:rPr>
            <a:t>C#/.NET</a:t>
          </a:r>
          <a:endParaRPr lang="en-GB" dirty="0">
            <a:solidFill>
              <a:schemeClr val="tx1"/>
            </a:solidFill>
          </a:endParaRPr>
        </a:p>
      </dgm:t>
    </dgm:pt>
    <dgm:pt modelId="{220AAC19-E5A3-47E3-BB91-6BDEF09711E3}" type="parTrans" cxnId="{552B9BD3-715A-4AE5-AE37-F7D8095C7ED8}">
      <dgm:prSet/>
      <dgm:spPr/>
      <dgm:t>
        <a:bodyPr/>
        <a:lstStyle/>
        <a:p>
          <a:endParaRPr lang="en-GB"/>
        </a:p>
      </dgm:t>
    </dgm:pt>
    <dgm:pt modelId="{1ABFF025-BD37-4FB7-8816-9E54B23B71CD}" type="sibTrans" cxnId="{552B9BD3-715A-4AE5-AE37-F7D8095C7ED8}">
      <dgm:prSet/>
      <dgm:spPr/>
      <dgm:t>
        <a:bodyPr/>
        <a:lstStyle/>
        <a:p>
          <a:endParaRPr lang="en-GB"/>
        </a:p>
      </dgm:t>
    </dgm:pt>
    <dgm:pt modelId="{F46DFFE8-954F-4BDC-9232-DB8F826D64D9}" type="pres">
      <dgm:prSet presAssocID="{0D7835CE-1BE1-4A04-BE2A-3B99D265ACDD}" presName="diagram" presStyleCnt="0">
        <dgm:presLayoutVars>
          <dgm:dir/>
          <dgm:resizeHandles val="exact"/>
        </dgm:presLayoutVars>
      </dgm:prSet>
      <dgm:spPr/>
      <dgm:t>
        <a:bodyPr/>
        <a:lstStyle/>
        <a:p>
          <a:endParaRPr lang="en-GB"/>
        </a:p>
      </dgm:t>
    </dgm:pt>
    <dgm:pt modelId="{C45D112E-F679-4F2C-BB3E-32C985B93210}" type="pres">
      <dgm:prSet presAssocID="{20F9648A-07FE-49CA-8945-9ECA77F1781E}" presName="arrow" presStyleLbl="node1" presStyleIdx="0" presStyleCnt="2">
        <dgm:presLayoutVars>
          <dgm:bulletEnabled val="1"/>
        </dgm:presLayoutVars>
      </dgm:prSet>
      <dgm:spPr/>
      <dgm:t>
        <a:bodyPr/>
        <a:lstStyle/>
        <a:p>
          <a:endParaRPr lang="en-GB"/>
        </a:p>
      </dgm:t>
    </dgm:pt>
    <dgm:pt modelId="{26085288-8BBD-4A18-B782-013657CD3B38}" type="pres">
      <dgm:prSet presAssocID="{B3929F1D-153B-450C-99EA-6E8BC8DBE9F4}" presName="arrow" presStyleLbl="node1" presStyleIdx="1" presStyleCnt="2">
        <dgm:presLayoutVars>
          <dgm:bulletEnabled val="1"/>
        </dgm:presLayoutVars>
      </dgm:prSet>
      <dgm:spPr/>
      <dgm:t>
        <a:bodyPr/>
        <a:lstStyle/>
        <a:p>
          <a:endParaRPr lang="en-GB"/>
        </a:p>
      </dgm:t>
    </dgm:pt>
  </dgm:ptLst>
  <dgm:cxnLst>
    <dgm:cxn modelId="{FFB7330F-9F15-47B7-8289-1B0A2EC29656}" srcId="{0D7835CE-1BE1-4A04-BE2A-3B99D265ACDD}" destId="{20F9648A-07FE-49CA-8945-9ECA77F1781E}" srcOrd="0" destOrd="0" parTransId="{2510AB78-CD66-44D3-AFB1-13FEFAC0F5D7}" sibTransId="{31F21FAB-B9F4-4A2F-B30F-21D9ED973B92}"/>
    <dgm:cxn modelId="{552B9BD3-715A-4AE5-AE37-F7D8095C7ED8}" srcId="{0D7835CE-1BE1-4A04-BE2A-3B99D265ACDD}" destId="{B3929F1D-153B-450C-99EA-6E8BC8DBE9F4}" srcOrd="1" destOrd="0" parTransId="{220AAC19-E5A3-47E3-BB91-6BDEF09711E3}" sibTransId="{1ABFF025-BD37-4FB7-8816-9E54B23B71CD}"/>
    <dgm:cxn modelId="{D8F94D10-74B7-4D77-BE9B-6A5777605BD0}" type="presOf" srcId="{20F9648A-07FE-49CA-8945-9ECA77F1781E}" destId="{C45D112E-F679-4F2C-BB3E-32C985B93210}" srcOrd="0" destOrd="0" presId="urn:microsoft.com/office/officeart/2005/8/layout/arrow5"/>
    <dgm:cxn modelId="{D41CCD7E-B482-4902-AF76-5DC69AFFB980}" type="presOf" srcId="{B3929F1D-153B-450C-99EA-6E8BC8DBE9F4}" destId="{26085288-8BBD-4A18-B782-013657CD3B38}" srcOrd="0" destOrd="0" presId="urn:microsoft.com/office/officeart/2005/8/layout/arrow5"/>
    <dgm:cxn modelId="{024BFD5E-C440-4BBC-8BB5-6293603DA435}" type="presOf" srcId="{0D7835CE-1BE1-4A04-BE2A-3B99D265ACDD}" destId="{F46DFFE8-954F-4BDC-9232-DB8F826D64D9}" srcOrd="0" destOrd="0" presId="urn:microsoft.com/office/officeart/2005/8/layout/arrow5"/>
    <dgm:cxn modelId="{1600AB0C-72AE-4FBB-AD23-21EFAD84A6AA}" type="presParOf" srcId="{F46DFFE8-954F-4BDC-9232-DB8F826D64D9}" destId="{C45D112E-F679-4F2C-BB3E-32C985B93210}" srcOrd="0" destOrd="0" presId="urn:microsoft.com/office/officeart/2005/8/layout/arrow5"/>
    <dgm:cxn modelId="{450A09A1-1B16-4BD4-BFE7-06009ACFA49C}" type="presParOf" srcId="{F46DFFE8-954F-4BDC-9232-DB8F826D64D9}" destId="{26085288-8BBD-4A18-B782-013657CD3B38}" srcOrd="1" destOrd="0" presId="urn:microsoft.com/office/officeart/2005/8/layout/arrow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custT="1"/>
      <dgm:spPr/>
      <dgm:t>
        <a:bodyPr/>
        <a:lstStyle/>
        <a:p>
          <a:pPr rtl="0"/>
          <a:r>
            <a:rPr lang="en-GB" sz="3200" dirty="0" smtClean="0"/>
            <a:t>F# async</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a:noFill/>
        <a:ln>
          <a:noFill/>
        </a:ln>
      </dgm:spPr>
      <dgm:t>
        <a:bodyPr/>
        <a:lstStyle/>
        <a:p>
          <a:endParaRPr lang="en-GB">
            <a:solidFill>
              <a:schemeClr val="bg1"/>
            </a:solidFill>
          </a:endParaRPr>
        </a:p>
      </dgm:t>
    </dgm:pt>
    <dgm:pt modelId="{141FA1FE-9859-40E8-B9F3-868239BA63F6}">
      <dgm:prSet/>
      <dgm:spPr>
        <a:noFill/>
        <a:ln>
          <a:noFill/>
        </a:ln>
      </dgm:spPr>
      <dgm:t>
        <a:bodyPr/>
        <a:lstStyle/>
        <a:p>
          <a:pPr rtl="0"/>
          <a:r>
            <a:rPr lang="en-GB" dirty="0" smtClean="0">
              <a:solidFill>
                <a:schemeClr val="bg1"/>
              </a:solidFill>
            </a:rPr>
            <a:t>Lightweight Parallel Request Handlers</a:t>
          </a:r>
          <a:endParaRPr lang="en-GB" dirty="0">
            <a:solidFill>
              <a:schemeClr val="bg1"/>
            </a:solidFill>
          </a:endParaRPr>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a:noFill/>
        <a:ln>
          <a:noFill/>
        </a:ln>
      </dgm:spPr>
      <dgm:t>
        <a:bodyPr/>
        <a:lstStyle/>
        <a:p>
          <a:endParaRPr lang="en-GB">
            <a:solidFill>
              <a:schemeClr val="bg1"/>
            </a:solidFill>
          </a:endParaRPr>
        </a:p>
      </dgm:t>
    </dgm:pt>
    <dgm:pt modelId="{F47D1EAE-2B3B-4DCD-B084-FE7211F0CA2F}">
      <dgm:prSet/>
      <dgm:spPr>
        <a:noFill/>
        <a:ln>
          <a:noFill/>
        </a:ln>
      </dgm:spPr>
      <dgm:t>
        <a:bodyPr/>
        <a:lstStyle/>
        <a:p>
          <a:pPr rtl="0"/>
          <a:r>
            <a:rPr lang="en-GB" dirty="0" smtClean="0">
              <a:solidFill>
                <a:schemeClr val="bg1"/>
              </a:solidFill>
            </a:rPr>
            <a:t>Lightweight</a:t>
          </a:r>
          <a:br>
            <a:rPr lang="en-GB" dirty="0" smtClean="0">
              <a:solidFill>
                <a:schemeClr val="bg1"/>
              </a:solidFill>
            </a:rPr>
          </a:br>
          <a:r>
            <a:rPr lang="en-GB" dirty="0" smtClean="0">
              <a:solidFill>
                <a:schemeClr val="bg1"/>
              </a:solidFill>
            </a:rPr>
            <a:t>Parallel</a:t>
          </a:r>
          <a:br>
            <a:rPr lang="en-GB" dirty="0" smtClean="0">
              <a:solidFill>
                <a:schemeClr val="bg1"/>
              </a:solidFill>
            </a:rPr>
          </a:br>
          <a:r>
            <a:rPr lang="en-GB" dirty="0" smtClean="0">
              <a:solidFill>
                <a:schemeClr val="bg1"/>
              </a:solidFill>
            </a:rPr>
            <a:t>Agents</a:t>
          </a:r>
          <a:endParaRPr lang="en-GB" dirty="0">
            <a:solidFill>
              <a:schemeClr val="bg1"/>
            </a:solidFill>
          </a:endParaRPr>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EC745989-FCD7-4CF5-81C4-7642543BA17B}" type="presOf" srcId="{73138345-E58C-4152-BEB4-54D1BFE572B9}" destId="{CF940D06-359E-4251-A747-14B95905EF32}" srcOrd="0"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C55B575B-09A0-401F-9982-C564BD154EC4}" srcId="{9B193C47-7400-4DD4-9359-558A64BC170A}" destId="{141FA1FE-9859-40E8-B9F3-868239BA63F6}" srcOrd="2" destOrd="0" parTransId="{01116C18-383F-45A7-B69E-594CB9A286D3}" sibTransId="{93F0D563-2A9F-46FB-A963-EFDE7A526731}"/>
    <dgm:cxn modelId="{2A96980A-8C74-480B-9E74-C54CB41EBC7F}" type="presOf" srcId="{D8059176-ACF7-486F-9A68-525D2BC3FADC}" destId="{9A1BFA8D-3F24-4EAD-8E72-D9F1E57F82DD}" srcOrd="0"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B7E87D66-A93D-4F57-A3C3-4CCFFE3FA558}" type="presOf" srcId="{141FA1FE-9859-40E8-B9F3-868239BA63F6}" destId="{EE2E5D40-36D7-4CBF-95BC-A19B96D9D7EE}" srcOrd="0"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829ED016-955B-4D6A-BB6C-E03747A01E42}" type="presOf" srcId="{9B193C47-7400-4DD4-9359-558A64BC170A}" destId="{2D1F42B0-8635-4E88-8B87-EECA87E2CA97}" srcOrd="0" destOrd="0" presId="urn:microsoft.com/office/officeart/2005/8/layout/process1"/>
    <dgm:cxn modelId="{C9D621F5-9C76-44F0-BB5C-862EC5BB424E}" type="presOf" srcId="{B8E33EC4-2EFA-4BD4-8CBD-36C1F055A483}" destId="{A7576EB5-77C0-4967-A421-CE4132E51FA1}" srcOrd="0" destOrd="0" presId="urn:microsoft.com/office/officeart/2005/8/layout/process1"/>
    <dgm:cxn modelId="{9036EEDA-6726-40B0-97E9-B3BB318AB813}" type="presOf" srcId="{F47D1EAE-2B3B-4DCD-B084-FE7211F0CA2F}" destId="{FA332C85-6D89-4F14-8668-01CDD4F1EC5E}" srcOrd="0" destOrd="0" presId="urn:microsoft.com/office/officeart/2005/8/layout/process1"/>
    <dgm:cxn modelId="{26B65683-9D65-4A4C-AFA9-98DDE34939CF}" type="presOf" srcId="{8646B798-76B5-4119-8E51-D0312466090F}" destId="{01ECC769-E5B2-4E48-B9BE-1914ACD6365D}" srcOrd="1" destOrd="0" presId="urn:microsoft.com/office/officeart/2005/8/layout/process1"/>
    <dgm:cxn modelId="{323B7178-0495-4BD4-A694-6CCD44284572}" type="presOf" srcId="{93F0D563-2A9F-46FB-A963-EFDE7A526731}" destId="{0FF6796D-3D69-467F-A047-299B93D5B69A}" srcOrd="1" destOrd="0" presId="urn:microsoft.com/office/officeart/2005/8/layout/process1"/>
    <dgm:cxn modelId="{5E00A0DB-054F-4E43-B6A4-CA154A6A4A13}" type="presOf" srcId="{93F0D563-2A9F-46FB-A963-EFDE7A526731}" destId="{0A60A79A-6FA3-454B-A50B-7152EAF4185A}" srcOrd="0" destOrd="0" presId="urn:microsoft.com/office/officeart/2005/8/layout/process1"/>
    <dgm:cxn modelId="{B34D7F9F-541B-4D54-BDCF-57EEE4CC1928}" type="presOf" srcId="{73138345-E58C-4152-BEB4-54D1BFE572B9}" destId="{67C52102-9AC9-4B16-85A7-65A6EB4FB437}" srcOrd="1" destOrd="0" presId="urn:microsoft.com/office/officeart/2005/8/layout/process1"/>
    <dgm:cxn modelId="{69A4063D-C542-4EB3-B44A-508F2C2490A8}" type="presOf" srcId="{8646B798-76B5-4119-8E51-D0312466090F}" destId="{2E32B71F-E584-41FC-943D-AB77CE5D2E23}" srcOrd="0" destOrd="0" presId="urn:microsoft.com/office/officeart/2005/8/layout/process1"/>
    <dgm:cxn modelId="{506C3B6D-99C8-4D2C-888C-93A2DD304055}" type="presParOf" srcId="{2D1F42B0-8635-4E88-8B87-EECA87E2CA97}" destId="{9A1BFA8D-3F24-4EAD-8E72-D9F1E57F82DD}" srcOrd="0" destOrd="0" presId="urn:microsoft.com/office/officeart/2005/8/layout/process1"/>
    <dgm:cxn modelId="{5F3138F9-FB07-4269-8C09-F0EA825F0258}" type="presParOf" srcId="{2D1F42B0-8635-4E88-8B87-EECA87E2CA97}" destId="{2E32B71F-E584-41FC-943D-AB77CE5D2E23}" srcOrd="1" destOrd="0" presId="urn:microsoft.com/office/officeart/2005/8/layout/process1"/>
    <dgm:cxn modelId="{1ECDC4CB-B406-45B2-8577-8BED83F9D188}" type="presParOf" srcId="{2E32B71F-E584-41FC-943D-AB77CE5D2E23}" destId="{01ECC769-E5B2-4E48-B9BE-1914ACD6365D}" srcOrd="0" destOrd="0" presId="urn:microsoft.com/office/officeart/2005/8/layout/process1"/>
    <dgm:cxn modelId="{E5E5A086-80E7-4C13-BFE5-A0C954D0B9F1}" type="presParOf" srcId="{2D1F42B0-8635-4E88-8B87-EECA87E2CA97}" destId="{A7576EB5-77C0-4967-A421-CE4132E51FA1}" srcOrd="2" destOrd="0" presId="urn:microsoft.com/office/officeart/2005/8/layout/process1"/>
    <dgm:cxn modelId="{491E0C7A-C327-4ECB-BE5A-32AA4F42AFF1}" type="presParOf" srcId="{2D1F42B0-8635-4E88-8B87-EECA87E2CA97}" destId="{CF940D06-359E-4251-A747-14B95905EF32}" srcOrd="3" destOrd="0" presId="urn:microsoft.com/office/officeart/2005/8/layout/process1"/>
    <dgm:cxn modelId="{54B5F4F9-E998-4601-BF21-D4164B8B474F}" type="presParOf" srcId="{CF940D06-359E-4251-A747-14B95905EF32}" destId="{67C52102-9AC9-4B16-85A7-65A6EB4FB437}" srcOrd="0" destOrd="0" presId="urn:microsoft.com/office/officeart/2005/8/layout/process1"/>
    <dgm:cxn modelId="{34E276C3-F16F-4A2B-A46E-EEA1AFD04BF3}" type="presParOf" srcId="{2D1F42B0-8635-4E88-8B87-EECA87E2CA97}" destId="{EE2E5D40-36D7-4CBF-95BC-A19B96D9D7EE}" srcOrd="4" destOrd="0" presId="urn:microsoft.com/office/officeart/2005/8/layout/process1"/>
    <dgm:cxn modelId="{6433A0E4-38A4-41D8-873E-1D40CBE9D2EF}" type="presParOf" srcId="{2D1F42B0-8635-4E88-8B87-EECA87E2CA97}" destId="{0A60A79A-6FA3-454B-A50B-7152EAF4185A}" srcOrd="5" destOrd="0" presId="urn:microsoft.com/office/officeart/2005/8/layout/process1"/>
    <dgm:cxn modelId="{B67D7E6E-6118-4B09-9EAC-1AF19F969E6B}" type="presParOf" srcId="{0A60A79A-6FA3-454B-A50B-7152EAF4185A}" destId="{0FF6796D-3D69-467F-A047-299B93D5B69A}" srcOrd="0" destOrd="0" presId="urn:microsoft.com/office/officeart/2005/8/layout/process1"/>
    <dgm:cxn modelId="{B7516718-0E7F-45CD-8E5A-FCB2D9E7AB08}"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custT="1"/>
      <dgm:spPr/>
      <dgm:t>
        <a:bodyPr/>
        <a:lstStyle/>
        <a:p>
          <a:pPr rtl="0"/>
          <a:r>
            <a:rPr lang="en-GB" sz="3200" dirty="0" smtClean="0"/>
            <a:t>F# async</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custT="1"/>
      <dgm:spPr/>
      <dgm:t>
        <a:bodyPr/>
        <a:lstStyle/>
        <a:p>
          <a:pPr rtl="0"/>
          <a:r>
            <a:rPr lang="en-GB" sz="3600" dirty="0" smtClean="0"/>
            <a:t>Server</a:t>
          </a:r>
          <a:endParaRPr lang="en-GB" sz="3600"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a:noFill/>
        <a:ln>
          <a:noFill/>
        </a:ln>
      </dgm:spPr>
      <dgm:t>
        <a:bodyPr/>
        <a:lstStyle/>
        <a:p>
          <a:endParaRPr lang="en-GB">
            <a:solidFill>
              <a:schemeClr val="bg1"/>
            </a:solidFill>
          </a:endParaRPr>
        </a:p>
      </dgm:t>
    </dgm:pt>
    <dgm:pt modelId="{F47D1EAE-2B3B-4DCD-B084-FE7211F0CA2F}">
      <dgm:prSet/>
      <dgm:spPr>
        <a:noFill/>
        <a:ln>
          <a:noFill/>
        </a:ln>
      </dgm:spPr>
      <dgm:t>
        <a:bodyPr/>
        <a:lstStyle/>
        <a:p>
          <a:pPr rtl="0"/>
          <a:r>
            <a:rPr lang="en-GB" dirty="0" smtClean="0">
              <a:solidFill>
                <a:schemeClr val="bg1"/>
              </a:solidFill>
            </a:rPr>
            <a:t>Lightweight</a:t>
          </a:r>
          <a:br>
            <a:rPr lang="en-GB" dirty="0" smtClean="0">
              <a:solidFill>
                <a:schemeClr val="bg1"/>
              </a:solidFill>
            </a:rPr>
          </a:br>
          <a:r>
            <a:rPr lang="en-GB" dirty="0" smtClean="0">
              <a:solidFill>
                <a:schemeClr val="bg1"/>
              </a:solidFill>
            </a:rPr>
            <a:t>Parallel</a:t>
          </a:r>
          <a:br>
            <a:rPr lang="en-GB" dirty="0" smtClean="0">
              <a:solidFill>
                <a:schemeClr val="bg1"/>
              </a:solidFill>
            </a:rPr>
          </a:br>
          <a:r>
            <a:rPr lang="en-GB" dirty="0" smtClean="0">
              <a:solidFill>
                <a:schemeClr val="bg1"/>
              </a:solidFill>
            </a:rPr>
            <a:t>Agents</a:t>
          </a:r>
          <a:endParaRPr lang="en-GB" dirty="0">
            <a:solidFill>
              <a:schemeClr val="bg1"/>
            </a:solidFill>
          </a:endParaRPr>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8205B164-12B1-4F29-B90F-C021A0AA925D}" type="presOf" srcId="{73138345-E58C-4152-BEB4-54D1BFE572B9}" destId="{67C52102-9AC9-4B16-85A7-65A6EB4FB437}" srcOrd="1" destOrd="0" presId="urn:microsoft.com/office/officeart/2005/8/layout/process1"/>
    <dgm:cxn modelId="{725AD562-1300-487E-92CF-8C349F781DA4}" type="presOf" srcId="{141FA1FE-9859-40E8-B9F3-868239BA63F6}" destId="{EE2E5D40-36D7-4CBF-95BC-A19B96D9D7EE}" srcOrd="0"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C55B575B-09A0-401F-9982-C564BD154EC4}" srcId="{9B193C47-7400-4DD4-9359-558A64BC170A}" destId="{141FA1FE-9859-40E8-B9F3-868239BA63F6}" srcOrd="2" destOrd="0" parTransId="{01116C18-383F-45A7-B69E-594CB9A286D3}" sibTransId="{93F0D563-2A9F-46FB-A963-EFDE7A526731}"/>
    <dgm:cxn modelId="{D0472BC8-DA60-4953-B3F4-5C8ED8FBB49D}" type="presOf" srcId="{93F0D563-2A9F-46FB-A963-EFDE7A526731}" destId="{0FF6796D-3D69-467F-A047-299B93D5B69A}" srcOrd="1"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580891B8-F455-4166-B903-8E554E152B87}" type="presOf" srcId="{D8059176-ACF7-486F-9A68-525D2BC3FADC}" destId="{9A1BFA8D-3F24-4EAD-8E72-D9F1E57F82DD}" srcOrd="0"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C35C5452-0764-48EC-8A0E-11EACBBC3F15}" type="presOf" srcId="{9B193C47-7400-4DD4-9359-558A64BC170A}" destId="{2D1F42B0-8635-4E88-8B87-EECA87E2CA97}" srcOrd="0" destOrd="0" presId="urn:microsoft.com/office/officeart/2005/8/layout/process1"/>
    <dgm:cxn modelId="{8950AA8E-EB15-4FA5-842F-087D57A07D85}" type="presOf" srcId="{73138345-E58C-4152-BEB4-54D1BFE572B9}" destId="{CF940D06-359E-4251-A747-14B95905EF32}" srcOrd="0" destOrd="0" presId="urn:microsoft.com/office/officeart/2005/8/layout/process1"/>
    <dgm:cxn modelId="{D5663807-3BBA-4EAD-94E5-85A4A8E72A1A}" type="presOf" srcId="{8646B798-76B5-4119-8E51-D0312466090F}" destId="{2E32B71F-E584-41FC-943D-AB77CE5D2E23}" srcOrd="0" destOrd="0" presId="urn:microsoft.com/office/officeart/2005/8/layout/process1"/>
    <dgm:cxn modelId="{075A84D0-BF8D-40BD-989C-53A5F8126334}" type="presOf" srcId="{93F0D563-2A9F-46FB-A963-EFDE7A526731}" destId="{0A60A79A-6FA3-454B-A50B-7152EAF4185A}" srcOrd="0" destOrd="0" presId="urn:microsoft.com/office/officeart/2005/8/layout/process1"/>
    <dgm:cxn modelId="{46A9C4E2-BB1A-4B58-AEC7-48ECD15013A8}" type="presOf" srcId="{F47D1EAE-2B3B-4DCD-B084-FE7211F0CA2F}" destId="{FA332C85-6D89-4F14-8668-01CDD4F1EC5E}" srcOrd="0" destOrd="0" presId="urn:microsoft.com/office/officeart/2005/8/layout/process1"/>
    <dgm:cxn modelId="{354A0E43-A253-4ADE-ABC2-EEF7D4486F2C}" type="presOf" srcId="{B8E33EC4-2EFA-4BD4-8CBD-36C1F055A483}" destId="{A7576EB5-77C0-4967-A421-CE4132E51FA1}" srcOrd="0" destOrd="0" presId="urn:microsoft.com/office/officeart/2005/8/layout/process1"/>
    <dgm:cxn modelId="{F903FD22-903B-4C05-91E9-7DAD1CC7163E}" type="presOf" srcId="{8646B798-76B5-4119-8E51-D0312466090F}" destId="{01ECC769-E5B2-4E48-B9BE-1914ACD6365D}" srcOrd="1" destOrd="0" presId="urn:microsoft.com/office/officeart/2005/8/layout/process1"/>
    <dgm:cxn modelId="{563E2CED-2934-4DB1-8CFE-C00D654389FB}" type="presParOf" srcId="{2D1F42B0-8635-4E88-8B87-EECA87E2CA97}" destId="{9A1BFA8D-3F24-4EAD-8E72-D9F1E57F82DD}" srcOrd="0" destOrd="0" presId="urn:microsoft.com/office/officeart/2005/8/layout/process1"/>
    <dgm:cxn modelId="{4B7F5316-7718-41DA-AD2C-0ADBD529136D}" type="presParOf" srcId="{2D1F42B0-8635-4E88-8B87-EECA87E2CA97}" destId="{2E32B71F-E584-41FC-943D-AB77CE5D2E23}" srcOrd="1" destOrd="0" presId="urn:microsoft.com/office/officeart/2005/8/layout/process1"/>
    <dgm:cxn modelId="{21D3AA15-AF66-4D09-A1F5-7D0F4C28DB0E}" type="presParOf" srcId="{2E32B71F-E584-41FC-943D-AB77CE5D2E23}" destId="{01ECC769-E5B2-4E48-B9BE-1914ACD6365D}" srcOrd="0" destOrd="0" presId="urn:microsoft.com/office/officeart/2005/8/layout/process1"/>
    <dgm:cxn modelId="{331DD55C-F65B-423E-BBB5-47F364E72FEE}" type="presParOf" srcId="{2D1F42B0-8635-4E88-8B87-EECA87E2CA97}" destId="{A7576EB5-77C0-4967-A421-CE4132E51FA1}" srcOrd="2" destOrd="0" presId="urn:microsoft.com/office/officeart/2005/8/layout/process1"/>
    <dgm:cxn modelId="{274CDFC8-347D-4EF0-8014-5229AC3A8C1E}" type="presParOf" srcId="{2D1F42B0-8635-4E88-8B87-EECA87E2CA97}" destId="{CF940D06-359E-4251-A747-14B95905EF32}" srcOrd="3" destOrd="0" presId="urn:microsoft.com/office/officeart/2005/8/layout/process1"/>
    <dgm:cxn modelId="{3B4CD461-5955-4DF0-9A36-06B9CBDFFEE9}" type="presParOf" srcId="{CF940D06-359E-4251-A747-14B95905EF32}" destId="{67C52102-9AC9-4B16-85A7-65A6EB4FB437}" srcOrd="0" destOrd="0" presId="urn:microsoft.com/office/officeart/2005/8/layout/process1"/>
    <dgm:cxn modelId="{46042705-90CD-4E4F-B7E4-426E6461A283}" type="presParOf" srcId="{2D1F42B0-8635-4E88-8B87-EECA87E2CA97}" destId="{EE2E5D40-36D7-4CBF-95BC-A19B96D9D7EE}" srcOrd="4" destOrd="0" presId="urn:microsoft.com/office/officeart/2005/8/layout/process1"/>
    <dgm:cxn modelId="{DBFFA253-F5B2-473E-9066-376227FE6CDA}" type="presParOf" srcId="{2D1F42B0-8635-4E88-8B87-EECA87E2CA97}" destId="{0A60A79A-6FA3-454B-A50B-7152EAF4185A}" srcOrd="5" destOrd="0" presId="urn:microsoft.com/office/officeart/2005/8/layout/process1"/>
    <dgm:cxn modelId="{F3133664-A59A-427E-8465-EEA8F55787C8}" type="presParOf" srcId="{0A60A79A-6FA3-454B-A50B-7152EAF4185A}" destId="{0FF6796D-3D69-467F-A047-299B93D5B69A}" srcOrd="0" destOrd="0" presId="urn:microsoft.com/office/officeart/2005/8/layout/process1"/>
    <dgm:cxn modelId="{AE7A18BB-0D4C-4710-B51A-619D001A4534}"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custT="1"/>
      <dgm:spPr/>
      <dgm:t>
        <a:bodyPr/>
        <a:lstStyle/>
        <a:p>
          <a:pPr rtl="0"/>
          <a:r>
            <a:rPr lang="en-GB" sz="3200" dirty="0" smtClean="0"/>
            <a:t>F# async</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custT="1"/>
      <dgm:spPr/>
      <dgm:t>
        <a:bodyPr/>
        <a:lstStyle/>
        <a:p>
          <a:pPr rtl="0"/>
          <a:r>
            <a:rPr lang="en-GB" sz="3600" dirty="0" smtClean="0"/>
            <a:t>Server</a:t>
          </a:r>
          <a:endParaRPr lang="en-GB" sz="3600"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a:noFill/>
        <a:ln>
          <a:noFill/>
        </a:ln>
      </dgm:spPr>
      <dgm:t>
        <a:bodyPr/>
        <a:lstStyle/>
        <a:p>
          <a:endParaRPr lang="en-GB">
            <a:solidFill>
              <a:schemeClr val="bg1"/>
            </a:solidFill>
          </a:endParaRPr>
        </a:p>
      </dgm:t>
    </dgm:pt>
    <dgm:pt modelId="{F47D1EAE-2B3B-4DCD-B084-FE7211F0CA2F}">
      <dgm:prSet/>
      <dgm:spPr>
        <a:noFill/>
        <a:ln>
          <a:noFill/>
        </a:ln>
      </dgm:spPr>
      <dgm:t>
        <a:bodyPr/>
        <a:lstStyle/>
        <a:p>
          <a:pPr rtl="0"/>
          <a:r>
            <a:rPr lang="en-GB" dirty="0" smtClean="0">
              <a:solidFill>
                <a:schemeClr val="bg1"/>
              </a:solidFill>
            </a:rPr>
            <a:t>Lightweight</a:t>
          </a:r>
          <a:br>
            <a:rPr lang="en-GB" dirty="0" smtClean="0">
              <a:solidFill>
                <a:schemeClr val="bg1"/>
              </a:solidFill>
            </a:rPr>
          </a:br>
          <a:r>
            <a:rPr lang="en-GB" dirty="0" smtClean="0">
              <a:solidFill>
                <a:schemeClr val="bg1"/>
              </a:solidFill>
            </a:rPr>
            <a:t>Parallel</a:t>
          </a:r>
          <a:br>
            <a:rPr lang="en-GB" dirty="0" smtClean="0">
              <a:solidFill>
                <a:schemeClr val="bg1"/>
              </a:solidFill>
            </a:rPr>
          </a:br>
          <a:r>
            <a:rPr lang="en-GB" dirty="0" smtClean="0">
              <a:solidFill>
                <a:schemeClr val="bg1"/>
              </a:solidFill>
            </a:rPr>
            <a:t>Agents</a:t>
          </a:r>
          <a:endParaRPr lang="en-GB" dirty="0">
            <a:solidFill>
              <a:schemeClr val="bg1"/>
            </a:solidFill>
          </a:endParaRPr>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19D0EE08-19EA-4B7A-8951-9B2F96597A31}" srcId="{9B193C47-7400-4DD4-9359-558A64BC170A}" destId="{D8059176-ACF7-486F-9A68-525D2BC3FADC}" srcOrd="0" destOrd="0" parTransId="{CB1FFEBE-7DD0-4D5D-95EB-30F953435118}" sibTransId="{8646B798-76B5-4119-8E51-D0312466090F}"/>
    <dgm:cxn modelId="{C55B575B-09A0-401F-9982-C564BD154EC4}" srcId="{9B193C47-7400-4DD4-9359-558A64BC170A}" destId="{141FA1FE-9859-40E8-B9F3-868239BA63F6}" srcOrd="2" destOrd="0" parTransId="{01116C18-383F-45A7-B69E-594CB9A286D3}" sibTransId="{93F0D563-2A9F-46FB-A963-EFDE7A526731}"/>
    <dgm:cxn modelId="{BD077F18-8D30-48BA-934D-3B4FE87494D7}" type="presOf" srcId="{8646B798-76B5-4119-8E51-D0312466090F}" destId="{2E32B71F-E584-41FC-943D-AB77CE5D2E23}" srcOrd="0" destOrd="0" presId="urn:microsoft.com/office/officeart/2005/8/layout/process1"/>
    <dgm:cxn modelId="{D9242E66-EF67-400F-9246-58CB4D908C95}" type="presOf" srcId="{73138345-E58C-4152-BEB4-54D1BFE572B9}" destId="{67C52102-9AC9-4B16-85A7-65A6EB4FB437}" srcOrd="1"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AE0DFCD1-A0D0-44AD-95B6-A8EC1E328045}" type="presOf" srcId="{141FA1FE-9859-40E8-B9F3-868239BA63F6}" destId="{EE2E5D40-36D7-4CBF-95BC-A19B96D9D7EE}" srcOrd="0" destOrd="0" presId="urn:microsoft.com/office/officeart/2005/8/layout/process1"/>
    <dgm:cxn modelId="{FF3AB8ED-43E2-484A-AF31-71ADB843CBAC}" type="presOf" srcId="{8646B798-76B5-4119-8E51-D0312466090F}" destId="{01ECC769-E5B2-4E48-B9BE-1914ACD6365D}" srcOrd="1"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D9389986-A589-403B-A622-DD5853BCAC5A}" type="presOf" srcId="{73138345-E58C-4152-BEB4-54D1BFE572B9}" destId="{CF940D06-359E-4251-A747-14B95905EF32}" srcOrd="0" destOrd="0" presId="urn:microsoft.com/office/officeart/2005/8/layout/process1"/>
    <dgm:cxn modelId="{C266C2AC-7ADB-42C9-9378-0D914B9A7F9A}" type="presOf" srcId="{F47D1EAE-2B3B-4DCD-B084-FE7211F0CA2F}" destId="{FA332C85-6D89-4F14-8668-01CDD4F1EC5E}" srcOrd="0" destOrd="0" presId="urn:microsoft.com/office/officeart/2005/8/layout/process1"/>
    <dgm:cxn modelId="{206E840F-CC1B-47BB-AC57-3F79B05F1754}" type="presOf" srcId="{93F0D563-2A9F-46FB-A963-EFDE7A526731}" destId="{0A60A79A-6FA3-454B-A50B-7152EAF4185A}" srcOrd="0" destOrd="0" presId="urn:microsoft.com/office/officeart/2005/8/layout/process1"/>
    <dgm:cxn modelId="{9F816957-A06B-4215-BB2E-943ED501102F}" type="presOf" srcId="{9B193C47-7400-4DD4-9359-558A64BC170A}" destId="{2D1F42B0-8635-4E88-8B87-EECA87E2CA97}" srcOrd="0" destOrd="0" presId="urn:microsoft.com/office/officeart/2005/8/layout/process1"/>
    <dgm:cxn modelId="{92C65CFB-E94C-4210-803E-569F8338F9E5}" type="presOf" srcId="{D8059176-ACF7-486F-9A68-525D2BC3FADC}" destId="{9A1BFA8D-3F24-4EAD-8E72-D9F1E57F82DD}" srcOrd="0" destOrd="0" presId="urn:microsoft.com/office/officeart/2005/8/layout/process1"/>
    <dgm:cxn modelId="{B7411C70-61B8-4438-ADB9-5A23CABB0CF7}" type="presOf" srcId="{B8E33EC4-2EFA-4BD4-8CBD-36C1F055A483}" destId="{A7576EB5-77C0-4967-A421-CE4132E51FA1}" srcOrd="0" destOrd="0" presId="urn:microsoft.com/office/officeart/2005/8/layout/process1"/>
    <dgm:cxn modelId="{F258F5EF-8F94-494D-B1FE-36B61F81812D}" type="presOf" srcId="{93F0D563-2A9F-46FB-A963-EFDE7A526731}" destId="{0FF6796D-3D69-467F-A047-299B93D5B69A}" srcOrd="1" destOrd="0" presId="urn:microsoft.com/office/officeart/2005/8/layout/process1"/>
    <dgm:cxn modelId="{52CED3C5-6929-4E10-86E1-0B27E95BC73A}" type="presParOf" srcId="{2D1F42B0-8635-4E88-8B87-EECA87E2CA97}" destId="{9A1BFA8D-3F24-4EAD-8E72-D9F1E57F82DD}" srcOrd="0" destOrd="0" presId="urn:microsoft.com/office/officeart/2005/8/layout/process1"/>
    <dgm:cxn modelId="{59B21B5B-A23B-4142-8934-412D7B6D0861}" type="presParOf" srcId="{2D1F42B0-8635-4E88-8B87-EECA87E2CA97}" destId="{2E32B71F-E584-41FC-943D-AB77CE5D2E23}" srcOrd="1" destOrd="0" presId="urn:microsoft.com/office/officeart/2005/8/layout/process1"/>
    <dgm:cxn modelId="{66E34598-FAED-437C-9340-B8D5F4805576}" type="presParOf" srcId="{2E32B71F-E584-41FC-943D-AB77CE5D2E23}" destId="{01ECC769-E5B2-4E48-B9BE-1914ACD6365D}" srcOrd="0" destOrd="0" presId="urn:microsoft.com/office/officeart/2005/8/layout/process1"/>
    <dgm:cxn modelId="{D06FDC0A-1EA2-447B-AD90-12BB6FE6D333}" type="presParOf" srcId="{2D1F42B0-8635-4E88-8B87-EECA87E2CA97}" destId="{A7576EB5-77C0-4967-A421-CE4132E51FA1}" srcOrd="2" destOrd="0" presId="urn:microsoft.com/office/officeart/2005/8/layout/process1"/>
    <dgm:cxn modelId="{D5B2E9AD-86AA-46FB-AE9B-5A41A9D88A87}" type="presParOf" srcId="{2D1F42B0-8635-4E88-8B87-EECA87E2CA97}" destId="{CF940D06-359E-4251-A747-14B95905EF32}" srcOrd="3" destOrd="0" presId="urn:microsoft.com/office/officeart/2005/8/layout/process1"/>
    <dgm:cxn modelId="{E8EE0092-766C-4246-A259-2E16AF943F20}" type="presParOf" srcId="{CF940D06-359E-4251-A747-14B95905EF32}" destId="{67C52102-9AC9-4B16-85A7-65A6EB4FB437}" srcOrd="0" destOrd="0" presId="urn:microsoft.com/office/officeart/2005/8/layout/process1"/>
    <dgm:cxn modelId="{CC952F91-4741-4637-BE6B-00F813EDBF5A}" type="presParOf" srcId="{2D1F42B0-8635-4E88-8B87-EECA87E2CA97}" destId="{EE2E5D40-36D7-4CBF-95BC-A19B96D9D7EE}" srcOrd="4" destOrd="0" presId="urn:microsoft.com/office/officeart/2005/8/layout/process1"/>
    <dgm:cxn modelId="{5F6FF2CE-7AC8-485B-B624-52D6C0D2B741}" type="presParOf" srcId="{2D1F42B0-8635-4E88-8B87-EECA87E2CA97}" destId="{0A60A79A-6FA3-454B-A50B-7152EAF4185A}" srcOrd="5" destOrd="0" presId="urn:microsoft.com/office/officeart/2005/8/layout/process1"/>
    <dgm:cxn modelId="{EB334C70-9389-45CA-AE89-920748500977}" type="presParOf" srcId="{0A60A79A-6FA3-454B-A50B-7152EAF4185A}" destId="{0FF6796D-3D69-467F-A047-299B93D5B69A}" srcOrd="0" destOrd="0" presId="urn:microsoft.com/office/officeart/2005/8/layout/process1"/>
    <dgm:cxn modelId="{3AFF2552-E1E2-472B-8AC9-61A42FDCFD06}"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custT="1"/>
      <dgm:spPr/>
      <dgm:t>
        <a:bodyPr/>
        <a:lstStyle/>
        <a:p>
          <a:pPr rtl="0"/>
          <a:r>
            <a:rPr lang="en-GB" sz="3200" dirty="0" smtClean="0"/>
            <a:t>F# async</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custT="1"/>
      <dgm:spPr/>
      <dgm:t>
        <a:bodyPr/>
        <a:lstStyle/>
        <a:p>
          <a:pPr rtl="0"/>
          <a:r>
            <a:rPr lang="en-GB" sz="3600" dirty="0" smtClean="0"/>
            <a:t>Server</a:t>
          </a:r>
          <a:endParaRPr lang="en-GB" sz="3600"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dgm:t>
        <a:bodyPr/>
        <a:lstStyle/>
        <a:p>
          <a:endParaRPr lang="en-GB"/>
        </a:p>
      </dgm:t>
    </dgm:pt>
    <dgm:pt modelId="{F47D1EAE-2B3B-4DCD-B084-FE7211F0CA2F}">
      <dgm:prSet/>
      <dgm:spPr/>
      <dgm:t>
        <a:bodyPr/>
        <a:lstStyle/>
        <a:p>
          <a:pPr rtl="0"/>
          <a:r>
            <a:rPr lang="en-GB" dirty="0" smtClean="0"/>
            <a:t>Agents</a:t>
          </a:r>
          <a:endParaRPr lang="en-GB" dirty="0"/>
        </a:p>
      </dgm:t>
    </dgm:pt>
    <dgm:pt modelId="{E849E0AE-9FFD-4C65-B331-554BF92B0BC2}" type="parTrans" cxnId="{87B4CA5D-8D4C-448E-9C82-B16A11FBC8A5}">
      <dgm:prSet/>
      <dgm:spPr/>
      <dgm:t>
        <a:bodyPr/>
        <a:lstStyle/>
        <a:p>
          <a:endParaRPr lang="en-GB"/>
        </a:p>
      </dgm:t>
    </dgm:pt>
    <dgm:pt modelId="{27BA3C9B-03A3-4B62-B581-F259959650DE}" type="sib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0D77F363-2DD8-4E34-80BD-601435208C6A}" type="presOf" srcId="{73138345-E58C-4152-BEB4-54D1BFE572B9}" destId="{67C52102-9AC9-4B16-85A7-65A6EB4FB437}" srcOrd="1" destOrd="0" presId="urn:microsoft.com/office/officeart/2005/8/layout/process1"/>
    <dgm:cxn modelId="{9F753854-990B-49E5-9C77-443DA2E90393}" type="presOf" srcId="{93F0D563-2A9F-46FB-A963-EFDE7A526731}" destId="{0A60A79A-6FA3-454B-A50B-7152EAF4185A}" srcOrd="0" destOrd="0" presId="urn:microsoft.com/office/officeart/2005/8/layout/process1"/>
    <dgm:cxn modelId="{918C25F9-043F-42A9-A6AC-E3C18EFC166A}" type="presOf" srcId="{93F0D563-2A9F-46FB-A963-EFDE7A526731}" destId="{0FF6796D-3D69-467F-A047-299B93D5B69A}" srcOrd="1"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22BBA49F-9CDD-49CB-968C-DA90CA66380A}" type="presOf" srcId="{141FA1FE-9859-40E8-B9F3-868239BA63F6}" destId="{EE2E5D40-36D7-4CBF-95BC-A19B96D9D7EE}" srcOrd="0" destOrd="0" presId="urn:microsoft.com/office/officeart/2005/8/layout/process1"/>
    <dgm:cxn modelId="{C55B575B-09A0-401F-9982-C564BD154EC4}" srcId="{9B193C47-7400-4DD4-9359-558A64BC170A}" destId="{141FA1FE-9859-40E8-B9F3-868239BA63F6}" srcOrd="2" destOrd="0" parTransId="{01116C18-383F-45A7-B69E-594CB9A286D3}" sibTransId="{93F0D563-2A9F-46FB-A963-EFDE7A526731}"/>
    <dgm:cxn modelId="{DBDCF231-CD46-4529-8E80-50BEA87764FE}" type="presOf" srcId="{D8059176-ACF7-486F-9A68-525D2BC3FADC}" destId="{9A1BFA8D-3F24-4EAD-8E72-D9F1E57F82DD}" srcOrd="0" destOrd="0" presId="urn:microsoft.com/office/officeart/2005/8/layout/process1"/>
    <dgm:cxn modelId="{4860BABF-A034-495B-84B6-6CBA3EDD2ADF}" type="presOf" srcId="{8646B798-76B5-4119-8E51-D0312466090F}" destId="{2E32B71F-E584-41FC-943D-AB77CE5D2E23}" srcOrd="0"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19D0EE08-19EA-4B7A-8951-9B2F96597A31}" srcId="{9B193C47-7400-4DD4-9359-558A64BC170A}" destId="{D8059176-ACF7-486F-9A68-525D2BC3FADC}" srcOrd="0" destOrd="0" parTransId="{CB1FFEBE-7DD0-4D5D-95EB-30F953435118}" sibTransId="{8646B798-76B5-4119-8E51-D0312466090F}"/>
    <dgm:cxn modelId="{788BA0B9-D8F1-4C11-9610-6F8AAD4DA60C}" type="presOf" srcId="{73138345-E58C-4152-BEB4-54D1BFE572B9}" destId="{CF940D06-359E-4251-A747-14B95905EF32}" srcOrd="0" destOrd="0" presId="urn:microsoft.com/office/officeart/2005/8/layout/process1"/>
    <dgm:cxn modelId="{1C4E03BA-B7C4-4523-A1EC-B94DE1F1F29E}" type="presOf" srcId="{F47D1EAE-2B3B-4DCD-B084-FE7211F0CA2F}" destId="{FA332C85-6D89-4F14-8668-01CDD4F1EC5E}" srcOrd="0" destOrd="0" presId="urn:microsoft.com/office/officeart/2005/8/layout/process1"/>
    <dgm:cxn modelId="{F29BB97C-29F6-4D3C-AA71-70F730A353FA}" type="presOf" srcId="{9B193C47-7400-4DD4-9359-558A64BC170A}" destId="{2D1F42B0-8635-4E88-8B87-EECA87E2CA97}" srcOrd="0" destOrd="0" presId="urn:microsoft.com/office/officeart/2005/8/layout/process1"/>
    <dgm:cxn modelId="{8FF6257A-3817-4593-8998-8098ECE963A7}" type="presOf" srcId="{8646B798-76B5-4119-8E51-D0312466090F}" destId="{01ECC769-E5B2-4E48-B9BE-1914ACD6365D}" srcOrd="1" destOrd="0" presId="urn:microsoft.com/office/officeart/2005/8/layout/process1"/>
    <dgm:cxn modelId="{1C8976A5-00EB-428C-ADC3-AA187D525C39}" type="presOf" srcId="{B8E33EC4-2EFA-4BD4-8CBD-36C1F055A483}" destId="{A7576EB5-77C0-4967-A421-CE4132E51FA1}" srcOrd="0" destOrd="0" presId="urn:microsoft.com/office/officeart/2005/8/layout/process1"/>
    <dgm:cxn modelId="{0D0558BC-EE8D-4633-9943-B26997F9A682}" type="presParOf" srcId="{2D1F42B0-8635-4E88-8B87-EECA87E2CA97}" destId="{9A1BFA8D-3F24-4EAD-8E72-D9F1E57F82DD}" srcOrd="0" destOrd="0" presId="urn:microsoft.com/office/officeart/2005/8/layout/process1"/>
    <dgm:cxn modelId="{38DD9DE6-5DB8-43D6-BA25-4F36C445E408}" type="presParOf" srcId="{2D1F42B0-8635-4E88-8B87-EECA87E2CA97}" destId="{2E32B71F-E584-41FC-943D-AB77CE5D2E23}" srcOrd="1" destOrd="0" presId="urn:microsoft.com/office/officeart/2005/8/layout/process1"/>
    <dgm:cxn modelId="{D6EA0554-7E55-4C4C-9BE8-23053489E1D9}" type="presParOf" srcId="{2E32B71F-E584-41FC-943D-AB77CE5D2E23}" destId="{01ECC769-E5B2-4E48-B9BE-1914ACD6365D}" srcOrd="0" destOrd="0" presId="urn:microsoft.com/office/officeart/2005/8/layout/process1"/>
    <dgm:cxn modelId="{85B498F4-F468-43E1-B5A8-BCEE9420A3DF}" type="presParOf" srcId="{2D1F42B0-8635-4E88-8B87-EECA87E2CA97}" destId="{A7576EB5-77C0-4967-A421-CE4132E51FA1}" srcOrd="2" destOrd="0" presId="urn:microsoft.com/office/officeart/2005/8/layout/process1"/>
    <dgm:cxn modelId="{DB609A85-A6D2-4663-BA90-6F5D9C8DE618}" type="presParOf" srcId="{2D1F42B0-8635-4E88-8B87-EECA87E2CA97}" destId="{CF940D06-359E-4251-A747-14B95905EF32}" srcOrd="3" destOrd="0" presId="urn:microsoft.com/office/officeart/2005/8/layout/process1"/>
    <dgm:cxn modelId="{9BE25F7F-36CB-472C-B7BC-F940DF792253}" type="presParOf" srcId="{CF940D06-359E-4251-A747-14B95905EF32}" destId="{67C52102-9AC9-4B16-85A7-65A6EB4FB437}" srcOrd="0" destOrd="0" presId="urn:microsoft.com/office/officeart/2005/8/layout/process1"/>
    <dgm:cxn modelId="{12D07D18-45AC-4B85-85BC-F7D1E744B4C1}" type="presParOf" srcId="{2D1F42B0-8635-4E88-8B87-EECA87E2CA97}" destId="{EE2E5D40-36D7-4CBF-95BC-A19B96D9D7EE}" srcOrd="4" destOrd="0" presId="urn:microsoft.com/office/officeart/2005/8/layout/process1"/>
    <dgm:cxn modelId="{C9E8CB26-1285-4C8A-A7CF-F14DE315D23B}" type="presParOf" srcId="{2D1F42B0-8635-4E88-8B87-EECA87E2CA97}" destId="{0A60A79A-6FA3-454B-A50B-7152EAF4185A}" srcOrd="5" destOrd="0" presId="urn:microsoft.com/office/officeart/2005/8/layout/process1"/>
    <dgm:cxn modelId="{1CAC00CA-9E42-4A3C-842D-3771493F422E}" type="presParOf" srcId="{0A60A79A-6FA3-454B-A50B-7152EAF4185A}" destId="{0FF6796D-3D69-467F-A047-299B93D5B69A}" srcOrd="0" destOrd="0" presId="urn:microsoft.com/office/officeart/2005/8/layout/process1"/>
    <dgm:cxn modelId="{4FF7693B-2F78-49D3-AEDE-FBF1D3A3BAEC}"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290243-9586-4FD8-9268-FFC159A9536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A6B25E8E-3AD5-476E-AE79-19EE4887E230}">
      <dgm:prSet custT="1"/>
      <dgm:spPr/>
      <dgm:t>
        <a:bodyPr/>
        <a:lstStyle/>
        <a:p>
          <a:pPr rtl="0"/>
          <a:r>
            <a:rPr lang="en-US" sz="5400" b="1" dirty="0" smtClean="0"/>
            <a:t>F#</a:t>
          </a:r>
          <a:endParaRPr lang="en-US" sz="2500" b="1" dirty="0"/>
        </a:p>
      </dgm:t>
    </dgm:pt>
    <dgm:pt modelId="{F2965A2F-5969-4BEE-816D-3851E58EC2F4}" type="parTrans" cxnId="{5878124E-315D-420E-A1E9-A7CC79A6320B}">
      <dgm:prSet/>
      <dgm:spPr/>
      <dgm:t>
        <a:bodyPr/>
        <a:lstStyle/>
        <a:p>
          <a:endParaRPr lang="en-US" b="1"/>
        </a:p>
      </dgm:t>
    </dgm:pt>
    <dgm:pt modelId="{4495C953-E758-40B5-96E6-91E656D25076}" type="sibTrans" cxnId="{5878124E-315D-420E-A1E9-A7CC79A6320B}">
      <dgm:prSet/>
      <dgm:spPr/>
      <dgm:t>
        <a:bodyPr/>
        <a:lstStyle/>
        <a:p>
          <a:endParaRPr lang="en-US" b="1"/>
        </a:p>
      </dgm:t>
    </dgm:pt>
    <dgm:pt modelId="{B6DA48CD-B6A1-40DF-B1B2-298D0352C4AA}">
      <dgm:prSet/>
      <dgm:spPr/>
      <dgm:t>
        <a:bodyPr/>
        <a:lstStyle/>
        <a:p>
          <a:pPr rtl="0"/>
          <a:r>
            <a:rPr lang="en-US" b="1" dirty="0" smtClean="0">
              <a:solidFill>
                <a:schemeClr val="bg1"/>
              </a:solidFill>
            </a:rPr>
            <a:t>A powerful addition to .NET/Visual Studio </a:t>
          </a:r>
          <a:endParaRPr lang="en-US" b="1" dirty="0">
            <a:solidFill>
              <a:schemeClr val="bg1"/>
            </a:solidFill>
          </a:endParaRPr>
        </a:p>
      </dgm:t>
    </dgm:pt>
    <dgm:pt modelId="{1E1D15BA-B465-4B32-88A9-5EC3A54AFD7E}" type="parTrans" cxnId="{0A4FF1E7-E933-4C60-BCA1-B3784330DCD2}">
      <dgm:prSet/>
      <dgm:spPr/>
      <dgm:t>
        <a:bodyPr/>
        <a:lstStyle/>
        <a:p>
          <a:endParaRPr lang="en-US" b="1"/>
        </a:p>
      </dgm:t>
    </dgm:pt>
    <dgm:pt modelId="{AB616020-4390-47C6-943E-87A53E0DC69B}" type="sibTrans" cxnId="{0A4FF1E7-E933-4C60-BCA1-B3784330DCD2}">
      <dgm:prSet/>
      <dgm:spPr/>
      <dgm:t>
        <a:bodyPr/>
        <a:lstStyle/>
        <a:p>
          <a:endParaRPr lang="en-US" b="1"/>
        </a:p>
      </dgm:t>
    </dgm:pt>
    <dgm:pt modelId="{8379D34F-D2EB-44C7-A6BA-B404EF2D892C}">
      <dgm:prSet/>
      <dgm:spPr/>
      <dgm:t>
        <a:bodyPr/>
        <a:lstStyle/>
        <a:p>
          <a:pPr rtl="0"/>
          <a:r>
            <a:rPr lang="en-US" b="1" dirty="0" smtClean="0">
              <a:solidFill>
                <a:schemeClr val="bg1"/>
              </a:solidFill>
            </a:rPr>
            <a:t>F# + .NET 4.0 </a:t>
          </a:r>
          <a:r>
            <a:rPr lang="en-US" b="1" dirty="0" smtClean="0">
              <a:solidFill>
                <a:schemeClr val="bg1"/>
              </a:solidFill>
            </a:rPr>
            <a:t>greatly </a:t>
          </a:r>
          <a:r>
            <a:rPr lang="en-US" b="1" dirty="0" smtClean="0">
              <a:solidFill>
                <a:schemeClr val="bg1"/>
              </a:solidFill>
            </a:rPr>
            <a:t>simplify parallelism </a:t>
          </a:r>
          <a:endParaRPr lang="en-US" b="1" dirty="0">
            <a:solidFill>
              <a:schemeClr val="bg1"/>
            </a:solidFill>
          </a:endParaRPr>
        </a:p>
      </dgm:t>
    </dgm:pt>
    <dgm:pt modelId="{784C2F39-8EE2-4C1A-8502-BA28A769CF6F}" type="parTrans" cxnId="{48DCABCC-9DD7-488F-8A2E-2A88D8BE32F0}">
      <dgm:prSet/>
      <dgm:spPr/>
      <dgm:t>
        <a:bodyPr/>
        <a:lstStyle/>
        <a:p>
          <a:endParaRPr lang="en-US" b="1"/>
        </a:p>
      </dgm:t>
    </dgm:pt>
    <dgm:pt modelId="{565F2C0E-B1E4-41FA-8DCE-D03CDE3DB36D}" type="sibTrans" cxnId="{48DCABCC-9DD7-488F-8A2E-2A88D8BE32F0}">
      <dgm:prSet/>
      <dgm:spPr/>
      <dgm:t>
        <a:bodyPr/>
        <a:lstStyle/>
        <a:p>
          <a:endParaRPr lang="en-US" b="1"/>
        </a:p>
      </dgm:t>
    </dgm:pt>
    <dgm:pt modelId="{7D6988BB-C65B-4E09-813B-7747FFB5A8A2}">
      <dgm:prSet/>
      <dgm:spPr/>
      <dgm:t>
        <a:bodyPr/>
        <a:lstStyle/>
        <a:p>
          <a:pPr rtl="0"/>
          <a:r>
            <a:rPr lang="en-US" b="1" dirty="0" smtClean="0">
              <a:solidFill>
                <a:schemeClr val="bg1"/>
              </a:solidFill>
            </a:rPr>
            <a:t>F# is ready for use in production with VS2010</a:t>
          </a:r>
          <a:endParaRPr lang="en-US" b="1" dirty="0">
            <a:solidFill>
              <a:schemeClr val="bg1"/>
            </a:solidFill>
          </a:endParaRPr>
        </a:p>
      </dgm:t>
    </dgm:pt>
    <dgm:pt modelId="{71D039FD-D047-44D4-9296-81F6D5279051}" type="parTrans" cxnId="{E2016309-E145-43C6-8FC9-F006FC5FC1F1}">
      <dgm:prSet/>
      <dgm:spPr/>
      <dgm:t>
        <a:bodyPr/>
        <a:lstStyle/>
        <a:p>
          <a:endParaRPr lang="en-US" b="1"/>
        </a:p>
      </dgm:t>
    </dgm:pt>
    <dgm:pt modelId="{97966A1B-3566-43CC-877A-F65EBB3C1A0D}" type="sibTrans" cxnId="{E2016309-E145-43C6-8FC9-F006FC5FC1F1}">
      <dgm:prSet/>
      <dgm:spPr/>
      <dgm:t>
        <a:bodyPr/>
        <a:lstStyle/>
        <a:p>
          <a:endParaRPr lang="en-US" b="1"/>
        </a:p>
      </dgm:t>
    </dgm:pt>
    <dgm:pt modelId="{0027F459-B446-46B1-8201-A37991051222}">
      <dgm:prSet/>
      <dgm:spPr/>
      <dgm:t>
        <a:bodyPr/>
        <a:lstStyle/>
        <a:p>
          <a:pPr rtl="0"/>
          <a:r>
            <a:rPr lang="en-US" b="1" dirty="0" smtClean="0">
              <a:solidFill>
                <a:schemeClr val="bg1"/>
              </a:solidFill>
            </a:rPr>
            <a:t>Simple, powerful, and productive</a:t>
          </a:r>
          <a:endParaRPr lang="en-US" b="1" dirty="0">
            <a:solidFill>
              <a:schemeClr val="bg1"/>
            </a:solidFill>
          </a:endParaRPr>
        </a:p>
      </dgm:t>
    </dgm:pt>
    <dgm:pt modelId="{7FF8C639-B210-4124-A577-D463CD290EA6}" type="parTrans" cxnId="{EC78E062-EA3B-43A4-A0B5-9B30C61EC779}">
      <dgm:prSet/>
      <dgm:spPr/>
      <dgm:t>
        <a:bodyPr/>
        <a:lstStyle/>
        <a:p>
          <a:endParaRPr lang="en-GB" b="1"/>
        </a:p>
      </dgm:t>
    </dgm:pt>
    <dgm:pt modelId="{401F4873-09FD-4618-AC1C-F6AC07B1AE63}" type="sibTrans" cxnId="{EC78E062-EA3B-43A4-A0B5-9B30C61EC779}">
      <dgm:prSet/>
      <dgm:spPr/>
      <dgm:t>
        <a:bodyPr/>
        <a:lstStyle/>
        <a:p>
          <a:endParaRPr lang="en-GB" b="1"/>
        </a:p>
      </dgm:t>
    </dgm:pt>
    <dgm:pt modelId="{A2BDDE09-967E-4575-B702-D3388ABBADC8}" type="pres">
      <dgm:prSet presAssocID="{9F290243-9586-4FD8-9268-FFC159A95363}" presName="diagram" presStyleCnt="0">
        <dgm:presLayoutVars>
          <dgm:chMax val="1"/>
          <dgm:dir/>
          <dgm:animLvl val="ctr"/>
          <dgm:resizeHandles val="exact"/>
        </dgm:presLayoutVars>
      </dgm:prSet>
      <dgm:spPr/>
      <dgm:t>
        <a:bodyPr/>
        <a:lstStyle/>
        <a:p>
          <a:endParaRPr lang="en-GB"/>
        </a:p>
      </dgm:t>
    </dgm:pt>
    <dgm:pt modelId="{C75D8A5F-F48F-4013-9E99-B76AF4C4D7AF}" type="pres">
      <dgm:prSet presAssocID="{9F290243-9586-4FD8-9268-FFC159A95363}" presName="matrix" presStyleCnt="0"/>
      <dgm:spPr/>
    </dgm:pt>
    <dgm:pt modelId="{504ADB60-2DEB-48D0-8123-CA7933E4971B}" type="pres">
      <dgm:prSet presAssocID="{9F290243-9586-4FD8-9268-FFC159A95363}" presName="tile1" presStyleLbl="node1" presStyleIdx="0" presStyleCnt="4"/>
      <dgm:spPr/>
      <dgm:t>
        <a:bodyPr/>
        <a:lstStyle/>
        <a:p>
          <a:endParaRPr lang="en-GB"/>
        </a:p>
      </dgm:t>
    </dgm:pt>
    <dgm:pt modelId="{3BF692F9-897A-4426-BC45-0235699D63BA}" type="pres">
      <dgm:prSet presAssocID="{9F290243-9586-4FD8-9268-FFC159A95363}" presName="tile1text" presStyleLbl="node1" presStyleIdx="0" presStyleCnt="4">
        <dgm:presLayoutVars>
          <dgm:chMax val="0"/>
          <dgm:chPref val="0"/>
          <dgm:bulletEnabled val="1"/>
        </dgm:presLayoutVars>
      </dgm:prSet>
      <dgm:spPr/>
      <dgm:t>
        <a:bodyPr/>
        <a:lstStyle/>
        <a:p>
          <a:endParaRPr lang="en-GB"/>
        </a:p>
      </dgm:t>
    </dgm:pt>
    <dgm:pt modelId="{51DBD211-C134-41AD-AD57-176244304372}" type="pres">
      <dgm:prSet presAssocID="{9F290243-9586-4FD8-9268-FFC159A95363}" presName="tile2" presStyleLbl="node1" presStyleIdx="1" presStyleCnt="4"/>
      <dgm:spPr/>
      <dgm:t>
        <a:bodyPr/>
        <a:lstStyle/>
        <a:p>
          <a:endParaRPr lang="en-GB"/>
        </a:p>
      </dgm:t>
    </dgm:pt>
    <dgm:pt modelId="{31D08910-A6AB-452C-B3EB-93BCBD6544C8}" type="pres">
      <dgm:prSet presAssocID="{9F290243-9586-4FD8-9268-FFC159A95363}" presName="tile2text" presStyleLbl="node1" presStyleIdx="1" presStyleCnt="4">
        <dgm:presLayoutVars>
          <dgm:chMax val="0"/>
          <dgm:chPref val="0"/>
          <dgm:bulletEnabled val="1"/>
        </dgm:presLayoutVars>
      </dgm:prSet>
      <dgm:spPr/>
      <dgm:t>
        <a:bodyPr/>
        <a:lstStyle/>
        <a:p>
          <a:endParaRPr lang="en-GB"/>
        </a:p>
      </dgm:t>
    </dgm:pt>
    <dgm:pt modelId="{6341D0F4-C184-47C1-B6FD-93C52A30A16E}" type="pres">
      <dgm:prSet presAssocID="{9F290243-9586-4FD8-9268-FFC159A95363}" presName="tile3" presStyleLbl="node1" presStyleIdx="2" presStyleCnt="4"/>
      <dgm:spPr/>
      <dgm:t>
        <a:bodyPr/>
        <a:lstStyle/>
        <a:p>
          <a:endParaRPr lang="en-GB"/>
        </a:p>
      </dgm:t>
    </dgm:pt>
    <dgm:pt modelId="{BE121AA7-A037-43CD-8CC7-33C1B387C247}" type="pres">
      <dgm:prSet presAssocID="{9F290243-9586-4FD8-9268-FFC159A95363}" presName="tile3text" presStyleLbl="node1" presStyleIdx="2" presStyleCnt="4">
        <dgm:presLayoutVars>
          <dgm:chMax val="0"/>
          <dgm:chPref val="0"/>
          <dgm:bulletEnabled val="1"/>
        </dgm:presLayoutVars>
      </dgm:prSet>
      <dgm:spPr/>
      <dgm:t>
        <a:bodyPr/>
        <a:lstStyle/>
        <a:p>
          <a:endParaRPr lang="en-GB"/>
        </a:p>
      </dgm:t>
    </dgm:pt>
    <dgm:pt modelId="{06F7728C-5299-4235-8017-DBD5BC2DB36C}" type="pres">
      <dgm:prSet presAssocID="{9F290243-9586-4FD8-9268-FFC159A95363}" presName="tile4" presStyleLbl="node1" presStyleIdx="3" presStyleCnt="4"/>
      <dgm:spPr/>
      <dgm:t>
        <a:bodyPr/>
        <a:lstStyle/>
        <a:p>
          <a:endParaRPr lang="en-GB"/>
        </a:p>
      </dgm:t>
    </dgm:pt>
    <dgm:pt modelId="{ECFA074D-691D-42C6-A6A7-C04D755BBC44}" type="pres">
      <dgm:prSet presAssocID="{9F290243-9586-4FD8-9268-FFC159A95363}" presName="tile4text" presStyleLbl="node1" presStyleIdx="3" presStyleCnt="4">
        <dgm:presLayoutVars>
          <dgm:chMax val="0"/>
          <dgm:chPref val="0"/>
          <dgm:bulletEnabled val="1"/>
        </dgm:presLayoutVars>
      </dgm:prSet>
      <dgm:spPr/>
      <dgm:t>
        <a:bodyPr/>
        <a:lstStyle/>
        <a:p>
          <a:endParaRPr lang="en-GB"/>
        </a:p>
      </dgm:t>
    </dgm:pt>
    <dgm:pt modelId="{62CD59B7-0D31-4CEC-A61C-C239FA1C3946}" type="pres">
      <dgm:prSet presAssocID="{9F290243-9586-4FD8-9268-FFC159A95363}" presName="centerTile" presStyleLbl="fgShp" presStyleIdx="0" presStyleCnt="1">
        <dgm:presLayoutVars>
          <dgm:chMax val="0"/>
          <dgm:chPref val="0"/>
        </dgm:presLayoutVars>
      </dgm:prSet>
      <dgm:spPr/>
      <dgm:t>
        <a:bodyPr/>
        <a:lstStyle/>
        <a:p>
          <a:endParaRPr lang="en-US"/>
        </a:p>
      </dgm:t>
    </dgm:pt>
  </dgm:ptLst>
  <dgm:cxnLst>
    <dgm:cxn modelId="{E2016309-E145-43C6-8FC9-F006FC5FC1F1}" srcId="{A6B25E8E-3AD5-476E-AE79-19EE4887E230}" destId="{7D6988BB-C65B-4E09-813B-7747FFB5A8A2}" srcOrd="3" destOrd="0" parTransId="{71D039FD-D047-44D4-9296-81F6D5279051}" sibTransId="{97966A1B-3566-43CC-877A-F65EBB3C1A0D}"/>
    <dgm:cxn modelId="{0A4FF1E7-E933-4C60-BCA1-B3784330DCD2}" srcId="{A6B25E8E-3AD5-476E-AE79-19EE4887E230}" destId="{B6DA48CD-B6A1-40DF-B1B2-298D0352C4AA}" srcOrd="1" destOrd="0" parTransId="{1E1D15BA-B465-4B32-88A9-5EC3A54AFD7E}" sibTransId="{AB616020-4390-47C6-943E-87A53E0DC69B}"/>
    <dgm:cxn modelId="{C705F32C-B5BF-4923-9888-C41886B12B2C}" type="presOf" srcId="{9F290243-9586-4FD8-9268-FFC159A95363}" destId="{A2BDDE09-967E-4575-B702-D3388ABBADC8}" srcOrd="0" destOrd="0" presId="urn:microsoft.com/office/officeart/2005/8/layout/matrix1"/>
    <dgm:cxn modelId="{7B71B25C-9C35-4550-8BFD-531137029A58}" type="presOf" srcId="{8379D34F-D2EB-44C7-A6BA-B404EF2D892C}" destId="{BE121AA7-A037-43CD-8CC7-33C1B387C247}" srcOrd="1" destOrd="0" presId="urn:microsoft.com/office/officeart/2005/8/layout/matrix1"/>
    <dgm:cxn modelId="{5878124E-315D-420E-A1E9-A7CC79A6320B}" srcId="{9F290243-9586-4FD8-9268-FFC159A95363}" destId="{A6B25E8E-3AD5-476E-AE79-19EE4887E230}" srcOrd="0" destOrd="0" parTransId="{F2965A2F-5969-4BEE-816D-3851E58EC2F4}" sibTransId="{4495C953-E758-40B5-96E6-91E656D25076}"/>
    <dgm:cxn modelId="{48DCABCC-9DD7-488F-8A2E-2A88D8BE32F0}" srcId="{A6B25E8E-3AD5-476E-AE79-19EE4887E230}" destId="{8379D34F-D2EB-44C7-A6BA-B404EF2D892C}" srcOrd="2" destOrd="0" parTransId="{784C2F39-8EE2-4C1A-8502-BA28A769CF6F}" sibTransId="{565F2C0E-B1E4-41FA-8DCE-D03CDE3DB36D}"/>
    <dgm:cxn modelId="{3BC1BA8F-FD76-425A-AB3F-2A52DFB9677B}" type="presOf" srcId="{7D6988BB-C65B-4E09-813B-7747FFB5A8A2}" destId="{ECFA074D-691D-42C6-A6A7-C04D755BBC44}" srcOrd="1" destOrd="0" presId="urn:microsoft.com/office/officeart/2005/8/layout/matrix1"/>
    <dgm:cxn modelId="{9D7CE88C-F4D2-4F93-A14E-762816B426F1}" type="presOf" srcId="{A6B25E8E-3AD5-476E-AE79-19EE4887E230}" destId="{62CD59B7-0D31-4CEC-A61C-C239FA1C3946}" srcOrd="0" destOrd="0" presId="urn:microsoft.com/office/officeart/2005/8/layout/matrix1"/>
    <dgm:cxn modelId="{FE1F21CC-E415-4947-BD43-0E04E8BBB97E}" type="presOf" srcId="{7D6988BB-C65B-4E09-813B-7747FFB5A8A2}" destId="{06F7728C-5299-4235-8017-DBD5BC2DB36C}" srcOrd="0" destOrd="0" presId="urn:microsoft.com/office/officeart/2005/8/layout/matrix1"/>
    <dgm:cxn modelId="{305AFC55-88B8-404F-9166-EE412DF59A39}" type="presOf" srcId="{0027F459-B446-46B1-8201-A37991051222}" destId="{504ADB60-2DEB-48D0-8123-CA7933E4971B}" srcOrd="0" destOrd="0" presId="urn:microsoft.com/office/officeart/2005/8/layout/matrix1"/>
    <dgm:cxn modelId="{EC78E062-EA3B-43A4-A0B5-9B30C61EC779}" srcId="{A6B25E8E-3AD5-476E-AE79-19EE4887E230}" destId="{0027F459-B446-46B1-8201-A37991051222}" srcOrd="0" destOrd="0" parTransId="{7FF8C639-B210-4124-A577-D463CD290EA6}" sibTransId="{401F4873-09FD-4618-AC1C-F6AC07B1AE63}"/>
    <dgm:cxn modelId="{F203EC3E-5EC0-4F10-8594-BC0B39D464BB}" type="presOf" srcId="{8379D34F-D2EB-44C7-A6BA-B404EF2D892C}" destId="{6341D0F4-C184-47C1-B6FD-93C52A30A16E}" srcOrd="0" destOrd="0" presId="urn:microsoft.com/office/officeart/2005/8/layout/matrix1"/>
    <dgm:cxn modelId="{3162F312-C254-4FE8-9AC2-F4408C8DB033}" type="presOf" srcId="{0027F459-B446-46B1-8201-A37991051222}" destId="{3BF692F9-897A-4426-BC45-0235699D63BA}" srcOrd="1" destOrd="0" presId="urn:microsoft.com/office/officeart/2005/8/layout/matrix1"/>
    <dgm:cxn modelId="{A20742B7-66CB-404D-AC4D-F6BC2D0B24A8}" type="presOf" srcId="{B6DA48CD-B6A1-40DF-B1B2-298D0352C4AA}" destId="{51DBD211-C134-41AD-AD57-176244304372}" srcOrd="0" destOrd="0" presId="urn:microsoft.com/office/officeart/2005/8/layout/matrix1"/>
    <dgm:cxn modelId="{064DDE93-392B-41E7-908E-428FAD518020}" type="presOf" srcId="{B6DA48CD-B6A1-40DF-B1B2-298D0352C4AA}" destId="{31D08910-A6AB-452C-B3EB-93BCBD6544C8}" srcOrd="1" destOrd="0" presId="urn:microsoft.com/office/officeart/2005/8/layout/matrix1"/>
    <dgm:cxn modelId="{69AD315B-27CE-4884-85A5-23BF2A97C26F}" type="presParOf" srcId="{A2BDDE09-967E-4575-B702-D3388ABBADC8}" destId="{C75D8A5F-F48F-4013-9E99-B76AF4C4D7AF}" srcOrd="0" destOrd="0" presId="urn:microsoft.com/office/officeart/2005/8/layout/matrix1"/>
    <dgm:cxn modelId="{E71DE5DD-3B82-46AA-85F1-21CE5EDECE36}" type="presParOf" srcId="{C75D8A5F-F48F-4013-9E99-B76AF4C4D7AF}" destId="{504ADB60-2DEB-48D0-8123-CA7933E4971B}" srcOrd="0" destOrd="0" presId="urn:microsoft.com/office/officeart/2005/8/layout/matrix1"/>
    <dgm:cxn modelId="{29726749-91B0-45F2-8B84-C63C8756BCDC}" type="presParOf" srcId="{C75D8A5F-F48F-4013-9E99-B76AF4C4D7AF}" destId="{3BF692F9-897A-4426-BC45-0235699D63BA}" srcOrd="1" destOrd="0" presId="urn:microsoft.com/office/officeart/2005/8/layout/matrix1"/>
    <dgm:cxn modelId="{EECEA253-93AE-4DF2-8739-BBC244FEF7AF}" type="presParOf" srcId="{C75D8A5F-F48F-4013-9E99-B76AF4C4D7AF}" destId="{51DBD211-C134-41AD-AD57-176244304372}" srcOrd="2" destOrd="0" presId="urn:microsoft.com/office/officeart/2005/8/layout/matrix1"/>
    <dgm:cxn modelId="{DEABFA17-B596-4715-9FD7-82AFB4A4E59D}" type="presParOf" srcId="{C75D8A5F-F48F-4013-9E99-B76AF4C4D7AF}" destId="{31D08910-A6AB-452C-B3EB-93BCBD6544C8}" srcOrd="3" destOrd="0" presId="urn:microsoft.com/office/officeart/2005/8/layout/matrix1"/>
    <dgm:cxn modelId="{DAEC1DF8-9446-4B8E-97AE-7946C961C1D3}" type="presParOf" srcId="{C75D8A5F-F48F-4013-9E99-B76AF4C4D7AF}" destId="{6341D0F4-C184-47C1-B6FD-93C52A30A16E}" srcOrd="4" destOrd="0" presId="urn:microsoft.com/office/officeart/2005/8/layout/matrix1"/>
    <dgm:cxn modelId="{72001AF6-72A6-49A0-92E7-E6D88187AE11}" type="presParOf" srcId="{C75D8A5F-F48F-4013-9E99-B76AF4C4D7AF}" destId="{BE121AA7-A037-43CD-8CC7-33C1B387C247}" srcOrd="5" destOrd="0" presId="urn:microsoft.com/office/officeart/2005/8/layout/matrix1"/>
    <dgm:cxn modelId="{FA4B8249-E930-4E33-8334-17E3E518EDD7}" type="presParOf" srcId="{C75D8A5F-F48F-4013-9E99-B76AF4C4D7AF}" destId="{06F7728C-5299-4235-8017-DBD5BC2DB36C}" srcOrd="6" destOrd="0" presId="urn:microsoft.com/office/officeart/2005/8/layout/matrix1"/>
    <dgm:cxn modelId="{775F43A2-F847-4A67-B7FB-61C780FB35BA}" type="presParOf" srcId="{C75D8A5F-F48F-4013-9E99-B76AF4C4D7AF}" destId="{ECFA074D-691D-42C6-A6A7-C04D755BBC44}" srcOrd="7" destOrd="0" presId="urn:microsoft.com/office/officeart/2005/8/layout/matrix1"/>
    <dgm:cxn modelId="{7FA15A27-C413-45C7-84B2-B0A5975775DB}" type="presParOf" srcId="{A2BDDE09-967E-4575-B702-D3388ABBADC8}" destId="{62CD59B7-0D31-4CEC-A61C-C239FA1C3946}" srcOrd="1" destOrd="0" presId="urn:microsoft.com/office/officeart/2005/8/layout/matrix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5D112E-F679-4F2C-BB3E-32C985B93210}">
      <dsp:nvSpPr>
        <dsp:cNvPr id="0" name=""/>
        <dsp:cNvSpPr/>
      </dsp:nvSpPr>
      <dsp:spPr>
        <a:xfrm rot="16200000">
          <a:off x="1862" y="360"/>
          <a:ext cx="2578447" cy="2578447"/>
        </a:xfrm>
        <a:prstGeom prst="downArrow">
          <a:avLst>
            <a:gd name="adj1" fmla="val 50000"/>
            <a:gd name="adj2" fmla="val 35000"/>
          </a:avLst>
        </a:prstGeom>
        <a:solidFill>
          <a:schemeClr val="accent3">
            <a:lumMod val="75000"/>
          </a:schemeClr>
        </a:solidFill>
        <a:ln w="9525" cap="flat" cmpd="sng" algn="ctr">
          <a:no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GB" sz="3700" kern="1200" dirty="0" smtClean="0">
              <a:solidFill>
                <a:schemeClr val="tx1"/>
              </a:solidFill>
            </a:rPr>
            <a:t>OCaml</a:t>
          </a:r>
          <a:endParaRPr lang="en-GB" sz="3700" kern="1200" dirty="0">
            <a:solidFill>
              <a:schemeClr val="tx1"/>
            </a:solidFill>
          </a:endParaRPr>
        </a:p>
      </dsp:txBody>
      <dsp:txXfrm rot="16200000">
        <a:off x="1862" y="360"/>
        <a:ext cx="2578447" cy="2578447"/>
      </dsp:txXfrm>
    </dsp:sp>
    <dsp:sp modelId="{26085288-8BBD-4A18-B782-013657CD3B38}">
      <dsp:nvSpPr>
        <dsp:cNvPr id="0" name=""/>
        <dsp:cNvSpPr/>
      </dsp:nvSpPr>
      <dsp:spPr>
        <a:xfrm rot="5400000">
          <a:off x="5801689" y="360"/>
          <a:ext cx="2578447" cy="2578447"/>
        </a:xfrm>
        <a:prstGeom prst="downArrow">
          <a:avLst>
            <a:gd name="adj1" fmla="val 50000"/>
            <a:gd name="adj2" fmla="val 35000"/>
          </a:avLst>
        </a:prstGeom>
        <a:solidFill>
          <a:schemeClr val="accent3">
            <a:lumMod val="75000"/>
          </a:schemeClr>
        </a:solidFill>
        <a:ln w="9525" cap="flat" cmpd="sng" algn="ctr">
          <a:no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GB" sz="3700" kern="1200" dirty="0" smtClean="0">
              <a:solidFill>
                <a:schemeClr val="tx1"/>
              </a:solidFill>
            </a:rPr>
            <a:t>C#/.NET</a:t>
          </a:r>
          <a:endParaRPr lang="en-GB" sz="3700" kern="1200" dirty="0">
            <a:solidFill>
              <a:schemeClr val="tx1"/>
            </a:solidFill>
          </a:endParaRPr>
        </a:p>
      </dsp:txBody>
      <dsp:txXfrm rot="5400000">
        <a:off x="5801689" y="360"/>
        <a:ext cx="2578447" cy="257844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1BFA8D-3F24-4EAD-8E72-D9F1E57F82DD}">
      <dsp:nvSpPr>
        <dsp:cNvPr id="0" name=""/>
        <dsp:cNvSpPr/>
      </dsp:nvSpPr>
      <dsp:spPr>
        <a:xfrm>
          <a:off x="3924" y="2155461"/>
          <a:ext cx="1715744" cy="1029446"/>
        </a:xfrm>
        <a:prstGeom prst="roundRect">
          <a:avLst>
            <a:gd name="adj" fmla="val 10000"/>
          </a:avLst>
        </a:prstGeom>
        <a:solidFill>
          <a:schemeClr val="accent3">
            <a:alpha val="9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async</a:t>
          </a:r>
          <a:endParaRPr lang="en-GB" sz="3200" kern="1200" dirty="0"/>
        </a:p>
      </dsp:txBody>
      <dsp:txXfrm>
        <a:off x="3924" y="2155461"/>
        <a:ext cx="1715744" cy="1029446"/>
      </dsp:txXfrm>
    </dsp:sp>
    <dsp:sp modelId="{2E32B71F-E584-41FC-943D-AB77CE5D2E23}">
      <dsp:nvSpPr>
        <dsp:cNvPr id="0" name=""/>
        <dsp:cNvSpPr/>
      </dsp:nvSpPr>
      <dsp:spPr>
        <a:xfrm rot="19328231">
          <a:off x="1717178" y="1511144"/>
          <a:ext cx="723613" cy="42550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19328231">
        <a:off x="1717178" y="1511144"/>
        <a:ext cx="723613" cy="425504"/>
      </dsp:txXfrm>
    </dsp:sp>
    <dsp:sp modelId="{A7576EB5-77C0-4967-A421-CE4132E51FA1}">
      <dsp:nvSpPr>
        <dsp:cNvPr id="0" name=""/>
        <dsp:cNvSpPr/>
      </dsp:nvSpPr>
      <dsp:spPr>
        <a:xfrm>
          <a:off x="2405966" y="288024"/>
          <a:ext cx="1715744" cy="1029446"/>
        </a:xfrm>
        <a:prstGeom prst="roundRect">
          <a:avLst>
            <a:gd name="adj" fmla="val 10000"/>
          </a:avLst>
        </a:prstGeom>
        <a:solidFill>
          <a:schemeClr val="accent3">
            <a:alpha val="90000"/>
            <a:hueOff val="0"/>
            <a:satOff val="0"/>
            <a:lumOff val="0"/>
            <a:alphaOff val="-13333"/>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2405966" y="288024"/>
        <a:ext cx="1715744" cy="1029446"/>
      </dsp:txXfrm>
    </dsp:sp>
    <dsp:sp modelId="{CF940D06-359E-4251-A747-14B95905EF32}">
      <dsp:nvSpPr>
        <dsp:cNvPr id="0" name=""/>
        <dsp:cNvSpPr/>
      </dsp:nvSpPr>
      <dsp:spPr>
        <a:xfrm rot="21600000">
          <a:off x="2082121" y="2423385"/>
          <a:ext cx="890955" cy="42550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solidFill>
              <a:schemeClr val="bg1"/>
            </a:solidFill>
          </a:endParaRPr>
        </a:p>
      </dsp:txBody>
      <dsp:txXfrm rot="21600000">
        <a:off x="2082121" y="2423385"/>
        <a:ext cx="890955" cy="425504"/>
      </dsp:txXfrm>
    </dsp:sp>
    <dsp:sp modelId="{EE2E5D40-36D7-4CBF-95BC-A19B96D9D7EE}">
      <dsp:nvSpPr>
        <dsp:cNvPr id="0" name=""/>
        <dsp:cNvSpPr/>
      </dsp:nvSpPr>
      <dsp:spPr>
        <a:xfrm>
          <a:off x="3691329" y="2052434"/>
          <a:ext cx="1715744" cy="1029446"/>
        </a:xfrm>
        <a:prstGeom prst="roundRect">
          <a:avLst>
            <a:gd name="adj" fmla="val 10000"/>
          </a:avLst>
        </a:prstGeom>
        <a:no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solidFill>
                <a:schemeClr val="bg1"/>
              </a:solidFill>
            </a:rPr>
            <a:t>Lightweight Parallel Request Handlers</a:t>
          </a:r>
          <a:endParaRPr lang="en-GB" sz="1800" kern="1200" dirty="0">
            <a:solidFill>
              <a:schemeClr val="bg1"/>
            </a:solidFill>
          </a:endParaRPr>
        </a:p>
      </dsp:txBody>
      <dsp:txXfrm>
        <a:off x="3691329" y="2052434"/>
        <a:ext cx="1715744" cy="1029446"/>
      </dsp:txXfrm>
    </dsp:sp>
    <dsp:sp modelId="{0A60A79A-6FA3-454B-A50B-7152EAF4185A}">
      <dsp:nvSpPr>
        <dsp:cNvPr id="0" name=""/>
        <dsp:cNvSpPr/>
      </dsp:nvSpPr>
      <dsp:spPr>
        <a:xfrm rot="2056361">
          <a:off x="2043757" y="3521175"/>
          <a:ext cx="842936" cy="42550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solidFill>
              <a:schemeClr val="bg1"/>
            </a:solidFill>
          </a:endParaRPr>
        </a:p>
      </dsp:txBody>
      <dsp:txXfrm rot="2056361">
        <a:off x="2043757" y="3521175"/>
        <a:ext cx="842936" cy="425504"/>
      </dsp:txXfrm>
    </dsp:sp>
    <dsp:sp modelId="{FA332C85-6D89-4F14-8668-01CDD4F1EC5E}">
      <dsp:nvSpPr>
        <dsp:cNvPr id="0" name=""/>
        <dsp:cNvSpPr/>
      </dsp:nvSpPr>
      <dsp:spPr>
        <a:xfrm>
          <a:off x="3083489" y="4022897"/>
          <a:ext cx="1715744" cy="1029446"/>
        </a:xfrm>
        <a:prstGeom prst="roundRect">
          <a:avLst>
            <a:gd name="adj" fmla="val 10000"/>
          </a:avLst>
        </a:prstGeom>
        <a:no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solidFill>
                <a:schemeClr val="bg1"/>
              </a:solidFill>
            </a:rPr>
            <a:t>Lightweight</a:t>
          </a:r>
          <a:br>
            <a:rPr lang="en-GB" sz="1800" kern="1200" dirty="0" smtClean="0">
              <a:solidFill>
                <a:schemeClr val="bg1"/>
              </a:solidFill>
            </a:rPr>
          </a:br>
          <a:r>
            <a:rPr lang="en-GB" sz="1800" kern="1200" dirty="0" smtClean="0">
              <a:solidFill>
                <a:schemeClr val="bg1"/>
              </a:solidFill>
            </a:rPr>
            <a:t>Parallel</a:t>
          </a:r>
          <a:br>
            <a:rPr lang="en-GB" sz="1800" kern="1200" dirty="0" smtClean="0">
              <a:solidFill>
                <a:schemeClr val="bg1"/>
              </a:solidFill>
            </a:rPr>
          </a:br>
          <a:r>
            <a:rPr lang="en-GB" sz="1800" kern="1200" dirty="0" smtClean="0">
              <a:solidFill>
                <a:schemeClr val="bg1"/>
              </a:solidFill>
            </a:rPr>
            <a:t>Agents</a:t>
          </a:r>
          <a:endParaRPr lang="en-GB" sz="1800" kern="1200" dirty="0">
            <a:solidFill>
              <a:schemeClr val="bg1"/>
            </a:solidFill>
          </a:endParaRPr>
        </a:p>
      </dsp:txBody>
      <dsp:txXfrm>
        <a:off x="3083489" y="4022897"/>
        <a:ext cx="1715744" cy="102944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1BFA8D-3F24-4EAD-8E72-D9F1E57F82DD}">
      <dsp:nvSpPr>
        <dsp:cNvPr id="0" name=""/>
        <dsp:cNvSpPr/>
      </dsp:nvSpPr>
      <dsp:spPr>
        <a:xfrm>
          <a:off x="3924" y="2155461"/>
          <a:ext cx="1715744" cy="1029446"/>
        </a:xfrm>
        <a:prstGeom prst="roundRect">
          <a:avLst>
            <a:gd name="adj" fmla="val 10000"/>
          </a:avLst>
        </a:prstGeom>
        <a:solidFill>
          <a:schemeClr val="accent3">
            <a:alpha val="9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async</a:t>
          </a:r>
          <a:endParaRPr lang="en-GB" sz="3200" kern="1200" dirty="0"/>
        </a:p>
      </dsp:txBody>
      <dsp:txXfrm>
        <a:off x="3924" y="2155461"/>
        <a:ext cx="1715744" cy="1029446"/>
      </dsp:txXfrm>
    </dsp:sp>
    <dsp:sp modelId="{2E32B71F-E584-41FC-943D-AB77CE5D2E23}">
      <dsp:nvSpPr>
        <dsp:cNvPr id="0" name=""/>
        <dsp:cNvSpPr/>
      </dsp:nvSpPr>
      <dsp:spPr>
        <a:xfrm rot="19328231">
          <a:off x="1717178" y="1511144"/>
          <a:ext cx="723613" cy="42550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19328231">
        <a:off x="1717178" y="1511144"/>
        <a:ext cx="723613" cy="425504"/>
      </dsp:txXfrm>
    </dsp:sp>
    <dsp:sp modelId="{A7576EB5-77C0-4967-A421-CE4132E51FA1}">
      <dsp:nvSpPr>
        <dsp:cNvPr id="0" name=""/>
        <dsp:cNvSpPr/>
      </dsp:nvSpPr>
      <dsp:spPr>
        <a:xfrm>
          <a:off x="2405966" y="288024"/>
          <a:ext cx="1715744" cy="1029446"/>
        </a:xfrm>
        <a:prstGeom prst="roundRect">
          <a:avLst>
            <a:gd name="adj" fmla="val 10000"/>
          </a:avLst>
        </a:prstGeom>
        <a:solidFill>
          <a:schemeClr val="accent3">
            <a:alpha val="90000"/>
            <a:hueOff val="0"/>
            <a:satOff val="0"/>
            <a:lumOff val="0"/>
            <a:alphaOff val="-13333"/>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2405966" y="288024"/>
        <a:ext cx="1715744" cy="1029446"/>
      </dsp:txXfrm>
    </dsp:sp>
    <dsp:sp modelId="{CF940D06-359E-4251-A747-14B95905EF32}">
      <dsp:nvSpPr>
        <dsp:cNvPr id="0" name=""/>
        <dsp:cNvSpPr/>
      </dsp:nvSpPr>
      <dsp:spPr>
        <a:xfrm rot="21600000">
          <a:off x="2082121" y="2423385"/>
          <a:ext cx="890955" cy="425504"/>
        </a:xfrm>
        <a:prstGeom prst="rightArrow">
          <a:avLst>
            <a:gd name="adj1" fmla="val 60000"/>
            <a:gd name="adj2" fmla="val 50000"/>
          </a:avLst>
        </a:prstGeom>
        <a:solidFill>
          <a:schemeClr val="accent3">
            <a:shade val="90000"/>
            <a:hueOff val="330831"/>
            <a:satOff val="-18353"/>
            <a:lumOff val="203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21600000">
        <a:off x="2082121" y="2423385"/>
        <a:ext cx="890955" cy="425504"/>
      </dsp:txXfrm>
    </dsp:sp>
    <dsp:sp modelId="{EE2E5D40-36D7-4CBF-95BC-A19B96D9D7EE}">
      <dsp:nvSpPr>
        <dsp:cNvPr id="0" name=""/>
        <dsp:cNvSpPr/>
      </dsp:nvSpPr>
      <dsp:spPr>
        <a:xfrm>
          <a:off x="3691329" y="2052434"/>
          <a:ext cx="1715744" cy="1029446"/>
        </a:xfrm>
        <a:prstGeom prst="roundRect">
          <a:avLst>
            <a:gd name="adj" fmla="val 10000"/>
          </a:avLst>
        </a:prstGeom>
        <a:solidFill>
          <a:schemeClr val="accent3">
            <a:alpha val="90000"/>
            <a:hueOff val="0"/>
            <a:satOff val="0"/>
            <a:lumOff val="0"/>
            <a:alphaOff val="-26667"/>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GB" sz="3600" kern="1200" dirty="0" smtClean="0"/>
            <a:t>Server</a:t>
          </a:r>
          <a:endParaRPr lang="en-GB" sz="3600" kern="1200" dirty="0"/>
        </a:p>
      </dsp:txBody>
      <dsp:txXfrm>
        <a:off x="3691329" y="2052434"/>
        <a:ext cx="1715744" cy="1029446"/>
      </dsp:txXfrm>
    </dsp:sp>
    <dsp:sp modelId="{0A60A79A-6FA3-454B-A50B-7152EAF4185A}">
      <dsp:nvSpPr>
        <dsp:cNvPr id="0" name=""/>
        <dsp:cNvSpPr/>
      </dsp:nvSpPr>
      <dsp:spPr>
        <a:xfrm rot="2056361">
          <a:off x="2043757" y="3521175"/>
          <a:ext cx="842936" cy="42550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solidFill>
              <a:schemeClr val="bg1"/>
            </a:solidFill>
          </a:endParaRPr>
        </a:p>
      </dsp:txBody>
      <dsp:txXfrm rot="2056361">
        <a:off x="2043757" y="3521175"/>
        <a:ext cx="842936" cy="425504"/>
      </dsp:txXfrm>
    </dsp:sp>
    <dsp:sp modelId="{FA332C85-6D89-4F14-8668-01CDD4F1EC5E}">
      <dsp:nvSpPr>
        <dsp:cNvPr id="0" name=""/>
        <dsp:cNvSpPr/>
      </dsp:nvSpPr>
      <dsp:spPr>
        <a:xfrm>
          <a:off x="3083489" y="4022897"/>
          <a:ext cx="1715744" cy="1029446"/>
        </a:xfrm>
        <a:prstGeom prst="roundRect">
          <a:avLst>
            <a:gd name="adj" fmla="val 10000"/>
          </a:avLst>
        </a:prstGeom>
        <a:no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GB" sz="1900" kern="1200" dirty="0" smtClean="0">
              <a:solidFill>
                <a:schemeClr val="bg1"/>
              </a:solidFill>
            </a:rPr>
            <a:t>Lightweight</a:t>
          </a:r>
          <a:br>
            <a:rPr lang="en-GB" sz="1900" kern="1200" dirty="0" smtClean="0">
              <a:solidFill>
                <a:schemeClr val="bg1"/>
              </a:solidFill>
            </a:rPr>
          </a:br>
          <a:r>
            <a:rPr lang="en-GB" sz="1900" kern="1200" dirty="0" smtClean="0">
              <a:solidFill>
                <a:schemeClr val="bg1"/>
              </a:solidFill>
            </a:rPr>
            <a:t>Parallel</a:t>
          </a:r>
          <a:br>
            <a:rPr lang="en-GB" sz="1900" kern="1200" dirty="0" smtClean="0">
              <a:solidFill>
                <a:schemeClr val="bg1"/>
              </a:solidFill>
            </a:rPr>
          </a:br>
          <a:r>
            <a:rPr lang="en-GB" sz="1900" kern="1200" dirty="0" smtClean="0">
              <a:solidFill>
                <a:schemeClr val="bg1"/>
              </a:solidFill>
            </a:rPr>
            <a:t>Agents</a:t>
          </a:r>
          <a:endParaRPr lang="en-GB" sz="1900" kern="1200" dirty="0">
            <a:solidFill>
              <a:schemeClr val="bg1"/>
            </a:solidFill>
          </a:endParaRPr>
        </a:p>
      </dsp:txBody>
      <dsp:txXfrm>
        <a:off x="3083489" y="4022897"/>
        <a:ext cx="1715744" cy="102944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1BFA8D-3F24-4EAD-8E72-D9F1E57F82DD}">
      <dsp:nvSpPr>
        <dsp:cNvPr id="0" name=""/>
        <dsp:cNvSpPr/>
      </dsp:nvSpPr>
      <dsp:spPr>
        <a:xfrm>
          <a:off x="3924" y="2155461"/>
          <a:ext cx="1715744" cy="1029446"/>
        </a:xfrm>
        <a:prstGeom prst="roundRect">
          <a:avLst>
            <a:gd name="adj" fmla="val 10000"/>
          </a:avLst>
        </a:prstGeom>
        <a:solidFill>
          <a:schemeClr val="accent3">
            <a:alpha val="9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async</a:t>
          </a:r>
          <a:endParaRPr lang="en-GB" sz="3200" kern="1200" dirty="0"/>
        </a:p>
      </dsp:txBody>
      <dsp:txXfrm>
        <a:off x="3924" y="2155461"/>
        <a:ext cx="1715744" cy="1029446"/>
      </dsp:txXfrm>
    </dsp:sp>
    <dsp:sp modelId="{2E32B71F-E584-41FC-943D-AB77CE5D2E23}">
      <dsp:nvSpPr>
        <dsp:cNvPr id="0" name=""/>
        <dsp:cNvSpPr/>
      </dsp:nvSpPr>
      <dsp:spPr>
        <a:xfrm rot="19328231">
          <a:off x="1717178" y="1511144"/>
          <a:ext cx="723613" cy="42550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19328231">
        <a:off x="1717178" y="1511144"/>
        <a:ext cx="723613" cy="425504"/>
      </dsp:txXfrm>
    </dsp:sp>
    <dsp:sp modelId="{A7576EB5-77C0-4967-A421-CE4132E51FA1}">
      <dsp:nvSpPr>
        <dsp:cNvPr id="0" name=""/>
        <dsp:cNvSpPr/>
      </dsp:nvSpPr>
      <dsp:spPr>
        <a:xfrm>
          <a:off x="2405966" y="288024"/>
          <a:ext cx="1715744" cy="1029446"/>
        </a:xfrm>
        <a:prstGeom prst="roundRect">
          <a:avLst>
            <a:gd name="adj" fmla="val 10000"/>
          </a:avLst>
        </a:prstGeom>
        <a:solidFill>
          <a:schemeClr val="accent3">
            <a:alpha val="90000"/>
            <a:hueOff val="0"/>
            <a:satOff val="0"/>
            <a:lumOff val="0"/>
            <a:alphaOff val="-13333"/>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2405966" y="288024"/>
        <a:ext cx="1715744" cy="1029446"/>
      </dsp:txXfrm>
    </dsp:sp>
    <dsp:sp modelId="{CF940D06-359E-4251-A747-14B95905EF32}">
      <dsp:nvSpPr>
        <dsp:cNvPr id="0" name=""/>
        <dsp:cNvSpPr/>
      </dsp:nvSpPr>
      <dsp:spPr>
        <a:xfrm rot="21600000">
          <a:off x="2082121" y="2423385"/>
          <a:ext cx="890955" cy="425504"/>
        </a:xfrm>
        <a:prstGeom prst="rightArrow">
          <a:avLst>
            <a:gd name="adj1" fmla="val 60000"/>
            <a:gd name="adj2" fmla="val 50000"/>
          </a:avLst>
        </a:prstGeom>
        <a:solidFill>
          <a:schemeClr val="accent3">
            <a:shade val="90000"/>
            <a:hueOff val="330831"/>
            <a:satOff val="-18353"/>
            <a:lumOff val="203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21600000">
        <a:off x="2082121" y="2423385"/>
        <a:ext cx="890955" cy="425504"/>
      </dsp:txXfrm>
    </dsp:sp>
    <dsp:sp modelId="{EE2E5D40-36D7-4CBF-95BC-A19B96D9D7EE}">
      <dsp:nvSpPr>
        <dsp:cNvPr id="0" name=""/>
        <dsp:cNvSpPr/>
      </dsp:nvSpPr>
      <dsp:spPr>
        <a:xfrm>
          <a:off x="3691329" y="2052434"/>
          <a:ext cx="1715744" cy="1029446"/>
        </a:xfrm>
        <a:prstGeom prst="roundRect">
          <a:avLst>
            <a:gd name="adj" fmla="val 10000"/>
          </a:avLst>
        </a:prstGeom>
        <a:solidFill>
          <a:schemeClr val="accent3">
            <a:alpha val="90000"/>
            <a:hueOff val="0"/>
            <a:satOff val="0"/>
            <a:lumOff val="0"/>
            <a:alphaOff val="-26667"/>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GB" sz="3600" kern="1200" dirty="0" smtClean="0"/>
            <a:t>Server</a:t>
          </a:r>
          <a:endParaRPr lang="en-GB" sz="3600" kern="1200" dirty="0"/>
        </a:p>
      </dsp:txBody>
      <dsp:txXfrm>
        <a:off x="3691329" y="2052434"/>
        <a:ext cx="1715744" cy="1029446"/>
      </dsp:txXfrm>
    </dsp:sp>
    <dsp:sp modelId="{0A60A79A-6FA3-454B-A50B-7152EAF4185A}">
      <dsp:nvSpPr>
        <dsp:cNvPr id="0" name=""/>
        <dsp:cNvSpPr/>
      </dsp:nvSpPr>
      <dsp:spPr>
        <a:xfrm rot="2056361">
          <a:off x="2043757" y="3521175"/>
          <a:ext cx="842936" cy="42550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solidFill>
              <a:schemeClr val="bg1"/>
            </a:solidFill>
          </a:endParaRPr>
        </a:p>
      </dsp:txBody>
      <dsp:txXfrm rot="2056361">
        <a:off x="2043757" y="3521175"/>
        <a:ext cx="842936" cy="425504"/>
      </dsp:txXfrm>
    </dsp:sp>
    <dsp:sp modelId="{FA332C85-6D89-4F14-8668-01CDD4F1EC5E}">
      <dsp:nvSpPr>
        <dsp:cNvPr id="0" name=""/>
        <dsp:cNvSpPr/>
      </dsp:nvSpPr>
      <dsp:spPr>
        <a:xfrm>
          <a:off x="3083489" y="4022897"/>
          <a:ext cx="1715744" cy="1029446"/>
        </a:xfrm>
        <a:prstGeom prst="roundRect">
          <a:avLst>
            <a:gd name="adj" fmla="val 10000"/>
          </a:avLst>
        </a:prstGeom>
        <a:no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GB" sz="1900" kern="1200" dirty="0" smtClean="0">
              <a:solidFill>
                <a:schemeClr val="bg1"/>
              </a:solidFill>
            </a:rPr>
            <a:t>Lightweight</a:t>
          </a:r>
          <a:br>
            <a:rPr lang="en-GB" sz="1900" kern="1200" dirty="0" smtClean="0">
              <a:solidFill>
                <a:schemeClr val="bg1"/>
              </a:solidFill>
            </a:rPr>
          </a:br>
          <a:r>
            <a:rPr lang="en-GB" sz="1900" kern="1200" dirty="0" smtClean="0">
              <a:solidFill>
                <a:schemeClr val="bg1"/>
              </a:solidFill>
            </a:rPr>
            <a:t>Parallel</a:t>
          </a:r>
          <a:br>
            <a:rPr lang="en-GB" sz="1900" kern="1200" dirty="0" smtClean="0">
              <a:solidFill>
                <a:schemeClr val="bg1"/>
              </a:solidFill>
            </a:rPr>
          </a:br>
          <a:r>
            <a:rPr lang="en-GB" sz="1900" kern="1200" dirty="0" smtClean="0">
              <a:solidFill>
                <a:schemeClr val="bg1"/>
              </a:solidFill>
            </a:rPr>
            <a:t>Agents</a:t>
          </a:r>
          <a:endParaRPr lang="en-GB" sz="1900" kern="1200" dirty="0">
            <a:solidFill>
              <a:schemeClr val="bg1"/>
            </a:solidFill>
          </a:endParaRPr>
        </a:p>
      </dsp:txBody>
      <dsp:txXfrm>
        <a:off x="3083489" y="4022897"/>
        <a:ext cx="1715744" cy="102944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1BFA8D-3F24-4EAD-8E72-D9F1E57F82DD}">
      <dsp:nvSpPr>
        <dsp:cNvPr id="0" name=""/>
        <dsp:cNvSpPr/>
      </dsp:nvSpPr>
      <dsp:spPr>
        <a:xfrm>
          <a:off x="3924" y="2155461"/>
          <a:ext cx="1715744" cy="1029446"/>
        </a:xfrm>
        <a:prstGeom prst="roundRect">
          <a:avLst>
            <a:gd name="adj" fmla="val 10000"/>
          </a:avLst>
        </a:prstGeom>
        <a:solidFill>
          <a:schemeClr val="accent3">
            <a:alpha val="9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async</a:t>
          </a:r>
          <a:endParaRPr lang="en-GB" sz="3200" kern="1200" dirty="0"/>
        </a:p>
      </dsp:txBody>
      <dsp:txXfrm>
        <a:off x="3924" y="2155461"/>
        <a:ext cx="1715744" cy="1029446"/>
      </dsp:txXfrm>
    </dsp:sp>
    <dsp:sp modelId="{2E32B71F-E584-41FC-943D-AB77CE5D2E23}">
      <dsp:nvSpPr>
        <dsp:cNvPr id="0" name=""/>
        <dsp:cNvSpPr/>
      </dsp:nvSpPr>
      <dsp:spPr>
        <a:xfrm rot="19328231">
          <a:off x="1717178" y="1511144"/>
          <a:ext cx="723613" cy="42550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19328231">
        <a:off x="1717178" y="1511144"/>
        <a:ext cx="723613" cy="425504"/>
      </dsp:txXfrm>
    </dsp:sp>
    <dsp:sp modelId="{A7576EB5-77C0-4967-A421-CE4132E51FA1}">
      <dsp:nvSpPr>
        <dsp:cNvPr id="0" name=""/>
        <dsp:cNvSpPr/>
      </dsp:nvSpPr>
      <dsp:spPr>
        <a:xfrm>
          <a:off x="2405966" y="288024"/>
          <a:ext cx="1715744" cy="1029446"/>
        </a:xfrm>
        <a:prstGeom prst="roundRect">
          <a:avLst>
            <a:gd name="adj" fmla="val 10000"/>
          </a:avLst>
        </a:prstGeom>
        <a:solidFill>
          <a:schemeClr val="accent3">
            <a:alpha val="90000"/>
            <a:hueOff val="0"/>
            <a:satOff val="0"/>
            <a:lumOff val="0"/>
            <a:alphaOff val="-13333"/>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2405966" y="288024"/>
        <a:ext cx="1715744" cy="1029446"/>
      </dsp:txXfrm>
    </dsp:sp>
    <dsp:sp modelId="{CF940D06-359E-4251-A747-14B95905EF32}">
      <dsp:nvSpPr>
        <dsp:cNvPr id="0" name=""/>
        <dsp:cNvSpPr/>
      </dsp:nvSpPr>
      <dsp:spPr>
        <a:xfrm rot="21600000">
          <a:off x="2082121" y="2423385"/>
          <a:ext cx="890955" cy="425504"/>
        </a:xfrm>
        <a:prstGeom prst="rightArrow">
          <a:avLst>
            <a:gd name="adj1" fmla="val 60000"/>
            <a:gd name="adj2" fmla="val 50000"/>
          </a:avLst>
        </a:prstGeom>
        <a:solidFill>
          <a:schemeClr val="accent3">
            <a:shade val="90000"/>
            <a:hueOff val="330831"/>
            <a:satOff val="-18353"/>
            <a:lumOff val="203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21600000">
        <a:off x="2082121" y="2423385"/>
        <a:ext cx="890955" cy="425504"/>
      </dsp:txXfrm>
    </dsp:sp>
    <dsp:sp modelId="{EE2E5D40-36D7-4CBF-95BC-A19B96D9D7EE}">
      <dsp:nvSpPr>
        <dsp:cNvPr id="0" name=""/>
        <dsp:cNvSpPr/>
      </dsp:nvSpPr>
      <dsp:spPr>
        <a:xfrm>
          <a:off x="3691329" y="2052434"/>
          <a:ext cx="1715744" cy="1029446"/>
        </a:xfrm>
        <a:prstGeom prst="roundRect">
          <a:avLst>
            <a:gd name="adj" fmla="val 10000"/>
          </a:avLst>
        </a:prstGeom>
        <a:solidFill>
          <a:schemeClr val="accent3">
            <a:alpha val="90000"/>
            <a:hueOff val="0"/>
            <a:satOff val="0"/>
            <a:lumOff val="0"/>
            <a:alphaOff val="-26667"/>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GB" sz="3600" kern="1200" dirty="0" smtClean="0"/>
            <a:t>Server</a:t>
          </a:r>
          <a:endParaRPr lang="en-GB" sz="3600" kern="1200" dirty="0"/>
        </a:p>
      </dsp:txBody>
      <dsp:txXfrm>
        <a:off x="3691329" y="2052434"/>
        <a:ext cx="1715744" cy="1029446"/>
      </dsp:txXfrm>
    </dsp:sp>
    <dsp:sp modelId="{0A60A79A-6FA3-454B-A50B-7152EAF4185A}">
      <dsp:nvSpPr>
        <dsp:cNvPr id="0" name=""/>
        <dsp:cNvSpPr/>
      </dsp:nvSpPr>
      <dsp:spPr>
        <a:xfrm rot="2056361">
          <a:off x="2043757" y="3521175"/>
          <a:ext cx="842936" cy="425504"/>
        </a:xfrm>
        <a:prstGeom prst="rightArrow">
          <a:avLst>
            <a:gd name="adj1" fmla="val 60000"/>
            <a:gd name="adj2" fmla="val 50000"/>
          </a:avLst>
        </a:prstGeom>
        <a:solidFill>
          <a:schemeClr val="accent3">
            <a:shade val="90000"/>
            <a:hueOff val="661662"/>
            <a:satOff val="-36706"/>
            <a:lumOff val="407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2056361">
        <a:off x="2043757" y="3521175"/>
        <a:ext cx="842936" cy="425504"/>
      </dsp:txXfrm>
    </dsp:sp>
    <dsp:sp modelId="{FA332C85-6D89-4F14-8668-01CDD4F1EC5E}">
      <dsp:nvSpPr>
        <dsp:cNvPr id="0" name=""/>
        <dsp:cNvSpPr/>
      </dsp:nvSpPr>
      <dsp:spPr>
        <a:xfrm>
          <a:off x="3083489" y="4022897"/>
          <a:ext cx="1715744" cy="1029446"/>
        </a:xfrm>
        <a:prstGeom prst="roundRect">
          <a:avLst>
            <a:gd name="adj" fmla="val 10000"/>
          </a:avLst>
        </a:prstGeom>
        <a:solidFill>
          <a:schemeClr val="accent3">
            <a:alpha val="90000"/>
            <a:hueOff val="0"/>
            <a:satOff val="0"/>
            <a:lumOff val="0"/>
            <a:alphaOff val="-4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t>Agents</a:t>
          </a:r>
          <a:endParaRPr lang="en-GB" sz="3800" kern="1200" dirty="0"/>
        </a:p>
      </dsp:txBody>
      <dsp:txXfrm>
        <a:off x="3083489" y="4022897"/>
        <a:ext cx="1715744" cy="102944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4ADB60-2DEB-48D0-8123-CA7933E4971B}">
      <dsp:nvSpPr>
        <dsp:cNvPr id="0" name=""/>
        <dsp:cNvSpPr/>
      </dsp:nvSpPr>
      <dsp:spPr>
        <a:xfrm rot="16200000">
          <a:off x="1110615" y="-1110615"/>
          <a:ext cx="1969770" cy="419100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rtl="0">
            <a:lnSpc>
              <a:spcPct val="90000"/>
            </a:lnSpc>
            <a:spcBef>
              <a:spcPct val="0"/>
            </a:spcBef>
            <a:spcAft>
              <a:spcPct val="35000"/>
            </a:spcAft>
          </a:pPr>
          <a:r>
            <a:rPr lang="en-US" sz="2900" b="1" kern="1200" dirty="0" smtClean="0">
              <a:solidFill>
                <a:schemeClr val="bg1"/>
              </a:solidFill>
            </a:rPr>
            <a:t>Simple, powerful, and productive</a:t>
          </a:r>
          <a:endParaRPr lang="en-US" sz="2900" b="1" kern="1200" dirty="0">
            <a:solidFill>
              <a:schemeClr val="bg1"/>
            </a:solidFill>
          </a:endParaRPr>
        </a:p>
      </dsp:txBody>
      <dsp:txXfrm rot="16200000">
        <a:off x="1356836" y="-1356836"/>
        <a:ext cx="1477327" cy="4191000"/>
      </dsp:txXfrm>
    </dsp:sp>
    <dsp:sp modelId="{51DBD211-C134-41AD-AD57-176244304372}">
      <dsp:nvSpPr>
        <dsp:cNvPr id="0" name=""/>
        <dsp:cNvSpPr/>
      </dsp:nvSpPr>
      <dsp:spPr>
        <a:xfrm>
          <a:off x="4191000" y="0"/>
          <a:ext cx="4191000" cy="196977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rtl="0">
            <a:lnSpc>
              <a:spcPct val="90000"/>
            </a:lnSpc>
            <a:spcBef>
              <a:spcPct val="0"/>
            </a:spcBef>
            <a:spcAft>
              <a:spcPct val="35000"/>
            </a:spcAft>
          </a:pPr>
          <a:r>
            <a:rPr lang="en-US" sz="2900" b="1" kern="1200" dirty="0" smtClean="0">
              <a:solidFill>
                <a:schemeClr val="bg1"/>
              </a:solidFill>
            </a:rPr>
            <a:t>A powerful addition to .NET/Visual Studio </a:t>
          </a:r>
          <a:endParaRPr lang="en-US" sz="2900" b="1" kern="1200" dirty="0">
            <a:solidFill>
              <a:schemeClr val="bg1"/>
            </a:solidFill>
          </a:endParaRPr>
        </a:p>
      </dsp:txBody>
      <dsp:txXfrm>
        <a:off x="4191000" y="0"/>
        <a:ext cx="4191000" cy="1477327"/>
      </dsp:txXfrm>
    </dsp:sp>
    <dsp:sp modelId="{6341D0F4-C184-47C1-B6FD-93C52A30A16E}">
      <dsp:nvSpPr>
        <dsp:cNvPr id="0" name=""/>
        <dsp:cNvSpPr/>
      </dsp:nvSpPr>
      <dsp:spPr>
        <a:xfrm rot="10800000">
          <a:off x="0" y="1969770"/>
          <a:ext cx="4191000" cy="196977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rtl="0">
            <a:lnSpc>
              <a:spcPct val="90000"/>
            </a:lnSpc>
            <a:spcBef>
              <a:spcPct val="0"/>
            </a:spcBef>
            <a:spcAft>
              <a:spcPct val="35000"/>
            </a:spcAft>
          </a:pPr>
          <a:r>
            <a:rPr lang="en-US" sz="2900" b="1" kern="1200" dirty="0" smtClean="0">
              <a:solidFill>
                <a:schemeClr val="bg1"/>
              </a:solidFill>
            </a:rPr>
            <a:t>F# + .NET 4.0 </a:t>
          </a:r>
          <a:r>
            <a:rPr lang="en-US" sz="2900" b="1" kern="1200" dirty="0" smtClean="0">
              <a:solidFill>
                <a:schemeClr val="bg1"/>
              </a:solidFill>
            </a:rPr>
            <a:t>greatly </a:t>
          </a:r>
          <a:r>
            <a:rPr lang="en-US" sz="2900" b="1" kern="1200" dirty="0" smtClean="0">
              <a:solidFill>
                <a:schemeClr val="bg1"/>
              </a:solidFill>
            </a:rPr>
            <a:t>simplify parallelism </a:t>
          </a:r>
          <a:endParaRPr lang="en-US" sz="2900" b="1" kern="1200" dirty="0">
            <a:solidFill>
              <a:schemeClr val="bg1"/>
            </a:solidFill>
          </a:endParaRPr>
        </a:p>
      </dsp:txBody>
      <dsp:txXfrm rot="10800000">
        <a:off x="0" y="2462212"/>
        <a:ext cx="4191000" cy="1477327"/>
      </dsp:txXfrm>
    </dsp:sp>
    <dsp:sp modelId="{06F7728C-5299-4235-8017-DBD5BC2DB36C}">
      <dsp:nvSpPr>
        <dsp:cNvPr id="0" name=""/>
        <dsp:cNvSpPr/>
      </dsp:nvSpPr>
      <dsp:spPr>
        <a:xfrm rot="5400000">
          <a:off x="5301615" y="859155"/>
          <a:ext cx="1969770" cy="419100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rtl="0">
            <a:lnSpc>
              <a:spcPct val="90000"/>
            </a:lnSpc>
            <a:spcBef>
              <a:spcPct val="0"/>
            </a:spcBef>
            <a:spcAft>
              <a:spcPct val="35000"/>
            </a:spcAft>
          </a:pPr>
          <a:r>
            <a:rPr lang="en-US" sz="2900" b="1" kern="1200" dirty="0" smtClean="0">
              <a:solidFill>
                <a:schemeClr val="bg1"/>
              </a:solidFill>
            </a:rPr>
            <a:t>F# is ready for use in production with VS2010</a:t>
          </a:r>
          <a:endParaRPr lang="en-US" sz="2900" b="1" kern="1200" dirty="0">
            <a:solidFill>
              <a:schemeClr val="bg1"/>
            </a:solidFill>
          </a:endParaRPr>
        </a:p>
      </dsp:txBody>
      <dsp:txXfrm rot="5400000">
        <a:off x="5547836" y="1105376"/>
        <a:ext cx="1477327" cy="4191000"/>
      </dsp:txXfrm>
    </dsp:sp>
    <dsp:sp modelId="{62CD59B7-0D31-4CEC-A61C-C239FA1C3946}">
      <dsp:nvSpPr>
        <dsp:cNvPr id="0" name=""/>
        <dsp:cNvSpPr/>
      </dsp:nvSpPr>
      <dsp:spPr>
        <a:xfrm>
          <a:off x="2933700" y="1477327"/>
          <a:ext cx="2514600" cy="984885"/>
        </a:xfrm>
        <a:prstGeom prst="roundRect">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b="1" kern="1200" dirty="0" smtClean="0"/>
            <a:t>F#</a:t>
          </a:r>
          <a:endParaRPr lang="en-US" sz="2500" b="1" kern="1200" dirty="0"/>
        </a:p>
      </dsp:txBody>
      <dsp:txXfrm>
        <a:off x="2933700" y="1477327"/>
        <a:ext cx="2514600" cy="98488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79D3B81C-D83E-4B7D-AC38-990797394911}"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35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37</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38</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46</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60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4</a:t>
            </a:fld>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65</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18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21</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22</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23</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24</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25</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646176" y="1304544"/>
            <a:ext cx="8086952" cy="1966747"/>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609600" y="6248206"/>
            <a:ext cx="5421083"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533400"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6096000" y="6248400"/>
            <a:ext cx="2667000" cy="365125"/>
          </a:xfrm>
          <a:prstGeom prst="rect">
            <a:avLst/>
          </a:prstGeom>
        </p:spPr>
        <p:txBody>
          <a:bodyPr/>
          <a:lstStyle>
            <a:lvl1pPr>
              <a:defRPr/>
            </a:lvl1pPr>
          </a:lstStyle>
          <a:p>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68808" y="3253804"/>
            <a:ext cx="8382000" cy="664797"/>
          </a:xfrm>
        </p:spPr>
        <p:txBody>
          <a:bodyPr/>
          <a:lstStyle>
            <a:lvl1pPr algn="ctr">
              <a:defRPr>
                <a:latin typeface="+mj-lt"/>
              </a:defRPr>
            </a:lvl1pPr>
          </a:lstStyle>
          <a:p>
            <a:r>
              <a:rPr lang="en-US" dirty="0" smtClean="0"/>
              <a:t>Click to edit Master title style</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6BEB093-859D-42B7-8D89-45E556373C18}" type="datetimeFigureOut">
              <a:rPr lang="en-US" smtClean="0">
                <a:solidFill>
                  <a:prstClr val="black">
                    <a:tint val="75000"/>
                  </a:prstClr>
                </a:solidFill>
              </a:rPr>
              <a:pPr/>
              <a:t>6/10/2010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570DD724-6090-4561-B9CC-AD94AD4AFF8B}"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BEB093-859D-42B7-8D89-45E556373C18}" type="datetimeFigureOut">
              <a:rPr lang="en-US" smtClean="0">
                <a:solidFill>
                  <a:prstClr val="black">
                    <a:tint val="75000"/>
                  </a:prstClr>
                </a:solidFill>
              </a:rPr>
              <a:pPr/>
              <a:t>6/10/2010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570DD724-6090-4561-B9CC-AD94AD4AFF8B}"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BEB093-859D-42B7-8D89-45E556373C18}" type="datetimeFigureOut">
              <a:rPr lang="en-US" smtClean="0">
                <a:solidFill>
                  <a:prstClr val="black">
                    <a:tint val="75000"/>
                  </a:prstClr>
                </a:solidFill>
              </a:rPr>
              <a:pPr/>
              <a:t>6/10/2010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570DD724-6090-4561-B9CC-AD94AD4AFF8B}"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6BEB093-859D-42B7-8D89-45E556373C18}" type="datetimeFigureOut">
              <a:rPr lang="en-US" smtClean="0">
                <a:solidFill>
                  <a:prstClr val="black">
                    <a:tint val="75000"/>
                  </a:prstClr>
                </a:solidFill>
              </a:rPr>
              <a:pPr/>
              <a:t>6/10/2010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570DD724-6090-4561-B9CC-AD94AD4AFF8B}"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6BEB093-859D-42B7-8D89-45E556373C18}" type="datetimeFigureOut">
              <a:rPr lang="en-US" smtClean="0">
                <a:solidFill>
                  <a:prstClr val="black">
                    <a:tint val="75000"/>
                  </a:prstClr>
                </a:solidFill>
              </a:rPr>
              <a:pPr/>
              <a:t>6/10/2010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570DD724-6090-4561-B9CC-AD94AD4AFF8B}"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6BEB093-859D-42B7-8D89-45E556373C18}" type="datetimeFigureOut">
              <a:rPr lang="en-US" smtClean="0">
                <a:solidFill>
                  <a:prstClr val="black">
                    <a:tint val="75000"/>
                  </a:prstClr>
                </a:solidFill>
              </a:rPr>
              <a:pPr/>
              <a:t>6/10/2010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570DD724-6090-4561-B9CC-AD94AD4AFF8B}"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EB093-859D-42B7-8D89-45E556373C18}" type="datetimeFigureOut">
              <a:rPr lang="en-US" smtClean="0">
                <a:solidFill>
                  <a:prstClr val="black">
                    <a:tint val="75000"/>
                  </a:prstClr>
                </a:solidFill>
              </a:rPr>
              <a:pPr/>
              <a:t>6/10/2010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570DD724-6090-4561-B9CC-AD94AD4AFF8B}"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EB093-859D-42B7-8D89-45E556373C18}" type="datetimeFigureOut">
              <a:rPr lang="en-US" smtClean="0">
                <a:solidFill>
                  <a:prstClr val="black">
                    <a:tint val="75000"/>
                  </a:prstClr>
                </a:solidFill>
              </a:rPr>
              <a:pPr/>
              <a:t>6/10/2010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570DD724-6090-4561-B9CC-AD94AD4AFF8B}"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EB093-859D-42B7-8D89-45E556373C18}" type="datetimeFigureOut">
              <a:rPr lang="en-US" smtClean="0">
                <a:solidFill>
                  <a:prstClr val="black">
                    <a:tint val="75000"/>
                  </a:prstClr>
                </a:solidFill>
              </a:rPr>
              <a:pPr/>
              <a:t>6/10/2010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570DD724-6090-4561-B9CC-AD94AD4AFF8B}"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BEB093-859D-42B7-8D89-45E556373C18}" type="datetimeFigureOut">
              <a:rPr lang="en-US" smtClean="0">
                <a:solidFill>
                  <a:prstClr val="black">
                    <a:tint val="75000"/>
                  </a:prstClr>
                </a:solidFill>
              </a:rPr>
              <a:pPr/>
              <a:t>6/10/2010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570DD724-6090-4561-B9CC-AD94AD4AFF8B}"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BEB093-859D-42B7-8D89-45E556373C18}" type="datetimeFigureOut">
              <a:rPr lang="en-US" smtClean="0">
                <a:solidFill>
                  <a:prstClr val="black">
                    <a:tint val="75000"/>
                  </a:prstClr>
                </a:solidFill>
              </a:rPr>
              <a:pPr/>
              <a:t>6/10/2010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570DD724-6090-4561-B9CC-AD94AD4AFF8B}"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646176" y="1304544"/>
            <a:ext cx="8086952" cy="1966747"/>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24" r:id="rId11"/>
    <p:sldLayoutId id="2147483728" r:id="rId12"/>
    <p:sldLayoutId id="2147483729" r:id="rId13"/>
  </p:sldLayoutIdLst>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6"/>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EB093-859D-42B7-8D89-45E556373C18}" type="datetimeFigureOut">
              <a:rPr lang="en-US" smtClean="0">
                <a:solidFill>
                  <a:prstClr val="black">
                    <a:tint val="75000"/>
                  </a:prstClr>
                </a:solidFill>
              </a:rPr>
              <a:pPr/>
              <a:t>6/10/2010</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DD724-6090-4561-B9CC-AD94AD4AFF8B}" type="slidenum">
              <a:rPr lang="en-GB" smtClean="0">
                <a:solidFill>
                  <a:prstClr val="black">
                    <a:tint val="75000"/>
                  </a:prstClr>
                </a:solidFill>
              </a:rPr>
              <a:pPr/>
              <a:t>‹#›</a:t>
            </a:fld>
            <a:endParaRPr lang="en-GB">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sharp.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hyperlink" Target="http://blogs.msdn.com/b/timng/archive/2010/04/05/f-object-oriented-programming-quick-guide.aspx"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hyperlink" Target="http://fsharp.net/" TargetMode="External"/><Relationship Id="rId1" Type="http://schemas.openxmlformats.org/officeDocument/2006/relationships/slideLayout" Target="../slideLayouts/slideLayout7.xml"/><Relationship Id="rId6" Type="http://schemas.openxmlformats.org/officeDocument/2006/relationships/image" Target="../media/image14.gif"/><Relationship Id="rId5" Type="http://schemas.openxmlformats.org/officeDocument/2006/relationships/image" Target="../media/image13.gif"/><Relationship Id="rId4" Type="http://schemas.openxmlformats.org/officeDocument/2006/relationships/image" Target="../media/image12.jpeg"/></Relationships>
</file>

<file path=ppt/slides/_rels/slide71.xml.rels><?xml version="1.0" encoding="UTF-8" standalone="yes"?>
<Relationships xmlns="http://schemas.openxmlformats.org/package/2006/relationships"><Relationship Id="rId3" Type="http://schemas.openxmlformats.org/officeDocument/2006/relationships/hyperlink" Target="http://trelford.com/blog" TargetMode="External"/><Relationship Id="rId2" Type="http://schemas.openxmlformats.org/officeDocument/2006/relationships/hyperlink" Target="http://fsharp.net/" TargetMode="External"/><Relationship Id="rId1" Type="http://schemas.openxmlformats.org/officeDocument/2006/relationships/slideLayout" Target="../slideLayouts/slideLayout1.xml"/><Relationship Id="rId4" Type="http://schemas.openxmlformats.org/officeDocument/2006/relationships/hyperlink" Target="http://meetup.com/FSharpLondon"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38288" y="2090738"/>
            <a:ext cx="7100887" cy="1719262"/>
          </a:xfrm>
        </p:spPr>
        <p:txBody>
          <a:bodyPr/>
          <a:lstStyle/>
          <a:p>
            <a:pPr eaLnBrk="1" hangingPunct="1">
              <a:defRPr/>
            </a:pPr>
            <a:r>
              <a:rPr lang="en-GB" dirty="0" smtClean="0"/>
              <a:t>Some </a:t>
            </a:r>
            <a:r>
              <a:rPr lang="en-GB" sz="11500" dirty="0" smtClean="0"/>
              <a:t>F#</a:t>
            </a:r>
            <a:r>
              <a:rPr lang="en-GB" sz="4400" dirty="0" smtClean="0"/>
              <a:t> for the Erlang programmer</a:t>
            </a:r>
            <a:endParaRPr lang="en-US" sz="3600" dirty="0" smtClean="0"/>
          </a:p>
        </p:txBody>
      </p:sp>
      <p:sp>
        <p:nvSpPr>
          <p:cNvPr id="27650" name="Rectangle 3"/>
          <p:cNvSpPr>
            <a:spLocks noGrp="1" noChangeArrowheads="1"/>
          </p:cNvSpPr>
          <p:nvPr>
            <p:ph type="subTitle" idx="1"/>
          </p:nvPr>
        </p:nvSpPr>
        <p:spPr>
          <a:xfrm>
            <a:off x="1505630" y="4458153"/>
            <a:ext cx="7100887" cy="1136650"/>
          </a:xfrm>
        </p:spPr>
        <p:txBody>
          <a:bodyPr/>
          <a:lstStyle/>
          <a:p>
            <a:pPr eaLnBrk="1" hangingPunct="1"/>
            <a:endParaRPr lang="en-US" dirty="0" smtClean="0">
              <a:solidFill>
                <a:srgbClr val="A2998A"/>
              </a:solidFill>
            </a:endParaRPr>
          </a:p>
          <a:p>
            <a:pPr eaLnBrk="1" hangingPunct="1"/>
            <a:r>
              <a:rPr lang="en-US" dirty="0" smtClean="0">
                <a:solidFill>
                  <a:srgbClr val="A2998A"/>
                </a:solidFill>
              </a:rPr>
              <a:t>Don Syme, F# Team, Microsoft, </a:t>
            </a:r>
            <a:r>
              <a:rPr lang="en-US" dirty="0" smtClean="0">
                <a:solidFill>
                  <a:srgbClr val="A2998A"/>
                </a:solidFill>
                <a:hlinkClick r:id="rId3"/>
              </a:rPr>
              <a:t>http://fsharp.net</a:t>
            </a:r>
            <a:r>
              <a:rPr lang="en-US" dirty="0" smtClean="0">
                <a:solidFill>
                  <a:srgbClr val="A2998A"/>
                </a:solidFill>
              </a:rPr>
              <a:t> </a:t>
            </a:r>
          </a:p>
          <a:p>
            <a:pPr eaLnBrk="1" hangingPunct="1"/>
            <a:endParaRPr lang="en-US" dirty="0" smtClean="0">
              <a:solidFill>
                <a:srgbClr val="A2998A"/>
              </a:solidFill>
            </a:endParaRPr>
          </a:p>
          <a:p>
            <a:pPr eaLnBrk="1" hangingPunct="1"/>
            <a:r>
              <a:rPr lang="en-US" dirty="0" smtClean="0">
                <a:solidFill>
                  <a:srgbClr val="A2998A"/>
                </a:solidFill>
              </a:rPr>
              <a:t> </a:t>
            </a:r>
            <a:endParaRPr lang="en-US" dirty="0" smtClean="0">
              <a:solidFill>
                <a:srgbClr val="A2998A"/>
              </a:solidFill>
            </a:endParaRPr>
          </a:p>
          <a:p>
            <a:pPr eaLnBrk="1" hangingPunct="1"/>
            <a:endParaRPr lang="en-US" dirty="0" smtClean="0">
              <a:solidFill>
                <a:srgbClr val="A2998A"/>
              </a:solidFill>
            </a:endParaRPr>
          </a:p>
          <a:p>
            <a:pPr eaLnBrk="1" hangingPunct="1"/>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a:p>
        </p:txBody>
      </p:sp>
      <p:sp>
        <p:nvSpPr>
          <p:cNvPr id="6" name="Subtitle 5"/>
          <p:cNvSpPr>
            <a:spLocks noGrp="1"/>
          </p:cNvSpPr>
          <p:nvPr>
            <p:ph type="subTitle" idx="1"/>
          </p:nvPr>
        </p:nvSpPr>
        <p:spPr/>
        <p:txBody>
          <a:bodyPr/>
          <a:lstStyle/>
          <a:p>
            <a:endParaRPr lang="en-GB"/>
          </a:p>
        </p:txBody>
      </p:sp>
      <p:sp>
        <p:nvSpPr>
          <p:cNvPr id="7" name="Text Placeholder 6"/>
          <p:cNvSpPr>
            <a:spLocks noGrp="1"/>
          </p:cNvSpPr>
          <p:nvPr>
            <p:ph type="body" sz="quarter" idx="10"/>
          </p:nvPr>
        </p:nvSpPr>
        <p:spPr/>
        <p:txBody>
          <a:bodyPr/>
          <a:lstStyle/>
          <a:p>
            <a:r>
              <a:rPr lang="en-GB" dirty="0" smtClean="0"/>
              <a:t>Erlang &amp; F# - Overview</a:t>
            </a:r>
            <a:endParaRPr lang="en-GB"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Erlang/F# - Aims are Different</a:t>
            </a:r>
            <a:endParaRPr lang="en-GB" dirty="0"/>
          </a:p>
        </p:txBody>
      </p:sp>
      <p:sp>
        <p:nvSpPr>
          <p:cNvPr id="3" name="Content Placeholder 2"/>
          <p:cNvSpPr>
            <a:spLocks noGrp="1"/>
          </p:cNvSpPr>
          <p:nvPr>
            <p:ph idx="1"/>
          </p:nvPr>
        </p:nvSpPr>
        <p:spPr/>
        <p:txBody>
          <a:bodyPr/>
          <a:lstStyle/>
          <a:p>
            <a:r>
              <a:rPr lang="en-GB" dirty="0" smtClean="0"/>
              <a:t>F# : Practical Typed Functional  Programming </a:t>
            </a:r>
          </a:p>
          <a:p>
            <a:pPr lvl="2"/>
            <a:r>
              <a:rPr lang="en-GB" dirty="0" smtClean="0"/>
              <a:t>“</a:t>
            </a:r>
            <a:r>
              <a:rPr lang="en-GB" dirty="0" err="1" smtClean="0"/>
              <a:t>Interop</a:t>
            </a:r>
            <a:r>
              <a:rPr lang="en-GB" dirty="0" smtClean="0"/>
              <a:t>, </a:t>
            </a:r>
            <a:r>
              <a:rPr lang="en-GB" dirty="0" err="1" smtClean="0"/>
              <a:t>interop</a:t>
            </a:r>
            <a:r>
              <a:rPr lang="en-GB" dirty="0" smtClean="0"/>
              <a:t>, </a:t>
            </a:r>
            <a:r>
              <a:rPr lang="en-GB" dirty="0" err="1" smtClean="0"/>
              <a:t>interop</a:t>
            </a:r>
            <a:r>
              <a:rPr lang="en-GB" dirty="0" smtClean="0"/>
              <a:t>”</a:t>
            </a:r>
          </a:p>
          <a:p>
            <a:pPr lvl="2"/>
            <a:r>
              <a:rPr lang="en-GB" dirty="0" smtClean="0"/>
              <a:t>“Objects are the foundation of .NET libraries. They are very effective. Embrace them.”</a:t>
            </a:r>
          </a:p>
          <a:p>
            <a:pPr lvl="2"/>
            <a:r>
              <a:rPr lang="en-GB" dirty="0" smtClean="0"/>
              <a:t>“Parallel, multi-core, asynchronous”</a:t>
            </a:r>
          </a:p>
          <a:p>
            <a:pPr lvl="2"/>
            <a:r>
              <a:rPr lang="en-GB" dirty="0" smtClean="0"/>
              <a:t>“Nice, practical functional features”</a:t>
            </a:r>
          </a:p>
          <a:p>
            <a:pPr lvl="2"/>
            <a:r>
              <a:rPr lang="en-GB" dirty="0" smtClean="0"/>
              <a:t>Native-code, C# performance, often near C++</a:t>
            </a:r>
            <a:endParaRPr lang="en-GB" dirty="0" smtClean="0"/>
          </a:p>
          <a:p>
            <a:pPr lvl="1"/>
            <a:endParaRPr lang="en-GB" dirty="0" smtClean="0"/>
          </a:p>
          <a:p>
            <a:r>
              <a:rPr lang="en-GB" dirty="0" smtClean="0"/>
              <a:t>Erlang: Practical Concurrent Actors</a:t>
            </a:r>
          </a:p>
          <a:p>
            <a:pPr lvl="2"/>
            <a:r>
              <a:rPr lang="en-GB" dirty="0" smtClean="0"/>
              <a:t>Telephony, now general I/O parallel programming</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 &amp; Erlang - The Familiar</a:t>
            </a:r>
            <a:endParaRPr lang="en-GB" dirty="0"/>
          </a:p>
        </p:txBody>
      </p:sp>
      <p:sp>
        <p:nvSpPr>
          <p:cNvPr id="3" name="Content Placeholder 2"/>
          <p:cNvSpPr>
            <a:spLocks noGrp="1"/>
          </p:cNvSpPr>
          <p:nvPr>
            <p:ph idx="1"/>
          </p:nvPr>
        </p:nvSpPr>
        <p:spPr/>
        <p:txBody>
          <a:bodyPr/>
          <a:lstStyle/>
          <a:p>
            <a:r>
              <a:rPr lang="en-GB" sz="3600" u="sng" dirty="0" smtClean="0"/>
              <a:t>Technically</a:t>
            </a:r>
            <a:r>
              <a:rPr lang="en-GB" sz="3600" dirty="0" smtClean="0"/>
              <a:t>, both are </a:t>
            </a:r>
          </a:p>
          <a:p>
            <a:pPr lvl="1"/>
            <a:r>
              <a:rPr lang="en-GB" dirty="0" smtClean="0"/>
              <a:t>Functional core</a:t>
            </a:r>
          </a:p>
          <a:p>
            <a:pPr lvl="1"/>
            <a:r>
              <a:rPr lang="en-GB" dirty="0" smtClean="0"/>
              <a:t>Strict</a:t>
            </a:r>
          </a:p>
          <a:p>
            <a:pPr lvl="1"/>
            <a:r>
              <a:rPr lang="en-GB" dirty="0" smtClean="0"/>
              <a:t>Single Assignment</a:t>
            </a:r>
          </a:p>
          <a:p>
            <a:pPr lvl="1"/>
            <a:r>
              <a:rPr lang="en-GB" dirty="0" smtClean="0"/>
              <a:t>Pattern Matching</a:t>
            </a:r>
          </a:p>
          <a:p>
            <a:pPr lvl="1"/>
            <a:r>
              <a:rPr lang="en-GB" dirty="0" smtClean="0"/>
              <a:t>Strong emphasis on Tuples , Lists, Recursion</a:t>
            </a:r>
          </a:p>
          <a:p>
            <a:pPr lvl="1">
              <a:buNone/>
            </a:pPr>
            <a:endParaRPr lang="en-GB" dirty="0" smtClean="0"/>
          </a:p>
          <a:p>
            <a:pPr lvl="1"/>
            <a:r>
              <a:rPr lang="en-GB" dirty="0" smtClean="0"/>
              <a:t>Or... the two main practical languages where it’s important to know what a tailcall is  </a:t>
            </a:r>
            <a:r>
              <a:rPr lang="en-GB" dirty="0" smtClean="0">
                <a:sym typeface="Wingdings" pitchFamily="2" charset="2"/>
              </a:rPr>
              <a:t></a:t>
            </a:r>
            <a:endParaRPr lang="en-GB" dirty="0" smtClean="0"/>
          </a:p>
          <a:p>
            <a:endParaRPr lang="en-GB" sz="3600" dirty="0" smtClean="0"/>
          </a:p>
          <a:p>
            <a:endParaRPr lang="en-GB" sz="36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 &amp; Erlang - The Familiar</a:t>
            </a:r>
            <a:endParaRPr lang="en-GB" dirty="0"/>
          </a:p>
        </p:txBody>
      </p:sp>
      <p:sp>
        <p:nvSpPr>
          <p:cNvPr id="3" name="Content Placeholder 2"/>
          <p:cNvSpPr>
            <a:spLocks noGrp="1"/>
          </p:cNvSpPr>
          <p:nvPr>
            <p:ph idx="1"/>
          </p:nvPr>
        </p:nvSpPr>
        <p:spPr/>
        <p:txBody>
          <a:bodyPr/>
          <a:lstStyle/>
          <a:p>
            <a:r>
              <a:rPr lang="en-GB" u="sng" dirty="0" smtClean="0"/>
              <a:t>Methodologically</a:t>
            </a:r>
            <a:r>
              <a:rPr lang="en-GB" dirty="0" smtClean="0"/>
              <a:t>, both use</a:t>
            </a:r>
          </a:p>
          <a:p>
            <a:pPr lvl="1"/>
            <a:r>
              <a:rPr lang="en-GB" dirty="0" smtClean="0"/>
              <a:t>Design by prototyping</a:t>
            </a:r>
          </a:p>
          <a:p>
            <a:pPr lvl="1"/>
            <a:r>
              <a:rPr lang="en-GB" dirty="0" smtClean="0"/>
              <a:t>Exploration &amp; experimentation</a:t>
            </a:r>
          </a:p>
          <a:p>
            <a:pPr lvl="1"/>
            <a:r>
              <a:rPr lang="en-GB" dirty="0" smtClean="0"/>
              <a:t>Good for smart, </a:t>
            </a:r>
            <a:r>
              <a:rPr lang="en-GB" dirty="0" err="1" smtClean="0"/>
              <a:t>programmmer</a:t>
            </a:r>
            <a:r>
              <a:rPr lang="en-GB" dirty="0" smtClean="0"/>
              <a:t>/architects</a:t>
            </a:r>
          </a:p>
          <a:p>
            <a:pPr lvl="1"/>
            <a:endParaRPr lang="en-GB" dirty="0" smtClean="0"/>
          </a:p>
          <a:p>
            <a:r>
              <a:rPr lang="en-GB" u="sng" dirty="0" smtClean="0"/>
              <a:t>Historically</a:t>
            </a:r>
          </a:p>
          <a:p>
            <a:pPr lvl="1"/>
            <a:r>
              <a:rPr lang="en-GB" dirty="0" smtClean="0"/>
              <a:t>There is a lot of overlap, shared vocabulary and knowledge</a:t>
            </a:r>
          </a:p>
          <a:p>
            <a:endParaRPr lang="en-GB" sz="3600" dirty="0" smtClean="0"/>
          </a:p>
          <a:p>
            <a:endParaRPr lang="en-GB" sz="36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However...</a:t>
            </a:r>
            <a:endParaRPr lang="en-GB" dirty="0"/>
          </a:p>
        </p:txBody>
      </p:sp>
      <p:sp>
        <p:nvSpPr>
          <p:cNvPr id="3" name="Content Placeholder 2"/>
          <p:cNvSpPr>
            <a:spLocks noGrp="1"/>
          </p:cNvSpPr>
          <p:nvPr>
            <p:ph idx="1"/>
          </p:nvPr>
        </p:nvSpPr>
        <p:spPr>
          <a:xfrm>
            <a:off x="381000" y="1085328"/>
            <a:ext cx="8382000" cy="5097108"/>
          </a:xfrm>
        </p:spPr>
        <p:txBody>
          <a:bodyPr/>
          <a:lstStyle/>
          <a:p>
            <a:r>
              <a:rPr lang="en-GB" dirty="0" smtClean="0"/>
              <a:t>F# is not a functional-only language</a:t>
            </a:r>
          </a:p>
          <a:p>
            <a:pPr lvl="1"/>
            <a:r>
              <a:rPr lang="en-GB" dirty="0" smtClean="0"/>
              <a:t>Imperative state, arrays</a:t>
            </a:r>
          </a:p>
          <a:p>
            <a:pPr lvl="1"/>
            <a:r>
              <a:rPr lang="en-GB" dirty="0" smtClean="0"/>
              <a:t>Objects</a:t>
            </a:r>
          </a:p>
          <a:p>
            <a:pPr lvl="1"/>
            <a:r>
              <a:rPr lang="en-GB" dirty="0" smtClean="0"/>
              <a:t>Meta-programming</a:t>
            </a:r>
          </a:p>
          <a:p>
            <a:pPr lvl="1"/>
            <a:r>
              <a:rPr lang="en-GB" dirty="0" smtClean="0"/>
              <a:t>.NET libraries</a:t>
            </a:r>
          </a:p>
          <a:p>
            <a:pPr lvl="1"/>
            <a:endParaRPr lang="en-GB" dirty="0" smtClean="0"/>
          </a:p>
          <a:p>
            <a:r>
              <a:rPr lang="en-GB" dirty="0" smtClean="0"/>
              <a:t>F# does things differently</a:t>
            </a:r>
          </a:p>
          <a:p>
            <a:pPr lvl="1"/>
            <a:r>
              <a:rPr lang="en-GB" dirty="0" smtClean="0"/>
              <a:t>Syntax</a:t>
            </a:r>
          </a:p>
          <a:p>
            <a:pPr lvl="1"/>
            <a:r>
              <a:rPr lang="en-GB" dirty="0" smtClean="0"/>
              <a:t>Types</a:t>
            </a:r>
          </a:p>
          <a:p>
            <a:pPr lvl="1"/>
            <a:r>
              <a:rPr lang="en-GB" dirty="0" smtClean="0"/>
              <a:t>Libraries</a:t>
            </a:r>
          </a:p>
          <a:p>
            <a:pPr lvl="1"/>
            <a:r>
              <a:rPr lang="en-GB" dirty="0" smtClean="0"/>
              <a:t>Concurrency via an “async { ... }” modality</a:t>
            </a:r>
          </a:p>
          <a:p>
            <a:pPr lvl="1"/>
            <a:r>
              <a:rPr lang="en-GB" dirty="0" smtClean="0"/>
              <a:t>+ much inherited from .NET</a:t>
            </a:r>
          </a:p>
          <a:p>
            <a:pPr lvl="1"/>
            <a:endParaRPr lang="en-GB" dirty="0" smtClean="0"/>
          </a:p>
          <a:p>
            <a:pPr lvl="1"/>
            <a:endParaRPr lang="en-GB" dirty="0" smtClean="0"/>
          </a:p>
          <a:p>
            <a:pPr lvl="1"/>
            <a:endParaRPr lang="en-GB" dirty="0" smtClean="0"/>
          </a:p>
          <a:p>
            <a:endParaRPr lang="en-GB"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a:p>
        </p:txBody>
      </p:sp>
      <p:sp>
        <p:nvSpPr>
          <p:cNvPr id="6" name="Subtitle 5"/>
          <p:cNvSpPr>
            <a:spLocks noGrp="1"/>
          </p:cNvSpPr>
          <p:nvPr>
            <p:ph type="subTitle" idx="1"/>
          </p:nvPr>
        </p:nvSpPr>
        <p:spPr/>
        <p:txBody>
          <a:bodyPr/>
          <a:lstStyle/>
          <a:p>
            <a:endParaRPr lang="en-GB"/>
          </a:p>
        </p:txBody>
      </p:sp>
      <p:sp>
        <p:nvSpPr>
          <p:cNvPr id="7" name="Text Placeholder 6"/>
          <p:cNvSpPr>
            <a:spLocks noGrp="1"/>
          </p:cNvSpPr>
          <p:nvPr>
            <p:ph type="body" sz="quarter" idx="10"/>
          </p:nvPr>
        </p:nvSpPr>
        <p:spPr/>
        <p:txBody>
          <a:bodyPr/>
          <a:lstStyle/>
          <a:p>
            <a:r>
              <a:rPr lang="en-GB" dirty="0" smtClean="0"/>
              <a:t>F# Topics </a:t>
            </a:r>
            <a:endParaRPr lang="en-GB"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 Topics for the Erlang Programmer</a:t>
            </a:r>
            <a:endParaRPr lang="en-GB" dirty="0"/>
          </a:p>
        </p:txBody>
      </p:sp>
      <p:sp>
        <p:nvSpPr>
          <p:cNvPr id="3" name="Content Placeholder 2"/>
          <p:cNvSpPr>
            <a:spLocks noGrp="1"/>
          </p:cNvSpPr>
          <p:nvPr>
            <p:ph idx="1"/>
          </p:nvPr>
        </p:nvSpPr>
        <p:spPr/>
        <p:txBody>
          <a:bodyPr/>
          <a:lstStyle/>
          <a:p>
            <a:r>
              <a:rPr lang="en-GB" sz="3600" dirty="0" smtClean="0"/>
              <a:t>Basics</a:t>
            </a:r>
          </a:p>
          <a:p>
            <a:r>
              <a:rPr lang="en-GB" sz="3600" dirty="0" smtClean="0"/>
              <a:t>Syntax</a:t>
            </a:r>
          </a:p>
          <a:p>
            <a:r>
              <a:rPr lang="en-GB" sz="3600" dirty="0" smtClean="0">
                <a:solidFill>
                  <a:schemeClr val="tx1">
                    <a:lumMod val="50000"/>
                  </a:schemeClr>
                </a:solidFill>
              </a:rPr>
              <a:t>Types</a:t>
            </a:r>
          </a:p>
          <a:p>
            <a:r>
              <a:rPr lang="en-GB" sz="3600" dirty="0" smtClean="0">
                <a:solidFill>
                  <a:schemeClr val="tx1">
                    <a:lumMod val="50000"/>
                  </a:schemeClr>
                </a:solidFill>
              </a:rPr>
              <a:t>Pattern Matching</a:t>
            </a:r>
          </a:p>
          <a:p>
            <a:r>
              <a:rPr lang="en-GB" sz="3600" dirty="0" smtClean="0">
                <a:solidFill>
                  <a:schemeClr val="tx1">
                    <a:lumMod val="50000"/>
                  </a:schemeClr>
                </a:solidFill>
              </a:rPr>
              <a:t>Objects</a:t>
            </a:r>
          </a:p>
          <a:p>
            <a:r>
              <a:rPr lang="en-GB" sz="3600" dirty="0" smtClean="0"/>
              <a:t>In-memory Agent Programming</a:t>
            </a:r>
          </a:p>
          <a:p>
            <a:endParaRPr lang="en-GB" sz="3600" dirty="0" smtClean="0"/>
          </a:p>
          <a:p>
            <a:endParaRPr lang="en-GB" sz="3600" dirty="0" smtClean="0"/>
          </a:p>
          <a:p>
            <a:endParaRPr lang="en-GB" sz="36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1026" name="Picture 2"/>
          <p:cNvPicPr>
            <a:picLocks noChangeAspect="1" noChangeArrowheads="1"/>
          </p:cNvPicPr>
          <p:nvPr/>
        </p:nvPicPr>
        <p:blipFill>
          <a:blip r:embed="rId2"/>
          <a:srcRect l="12639" t="35789" r="42083" b="43792"/>
          <a:stretch>
            <a:fillRect/>
          </a:stretch>
        </p:blipFill>
        <p:spPr bwMode="auto">
          <a:xfrm>
            <a:off x="391921" y="1551215"/>
            <a:ext cx="8171508" cy="218802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GB" dirty="0" smtClean="0"/>
              <a:t>Tutorial: Fundamentals</a:t>
            </a:r>
            <a:endParaRPr lang="en-US" dirty="0" smtClean="0"/>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Fundamentals - Whitespace Matters</a:t>
            </a:r>
            <a:endParaRPr lang="en-GB" dirty="0"/>
          </a:p>
        </p:txBody>
      </p:sp>
      <p:sp>
        <p:nvSpPr>
          <p:cNvPr id="8" name="Text Placeholder 7"/>
          <p:cNvSpPr>
            <a:spLocks noGrp="1"/>
          </p:cNvSpPr>
          <p:nvPr>
            <p:ph type="body" sz="quarter" idx="10"/>
          </p:nvPr>
        </p:nvSpPr>
        <p:spPr/>
        <p:txBody>
          <a:bodyPr/>
          <a:lstStyle/>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let</a:t>
            </a:r>
            <a:r>
              <a:rPr lang="en-GB" sz="2000" b="1" dirty="0" smtClean="0">
                <a:solidFill>
                  <a:srgbClr val="FFFFFF"/>
                </a:solidFill>
                <a:cs typeface="Consolas" pitchFamily="49" charset="0"/>
              </a:rPr>
              <a:t> </a:t>
            </a:r>
            <a:r>
              <a:rPr lang="en-GB" sz="2000" b="1" dirty="0" smtClean="0">
                <a:cs typeface="Consolas" pitchFamily="49" charset="0"/>
              </a:rPr>
              <a:t>computeDerivative f x = </a:t>
            </a:r>
          </a:p>
          <a:p>
            <a:pPr lvl="0">
              <a:lnSpc>
                <a:spcPct val="100000"/>
              </a:lnSpc>
              <a:spcBef>
                <a:spcPts val="0"/>
              </a:spcBef>
            </a:pPr>
            <a:r>
              <a:rPr lang="en-GB" sz="2000" b="1" dirty="0" smtClean="0">
                <a:solidFill>
                  <a:srgbClr val="FFFFFF"/>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cs typeface="Consolas" pitchFamily="49" charset="0"/>
              </a:rPr>
              <a:t>p1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  let</a:t>
            </a:r>
            <a:r>
              <a:rPr lang="en-GB" sz="2000" b="1" dirty="0" smtClean="0">
                <a:solidFill>
                  <a:srgbClr val="0033CC"/>
                </a:solidFill>
                <a:cs typeface="Consolas" pitchFamily="49" charset="0"/>
              </a:rPr>
              <a:t> </a:t>
            </a:r>
            <a:r>
              <a:rPr lang="en-GB" sz="2000" b="1" dirty="0" smtClean="0">
                <a:cs typeface="Consolas" pitchFamily="49" charset="0"/>
              </a:rPr>
              <a:t>p2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cs typeface="Consolas" pitchFamily="49" charset="0"/>
              </a:rPr>
              <a:t>       (p2 – p1) / 0.1</a:t>
            </a:r>
          </a:p>
          <a:p>
            <a:pPr lvl="0">
              <a:lnSpc>
                <a:spcPct val="100000"/>
              </a:lnSpc>
              <a:spcBef>
                <a:spcPts val="0"/>
              </a:spcBef>
            </a:pPr>
            <a:endParaRPr lang="en-GB" sz="2000" b="1" dirty="0" smtClean="0">
              <a:solidFill>
                <a:srgbClr val="FFFFFF"/>
              </a:solidFill>
              <a:cs typeface="Consolas" pitchFamily="49" charset="0"/>
            </a:endParaRPr>
          </a:p>
          <a:p>
            <a:endParaRPr lang="en-GB" sz="2000" dirty="0"/>
          </a:p>
        </p:txBody>
      </p:sp>
      <p:cxnSp>
        <p:nvCxnSpPr>
          <p:cNvPr id="7" name="Straight Connector 6"/>
          <p:cNvCxnSpPr/>
          <p:nvPr/>
        </p:nvCxnSpPr>
        <p:spPr>
          <a:xfrm rot="5400000">
            <a:off x="-61508" y="3119406"/>
            <a:ext cx="2500330"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6" name="AutoShape 8"/>
          <p:cNvSpPr>
            <a:spLocks noChangeArrowheads="1"/>
          </p:cNvSpPr>
          <p:nvPr/>
        </p:nvSpPr>
        <p:spPr bwMode="auto">
          <a:xfrm>
            <a:off x="198202" y="5960897"/>
            <a:ext cx="4373761" cy="584775"/>
          </a:xfrm>
          <a:prstGeom prst="wedgeRectCallout">
            <a:avLst>
              <a:gd name="adj1" fmla="val -25245"/>
              <a:gd name="adj2" fmla="val -367216"/>
            </a:avLst>
          </a:prstGeom>
          <a:solidFill>
            <a:srgbClr val="FF0000"/>
          </a:solidFill>
          <a:ln w="15875">
            <a:solidFill>
              <a:schemeClr val="tx1"/>
            </a:solidFill>
            <a:miter lim="800000"/>
            <a:headEnd/>
            <a:tailEnd/>
          </a:ln>
          <a:effectLst/>
        </p:spPr>
        <p:txBody>
          <a:bodyPr wrap="none" anchor="ctr" anchorCtr="1">
            <a:spAutoFit/>
          </a:bodyPr>
          <a:lstStyle/>
          <a:p>
            <a:pPr algn="ctr"/>
            <a:r>
              <a:rPr lang="en-GB" sz="3200" dirty="0" smtClean="0">
                <a:latin typeface="+mn-lt"/>
              </a:rPr>
              <a:t>Offside (bad indentation)</a:t>
            </a:r>
            <a:endParaRPr lang="en-GB" sz="32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GB" sz="4400" dirty="0" smtClean="0"/>
              <a:t>We’ve been busy </a:t>
            </a:r>
            <a:r>
              <a:rPr lang="en-GB" sz="4400" dirty="0" smtClean="0">
                <a:sym typeface="Wingdings" pitchFamily="2" charset="2"/>
              </a:rPr>
              <a:t></a:t>
            </a:r>
            <a:endParaRPr lang="en-GB" sz="4400" dirty="0"/>
          </a:p>
        </p:txBody>
      </p:sp>
      <p:pic>
        <p:nvPicPr>
          <p:cNvPr id="4" name="Content Placeholder 3" descr="Vis_F_blue_Hires.jpg"/>
          <p:cNvPicPr>
            <a:picLocks noGrp="1" noChangeAspect="1"/>
          </p:cNvPicPr>
          <p:nvPr>
            <p:ph idx="1"/>
          </p:nvPr>
        </p:nvPicPr>
        <p:blipFill>
          <a:blip r:embed="rId2"/>
          <a:stretch>
            <a:fillRect/>
          </a:stretch>
        </p:blipFill>
        <p:spPr>
          <a:xfrm>
            <a:off x="389368" y="1184856"/>
            <a:ext cx="8460890" cy="5074276"/>
          </a:xfr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Whitespace Matters</a:t>
            </a:r>
            <a:endParaRPr lang="en-GB" dirty="0"/>
          </a:p>
        </p:txBody>
      </p:sp>
      <p:sp>
        <p:nvSpPr>
          <p:cNvPr id="8" name="Text Placeholder 7"/>
          <p:cNvSpPr>
            <a:spLocks noGrp="1"/>
          </p:cNvSpPr>
          <p:nvPr>
            <p:ph type="body" sz="quarter" idx="10"/>
          </p:nvPr>
        </p:nvSpPr>
        <p:spPr/>
        <p:txBody>
          <a:bodyPr/>
          <a:lstStyle/>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accent2"/>
                </a:solidFill>
                <a:cs typeface="Consolas" pitchFamily="49" charset="0"/>
              </a:rPr>
              <a:t>let</a:t>
            </a:r>
            <a:r>
              <a:rPr lang="en-GB" sz="2000" b="1" dirty="0" smtClean="0">
                <a:solidFill>
                  <a:schemeClr val="tx1"/>
                </a:solidFill>
                <a:cs typeface="Consolas" pitchFamily="49" charset="0"/>
              </a:rPr>
              <a:t> </a:t>
            </a:r>
            <a:r>
              <a:rPr lang="en-GB" sz="2000" b="1" dirty="0" smtClean="0">
                <a:solidFill>
                  <a:schemeClr val="bg1"/>
                </a:solidFill>
                <a:cs typeface="Consolas" pitchFamily="49" charset="0"/>
              </a:rPr>
              <a:t>computeDerivative f x = </a:t>
            </a: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p1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p2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bg1"/>
                </a:solidFill>
                <a:cs typeface="Consolas" pitchFamily="49" charset="0"/>
              </a:rPr>
              <a:t>    (p2 – p1) / 0.1</a:t>
            </a:r>
          </a:p>
          <a:p>
            <a:pPr>
              <a:lnSpc>
                <a:spcPct val="100000"/>
              </a:lnSpc>
              <a:spcBef>
                <a:spcPts val="0"/>
              </a:spcBef>
            </a:pPr>
            <a:endParaRPr lang="en-GB" sz="2000" b="1" dirty="0" smtClean="0">
              <a:solidFill>
                <a:schemeClr val="tx1"/>
              </a:solidFill>
              <a:cs typeface="Consolas" pitchFamily="49"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736"/>
            <a:ext cx="4000528" cy="4525963"/>
          </a:xfrm>
        </p:spPr>
        <p:txBody>
          <a:bodyPr>
            <a:normAutofit/>
          </a:bodyPr>
          <a:lstStyle/>
          <a:p>
            <a:pPr>
              <a:buNone/>
            </a:pPr>
            <a:r>
              <a:rPr lang="en-GB" sz="1800" b="1" dirty="0" smtClean="0">
                <a:solidFill>
                  <a:srgbClr val="92D050"/>
                </a:solidFill>
                <a:latin typeface="Lucida Console" pitchFamily="49" charset="0"/>
              </a:rPr>
              <a:t>-module(fact). </a:t>
            </a:r>
            <a:endParaRPr lang="en-GB" sz="1800" b="1" dirty="0" smtClean="0">
              <a:solidFill>
                <a:srgbClr val="92D050"/>
              </a:solidFill>
              <a:latin typeface="Lucida Console" pitchFamily="49" charset="0"/>
            </a:endParaRPr>
          </a:p>
          <a:p>
            <a:pPr>
              <a:buNone/>
            </a:pPr>
            <a:r>
              <a:rPr lang="en-GB" sz="1800" b="1" dirty="0" smtClean="0">
                <a:solidFill>
                  <a:srgbClr val="92D050"/>
                </a:solidFill>
                <a:latin typeface="Lucida Console" pitchFamily="49" charset="0"/>
              </a:rPr>
              <a:t>-</a:t>
            </a:r>
            <a:r>
              <a:rPr lang="en-GB" sz="1800" b="1" dirty="0" smtClean="0">
                <a:solidFill>
                  <a:srgbClr val="92D050"/>
                </a:solidFill>
                <a:latin typeface="Lucida Console" pitchFamily="49" charset="0"/>
              </a:rPr>
              <a:t>export([</a:t>
            </a:r>
            <a:r>
              <a:rPr lang="en-GB" sz="1800" b="1" dirty="0" err="1" smtClean="0">
                <a:solidFill>
                  <a:srgbClr val="92D050"/>
                </a:solidFill>
                <a:latin typeface="Lucida Console" pitchFamily="49" charset="0"/>
              </a:rPr>
              <a:t>fac</a:t>
            </a:r>
            <a:r>
              <a:rPr lang="en-GB" sz="1800" b="1" dirty="0" smtClean="0">
                <a:solidFill>
                  <a:srgbClr val="92D050"/>
                </a:solidFill>
                <a:latin typeface="Lucida Console" pitchFamily="49" charset="0"/>
              </a:rPr>
              <a:t>/1]). </a:t>
            </a:r>
            <a:endParaRPr lang="en-GB" sz="1800" b="1" dirty="0" smtClean="0">
              <a:solidFill>
                <a:srgbClr val="92D050"/>
              </a:solidFill>
              <a:latin typeface="Lucida Console" pitchFamily="49" charset="0"/>
            </a:endParaRPr>
          </a:p>
          <a:p>
            <a:pPr>
              <a:buNone/>
            </a:pPr>
            <a:endParaRPr lang="en-GB" sz="1800" b="1" dirty="0" smtClean="0">
              <a:solidFill>
                <a:srgbClr val="92D050"/>
              </a:solidFill>
              <a:latin typeface="Lucida Console" pitchFamily="49" charset="0"/>
            </a:endParaRPr>
          </a:p>
          <a:p>
            <a:pPr>
              <a:buNone/>
            </a:pPr>
            <a:r>
              <a:rPr lang="en-GB" sz="1800" b="1" dirty="0" err="1" smtClean="0">
                <a:solidFill>
                  <a:srgbClr val="92D050"/>
                </a:solidFill>
                <a:latin typeface="Lucida Console" pitchFamily="49" charset="0"/>
              </a:rPr>
              <a:t>fac</a:t>
            </a:r>
            <a:r>
              <a:rPr lang="en-GB" sz="1800" b="1" dirty="0" smtClean="0">
                <a:solidFill>
                  <a:srgbClr val="92D050"/>
                </a:solidFill>
                <a:latin typeface="Lucida Console" pitchFamily="49" charset="0"/>
              </a:rPr>
              <a:t>(0</a:t>
            </a:r>
            <a:r>
              <a:rPr lang="en-GB" sz="1800" b="1" dirty="0" smtClean="0">
                <a:solidFill>
                  <a:srgbClr val="92D050"/>
                </a:solidFill>
                <a:latin typeface="Lucida Console" pitchFamily="49" charset="0"/>
              </a:rPr>
              <a:t>) -&gt; </a:t>
            </a:r>
            <a:r>
              <a:rPr lang="en-GB" sz="1800" b="1" dirty="0" smtClean="0">
                <a:solidFill>
                  <a:srgbClr val="92D050"/>
                </a:solidFill>
                <a:latin typeface="Lucida Console" pitchFamily="49" charset="0"/>
              </a:rPr>
              <a:t>1</a:t>
            </a:r>
          </a:p>
          <a:p>
            <a:pPr>
              <a:buNone/>
            </a:pPr>
            <a:r>
              <a:rPr lang="en-GB" sz="1800" b="1" dirty="0" err="1" smtClean="0">
                <a:solidFill>
                  <a:srgbClr val="92D050"/>
                </a:solidFill>
                <a:latin typeface="Lucida Console" pitchFamily="49" charset="0"/>
              </a:rPr>
              <a:t>fac</a:t>
            </a:r>
            <a:r>
              <a:rPr lang="en-GB" sz="1800" b="1" dirty="0" smtClean="0">
                <a:solidFill>
                  <a:srgbClr val="92D050"/>
                </a:solidFill>
                <a:latin typeface="Lucida Console" pitchFamily="49" charset="0"/>
              </a:rPr>
              <a:t>(N</a:t>
            </a:r>
            <a:r>
              <a:rPr lang="en-GB" sz="1800" b="1" dirty="0" smtClean="0">
                <a:solidFill>
                  <a:srgbClr val="92D050"/>
                </a:solidFill>
                <a:latin typeface="Lucida Console" pitchFamily="49" charset="0"/>
              </a:rPr>
              <a:t>) -&gt; N * </a:t>
            </a:r>
            <a:r>
              <a:rPr lang="en-GB" sz="1800" b="1" dirty="0" err="1" smtClean="0">
                <a:solidFill>
                  <a:srgbClr val="92D050"/>
                </a:solidFill>
                <a:latin typeface="Lucida Console" pitchFamily="49" charset="0"/>
              </a:rPr>
              <a:t>fac</a:t>
            </a:r>
            <a:r>
              <a:rPr lang="en-GB" sz="1800" b="1" dirty="0" smtClean="0">
                <a:solidFill>
                  <a:srgbClr val="92D050"/>
                </a:solidFill>
                <a:latin typeface="Lucida Console" pitchFamily="49" charset="0"/>
              </a:rPr>
              <a:t>(N-1).</a:t>
            </a:r>
            <a:endParaRPr lang="en-GB" sz="1800" b="1" dirty="0" smtClean="0">
              <a:solidFill>
                <a:srgbClr val="92D050"/>
              </a:solidFill>
              <a:latin typeface="Lucida Console" pitchFamily="49" charset="0"/>
            </a:endParaRPr>
          </a:p>
        </p:txBody>
      </p:sp>
      <p:sp>
        <p:nvSpPr>
          <p:cNvPr id="4" name="Content Placeholder 2"/>
          <p:cNvSpPr txBox="1">
            <a:spLocks/>
          </p:cNvSpPr>
          <p:nvPr/>
        </p:nvSpPr>
        <p:spPr>
          <a:xfrm>
            <a:off x="3889612" y="1357298"/>
            <a:ext cx="5254388" cy="4525963"/>
          </a:xfrm>
          <a:prstGeom prst="rect">
            <a:avLst/>
          </a:prstGeom>
        </p:spPr>
        <p:txBody>
          <a:bodyPr vert="horz" lIns="91432" tIns="45715" rIns="91432" bIns="45715" rtlCol="0">
            <a:noAutofit/>
          </a:bodyPr>
          <a:lstStyle/>
          <a:p>
            <a:r>
              <a:rPr lang="en-AU" b="1" dirty="0" smtClean="0">
                <a:solidFill>
                  <a:schemeClr val="accent3">
                    <a:lumMod val="75000"/>
                  </a:schemeClr>
                </a:solidFill>
                <a:latin typeface="Lucida Console" pitchFamily="49" charset="0"/>
              </a:rPr>
              <a:t>module</a:t>
            </a:r>
            <a:r>
              <a:rPr lang="en-AU" b="1" dirty="0" smtClean="0">
                <a:solidFill>
                  <a:schemeClr val="accent3">
                    <a:lumMod val="60000"/>
                    <a:lumOff val="40000"/>
                  </a:schemeClr>
                </a:solidFill>
                <a:latin typeface="Lucida Console" pitchFamily="49" charset="0"/>
              </a:rPr>
              <a:t> Fact</a:t>
            </a:r>
          </a:p>
          <a:p>
            <a:endParaRPr lang="en-AU" b="1" dirty="0" smtClean="0">
              <a:solidFill>
                <a:schemeClr val="accent3">
                  <a:lumMod val="60000"/>
                  <a:lumOff val="40000"/>
                </a:schemeClr>
              </a:solidFill>
              <a:latin typeface="Lucida Console" pitchFamily="49" charset="0"/>
            </a:endParaRPr>
          </a:p>
          <a:p>
            <a:r>
              <a:rPr lang="en-AU" b="1" dirty="0" smtClean="0">
                <a:solidFill>
                  <a:schemeClr val="accent3">
                    <a:lumMod val="75000"/>
                  </a:schemeClr>
                </a:solidFill>
                <a:latin typeface="Lucida Console" pitchFamily="49" charset="0"/>
              </a:rPr>
              <a:t>let</a:t>
            </a:r>
            <a:r>
              <a:rPr lang="en-AU" b="1" dirty="0" smtClean="0">
                <a:solidFill>
                  <a:schemeClr val="accent3">
                    <a:lumMod val="60000"/>
                    <a:lumOff val="40000"/>
                  </a:schemeClr>
                </a:solidFill>
                <a:latin typeface="Lucida Console" pitchFamily="49" charset="0"/>
              </a:rPr>
              <a:t> </a:t>
            </a:r>
            <a:r>
              <a:rPr lang="en-AU" b="1" dirty="0" smtClean="0">
                <a:solidFill>
                  <a:schemeClr val="accent3">
                    <a:lumMod val="75000"/>
                  </a:schemeClr>
                </a:solidFill>
                <a:latin typeface="Lucida Console" pitchFamily="49" charset="0"/>
              </a:rPr>
              <a:t>rec</a:t>
            </a:r>
            <a:r>
              <a:rPr lang="en-AU" b="1" dirty="0" smtClean="0">
                <a:solidFill>
                  <a:schemeClr val="accent3">
                    <a:lumMod val="60000"/>
                    <a:lumOff val="40000"/>
                  </a:schemeClr>
                </a:solidFill>
                <a:latin typeface="Lucida Console" pitchFamily="49" charset="0"/>
              </a:rPr>
              <a:t> </a:t>
            </a:r>
            <a:r>
              <a:rPr lang="en-AU" b="1" dirty="0" err="1" smtClean="0">
                <a:solidFill>
                  <a:schemeClr val="accent3">
                    <a:lumMod val="60000"/>
                    <a:lumOff val="40000"/>
                  </a:schemeClr>
                </a:solidFill>
                <a:latin typeface="Lucida Console" pitchFamily="49" charset="0"/>
              </a:rPr>
              <a:t>fac</a:t>
            </a:r>
            <a:r>
              <a:rPr lang="en-AU" b="1" dirty="0" smtClean="0">
                <a:solidFill>
                  <a:schemeClr val="accent3">
                    <a:lumMod val="60000"/>
                    <a:lumOff val="40000"/>
                  </a:schemeClr>
                </a:solidFill>
                <a:latin typeface="Lucida Console" pitchFamily="49" charset="0"/>
              </a:rPr>
              <a:t> x =</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a:t>
            </a:r>
            <a:r>
              <a:rPr lang="en-AU" b="1" dirty="0" smtClean="0">
                <a:solidFill>
                  <a:schemeClr val="accent3">
                    <a:lumMod val="75000"/>
                  </a:schemeClr>
                </a:solidFill>
                <a:latin typeface="Lucida Console" pitchFamily="49" charset="0"/>
              </a:rPr>
              <a:t>match</a:t>
            </a:r>
            <a:r>
              <a:rPr lang="en-AU" b="1" dirty="0" smtClean="0">
                <a:solidFill>
                  <a:schemeClr val="accent3">
                    <a:lumMod val="60000"/>
                    <a:lumOff val="40000"/>
                  </a:schemeClr>
                </a:solidFill>
                <a:latin typeface="Lucida Console" pitchFamily="49" charset="0"/>
              </a:rPr>
              <a:t> x </a:t>
            </a:r>
            <a:r>
              <a:rPr lang="en-AU" b="1" dirty="0" smtClean="0">
                <a:solidFill>
                  <a:schemeClr val="accent3">
                    <a:lumMod val="75000"/>
                  </a:schemeClr>
                </a:solidFill>
                <a:latin typeface="Lucida Console" pitchFamily="49" charset="0"/>
              </a:rPr>
              <a:t>with</a:t>
            </a:r>
            <a:r>
              <a:rPr lang="en-AU" b="1" dirty="0" smtClean="0">
                <a:solidFill>
                  <a:schemeClr val="accent3">
                    <a:lumMod val="60000"/>
                    <a:lumOff val="40000"/>
                  </a:schemeClr>
                </a:solidFill>
                <a:latin typeface="Lucida Console" pitchFamily="49" charset="0"/>
              </a:rPr>
              <a:t> </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 0 -&gt; 1</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 n -&gt; n * </a:t>
            </a:r>
            <a:r>
              <a:rPr lang="en-AU" b="1" dirty="0" err="1" smtClean="0">
                <a:solidFill>
                  <a:schemeClr val="accent3">
                    <a:lumMod val="60000"/>
                    <a:lumOff val="40000"/>
                  </a:schemeClr>
                </a:solidFill>
                <a:latin typeface="Lucida Console" pitchFamily="49" charset="0"/>
              </a:rPr>
              <a:t>fac</a:t>
            </a:r>
            <a:r>
              <a:rPr lang="en-AU" b="1" dirty="0" smtClean="0">
                <a:solidFill>
                  <a:schemeClr val="accent3">
                    <a:lumMod val="60000"/>
                    <a:lumOff val="40000"/>
                  </a:schemeClr>
                </a:solidFill>
                <a:latin typeface="Lucida Console" pitchFamily="49" charset="0"/>
              </a:rPr>
              <a:t> (n-1)</a:t>
            </a:r>
          </a:p>
        </p:txBody>
      </p:sp>
      <p:sp>
        <p:nvSpPr>
          <p:cNvPr id="6" name="Title 5"/>
          <p:cNvSpPr>
            <a:spLocks noGrp="1"/>
          </p:cNvSpPr>
          <p:nvPr>
            <p:ph type="title"/>
          </p:nvPr>
        </p:nvSpPr>
        <p:spPr/>
        <p:txBody>
          <a:bodyPr/>
          <a:lstStyle/>
          <a:p>
            <a:r>
              <a:rPr lang="en-GB" dirty="0" smtClean="0"/>
              <a:t>Basics</a:t>
            </a:r>
            <a:endParaRPr lang="en-GB" dirty="0"/>
          </a:p>
        </p:txBody>
      </p:sp>
      <p:sp>
        <p:nvSpPr>
          <p:cNvPr id="5" name="Rounded Rectangular Callout 4"/>
          <p:cNvSpPr/>
          <p:nvPr/>
        </p:nvSpPr>
        <p:spPr bwMode="auto">
          <a:xfrm>
            <a:off x="2331674" y="1091830"/>
            <a:ext cx="1013681"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Erlang</a:t>
            </a:r>
            <a:endParaRPr lang="en-GB" sz="2400" dirty="0" smtClean="0">
              <a:gradFill>
                <a:gsLst>
                  <a:gs pos="0">
                    <a:srgbClr val="FFFFFF"/>
                  </a:gs>
                  <a:gs pos="100000">
                    <a:srgbClr val="FFFFFF"/>
                  </a:gs>
                </a:gsLst>
                <a:lin ang="5400000" scaled="0"/>
              </a:gradFill>
            </a:endParaRPr>
          </a:p>
        </p:txBody>
      </p:sp>
      <p:sp>
        <p:nvSpPr>
          <p:cNvPr id="7" name="Rounded Rectangular Callout 6"/>
          <p:cNvSpPr/>
          <p:nvPr/>
        </p:nvSpPr>
        <p:spPr bwMode="auto">
          <a:xfrm>
            <a:off x="8345233" y="928670"/>
            <a:ext cx="525995" cy="510774"/>
          </a:xfrm>
          <a:prstGeom prst="wedgeRoundRectCallout">
            <a:avLst>
              <a:gd name="adj1" fmla="val 2383"/>
              <a:gd name="adj2" fmla="val -8521"/>
              <a:gd name="adj3" fmla="val 16667"/>
            </a:avLst>
          </a:prstGeom>
          <a:solidFill>
            <a:schemeClr val="accent3">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F</a:t>
            </a:r>
            <a:r>
              <a:rPr lang="en-GB" sz="2400" dirty="0" smtClean="0">
                <a:solidFill>
                  <a:schemeClr val="bg1"/>
                </a:solidFill>
              </a:rPr>
              <a:t>#</a:t>
            </a:r>
            <a:endParaRPr lang="en-GB" sz="24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736"/>
            <a:ext cx="4000528" cy="4525963"/>
          </a:xfrm>
        </p:spPr>
        <p:txBody>
          <a:bodyPr>
            <a:normAutofit/>
          </a:bodyPr>
          <a:lstStyle/>
          <a:p>
            <a:pPr>
              <a:buNone/>
            </a:pPr>
            <a:r>
              <a:rPr lang="en-GB" sz="1800" b="1" dirty="0" smtClean="0">
                <a:solidFill>
                  <a:srgbClr val="92D050"/>
                </a:solidFill>
                <a:latin typeface="Lucida Console" pitchFamily="49" charset="0"/>
              </a:rPr>
              <a:t>-module(fact). </a:t>
            </a:r>
            <a:endParaRPr lang="en-GB" sz="1800" b="1" dirty="0" smtClean="0">
              <a:solidFill>
                <a:srgbClr val="92D050"/>
              </a:solidFill>
              <a:latin typeface="Lucida Console" pitchFamily="49" charset="0"/>
            </a:endParaRPr>
          </a:p>
          <a:p>
            <a:pPr>
              <a:buNone/>
            </a:pPr>
            <a:r>
              <a:rPr lang="en-GB" sz="1800" b="1" dirty="0" smtClean="0">
                <a:solidFill>
                  <a:srgbClr val="92D050"/>
                </a:solidFill>
                <a:latin typeface="Lucida Console" pitchFamily="49" charset="0"/>
              </a:rPr>
              <a:t>-</a:t>
            </a:r>
            <a:r>
              <a:rPr lang="en-GB" sz="1800" b="1" dirty="0" smtClean="0">
                <a:solidFill>
                  <a:srgbClr val="92D050"/>
                </a:solidFill>
                <a:latin typeface="Lucida Console" pitchFamily="49" charset="0"/>
              </a:rPr>
              <a:t>export([</a:t>
            </a:r>
            <a:r>
              <a:rPr lang="en-GB" sz="1800" b="1" dirty="0" err="1" smtClean="0">
                <a:solidFill>
                  <a:srgbClr val="92D050"/>
                </a:solidFill>
                <a:latin typeface="Lucida Console" pitchFamily="49" charset="0"/>
              </a:rPr>
              <a:t>fac</a:t>
            </a:r>
            <a:r>
              <a:rPr lang="en-GB" sz="1800" b="1" dirty="0" smtClean="0">
                <a:solidFill>
                  <a:srgbClr val="92D050"/>
                </a:solidFill>
                <a:latin typeface="Lucida Console" pitchFamily="49" charset="0"/>
              </a:rPr>
              <a:t>/1]). </a:t>
            </a:r>
            <a:endParaRPr lang="en-GB" sz="1800" b="1" dirty="0" smtClean="0">
              <a:solidFill>
                <a:srgbClr val="92D050"/>
              </a:solidFill>
              <a:latin typeface="Lucida Console" pitchFamily="49" charset="0"/>
            </a:endParaRPr>
          </a:p>
          <a:p>
            <a:pPr>
              <a:buNone/>
            </a:pPr>
            <a:endParaRPr lang="en-GB" sz="1800" b="1" dirty="0" smtClean="0">
              <a:solidFill>
                <a:srgbClr val="92D050"/>
              </a:solidFill>
              <a:latin typeface="Lucida Console" pitchFamily="49" charset="0"/>
            </a:endParaRPr>
          </a:p>
          <a:p>
            <a:pPr>
              <a:buNone/>
            </a:pPr>
            <a:r>
              <a:rPr lang="en-GB" sz="1800" b="1" dirty="0" err="1" smtClean="0">
                <a:solidFill>
                  <a:srgbClr val="92D050"/>
                </a:solidFill>
                <a:latin typeface="Lucida Console" pitchFamily="49" charset="0"/>
              </a:rPr>
              <a:t>fac</a:t>
            </a:r>
            <a:r>
              <a:rPr lang="en-GB" sz="1800" b="1" dirty="0" smtClean="0">
                <a:solidFill>
                  <a:srgbClr val="92D050"/>
                </a:solidFill>
                <a:latin typeface="Lucida Console" pitchFamily="49" charset="0"/>
              </a:rPr>
              <a:t>(0</a:t>
            </a:r>
            <a:r>
              <a:rPr lang="en-GB" sz="1800" b="1" dirty="0" smtClean="0">
                <a:solidFill>
                  <a:srgbClr val="92D050"/>
                </a:solidFill>
                <a:latin typeface="Lucida Console" pitchFamily="49" charset="0"/>
              </a:rPr>
              <a:t>) -&gt; </a:t>
            </a:r>
            <a:r>
              <a:rPr lang="en-GB" sz="1800" b="1" dirty="0" smtClean="0">
                <a:solidFill>
                  <a:srgbClr val="92D050"/>
                </a:solidFill>
                <a:latin typeface="Lucida Console" pitchFamily="49" charset="0"/>
              </a:rPr>
              <a:t>1</a:t>
            </a:r>
          </a:p>
          <a:p>
            <a:pPr>
              <a:buNone/>
            </a:pPr>
            <a:r>
              <a:rPr lang="en-GB" sz="1800" b="1" dirty="0" err="1" smtClean="0">
                <a:solidFill>
                  <a:srgbClr val="92D050"/>
                </a:solidFill>
                <a:latin typeface="Lucida Console" pitchFamily="49" charset="0"/>
              </a:rPr>
              <a:t>fac</a:t>
            </a:r>
            <a:r>
              <a:rPr lang="en-GB" sz="1800" b="1" dirty="0" smtClean="0">
                <a:solidFill>
                  <a:srgbClr val="92D050"/>
                </a:solidFill>
                <a:latin typeface="Lucida Console" pitchFamily="49" charset="0"/>
              </a:rPr>
              <a:t>(N</a:t>
            </a:r>
            <a:r>
              <a:rPr lang="en-GB" sz="1800" b="1" dirty="0" smtClean="0">
                <a:solidFill>
                  <a:srgbClr val="92D050"/>
                </a:solidFill>
                <a:latin typeface="Lucida Console" pitchFamily="49" charset="0"/>
              </a:rPr>
              <a:t>) -&gt; N * </a:t>
            </a:r>
            <a:r>
              <a:rPr lang="en-GB" sz="1800" b="1" dirty="0" err="1" smtClean="0">
                <a:solidFill>
                  <a:srgbClr val="92D050"/>
                </a:solidFill>
                <a:latin typeface="Lucida Console" pitchFamily="49" charset="0"/>
              </a:rPr>
              <a:t>fac</a:t>
            </a:r>
            <a:r>
              <a:rPr lang="en-GB" sz="1800" b="1" dirty="0" smtClean="0">
                <a:solidFill>
                  <a:srgbClr val="92D050"/>
                </a:solidFill>
                <a:latin typeface="Lucida Console" pitchFamily="49" charset="0"/>
              </a:rPr>
              <a:t>(N-1).</a:t>
            </a:r>
            <a:endParaRPr lang="en-GB" sz="1800" b="1" dirty="0" smtClean="0">
              <a:solidFill>
                <a:srgbClr val="92D050"/>
              </a:solidFill>
              <a:latin typeface="Lucida Console" pitchFamily="49" charset="0"/>
            </a:endParaRPr>
          </a:p>
        </p:txBody>
      </p:sp>
      <p:sp>
        <p:nvSpPr>
          <p:cNvPr id="4" name="Content Placeholder 2"/>
          <p:cNvSpPr txBox="1">
            <a:spLocks/>
          </p:cNvSpPr>
          <p:nvPr/>
        </p:nvSpPr>
        <p:spPr>
          <a:xfrm>
            <a:off x="3889612" y="1357298"/>
            <a:ext cx="5254388" cy="4525963"/>
          </a:xfrm>
          <a:prstGeom prst="rect">
            <a:avLst/>
          </a:prstGeom>
        </p:spPr>
        <p:txBody>
          <a:bodyPr vert="horz" lIns="91432" tIns="45715" rIns="91432" bIns="45715" rtlCol="0">
            <a:noAutofit/>
          </a:bodyPr>
          <a:lstStyle/>
          <a:p>
            <a:r>
              <a:rPr lang="en-AU" b="1" dirty="0" smtClean="0">
                <a:solidFill>
                  <a:schemeClr val="accent3">
                    <a:lumMod val="75000"/>
                  </a:schemeClr>
                </a:solidFill>
                <a:latin typeface="Lucida Console" pitchFamily="49" charset="0"/>
              </a:rPr>
              <a:t>module</a:t>
            </a:r>
            <a:r>
              <a:rPr lang="en-AU" b="1" dirty="0" smtClean="0">
                <a:solidFill>
                  <a:schemeClr val="accent3">
                    <a:lumMod val="60000"/>
                    <a:lumOff val="40000"/>
                  </a:schemeClr>
                </a:solidFill>
                <a:latin typeface="Lucida Console" pitchFamily="49" charset="0"/>
              </a:rPr>
              <a:t> Fact</a:t>
            </a:r>
          </a:p>
          <a:p>
            <a:endParaRPr lang="en-AU" b="1" dirty="0" smtClean="0">
              <a:solidFill>
                <a:schemeClr val="accent3">
                  <a:lumMod val="60000"/>
                  <a:lumOff val="40000"/>
                </a:schemeClr>
              </a:solidFill>
              <a:latin typeface="Lucida Console" pitchFamily="49" charset="0"/>
            </a:endParaRPr>
          </a:p>
          <a:p>
            <a:r>
              <a:rPr lang="en-AU" b="1" dirty="0" smtClean="0">
                <a:solidFill>
                  <a:schemeClr val="accent3">
                    <a:lumMod val="75000"/>
                  </a:schemeClr>
                </a:solidFill>
                <a:latin typeface="Lucida Console" pitchFamily="49" charset="0"/>
              </a:rPr>
              <a:t>let</a:t>
            </a:r>
            <a:r>
              <a:rPr lang="en-AU" b="1" dirty="0" smtClean="0">
                <a:solidFill>
                  <a:schemeClr val="accent3">
                    <a:lumMod val="60000"/>
                    <a:lumOff val="40000"/>
                  </a:schemeClr>
                </a:solidFill>
                <a:latin typeface="Lucida Console" pitchFamily="49" charset="0"/>
              </a:rPr>
              <a:t> </a:t>
            </a:r>
            <a:r>
              <a:rPr lang="en-AU" b="1" dirty="0" smtClean="0">
                <a:solidFill>
                  <a:schemeClr val="accent3">
                    <a:lumMod val="75000"/>
                  </a:schemeClr>
                </a:solidFill>
                <a:latin typeface="Lucida Console" pitchFamily="49" charset="0"/>
              </a:rPr>
              <a:t>rec</a:t>
            </a:r>
            <a:r>
              <a:rPr lang="en-AU" b="1" dirty="0" smtClean="0">
                <a:solidFill>
                  <a:schemeClr val="accent3">
                    <a:lumMod val="60000"/>
                    <a:lumOff val="40000"/>
                  </a:schemeClr>
                </a:solidFill>
                <a:latin typeface="Lucida Console" pitchFamily="49" charset="0"/>
              </a:rPr>
              <a:t> </a:t>
            </a:r>
            <a:r>
              <a:rPr lang="en-AU" b="1" dirty="0" err="1" smtClean="0">
                <a:solidFill>
                  <a:schemeClr val="accent3">
                    <a:lumMod val="60000"/>
                    <a:lumOff val="40000"/>
                  </a:schemeClr>
                </a:solidFill>
                <a:latin typeface="Lucida Console" pitchFamily="49" charset="0"/>
              </a:rPr>
              <a:t>fac</a:t>
            </a:r>
            <a:r>
              <a:rPr lang="en-AU" b="1" dirty="0" smtClean="0">
                <a:solidFill>
                  <a:schemeClr val="accent3">
                    <a:lumMod val="60000"/>
                    <a:lumOff val="40000"/>
                  </a:schemeClr>
                </a:solidFill>
                <a:latin typeface="Lucida Console" pitchFamily="49" charset="0"/>
              </a:rPr>
              <a:t> = function</a:t>
            </a:r>
          </a:p>
          <a:p>
            <a:r>
              <a:rPr lang="en-AU" b="1" dirty="0" smtClean="0">
                <a:solidFill>
                  <a:schemeClr val="accent3">
                    <a:lumMod val="60000"/>
                    <a:lumOff val="40000"/>
                  </a:schemeClr>
                </a:solidFill>
                <a:latin typeface="Lucida Console" pitchFamily="49" charset="0"/>
              </a:rPr>
              <a:t>    | 0 -&gt; 1</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 n -&gt; n * </a:t>
            </a:r>
            <a:r>
              <a:rPr lang="en-AU" b="1" dirty="0" err="1" smtClean="0">
                <a:solidFill>
                  <a:schemeClr val="accent3">
                    <a:lumMod val="60000"/>
                    <a:lumOff val="40000"/>
                  </a:schemeClr>
                </a:solidFill>
                <a:latin typeface="Lucida Console" pitchFamily="49" charset="0"/>
              </a:rPr>
              <a:t>fac</a:t>
            </a:r>
            <a:r>
              <a:rPr lang="en-AU" b="1" dirty="0" smtClean="0">
                <a:solidFill>
                  <a:schemeClr val="accent3">
                    <a:lumMod val="60000"/>
                    <a:lumOff val="40000"/>
                  </a:schemeClr>
                </a:solidFill>
                <a:latin typeface="Lucida Console" pitchFamily="49" charset="0"/>
              </a:rPr>
              <a:t> (n-1)</a:t>
            </a:r>
          </a:p>
        </p:txBody>
      </p:sp>
      <p:sp>
        <p:nvSpPr>
          <p:cNvPr id="6" name="Title 5"/>
          <p:cNvSpPr>
            <a:spLocks noGrp="1"/>
          </p:cNvSpPr>
          <p:nvPr>
            <p:ph type="title"/>
          </p:nvPr>
        </p:nvSpPr>
        <p:spPr/>
        <p:txBody>
          <a:bodyPr/>
          <a:lstStyle/>
          <a:p>
            <a:r>
              <a:rPr lang="en-GB" dirty="0" smtClean="0"/>
              <a:t>Basics</a:t>
            </a:r>
            <a:endParaRPr lang="en-GB" dirty="0"/>
          </a:p>
        </p:txBody>
      </p:sp>
      <p:sp>
        <p:nvSpPr>
          <p:cNvPr id="5" name="Rounded Rectangular Callout 4"/>
          <p:cNvSpPr/>
          <p:nvPr/>
        </p:nvSpPr>
        <p:spPr bwMode="auto">
          <a:xfrm>
            <a:off x="2331674" y="1091830"/>
            <a:ext cx="1013681"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Erlang</a:t>
            </a:r>
            <a:endParaRPr lang="en-GB" sz="2400" dirty="0" smtClean="0">
              <a:gradFill>
                <a:gsLst>
                  <a:gs pos="0">
                    <a:srgbClr val="FFFFFF"/>
                  </a:gs>
                  <a:gs pos="100000">
                    <a:srgbClr val="FFFFFF"/>
                  </a:gs>
                </a:gsLst>
                <a:lin ang="5400000" scaled="0"/>
              </a:gradFill>
            </a:endParaRPr>
          </a:p>
        </p:txBody>
      </p:sp>
      <p:sp>
        <p:nvSpPr>
          <p:cNvPr id="7" name="Rounded Rectangular Callout 6"/>
          <p:cNvSpPr/>
          <p:nvPr/>
        </p:nvSpPr>
        <p:spPr bwMode="auto">
          <a:xfrm>
            <a:off x="8345233" y="928670"/>
            <a:ext cx="525995" cy="510774"/>
          </a:xfrm>
          <a:prstGeom prst="wedgeRoundRectCallout">
            <a:avLst>
              <a:gd name="adj1" fmla="val 2383"/>
              <a:gd name="adj2" fmla="val -8521"/>
              <a:gd name="adj3" fmla="val 16667"/>
            </a:avLst>
          </a:prstGeom>
          <a:solidFill>
            <a:schemeClr val="accent3">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F</a:t>
            </a:r>
            <a:r>
              <a:rPr lang="en-GB" sz="2400" dirty="0" smtClean="0">
                <a:solidFill>
                  <a:schemeClr val="bg1"/>
                </a:solidFill>
              </a:rPr>
              <a:t>#</a:t>
            </a:r>
            <a:endParaRPr lang="en-GB" sz="2400" dirty="0" smtClean="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736"/>
            <a:ext cx="8537132" cy="4525963"/>
          </a:xfrm>
        </p:spPr>
        <p:txBody>
          <a:bodyPr>
            <a:normAutofit/>
          </a:bodyPr>
          <a:lstStyle/>
          <a:p>
            <a:pPr>
              <a:buNone/>
            </a:pPr>
            <a:r>
              <a:rPr lang="en-GB" sz="1800" b="1" dirty="0" err="1" smtClean="0">
                <a:solidFill>
                  <a:srgbClr val="92D050"/>
                </a:solidFill>
                <a:latin typeface="Lucida Console" pitchFamily="49" charset="0"/>
              </a:rPr>
              <a:t>quicksort</a:t>
            </a:r>
            <a:r>
              <a:rPr lang="en-GB" sz="1800" b="1" dirty="0" smtClean="0">
                <a:solidFill>
                  <a:srgbClr val="92D050"/>
                </a:solidFill>
                <a:latin typeface="Lucida Console" pitchFamily="49" charset="0"/>
              </a:rPr>
              <a:t>([]) -&gt; []; </a:t>
            </a:r>
          </a:p>
          <a:p>
            <a:pPr>
              <a:buNone/>
            </a:pPr>
            <a:r>
              <a:rPr lang="en-GB" sz="1800" b="1" dirty="0" err="1" smtClean="0">
                <a:solidFill>
                  <a:srgbClr val="92D050"/>
                </a:solidFill>
                <a:latin typeface="Lucida Console" pitchFamily="49" charset="0"/>
              </a:rPr>
              <a:t>quicksort</a:t>
            </a:r>
            <a:r>
              <a:rPr lang="en-GB" sz="1800" b="1" dirty="0" smtClean="0">
                <a:solidFill>
                  <a:srgbClr val="92D050"/>
                </a:solidFill>
                <a:latin typeface="Lucida Console" pitchFamily="49" charset="0"/>
              </a:rPr>
              <a:t>([</a:t>
            </a:r>
            <a:r>
              <a:rPr lang="en-GB" sz="1800" b="1" dirty="0" err="1" smtClean="0">
                <a:solidFill>
                  <a:srgbClr val="92D050"/>
                </a:solidFill>
                <a:latin typeface="Lucida Console" pitchFamily="49" charset="0"/>
              </a:rPr>
              <a:t>Pivot|Rest</a:t>
            </a:r>
            <a:r>
              <a:rPr lang="en-GB" sz="1800" b="1" dirty="0" smtClean="0">
                <a:solidFill>
                  <a:srgbClr val="92D050"/>
                </a:solidFill>
                <a:latin typeface="Lucida Console" pitchFamily="49" charset="0"/>
              </a:rPr>
              <a:t>]) -&gt; </a:t>
            </a:r>
            <a:r>
              <a:rPr lang="en-GB" sz="1800" b="1" dirty="0" smtClean="0">
                <a:solidFill>
                  <a:srgbClr val="92D050"/>
                </a:solidFill>
                <a:latin typeface="Lucida Console" pitchFamily="49" charset="0"/>
              </a:rPr>
              <a:t>    </a:t>
            </a:r>
          </a:p>
          <a:p>
            <a:pPr>
              <a:buNone/>
            </a:pPr>
            <a:r>
              <a:rPr lang="en-GB" sz="1800" b="1" dirty="0" smtClean="0">
                <a:solidFill>
                  <a:srgbClr val="92D050"/>
                </a:solidFill>
                <a:latin typeface="Lucida Console" pitchFamily="49" charset="0"/>
              </a:rPr>
              <a:t> </a:t>
            </a:r>
            <a:r>
              <a:rPr lang="en-GB" sz="1800" b="1" dirty="0" smtClean="0">
                <a:solidFill>
                  <a:srgbClr val="92D050"/>
                </a:solidFill>
                <a:latin typeface="Lucida Console" pitchFamily="49" charset="0"/>
              </a:rPr>
              <a:t>   </a:t>
            </a:r>
            <a:r>
              <a:rPr lang="en-GB" sz="1800" b="1" dirty="0" err="1" smtClean="0">
                <a:solidFill>
                  <a:srgbClr val="92D050"/>
                </a:solidFill>
                <a:latin typeface="Lucida Console" pitchFamily="49" charset="0"/>
              </a:rPr>
              <a:t>quicksort</a:t>
            </a:r>
            <a:r>
              <a:rPr lang="en-GB" sz="1800" b="1" dirty="0" smtClean="0">
                <a:solidFill>
                  <a:srgbClr val="92D050"/>
                </a:solidFill>
                <a:latin typeface="Lucida Console" pitchFamily="49" charset="0"/>
              </a:rPr>
              <a:t>([Front || Front &lt;- Rest, Front &lt; Pivot]) </a:t>
            </a:r>
          </a:p>
          <a:p>
            <a:pPr>
              <a:buNone/>
            </a:pPr>
            <a:r>
              <a:rPr lang="en-GB" sz="1800" b="1" dirty="0" smtClean="0">
                <a:solidFill>
                  <a:srgbClr val="92D050"/>
                </a:solidFill>
                <a:latin typeface="Lucida Console" pitchFamily="49" charset="0"/>
              </a:rPr>
              <a:t>    ++ [Pivot] ++ </a:t>
            </a:r>
          </a:p>
          <a:p>
            <a:pPr>
              <a:buNone/>
            </a:pPr>
            <a:r>
              <a:rPr lang="en-GB" sz="1800" b="1" dirty="0" smtClean="0">
                <a:solidFill>
                  <a:srgbClr val="92D050"/>
                </a:solidFill>
                <a:latin typeface="Lucida Console" pitchFamily="49" charset="0"/>
              </a:rPr>
              <a:t>    </a:t>
            </a:r>
            <a:r>
              <a:rPr lang="en-GB" sz="1800" b="1" dirty="0" err="1" smtClean="0">
                <a:solidFill>
                  <a:srgbClr val="92D050"/>
                </a:solidFill>
                <a:latin typeface="Lucida Console" pitchFamily="49" charset="0"/>
              </a:rPr>
              <a:t>quicksort</a:t>
            </a:r>
            <a:r>
              <a:rPr lang="en-GB" sz="1800" b="1" dirty="0" smtClean="0">
                <a:solidFill>
                  <a:srgbClr val="92D050"/>
                </a:solidFill>
                <a:latin typeface="Lucida Console" pitchFamily="49" charset="0"/>
              </a:rPr>
              <a:t>([Back || Back &lt;- Rest, Back &gt;= Pivot]).</a:t>
            </a:r>
            <a:endParaRPr lang="en-GB" sz="1800" b="1" dirty="0" smtClean="0">
              <a:solidFill>
                <a:srgbClr val="92D050"/>
              </a:solidFill>
              <a:latin typeface="Lucida Console" pitchFamily="49" charset="0"/>
            </a:endParaRPr>
          </a:p>
        </p:txBody>
      </p:sp>
      <p:sp>
        <p:nvSpPr>
          <p:cNvPr id="4" name="Content Placeholder 2"/>
          <p:cNvSpPr txBox="1">
            <a:spLocks/>
          </p:cNvSpPr>
          <p:nvPr/>
        </p:nvSpPr>
        <p:spPr>
          <a:xfrm>
            <a:off x="163772" y="3936725"/>
            <a:ext cx="8980227" cy="4525963"/>
          </a:xfrm>
          <a:prstGeom prst="rect">
            <a:avLst/>
          </a:prstGeom>
        </p:spPr>
        <p:txBody>
          <a:bodyPr vert="horz" lIns="91432" tIns="45715" rIns="91432" bIns="45715" rtlCol="0">
            <a:noAutofit/>
          </a:bodyPr>
          <a:lstStyle/>
          <a:p>
            <a:r>
              <a:rPr lang="en-AU" b="1" dirty="0" smtClean="0">
                <a:solidFill>
                  <a:schemeClr val="accent3">
                    <a:lumMod val="75000"/>
                  </a:schemeClr>
                </a:solidFill>
                <a:latin typeface="Lucida Console" pitchFamily="49" charset="0"/>
              </a:rPr>
              <a:t>let</a:t>
            </a:r>
            <a:r>
              <a:rPr lang="en-AU" b="1" dirty="0" smtClean="0">
                <a:solidFill>
                  <a:schemeClr val="accent3">
                    <a:lumMod val="60000"/>
                    <a:lumOff val="40000"/>
                  </a:schemeClr>
                </a:solidFill>
                <a:latin typeface="Lucida Console" pitchFamily="49" charset="0"/>
              </a:rPr>
              <a:t> </a:t>
            </a:r>
            <a:r>
              <a:rPr lang="en-AU" b="1" dirty="0" smtClean="0">
                <a:solidFill>
                  <a:schemeClr val="accent3">
                    <a:lumMod val="75000"/>
                  </a:schemeClr>
                </a:solidFill>
                <a:latin typeface="Lucida Console" pitchFamily="49" charset="0"/>
              </a:rPr>
              <a:t>rec</a:t>
            </a:r>
            <a:r>
              <a:rPr lang="en-AU" b="1" dirty="0" smtClean="0">
                <a:solidFill>
                  <a:schemeClr val="accent3">
                    <a:lumMod val="60000"/>
                    <a:lumOff val="40000"/>
                  </a:schemeClr>
                </a:solidFill>
                <a:latin typeface="Lucida Console" pitchFamily="49" charset="0"/>
              </a:rPr>
              <a:t> </a:t>
            </a:r>
            <a:r>
              <a:rPr lang="en-AU" b="1" dirty="0" err="1" smtClean="0">
                <a:solidFill>
                  <a:schemeClr val="accent3">
                    <a:lumMod val="60000"/>
                    <a:lumOff val="40000"/>
                  </a:schemeClr>
                </a:solidFill>
                <a:latin typeface="Lucida Console" pitchFamily="49" charset="0"/>
              </a:rPr>
              <a:t>quicksort</a:t>
            </a:r>
            <a:r>
              <a:rPr lang="en-AU" b="1" dirty="0" smtClean="0">
                <a:solidFill>
                  <a:schemeClr val="accent3">
                    <a:lumMod val="60000"/>
                    <a:lumOff val="40000"/>
                  </a:schemeClr>
                </a:solidFill>
                <a:latin typeface="Lucida Console" pitchFamily="49" charset="0"/>
              </a:rPr>
              <a:t> = function</a:t>
            </a:r>
          </a:p>
          <a:p>
            <a:r>
              <a:rPr lang="en-AU" b="1" dirty="0" smtClean="0">
                <a:solidFill>
                  <a:schemeClr val="accent3">
                    <a:lumMod val="60000"/>
                    <a:lumOff val="40000"/>
                  </a:schemeClr>
                </a:solidFill>
                <a:latin typeface="Lucida Console" pitchFamily="49" charset="0"/>
              </a:rPr>
              <a:t>   | [] -&gt; []</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 pivot::rest -&gt; </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a:t>
            </a:r>
            <a:r>
              <a:rPr lang="en-AU" b="1" dirty="0" err="1" smtClean="0">
                <a:solidFill>
                  <a:schemeClr val="accent3">
                    <a:lumMod val="60000"/>
                    <a:lumOff val="40000"/>
                  </a:schemeClr>
                </a:solidFill>
                <a:latin typeface="Lucida Console" pitchFamily="49" charset="0"/>
              </a:rPr>
              <a:t>quicksort</a:t>
            </a:r>
            <a:r>
              <a:rPr lang="en-AU" b="1" dirty="0" smtClean="0">
                <a:solidFill>
                  <a:schemeClr val="accent3">
                    <a:lumMod val="60000"/>
                    <a:lumOff val="40000"/>
                  </a:schemeClr>
                </a:solidFill>
                <a:latin typeface="Lucida Console" pitchFamily="49" charset="0"/>
              </a:rPr>
              <a:t> (</a:t>
            </a:r>
            <a:r>
              <a:rPr lang="en-AU" b="1" dirty="0" err="1" smtClean="0">
                <a:solidFill>
                  <a:schemeClr val="accent3">
                    <a:lumMod val="60000"/>
                    <a:lumOff val="40000"/>
                  </a:schemeClr>
                </a:solidFill>
                <a:latin typeface="Lucida Console" pitchFamily="49" charset="0"/>
              </a:rPr>
              <a:t>List.filter</a:t>
            </a:r>
            <a:r>
              <a:rPr lang="en-AU" b="1" dirty="0" smtClean="0">
                <a:solidFill>
                  <a:schemeClr val="accent3">
                    <a:lumMod val="60000"/>
                    <a:lumOff val="40000"/>
                  </a:schemeClr>
                </a:solidFill>
                <a:latin typeface="Lucida Console" pitchFamily="49" charset="0"/>
              </a:rPr>
              <a:t> (fun x -&gt; x &lt; pivot) rest) @ </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[pivot] @ </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a:t>
            </a:r>
            <a:r>
              <a:rPr lang="en-AU" b="1" dirty="0" err="1" smtClean="0">
                <a:solidFill>
                  <a:schemeClr val="accent3">
                    <a:lumMod val="60000"/>
                    <a:lumOff val="40000"/>
                  </a:schemeClr>
                </a:solidFill>
                <a:latin typeface="Lucida Console" pitchFamily="49" charset="0"/>
              </a:rPr>
              <a:t>quicksort</a:t>
            </a:r>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a:t>
            </a:r>
            <a:r>
              <a:rPr lang="en-AU" b="1" dirty="0" err="1" smtClean="0">
                <a:solidFill>
                  <a:schemeClr val="accent3">
                    <a:lumMod val="60000"/>
                    <a:lumOff val="40000"/>
                  </a:schemeClr>
                </a:solidFill>
                <a:latin typeface="Lucida Console" pitchFamily="49" charset="0"/>
              </a:rPr>
              <a:t>List.filter</a:t>
            </a:r>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(fun x -&gt; x </a:t>
            </a:r>
            <a:r>
              <a:rPr lang="en-AU" b="1" dirty="0" smtClean="0">
                <a:solidFill>
                  <a:schemeClr val="accent3">
                    <a:lumMod val="60000"/>
                    <a:lumOff val="40000"/>
                  </a:schemeClr>
                </a:solidFill>
                <a:latin typeface="Lucida Console" pitchFamily="49" charset="0"/>
              </a:rPr>
              <a:t>&gt;= </a:t>
            </a:r>
            <a:r>
              <a:rPr lang="en-AU" b="1" dirty="0" smtClean="0">
                <a:solidFill>
                  <a:schemeClr val="accent3">
                    <a:lumMod val="60000"/>
                    <a:lumOff val="40000"/>
                  </a:schemeClr>
                </a:solidFill>
                <a:latin typeface="Lucida Console" pitchFamily="49" charset="0"/>
              </a:rPr>
              <a:t>pivot</a:t>
            </a:r>
            <a:r>
              <a:rPr lang="en-AU" b="1" dirty="0" smtClean="0">
                <a:solidFill>
                  <a:schemeClr val="accent3">
                    <a:lumMod val="60000"/>
                    <a:lumOff val="40000"/>
                  </a:schemeClr>
                </a:solidFill>
                <a:latin typeface="Lucida Console" pitchFamily="49" charset="0"/>
              </a:rPr>
              <a:t>) rest)</a:t>
            </a:r>
          </a:p>
          <a:p>
            <a:endParaRPr lang="en-AU" b="1" dirty="0" smtClean="0">
              <a:solidFill>
                <a:schemeClr val="accent3">
                  <a:lumMod val="60000"/>
                  <a:lumOff val="40000"/>
                </a:schemeClr>
              </a:solidFill>
              <a:latin typeface="Lucida Console" pitchFamily="49" charset="0"/>
            </a:endParaRPr>
          </a:p>
        </p:txBody>
      </p:sp>
      <p:sp>
        <p:nvSpPr>
          <p:cNvPr id="6" name="Title 5"/>
          <p:cNvSpPr>
            <a:spLocks noGrp="1"/>
          </p:cNvSpPr>
          <p:nvPr>
            <p:ph type="title"/>
          </p:nvPr>
        </p:nvSpPr>
        <p:spPr/>
        <p:txBody>
          <a:bodyPr/>
          <a:lstStyle/>
          <a:p>
            <a:r>
              <a:rPr lang="en-GB" dirty="0" smtClean="0"/>
              <a:t>Basics</a:t>
            </a:r>
            <a:endParaRPr lang="en-GB" dirty="0"/>
          </a:p>
        </p:txBody>
      </p:sp>
      <p:sp>
        <p:nvSpPr>
          <p:cNvPr id="5" name="Rounded Rectangular Callout 4"/>
          <p:cNvSpPr/>
          <p:nvPr/>
        </p:nvSpPr>
        <p:spPr bwMode="auto">
          <a:xfrm>
            <a:off x="2413560" y="900761"/>
            <a:ext cx="1013681"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Erlang</a:t>
            </a:r>
            <a:endParaRPr lang="en-GB" sz="2400" dirty="0" smtClean="0">
              <a:gradFill>
                <a:gsLst>
                  <a:gs pos="0">
                    <a:srgbClr val="FFFFFF"/>
                  </a:gs>
                  <a:gs pos="100000">
                    <a:srgbClr val="FFFFFF"/>
                  </a:gs>
                </a:gsLst>
                <a:lin ang="5400000" scaled="0"/>
              </a:gradFill>
            </a:endParaRPr>
          </a:p>
        </p:txBody>
      </p:sp>
      <p:sp>
        <p:nvSpPr>
          <p:cNvPr id="7" name="Rounded Rectangular Callout 6"/>
          <p:cNvSpPr/>
          <p:nvPr/>
        </p:nvSpPr>
        <p:spPr bwMode="auto">
          <a:xfrm>
            <a:off x="8345233" y="928670"/>
            <a:ext cx="525995" cy="510774"/>
          </a:xfrm>
          <a:prstGeom prst="wedgeRoundRectCallout">
            <a:avLst>
              <a:gd name="adj1" fmla="val 2383"/>
              <a:gd name="adj2" fmla="val -8521"/>
              <a:gd name="adj3" fmla="val 16667"/>
            </a:avLst>
          </a:prstGeom>
          <a:solidFill>
            <a:schemeClr val="accent3">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F</a:t>
            </a:r>
            <a:r>
              <a:rPr lang="en-GB" sz="2400" dirty="0" smtClean="0">
                <a:solidFill>
                  <a:schemeClr val="bg1"/>
                </a:solidFill>
              </a:rPr>
              <a:t>#</a:t>
            </a:r>
            <a:endParaRPr lang="en-GB" sz="24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736"/>
            <a:ext cx="8537132" cy="4525963"/>
          </a:xfrm>
        </p:spPr>
        <p:txBody>
          <a:bodyPr>
            <a:normAutofit/>
          </a:bodyPr>
          <a:lstStyle/>
          <a:p>
            <a:pPr>
              <a:buNone/>
            </a:pPr>
            <a:r>
              <a:rPr lang="en-GB" sz="1800" b="1" dirty="0" err="1" smtClean="0">
                <a:solidFill>
                  <a:srgbClr val="92D050"/>
                </a:solidFill>
                <a:latin typeface="Lucida Console" pitchFamily="49" charset="0"/>
              </a:rPr>
              <a:t>quicksort</a:t>
            </a:r>
            <a:r>
              <a:rPr lang="en-GB" sz="1800" b="1" dirty="0" smtClean="0">
                <a:solidFill>
                  <a:srgbClr val="92D050"/>
                </a:solidFill>
                <a:latin typeface="Lucida Console" pitchFamily="49" charset="0"/>
              </a:rPr>
              <a:t>([]) -&gt; []; </a:t>
            </a:r>
          </a:p>
          <a:p>
            <a:pPr>
              <a:buNone/>
            </a:pPr>
            <a:r>
              <a:rPr lang="en-GB" sz="1800" b="1" dirty="0" err="1" smtClean="0">
                <a:solidFill>
                  <a:srgbClr val="92D050"/>
                </a:solidFill>
                <a:latin typeface="Lucida Console" pitchFamily="49" charset="0"/>
              </a:rPr>
              <a:t>quicksort</a:t>
            </a:r>
            <a:r>
              <a:rPr lang="en-GB" sz="1800" b="1" dirty="0" smtClean="0">
                <a:solidFill>
                  <a:srgbClr val="92D050"/>
                </a:solidFill>
                <a:latin typeface="Lucida Console" pitchFamily="49" charset="0"/>
              </a:rPr>
              <a:t>([</a:t>
            </a:r>
            <a:r>
              <a:rPr lang="en-GB" sz="1800" b="1" dirty="0" err="1" smtClean="0">
                <a:solidFill>
                  <a:srgbClr val="92D050"/>
                </a:solidFill>
                <a:latin typeface="Lucida Console" pitchFamily="49" charset="0"/>
              </a:rPr>
              <a:t>Pivot|Rest</a:t>
            </a:r>
            <a:r>
              <a:rPr lang="en-GB" sz="1800" b="1" dirty="0" smtClean="0">
                <a:solidFill>
                  <a:srgbClr val="92D050"/>
                </a:solidFill>
                <a:latin typeface="Lucida Console" pitchFamily="49" charset="0"/>
              </a:rPr>
              <a:t>]) -&gt; </a:t>
            </a:r>
            <a:r>
              <a:rPr lang="en-GB" sz="1800" b="1" dirty="0" smtClean="0">
                <a:solidFill>
                  <a:srgbClr val="92D050"/>
                </a:solidFill>
                <a:latin typeface="Lucida Console" pitchFamily="49" charset="0"/>
              </a:rPr>
              <a:t>    </a:t>
            </a:r>
          </a:p>
          <a:p>
            <a:pPr>
              <a:buNone/>
            </a:pPr>
            <a:r>
              <a:rPr lang="en-GB" sz="1800" b="1" dirty="0" smtClean="0">
                <a:solidFill>
                  <a:srgbClr val="92D050"/>
                </a:solidFill>
                <a:latin typeface="Lucida Console" pitchFamily="49" charset="0"/>
              </a:rPr>
              <a:t> </a:t>
            </a:r>
            <a:r>
              <a:rPr lang="en-GB" sz="1800" b="1" dirty="0" smtClean="0">
                <a:solidFill>
                  <a:srgbClr val="92D050"/>
                </a:solidFill>
                <a:latin typeface="Lucida Console" pitchFamily="49" charset="0"/>
              </a:rPr>
              <a:t>   </a:t>
            </a:r>
            <a:r>
              <a:rPr lang="en-GB" sz="1800" b="1" dirty="0" err="1" smtClean="0">
                <a:solidFill>
                  <a:srgbClr val="92D050"/>
                </a:solidFill>
                <a:latin typeface="Lucida Console" pitchFamily="49" charset="0"/>
              </a:rPr>
              <a:t>quicksort</a:t>
            </a:r>
            <a:r>
              <a:rPr lang="en-GB" sz="1800" b="1" dirty="0" smtClean="0">
                <a:solidFill>
                  <a:srgbClr val="92D050"/>
                </a:solidFill>
                <a:latin typeface="Lucida Console" pitchFamily="49" charset="0"/>
              </a:rPr>
              <a:t>([Front || Front &lt;- Rest, Front &lt; Pivot]) </a:t>
            </a:r>
          </a:p>
          <a:p>
            <a:pPr>
              <a:buNone/>
            </a:pPr>
            <a:r>
              <a:rPr lang="en-GB" sz="1800" b="1" dirty="0" smtClean="0">
                <a:solidFill>
                  <a:srgbClr val="92D050"/>
                </a:solidFill>
                <a:latin typeface="Lucida Console" pitchFamily="49" charset="0"/>
              </a:rPr>
              <a:t>    ++ [Pivot] ++ </a:t>
            </a:r>
          </a:p>
          <a:p>
            <a:pPr>
              <a:buNone/>
            </a:pPr>
            <a:r>
              <a:rPr lang="en-GB" sz="1800" b="1" dirty="0" smtClean="0">
                <a:solidFill>
                  <a:srgbClr val="92D050"/>
                </a:solidFill>
                <a:latin typeface="Lucida Console" pitchFamily="49" charset="0"/>
              </a:rPr>
              <a:t>    </a:t>
            </a:r>
            <a:r>
              <a:rPr lang="en-GB" sz="1800" b="1" dirty="0" err="1" smtClean="0">
                <a:solidFill>
                  <a:srgbClr val="92D050"/>
                </a:solidFill>
                <a:latin typeface="Lucida Console" pitchFamily="49" charset="0"/>
              </a:rPr>
              <a:t>quicksort</a:t>
            </a:r>
            <a:r>
              <a:rPr lang="en-GB" sz="1800" b="1" dirty="0" smtClean="0">
                <a:solidFill>
                  <a:srgbClr val="92D050"/>
                </a:solidFill>
                <a:latin typeface="Lucida Console" pitchFamily="49" charset="0"/>
              </a:rPr>
              <a:t>([Back || Back &lt;- Rest, Back &gt;= Pivot]).</a:t>
            </a:r>
            <a:endParaRPr lang="en-GB" sz="1800" b="1" dirty="0" smtClean="0">
              <a:solidFill>
                <a:srgbClr val="92D050"/>
              </a:solidFill>
              <a:latin typeface="Lucida Console" pitchFamily="49" charset="0"/>
            </a:endParaRPr>
          </a:p>
        </p:txBody>
      </p:sp>
      <p:sp>
        <p:nvSpPr>
          <p:cNvPr id="4" name="Content Placeholder 2"/>
          <p:cNvSpPr txBox="1">
            <a:spLocks/>
          </p:cNvSpPr>
          <p:nvPr/>
        </p:nvSpPr>
        <p:spPr>
          <a:xfrm>
            <a:off x="163772" y="3936725"/>
            <a:ext cx="8980227" cy="4525963"/>
          </a:xfrm>
          <a:prstGeom prst="rect">
            <a:avLst/>
          </a:prstGeom>
        </p:spPr>
        <p:txBody>
          <a:bodyPr vert="horz" lIns="91432" tIns="45715" rIns="91432" bIns="45715" rtlCol="0">
            <a:noAutofit/>
          </a:bodyPr>
          <a:lstStyle/>
          <a:p>
            <a:r>
              <a:rPr lang="en-AU" b="1" dirty="0" smtClean="0">
                <a:solidFill>
                  <a:schemeClr val="accent3">
                    <a:lumMod val="75000"/>
                  </a:schemeClr>
                </a:solidFill>
                <a:latin typeface="Lucida Console" pitchFamily="49" charset="0"/>
              </a:rPr>
              <a:t>let</a:t>
            </a:r>
            <a:r>
              <a:rPr lang="en-AU" b="1" dirty="0" smtClean="0">
                <a:solidFill>
                  <a:schemeClr val="accent3">
                    <a:lumMod val="60000"/>
                    <a:lumOff val="40000"/>
                  </a:schemeClr>
                </a:solidFill>
                <a:latin typeface="Lucida Console" pitchFamily="49" charset="0"/>
              </a:rPr>
              <a:t> </a:t>
            </a:r>
            <a:r>
              <a:rPr lang="en-AU" b="1" dirty="0" smtClean="0">
                <a:solidFill>
                  <a:schemeClr val="accent3">
                    <a:lumMod val="75000"/>
                  </a:schemeClr>
                </a:solidFill>
                <a:latin typeface="Lucida Console" pitchFamily="49" charset="0"/>
              </a:rPr>
              <a:t>rec</a:t>
            </a:r>
            <a:r>
              <a:rPr lang="en-AU" b="1" dirty="0" smtClean="0">
                <a:solidFill>
                  <a:schemeClr val="accent3">
                    <a:lumMod val="60000"/>
                    <a:lumOff val="40000"/>
                  </a:schemeClr>
                </a:solidFill>
                <a:latin typeface="Lucida Console" pitchFamily="49" charset="0"/>
              </a:rPr>
              <a:t> </a:t>
            </a:r>
            <a:r>
              <a:rPr lang="en-AU" b="1" dirty="0" err="1" smtClean="0">
                <a:solidFill>
                  <a:schemeClr val="accent3">
                    <a:lumMod val="60000"/>
                    <a:lumOff val="40000"/>
                  </a:schemeClr>
                </a:solidFill>
                <a:latin typeface="Lucida Console" pitchFamily="49" charset="0"/>
              </a:rPr>
              <a:t>quicksort</a:t>
            </a:r>
            <a:r>
              <a:rPr lang="en-AU" b="1" dirty="0" smtClean="0">
                <a:solidFill>
                  <a:schemeClr val="accent3">
                    <a:lumMod val="60000"/>
                    <a:lumOff val="40000"/>
                  </a:schemeClr>
                </a:solidFill>
                <a:latin typeface="Lucida Console" pitchFamily="49" charset="0"/>
              </a:rPr>
              <a:t> = function</a:t>
            </a:r>
          </a:p>
          <a:p>
            <a:r>
              <a:rPr lang="en-AU" b="1" dirty="0" smtClean="0">
                <a:solidFill>
                  <a:schemeClr val="accent3">
                    <a:lumMod val="60000"/>
                    <a:lumOff val="40000"/>
                  </a:schemeClr>
                </a:solidFill>
                <a:latin typeface="Lucida Console" pitchFamily="49" charset="0"/>
              </a:rPr>
              <a:t>   | [] -&gt; []</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 pivot::rest -&gt; </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a:t>
            </a:r>
            <a:r>
              <a:rPr lang="en-AU" b="1" dirty="0" err="1" smtClean="0">
                <a:solidFill>
                  <a:schemeClr val="accent3">
                    <a:lumMod val="60000"/>
                    <a:lumOff val="40000"/>
                  </a:schemeClr>
                </a:solidFill>
                <a:latin typeface="Lucida Console" pitchFamily="49" charset="0"/>
              </a:rPr>
              <a:t>quicksort</a:t>
            </a:r>
            <a:r>
              <a:rPr lang="en-AU" b="1" dirty="0" smtClean="0">
                <a:solidFill>
                  <a:schemeClr val="accent3">
                    <a:lumMod val="60000"/>
                    <a:lumOff val="40000"/>
                  </a:schemeClr>
                </a:solidFill>
                <a:latin typeface="Lucida Console" pitchFamily="49" charset="0"/>
              </a:rPr>
              <a:t> (rest |&gt; </a:t>
            </a:r>
            <a:r>
              <a:rPr lang="en-AU" b="1" dirty="0" err="1" smtClean="0">
                <a:solidFill>
                  <a:schemeClr val="accent3">
                    <a:lumMod val="60000"/>
                    <a:lumOff val="40000"/>
                  </a:schemeClr>
                </a:solidFill>
                <a:latin typeface="Lucida Console" pitchFamily="49" charset="0"/>
              </a:rPr>
              <a:t>List.filter</a:t>
            </a:r>
            <a:r>
              <a:rPr lang="en-AU" b="1" dirty="0" smtClean="0">
                <a:solidFill>
                  <a:schemeClr val="accent3">
                    <a:lumMod val="60000"/>
                    <a:lumOff val="40000"/>
                  </a:schemeClr>
                </a:solidFill>
                <a:latin typeface="Lucida Console" pitchFamily="49" charset="0"/>
              </a:rPr>
              <a:t> (fun x -&gt; x &lt; pivot)) @ </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[pivot] @ </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a:t>
            </a:r>
            <a:r>
              <a:rPr lang="en-AU" b="1" dirty="0" err="1" smtClean="0">
                <a:solidFill>
                  <a:schemeClr val="accent3">
                    <a:lumMod val="60000"/>
                    <a:lumOff val="40000"/>
                  </a:schemeClr>
                </a:solidFill>
                <a:latin typeface="Lucida Console" pitchFamily="49" charset="0"/>
              </a:rPr>
              <a:t>quicksort</a:t>
            </a:r>
            <a:r>
              <a:rPr lang="en-AU" b="1" dirty="0" smtClean="0">
                <a:solidFill>
                  <a:schemeClr val="accent3">
                    <a:lumMod val="60000"/>
                    <a:lumOff val="40000"/>
                  </a:schemeClr>
                </a:solidFill>
                <a:latin typeface="Lucida Console" pitchFamily="49" charset="0"/>
              </a:rPr>
              <a:t> (rest |&gt; </a:t>
            </a:r>
            <a:r>
              <a:rPr lang="en-AU" b="1" dirty="0" err="1" smtClean="0">
                <a:solidFill>
                  <a:schemeClr val="accent3">
                    <a:lumMod val="60000"/>
                    <a:lumOff val="40000"/>
                  </a:schemeClr>
                </a:solidFill>
                <a:latin typeface="Lucida Console" pitchFamily="49" charset="0"/>
              </a:rPr>
              <a:t>List.filter</a:t>
            </a:r>
            <a:r>
              <a:rPr lang="en-AU" b="1" dirty="0" smtClean="0">
                <a:solidFill>
                  <a:schemeClr val="accent3">
                    <a:lumMod val="60000"/>
                    <a:lumOff val="40000"/>
                  </a:schemeClr>
                </a:solidFill>
                <a:latin typeface="Lucida Console" pitchFamily="49" charset="0"/>
              </a:rPr>
              <a:t> (fun x -&gt; x </a:t>
            </a:r>
            <a:r>
              <a:rPr lang="en-AU" b="1" dirty="0" smtClean="0">
                <a:solidFill>
                  <a:schemeClr val="accent3">
                    <a:lumMod val="60000"/>
                    <a:lumOff val="40000"/>
                  </a:schemeClr>
                </a:solidFill>
                <a:latin typeface="Lucida Console" pitchFamily="49" charset="0"/>
              </a:rPr>
              <a:t>&gt;= </a:t>
            </a:r>
            <a:r>
              <a:rPr lang="en-AU" b="1" dirty="0" smtClean="0">
                <a:solidFill>
                  <a:schemeClr val="accent3">
                    <a:lumMod val="60000"/>
                    <a:lumOff val="40000"/>
                  </a:schemeClr>
                </a:solidFill>
                <a:latin typeface="Lucida Console" pitchFamily="49" charset="0"/>
              </a:rPr>
              <a:t>pivot</a:t>
            </a:r>
            <a:r>
              <a:rPr lang="en-AU" b="1" dirty="0" smtClean="0">
                <a:solidFill>
                  <a:schemeClr val="accent3">
                    <a:lumMod val="60000"/>
                    <a:lumOff val="40000"/>
                  </a:schemeClr>
                </a:solidFill>
                <a:latin typeface="Lucida Console" pitchFamily="49" charset="0"/>
              </a:rPr>
              <a:t>))</a:t>
            </a:r>
          </a:p>
          <a:p>
            <a:endParaRPr lang="en-AU" b="1" dirty="0" smtClean="0">
              <a:solidFill>
                <a:schemeClr val="accent3">
                  <a:lumMod val="60000"/>
                  <a:lumOff val="40000"/>
                </a:schemeClr>
              </a:solidFill>
              <a:latin typeface="Lucida Console" pitchFamily="49" charset="0"/>
            </a:endParaRPr>
          </a:p>
        </p:txBody>
      </p:sp>
      <p:sp>
        <p:nvSpPr>
          <p:cNvPr id="6" name="Title 5"/>
          <p:cNvSpPr>
            <a:spLocks noGrp="1"/>
          </p:cNvSpPr>
          <p:nvPr>
            <p:ph type="title"/>
          </p:nvPr>
        </p:nvSpPr>
        <p:spPr/>
        <p:txBody>
          <a:bodyPr/>
          <a:lstStyle/>
          <a:p>
            <a:r>
              <a:rPr lang="en-GB" dirty="0" smtClean="0"/>
              <a:t>Basics</a:t>
            </a:r>
            <a:endParaRPr lang="en-GB" dirty="0"/>
          </a:p>
        </p:txBody>
      </p:sp>
      <p:sp>
        <p:nvSpPr>
          <p:cNvPr id="5" name="Rounded Rectangular Callout 4"/>
          <p:cNvSpPr/>
          <p:nvPr/>
        </p:nvSpPr>
        <p:spPr bwMode="auto">
          <a:xfrm>
            <a:off x="2413560" y="900761"/>
            <a:ext cx="1013681"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Erlang</a:t>
            </a:r>
            <a:endParaRPr lang="en-GB" sz="2400" dirty="0" smtClean="0">
              <a:gradFill>
                <a:gsLst>
                  <a:gs pos="0">
                    <a:srgbClr val="FFFFFF"/>
                  </a:gs>
                  <a:gs pos="100000">
                    <a:srgbClr val="FFFFFF"/>
                  </a:gs>
                </a:gsLst>
                <a:lin ang="5400000" scaled="0"/>
              </a:gradFill>
            </a:endParaRPr>
          </a:p>
        </p:txBody>
      </p:sp>
      <p:sp>
        <p:nvSpPr>
          <p:cNvPr id="7" name="Rounded Rectangular Callout 6"/>
          <p:cNvSpPr/>
          <p:nvPr/>
        </p:nvSpPr>
        <p:spPr bwMode="auto">
          <a:xfrm>
            <a:off x="8345233" y="928670"/>
            <a:ext cx="525995" cy="510774"/>
          </a:xfrm>
          <a:prstGeom prst="wedgeRoundRectCallout">
            <a:avLst>
              <a:gd name="adj1" fmla="val 2383"/>
              <a:gd name="adj2" fmla="val -8521"/>
              <a:gd name="adj3" fmla="val 16667"/>
            </a:avLst>
          </a:prstGeom>
          <a:solidFill>
            <a:schemeClr val="accent3">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F</a:t>
            </a:r>
            <a:r>
              <a:rPr lang="en-GB" sz="2400" dirty="0" smtClean="0">
                <a:solidFill>
                  <a:schemeClr val="bg1"/>
                </a:solidFill>
              </a:rPr>
              <a:t>#</a:t>
            </a:r>
            <a:endParaRPr lang="en-GB" sz="2400" dirty="0" smtClean="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736"/>
            <a:ext cx="8537132" cy="4525963"/>
          </a:xfrm>
        </p:spPr>
        <p:txBody>
          <a:bodyPr>
            <a:normAutofit/>
          </a:bodyPr>
          <a:lstStyle/>
          <a:p>
            <a:pPr>
              <a:buNone/>
            </a:pPr>
            <a:r>
              <a:rPr lang="en-GB" sz="1800" b="1" dirty="0" err="1" smtClean="0">
                <a:solidFill>
                  <a:srgbClr val="92D050"/>
                </a:solidFill>
                <a:latin typeface="Lucida Console" pitchFamily="49" charset="0"/>
              </a:rPr>
              <a:t>quicksort</a:t>
            </a:r>
            <a:r>
              <a:rPr lang="en-GB" sz="1800" b="1" dirty="0" smtClean="0">
                <a:solidFill>
                  <a:srgbClr val="92D050"/>
                </a:solidFill>
                <a:latin typeface="Lucida Console" pitchFamily="49" charset="0"/>
              </a:rPr>
              <a:t>([]) -&gt; []; </a:t>
            </a:r>
          </a:p>
          <a:p>
            <a:pPr>
              <a:buNone/>
            </a:pPr>
            <a:r>
              <a:rPr lang="en-GB" sz="1800" b="1" dirty="0" err="1" smtClean="0">
                <a:solidFill>
                  <a:srgbClr val="92D050"/>
                </a:solidFill>
                <a:latin typeface="Lucida Console" pitchFamily="49" charset="0"/>
              </a:rPr>
              <a:t>quicksort</a:t>
            </a:r>
            <a:r>
              <a:rPr lang="en-GB" sz="1800" b="1" dirty="0" smtClean="0">
                <a:solidFill>
                  <a:srgbClr val="92D050"/>
                </a:solidFill>
                <a:latin typeface="Lucida Console" pitchFamily="49" charset="0"/>
              </a:rPr>
              <a:t>([</a:t>
            </a:r>
            <a:r>
              <a:rPr lang="en-GB" sz="1800" b="1" dirty="0" err="1" smtClean="0">
                <a:solidFill>
                  <a:srgbClr val="92D050"/>
                </a:solidFill>
                <a:latin typeface="Lucida Console" pitchFamily="49" charset="0"/>
              </a:rPr>
              <a:t>Pivot|Rest</a:t>
            </a:r>
            <a:r>
              <a:rPr lang="en-GB" sz="1800" b="1" dirty="0" smtClean="0">
                <a:solidFill>
                  <a:srgbClr val="92D050"/>
                </a:solidFill>
                <a:latin typeface="Lucida Console" pitchFamily="49" charset="0"/>
              </a:rPr>
              <a:t>]) -&gt; </a:t>
            </a:r>
            <a:r>
              <a:rPr lang="en-GB" sz="1800" b="1" dirty="0" smtClean="0">
                <a:solidFill>
                  <a:srgbClr val="92D050"/>
                </a:solidFill>
                <a:latin typeface="Lucida Console" pitchFamily="49" charset="0"/>
              </a:rPr>
              <a:t>    </a:t>
            </a:r>
          </a:p>
          <a:p>
            <a:pPr>
              <a:buNone/>
            </a:pPr>
            <a:r>
              <a:rPr lang="en-GB" sz="1800" b="1" dirty="0" smtClean="0">
                <a:solidFill>
                  <a:srgbClr val="92D050"/>
                </a:solidFill>
                <a:latin typeface="Lucida Console" pitchFamily="49" charset="0"/>
              </a:rPr>
              <a:t> </a:t>
            </a:r>
            <a:r>
              <a:rPr lang="en-GB" sz="1800" b="1" dirty="0" smtClean="0">
                <a:solidFill>
                  <a:srgbClr val="92D050"/>
                </a:solidFill>
                <a:latin typeface="Lucida Console" pitchFamily="49" charset="0"/>
              </a:rPr>
              <a:t>   </a:t>
            </a:r>
            <a:r>
              <a:rPr lang="en-GB" sz="1800" b="1" dirty="0" err="1" smtClean="0">
                <a:solidFill>
                  <a:srgbClr val="92D050"/>
                </a:solidFill>
                <a:latin typeface="Lucida Console" pitchFamily="49" charset="0"/>
              </a:rPr>
              <a:t>quicksort</a:t>
            </a:r>
            <a:r>
              <a:rPr lang="en-GB" sz="1800" b="1" dirty="0" smtClean="0">
                <a:solidFill>
                  <a:srgbClr val="92D050"/>
                </a:solidFill>
                <a:latin typeface="Lucida Console" pitchFamily="49" charset="0"/>
              </a:rPr>
              <a:t>([Front || Front &lt;- Rest, Front &lt; Pivot]) </a:t>
            </a:r>
          </a:p>
          <a:p>
            <a:pPr>
              <a:buNone/>
            </a:pPr>
            <a:r>
              <a:rPr lang="en-GB" sz="1800" b="1" dirty="0" smtClean="0">
                <a:solidFill>
                  <a:srgbClr val="92D050"/>
                </a:solidFill>
                <a:latin typeface="Lucida Console" pitchFamily="49" charset="0"/>
              </a:rPr>
              <a:t>    ++ [Pivot] ++ </a:t>
            </a:r>
          </a:p>
          <a:p>
            <a:pPr>
              <a:buNone/>
            </a:pPr>
            <a:r>
              <a:rPr lang="en-GB" sz="1800" b="1" dirty="0" smtClean="0">
                <a:solidFill>
                  <a:srgbClr val="92D050"/>
                </a:solidFill>
                <a:latin typeface="Lucida Console" pitchFamily="49" charset="0"/>
              </a:rPr>
              <a:t>    </a:t>
            </a:r>
            <a:r>
              <a:rPr lang="en-GB" sz="1800" b="1" dirty="0" err="1" smtClean="0">
                <a:solidFill>
                  <a:srgbClr val="92D050"/>
                </a:solidFill>
                <a:latin typeface="Lucida Console" pitchFamily="49" charset="0"/>
              </a:rPr>
              <a:t>quicksort</a:t>
            </a:r>
            <a:r>
              <a:rPr lang="en-GB" sz="1800" b="1" dirty="0" smtClean="0">
                <a:solidFill>
                  <a:srgbClr val="92D050"/>
                </a:solidFill>
                <a:latin typeface="Lucida Console" pitchFamily="49" charset="0"/>
              </a:rPr>
              <a:t>([Back || Back &lt;- Rest, Back &gt;= Pivot]).</a:t>
            </a:r>
            <a:endParaRPr lang="en-GB" sz="1800" b="1" dirty="0" smtClean="0">
              <a:solidFill>
                <a:srgbClr val="92D050"/>
              </a:solidFill>
              <a:latin typeface="Lucida Console" pitchFamily="49" charset="0"/>
            </a:endParaRPr>
          </a:p>
        </p:txBody>
      </p:sp>
      <p:sp>
        <p:nvSpPr>
          <p:cNvPr id="4" name="Content Placeholder 2"/>
          <p:cNvSpPr txBox="1">
            <a:spLocks/>
          </p:cNvSpPr>
          <p:nvPr/>
        </p:nvSpPr>
        <p:spPr>
          <a:xfrm>
            <a:off x="163772" y="3936725"/>
            <a:ext cx="8980227" cy="4525963"/>
          </a:xfrm>
          <a:prstGeom prst="rect">
            <a:avLst/>
          </a:prstGeom>
        </p:spPr>
        <p:txBody>
          <a:bodyPr vert="horz" lIns="91432" tIns="45715" rIns="91432" bIns="45715" rtlCol="0">
            <a:noAutofit/>
          </a:bodyPr>
          <a:lstStyle/>
          <a:p>
            <a:r>
              <a:rPr lang="en-AU" b="1" dirty="0" smtClean="0">
                <a:solidFill>
                  <a:schemeClr val="accent3">
                    <a:lumMod val="75000"/>
                  </a:schemeClr>
                </a:solidFill>
                <a:latin typeface="Lucida Console" pitchFamily="49" charset="0"/>
              </a:rPr>
              <a:t>let</a:t>
            </a:r>
            <a:r>
              <a:rPr lang="en-AU" b="1" dirty="0" smtClean="0">
                <a:solidFill>
                  <a:schemeClr val="accent3">
                    <a:lumMod val="60000"/>
                    <a:lumOff val="40000"/>
                  </a:schemeClr>
                </a:solidFill>
                <a:latin typeface="Lucida Console" pitchFamily="49" charset="0"/>
              </a:rPr>
              <a:t> </a:t>
            </a:r>
            <a:r>
              <a:rPr lang="en-AU" b="1" dirty="0" smtClean="0">
                <a:solidFill>
                  <a:schemeClr val="accent3">
                    <a:lumMod val="75000"/>
                  </a:schemeClr>
                </a:solidFill>
                <a:latin typeface="Lucida Console" pitchFamily="49" charset="0"/>
              </a:rPr>
              <a:t>rec</a:t>
            </a:r>
            <a:r>
              <a:rPr lang="en-AU" b="1" dirty="0" smtClean="0">
                <a:solidFill>
                  <a:schemeClr val="accent3">
                    <a:lumMod val="60000"/>
                    <a:lumOff val="40000"/>
                  </a:schemeClr>
                </a:solidFill>
                <a:latin typeface="Lucida Console" pitchFamily="49" charset="0"/>
              </a:rPr>
              <a:t> </a:t>
            </a:r>
            <a:r>
              <a:rPr lang="en-AU" b="1" dirty="0" err="1" smtClean="0">
                <a:solidFill>
                  <a:schemeClr val="accent3">
                    <a:lumMod val="60000"/>
                    <a:lumOff val="40000"/>
                  </a:schemeClr>
                </a:solidFill>
                <a:latin typeface="Lucida Console" pitchFamily="49" charset="0"/>
              </a:rPr>
              <a:t>quicksort</a:t>
            </a:r>
            <a:r>
              <a:rPr lang="en-AU" b="1" dirty="0" smtClean="0">
                <a:solidFill>
                  <a:schemeClr val="accent3">
                    <a:lumMod val="60000"/>
                    <a:lumOff val="40000"/>
                  </a:schemeClr>
                </a:solidFill>
                <a:latin typeface="Lucida Console" pitchFamily="49" charset="0"/>
              </a:rPr>
              <a:t> = function</a:t>
            </a:r>
          </a:p>
          <a:p>
            <a:r>
              <a:rPr lang="en-AU" b="1" dirty="0" smtClean="0">
                <a:solidFill>
                  <a:schemeClr val="accent3">
                    <a:lumMod val="60000"/>
                    <a:lumOff val="40000"/>
                  </a:schemeClr>
                </a:solidFill>
                <a:latin typeface="Lucida Console" pitchFamily="49" charset="0"/>
              </a:rPr>
              <a:t>   | [] -&gt; []</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 pivot::rest -&gt; </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let </a:t>
            </a:r>
            <a:r>
              <a:rPr lang="en-AU" b="1" dirty="0" err="1" smtClean="0">
                <a:solidFill>
                  <a:schemeClr val="accent3">
                    <a:lumMod val="60000"/>
                    <a:lumOff val="40000"/>
                  </a:schemeClr>
                </a:solidFill>
                <a:latin typeface="Lucida Console" pitchFamily="49" charset="0"/>
              </a:rPr>
              <a:t>lo,hi</a:t>
            </a:r>
            <a:r>
              <a:rPr lang="en-AU" b="1" dirty="0" smtClean="0">
                <a:solidFill>
                  <a:schemeClr val="accent3">
                    <a:lumMod val="60000"/>
                    <a:lumOff val="40000"/>
                  </a:schemeClr>
                </a:solidFill>
                <a:latin typeface="Lucida Console" pitchFamily="49" charset="0"/>
              </a:rPr>
              <a:t> = rest |&gt; </a:t>
            </a:r>
            <a:r>
              <a:rPr lang="en-AU" b="1" dirty="0" err="1" smtClean="0">
                <a:solidFill>
                  <a:schemeClr val="accent3">
                    <a:lumMod val="60000"/>
                    <a:lumOff val="40000"/>
                  </a:schemeClr>
                </a:solidFill>
                <a:latin typeface="Lucida Console" pitchFamily="49" charset="0"/>
              </a:rPr>
              <a:t>List.partition</a:t>
            </a:r>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(fun x -&gt; x &lt; pivot)</a:t>
            </a:r>
            <a:endParaRPr lang="en-AU" b="1" dirty="0" smtClean="0">
              <a:solidFill>
                <a:schemeClr val="accent3">
                  <a:lumMod val="60000"/>
                  <a:lumOff val="40000"/>
                </a:schemeClr>
              </a:solidFill>
              <a:latin typeface="Lucida Console" pitchFamily="49" charset="0"/>
            </a:endParaRP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a:t>
            </a:r>
            <a:r>
              <a:rPr lang="en-AU" b="1" dirty="0" err="1" smtClean="0">
                <a:solidFill>
                  <a:schemeClr val="accent3">
                    <a:lumMod val="60000"/>
                    <a:lumOff val="40000"/>
                  </a:schemeClr>
                </a:solidFill>
                <a:latin typeface="Lucida Console" pitchFamily="49" charset="0"/>
              </a:rPr>
              <a:t>quicksort</a:t>
            </a:r>
            <a:r>
              <a:rPr lang="en-AU" b="1" dirty="0" smtClean="0">
                <a:solidFill>
                  <a:schemeClr val="accent3">
                    <a:lumMod val="60000"/>
                    <a:lumOff val="40000"/>
                  </a:schemeClr>
                </a:solidFill>
                <a:latin typeface="Lucida Console" pitchFamily="49" charset="0"/>
              </a:rPr>
              <a:t> lo @ [rest] @ </a:t>
            </a:r>
            <a:r>
              <a:rPr lang="en-AU" b="1" dirty="0" err="1" smtClean="0">
                <a:solidFill>
                  <a:schemeClr val="accent3">
                    <a:lumMod val="60000"/>
                    <a:lumOff val="40000"/>
                  </a:schemeClr>
                </a:solidFill>
                <a:latin typeface="Lucida Console" pitchFamily="49" charset="0"/>
              </a:rPr>
              <a:t>quicksort</a:t>
            </a:r>
            <a:r>
              <a:rPr lang="en-AU" b="1" dirty="0" smtClean="0">
                <a:solidFill>
                  <a:schemeClr val="accent3">
                    <a:lumMod val="60000"/>
                    <a:lumOff val="40000"/>
                  </a:schemeClr>
                </a:solidFill>
                <a:latin typeface="Lucida Console" pitchFamily="49" charset="0"/>
              </a:rPr>
              <a:t> hi</a:t>
            </a:r>
          </a:p>
          <a:p>
            <a:endParaRPr lang="en-AU" b="1" dirty="0" smtClean="0">
              <a:solidFill>
                <a:schemeClr val="accent3">
                  <a:lumMod val="60000"/>
                  <a:lumOff val="40000"/>
                </a:schemeClr>
              </a:solidFill>
              <a:latin typeface="Lucida Console" pitchFamily="49" charset="0"/>
            </a:endParaRPr>
          </a:p>
        </p:txBody>
      </p:sp>
      <p:sp>
        <p:nvSpPr>
          <p:cNvPr id="6" name="Title 5"/>
          <p:cNvSpPr>
            <a:spLocks noGrp="1"/>
          </p:cNvSpPr>
          <p:nvPr>
            <p:ph type="title"/>
          </p:nvPr>
        </p:nvSpPr>
        <p:spPr/>
        <p:txBody>
          <a:bodyPr/>
          <a:lstStyle/>
          <a:p>
            <a:r>
              <a:rPr lang="en-GB" dirty="0" smtClean="0"/>
              <a:t>Basics</a:t>
            </a:r>
            <a:endParaRPr lang="en-GB" dirty="0"/>
          </a:p>
        </p:txBody>
      </p:sp>
      <p:sp>
        <p:nvSpPr>
          <p:cNvPr id="5" name="Rounded Rectangular Callout 4"/>
          <p:cNvSpPr/>
          <p:nvPr/>
        </p:nvSpPr>
        <p:spPr bwMode="auto">
          <a:xfrm>
            <a:off x="2413560" y="900761"/>
            <a:ext cx="1013681"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Erlang</a:t>
            </a:r>
            <a:endParaRPr lang="en-GB" sz="2400" dirty="0" smtClean="0">
              <a:gradFill>
                <a:gsLst>
                  <a:gs pos="0">
                    <a:srgbClr val="FFFFFF"/>
                  </a:gs>
                  <a:gs pos="100000">
                    <a:srgbClr val="FFFFFF"/>
                  </a:gs>
                </a:gsLst>
                <a:lin ang="5400000" scaled="0"/>
              </a:gradFill>
            </a:endParaRPr>
          </a:p>
        </p:txBody>
      </p:sp>
      <p:sp>
        <p:nvSpPr>
          <p:cNvPr id="7" name="Rounded Rectangular Callout 6"/>
          <p:cNvSpPr/>
          <p:nvPr/>
        </p:nvSpPr>
        <p:spPr bwMode="auto">
          <a:xfrm>
            <a:off x="8345233" y="928670"/>
            <a:ext cx="525995" cy="510774"/>
          </a:xfrm>
          <a:prstGeom prst="wedgeRoundRectCallout">
            <a:avLst>
              <a:gd name="adj1" fmla="val 2383"/>
              <a:gd name="adj2" fmla="val -8521"/>
              <a:gd name="adj3" fmla="val 16667"/>
            </a:avLst>
          </a:prstGeom>
          <a:solidFill>
            <a:schemeClr val="accent3">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F</a:t>
            </a:r>
            <a:r>
              <a:rPr lang="en-GB" sz="2400" dirty="0" smtClean="0">
                <a:solidFill>
                  <a:schemeClr val="bg1"/>
                </a:solidFill>
              </a:rPr>
              <a:t>#</a:t>
            </a:r>
            <a:endParaRPr lang="en-GB" sz="2400" dirty="0" smtClean="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Pipelines</a:t>
            </a:r>
            <a:endParaRPr lang="en-GB" dirty="0"/>
          </a:p>
        </p:txBody>
      </p:sp>
      <p:sp>
        <p:nvSpPr>
          <p:cNvPr id="6" name="Text Placeholder 5"/>
          <p:cNvSpPr>
            <a:spLocks noGrp="1"/>
          </p:cNvSpPr>
          <p:nvPr>
            <p:ph type="body" sz="quarter" idx="10"/>
          </p:nvPr>
        </p:nvSpPr>
        <p:spPr/>
        <p:txBody>
          <a:bodyPr/>
          <a:lstStyle/>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ct val="0"/>
              </a:spcAft>
            </a:pPr>
            <a:r>
              <a:rPr lang="en-US" sz="3600" b="1" dirty="0" smtClean="0">
                <a:solidFill>
                  <a:schemeClr val="bg1"/>
                </a:solidFill>
                <a:cs typeface="Consolas" pitchFamily="49" charset="0"/>
              </a:rPr>
              <a:t>           x |&gt; f</a:t>
            </a:r>
          </a:p>
          <a:p>
            <a:pPr lvl="0" defTabSz="914400" fontAlgn="base">
              <a:lnSpc>
                <a:spcPct val="100000"/>
              </a:lnSpc>
              <a:spcBef>
                <a:spcPct val="0"/>
              </a:spcBef>
              <a:spcAft>
                <a:spcPct val="0"/>
              </a:spcAft>
            </a:pPr>
            <a:endParaRPr lang="en-US" sz="3600" b="1" dirty="0" smtClean="0">
              <a:solidFill>
                <a:schemeClr val="bg1"/>
              </a:solidFill>
              <a:cs typeface="Consolas" pitchFamily="49" charset="0"/>
            </a:endParaRPr>
          </a:p>
        </p:txBody>
      </p:sp>
      <p:sp>
        <p:nvSpPr>
          <p:cNvPr id="5" name="AutoShape 5"/>
          <p:cNvSpPr>
            <a:spLocks noChangeArrowheads="1"/>
          </p:cNvSpPr>
          <p:nvPr/>
        </p:nvSpPr>
        <p:spPr bwMode="auto">
          <a:xfrm>
            <a:off x="824331" y="1692477"/>
            <a:ext cx="3406382" cy="523220"/>
          </a:xfrm>
          <a:prstGeom prst="wedgeRectCallout">
            <a:avLst>
              <a:gd name="adj1" fmla="val 53278"/>
              <a:gd name="adj2" fmla="val 13973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The pipeline operator</a:t>
            </a:r>
            <a:endParaRPr lang="en-GB"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Pipelines</a:t>
            </a:r>
            <a:endParaRPr lang="en-GB" dirty="0"/>
          </a:p>
        </p:txBody>
      </p:sp>
      <p:sp>
        <p:nvSpPr>
          <p:cNvPr id="6" name="Text Placeholder 5"/>
          <p:cNvSpPr>
            <a:spLocks noGrp="1"/>
          </p:cNvSpPr>
          <p:nvPr>
            <p:ph type="body" sz="quarter" idx="10"/>
          </p:nvPr>
        </p:nvSpPr>
        <p:spPr/>
        <p:txBody>
          <a:bodyPr/>
          <a:lstStyle/>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ct val="0"/>
              </a:spcAft>
            </a:pPr>
            <a:r>
              <a:rPr lang="en-US" sz="3600" b="1" dirty="0" smtClean="0">
                <a:solidFill>
                  <a:schemeClr val="bg1"/>
                </a:solidFill>
                <a:cs typeface="Consolas" pitchFamily="49" charset="0"/>
              </a:rPr>
              <a:t>           x |&gt; f1</a:t>
            </a:r>
          </a:p>
          <a:p>
            <a:pPr lvl="0" defTabSz="914400" fontAlgn="base">
              <a:lnSpc>
                <a:spcPct val="100000"/>
              </a:lnSpc>
              <a:spcBef>
                <a:spcPct val="0"/>
              </a:spcBef>
              <a:spcAft>
                <a:spcPct val="0"/>
              </a:spcAft>
            </a:pPr>
            <a:r>
              <a:rPr lang="en-US" sz="3600" b="1" dirty="0" smtClean="0">
                <a:solidFill>
                  <a:schemeClr val="bg1"/>
                </a:solidFill>
                <a:cs typeface="Consolas" pitchFamily="49" charset="0"/>
              </a:rPr>
              <a:t>             |&gt; f2</a:t>
            </a:r>
          </a:p>
          <a:p>
            <a:pPr lvl="0" defTabSz="914400" fontAlgn="base">
              <a:lnSpc>
                <a:spcPct val="100000"/>
              </a:lnSpc>
              <a:spcBef>
                <a:spcPct val="0"/>
              </a:spcBef>
              <a:spcAft>
                <a:spcPct val="0"/>
              </a:spcAft>
            </a:pPr>
            <a:r>
              <a:rPr lang="en-US" sz="3600" b="1" dirty="0" smtClean="0">
                <a:solidFill>
                  <a:schemeClr val="bg1"/>
                </a:solidFill>
                <a:cs typeface="Consolas" pitchFamily="49" charset="0"/>
              </a:rPr>
              <a:t>             |&gt; f3</a:t>
            </a:r>
          </a:p>
          <a:p>
            <a:pPr lvl="0" defTabSz="914400" fontAlgn="base">
              <a:lnSpc>
                <a:spcPct val="100000"/>
              </a:lnSpc>
              <a:spcBef>
                <a:spcPct val="0"/>
              </a:spcBef>
              <a:spcAft>
                <a:spcPct val="0"/>
              </a:spcAft>
            </a:pPr>
            <a:endParaRPr lang="en-US" sz="3600" b="1" dirty="0" smtClean="0">
              <a:solidFill>
                <a:schemeClr val="bg1"/>
              </a:solidFill>
              <a:cs typeface="Consolas" pitchFamily="49" charset="0"/>
            </a:endParaRPr>
          </a:p>
        </p:txBody>
      </p:sp>
      <p:sp>
        <p:nvSpPr>
          <p:cNvPr id="8" name="AutoShape 5"/>
          <p:cNvSpPr>
            <a:spLocks noChangeArrowheads="1"/>
          </p:cNvSpPr>
          <p:nvPr/>
        </p:nvSpPr>
        <p:spPr bwMode="auto">
          <a:xfrm>
            <a:off x="1106459" y="1477034"/>
            <a:ext cx="2842125" cy="954107"/>
          </a:xfrm>
          <a:prstGeom prst="wedgeRectCallout">
            <a:avLst>
              <a:gd name="adj1" fmla="val 46481"/>
              <a:gd name="adj2" fmla="val 88444"/>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Successive stages </a:t>
            </a:r>
          </a:p>
          <a:p>
            <a:pPr algn="ctr"/>
            <a:r>
              <a:rPr lang="en-GB" sz="2800" b="1" dirty="0" smtClean="0"/>
              <a:t>in a pipeline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squares (n, m)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x </a:t>
            </a:r>
            <a:r>
              <a:rPr lang="en-US" sz="2000" b="1" dirty="0" smtClean="0">
                <a:solidFill>
                  <a:schemeClr val="accent2"/>
                </a:solidFill>
                <a:cs typeface="Consolas" pitchFamily="49" charset="0"/>
              </a:rPr>
              <a:t>in</a:t>
            </a:r>
            <a:r>
              <a:rPr lang="en-US" sz="2000" b="1" dirty="0" smtClean="0">
                <a:cs typeface="Consolas" pitchFamily="49" charset="0"/>
              </a:rPr>
              <a:t> n .. m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x,x</a:t>
            </a:r>
            <a:r>
              <a:rPr lang="en-US" sz="2000" b="1" dirty="0" smtClean="0">
                <a:cs typeface="Consolas" pitchFamily="49" charset="0"/>
              </a:rPr>
              <a:t>*x) ]</a:t>
            </a:r>
          </a:p>
          <a:p>
            <a:pPr marL="0" indent="0">
              <a:buNone/>
              <a:defRPr/>
            </a:pPr>
            <a:endParaRPr lang="en-US" sz="2000" b="1" dirty="0" smtClean="0">
              <a:cs typeface="Consolas" pitchFamily="49" charset="0"/>
            </a:endParaRPr>
          </a:p>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activities children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child </a:t>
            </a:r>
            <a:r>
              <a:rPr lang="en-US" sz="2000" b="1" dirty="0" smtClean="0">
                <a:solidFill>
                  <a:schemeClr val="accent2"/>
                </a:solidFill>
                <a:cs typeface="Consolas" pitchFamily="49" charset="0"/>
              </a:rPr>
              <a:t>in</a:t>
            </a:r>
            <a:r>
              <a:rPr lang="en-US" sz="2000" b="1" dirty="0" smtClean="0">
                <a:cs typeface="Consolas" pitchFamily="49" charset="0"/>
              </a:rPr>
              <a:t> children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WakeUp.fs</a:t>
            </a:r>
            <a:r>
              <a:rPr lang="en-US" sz="2000" b="1" dirty="0" smtClean="0">
                <a:cs typeface="Consolas" pitchFamily="49" charset="0"/>
              </a:rPr>
              <a:t>"</a:t>
            </a:r>
          </a:p>
          <a:p>
            <a:pPr>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morningActivies</a:t>
            </a:r>
            <a:r>
              <a:rPr lang="en-US" sz="2000" b="1" dirty="0" smtClean="0">
                <a:cs typeface="Consolas" pitchFamily="49" charset="0"/>
              </a:rPr>
              <a:t> child ]</a:t>
            </a:r>
          </a:p>
          <a:p>
            <a:pPr marL="0" indent="0">
              <a:buNone/>
              <a:defRPr/>
            </a:pPr>
            <a:r>
              <a:rPr lang="en-US" sz="2000" b="1" dirty="0" smtClean="0">
                <a:cs typeface="Consolas" pitchFamily="49" charset="0"/>
              </a:rPr>
              <a:t> </a:t>
            </a:r>
          </a:p>
          <a:p>
            <a:pPr marL="0" indent="0">
              <a:buNone/>
              <a:defRPr/>
            </a:pPr>
            <a:r>
              <a:rPr lang="en-US" sz="2000" b="1" dirty="0" smtClean="0">
                <a:cs typeface="Consolas" pitchFamily="49" charset="0"/>
              </a:rPr>
              <a:t> </a:t>
            </a:r>
          </a:p>
          <a:p>
            <a:pPr marL="0" indent="0">
              <a:buNone/>
              <a:defRPr/>
            </a:pPr>
            <a:endParaRPr lang="en-US" sz="2000" b="1" dirty="0" smtClean="0">
              <a:cs typeface="Consolas" pitchFamily="49" charset="0"/>
            </a:endParaRPr>
          </a:p>
        </p:txBody>
      </p:sp>
      <p:sp>
        <p:nvSpPr>
          <p:cNvPr id="6" name="Rectangular Callout 5"/>
          <p:cNvSpPr/>
          <p:nvPr/>
        </p:nvSpPr>
        <p:spPr>
          <a:xfrm>
            <a:off x="6858016" y="698967"/>
            <a:ext cx="2143140" cy="400110"/>
          </a:xfrm>
          <a:prstGeom prst="wedgeRectCallout">
            <a:avLst>
              <a:gd name="adj1" fmla="val -171678"/>
              <a:gd name="adj2" fmla="val 338510"/>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Generated data</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dir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file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Directory.GetFiles</a:t>
            </a:r>
            <a:r>
              <a:rPr lang="en-US" sz="2000" b="1" dirty="0" smtClean="0">
                <a:cs typeface="Consolas" pitchFamily="49" charset="0"/>
              </a:rPr>
              <a:t> dir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for</a:t>
            </a:r>
            <a:r>
              <a:rPr lang="en-US" sz="2000" b="1" dirty="0" smtClean="0">
                <a:cs typeface="Consolas" pitchFamily="49" charset="0"/>
              </a:rPr>
              <a:t> sub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Directory.GetDirectories</a:t>
            </a:r>
            <a:r>
              <a:rPr lang="en-US" sz="2000" b="1" dirty="0" smtClean="0">
                <a:cs typeface="Consolas" pitchFamily="49" charset="0"/>
              </a:rPr>
              <a:t> dir </a:t>
            </a:r>
            <a:r>
              <a:rPr lang="en-US" sz="2000" b="1" dirty="0" smtClean="0">
                <a:solidFill>
                  <a:schemeClr val="accent2"/>
                </a:solidFill>
                <a:cs typeface="Consolas" pitchFamily="49" charset="0"/>
              </a:rPr>
              <a:t>do</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sub ]</a:t>
            </a:r>
          </a:p>
          <a:p>
            <a:pPr marL="0" indent="0">
              <a:buNone/>
              <a:defRPr/>
            </a:pPr>
            <a:endParaRPr lang="en-US" sz="2000" b="1" dirty="0" smtClean="0">
              <a:cs typeface="Consolas" pitchFamily="49" charset="0"/>
            </a:endParaRPr>
          </a:p>
          <a:p>
            <a:pPr marL="0" indent="0">
              <a:buNone/>
              <a:defRPr/>
            </a:pPr>
            <a:r>
              <a:rPr lang="en-US" sz="2000" b="1" dirty="0" err="1" smtClean="0">
                <a:cs typeface="Consolas" pitchFamily="49" charset="0"/>
              </a:rPr>
              <a:t>allFiles</a:t>
            </a:r>
            <a:r>
              <a:rPr lang="en-US" sz="2000" b="1" dirty="0" smtClean="0">
                <a:cs typeface="Consolas" pitchFamily="49" charset="0"/>
              </a:rPr>
              <a:t> @"C:\LogFiles"</a:t>
            </a:r>
          </a:p>
          <a:p>
            <a:pPr marL="0" indent="0">
              <a:buNone/>
              <a:defRPr/>
            </a:pPr>
            <a:endParaRPr lang="en-US" sz="2000" b="1" dirty="0" smtClean="0">
              <a:cs typeface="Consolas" pitchFamily="49" charset="0"/>
            </a:endParaRPr>
          </a:p>
        </p:txBody>
      </p:sp>
      <p:sp>
        <p:nvSpPr>
          <p:cNvPr id="6" name="Rectangular Callout 5"/>
          <p:cNvSpPr/>
          <p:nvPr/>
        </p:nvSpPr>
        <p:spPr>
          <a:xfrm>
            <a:off x="5714976" y="204550"/>
            <a:ext cx="3429024" cy="1015663"/>
          </a:xfrm>
          <a:prstGeom prst="wedgeRectCallout">
            <a:avLst>
              <a:gd name="adj1" fmla="val -75520"/>
              <a:gd name="adj2" fmla="val 121228"/>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We can do I/O  here</a:t>
            </a:r>
          </a:p>
          <a:p>
            <a:pPr algn="ctr"/>
            <a:endParaRPr lang="en-GB" sz="2000" b="1" dirty="0" smtClean="0">
              <a:solidFill>
                <a:schemeClr val="tx1"/>
              </a:solidFill>
            </a:endParaRPr>
          </a:p>
          <a:p>
            <a:pPr algn="ctr"/>
            <a:r>
              <a:rPr lang="en-GB" sz="2000" b="1" dirty="0" smtClean="0">
                <a:solidFill>
                  <a:schemeClr val="tx1"/>
                </a:solidFill>
              </a:rPr>
              <a:t>This is F#, not Haskell</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 Topics for the Erlang Programmer</a:t>
            </a:r>
            <a:endParaRPr lang="en-GB" dirty="0"/>
          </a:p>
        </p:txBody>
      </p:sp>
      <p:sp>
        <p:nvSpPr>
          <p:cNvPr id="3" name="Content Placeholder 2"/>
          <p:cNvSpPr>
            <a:spLocks noGrp="1"/>
          </p:cNvSpPr>
          <p:nvPr>
            <p:ph idx="1"/>
          </p:nvPr>
        </p:nvSpPr>
        <p:spPr/>
        <p:txBody>
          <a:bodyPr/>
          <a:lstStyle/>
          <a:p>
            <a:r>
              <a:rPr lang="en-GB" sz="3600" dirty="0" smtClean="0"/>
              <a:t>A little about F#</a:t>
            </a:r>
          </a:p>
          <a:p>
            <a:r>
              <a:rPr lang="en-GB" sz="3600" dirty="0" smtClean="0"/>
              <a:t>Basics</a:t>
            </a:r>
          </a:p>
          <a:p>
            <a:r>
              <a:rPr lang="en-GB" sz="3600" dirty="0" smtClean="0"/>
              <a:t>Syntax</a:t>
            </a:r>
          </a:p>
          <a:p>
            <a:r>
              <a:rPr lang="en-GB" sz="3600" dirty="0" smtClean="0">
                <a:solidFill>
                  <a:schemeClr val="tx1">
                    <a:lumMod val="50000"/>
                  </a:schemeClr>
                </a:solidFill>
              </a:rPr>
              <a:t>Types</a:t>
            </a:r>
          </a:p>
          <a:p>
            <a:r>
              <a:rPr lang="en-GB" sz="3600" dirty="0" smtClean="0">
                <a:solidFill>
                  <a:schemeClr val="tx1">
                    <a:lumMod val="50000"/>
                  </a:schemeClr>
                </a:solidFill>
              </a:rPr>
              <a:t>Pattern Matching</a:t>
            </a:r>
          </a:p>
          <a:p>
            <a:r>
              <a:rPr lang="en-GB" sz="3600" dirty="0" smtClean="0">
                <a:solidFill>
                  <a:schemeClr val="tx1">
                    <a:lumMod val="50000"/>
                  </a:schemeClr>
                </a:solidFill>
              </a:rPr>
              <a:t>Objects</a:t>
            </a:r>
          </a:p>
          <a:p>
            <a:r>
              <a:rPr lang="en-GB" sz="3600" dirty="0" smtClean="0"/>
              <a:t>In-memory Agent Programming</a:t>
            </a:r>
          </a:p>
          <a:p>
            <a:endParaRPr lang="en-GB" sz="3600" dirty="0" smtClean="0"/>
          </a:p>
          <a:p>
            <a:endParaRPr lang="en-GB" sz="3600" dirty="0" smtClean="0"/>
          </a:p>
          <a:p>
            <a:endParaRPr lang="en-GB" sz="36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seq {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dir =</a:t>
            </a:r>
          </a:p>
          <a:p>
            <a:pPr marL="0" indent="0">
              <a:buNone/>
              <a:defRPr/>
            </a:pPr>
            <a:r>
              <a:rPr lang="en-US" sz="2000" b="1" dirty="0" smtClean="0">
                <a:cs typeface="Consolas" pitchFamily="49" charset="0"/>
              </a:rPr>
              <a:t>  seq { </a:t>
            </a:r>
            <a:r>
              <a:rPr lang="en-US" sz="2000" b="1" dirty="0" smtClean="0">
                <a:solidFill>
                  <a:schemeClr val="accent2"/>
                </a:solidFill>
                <a:cs typeface="Consolas" pitchFamily="49" charset="0"/>
              </a:rPr>
              <a:t>for</a:t>
            </a:r>
            <a:r>
              <a:rPr lang="en-US" sz="2000" b="1" dirty="0" smtClean="0">
                <a:cs typeface="Consolas" pitchFamily="49" charset="0"/>
              </a:rPr>
              <a:t> file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Directory.GetFiles</a:t>
            </a:r>
            <a:r>
              <a:rPr lang="en-US" sz="2000" b="1" dirty="0" smtClean="0">
                <a:cs typeface="Consolas" pitchFamily="49" charset="0"/>
              </a:rPr>
              <a:t> dir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for</a:t>
            </a:r>
            <a:r>
              <a:rPr lang="en-US" sz="2000" b="1" dirty="0" smtClean="0">
                <a:cs typeface="Consolas" pitchFamily="49" charset="0"/>
              </a:rPr>
              <a:t> sub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Directory.GetDirectories</a:t>
            </a:r>
            <a:r>
              <a:rPr lang="en-US" sz="2000" b="1" dirty="0" smtClean="0">
                <a:cs typeface="Consolas" pitchFamily="49" charset="0"/>
              </a:rPr>
              <a:t> dir </a:t>
            </a:r>
            <a:r>
              <a:rPr lang="en-US" sz="2000" b="1" dirty="0" smtClean="0">
                <a:solidFill>
                  <a:schemeClr val="accent2"/>
                </a:solidFill>
                <a:cs typeface="Consolas" pitchFamily="49" charset="0"/>
              </a:rPr>
              <a:t>do</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sub }</a:t>
            </a:r>
          </a:p>
          <a:p>
            <a:pPr marL="0" indent="0">
              <a:buNone/>
              <a:defRPr/>
            </a:pPr>
            <a:endParaRPr lang="en-US" sz="2000" b="1" dirty="0" smtClean="0">
              <a:cs typeface="Consolas" pitchFamily="49" charset="0"/>
            </a:endParaRPr>
          </a:p>
          <a:p>
            <a:pPr marL="0" indent="0">
              <a:buNone/>
              <a:defRPr/>
            </a:pPr>
            <a:r>
              <a:rPr lang="en-US" sz="2000" b="1" dirty="0" err="1" smtClean="0">
                <a:cs typeface="Consolas" pitchFamily="49" charset="0"/>
              </a:rPr>
              <a:t>allFiles</a:t>
            </a:r>
            <a:r>
              <a:rPr lang="en-US" sz="2000" b="1" dirty="0" smtClean="0">
                <a:cs typeface="Consolas" pitchFamily="49" charset="0"/>
              </a:rPr>
              <a:t> @"C:\LogFiles"</a:t>
            </a:r>
          </a:p>
          <a:p>
            <a:pPr marL="0" indent="0">
              <a:buNone/>
              <a:defRPr/>
            </a:pPr>
            <a:r>
              <a:rPr lang="en-US" sz="2000" b="1" dirty="0" smtClean="0">
                <a:cs typeface="Consolas" pitchFamily="49" charset="0"/>
              </a:rPr>
              <a:t>    |&gt; </a:t>
            </a:r>
            <a:r>
              <a:rPr lang="en-US" sz="2000" b="1" dirty="0" err="1" smtClean="0">
                <a:cs typeface="Consolas" pitchFamily="49" charset="0"/>
              </a:rPr>
              <a:t>Seq.take</a:t>
            </a:r>
            <a:r>
              <a:rPr lang="en-US" sz="2000" b="1" dirty="0" smtClean="0">
                <a:cs typeface="Consolas" pitchFamily="49" charset="0"/>
              </a:rPr>
              <a:t> 100 </a:t>
            </a:r>
          </a:p>
          <a:p>
            <a:pPr marL="0" indent="0">
              <a:buNone/>
              <a:defRPr/>
            </a:pPr>
            <a:r>
              <a:rPr lang="en-US" sz="2000" b="1" dirty="0" smtClean="0">
                <a:cs typeface="Consolas" pitchFamily="49" charset="0"/>
              </a:rPr>
              <a:t>    |&gt; show</a:t>
            </a:r>
          </a:p>
          <a:p>
            <a:pPr marL="0" indent="0">
              <a:buNone/>
              <a:defRPr/>
            </a:pPr>
            <a:endParaRPr lang="en-US" sz="2000" b="1" dirty="0" smtClean="0">
              <a:cs typeface="Consolas" pitchFamily="49" charset="0"/>
            </a:endParaRPr>
          </a:p>
        </p:txBody>
      </p:sp>
      <p:sp>
        <p:nvSpPr>
          <p:cNvPr id="5" name="Rectangular Callout 4"/>
          <p:cNvSpPr/>
          <p:nvPr/>
        </p:nvSpPr>
        <p:spPr>
          <a:xfrm>
            <a:off x="5643570" y="4413743"/>
            <a:ext cx="1643074" cy="400110"/>
          </a:xfrm>
          <a:prstGeom prst="wedgeRectCallout">
            <a:avLst>
              <a:gd name="adj1" fmla="val -124780"/>
              <a:gd name="adj2" fmla="val -59452"/>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sz="2000" b="1" dirty="0" smtClean="0"/>
              <a:t>Pipelines</a:t>
            </a:r>
            <a:endParaRPr lang="en-GB" sz="2000" b="1" dirty="0"/>
          </a:p>
        </p:txBody>
      </p:sp>
      <p:sp>
        <p:nvSpPr>
          <p:cNvPr id="6" name="Rectangular Callout 5"/>
          <p:cNvSpPr/>
          <p:nvPr/>
        </p:nvSpPr>
        <p:spPr>
          <a:xfrm>
            <a:off x="5653826" y="718388"/>
            <a:ext cx="2717442" cy="400110"/>
          </a:xfrm>
          <a:prstGeom prst="wedgeRectCallout">
            <a:avLst>
              <a:gd name="adj1" fmla="val -75520"/>
              <a:gd name="adj2" fmla="val 121228"/>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On-demand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Generating Data with </a:t>
            </a:r>
            <a:r>
              <a:rPr lang="en-US" dirty="0" err="1" smtClean="0"/>
              <a:t>seq</a:t>
            </a:r>
            <a:r>
              <a:rPr lang="en-US" dirty="0" smtClean="0"/>
              <a:t> { … }</a:t>
            </a:r>
          </a:p>
        </p:txBody>
      </p:sp>
      <p:sp>
        <p:nvSpPr>
          <p:cNvPr id="7" name="Text Placeholder 6"/>
          <p:cNvSpPr>
            <a:spLocks noGrp="1"/>
          </p:cNvSpPr>
          <p:nvPr>
            <p:ph type="body" sz="quarter" idx="10"/>
          </p:nvPr>
        </p:nvSpPr>
        <p:spPr/>
        <p:txBody>
          <a:bodyPr/>
          <a:lstStyle/>
          <a:p>
            <a:pPr>
              <a:defRPr/>
            </a:pPr>
            <a:r>
              <a:rPr lang="en-US" sz="1800" b="1" dirty="0" smtClean="0">
                <a:solidFill>
                  <a:schemeClr val="accent2"/>
                </a:solidFill>
                <a:cs typeface="Consolas" pitchFamily="49" charset="0"/>
              </a:rPr>
              <a:t>let</a:t>
            </a:r>
            <a:r>
              <a:rPr lang="en-US" sz="2000" b="1" dirty="0" smtClean="0">
                <a:solidFill>
                  <a:schemeClr val="accent2">
                    <a:lumMod val="40000"/>
                    <a:lumOff val="60000"/>
                  </a:schemeClr>
                </a:solidFill>
                <a:cs typeface="Consolas" pitchFamily="49" charset="0"/>
              </a:rPr>
              <a:t> </a:t>
            </a:r>
            <a:r>
              <a:rPr lang="en-US" sz="18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randomWalk</a:t>
            </a:r>
            <a:r>
              <a:rPr lang="en-US" sz="2000" b="1" dirty="0" smtClean="0">
                <a:cs typeface="Consolas" pitchFamily="49" charset="0"/>
              </a:rPr>
              <a:t> x =</a:t>
            </a:r>
          </a:p>
          <a:p>
            <a:pPr>
              <a:defRPr/>
            </a:pPr>
            <a:r>
              <a:rPr lang="en-US" sz="2000" b="1" dirty="0" smtClean="0">
                <a:cs typeface="Consolas" pitchFamily="49" charset="0"/>
              </a:rPr>
              <a:t>  seq { </a:t>
            </a:r>
            <a:r>
              <a:rPr lang="en-US" sz="1800" b="1" dirty="0" smtClean="0">
                <a:solidFill>
                  <a:schemeClr val="accent2"/>
                </a:solidFill>
                <a:cs typeface="Consolas" pitchFamily="49" charset="0"/>
              </a:rPr>
              <a:t>yield</a:t>
            </a:r>
            <a:r>
              <a:rPr lang="en-US" sz="2000" b="1" dirty="0" smtClean="0">
                <a:cs typeface="Consolas" pitchFamily="49" charset="0"/>
              </a:rPr>
              <a:t> x</a:t>
            </a:r>
          </a:p>
          <a:p>
            <a:pPr>
              <a:defRPr/>
            </a:pPr>
            <a:r>
              <a:rPr lang="en-US" sz="2000" b="1" dirty="0" smtClean="0">
                <a:cs typeface="Consolas" pitchFamily="49" charset="0"/>
              </a:rPr>
              <a:t>        </a:t>
            </a:r>
            <a:r>
              <a:rPr lang="en-US" sz="18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randomWalk</a:t>
            </a:r>
            <a:r>
              <a:rPr lang="en-US" sz="2000" b="1" dirty="0" smtClean="0">
                <a:cs typeface="Consolas" pitchFamily="49" charset="0"/>
              </a:rPr>
              <a:t> (</a:t>
            </a:r>
            <a:r>
              <a:rPr lang="en-US" sz="2000" b="1" dirty="0" err="1" smtClean="0">
                <a:cs typeface="Consolas" pitchFamily="49" charset="0"/>
              </a:rPr>
              <a:t>x+rnd</a:t>
            </a:r>
            <a:r>
              <a:rPr lang="en-US" sz="2000" b="1" dirty="0" smtClean="0">
                <a:cs typeface="Consolas" pitchFamily="49" charset="0"/>
              </a:rPr>
              <a:t>()) }</a:t>
            </a:r>
          </a:p>
          <a:p>
            <a:pPr>
              <a:defRPr/>
            </a:pPr>
            <a:r>
              <a:rPr lang="en-US" sz="2000" b="1" dirty="0" smtClean="0">
                <a:cs typeface="Consolas" pitchFamily="49" charset="0"/>
              </a:rPr>
              <a:t> </a:t>
            </a:r>
          </a:p>
          <a:p>
            <a:pPr>
              <a:defRPr/>
            </a:pPr>
            <a:endParaRPr lang="en-US" sz="2000" b="1" dirty="0" smtClean="0">
              <a:cs typeface="Consolas" pitchFamily="49" charset="0"/>
            </a:endParaRPr>
          </a:p>
        </p:txBody>
      </p:sp>
      <p:sp>
        <p:nvSpPr>
          <p:cNvPr id="8" name="Rectangular Callout 7"/>
          <p:cNvSpPr/>
          <p:nvPr/>
        </p:nvSpPr>
        <p:spPr>
          <a:xfrm>
            <a:off x="6237026" y="943167"/>
            <a:ext cx="2906973" cy="461665"/>
          </a:xfrm>
          <a:prstGeom prst="wedgeRectCallout">
            <a:avLst>
              <a:gd name="adj1" fmla="val -81092"/>
              <a:gd name="adj2" fmla="val 123989"/>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400" b="1" dirty="0" smtClean="0">
                <a:solidFill>
                  <a:schemeClr val="tx1"/>
                </a:solidFill>
              </a:rPr>
              <a:t>On-demand, infinite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Generating Data with </a:t>
            </a:r>
            <a:r>
              <a:rPr lang="en-US" dirty="0" err="1" smtClean="0"/>
              <a:t>seq</a:t>
            </a:r>
            <a:r>
              <a:rPr lang="en-US" dirty="0" smtClean="0"/>
              <a:t> { … }</a:t>
            </a:r>
          </a:p>
        </p:txBody>
      </p:sp>
      <p:sp>
        <p:nvSpPr>
          <p:cNvPr id="7" name="Text Placeholder 6"/>
          <p:cNvSpPr>
            <a:spLocks noGrp="1"/>
          </p:cNvSpPr>
          <p:nvPr>
            <p:ph type="body" sz="quarter" idx="10"/>
          </p:nvPr>
        </p:nvSpPr>
        <p:spPr/>
        <p:txBody>
          <a:bodyPr/>
          <a:lstStyle/>
          <a:p>
            <a:pPr>
              <a:lnSpc>
                <a:spcPct val="90000"/>
              </a:lnSpc>
              <a:defRPr/>
            </a:pPr>
            <a:endParaRPr lang="en-US" sz="1800" b="1" dirty="0" smtClean="0">
              <a:cs typeface="Consolas" pitchFamily="49" charset="0"/>
            </a:endParaRPr>
          </a:p>
          <a:p>
            <a:pPr>
              <a:lnSpc>
                <a:spcPct val="90000"/>
              </a:lnSpc>
              <a:defRPr/>
            </a:pPr>
            <a:r>
              <a:rPr lang="en-US" sz="1800" b="1" dirty="0" smtClean="0">
                <a:cs typeface="Consolas" pitchFamily="49" charset="0"/>
              </a:rPr>
              <a:t>[ 0..1000 ]      </a:t>
            </a:r>
          </a:p>
          <a:p>
            <a:pPr>
              <a:lnSpc>
                <a:spcPct val="90000"/>
              </a:lnSpc>
              <a:defRPr/>
            </a:pPr>
            <a:r>
              <a:rPr lang="en-US" sz="1800" b="1" dirty="0" smtClean="0">
                <a:cs typeface="Consolas" pitchFamily="49" charset="0"/>
              </a:rPr>
              <a:t>[ </a:t>
            </a:r>
            <a:r>
              <a:rPr lang="en-US" sz="1800" b="1" dirty="0" smtClean="0">
                <a:solidFill>
                  <a:schemeClr val="accent2"/>
                </a:solidFill>
                <a:cs typeface="Consolas" pitchFamily="49" charset="0"/>
              </a:rPr>
              <a:t>for</a:t>
            </a:r>
            <a:r>
              <a:rPr lang="en-US" sz="1800" b="1" dirty="0" smtClean="0">
                <a:cs typeface="Consolas" pitchFamily="49" charset="0"/>
              </a:rPr>
              <a:t> x </a:t>
            </a:r>
            <a:r>
              <a:rPr lang="en-US" sz="1800" b="1" dirty="0" smtClean="0">
                <a:solidFill>
                  <a:schemeClr val="accent2"/>
                </a:solidFill>
                <a:cs typeface="Consolas" pitchFamily="49" charset="0"/>
              </a:rPr>
              <a:t>in</a:t>
            </a:r>
            <a:r>
              <a:rPr lang="en-US" sz="1800" b="1" dirty="0" smtClean="0">
                <a:cs typeface="Consolas" pitchFamily="49" charset="0"/>
              </a:rPr>
              <a:t> 0..1000 </a:t>
            </a:r>
            <a:r>
              <a:rPr lang="en-US" sz="1800" b="1" dirty="0" smtClean="0">
                <a:solidFill>
                  <a:schemeClr val="accent2"/>
                </a:solidFill>
                <a:cs typeface="Consolas" pitchFamily="49" charset="0"/>
              </a:rPr>
              <a:t>-&gt;</a:t>
            </a:r>
            <a:r>
              <a:rPr lang="en-US" sz="1800" b="1" dirty="0" smtClean="0">
                <a:cs typeface="Consolas" pitchFamily="49" charset="0"/>
              </a:rPr>
              <a:t> (x, x * x) ]</a:t>
            </a:r>
          </a:p>
          <a:p>
            <a:pPr>
              <a:lnSpc>
                <a:spcPct val="90000"/>
              </a:lnSpc>
              <a:defRPr/>
            </a:pPr>
            <a:r>
              <a:rPr lang="en-US" sz="1800" b="1" dirty="0" smtClean="0">
                <a:cs typeface="Consolas" pitchFamily="49" charset="0"/>
              </a:rPr>
              <a:t>[| </a:t>
            </a:r>
            <a:r>
              <a:rPr lang="en-US" sz="1800" b="1" dirty="0" smtClean="0">
                <a:solidFill>
                  <a:schemeClr val="accent2"/>
                </a:solidFill>
                <a:cs typeface="Consolas" pitchFamily="49" charset="0"/>
              </a:rPr>
              <a:t>for</a:t>
            </a:r>
            <a:r>
              <a:rPr lang="en-US" sz="1800" b="1" dirty="0" smtClean="0">
                <a:cs typeface="Consolas" pitchFamily="49" charset="0"/>
              </a:rPr>
              <a:t> x </a:t>
            </a:r>
            <a:r>
              <a:rPr lang="en-US" sz="1800" b="1" dirty="0" smtClean="0">
                <a:solidFill>
                  <a:schemeClr val="accent2"/>
                </a:solidFill>
                <a:cs typeface="Consolas" pitchFamily="49" charset="0"/>
              </a:rPr>
              <a:t>in</a:t>
            </a:r>
            <a:r>
              <a:rPr lang="en-US" sz="1800" b="1" dirty="0" smtClean="0">
                <a:cs typeface="Consolas" pitchFamily="49" charset="0"/>
              </a:rPr>
              <a:t> 0..1000 </a:t>
            </a:r>
            <a:r>
              <a:rPr lang="en-US" sz="1800" b="1" dirty="0" smtClean="0">
                <a:solidFill>
                  <a:schemeClr val="accent2"/>
                </a:solidFill>
                <a:cs typeface="Consolas" pitchFamily="49" charset="0"/>
              </a:rPr>
              <a:t>-&gt;</a:t>
            </a:r>
            <a:r>
              <a:rPr lang="en-US" sz="1800" b="1" dirty="0" smtClean="0">
                <a:cs typeface="Consolas" pitchFamily="49" charset="0"/>
              </a:rPr>
              <a:t> (x, x * x) |]</a:t>
            </a:r>
          </a:p>
          <a:p>
            <a:pPr>
              <a:lnSpc>
                <a:spcPct val="90000"/>
              </a:lnSpc>
              <a:defRPr/>
            </a:pPr>
            <a:r>
              <a:rPr lang="en-US" sz="1800" b="1" dirty="0" smtClean="0">
                <a:cs typeface="Consolas" pitchFamily="49" charset="0"/>
              </a:rPr>
              <a:t>seq { </a:t>
            </a:r>
            <a:r>
              <a:rPr lang="en-US" sz="1800" b="1" dirty="0" smtClean="0">
                <a:solidFill>
                  <a:schemeClr val="accent2"/>
                </a:solidFill>
                <a:cs typeface="Consolas" pitchFamily="49" charset="0"/>
              </a:rPr>
              <a:t>for</a:t>
            </a:r>
            <a:r>
              <a:rPr lang="en-US" sz="1800" b="1" dirty="0" smtClean="0">
                <a:cs typeface="Consolas" pitchFamily="49" charset="0"/>
              </a:rPr>
              <a:t> x </a:t>
            </a:r>
            <a:r>
              <a:rPr lang="en-US" sz="1800" b="1" dirty="0" smtClean="0">
                <a:solidFill>
                  <a:schemeClr val="accent2"/>
                </a:solidFill>
                <a:cs typeface="Consolas" pitchFamily="49" charset="0"/>
              </a:rPr>
              <a:t>in</a:t>
            </a:r>
            <a:r>
              <a:rPr lang="en-US" sz="1800" b="1" dirty="0" smtClean="0">
                <a:cs typeface="Consolas" pitchFamily="49" charset="0"/>
              </a:rPr>
              <a:t> 0..1000 </a:t>
            </a:r>
            <a:r>
              <a:rPr lang="en-US" sz="1800" b="1" dirty="0" smtClean="0">
                <a:solidFill>
                  <a:schemeClr val="accent2"/>
                </a:solidFill>
                <a:cs typeface="Consolas" pitchFamily="49" charset="0"/>
              </a:rPr>
              <a:t>-&gt;</a:t>
            </a:r>
            <a:r>
              <a:rPr lang="en-US" sz="1800" b="1" dirty="0" smtClean="0">
                <a:cs typeface="Consolas" pitchFamily="49" charset="0"/>
              </a:rPr>
              <a:t> (x, x * x) }</a:t>
            </a:r>
          </a:p>
          <a:p>
            <a:pPr>
              <a:lnSpc>
                <a:spcPct val="90000"/>
              </a:lnSpc>
              <a:defRPr/>
            </a:pPr>
            <a:endParaRPr lang="en-US" sz="1800" b="1" dirty="0" smtClean="0">
              <a:cs typeface="Consolas" pitchFamily="49" charset="0"/>
            </a:endParaRPr>
          </a:p>
          <a:p>
            <a:pPr>
              <a:lnSpc>
                <a:spcPct val="90000"/>
              </a:lnSpc>
              <a:defRPr/>
            </a:pPr>
            <a:endParaRPr lang="en-US" sz="1800" b="1" dirty="0" smtClean="0">
              <a:cs typeface="Consolas" pitchFamily="49" charset="0"/>
            </a:endParaRPr>
          </a:p>
        </p:txBody>
      </p:sp>
      <p:sp>
        <p:nvSpPr>
          <p:cNvPr id="5" name="Rectangular Callout 4"/>
          <p:cNvSpPr/>
          <p:nvPr/>
        </p:nvSpPr>
        <p:spPr>
          <a:xfrm>
            <a:off x="4472415" y="777694"/>
            <a:ext cx="1928826" cy="707886"/>
          </a:xfrm>
          <a:prstGeom prst="wedgeRectCallout">
            <a:avLst>
              <a:gd name="adj1" fmla="val -153680"/>
              <a:gd name="adj2" fmla="val 85301"/>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Range</a:t>
            </a:r>
          </a:p>
          <a:p>
            <a:pPr algn="ctr"/>
            <a:r>
              <a:rPr lang="en-GB" sz="2000" b="1" dirty="0" smtClean="0"/>
              <a:t>Expressions</a:t>
            </a:r>
            <a:endParaRPr lang="en-GB" sz="2000" b="1" dirty="0"/>
          </a:p>
        </p:txBody>
      </p:sp>
      <p:sp>
        <p:nvSpPr>
          <p:cNvPr id="6" name="Rectangular Callout 5"/>
          <p:cNvSpPr/>
          <p:nvPr/>
        </p:nvSpPr>
        <p:spPr>
          <a:xfrm>
            <a:off x="6472679" y="1349198"/>
            <a:ext cx="1928826" cy="400110"/>
          </a:xfrm>
          <a:prstGeom prst="wedgeRectCallout">
            <a:avLst>
              <a:gd name="adj1" fmla="val -96542"/>
              <a:gd name="adj2" fmla="val 81180"/>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List via query</a:t>
            </a:r>
            <a:endParaRPr lang="en-GB" sz="2000" b="1" dirty="0"/>
          </a:p>
        </p:txBody>
      </p:sp>
      <p:sp>
        <p:nvSpPr>
          <p:cNvPr id="9" name="Rectangular Callout 8"/>
          <p:cNvSpPr/>
          <p:nvPr/>
        </p:nvSpPr>
        <p:spPr>
          <a:xfrm>
            <a:off x="6472679" y="1920702"/>
            <a:ext cx="2180412" cy="400110"/>
          </a:xfrm>
          <a:prstGeom prst="wedgeRectCallout">
            <a:avLst>
              <a:gd name="adj1" fmla="val -97270"/>
              <a:gd name="adj2" fmla="val 48416"/>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Array via query</a:t>
            </a:r>
            <a:endParaRPr lang="en-GB" sz="2000" b="1" dirty="0"/>
          </a:p>
        </p:txBody>
      </p:sp>
      <p:sp>
        <p:nvSpPr>
          <p:cNvPr id="10" name="Rectangular Callout 9"/>
          <p:cNvSpPr/>
          <p:nvPr/>
        </p:nvSpPr>
        <p:spPr>
          <a:xfrm>
            <a:off x="6329803" y="3706652"/>
            <a:ext cx="2180412" cy="707886"/>
          </a:xfrm>
          <a:prstGeom prst="wedgeRectCallout">
            <a:avLst>
              <a:gd name="adj1" fmla="val -90588"/>
              <a:gd name="adj2" fmla="val -191298"/>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Sequence</a:t>
            </a:r>
          </a:p>
          <a:p>
            <a:pPr algn="ctr"/>
            <a:r>
              <a:rPr lang="en-GB" sz="2000" b="1" dirty="0" smtClean="0"/>
              <a:t>via query</a:t>
            </a:r>
            <a:endParaRPr lang="en-GB"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0" animBg="1"/>
      <p:bldP spid="9" grpId="1"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GB" dirty="0" smtClean="0"/>
              <a:t>Generating Structured Data</a:t>
            </a:r>
            <a:endParaRPr lang="en-GB" dirty="0"/>
          </a:p>
        </p:txBody>
      </p:sp>
      <p:sp>
        <p:nvSpPr>
          <p:cNvPr id="7" name="Text Placeholder 6"/>
          <p:cNvSpPr>
            <a:spLocks noGrp="1"/>
          </p:cNvSpPr>
          <p:nvPr>
            <p:ph type="body" sz="quarter" idx="10"/>
          </p:nvPr>
        </p:nvSpPr>
        <p:spPr/>
        <p:txBody>
          <a:bodyPr/>
          <a:lstStyle/>
          <a:p>
            <a:pPr>
              <a:spcAft>
                <a:spcPts val="0"/>
              </a:spcAft>
            </a:pPr>
            <a:r>
              <a:rPr lang="en-GB" sz="2000" b="1" dirty="0" smtClean="0">
                <a:solidFill>
                  <a:schemeClr val="accent2"/>
                </a:solidFill>
                <a:cs typeface="Consolas" pitchFamily="49" charset="0"/>
              </a:rPr>
              <a:t>type</a:t>
            </a:r>
            <a:r>
              <a:rPr lang="en-GB" sz="2000" b="1" dirty="0" smtClean="0">
                <a:ea typeface="Calibri"/>
                <a:cs typeface="Consolas" pitchFamily="49" charset="0"/>
              </a:rPr>
              <a:t> Suit =</a:t>
            </a:r>
          </a:p>
          <a:p>
            <a:pPr>
              <a:spcAft>
                <a:spcPts val="0"/>
              </a:spcAft>
            </a:pPr>
            <a:r>
              <a:rPr lang="en-GB" sz="2000" b="1" dirty="0" smtClean="0">
                <a:ea typeface="Calibri"/>
                <a:cs typeface="Consolas" pitchFamily="49" charset="0"/>
              </a:rPr>
              <a:t>    | Heart</a:t>
            </a:r>
          </a:p>
          <a:p>
            <a:pPr>
              <a:spcAft>
                <a:spcPts val="0"/>
              </a:spcAft>
            </a:pPr>
            <a:r>
              <a:rPr lang="en-GB" sz="2000" b="1" dirty="0" smtClean="0">
                <a:ea typeface="Calibri"/>
                <a:cs typeface="Consolas" pitchFamily="49" charset="0"/>
              </a:rPr>
              <a:t>    | Diamond</a:t>
            </a:r>
          </a:p>
          <a:p>
            <a:pPr>
              <a:spcAft>
                <a:spcPts val="0"/>
              </a:spcAft>
            </a:pPr>
            <a:r>
              <a:rPr lang="en-GB" sz="2000" b="1" dirty="0" smtClean="0">
                <a:ea typeface="Calibri"/>
                <a:cs typeface="Consolas" pitchFamily="49" charset="0"/>
              </a:rPr>
              <a:t>    | Spade</a:t>
            </a:r>
          </a:p>
          <a:p>
            <a:pPr>
              <a:spcAft>
                <a:spcPts val="0"/>
              </a:spcAft>
            </a:pPr>
            <a:r>
              <a:rPr lang="en-GB" sz="2000" b="1" dirty="0" smtClean="0">
                <a:ea typeface="Calibri"/>
                <a:cs typeface="Consolas" pitchFamily="49" charset="0"/>
              </a:rPr>
              <a:t>    | Club</a:t>
            </a:r>
          </a:p>
          <a:p>
            <a:pPr>
              <a:spcAft>
                <a:spcPts val="0"/>
              </a:spcAft>
            </a:pPr>
            <a:r>
              <a:rPr lang="en-GB" sz="2000" b="1" dirty="0" smtClean="0">
                <a:ea typeface="Calibri"/>
                <a:cs typeface="Consolas" pitchFamily="49" charset="0"/>
              </a:rPr>
              <a:t> </a:t>
            </a:r>
          </a:p>
          <a:p>
            <a:pPr>
              <a:spcAft>
                <a:spcPts val="0"/>
              </a:spcAft>
            </a:pPr>
            <a:r>
              <a:rPr lang="en-GB" sz="2000" b="1" dirty="0" smtClean="0">
                <a:solidFill>
                  <a:schemeClr val="accent2"/>
                </a:solidFill>
                <a:cs typeface="Consolas" pitchFamily="49" charset="0"/>
              </a:rPr>
              <a:t>type</a:t>
            </a:r>
            <a:r>
              <a:rPr lang="en-GB" sz="2000" b="1" dirty="0" smtClean="0">
                <a:ea typeface="Calibri"/>
                <a:cs typeface="Consolas" pitchFamily="49" charset="0"/>
              </a:rPr>
              <a:t> </a:t>
            </a:r>
            <a:r>
              <a:rPr lang="en-GB" sz="2000" b="1" dirty="0" err="1" smtClean="0">
                <a:ea typeface="Calibri"/>
                <a:cs typeface="Consolas" pitchFamily="49" charset="0"/>
              </a:rPr>
              <a:t>PlayingCard</a:t>
            </a:r>
            <a:r>
              <a:rPr lang="en-GB" sz="2000" b="1" dirty="0" smtClean="0">
                <a:ea typeface="Calibri"/>
                <a:cs typeface="Consolas" pitchFamily="49" charset="0"/>
              </a:rPr>
              <a:t> =</a:t>
            </a:r>
          </a:p>
          <a:p>
            <a:pPr>
              <a:spcAft>
                <a:spcPts val="0"/>
              </a:spcAft>
            </a:pPr>
            <a:r>
              <a:rPr lang="en-GB" sz="2000" b="1" dirty="0" smtClean="0">
                <a:ea typeface="Calibri"/>
                <a:cs typeface="Consolas" pitchFamily="49" charset="0"/>
              </a:rPr>
              <a:t>    | Ace </a:t>
            </a:r>
            <a:r>
              <a:rPr lang="en-GB" sz="2000" b="1" dirty="0" smtClean="0">
                <a:solidFill>
                  <a:schemeClr val="accent2"/>
                </a:solidFill>
                <a:cs typeface="Consolas" pitchFamily="49" charset="0"/>
              </a:rPr>
              <a:t>of</a:t>
            </a:r>
            <a:r>
              <a:rPr lang="en-GB" sz="2000" b="1" dirty="0" smtClean="0">
                <a:ea typeface="Calibri"/>
                <a:cs typeface="Consolas" pitchFamily="49" charset="0"/>
              </a:rPr>
              <a:t> Suit</a:t>
            </a:r>
          </a:p>
          <a:p>
            <a:pPr>
              <a:spcAft>
                <a:spcPts val="0"/>
              </a:spcAft>
            </a:pPr>
            <a:r>
              <a:rPr lang="en-GB" sz="2000" b="1" dirty="0" smtClean="0">
                <a:ea typeface="Calibri"/>
                <a:cs typeface="Consolas" pitchFamily="49" charset="0"/>
              </a:rPr>
              <a:t>    | King </a:t>
            </a:r>
            <a:r>
              <a:rPr lang="en-GB" sz="2000" b="1" dirty="0" smtClean="0">
                <a:solidFill>
                  <a:schemeClr val="accent2"/>
                </a:solidFill>
                <a:cs typeface="Consolas" pitchFamily="49" charset="0"/>
              </a:rPr>
              <a:t>of</a:t>
            </a:r>
            <a:r>
              <a:rPr lang="en-GB" sz="2000" b="1" dirty="0" smtClean="0">
                <a:ea typeface="Calibri"/>
                <a:cs typeface="Consolas" pitchFamily="49" charset="0"/>
              </a:rPr>
              <a:t> Suit</a:t>
            </a:r>
          </a:p>
          <a:p>
            <a:pPr>
              <a:spcAft>
                <a:spcPts val="0"/>
              </a:spcAft>
            </a:pPr>
            <a:r>
              <a:rPr lang="en-GB" sz="2000" b="1" dirty="0" smtClean="0">
                <a:ea typeface="Calibri"/>
                <a:cs typeface="Consolas" pitchFamily="49" charset="0"/>
              </a:rPr>
              <a:t>    | Queen </a:t>
            </a:r>
            <a:r>
              <a:rPr lang="en-GB" sz="2000" b="1" dirty="0" smtClean="0">
                <a:solidFill>
                  <a:schemeClr val="accent2"/>
                </a:solidFill>
                <a:cs typeface="Consolas" pitchFamily="49" charset="0"/>
              </a:rPr>
              <a:t>of</a:t>
            </a:r>
            <a:r>
              <a:rPr lang="en-GB" sz="2000" b="1" dirty="0" smtClean="0">
                <a:ea typeface="Calibri"/>
                <a:cs typeface="Consolas" pitchFamily="49" charset="0"/>
              </a:rPr>
              <a:t> Suit</a:t>
            </a:r>
          </a:p>
          <a:p>
            <a:pPr>
              <a:spcAft>
                <a:spcPts val="0"/>
              </a:spcAft>
            </a:pPr>
            <a:r>
              <a:rPr lang="en-GB" sz="2000" b="1" dirty="0" smtClean="0">
                <a:ea typeface="Calibri"/>
                <a:cs typeface="Consolas" pitchFamily="49" charset="0"/>
              </a:rPr>
              <a:t>    | Jack </a:t>
            </a:r>
            <a:r>
              <a:rPr lang="en-GB" sz="2000" b="1" dirty="0" smtClean="0">
                <a:solidFill>
                  <a:schemeClr val="accent2"/>
                </a:solidFill>
                <a:cs typeface="Consolas" pitchFamily="49" charset="0"/>
              </a:rPr>
              <a:t>of</a:t>
            </a:r>
            <a:r>
              <a:rPr lang="en-GB" sz="2000" b="1" dirty="0" smtClean="0">
                <a:ea typeface="Calibri"/>
                <a:cs typeface="Consolas" pitchFamily="49" charset="0"/>
              </a:rPr>
              <a:t> Suit</a:t>
            </a:r>
          </a:p>
          <a:p>
            <a:pPr>
              <a:spcAft>
                <a:spcPts val="0"/>
              </a:spcAft>
            </a:pPr>
            <a:r>
              <a:rPr lang="en-GB" sz="2000" b="1" dirty="0" smtClean="0">
                <a:ea typeface="Calibri"/>
                <a:cs typeface="Consolas" pitchFamily="49" charset="0"/>
              </a:rPr>
              <a:t>    | </a:t>
            </a:r>
            <a:r>
              <a:rPr lang="en-GB" sz="2000" b="1" dirty="0" err="1" smtClean="0">
                <a:ea typeface="Calibri"/>
                <a:cs typeface="Consolas" pitchFamily="49" charset="0"/>
              </a:rPr>
              <a:t>ValueCard</a:t>
            </a:r>
            <a:r>
              <a:rPr lang="en-GB" sz="2000" b="1" dirty="0" smtClean="0">
                <a:ea typeface="Calibri"/>
                <a:cs typeface="Consolas" pitchFamily="49" charset="0"/>
              </a:rPr>
              <a:t> </a:t>
            </a:r>
            <a:r>
              <a:rPr lang="en-GB" sz="2000" b="1" dirty="0" smtClean="0">
                <a:solidFill>
                  <a:schemeClr val="accent2"/>
                </a:solidFill>
                <a:cs typeface="Consolas" pitchFamily="49" charset="0"/>
              </a:rPr>
              <a:t>of</a:t>
            </a:r>
            <a:r>
              <a:rPr lang="en-GB" sz="2000" b="1" dirty="0" smtClean="0">
                <a:ea typeface="Calibri"/>
                <a:cs typeface="Consolas" pitchFamily="49" charset="0"/>
              </a:rPr>
              <a:t> int * Suit</a:t>
            </a:r>
          </a:p>
          <a:p>
            <a:pPr>
              <a:spcAft>
                <a:spcPts val="0"/>
              </a:spcAft>
            </a:pPr>
            <a:r>
              <a:rPr lang="en-GB" sz="2000" b="1" dirty="0" smtClean="0">
                <a:ea typeface="Calibri"/>
                <a:cs typeface="Consolas" pitchFamily="49" charset="0"/>
              </a:rPr>
              <a:t> </a:t>
            </a:r>
          </a:p>
          <a:p>
            <a:endParaRPr lang="en-GB" sz="2000" dirty="0"/>
          </a:p>
        </p:txBody>
      </p:sp>
      <p:sp>
        <p:nvSpPr>
          <p:cNvPr id="5" name="Rectangular Callout 4"/>
          <p:cNvSpPr/>
          <p:nvPr/>
        </p:nvSpPr>
        <p:spPr>
          <a:xfrm>
            <a:off x="4857752" y="1714488"/>
            <a:ext cx="2500330" cy="707886"/>
          </a:xfrm>
          <a:prstGeom prst="wedgeRectCallout">
            <a:avLst>
              <a:gd name="adj1" fmla="val -137851"/>
              <a:gd name="adj2" fmla="val 102653"/>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Union type </a:t>
            </a:r>
          </a:p>
          <a:p>
            <a:pPr algn="ctr"/>
            <a:r>
              <a:rPr lang="en-GB" sz="2000" b="1" dirty="0" smtClean="0"/>
              <a:t>(no data = </a:t>
            </a:r>
            <a:r>
              <a:rPr lang="en-GB" sz="2000" b="1" dirty="0" err="1" smtClean="0"/>
              <a:t>enum</a:t>
            </a:r>
            <a:r>
              <a:rPr lang="en-GB" sz="2000" b="1" dirty="0" smtClean="0"/>
              <a:t>)</a:t>
            </a:r>
            <a:endParaRPr lang="en-GB" sz="2000" b="1" dirty="0"/>
          </a:p>
        </p:txBody>
      </p:sp>
      <p:sp>
        <p:nvSpPr>
          <p:cNvPr id="6" name="Rectangular Callout 5"/>
          <p:cNvSpPr/>
          <p:nvPr/>
        </p:nvSpPr>
        <p:spPr>
          <a:xfrm>
            <a:off x="5500694" y="3571876"/>
            <a:ext cx="1928826" cy="707886"/>
          </a:xfrm>
          <a:prstGeom prst="wedgeRectCallout">
            <a:avLst>
              <a:gd name="adj1" fmla="val -153680"/>
              <a:gd name="adj2" fmla="val 85301"/>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Union type </a:t>
            </a:r>
          </a:p>
          <a:p>
            <a:pPr algn="ctr"/>
            <a:r>
              <a:rPr lang="en-GB" sz="2000" b="1" dirty="0" smtClean="0"/>
              <a:t>with data</a:t>
            </a:r>
            <a:endParaRPr lang="en-GB"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GB" dirty="0" smtClean="0"/>
              <a:t>Generating Structured Data (2)</a:t>
            </a:r>
            <a:endParaRPr lang="en-GB" dirty="0"/>
          </a:p>
        </p:txBody>
      </p:sp>
      <p:sp>
        <p:nvSpPr>
          <p:cNvPr id="6" name="Text Placeholder 5"/>
          <p:cNvSpPr>
            <a:spLocks noGrp="1"/>
          </p:cNvSpPr>
          <p:nvPr>
            <p:ph type="body" sz="quarter" idx="10"/>
          </p:nvPr>
        </p:nvSpPr>
        <p:spPr/>
        <p:txBody>
          <a:bodyPr/>
          <a:lstStyle/>
          <a:p>
            <a:pPr>
              <a:spcAft>
                <a:spcPts val="0"/>
              </a:spcAft>
            </a:pPr>
            <a:r>
              <a:rPr lang="en-GB" sz="2000" b="1" dirty="0" smtClean="0">
                <a:solidFill>
                  <a:schemeClr val="accent2"/>
                </a:solidFill>
                <a:cs typeface="Consolas" pitchFamily="49" charset="0"/>
              </a:rPr>
              <a:t>let</a:t>
            </a:r>
            <a:r>
              <a:rPr lang="en-GB" sz="2000" b="1" dirty="0" smtClean="0">
                <a:ea typeface="Calibri"/>
                <a:cs typeface="Consolas" pitchFamily="49" charset="0"/>
              </a:rPr>
              <a:t> suits = [ Heart; Diamond; Spade; Club ]</a:t>
            </a:r>
          </a:p>
          <a:p>
            <a:pPr>
              <a:spcAft>
                <a:spcPts val="0"/>
              </a:spcAft>
            </a:pPr>
            <a:r>
              <a:rPr lang="en-GB" sz="2000" b="1" dirty="0" smtClean="0">
                <a:ea typeface="Calibri"/>
                <a:cs typeface="Consolas" pitchFamily="49" charset="0"/>
              </a:rPr>
              <a:t> </a:t>
            </a:r>
          </a:p>
          <a:p>
            <a:pPr>
              <a:spcAft>
                <a:spcPts val="0"/>
              </a:spcAft>
            </a:pPr>
            <a:r>
              <a:rPr lang="en-GB" sz="2000" b="1" dirty="0" smtClean="0">
                <a:solidFill>
                  <a:schemeClr val="accent2"/>
                </a:solidFill>
                <a:cs typeface="Consolas" pitchFamily="49" charset="0"/>
              </a:rPr>
              <a:t>let</a:t>
            </a:r>
            <a:r>
              <a:rPr lang="en-GB" sz="2000" b="1" dirty="0" smtClean="0">
                <a:ea typeface="Calibri"/>
                <a:cs typeface="Consolas" pitchFamily="49" charset="0"/>
              </a:rPr>
              <a:t> </a:t>
            </a:r>
            <a:r>
              <a:rPr lang="en-GB" sz="2000" b="1" dirty="0" err="1" smtClean="0">
                <a:ea typeface="Calibri"/>
                <a:cs typeface="Consolas" pitchFamily="49" charset="0"/>
              </a:rPr>
              <a:t>deckOfCards</a:t>
            </a:r>
            <a:r>
              <a:rPr lang="en-GB" sz="2000" b="1" dirty="0" smtClean="0">
                <a:ea typeface="Calibri"/>
                <a:cs typeface="Consolas" pitchFamily="49" charset="0"/>
              </a:rPr>
              <a:t> =</a:t>
            </a:r>
          </a:p>
          <a:p>
            <a:pPr>
              <a:spcAft>
                <a:spcPts val="0"/>
              </a:spcAft>
            </a:pPr>
            <a:r>
              <a:rPr lang="en-GB" sz="2000" b="1" dirty="0" smtClean="0">
                <a:ea typeface="Calibri"/>
                <a:cs typeface="Consolas" pitchFamily="49" charset="0"/>
              </a:rPr>
              <a:t>    [ </a:t>
            </a:r>
            <a:r>
              <a:rPr lang="en-GB" sz="2000" b="1" dirty="0" smtClean="0">
                <a:solidFill>
                  <a:schemeClr val="accent2"/>
                </a:solidFill>
                <a:cs typeface="Consolas" pitchFamily="49" charset="0"/>
              </a:rPr>
              <a:t>for</a:t>
            </a:r>
            <a:r>
              <a:rPr lang="en-GB" sz="2000" b="1" dirty="0" smtClean="0">
                <a:ea typeface="Calibri"/>
                <a:cs typeface="Consolas" pitchFamily="49" charset="0"/>
              </a:rPr>
              <a:t> suit </a:t>
            </a:r>
            <a:r>
              <a:rPr lang="en-GB" sz="2000" b="1" dirty="0" smtClean="0">
                <a:solidFill>
                  <a:schemeClr val="accent2"/>
                </a:solidFill>
                <a:cs typeface="Consolas" pitchFamily="49" charset="0"/>
              </a:rPr>
              <a:t>in</a:t>
            </a:r>
            <a:r>
              <a:rPr lang="en-GB" sz="2000" b="1" dirty="0" smtClean="0">
                <a:ea typeface="Calibri"/>
                <a:cs typeface="Consolas" pitchFamily="49" charset="0"/>
              </a:rPr>
              <a:t> suits </a:t>
            </a:r>
            <a:r>
              <a:rPr lang="en-GB" sz="2000" b="1" dirty="0" smtClean="0">
                <a:solidFill>
                  <a:schemeClr val="accent2"/>
                </a:solidFill>
                <a:cs typeface="Consolas" pitchFamily="49" charset="0"/>
              </a:rPr>
              <a:t>do</a:t>
            </a:r>
          </a:p>
          <a:p>
            <a:pPr>
              <a:spcAft>
                <a:spcPts val="0"/>
              </a:spcAft>
            </a:pPr>
            <a:r>
              <a:rPr lang="en-GB" sz="2000" b="1" dirty="0" smtClean="0">
                <a:ea typeface="Calibri"/>
                <a:cs typeface="Consolas" pitchFamily="49" charset="0"/>
              </a:rPr>
              <a:t>          </a:t>
            </a:r>
            <a:r>
              <a:rPr lang="en-GB" sz="2000" b="1" dirty="0" smtClean="0">
                <a:solidFill>
                  <a:schemeClr val="accent2"/>
                </a:solidFill>
                <a:cs typeface="Consolas" pitchFamily="49" charset="0"/>
              </a:rPr>
              <a:t>yield</a:t>
            </a:r>
            <a:r>
              <a:rPr lang="en-GB" sz="2000" b="1" dirty="0" smtClean="0">
                <a:ea typeface="Calibri"/>
                <a:cs typeface="Consolas" pitchFamily="49" charset="0"/>
              </a:rPr>
              <a:t> Ace suit</a:t>
            </a:r>
          </a:p>
          <a:p>
            <a:pPr>
              <a:spcAft>
                <a:spcPts val="0"/>
              </a:spcAft>
            </a:pPr>
            <a:r>
              <a:rPr lang="en-GB" sz="2000" b="1" dirty="0" smtClean="0">
                <a:ea typeface="Calibri"/>
                <a:cs typeface="Consolas" pitchFamily="49" charset="0"/>
              </a:rPr>
              <a:t>          </a:t>
            </a:r>
            <a:r>
              <a:rPr lang="en-GB" sz="2000" b="1" dirty="0" smtClean="0">
                <a:solidFill>
                  <a:schemeClr val="accent2"/>
                </a:solidFill>
                <a:cs typeface="Consolas" pitchFamily="49" charset="0"/>
              </a:rPr>
              <a:t>yield</a:t>
            </a:r>
            <a:r>
              <a:rPr lang="en-GB" sz="2000" b="1" dirty="0" smtClean="0">
                <a:ea typeface="Calibri"/>
                <a:cs typeface="Consolas" pitchFamily="49" charset="0"/>
              </a:rPr>
              <a:t> King suit</a:t>
            </a:r>
          </a:p>
          <a:p>
            <a:pPr>
              <a:spcAft>
                <a:spcPts val="0"/>
              </a:spcAft>
            </a:pPr>
            <a:r>
              <a:rPr lang="en-GB" sz="2000" b="1" dirty="0" smtClean="0">
                <a:ea typeface="Calibri"/>
                <a:cs typeface="Consolas" pitchFamily="49" charset="0"/>
              </a:rPr>
              <a:t>          </a:t>
            </a:r>
            <a:r>
              <a:rPr lang="en-GB" sz="2000" b="1" dirty="0" smtClean="0">
                <a:solidFill>
                  <a:schemeClr val="accent2"/>
                </a:solidFill>
                <a:cs typeface="Consolas" pitchFamily="49" charset="0"/>
              </a:rPr>
              <a:t>yield</a:t>
            </a:r>
            <a:r>
              <a:rPr lang="en-GB" sz="2000" b="1" dirty="0" smtClean="0">
                <a:ea typeface="Calibri"/>
                <a:cs typeface="Consolas" pitchFamily="49" charset="0"/>
              </a:rPr>
              <a:t> Queen suit</a:t>
            </a:r>
          </a:p>
          <a:p>
            <a:pPr>
              <a:spcAft>
                <a:spcPts val="0"/>
              </a:spcAft>
            </a:pPr>
            <a:r>
              <a:rPr lang="en-GB" sz="2000" b="1" dirty="0" smtClean="0">
                <a:ea typeface="Calibri"/>
                <a:cs typeface="Consolas" pitchFamily="49" charset="0"/>
              </a:rPr>
              <a:t>          </a:t>
            </a:r>
            <a:r>
              <a:rPr lang="en-GB" sz="2000" b="1" dirty="0" smtClean="0">
                <a:solidFill>
                  <a:schemeClr val="accent2"/>
                </a:solidFill>
                <a:cs typeface="Consolas" pitchFamily="49" charset="0"/>
              </a:rPr>
              <a:t>yield</a:t>
            </a:r>
            <a:r>
              <a:rPr lang="en-GB" sz="2000" b="1" dirty="0" smtClean="0">
                <a:ea typeface="Calibri"/>
                <a:cs typeface="Consolas" pitchFamily="49" charset="0"/>
              </a:rPr>
              <a:t> Jack suit</a:t>
            </a:r>
          </a:p>
          <a:p>
            <a:pPr>
              <a:spcAft>
                <a:spcPts val="0"/>
              </a:spcAft>
            </a:pPr>
            <a:r>
              <a:rPr lang="en-GB" sz="2000" b="1" dirty="0" smtClean="0">
                <a:ea typeface="Calibri"/>
                <a:cs typeface="Consolas" pitchFamily="49" charset="0"/>
              </a:rPr>
              <a:t>          </a:t>
            </a:r>
            <a:r>
              <a:rPr lang="en-GB" sz="2000" b="1" dirty="0" smtClean="0">
                <a:solidFill>
                  <a:schemeClr val="accent2"/>
                </a:solidFill>
                <a:cs typeface="Consolas" pitchFamily="49" charset="0"/>
              </a:rPr>
              <a:t>for</a:t>
            </a:r>
            <a:r>
              <a:rPr lang="en-GB" sz="2000" b="1" dirty="0" smtClean="0">
                <a:ea typeface="Calibri"/>
                <a:cs typeface="Consolas" pitchFamily="49" charset="0"/>
              </a:rPr>
              <a:t> value </a:t>
            </a:r>
            <a:r>
              <a:rPr lang="en-GB" sz="2000" b="1" dirty="0" smtClean="0">
                <a:solidFill>
                  <a:schemeClr val="accent2"/>
                </a:solidFill>
                <a:cs typeface="Consolas" pitchFamily="49" charset="0"/>
              </a:rPr>
              <a:t>in</a:t>
            </a:r>
            <a:r>
              <a:rPr lang="en-GB" sz="2000" b="1" dirty="0" smtClean="0">
                <a:ea typeface="Calibri"/>
                <a:cs typeface="Consolas" pitchFamily="49" charset="0"/>
              </a:rPr>
              <a:t> 2 .. 10 </a:t>
            </a:r>
            <a:r>
              <a:rPr lang="en-GB" sz="2000" b="1" dirty="0" smtClean="0">
                <a:solidFill>
                  <a:schemeClr val="accent2"/>
                </a:solidFill>
                <a:cs typeface="Consolas" pitchFamily="49" charset="0"/>
              </a:rPr>
              <a:t>do</a:t>
            </a:r>
          </a:p>
          <a:p>
            <a:pPr>
              <a:spcAft>
                <a:spcPts val="0"/>
              </a:spcAft>
            </a:pPr>
            <a:r>
              <a:rPr lang="en-GB" sz="2000" b="1" dirty="0" smtClean="0">
                <a:ea typeface="Calibri"/>
                <a:cs typeface="Consolas" pitchFamily="49" charset="0"/>
              </a:rPr>
              <a:t>              </a:t>
            </a:r>
            <a:r>
              <a:rPr lang="en-GB" sz="2000" b="1" dirty="0" smtClean="0">
                <a:solidFill>
                  <a:schemeClr val="accent2"/>
                </a:solidFill>
                <a:cs typeface="Consolas" pitchFamily="49" charset="0"/>
              </a:rPr>
              <a:t>yield</a:t>
            </a:r>
            <a:r>
              <a:rPr lang="en-GB" sz="2000" b="1" dirty="0" smtClean="0">
                <a:ea typeface="Calibri"/>
                <a:cs typeface="Consolas" pitchFamily="49" charset="0"/>
              </a:rPr>
              <a:t> </a:t>
            </a:r>
            <a:r>
              <a:rPr lang="en-GB" sz="2000" b="1" dirty="0" err="1" smtClean="0">
                <a:ea typeface="Calibri"/>
                <a:cs typeface="Consolas" pitchFamily="49" charset="0"/>
              </a:rPr>
              <a:t>ValueCard</a:t>
            </a:r>
            <a:r>
              <a:rPr lang="en-GB" sz="2000" b="1" dirty="0" smtClean="0">
                <a:ea typeface="Calibri"/>
                <a:cs typeface="Consolas" pitchFamily="49" charset="0"/>
              </a:rPr>
              <a:t> (value, suit) ]</a:t>
            </a:r>
          </a:p>
          <a:p>
            <a:pPr>
              <a:spcAft>
                <a:spcPts val="0"/>
              </a:spcAft>
            </a:pPr>
            <a:r>
              <a:rPr lang="en-GB" sz="2000" b="1" dirty="0" smtClean="0">
                <a:ea typeface="Calibri"/>
                <a:cs typeface="Consolas" pitchFamily="49" charset="0"/>
              </a:rPr>
              <a:t> </a:t>
            </a:r>
          </a:p>
          <a:p>
            <a:endParaRPr lang="en-GB" sz="2000" dirty="0"/>
          </a:p>
        </p:txBody>
      </p:sp>
      <p:sp>
        <p:nvSpPr>
          <p:cNvPr id="5" name="Rectangular Callout 4"/>
          <p:cNvSpPr/>
          <p:nvPr/>
        </p:nvSpPr>
        <p:spPr>
          <a:xfrm>
            <a:off x="6215074" y="2571744"/>
            <a:ext cx="2500330" cy="707886"/>
          </a:xfrm>
          <a:prstGeom prst="wedgeRectCallout">
            <a:avLst>
              <a:gd name="adj1" fmla="val -113834"/>
              <a:gd name="adj2" fmla="val 89157"/>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Generate a deck</a:t>
            </a:r>
          </a:p>
          <a:p>
            <a:pPr algn="ctr"/>
            <a:r>
              <a:rPr lang="en-GB" sz="2000" b="1" dirty="0" smtClean="0"/>
              <a:t>of cards</a:t>
            </a:r>
            <a:endParaRPr lang="en-GB"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US" dirty="0" smtClean="0"/>
              <a:t>Tutorial: </a:t>
            </a:r>
            <a:r>
              <a:rPr lang="en-US" dirty="0" smtClean="0"/>
              <a:t>Actors &amp; Async</a:t>
            </a:r>
            <a:endParaRPr lang="en-US" dirty="0" smtClean="0"/>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GB"/>
          </a:p>
        </p:txBody>
      </p:sp>
      <p:pic>
        <p:nvPicPr>
          <p:cNvPr id="114691" name="Picture 3"/>
          <p:cNvPicPr>
            <a:picLocks noChangeAspect="1" noChangeArrowheads="1"/>
          </p:cNvPicPr>
          <p:nvPr/>
        </p:nvPicPr>
        <p:blipFill>
          <a:blip r:embed="rId2"/>
          <a:srcRect l="23043" t="53839" r="48043" b="25879"/>
          <a:stretch>
            <a:fillRect/>
          </a:stretch>
        </p:blipFill>
        <p:spPr bwMode="auto">
          <a:xfrm>
            <a:off x="1287886" y="2434108"/>
            <a:ext cx="6555347" cy="273032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736"/>
            <a:ext cx="8537132" cy="4525963"/>
          </a:xfrm>
        </p:spPr>
        <p:txBody>
          <a:bodyPr>
            <a:normAutofit/>
          </a:bodyPr>
          <a:lstStyle/>
          <a:p>
            <a:pPr>
              <a:buNone/>
            </a:pPr>
            <a:r>
              <a:rPr lang="en-GB" sz="1800" b="1" dirty="0" smtClean="0">
                <a:solidFill>
                  <a:srgbClr val="92D050"/>
                </a:solidFill>
                <a:latin typeface="Lucida Console" pitchFamily="49" charset="0"/>
              </a:rPr>
              <a:t>start() -&gt;</a:t>
            </a:r>
          </a:p>
          <a:p>
            <a:pPr>
              <a:buNone/>
            </a:pPr>
            <a:r>
              <a:rPr lang="en-GB" sz="1800" b="1" dirty="0" smtClean="0">
                <a:solidFill>
                  <a:srgbClr val="92D050"/>
                </a:solidFill>
                <a:latin typeface="Lucida Console" pitchFamily="49" charset="0"/>
              </a:rPr>
              <a:t>    spawn(echo</a:t>
            </a:r>
            <a:r>
              <a:rPr lang="en-GB" sz="1800" b="1" dirty="0" smtClean="0">
                <a:solidFill>
                  <a:srgbClr val="92D050"/>
                </a:solidFill>
                <a:latin typeface="Lucida Console" pitchFamily="49" charset="0"/>
              </a:rPr>
              <a:t>, loop, []).</a:t>
            </a:r>
          </a:p>
          <a:p>
            <a:pPr>
              <a:buNone/>
            </a:pPr>
            <a:endParaRPr lang="en-GB" sz="1800" b="1" dirty="0" smtClean="0">
              <a:solidFill>
                <a:srgbClr val="92D050"/>
              </a:solidFill>
              <a:latin typeface="Lucida Console" pitchFamily="49" charset="0"/>
            </a:endParaRPr>
          </a:p>
          <a:p>
            <a:pPr>
              <a:buNone/>
            </a:pPr>
            <a:r>
              <a:rPr lang="en-GB" sz="1800" b="1" dirty="0" smtClean="0">
                <a:solidFill>
                  <a:srgbClr val="92D050"/>
                </a:solidFill>
                <a:latin typeface="Lucida Console" pitchFamily="49" charset="0"/>
              </a:rPr>
              <a:t>loop</a:t>
            </a:r>
            <a:r>
              <a:rPr lang="en-GB" sz="1800" b="1" dirty="0" smtClean="0">
                <a:solidFill>
                  <a:srgbClr val="92D050"/>
                </a:solidFill>
                <a:latin typeface="Lucida Console" pitchFamily="49" charset="0"/>
              </a:rPr>
              <a:t>() </a:t>
            </a:r>
            <a:r>
              <a:rPr lang="en-GB" sz="1800" b="1" dirty="0" smtClean="0">
                <a:solidFill>
                  <a:srgbClr val="92D050"/>
                </a:solidFill>
                <a:latin typeface="Lucida Console" pitchFamily="49" charset="0"/>
              </a:rPr>
              <a:t>-&gt;</a:t>
            </a:r>
          </a:p>
          <a:p>
            <a:pPr>
              <a:buNone/>
            </a:pPr>
            <a:r>
              <a:rPr lang="en-GB" sz="1800" b="1" dirty="0" smtClean="0">
                <a:solidFill>
                  <a:srgbClr val="92D050"/>
                </a:solidFill>
                <a:latin typeface="Lucida Console" pitchFamily="49" charset="0"/>
              </a:rPr>
              <a:t> </a:t>
            </a:r>
            <a:r>
              <a:rPr lang="en-GB" sz="1800" b="1" dirty="0" smtClean="0">
                <a:solidFill>
                  <a:srgbClr val="92D050"/>
                </a:solidFill>
                <a:latin typeface="Lucida Console" pitchFamily="49" charset="0"/>
              </a:rPr>
              <a:t>   receive {From</a:t>
            </a:r>
            <a:r>
              <a:rPr lang="en-GB" sz="1800" b="1" dirty="0" smtClean="0">
                <a:solidFill>
                  <a:srgbClr val="92D050"/>
                </a:solidFill>
                <a:latin typeface="Lucida Console" pitchFamily="49" charset="0"/>
              </a:rPr>
              <a:t>, Message} </a:t>
            </a:r>
            <a:r>
              <a:rPr lang="en-GB" sz="1800" b="1" dirty="0" smtClean="0">
                <a:solidFill>
                  <a:srgbClr val="92D050"/>
                </a:solidFill>
                <a:latin typeface="Lucida Console" pitchFamily="49" charset="0"/>
              </a:rPr>
              <a:t>-&gt; From </a:t>
            </a:r>
            <a:r>
              <a:rPr lang="en-GB" sz="1800" b="1" dirty="0" smtClean="0">
                <a:solidFill>
                  <a:srgbClr val="92D050"/>
                </a:solidFill>
                <a:latin typeface="Lucida Console" pitchFamily="49" charset="0"/>
              </a:rPr>
              <a:t>! </a:t>
            </a:r>
            <a:r>
              <a:rPr lang="en-GB" sz="1800" b="1" dirty="0" smtClean="0">
                <a:solidFill>
                  <a:srgbClr val="92D050"/>
                </a:solidFill>
                <a:latin typeface="Lucida Console" pitchFamily="49" charset="0"/>
              </a:rPr>
              <a:t>Message, loop</a:t>
            </a:r>
            <a:r>
              <a:rPr lang="en-GB" sz="1800" b="1" dirty="0" smtClean="0">
                <a:solidFill>
                  <a:srgbClr val="92D050"/>
                </a:solidFill>
                <a:latin typeface="Lucida Console" pitchFamily="49" charset="0"/>
              </a:rPr>
              <a:t>()</a:t>
            </a:r>
          </a:p>
          <a:p>
            <a:pPr>
              <a:buNone/>
            </a:pPr>
            <a:r>
              <a:rPr lang="en-GB" sz="1800" b="1" dirty="0" smtClean="0">
                <a:solidFill>
                  <a:srgbClr val="92D050"/>
                </a:solidFill>
                <a:latin typeface="Lucida Console" pitchFamily="49" charset="0"/>
              </a:rPr>
              <a:t> </a:t>
            </a:r>
            <a:r>
              <a:rPr lang="en-GB" sz="1800" b="1" dirty="0" smtClean="0">
                <a:solidFill>
                  <a:srgbClr val="92D050"/>
                </a:solidFill>
                <a:latin typeface="Lucida Console" pitchFamily="49" charset="0"/>
              </a:rPr>
              <a:t>   end</a:t>
            </a:r>
            <a:r>
              <a:rPr lang="en-GB" sz="1800" b="1" dirty="0" smtClean="0">
                <a:solidFill>
                  <a:srgbClr val="92D050"/>
                </a:solidFill>
                <a:latin typeface="Lucida Console" pitchFamily="49" charset="0"/>
              </a:rPr>
              <a:t>.</a:t>
            </a:r>
          </a:p>
        </p:txBody>
      </p:sp>
      <p:sp>
        <p:nvSpPr>
          <p:cNvPr id="4" name="Content Placeholder 2"/>
          <p:cNvSpPr txBox="1">
            <a:spLocks/>
          </p:cNvSpPr>
          <p:nvPr/>
        </p:nvSpPr>
        <p:spPr>
          <a:xfrm>
            <a:off x="163772" y="3936725"/>
            <a:ext cx="8980227" cy="4525963"/>
          </a:xfrm>
          <a:prstGeom prst="rect">
            <a:avLst/>
          </a:prstGeom>
        </p:spPr>
        <p:txBody>
          <a:bodyPr vert="horz" lIns="91432" tIns="45715" rIns="91432" bIns="45715" rtlCol="0">
            <a:noAutofit/>
          </a:bodyPr>
          <a:lstStyle/>
          <a:p>
            <a:r>
              <a:rPr lang="en-AU" b="1" dirty="0" smtClean="0">
                <a:solidFill>
                  <a:schemeClr val="accent3">
                    <a:lumMod val="75000"/>
                  </a:schemeClr>
                </a:solidFill>
                <a:latin typeface="Lucida Console" pitchFamily="49" charset="0"/>
              </a:rPr>
              <a:t>let </a:t>
            </a:r>
            <a:r>
              <a:rPr lang="en-AU" b="1" dirty="0" smtClean="0">
                <a:solidFill>
                  <a:schemeClr val="accent3">
                    <a:lumMod val="60000"/>
                    <a:lumOff val="40000"/>
                  </a:schemeClr>
                </a:solidFill>
                <a:latin typeface="Lucida Console" pitchFamily="49" charset="0"/>
              </a:rPr>
              <a:t>(&lt;--) (a:Agent&lt;_&gt;) x </a:t>
            </a:r>
            <a:r>
              <a:rPr lang="en-AU" b="1" dirty="0" smtClean="0">
                <a:solidFill>
                  <a:schemeClr val="accent3">
                    <a:lumMod val="60000"/>
                    <a:lumOff val="40000"/>
                  </a:schemeClr>
                </a:solidFill>
                <a:latin typeface="Lucida Console" pitchFamily="49" charset="0"/>
              </a:rPr>
              <a:t>= </a:t>
            </a:r>
            <a:r>
              <a:rPr lang="en-AU" b="1" dirty="0" err="1" smtClean="0">
                <a:solidFill>
                  <a:schemeClr val="accent3">
                    <a:lumMod val="60000"/>
                    <a:lumOff val="40000"/>
                  </a:schemeClr>
                </a:solidFill>
                <a:latin typeface="Lucida Console" pitchFamily="49" charset="0"/>
              </a:rPr>
              <a:t>a.Post</a:t>
            </a:r>
            <a:r>
              <a:rPr lang="en-AU" b="1" dirty="0" smtClean="0">
                <a:solidFill>
                  <a:schemeClr val="accent3">
                    <a:lumMod val="60000"/>
                    <a:lumOff val="40000"/>
                  </a:schemeClr>
                </a:solidFill>
                <a:latin typeface="Lucida Console" pitchFamily="49" charset="0"/>
              </a:rPr>
              <a:t> x</a:t>
            </a:r>
            <a:endParaRPr lang="en-AU" b="1" dirty="0" smtClean="0">
              <a:solidFill>
                <a:schemeClr val="accent3">
                  <a:lumMod val="60000"/>
                  <a:lumOff val="40000"/>
                </a:schemeClr>
              </a:solidFill>
              <a:latin typeface="Lucida Console" pitchFamily="49" charset="0"/>
            </a:endParaRPr>
          </a:p>
          <a:p>
            <a:endParaRPr lang="en-AU" b="1" dirty="0" smtClean="0">
              <a:solidFill>
                <a:schemeClr val="accent3">
                  <a:lumMod val="75000"/>
                </a:schemeClr>
              </a:solidFill>
              <a:latin typeface="Lucida Console" pitchFamily="49" charset="0"/>
            </a:endParaRPr>
          </a:p>
          <a:p>
            <a:r>
              <a:rPr lang="en-AU" b="1" dirty="0" smtClean="0">
                <a:solidFill>
                  <a:schemeClr val="accent3">
                    <a:lumMod val="75000"/>
                  </a:schemeClr>
                </a:solidFill>
                <a:latin typeface="Lucida Console" pitchFamily="49" charset="0"/>
              </a:rPr>
              <a:t>let</a:t>
            </a:r>
            <a:r>
              <a:rPr lang="en-AU" b="1" dirty="0" smtClean="0">
                <a:solidFill>
                  <a:schemeClr val="accent3">
                    <a:lumMod val="60000"/>
                    <a:lumOff val="40000"/>
                  </a:schemeClr>
                </a:solidFill>
                <a:latin typeface="Lucida Console" pitchFamily="49" charset="0"/>
              </a:rPr>
              <a:t> agent = </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a:t>
            </a:r>
            <a:r>
              <a:rPr lang="en-AU" b="1" dirty="0" err="1" smtClean="0">
                <a:solidFill>
                  <a:schemeClr val="accent3">
                    <a:lumMod val="60000"/>
                    <a:lumOff val="40000"/>
                  </a:schemeClr>
                </a:solidFill>
                <a:latin typeface="Lucida Console" pitchFamily="49" charset="0"/>
              </a:rPr>
              <a:t>Agent.Start</a:t>
            </a:r>
            <a:r>
              <a:rPr lang="en-AU" b="1" dirty="0" smtClean="0">
                <a:solidFill>
                  <a:schemeClr val="accent3">
                    <a:lumMod val="60000"/>
                    <a:lumOff val="40000"/>
                  </a:schemeClr>
                </a:solidFill>
                <a:latin typeface="Lucida Console" pitchFamily="49" charset="0"/>
              </a:rPr>
              <a:t>(fun inbox -&gt; </a:t>
            </a:r>
          </a:p>
          <a:p>
            <a:r>
              <a:rPr lang="en-AU" b="1" dirty="0" smtClean="0">
                <a:solidFill>
                  <a:schemeClr val="accent3">
                    <a:lumMod val="60000"/>
                    <a:lumOff val="40000"/>
                  </a:schemeClr>
                </a:solidFill>
                <a:latin typeface="Lucida Console" pitchFamily="49" charset="0"/>
              </a:rPr>
              <a:t>        async { while true do </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let! (from, msg) = </a:t>
            </a:r>
            <a:r>
              <a:rPr lang="en-AU" b="1" dirty="0" err="1" smtClean="0">
                <a:solidFill>
                  <a:schemeClr val="accent3">
                    <a:lumMod val="60000"/>
                    <a:lumOff val="40000"/>
                  </a:schemeClr>
                </a:solidFill>
                <a:latin typeface="Lucida Console" pitchFamily="49" charset="0"/>
              </a:rPr>
              <a:t>inbox.Receive</a:t>
            </a:r>
            <a:r>
              <a:rPr lang="en-AU" b="1" dirty="0" smtClean="0">
                <a:solidFill>
                  <a:schemeClr val="accent3">
                    <a:lumMod val="60000"/>
                    <a:lumOff val="40000"/>
                  </a:schemeClr>
                </a:solidFill>
                <a:latin typeface="Lucida Console" pitchFamily="49" charset="0"/>
              </a:rPr>
              <a:t>()</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from &lt;-- msg }</a:t>
            </a:r>
          </a:p>
          <a:p>
            <a:endParaRPr lang="en-AU" b="1" dirty="0" smtClean="0">
              <a:solidFill>
                <a:schemeClr val="accent3">
                  <a:lumMod val="60000"/>
                  <a:lumOff val="40000"/>
                </a:schemeClr>
              </a:solidFill>
              <a:latin typeface="Lucida Console" pitchFamily="49" charset="0"/>
            </a:endParaRPr>
          </a:p>
        </p:txBody>
      </p:sp>
      <p:sp>
        <p:nvSpPr>
          <p:cNvPr id="6" name="Title 5"/>
          <p:cNvSpPr>
            <a:spLocks noGrp="1"/>
          </p:cNvSpPr>
          <p:nvPr>
            <p:ph type="title"/>
          </p:nvPr>
        </p:nvSpPr>
        <p:spPr/>
        <p:txBody>
          <a:bodyPr/>
          <a:lstStyle/>
          <a:p>
            <a:r>
              <a:rPr lang="en-GB" dirty="0" smtClean="0"/>
              <a:t>Actors</a:t>
            </a:r>
            <a:endParaRPr lang="en-GB" dirty="0"/>
          </a:p>
        </p:txBody>
      </p:sp>
      <p:sp>
        <p:nvSpPr>
          <p:cNvPr id="5" name="Rounded Rectangular Callout 4"/>
          <p:cNvSpPr/>
          <p:nvPr/>
        </p:nvSpPr>
        <p:spPr bwMode="auto">
          <a:xfrm>
            <a:off x="2413560" y="900761"/>
            <a:ext cx="1013681"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Erlang</a:t>
            </a:r>
            <a:endParaRPr lang="en-GB" sz="2400" dirty="0" smtClean="0">
              <a:gradFill>
                <a:gsLst>
                  <a:gs pos="0">
                    <a:srgbClr val="FFFFFF"/>
                  </a:gs>
                  <a:gs pos="100000">
                    <a:srgbClr val="FFFFFF"/>
                  </a:gs>
                </a:gsLst>
                <a:lin ang="5400000" scaled="0"/>
              </a:gradFill>
            </a:endParaRPr>
          </a:p>
        </p:txBody>
      </p:sp>
      <p:sp>
        <p:nvSpPr>
          <p:cNvPr id="7" name="Rounded Rectangular Callout 6"/>
          <p:cNvSpPr/>
          <p:nvPr/>
        </p:nvSpPr>
        <p:spPr bwMode="auto">
          <a:xfrm>
            <a:off x="8345233" y="928670"/>
            <a:ext cx="525995" cy="510774"/>
          </a:xfrm>
          <a:prstGeom prst="wedgeRoundRectCallout">
            <a:avLst>
              <a:gd name="adj1" fmla="val 2383"/>
              <a:gd name="adj2" fmla="val -8521"/>
              <a:gd name="adj3" fmla="val 16667"/>
            </a:avLst>
          </a:prstGeom>
          <a:solidFill>
            <a:schemeClr val="accent3">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F</a:t>
            </a:r>
            <a:r>
              <a:rPr lang="en-GB" sz="2400" dirty="0" smtClean="0">
                <a:solidFill>
                  <a:schemeClr val="bg1"/>
                </a:solidFill>
              </a:rPr>
              <a:t>#</a:t>
            </a:r>
            <a:endParaRPr lang="en-GB" sz="24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736"/>
            <a:ext cx="8537132" cy="4525963"/>
          </a:xfrm>
        </p:spPr>
        <p:txBody>
          <a:bodyPr>
            <a:normAutofit/>
          </a:bodyPr>
          <a:lstStyle/>
          <a:p>
            <a:pPr>
              <a:buNone/>
            </a:pPr>
            <a:r>
              <a:rPr lang="en-GB" sz="1800" b="1" dirty="0" smtClean="0">
                <a:solidFill>
                  <a:srgbClr val="92D050"/>
                </a:solidFill>
                <a:latin typeface="Lucida Console" pitchFamily="49" charset="0"/>
              </a:rPr>
              <a:t>start() -&gt;</a:t>
            </a:r>
          </a:p>
          <a:p>
            <a:pPr>
              <a:buNone/>
            </a:pPr>
            <a:r>
              <a:rPr lang="en-GB" sz="1800" b="1" dirty="0" smtClean="0">
                <a:solidFill>
                  <a:srgbClr val="92D050"/>
                </a:solidFill>
                <a:latin typeface="Lucida Console" pitchFamily="49" charset="0"/>
              </a:rPr>
              <a:t>    spawn(echo</a:t>
            </a:r>
            <a:r>
              <a:rPr lang="en-GB" sz="1800" b="1" dirty="0" smtClean="0">
                <a:solidFill>
                  <a:srgbClr val="92D050"/>
                </a:solidFill>
                <a:latin typeface="Lucida Console" pitchFamily="49" charset="0"/>
              </a:rPr>
              <a:t>, loop, []).</a:t>
            </a:r>
          </a:p>
          <a:p>
            <a:pPr>
              <a:buNone/>
            </a:pPr>
            <a:endParaRPr lang="en-GB" sz="1800" b="1" dirty="0" smtClean="0">
              <a:solidFill>
                <a:srgbClr val="92D050"/>
              </a:solidFill>
              <a:latin typeface="Lucida Console" pitchFamily="49" charset="0"/>
            </a:endParaRPr>
          </a:p>
          <a:p>
            <a:pPr>
              <a:buNone/>
            </a:pPr>
            <a:r>
              <a:rPr lang="en-GB" sz="1800" b="1" dirty="0" smtClean="0">
                <a:solidFill>
                  <a:srgbClr val="92D050"/>
                </a:solidFill>
                <a:latin typeface="Lucida Console" pitchFamily="49" charset="0"/>
              </a:rPr>
              <a:t>loop</a:t>
            </a:r>
            <a:r>
              <a:rPr lang="en-GB" sz="1800" b="1" dirty="0" smtClean="0">
                <a:solidFill>
                  <a:srgbClr val="92D050"/>
                </a:solidFill>
                <a:latin typeface="Lucida Console" pitchFamily="49" charset="0"/>
              </a:rPr>
              <a:t>() </a:t>
            </a:r>
            <a:r>
              <a:rPr lang="en-GB" sz="1800" b="1" dirty="0" smtClean="0">
                <a:solidFill>
                  <a:srgbClr val="92D050"/>
                </a:solidFill>
                <a:latin typeface="Lucida Console" pitchFamily="49" charset="0"/>
              </a:rPr>
              <a:t>-&gt;</a:t>
            </a:r>
          </a:p>
          <a:p>
            <a:pPr>
              <a:buNone/>
            </a:pPr>
            <a:r>
              <a:rPr lang="en-GB" sz="1800" b="1" dirty="0" smtClean="0">
                <a:solidFill>
                  <a:srgbClr val="92D050"/>
                </a:solidFill>
                <a:latin typeface="Lucida Console" pitchFamily="49" charset="0"/>
              </a:rPr>
              <a:t> </a:t>
            </a:r>
            <a:r>
              <a:rPr lang="en-GB" sz="1800" b="1" dirty="0" smtClean="0">
                <a:solidFill>
                  <a:srgbClr val="92D050"/>
                </a:solidFill>
                <a:latin typeface="Lucida Console" pitchFamily="49" charset="0"/>
              </a:rPr>
              <a:t>   receive {From</a:t>
            </a:r>
            <a:r>
              <a:rPr lang="en-GB" sz="1800" b="1" dirty="0" smtClean="0">
                <a:solidFill>
                  <a:srgbClr val="92D050"/>
                </a:solidFill>
                <a:latin typeface="Lucida Console" pitchFamily="49" charset="0"/>
              </a:rPr>
              <a:t>, Message} </a:t>
            </a:r>
            <a:r>
              <a:rPr lang="en-GB" sz="1800" b="1" dirty="0" smtClean="0">
                <a:solidFill>
                  <a:srgbClr val="92D050"/>
                </a:solidFill>
                <a:latin typeface="Lucida Console" pitchFamily="49" charset="0"/>
              </a:rPr>
              <a:t>-&gt; From </a:t>
            </a:r>
            <a:r>
              <a:rPr lang="en-GB" sz="1800" b="1" dirty="0" smtClean="0">
                <a:solidFill>
                  <a:srgbClr val="92D050"/>
                </a:solidFill>
                <a:latin typeface="Lucida Console" pitchFamily="49" charset="0"/>
              </a:rPr>
              <a:t>! </a:t>
            </a:r>
            <a:r>
              <a:rPr lang="en-GB" sz="1800" b="1" dirty="0" smtClean="0">
                <a:solidFill>
                  <a:srgbClr val="92D050"/>
                </a:solidFill>
                <a:latin typeface="Lucida Console" pitchFamily="49" charset="0"/>
              </a:rPr>
              <a:t>Message, loop</a:t>
            </a:r>
            <a:r>
              <a:rPr lang="en-GB" sz="1800" b="1" dirty="0" smtClean="0">
                <a:solidFill>
                  <a:srgbClr val="92D050"/>
                </a:solidFill>
                <a:latin typeface="Lucida Console" pitchFamily="49" charset="0"/>
              </a:rPr>
              <a:t>()</a:t>
            </a:r>
          </a:p>
          <a:p>
            <a:pPr>
              <a:buNone/>
            </a:pPr>
            <a:r>
              <a:rPr lang="en-GB" sz="1800" b="1" dirty="0" smtClean="0">
                <a:solidFill>
                  <a:srgbClr val="92D050"/>
                </a:solidFill>
                <a:latin typeface="Lucida Console" pitchFamily="49" charset="0"/>
              </a:rPr>
              <a:t> </a:t>
            </a:r>
            <a:r>
              <a:rPr lang="en-GB" sz="1800" b="1" dirty="0" smtClean="0">
                <a:solidFill>
                  <a:srgbClr val="92D050"/>
                </a:solidFill>
                <a:latin typeface="Lucida Console" pitchFamily="49" charset="0"/>
              </a:rPr>
              <a:t>   end</a:t>
            </a:r>
            <a:r>
              <a:rPr lang="en-GB" sz="1800" b="1" dirty="0" smtClean="0">
                <a:solidFill>
                  <a:srgbClr val="92D050"/>
                </a:solidFill>
                <a:latin typeface="Lucida Console" pitchFamily="49" charset="0"/>
              </a:rPr>
              <a:t>.</a:t>
            </a:r>
          </a:p>
        </p:txBody>
      </p:sp>
      <p:sp>
        <p:nvSpPr>
          <p:cNvPr id="4" name="Content Placeholder 2"/>
          <p:cNvSpPr txBox="1">
            <a:spLocks/>
          </p:cNvSpPr>
          <p:nvPr/>
        </p:nvSpPr>
        <p:spPr>
          <a:xfrm>
            <a:off x="163772" y="3936725"/>
            <a:ext cx="8980227" cy="4525963"/>
          </a:xfrm>
          <a:prstGeom prst="rect">
            <a:avLst/>
          </a:prstGeom>
        </p:spPr>
        <p:txBody>
          <a:bodyPr vert="horz" lIns="91432" tIns="45715" rIns="91432" bIns="45715" rtlCol="0">
            <a:noAutofit/>
          </a:bodyPr>
          <a:lstStyle/>
          <a:p>
            <a:r>
              <a:rPr lang="en-AU" b="1" dirty="0" smtClean="0">
                <a:solidFill>
                  <a:schemeClr val="accent3">
                    <a:lumMod val="75000"/>
                  </a:schemeClr>
                </a:solidFill>
                <a:latin typeface="Lucida Console" pitchFamily="49" charset="0"/>
              </a:rPr>
              <a:t>let </a:t>
            </a:r>
            <a:r>
              <a:rPr lang="en-AU" b="1" dirty="0" smtClean="0">
                <a:solidFill>
                  <a:schemeClr val="accent3">
                    <a:lumMod val="60000"/>
                    <a:lumOff val="40000"/>
                  </a:schemeClr>
                </a:solidFill>
                <a:latin typeface="Lucida Console" pitchFamily="49" charset="0"/>
              </a:rPr>
              <a:t>(&lt;--) (a:Agent&lt;_&gt;) x = </a:t>
            </a:r>
            <a:r>
              <a:rPr lang="en-AU" b="1" dirty="0" err="1" smtClean="0">
                <a:solidFill>
                  <a:schemeClr val="accent3">
                    <a:lumMod val="60000"/>
                    <a:lumOff val="40000"/>
                  </a:schemeClr>
                </a:solidFill>
                <a:latin typeface="Lucida Console" pitchFamily="49" charset="0"/>
              </a:rPr>
              <a:t>a.Post</a:t>
            </a:r>
            <a:r>
              <a:rPr lang="en-AU" b="1" dirty="0" smtClean="0">
                <a:solidFill>
                  <a:schemeClr val="accent3">
                    <a:lumMod val="60000"/>
                    <a:lumOff val="40000"/>
                  </a:schemeClr>
                </a:solidFill>
                <a:latin typeface="Lucida Console" pitchFamily="49" charset="0"/>
              </a:rPr>
              <a:t> x</a:t>
            </a:r>
          </a:p>
          <a:p>
            <a:endParaRPr lang="en-AU" b="1" dirty="0" smtClean="0">
              <a:solidFill>
                <a:schemeClr val="accent3">
                  <a:lumMod val="75000"/>
                </a:schemeClr>
              </a:solidFill>
              <a:latin typeface="Lucida Console" pitchFamily="49" charset="0"/>
            </a:endParaRPr>
          </a:p>
          <a:p>
            <a:r>
              <a:rPr lang="en-AU" b="1" dirty="0" smtClean="0">
                <a:solidFill>
                  <a:schemeClr val="accent3">
                    <a:lumMod val="75000"/>
                  </a:schemeClr>
                </a:solidFill>
                <a:latin typeface="Lucida Console" pitchFamily="49" charset="0"/>
              </a:rPr>
              <a:t>let rec</a:t>
            </a:r>
            <a:r>
              <a:rPr lang="en-AU" b="1" dirty="0" smtClean="0">
                <a:solidFill>
                  <a:schemeClr val="accent3">
                    <a:lumMod val="60000"/>
                    <a:lumOff val="40000"/>
                  </a:schemeClr>
                </a:solidFill>
                <a:latin typeface="Lucida Console" pitchFamily="49" charset="0"/>
              </a:rPr>
              <a:t> loop (</a:t>
            </a:r>
            <a:r>
              <a:rPr lang="en-AU" b="1" dirty="0" err="1" smtClean="0">
                <a:solidFill>
                  <a:schemeClr val="accent3">
                    <a:lumMod val="60000"/>
                    <a:lumOff val="40000"/>
                  </a:schemeClr>
                </a:solidFill>
                <a:latin typeface="Lucida Console" pitchFamily="49" charset="0"/>
              </a:rPr>
              <a:t>inbox:Agent</a:t>
            </a:r>
            <a:r>
              <a:rPr lang="en-AU" b="1" dirty="0" smtClean="0">
                <a:solidFill>
                  <a:schemeClr val="accent3">
                    <a:lumMod val="60000"/>
                    <a:lumOff val="40000"/>
                  </a:schemeClr>
                </a:solidFill>
                <a:latin typeface="Lucida Console" pitchFamily="49" charset="0"/>
              </a:rPr>
              <a:t>&lt;_&gt;) </a:t>
            </a:r>
            <a:r>
              <a:rPr lang="en-AU" b="1" dirty="0" smtClean="0">
                <a:solidFill>
                  <a:schemeClr val="accent3">
                    <a:lumMod val="60000"/>
                    <a:lumOff val="40000"/>
                  </a:schemeClr>
                </a:solidFill>
                <a:latin typeface="Lucida Console" pitchFamily="49" charset="0"/>
              </a:rPr>
              <a:t>= </a:t>
            </a:r>
            <a:endParaRPr lang="en-AU" b="1" dirty="0" smtClean="0">
              <a:solidFill>
                <a:schemeClr val="accent3">
                  <a:lumMod val="60000"/>
                  <a:lumOff val="40000"/>
                </a:schemeClr>
              </a:solidFill>
              <a:latin typeface="Lucida Console" pitchFamily="49" charset="0"/>
            </a:endParaRP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async </a:t>
            </a:r>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let</a:t>
            </a:r>
            <a:r>
              <a:rPr lang="en-AU" b="1" dirty="0" smtClean="0">
                <a:solidFill>
                  <a:schemeClr val="accent3">
                    <a:lumMod val="60000"/>
                    <a:lumOff val="40000"/>
                  </a:schemeClr>
                </a:solidFill>
                <a:latin typeface="Lucida Console" pitchFamily="49" charset="0"/>
              </a:rPr>
              <a:t>! (from, msg) = </a:t>
            </a:r>
            <a:r>
              <a:rPr lang="en-AU" b="1" dirty="0" err="1" smtClean="0">
                <a:solidFill>
                  <a:schemeClr val="accent3">
                    <a:lumMod val="60000"/>
                    <a:lumOff val="40000"/>
                  </a:schemeClr>
                </a:solidFill>
                <a:latin typeface="Lucida Console" pitchFamily="49" charset="0"/>
              </a:rPr>
              <a:t>inbox.Receive</a:t>
            </a:r>
            <a:r>
              <a:rPr lang="en-AU" b="1" dirty="0" smtClean="0">
                <a:solidFill>
                  <a:schemeClr val="accent3">
                    <a:lumMod val="60000"/>
                    <a:lumOff val="40000"/>
                  </a:schemeClr>
                </a:solidFill>
                <a:latin typeface="Lucida Console" pitchFamily="49" charset="0"/>
              </a:rPr>
              <a:t>()</a:t>
            </a:r>
          </a:p>
          <a:p>
            <a:r>
              <a:rPr lang="en-AU" b="1" dirty="0" smtClean="0">
                <a:solidFill>
                  <a:schemeClr val="accent3">
                    <a:lumMod val="60000"/>
                    <a:lumOff val="40000"/>
                  </a:schemeClr>
                </a:solidFill>
                <a:latin typeface="Lucida Console" pitchFamily="49" charset="0"/>
              </a:rPr>
              <a:t>            </a:t>
            </a:r>
            <a:r>
              <a:rPr lang="en-AU" b="1" dirty="0" err="1" smtClean="0">
                <a:solidFill>
                  <a:schemeClr val="accent3">
                    <a:lumMod val="60000"/>
                    <a:lumOff val="40000"/>
                  </a:schemeClr>
                </a:solidFill>
                <a:latin typeface="Lucida Console" pitchFamily="49" charset="0"/>
              </a:rPr>
              <a:t>from.Post</a:t>
            </a:r>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msg</a:t>
            </a:r>
          </a:p>
          <a:p>
            <a:r>
              <a:rPr lang="en-AU" b="1" dirty="0" smtClean="0">
                <a:solidFill>
                  <a:schemeClr val="accent3">
                    <a:lumMod val="60000"/>
                    <a:lumOff val="40000"/>
                  </a:schemeClr>
                </a:solidFill>
                <a:latin typeface="Lucida Console" pitchFamily="49" charset="0"/>
              </a:rPr>
              <a:t> </a:t>
            </a:r>
            <a:r>
              <a:rPr lang="en-AU" b="1" dirty="0" smtClean="0">
                <a:solidFill>
                  <a:schemeClr val="accent3">
                    <a:lumMod val="60000"/>
                    <a:lumOff val="40000"/>
                  </a:schemeClr>
                </a:solidFill>
                <a:latin typeface="Lucida Console" pitchFamily="49" charset="0"/>
              </a:rPr>
              <a:t>           return! loop inbox }</a:t>
            </a:r>
            <a:endParaRPr lang="en-AU" b="1" dirty="0" smtClean="0">
              <a:solidFill>
                <a:schemeClr val="accent3">
                  <a:lumMod val="60000"/>
                  <a:lumOff val="40000"/>
                </a:schemeClr>
              </a:solidFill>
              <a:latin typeface="Lucida Console" pitchFamily="49" charset="0"/>
            </a:endParaRPr>
          </a:p>
          <a:p>
            <a:endParaRPr lang="en-AU" b="1" dirty="0" smtClean="0">
              <a:solidFill>
                <a:schemeClr val="accent3">
                  <a:lumMod val="75000"/>
                </a:schemeClr>
              </a:solidFill>
              <a:latin typeface="Lucida Console" pitchFamily="49" charset="0"/>
            </a:endParaRPr>
          </a:p>
          <a:p>
            <a:r>
              <a:rPr lang="en-AU" b="1" dirty="0" smtClean="0">
                <a:solidFill>
                  <a:schemeClr val="accent3">
                    <a:lumMod val="75000"/>
                  </a:schemeClr>
                </a:solidFill>
                <a:latin typeface="Lucida Console" pitchFamily="49" charset="0"/>
              </a:rPr>
              <a:t>let</a:t>
            </a:r>
            <a:r>
              <a:rPr lang="en-AU" b="1" dirty="0" smtClean="0">
                <a:solidFill>
                  <a:schemeClr val="accent3">
                    <a:lumMod val="60000"/>
                    <a:lumOff val="40000"/>
                  </a:schemeClr>
                </a:solidFill>
                <a:latin typeface="Lucida Console" pitchFamily="49" charset="0"/>
              </a:rPr>
              <a:t> agent = </a:t>
            </a:r>
            <a:r>
              <a:rPr lang="en-AU" b="1" dirty="0" err="1" smtClean="0">
                <a:solidFill>
                  <a:schemeClr val="accent3">
                    <a:lumMod val="60000"/>
                    <a:lumOff val="40000"/>
                  </a:schemeClr>
                </a:solidFill>
                <a:latin typeface="Lucida Console" pitchFamily="49" charset="0"/>
              </a:rPr>
              <a:t>Agent.Start</a:t>
            </a:r>
            <a:r>
              <a:rPr lang="en-AU" b="1" dirty="0" smtClean="0">
                <a:solidFill>
                  <a:schemeClr val="accent3">
                    <a:lumMod val="60000"/>
                    <a:lumOff val="40000"/>
                  </a:schemeClr>
                </a:solidFill>
                <a:latin typeface="Lucida Console" pitchFamily="49" charset="0"/>
              </a:rPr>
              <a:t>(loop)</a:t>
            </a:r>
          </a:p>
          <a:p>
            <a:endParaRPr lang="en-AU" b="1" dirty="0" smtClean="0">
              <a:solidFill>
                <a:schemeClr val="accent3">
                  <a:lumMod val="60000"/>
                  <a:lumOff val="40000"/>
                </a:schemeClr>
              </a:solidFill>
              <a:latin typeface="Lucida Console" pitchFamily="49" charset="0"/>
            </a:endParaRPr>
          </a:p>
        </p:txBody>
      </p:sp>
      <p:sp>
        <p:nvSpPr>
          <p:cNvPr id="6" name="Title 5"/>
          <p:cNvSpPr>
            <a:spLocks noGrp="1"/>
          </p:cNvSpPr>
          <p:nvPr>
            <p:ph type="title"/>
          </p:nvPr>
        </p:nvSpPr>
        <p:spPr/>
        <p:txBody>
          <a:bodyPr/>
          <a:lstStyle/>
          <a:p>
            <a:r>
              <a:rPr lang="en-GB" dirty="0" smtClean="0"/>
              <a:t>Actors</a:t>
            </a:r>
            <a:endParaRPr lang="en-GB" dirty="0"/>
          </a:p>
        </p:txBody>
      </p:sp>
      <p:sp>
        <p:nvSpPr>
          <p:cNvPr id="5" name="Rounded Rectangular Callout 4"/>
          <p:cNvSpPr/>
          <p:nvPr/>
        </p:nvSpPr>
        <p:spPr bwMode="auto">
          <a:xfrm>
            <a:off x="2413560" y="900761"/>
            <a:ext cx="1013681"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Erlang</a:t>
            </a:r>
            <a:endParaRPr lang="en-GB" sz="2400" dirty="0" smtClean="0">
              <a:gradFill>
                <a:gsLst>
                  <a:gs pos="0">
                    <a:srgbClr val="FFFFFF"/>
                  </a:gs>
                  <a:gs pos="100000">
                    <a:srgbClr val="FFFFFF"/>
                  </a:gs>
                </a:gsLst>
                <a:lin ang="5400000" scaled="0"/>
              </a:gradFill>
            </a:endParaRPr>
          </a:p>
        </p:txBody>
      </p:sp>
      <p:sp>
        <p:nvSpPr>
          <p:cNvPr id="7" name="Rounded Rectangular Callout 6"/>
          <p:cNvSpPr/>
          <p:nvPr/>
        </p:nvSpPr>
        <p:spPr bwMode="auto">
          <a:xfrm>
            <a:off x="8345233" y="928670"/>
            <a:ext cx="525995" cy="510774"/>
          </a:xfrm>
          <a:prstGeom prst="wedgeRoundRectCallout">
            <a:avLst>
              <a:gd name="adj1" fmla="val 2383"/>
              <a:gd name="adj2" fmla="val -8521"/>
              <a:gd name="adj3" fmla="val 16667"/>
            </a:avLst>
          </a:prstGeom>
          <a:solidFill>
            <a:schemeClr val="accent3">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F</a:t>
            </a:r>
            <a:r>
              <a:rPr lang="en-GB" sz="2400" dirty="0" smtClean="0">
                <a:solidFill>
                  <a:schemeClr val="bg1"/>
                </a:solidFill>
              </a:rPr>
              <a:t>#</a:t>
            </a:r>
            <a:endParaRPr lang="en-GB" sz="2400" dirty="0" smtClean="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So what is async { ... }?</a:t>
            </a:r>
            <a:endParaRPr lang="en-GB"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736"/>
            <a:ext cx="4000528" cy="4525963"/>
          </a:xfrm>
        </p:spPr>
        <p:txBody>
          <a:bodyPr>
            <a:normAutofit/>
          </a:bodyPr>
          <a:lstStyle/>
          <a:p>
            <a:pPr>
              <a:buNone/>
            </a:pPr>
            <a:r>
              <a:rPr lang="en-GB" sz="1800" b="1" dirty="0" smtClean="0">
                <a:solidFill>
                  <a:srgbClr val="92D050"/>
                </a:solidFill>
                <a:latin typeface="Lucida Console" pitchFamily="49" charset="0"/>
              </a:rPr>
              <a:t>open System</a:t>
            </a:r>
          </a:p>
          <a:p>
            <a:pPr>
              <a:buNone/>
            </a:pPr>
            <a:endParaRPr lang="en-GB" sz="1800" b="1" dirty="0" smtClean="0">
              <a:solidFill>
                <a:srgbClr val="92D050"/>
              </a:solidFill>
              <a:latin typeface="Lucida Console" pitchFamily="49" charset="0"/>
            </a:endParaRPr>
          </a:p>
          <a:p>
            <a:pPr>
              <a:buNone/>
            </a:pPr>
            <a:r>
              <a:rPr lang="en-GB" sz="1800" b="1" dirty="0" smtClean="0">
                <a:solidFill>
                  <a:srgbClr val="92D050"/>
                </a:solidFill>
                <a:latin typeface="Lucida Console" pitchFamily="49" charset="0"/>
              </a:rPr>
              <a:t>let greeting = "hello"</a:t>
            </a:r>
          </a:p>
          <a:p>
            <a:pPr>
              <a:buNone/>
            </a:pPr>
            <a:endParaRPr lang="en-GB" sz="1800" b="1" dirty="0" smtClean="0">
              <a:solidFill>
                <a:srgbClr val="92D050"/>
              </a:solidFill>
              <a:latin typeface="Lucida Console" pitchFamily="49" charset="0"/>
            </a:endParaRPr>
          </a:p>
          <a:p>
            <a:pPr>
              <a:buNone/>
            </a:pPr>
            <a:r>
              <a:rPr lang="en-GB" sz="1800" b="1" dirty="0" err="1" smtClean="0">
                <a:solidFill>
                  <a:srgbClr val="92D050"/>
                </a:solidFill>
                <a:latin typeface="Lucida Console" pitchFamily="49" charset="0"/>
              </a:rPr>
              <a:t>Console.WriteLine</a:t>
            </a:r>
            <a:r>
              <a:rPr lang="en-GB" sz="1800" b="1" dirty="0" smtClean="0">
                <a:solidFill>
                  <a:srgbClr val="92D050"/>
                </a:solidFill>
                <a:latin typeface="Lucida Console" pitchFamily="49" charset="0"/>
              </a:rPr>
              <a:t>(greeting)</a:t>
            </a:r>
          </a:p>
        </p:txBody>
      </p:sp>
      <p:sp>
        <p:nvSpPr>
          <p:cNvPr id="4" name="Content Placeholder 2"/>
          <p:cNvSpPr txBox="1">
            <a:spLocks/>
          </p:cNvSpPr>
          <p:nvPr/>
        </p:nvSpPr>
        <p:spPr>
          <a:xfrm>
            <a:off x="3889612" y="1357298"/>
            <a:ext cx="5254388" cy="4525963"/>
          </a:xfrm>
          <a:prstGeom prst="rect">
            <a:avLst/>
          </a:prstGeom>
        </p:spPr>
        <p:txBody>
          <a:bodyPr vert="horz" lIns="91432" tIns="45715" rIns="91432" bIns="45715" rtlCol="0">
            <a:noAutofit/>
          </a:bodyPr>
          <a:lstStyle/>
          <a:p>
            <a:r>
              <a:rPr lang="en-AU" b="1" dirty="0" smtClean="0">
                <a:solidFill>
                  <a:schemeClr val="accent4">
                    <a:lumMod val="40000"/>
                    <a:lumOff val="60000"/>
                  </a:schemeClr>
                </a:solidFill>
                <a:latin typeface="Lucida Console" pitchFamily="49" charset="0"/>
              </a:rPr>
              <a:t>using </a:t>
            </a:r>
            <a:r>
              <a:rPr lang="en-AU" b="1" dirty="0">
                <a:solidFill>
                  <a:schemeClr val="accent4">
                    <a:lumMod val="40000"/>
                    <a:lumOff val="60000"/>
                  </a:schemeClr>
                </a:solidFill>
                <a:latin typeface="Lucida Console" pitchFamily="49" charset="0"/>
              </a:rPr>
              <a:t>System;</a:t>
            </a:r>
          </a:p>
          <a:p>
            <a:endParaRPr lang="en-AU" b="1" dirty="0">
              <a:solidFill>
                <a:schemeClr val="accent4">
                  <a:lumMod val="40000"/>
                  <a:lumOff val="60000"/>
                </a:schemeClr>
              </a:solidFill>
              <a:latin typeface="Lucida Console" pitchFamily="49" charset="0"/>
            </a:endParaRPr>
          </a:p>
          <a:p>
            <a:r>
              <a:rPr lang="en-AU" b="1" dirty="0">
                <a:solidFill>
                  <a:schemeClr val="accent4">
                    <a:lumMod val="40000"/>
                    <a:lumOff val="60000"/>
                  </a:schemeClr>
                </a:solidFill>
                <a:latin typeface="Lucida Console" pitchFamily="49" charset="0"/>
              </a:rPr>
              <a:t>namespace ConsoleApplication1</a:t>
            </a:r>
          </a:p>
          <a:p>
            <a:r>
              <a:rPr lang="en-AU" b="1" dirty="0">
                <a:solidFill>
                  <a:schemeClr val="accent4">
                    <a:lumMod val="40000"/>
                    <a:lumOff val="60000"/>
                  </a:schemeClr>
                </a:solidFill>
                <a:latin typeface="Lucida Console" pitchFamily="49" charset="0"/>
              </a:rPr>
              <a:t>{</a:t>
            </a: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class </a:t>
            </a:r>
            <a:r>
              <a:rPr lang="en-AU" b="1" dirty="0">
                <a:solidFill>
                  <a:schemeClr val="accent4">
                    <a:lumMod val="40000"/>
                    <a:lumOff val="60000"/>
                  </a:schemeClr>
                </a:solidFill>
                <a:latin typeface="Lucida Console" pitchFamily="49" charset="0"/>
              </a:rPr>
              <a:t>Program</a:t>
            </a: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a:t>
            </a:r>
            <a:endParaRPr lang="en-AU" b="1" dirty="0">
              <a:solidFill>
                <a:schemeClr val="accent4">
                  <a:lumMod val="40000"/>
                  <a:lumOff val="60000"/>
                </a:schemeClr>
              </a:solidFill>
              <a:latin typeface="Lucida Console" pitchFamily="49" charset="0"/>
            </a:endParaRP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static </a:t>
            </a:r>
            <a:r>
              <a:rPr lang="en-AU" b="1" dirty="0" smtClean="0">
                <a:solidFill>
                  <a:schemeClr val="accent4">
                    <a:lumMod val="40000"/>
                    <a:lumOff val="60000"/>
                  </a:schemeClr>
                </a:solidFill>
                <a:latin typeface="Lucida Console" pitchFamily="49" charset="0"/>
              </a:rPr>
              <a:t>string greeting()</a:t>
            </a:r>
            <a:endParaRPr lang="en-AU" b="1" dirty="0">
              <a:solidFill>
                <a:schemeClr val="accent4">
                  <a:lumMod val="40000"/>
                  <a:lumOff val="60000"/>
                </a:schemeClr>
              </a:solidFill>
              <a:latin typeface="Lucida Console" pitchFamily="49" charset="0"/>
            </a:endParaRP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a:t>
            </a: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return </a:t>
            </a:r>
            <a:r>
              <a:rPr lang="en-AU" b="1" dirty="0" smtClean="0">
                <a:solidFill>
                  <a:schemeClr val="accent4">
                    <a:lumMod val="40000"/>
                    <a:lumOff val="60000"/>
                  </a:schemeClr>
                </a:solidFill>
                <a:latin typeface="Lucida Console" pitchFamily="49" charset="0"/>
              </a:rPr>
              <a:t>"hello";</a:t>
            </a:r>
            <a:endParaRPr lang="en-AU" b="1" dirty="0">
              <a:solidFill>
                <a:schemeClr val="accent4">
                  <a:lumMod val="40000"/>
                  <a:lumOff val="60000"/>
                </a:schemeClr>
              </a:solidFill>
              <a:latin typeface="Lucida Console" pitchFamily="49" charset="0"/>
            </a:endParaRP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a:t>
            </a:r>
          </a:p>
          <a:p>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static void Main(string[] </a:t>
            </a:r>
            <a:r>
              <a:rPr lang="en-AU" b="1" dirty="0" err="1">
                <a:solidFill>
                  <a:schemeClr val="accent4">
                    <a:lumMod val="40000"/>
                    <a:lumOff val="60000"/>
                  </a:schemeClr>
                </a:solidFill>
                <a:latin typeface="Lucida Console" pitchFamily="49" charset="0"/>
              </a:rPr>
              <a:t>args</a:t>
            </a:r>
            <a:r>
              <a:rPr lang="en-AU" b="1" dirty="0">
                <a:solidFill>
                  <a:schemeClr val="accent4">
                    <a:lumMod val="40000"/>
                    <a:lumOff val="60000"/>
                  </a:schemeClr>
                </a:solidFill>
                <a:latin typeface="Lucida Console" pitchFamily="49" charset="0"/>
              </a:rPr>
              <a:t>)</a:t>
            </a:r>
          </a:p>
          <a:p>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a:t>
            </a:r>
          </a:p>
          <a:p>
            <a:r>
              <a:rPr lang="en-AU" b="1" dirty="0" smtClean="0">
                <a:solidFill>
                  <a:schemeClr val="accent4">
                    <a:lumMod val="40000"/>
                    <a:lumOff val="60000"/>
                  </a:schemeClr>
                </a:solidFill>
                <a:latin typeface="Lucida Console" pitchFamily="49" charset="0"/>
              </a:rPr>
              <a:t>        </a:t>
            </a:r>
            <a:r>
              <a:rPr lang="en-AU" b="1" dirty="0" err="1" smtClean="0">
                <a:solidFill>
                  <a:schemeClr val="accent4">
                    <a:lumMod val="40000"/>
                    <a:lumOff val="60000"/>
                  </a:schemeClr>
                </a:solidFill>
                <a:latin typeface="Lucida Console" pitchFamily="49" charset="0"/>
              </a:rPr>
              <a:t>Console.WriteLine</a:t>
            </a:r>
            <a:r>
              <a:rPr lang="en-AU" b="1" dirty="0" smtClean="0">
                <a:solidFill>
                  <a:schemeClr val="accent4">
                    <a:lumMod val="40000"/>
                    <a:lumOff val="60000"/>
                  </a:schemeClr>
                </a:solidFill>
                <a:latin typeface="Lucida Console" pitchFamily="49" charset="0"/>
              </a:rPr>
              <a:t>(greeting);            </a:t>
            </a:r>
            <a:endParaRPr lang="en-AU" b="1" dirty="0">
              <a:solidFill>
                <a:schemeClr val="accent4">
                  <a:lumMod val="40000"/>
                  <a:lumOff val="60000"/>
                </a:schemeClr>
              </a:solidFill>
              <a:latin typeface="Lucida Console" pitchFamily="49" charset="0"/>
            </a:endParaRPr>
          </a:p>
          <a:p>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a:t>
            </a:r>
          </a:p>
          <a:p>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a:t>
            </a:r>
          </a:p>
          <a:p>
            <a:r>
              <a:rPr lang="en-AU" b="1" dirty="0" smtClean="0">
                <a:solidFill>
                  <a:schemeClr val="accent4">
                    <a:lumMod val="40000"/>
                    <a:lumOff val="60000"/>
                  </a:schemeClr>
                </a:solidFill>
                <a:latin typeface="Lucida Console" pitchFamily="49" charset="0"/>
              </a:rPr>
              <a:t>}</a:t>
            </a:r>
            <a:endParaRPr lang="en-AU" b="1" dirty="0">
              <a:solidFill>
                <a:schemeClr val="accent4">
                  <a:lumMod val="40000"/>
                  <a:lumOff val="60000"/>
                </a:schemeClr>
              </a:solidFill>
              <a:latin typeface="Lucida Console" pitchFamily="49" charset="0"/>
            </a:endParaRPr>
          </a:p>
        </p:txBody>
      </p:sp>
      <p:sp>
        <p:nvSpPr>
          <p:cNvPr id="6" name="Title 5"/>
          <p:cNvSpPr>
            <a:spLocks noGrp="1"/>
          </p:cNvSpPr>
          <p:nvPr>
            <p:ph type="title"/>
          </p:nvPr>
        </p:nvSpPr>
        <p:spPr/>
        <p:txBody>
          <a:bodyPr/>
          <a:lstStyle/>
          <a:p>
            <a:r>
              <a:rPr lang="en-GB" dirty="0"/>
              <a:t>Simplicity: </a:t>
            </a:r>
            <a:r>
              <a:rPr lang="en-GB" dirty="0" smtClean="0"/>
              <a:t>Scripting</a:t>
            </a:r>
            <a:endParaRPr lang="en-GB" dirty="0"/>
          </a:p>
        </p:txBody>
      </p:sp>
      <p:sp>
        <p:nvSpPr>
          <p:cNvPr id="5" name="Rounded Rectangular Callout 4"/>
          <p:cNvSpPr/>
          <p:nvPr/>
        </p:nvSpPr>
        <p:spPr bwMode="auto">
          <a:xfrm>
            <a:off x="2232617" y="1091829"/>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7" name="Rounded Rectangular Callout 6"/>
          <p:cNvSpPr/>
          <p:nvPr/>
        </p:nvSpPr>
        <p:spPr bwMode="auto">
          <a:xfrm>
            <a:off x="8332927" y="928670"/>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539751" y="1571612"/>
            <a:ext cx="6461142" cy="4554551"/>
          </a:xfrm>
        </p:spPr>
        <p:txBody>
          <a:bodyPr/>
          <a:lstStyle/>
          <a:p>
            <a:pPr algn="ctr">
              <a:buNone/>
            </a:pPr>
            <a:r>
              <a:rPr lang="en-GB" sz="4000" dirty="0" smtClean="0"/>
              <a:t>F# is a </a:t>
            </a:r>
            <a:r>
              <a:rPr lang="en-GB" sz="4000" b="1" dirty="0" smtClean="0"/>
              <a:t>Parallel</a:t>
            </a:r>
            <a:r>
              <a:rPr lang="en-GB" sz="4000" dirty="0" smtClean="0"/>
              <a:t> Language</a:t>
            </a:r>
          </a:p>
          <a:p>
            <a:pPr algn="ctr">
              <a:buNone/>
            </a:pPr>
            <a:endParaRPr lang="en-GB" sz="4000" dirty="0" smtClean="0"/>
          </a:p>
          <a:p>
            <a:pPr algn="ctr">
              <a:buNone/>
            </a:pPr>
            <a:r>
              <a:rPr lang="en-GB" sz="3600" dirty="0" smtClean="0"/>
              <a:t>(Multiple active </a:t>
            </a:r>
            <a:r>
              <a:rPr lang="en-GB" sz="3600" b="1" u="sng" dirty="0" smtClean="0"/>
              <a:t>computations</a:t>
            </a:r>
            <a:r>
              <a:rPr lang="en-GB" sz="3600" dirty="0" smtClean="0"/>
              <a:t>)</a:t>
            </a:r>
          </a:p>
          <a:p>
            <a:pPr>
              <a:buNone/>
            </a:pPr>
            <a:endParaRPr lang="en-GB" sz="4000" dirty="0" smtClean="0"/>
          </a:p>
          <a:p>
            <a:pPr algn="ctr">
              <a:buNone/>
            </a:pPr>
            <a:r>
              <a:rPr lang="en-GB" sz="4000" dirty="0" smtClean="0"/>
              <a:t>F# is a </a:t>
            </a:r>
            <a:r>
              <a:rPr lang="en-GB" sz="4000" b="1" dirty="0" smtClean="0"/>
              <a:t>Reactive</a:t>
            </a:r>
            <a:r>
              <a:rPr lang="en-GB" sz="4000" dirty="0" smtClean="0"/>
              <a:t> Language</a:t>
            </a:r>
            <a:endParaRPr lang="en-GB" sz="4000" b="1" dirty="0" smtClean="0"/>
          </a:p>
          <a:p>
            <a:pPr algn="ctr">
              <a:buNone/>
            </a:pPr>
            <a:endParaRPr lang="en-GB" sz="3600" dirty="0" smtClean="0"/>
          </a:p>
          <a:p>
            <a:pPr algn="ctr">
              <a:buNone/>
            </a:pPr>
            <a:r>
              <a:rPr lang="en-GB" sz="3600" dirty="0" smtClean="0"/>
              <a:t>(Multiple pending </a:t>
            </a:r>
            <a:r>
              <a:rPr lang="en-GB" sz="3600" b="1" u="sng" dirty="0" smtClean="0"/>
              <a:t>reactions</a:t>
            </a:r>
            <a:r>
              <a:rPr lang="en-GB" sz="3600" dirty="0" smtClean="0"/>
              <a:t>)</a:t>
            </a:r>
          </a:p>
          <a:p>
            <a:pPr>
              <a:buNone/>
            </a:pPr>
            <a:endParaRPr lang="en-GB" sz="4000" dirty="0"/>
          </a:p>
        </p:txBody>
      </p:sp>
      <p:sp>
        <p:nvSpPr>
          <p:cNvPr id="4" name="Rectangular Callout 3"/>
          <p:cNvSpPr/>
          <p:nvPr/>
        </p:nvSpPr>
        <p:spPr>
          <a:xfrm>
            <a:off x="6715140" y="3695267"/>
            <a:ext cx="2428860" cy="2308324"/>
          </a:xfrm>
          <a:prstGeom prst="wedgeRectCallout">
            <a:avLst>
              <a:gd name="adj1" fmla="val -90965"/>
              <a:gd name="adj2" fmla="val 1429"/>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dirty="0" smtClean="0"/>
              <a:t>e.g.</a:t>
            </a:r>
          </a:p>
          <a:p>
            <a:pPr algn="ctr"/>
            <a:r>
              <a:rPr lang="en-GB" sz="1600" dirty="0" smtClean="0"/>
              <a:t> GUI Event</a:t>
            </a:r>
          </a:p>
          <a:p>
            <a:pPr algn="ctr"/>
            <a:r>
              <a:rPr lang="en-GB" sz="1600" dirty="0" smtClean="0"/>
              <a:t> Page Load</a:t>
            </a:r>
          </a:p>
          <a:p>
            <a:pPr algn="ctr"/>
            <a:r>
              <a:rPr lang="en-GB" sz="1600" dirty="0" smtClean="0"/>
              <a:t>Timer </a:t>
            </a:r>
            <a:r>
              <a:rPr lang="en-GB" sz="1600" dirty="0" err="1" smtClean="0"/>
              <a:t>Callback</a:t>
            </a:r>
            <a:endParaRPr lang="en-GB" sz="1600" dirty="0" smtClean="0"/>
          </a:p>
          <a:p>
            <a:pPr algn="ctr"/>
            <a:r>
              <a:rPr lang="en-GB" sz="1600" dirty="0" smtClean="0"/>
              <a:t>Query Response</a:t>
            </a:r>
          </a:p>
          <a:p>
            <a:pPr algn="ctr"/>
            <a:r>
              <a:rPr lang="en-GB" sz="1600" dirty="0" smtClean="0"/>
              <a:t>HTTP Response</a:t>
            </a:r>
          </a:p>
          <a:p>
            <a:pPr algn="ctr"/>
            <a:r>
              <a:rPr lang="en-GB" sz="1600" dirty="0" smtClean="0"/>
              <a:t>Web Service Response</a:t>
            </a:r>
          </a:p>
          <a:p>
            <a:pPr algn="ctr"/>
            <a:r>
              <a:rPr lang="en-GB" sz="1600" dirty="0" smtClean="0"/>
              <a:t>Disk I/O Completion</a:t>
            </a:r>
          </a:p>
          <a:p>
            <a:pPr algn="ctr"/>
            <a:r>
              <a:rPr lang="en-GB" sz="1600" dirty="0" smtClean="0"/>
              <a:t>Agent Gets Message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normAutofit/>
          </a:bodyPr>
          <a:lstStyle/>
          <a:p>
            <a:r>
              <a:rPr lang="en-GB" dirty="0" smtClean="0"/>
              <a:t>Computational Model Example</a:t>
            </a:r>
            <a:endParaRPr lang="en-GB" dirty="0"/>
          </a:p>
        </p:txBody>
      </p:sp>
      <p:sp>
        <p:nvSpPr>
          <p:cNvPr id="4" name="Rectangle 3"/>
          <p:cNvSpPr/>
          <p:nvPr/>
        </p:nvSpPr>
        <p:spPr>
          <a:xfrm>
            <a:off x="285752" y="2214554"/>
            <a:ext cx="2286016" cy="40719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prstClr val="white"/>
                </a:solidFill>
              </a:rPr>
              <a:t>Single Threaded GUI</a:t>
            </a:r>
          </a:p>
          <a:p>
            <a:pPr algn="ctr"/>
            <a:endParaRPr lang="en-GB" dirty="0" smtClean="0">
              <a:solidFill>
                <a:prstClr val="white"/>
              </a:solidFill>
            </a:endParaRPr>
          </a:p>
        </p:txBody>
      </p:sp>
      <p:sp>
        <p:nvSpPr>
          <p:cNvPr id="48" name="Rectangle 47"/>
          <p:cNvSpPr/>
          <p:nvPr/>
        </p:nvSpPr>
        <p:spPr bwMode="auto">
          <a:xfrm>
            <a:off x="7290179" y="2718178"/>
            <a:ext cx="368489" cy="1910687"/>
          </a:xfrm>
          <a:prstGeom prst="rect">
            <a:avLst/>
          </a:prstGeom>
          <a:solidFill>
            <a:schemeClr val="bg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endParaRPr>
          </a:p>
        </p:txBody>
      </p:sp>
      <p:cxnSp>
        <p:nvCxnSpPr>
          <p:cNvPr id="49" name="Straight Connector 48"/>
          <p:cNvCxnSpPr/>
          <p:nvPr/>
        </p:nvCxnSpPr>
        <p:spPr>
          <a:xfrm>
            <a:off x="7303827" y="3004782"/>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265158" y="3348251"/>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308376" y="3746310"/>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269707" y="4117074"/>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71982" y="4405952"/>
            <a:ext cx="354841" cy="13648"/>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849738" y="2540758"/>
            <a:ext cx="1092735" cy="646331"/>
          </a:xfrm>
          <a:prstGeom prst="rect">
            <a:avLst/>
          </a:prstGeom>
          <a:noFill/>
        </p:spPr>
        <p:txBody>
          <a:bodyPr wrap="none" rtlCol="0">
            <a:spAutoFit/>
          </a:bodyPr>
          <a:lstStyle/>
          <a:p>
            <a:r>
              <a:rPr lang="en-GB" dirty="0" smtClean="0">
                <a:solidFill>
                  <a:prstClr val="black"/>
                </a:solidFill>
              </a:rPr>
              <a:t>Pending</a:t>
            </a:r>
          </a:p>
          <a:p>
            <a:r>
              <a:rPr lang="en-GB" dirty="0" smtClean="0">
                <a:solidFill>
                  <a:prstClr val="black"/>
                </a:solidFill>
              </a:rPr>
              <a:t>Reactions</a:t>
            </a:r>
          </a:p>
        </p:txBody>
      </p:sp>
      <p:sp>
        <p:nvSpPr>
          <p:cNvPr id="67" name="TextBox 66"/>
          <p:cNvSpPr txBox="1"/>
          <p:nvPr/>
        </p:nvSpPr>
        <p:spPr>
          <a:xfrm>
            <a:off x="5968622" y="4985981"/>
            <a:ext cx="357790" cy="369332"/>
          </a:xfrm>
          <a:prstGeom prst="rect">
            <a:avLst/>
          </a:prstGeom>
          <a:noFill/>
        </p:spPr>
        <p:txBody>
          <a:bodyPr wrap="none" rtlCol="0">
            <a:spAutoFit/>
          </a:bodyPr>
          <a:lstStyle/>
          <a:p>
            <a:r>
              <a:rPr lang="en-GB" dirty="0" smtClean="0">
                <a:solidFill>
                  <a:prstClr val="white"/>
                </a:solidFill>
              </a:rPr>
              <a:t>...</a:t>
            </a:r>
            <a:endParaRPr lang="en-GB" dirty="0">
              <a:solidFill>
                <a:prstClr val="white"/>
              </a:solidFill>
            </a:endParaRPr>
          </a:p>
        </p:txBody>
      </p:sp>
      <p:sp>
        <p:nvSpPr>
          <p:cNvPr id="68" name="TextBox 67"/>
          <p:cNvSpPr txBox="1"/>
          <p:nvPr/>
        </p:nvSpPr>
        <p:spPr>
          <a:xfrm>
            <a:off x="384413" y="5775276"/>
            <a:ext cx="2045753" cy="369332"/>
          </a:xfrm>
          <a:prstGeom prst="rect">
            <a:avLst/>
          </a:prstGeom>
          <a:noFill/>
        </p:spPr>
        <p:txBody>
          <a:bodyPr wrap="none" rtlCol="0">
            <a:spAutoFit/>
          </a:bodyPr>
          <a:lstStyle/>
          <a:p>
            <a:r>
              <a:rPr lang="en-GB" dirty="0" smtClean="0">
                <a:solidFill>
                  <a:prstClr val="white"/>
                </a:solidFill>
              </a:rPr>
              <a:t>Handlers (callbacks)</a:t>
            </a:r>
            <a:endParaRPr lang="en-GB" dirty="0">
              <a:solidFill>
                <a:prstClr val="white"/>
              </a:solidFill>
            </a:endParaRPr>
          </a:p>
        </p:txBody>
      </p:sp>
      <p:grpSp>
        <p:nvGrpSpPr>
          <p:cNvPr id="3" name="Group 68"/>
          <p:cNvGrpSpPr/>
          <p:nvPr/>
        </p:nvGrpSpPr>
        <p:grpSpPr>
          <a:xfrm>
            <a:off x="509516" y="2008494"/>
            <a:ext cx="398059" cy="953070"/>
            <a:chOff x="3414215" y="2606721"/>
            <a:chExt cx="398059" cy="1910687"/>
          </a:xfrm>
        </p:grpSpPr>
        <p:sp>
          <p:nvSpPr>
            <p:cNvPr id="70" name="Rectangle 69"/>
            <p:cNvSpPr/>
            <p:nvPr/>
          </p:nvSpPr>
          <p:spPr bwMode="auto">
            <a:xfrm>
              <a:off x="3439236" y="2606721"/>
              <a:ext cx="368489" cy="1910687"/>
            </a:xfrm>
            <a:prstGeom prst="rect">
              <a:avLst/>
            </a:prstGeom>
            <a:solidFill>
              <a:schemeClr val="bg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endParaRPr>
            </a:p>
          </p:txBody>
        </p:sp>
        <p:cxnSp>
          <p:nvCxnSpPr>
            <p:cNvPr id="71" name="Straight Connector 70"/>
            <p:cNvCxnSpPr/>
            <p:nvPr/>
          </p:nvCxnSpPr>
          <p:spPr>
            <a:xfrm>
              <a:off x="3452884" y="2893325"/>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414215" y="3236794"/>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457433" y="3634853"/>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418764" y="4005617"/>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21039" y="4294495"/>
              <a:ext cx="354841" cy="136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TextBox 80"/>
          <p:cNvSpPr txBox="1"/>
          <p:nvPr/>
        </p:nvSpPr>
        <p:spPr>
          <a:xfrm>
            <a:off x="518615" y="5281684"/>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3" name="TextBox 82"/>
          <p:cNvSpPr txBox="1"/>
          <p:nvPr/>
        </p:nvSpPr>
        <p:spPr>
          <a:xfrm>
            <a:off x="971265" y="5270311"/>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4" name="TextBox 83"/>
          <p:cNvSpPr txBox="1"/>
          <p:nvPr/>
        </p:nvSpPr>
        <p:spPr>
          <a:xfrm>
            <a:off x="1410267" y="5258938"/>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5" name="TextBox 84"/>
          <p:cNvSpPr txBox="1"/>
          <p:nvPr/>
        </p:nvSpPr>
        <p:spPr>
          <a:xfrm>
            <a:off x="1712793" y="5370393"/>
            <a:ext cx="357790" cy="369332"/>
          </a:xfrm>
          <a:prstGeom prst="rect">
            <a:avLst/>
          </a:prstGeom>
          <a:noFill/>
        </p:spPr>
        <p:txBody>
          <a:bodyPr wrap="none" rtlCol="0">
            <a:spAutoFit/>
          </a:bodyPr>
          <a:lstStyle/>
          <a:p>
            <a:r>
              <a:rPr lang="en-GB" dirty="0" smtClean="0">
                <a:solidFill>
                  <a:prstClr val="white"/>
                </a:solidFill>
              </a:rPr>
              <a:t>...</a:t>
            </a:r>
            <a:endParaRPr lang="en-GB" dirty="0">
              <a:solidFill>
                <a:prstClr val="white"/>
              </a:solidFill>
            </a:endParaRPr>
          </a:p>
        </p:txBody>
      </p:sp>
      <p:cxnSp>
        <p:nvCxnSpPr>
          <p:cNvPr id="103" name="Straight Arrow Connector 102"/>
          <p:cNvCxnSpPr/>
          <p:nvPr/>
        </p:nvCxnSpPr>
        <p:spPr>
          <a:xfrm flipV="1">
            <a:off x="2183642" y="4230807"/>
            <a:ext cx="4776716" cy="1078172"/>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11540" y="1467134"/>
            <a:ext cx="1525674" cy="523220"/>
          </a:xfrm>
          <a:prstGeom prst="rect">
            <a:avLst/>
          </a:prstGeom>
          <a:noFill/>
        </p:spPr>
        <p:txBody>
          <a:bodyPr wrap="none" rtlCol="0">
            <a:spAutoFit/>
          </a:bodyPr>
          <a:lstStyle/>
          <a:p>
            <a:r>
              <a:rPr lang="en-GB" sz="2800" dirty="0" smtClean="0">
                <a:solidFill>
                  <a:srgbClr val="4F81BD"/>
                </a:solidFill>
                <a:latin typeface="Times New Roman" pitchFamily="18" charset="0"/>
                <a:cs typeface="Times New Roman" pitchFamily="18" charset="0"/>
                <a:sym typeface="ZapfDingbats"/>
              </a:rPr>
              <a:t></a:t>
            </a:r>
            <a:r>
              <a:rPr lang="en-GB" sz="2800" dirty="0" smtClean="0">
                <a:solidFill>
                  <a:srgbClr val="FFFF00"/>
                </a:solidFill>
                <a:latin typeface="Times New Roman" pitchFamily="18" charset="0"/>
                <a:cs typeface="Times New Roman" pitchFamily="18" charset="0"/>
                <a:sym typeface="ZapfDingbats"/>
              </a:rPr>
              <a:t> </a:t>
            </a:r>
            <a:r>
              <a:rPr lang="en-GB" dirty="0" smtClean="0">
                <a:solidFill>
                  <a:prstClr val="black"/>
                </a:solidFill>
                <a:sym typeface="ZapfDingbats"/>
              </a:rPr>
              <a:t>(e.g. Click)</a:t>
            </a:r>
            <a:endParaRPr lang="en-GB" dirty="0">
              <a:solidFill>
                <a:srgbClr val="FFFF00"/>
              </a:solidFill>
              <a:latin typeface="Times New Roman" pitchFamily="18" charset="0"/>
              <a:cs typeface="Times New Roman" pitchFamily="18" charset="0"/>
            </a:endParaRPr>
          </a:p>
        </p:txBody>
      </p:sp>
      <p:sp>
        <p:nvSpPr>
          <p:cNvPr id="107" name="TextBox 106"/>
          <p:cNvSpPr txBox="1"/>
          <p:nvPr/>
        </p:nvSpPr>
        <p:spPr>
          <a:xfrm>
            <a:off x="7993941" y="3762233"/>
            <a:ext cx="1108188" cy="1077218"/>
          </a:xfrm>
          <a:prstGeom prst="rect">
            <a:avLst/>
          </a:prstGeom>
          <a:noFill/>
        </p:spPr>
        <p:txBody>
          <a:bodyPr wrap="none" rtlCol="0">
            <a:spAutoFit/>
          </a:bodyPr>
          <a:lstStyle/>
          <a:p>
            <a:r>
              <a:rPr lang="en-GB" sz="2800" dirty="0" smtClean="0">
                <a:solidFill>
                  <a:srgbClr val="4F81BD"/>
                </a:solidFill>
                <a:latin typeface="Times New Roman" pitchFamily="18" charset="0"/>
                <a:cs typeface="Times New Roman" pitchFamily="18" charset="0"/>
                <a:sym typeface="ZapfDingbats"/>
              </a:rPr>
              <a:t></a:t>
            </a:r>
            <a:r>
              <a:rPr lang="en-GB" sz="2800" dirty="0" smtClean="0">
                <a:solidFill>
                  <a:srgbClr val="FFFF00"/>
                </a:solidFill>
                <a:latin typeface="Times New Roman" pitchFamily="18" charset="0"/>
                <a:cs typeface="Times New Roman" pitchFamily="18" charset="0"/>
                <a:sym typeface="ZapfDingbats"/>
              </a:rPr>
              <a:t> </a:t>
            </a:r>
          </a:p>
          <a:p>
            <a:r>
              <a:rPr lang="en-GB" dirty="0" smtClean="0">
                <a:solidFill>
                  <a:prstClr val="black"/>
                </a:solidFill>
                <a:sym typeface="ZapfDingbats"/>
              </a:rPr>
              <a:t>(e.g. I/O </a:t>
            </a:r>
          </a:p>
          <a:p>
            <a:r>
              <a:rPr lang="en-GB" dirty="0" smtClean="0">
                <a:solidFill>
                  <a:prstClr val="black"/>
                </a:solidFill>
                <a:sym typeface="ZapfDingbats"/>
              </a:rPr>
              <a:t>response)</a:t>
            </a:r>
            <a:endParaRPr lang="en-GB" dirty="0">
              <a:solidFill>
                <a:srgbClr val="FFFF00"/>
              </a:solidFill>
              <a:latin typeface="Times New Roman" pitchFamily="18" charset="0"/>
              <a:cs typeface="Times New Roman" pitchFamily="18" charset="0"/>
            </a:endParaRPr>
          </a:p>
        </p:txBody>
      </p:sp>
      <p:cxnSp>
        <p:nvCxnSpPr>
          <p:cNvPr id="108" name="Straight Arrow Connector 107"/>
          <p:cNvCxnSpPr/>
          <p:nvPr/>
        </p:nvCxnSpPr>
        <p:spPr>
          <a:xfrm rot="10800000">
            <a:off x="7683691" y="4012442"/>
            <a:ext cx="316173" cy="1592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7287904" y="3684895"/>
            <a:ext cx="354842" cy="523220"/>
          </a:xfrm>
          <a:prstGeom prst="rect">
            <a:avLst/>
          </a:prstGeom>
          <a:noFill/>
          <a:ln>
            <a:noFill/>
          </a:ln>
        </p:spPr>
        <p:txBody>
          <a:bodyPr wrap="squar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113" name="Circular Arrow 112"/>
          <p:cNvSpPr/>
          <p:nvPr/>
        </p:nvSpPr>
        <p:spPr>
          <a:xfrm>
            <a:off x="2401277" y="6055211"/>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solidFill>
            </a:endParaRPr>
          </a:p>
        </p:txBody>
      </p:sp>
      <p:cxnSp>
        <p:nvCxnSpPr>
          <p:cNvPr id="56" name="Straight Arrow Connector 55"/>
          <p:cNvCxnSpPr/>
          <p:nvPr/>
        </p:nvCxnSpPr>
        <p:spPr>
          <a:xfrm rot="10800000">
            <a:off x="1078174" y="2074461"/>
            <a:ext cx="6127845" cy="1869743"/>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6200000" flipH="1">
            <a:off x="-161497" y="4028364"/>
            <a:ext cx="1676397" cy="65965"/>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6200000" flipH="1">
            <a:off x="102358" y="3746310"/>
            <a:ext cx="1651380" cy="600502"/>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5" grpId="0"/>
      <p:bldP spid="106" grpId="0"/>
      <p:bldP spid="107" grpId="0"/>
      <p:bldP spid="1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GB" dirty="0"/>
          </a:p>
        </p:txBody>
      </p:sp>
      <p:sp>
        <p:nvSpPr>
          <p:cNvPr id="4" name="Rectangle 3"/>
          <p:cNvSpPr/>
          <p:nvPr/>
        </p:nvSpPr>
        <p:spPr>
          <a:xfrm>
            <a:off x="571472" y="1472575"/>
            <a:ext cx="8276314"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2400" b="1" dirty="0" smtClean="0">
              <a:solidFill>
                <a:schemeClr val="bg1"/>
              </a:solidFill>
              <a:latin typeface="Consolas" pitchFamily="49" charset="0"/>
              <a:cs typeface="Consolas" pitchFamily="49" charset="0"/>
            </a:endParaRPr>
          </a:p>
          <a:p>
            <a:r>
              <a:rPr lang="en-GB" sz="2400" b="1" dirty="0" smtClean="0">
                <a:solidFill>
                  <a:schemeClr val="bg1"/>
                </a:solidFill>
                <a:latin typeface="Consolas" pitchFamily="49" charset="0"/>
                <a:cs typeface="Consolas" pitchFamily="49" charset="0"/>
              </a:rPr>
              <a:t>async { </a:t>
            </a:r>
            <a:r>
              <a:rPr lang="en-GB" sz="2400" b="1" dirty="0" smtClean="0">
                <a:solidFill>
                  <a:schemeClr val="accent2"/>
                </a:solidFill>
                <a:latin typeface="Consolas" pitchFamily="49" charset="0"/>
                <a:cs typeface="Consolas" pitchFamily="49" charset="0"/>
              </a:rPr>
              <a:t>let!</a:t>
            </a:r>
            <a:r>
              <a:rPr lang="en-GB" sz="2400" b="1" dirty="0" smtClean="0">
                <a:solidFill>
                  <a:schemeClr val="bg1"/>
                </a:solidFill>
                <a:latin typeface="Consolas" pitchFamily="49" charset="0"/>
                <a:cs typeface="Consolas" pitchFamily="49" charset="0"/>
              </a:rPr>
              <a:t> res = &lt;async-event&gt;</a:t>
            </a:r>
          </a:p>
          <a:p>
            <a:r>
              <a:rPr lang="en-GB" sz="2400" b="1" dirty="0" smtClean="0">
                <a:solidFill>
                  <a:schemeClr val="bg1"/>
                </a:solidFill>
                <a:latin typeface="Consolas" pitchFamily="49" charset="0"/>
                <a:cs typeface="Consolas" pitchFamily="49" charset="0"/>
              </a:rPr>
              <a:t>        ...  }</a:t>
            </a:r>
          </a:p>
          <a:p>
            <a:r>
              <a:rPr lang="en-GB" sz="2400" b="1" dirty="0" smtClean="0">
                <a:solidFill>
                  <a:schemeClr val="bg1"/>
                </a:solidFill>
                <a:latin typeface="Consolas" pitchFamily="49" charset="0"/>
                <a:cs typeface="Consolas" pitchFamily="49" charset="0"/>
              </a:rPr>
              <a:t> </a:t>
            </a:r>
          </a:p>
        </p:txBody>
      </p:sp>
      <p:sp>
        <p:nvSpPr>
          <p:cNvPr id="5" name="Rectangular Callout 4"/>
          <p:cNvSpPr/>
          <p:nvPr/>
        </p:nvSpPr>
        <p:spPr>
          <a:xfrm>
            <a:off x="4661638" y="720893"/>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7" name="Rectangular Callout 6"/>
          <p:cNvSpPr/>
          <p:nvPr/>
        </p:nvSpPr>
        <p:spPr>
          <a:xfrm>
            <a:off x="3234379" y="3475634"/>
            <a:ext cx="3692678" cy="2246769"/>
          </a:xfrm>
          <a:prstGeom prst="wedgeRectCallout">
            <a:avLst>
              <a:gd name="adj1" fmla="val -49236"/>
              <a:gd name="adj2" fmla="val -91131"/>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React to a GUI Event</a:t>
            </a:r>
          </a:p>
          <a:p>
            <a:pPr algn="ctr"/>
            <a:r>
              <a:rPr lang="en-GB" sz="2000" b="1" dirty="0" smtClean="0">
                <a:solidFill>
                  <a:schemeClr val="tx1"/>
                </a:solidFill>
              </a:rPr>
              <a:t>React to a Timer Callback</a:t>
            </a:r>
          </a:p>
          <a:p>
            <a:pPr algn="ctr"/>
            <a:r>
              <a:rPr lang="en-GB" sz="2000" b="1" dirty="0" smtClean="0">
                <a:solidFill>
                  <a:schemeClr val="tx1"/>
                </a:solidFill>
              </a:rPr>
              <a:t>React to a Query Response</a:t>
            </a:r>
          </a:p>
          <a:p>
            <a:pPr algn="ctr"/>
            <a:r>
              <a:rPr lang="en-GB" sz="2000" b="1" dirty="0" smtClean="0">
                <a:solidFill>
                  <a:schemeClr val="tx1"/>
                </a:solidFill>
              </a:rPr>
              <a:t>React to a HTTP Response</a:t>
            </a:r>
          </a:p>
          <a:p>
            <a:pPr algn="ctr"/>
            <a:r>
              <a:rPr lang="en-GB" sz="2000" b="1" dirty="0" smtClean="0">
                <a:solidFill>
                  <a:schemeClr val="tx1"/>
                </a:solidFill>
              </a:rPr>
              <a:t>React to a Web Service Response</a:t>
            </a:r>
          </a:p>
          <a:p>
            <a:pPr algn="ctr"/>
            <a:r>
              <a:rPr lang="en-GB" sz="2000" b="1" dirty="0" smtClean="0">
                <a:solidFill>
                  <a:schemeClr val="tx1"/>
                </a:solidFill>
              </a:rPr>
              <a:t>React to a Disk I/O Completion</a:t>
            </a:r>
          </a:p>
          <a:p>
            <a:pPr algn="ctr"/>
            <a:r>
              <a:rPr lang="en-GB" sz="2000" b="1" dirty="0" smtClean="0"/>
              <a:t>Agent r</a:t>
            </a:r>
            <a:r>
              <a:rPr lang="en-GB" sz="2000" b="1" dirty="0" smtClean="0">
                <a:solidFill>
                  <a:schemeClr val="tx1"/>
                </a:solidFill>
              </a:rPr>
              <a:t>eacts to Message</a:t>
            </a:r>
          </a:p>
        </p:txBody>
      </p:sp>
      <p:sp>
        <p:nvSpPr>
          <p:cNvPr id="8" name="Content Placeholder 7"/>
          <p:cNvSpPr>
            <a:spLocks noGrp="1"/>
          </p:cNvSpPr>
          <p:nvPr>
            <p:ph idx="1"/>
          </p:nvPr>
        </p:nvSpPr>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xfrm>
            <a:off x="500034" y="0"/>
            <a:ext cx="8229600" cy="1143000"/>
          </a:xfrm>
        </p:spPr>
        <p:txBody>
          <a:bodyPr/>
          <a:lstStyle/>
          <a:p>
            <a:r>
              <a:rPr lang="en-GB" dirty="0" err="1" smtClean="0"/>
              <a:t>async</a:t>
            </a:r>
            <a:r>
              <a:rPr lang="en-GB" dirty="0" smtClean="0"/>
              <a:t> { ... }</a:t>
            </a:r>
            <a:endParaRPr lang="en-GB" dirty="0"/>
          </a:p>
        </p:txBody>
      </p:sp>
      <p:sp>
        <p:nvSpPr>
          <p:cNvPr id="19" name="Folded Corner 18"/>
          <p:cNvSpPr/>
          <p:nvPr/>
        </p:nvSpPr>
        <p:spPr>
          <a:xfrm>
            <a:off x="428596" y="1011778"/>
            <a:ext cx="4561111" cy="1555997"/>
          </a:xfrm>
          <a:prstGeom prst="foldedCorner">
            <a:avLst/>
          </a:prstGeom>
          <a:solidFill>
            <a:srgbClr val="FFFF66">
              <a:alpha val="94000"/>
            </a:srgbClr>
          </a:solidFill>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sz="1600" dirty="0" err="1" smtClean="0">
                <a:solidFill>
                  <a:schemeClr val="bg1"/>
                </a:solidFill>
                <a:latin typeface="Consolas" pitchFamily="49" charset="0"/>
                <a:cs typeface="Consolas" pitchFamily="49" charset="0"/>
              </a:rPr>
              <a:t>async</a:t>
            </a:r>
            <a:r>
              <a:rPr lang="en-GB" sz="1600" dirty="0" smtClean="0">
                <a:solidFill>
                  <a:schemeClr val="bg1"/>
                </a:solidFill>
                <a:latin typeface="Consolas" pitchFamily="49" charset="0"/>
                <a:cs typeface="Consolas" pitchFamily="49" charset="0"/>
              </a:rPr>
              <a:t> { let! image = </a:t>
            </a:r>
            <a:r>
              <a:rPr lang="en-GB" sz="1600" b="1" dirty="0" err="1" smtClean="0">
                <a:solidFill>
                  <a:schemeClr val="bg1"/>
                </a:solidFill>
                <a:latin typeface="Consolas" pitchFamily="49" charset="0"/>
                <a:cs typeface="Consolas" pitchFamily="49" charset="0"/>
              </a:rPr>
              <a:t>ReadAsync</a:t>
            </a:r>
            <a:r>
              <a:rPr lang="en-GB" sz="1600" b="1" dirty="0" smtClean="0">
                <a:solidFill>
                  <a:schemeClr val="bg1"/>
                </a:solidFill>
                <a:latin typeface="Consolas" pitchFamily="49" charset="0"/>
                <a:cs typeface="Consolas" pitchFamily="49" charset="0"/>
              </a:rPr>
              <a:t> "cat.jpg"</a:t>
            </a:r>
          </a:p>
          <a:p>
            <a:r>
              <a:rPr lang="en-GB" sz="1600" dirty="0" smtClean="0">
                <a:solidFill>
                  <a:schemeClr val="bg1"/>
                </a:solidFill>
                <a:latin typeface="Consolas" pitchFamily="49" charset="0"/>
                <a:cs typeface="Consolas" pitchFamily="49" charset="0"/>
              </a:rPr>
              <a:t>        let image2 = f image</a:t>
            </a:r>
          </a:p>
          <a:p>
            <a:r>
              <a:rPr lang="en-GB" sz="1600" dirty="0" smtClean="0">
                <a:solidFill>
                  <a:schemeClr val="bg1"/>
                </a:solidFill>
                <a:latin typeface="Consolas" pitchFamily="49" charset="0"/>
                <a:cs typeface="Consolas" pitchFamily="49" charset="0"/>
              </a:rPr>
              <a:t>        do! </a:t>
            </a:r>
            <a:r>
              <a:rPr lang="en-GB" sz="1600" dirty="0" err="1" smtClean="0">
                <a:solidFill>
                  <a:schemeClr val="bg1"/>
                </a:solidFill>
                <a:latin typeface="Consolas" pitchFamily="49" charset="0"/>
                <a:cs typeface="Consolas" pitchFamily="49" charset="0"/>
              </a:rPr>
              <a:t>WriteAsync</a:t>
            </a:r>
            <a:r>
              <a:rPr lang="en-GB" sz="1600" dirty="0" smtClean="0">
                <a:solidFill>
                  <a:schemeClr val="bg1"/>
                </a:solidFill>
                <a:latin typeface="Consolas" pitchFamily="49" charset="0"/>
                <a:cs typeface="Consolas" pitchFamily="49" charset="0"/>
              </a:rPr>
              <a:t> image2 "dog.jpg"</a:t>
            </a:r>
          </a:p>
          <a:p>
            <a:r>
              <a:rPr lang="en-GB" sz="1600" dirty="0" smtClean="0">
                <a:solidFill>
                  <a:schemeClr val="bg1"/>
                </a:solidFill>
                <a:latin typeface="Consolas" pitchFamily="49" charset="0"/>
                <a:cs typeface="Consolas" pitchFamily="49" charset="0"/>
              </a:rPr>
              <a:t>        do </a:t>
            </a:r>
            <a:r>
              <a:rPr lang="en-GB" sz="1600" dirty="0" err="1" smtClean="0">
                <a:solidFill>
                  <a:schemeClr val="bg1"/>
                </a:solidFill>
                <a:latin typeface="Consolas" pitchFamily="49" charset="0"/>
                <a:cs typeface="Consolas" pitchFamily="49" charset="0"/>
              </a:rPr>
              <a:t>printfn</a:t>
            </a:r>
            <a:r>
              <a:rPr lang="en-GB" sz="1600" dirty="0" smtClean="0">
                <a:solidFill>
                  <a:schemeClr val="bg1"/>
                </a:solidFill>
                <a:latin typeface="Consolas" pitchFamily="49" charset="0"/>
                <a:cs typeface="Consolas" pitchFamily="49" charset="0"/>
              </a:rPr>
              <a:t> "done!" </a:t>
            </a:r>
          </a:p>
          <a:p>
            <a:r>
              <a:rPr lang="en-GB" sz="1600" dirty="0" smtClean="0">
                <a:solidFill>
                  <a:schemeClr val="bg1"/>
                </a:solidFill>
                <a:latin typeface="Consolas" pitchFamily="49" charset="0"/>
                <a:cs typeface="Consolas" pitchFamily="49" charset="0"/>
              </a:rPr>
              <a:t>        return image2 }</a:t>
            </a:r>
          </a:p>
        </p:txBody>
      </p:sp>
      <p:sp>
        <p:nvSpPr>
          <p:cNvPr id="20" name="Freeform 19"/>
          <p:cNvSpPr/>
          <p:nvPr/>
        </p:nvSpPr>
        <p:spPr>
          <a:xfrm>
            <a:off x="1212150" y="1000108"/>
            <a:ext cx="3574164" cy="1353312"/>
          </a:xfrm>
          <a:custGeom>
            <a:avLst/>
            <a:gdLst>
              <a:gd name="connsiteX0" fmla="*/ 1514246 w 3686861"/>
              <a:gd name="connsiteY0" fmla="*/ 138989 h 1353312"/>
              <a:gd name="connsiteX1" fmla="*/ 1499616 w 3686861"/>
              <a:gd name="connsiteY1" fmla="*/ 117044 h 1353312"/>
              <a:gd name="connsiteX2" fmla="*/ 1397203 w 3686861"/>
              <a:gd name="connsiteY2" fmla="*/ 51207 h 1353312"/>
              <a:gd name="connsiteX3" fmla="*/ 1324051 w 3686861"/>
              <a:gd name="connsiteY3" fmla="*/ 29261 h 1353312"/>
              <a:gd name="connsiteX4" fmla="*/ 1250899 w 3686861"/>
              <a:gd name="connsiteY4" fmla="*/ 21946 h 1353312"/>
              <a:gd name="connsiteX5" fmla="*/ 1177747 w 3686861"/>
              <a:gd name="connsiteY5" fmla="*/ 7316 h 1353312"/>
              <a:gd name="connsiteX6" fmla="*/ 555955 w 3686861"/>
              <a:gd name="connsiteY6" fmla="*/ 0 h 1353312"/>
              <a:gd name="connsiteX7" fmla="*/ 146304 w 3686861"/>
              <a:gd name="connsiteY7" fmla="*/ 7316 h 1353312"/>
              <a:gd name="connsiteX8" fmla="*/ 87782 w 3686861"/>
              <a:gd name="connsiteY8" fmla="*/ 29261 h 1353312"/>
              <a:gd name="connsiteX9" fmla="*/ 51206 w 3686861"/>
              <a:gd name="connsiteY9" fmla="*/ 73152 h 1353312"/>
              <a:gd name="connsiteX10" fmla="*/ 36576 w 3686861"/>
              <a:gd name="connsiteY10" fmla="*/ 124359 h 1353312"/>
              <a:gd name="connsiteX11" fmla="*/ 29261 w 3686861"/>
              <a:gd name="connsiteY11" fmla="*/ 321869 h 1353312"/>
              <a:gd name="connsiteX12" fmla="*/ 7315 w 3686861"/>
              <a:gd name="connsiteY12" fmla="*/ 438912 h 1353312"/>
              <a:gd name="connsiteX13" fmla="*/ 0 w 3686861"/>
              <a:gd name="connsiteY13" fmla="*/ 475488 h 1353312"/>
              <a:gd name="connsiteX14" fmla="*/ 7315 w 3686861"/>
              <a:gd name="connsiteY14" fmla="*/ 1009498 h 1353312"/>
              <a:gd name="connsiteX15" fmla="*/ 14630 w 3686861"/>
              <a:gd name="connsiteY15" fmla="*/ 1053389 h 1353312"/>
              <a:gd name="connsiteX16" fmla="*/ 21946 w 3686861"/>
              <a:gd name="connsiteY16" fmla="*/ 1141172 h 1353312"/>
              <a:gd name="connsiteX17" fmla="*/ 36576 w 3686861"/>
              <a:gd name="connsiteY17" fmla="*/ 1199693 h 1353312"/>
              <a:gd name="connsiteX18" fmla="*/ 58522 w 3686861"/>
              <a:gd name="connsiteY18" fmla="*/ 1258215 h 1353312"/>
              <a:gd name="connsiteX19" fmla="*/ 65837 w 3686861"/>
              <a:gd name="connsiteY19" fmla="*/ 1287476 h 1353312"/>
              <a:gd name="connsiteX20" fmla="*/ 87782 w 3686861"/>
              <a:gd name="connsiteY20" fmla="*/ 1331367 h 1353312"/>
              <a:gd name="connsiteX21" fmla="*/ 131674 w 3686861"/>
              <a:gd name="connsiteY21" fmla="*/ 1353312 h 1353312"/>
              <a:gd name="connsiteX22" fmla="*/ 1097280 w 3686861"/>
              <a:gd name="connsiteY22" fmla="*/ 1345997 h 1353312"/>
              <a:gd name="connsiteX23" fmla="*/ 1631290 w 3686861"/>
              <a:gd name="connsiteY23" fmla="*/ 1331367 h 1353312"/>
              <a:gd name="connsiteX24" fmla="*/ 1667866 w 3686861"/>
              <a:gd name="connsiteY24" fmla="*/ 1294791 h 1353312"/>
              <a:gd name="connsiteX25" fmla="*/ 1675181 w 3686861"/>
              <a:gd name="connsiteY25" fmla="*/ 1097280 h 1353312"/>
              <a:gd name="connsiteX26" fmla="*/ 1697126 w 3686861"/>
              <a:gd name="connsiteY26" fmla="*/ 1046074 h 1353312"/>
              <a:gd name="connsiteX27" fmla="*/ 1733702 w 3686861"/>
              <a:gd name="connsiteY27" fmla="*/ 1024128 h 1353312"/>
              <a:gd name="connsiteX28" fmla="*/ 2201875 w 3686861"/>
              <a:gd name="connsiteY28" fmla="*/ 1016813 h 1353312"/>
              <a:gd name="connsiteX29" fmla="*/ 2223821 w 3686861"/>
              <a:gd name="connsiteY29" fmla="*/ 1009498 h 1353312"/>
              <a:gd name="connsiteX30" fmla="*/ 2260397 w 3686861"/>
              <a:gd name="connsiteY30" fmla="*/ 965607 h 1353312"/>
              <a:gd name="connsiteX31" fmla="*/ 2296973 w 3686861"/>
              <a:gd name="connsiteY31" fmla="*/ 877824 h 1353312"/>
              <a:gd name="connsiteX32" fmla="*/ 2326234 w 3686861"/>
              <a:gd name="connsiteY32" fmla="*/ 855879 h 1353312"/>
              <a:gd name="connsiteX33" fmla="*/ 2348179 w 3686861"/>
              <a:gd name="connsiteY33" fmla="*/ 848564 h 1353312"/>
              <a:gd name="connsiteX34" fmla="*/ 3591763 w 3686861"/>
              <a:gd name="connsiteY34" fmla="*/ 841248 h 1353312"/>
              <a:gd name="connsiteX35" fmla="*/ 3642970 w 3686861"/>
              <a:gd name="connsiteY35" fmla="*/ 826618 h 1353312"/>
              <a:gd name="connsiteX36" fmla="*/ 3679546 w 3686861"/>
              <a:gd name="connsiteY36" fmla="*/ 782727 h 1353312"/>
              <a:gd name="connsiteX37" fmla="*/ 3686861 w 3686861"/>
              <a:gd name="connsiteY37" fmla="*/ 746151 h 1353312"/>
              <a:gd name="connsiteX38" fmla="*/ 3679546 w 3686861"/>
              <a:gd name="connsiteY38" fmla="*/ 570586 h 1353312"/>
              <a:gd name="connsiteX39" fmla="*/ 3664915 w 3686861"/>
              <a:gd name="connsiteY39" fmla="*/ 548640 h 1353312"/>
              <a:gd name="connsiteX40" fmla="*/ 3628339 w 3686861"/>
              <a:gd name="connsiteY40" fmla="*/ 512064 h 1353312"/>
              <a:gd name="connsiteX41" fmla="*/ 3606394 w 3686861"/>
              <a:gd name="connsiteY41" fmla="*/ 504749 h 1353312"/>
              <a:gd name="connsiteX42" fmla="*/ 3577133 w 3686861"/>
              <a:gd name="connsiteY42" fmla="*/ 490119 h 1353312"/>
              <a:gd name="connsiteX43" fmla="*/ 3533242 w 3686861"/>
              <a:gd name="connsiteY43" fmla="*/ 482804 h 1353312"/>
              <a:gd name="connsiteX44" fmla="*/ 3313786 w 3686861"/>
              <a:gd name="connsiteY44" fmla="*/ 504749 h 1353312"/>
              <a:gd name="connsiteX45" fmla="*/ 3255264 w 3686861"/>
              <a:gd name="connsiteY45" fmla="*/ 512064 h 1353312"/>
              <a:gd name="connsiteX46" fmla="*/ 3182112 w 3686861"/>
              <a:gd name="connsiteY46" fmla="*/ 519380 h 1353312"/>
              <a:gd name="connsiteX47" fmla="*/ 3145536 w 3686861"/>
              <a:gd name="connsiteY47" fmla="*/ 526695 h 1353312"/>
              <a:gd name="connsiteX48" fmla="*/ 2428646 w 3686861"/>
              <a:gd name="connsiteY48" fmla="*/ 519380 h 1353312"/>
              <a:gd name="connsiteX49" fmla="*/ 2421331 w 3686861"/>
              <a:gd name="connsiteY49" fmla="*/ 482804 h 1353312"/>
              <a:gd name="connsiteX50" fmla="*/ 2414016 w 3686861"/>
              <a:gd name="connsiteY50" fmla="*/ 380391 h 1353312"/>
              <a:gd name="connsiteX51" fmla="*/ 2370125 w 3686861"/>
              <a:gd name="connsiteY51" fmla="*/ 336500 h 1353312"/>
              <a:gd name="connsiteX52" fmla="*/ 2348179 w 3686861"/>
              <a:gd name="connsiteY52" fmla="*/ 321869 h 1353312"/>
              <a:gd name="connsiteX53" fmla="*/ 2282342 w 3686861"/>
              <a:gd name="connsiteY53" fmla="*/ 307239 h 1353312"/>
              <a:gd name="connsiteX54" fmla="*/ 1536192 w 3686861"/>
              <a:gd name="connsiteY54" fmla="*/ 307239 h 1353312"/>
              <a:gd name="connsiteX55" fmla="*/ 1521562 w 3686861"/>
              <a:gd name="connsiteY55" fmla="*/ 263348 h 1353312"/>
              <a:gd name="connsiteX56" fmla="*/ 1514246 w 3686861"/>
              <a:gd name="connsiteY56" fmla="*/ 168250 h 1353312"/>
              <a:gd name="connsiteX57" fmla="*/ 1506931 w 3686861"/>
              <a:gd name="connsiteY57" fmla="*/ 146304 h 1353312"/>
              <a:gd name="connsiteX58" fmla="*/ 1514246 w 3686861"/>
              <a:gd name="connsiteY58" fmla="*/ 138989 h 135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686861" h="1353312">
                <a:moveTo>
                  <a:pt x="1514246" y="138989"/>
                </a:moveTo>
                <a:cubicBezTo>
                  <a:pt x="1513027" y="134112"/>
                  <a:pt x="1506151" y="122925"/>
                  <a:pt x="1499616" y="117044"/>
                </a:cubicBezTo>
                <a:cubicBezTo>
                  <a:pt x="1467115" y="87793"/>
                  <a:pt x="1436671" y="67652"/>
                  <a:pt x="1397203" y="51207"/>
                </a:cubicBezTo>
                <a:cubicBezTo>
                  <a:pt x="1386574" y="46778"/>
                  <a:pt x="1340371" y="31592"/>
                  <a:pt x="1324051" y="29261"/>
                </a:cubicBezTo>
                <a:cubicBezTo>
                  <a:pt x="1299792" y="25795"/>
                  <a:pt x="1275134" y="25581"/>
                  <a:pt x="1250899" y="21946"/>
                </a:cubicBezTo>
                <a:cubicBezTo>
                  <a:pt x="1226307" y="18257"/>
                  <a:pt x="1202612" y="7609"/>
                  <a:pt x="1177747" y="7316"/>
                </a:cubicBezTo>
                <a:lnTo>
                  <a:pt x="555955" y="0"/>
                </a:lnTo>
                <a:lnTo>
                  <a:pt x="146304" y="7316"/>
                </a:lnTo>
                <a:cubicBezTo>
                  <a:pt x="118896" y="8215"/>
                  <a:pt x="107495" y="13491"/>
                  <a:pt x="87782" y="29261"/>
                </a:cubicBezTo>
                <a:cubicBezTo>
                  <a:pt x="73254" y="40883"/>
                  <a:pt x="61871" y="58933"/>
                  <a:pt x="51206" y="73152"/>
                </a:cubicBezTo>
                <a:cubicBezTo>
                  <a:pt x="47193" y="85192"/>
                  <a:pt x="37311" y="112969"/>
                  <a:pt x="36576" y="124359"/>
                </a:cubicBezTo>
                <a:cubicBezTo>
                  <a:pt x="32334" y="190104"/>
                  <a:pt x="33019" y="256094"/>
                  <a:pt x="29261" y="321869"/>
                </a:cubicBezTo>
                <a:cubicBezTo>
                  <a:pt x="25389" y="389631"/>
                  <a:pt x="20642" y="372275"/>
                  <a:pt x="7315" y="438912"/>
                </a:cubicBezTo>
                <a:lnTo>
                  <a:pt x="0" y="475488"/>
                </a:lnTo>
                <a:cubicBezTo>
                  <a:pt x="2438" y="653491"/>
                  <a:pt x="2810" y="831535"/>
                  <a:pt x="7315" y="1009498"/>
                </a:cubicBezTo>
                <a:cubicBezTo>
                  <a:pt x="7690" y="1024325"/>
                  <a:pt x="12992" y="1038648"/>
                  <a:pt x="14630" y="1053389"/>
                </a:cubicBezTo>
                <a:cubicBezTo>
                  <a:pt x="17873" y="1082572"/>
                  <a:pt x="17590" y="1112134"/>
                  <a:pt x="21946" y="1141172"/>
                </a:cubicBezTo>
                <a:cubicBezTo>
                  <a:pt x="24929" y="1161057"/>
                  <a:pt x="31699" y="1180186"/>
                  <a:pt x="36576" y="1199693"/>
                </a:cubicBezTo>
                <a:cubicBezTo>
                  <a:pt x="46536" y="1239534"/>
                  <a:pt x="39394" y="1219961"/>
                  <a:pt x="58522" y="1258215"/>
                </a:cubicBezTo>
                <a:cubicBezTo>
                  <a:pt x="60960" y="1267969"/>
                  <a:pt x="63075" y="1277809"/>
                  <a:pt x="65837" y="1287476"/>
                </a:cubicBezTo>
                <a:cubicBezTo>
                  <a:pt x="70596" y="1304133"/>
                  <a:pt x="74959" y="1318544"/>
                  <a:pt x="87782" y="1331367"/>
                </a:cubicBezTo>
                <a:cubicBezTo>
                  <a:pt x="101962" y="1345547"/>
                  <a:pt x="113826" y="1347363"/>
                  <a:pt x="131674" y="1353312"/>
                </a:cubicBezTo>
                <a:lnTo>
                  <a:pt x="1097280" y="1345997"/>
                </a:lnTo>
                <a:cubicBezTo>
                  <a:pt x="1275331" y="1343391"/>
                  <a:pt x="1453933" y="1347284"/>
                  <a:pt x="1631290" y="1331367"/>
                </a:cubicBezTo>
                <a:cubicBezTo>
                  <a:pt x="1648463" y="1329826"/>
                  <a:pt x="1667866" y="1294791"/>
                  <a:pt x="1667866" y="1294791"/>
                </a:cubicBezTo>
                <a:cubicBezTo>
                  <a:pt x="1670304" y="1228954"/>
                  <a:pt x="1670939" y="1163025"/>
                  <a:pt x="1675181" y="1097280"/>
                </a:cubicBezTo>
                <a:cubicBezTo>
                  <a:pt x="1676599" y="1075306"/>
                  <a:pt x="1683941" y="1062555"/>
                  <a:pt x="1697126" y="1046074"/>
                </a:cubicBezTo>
                <a:cubicBezTo>
                  <a:pt x="1706755" y="1034038"/>
                  <a:pt x="1716903" y="1024629"/>
                  <a:pt x="1733702" y="1024128"/>
                </a:cubicBezTo>
                <a:cubicBezTo>
                  <a:pt x="1889709" y="1019471"/>
                  <a:pt x="2045817" y="1019251"/>
                  <a:pt x="2201875" y="1016813"/>
                </a:cubicBezTo>
                <a:cubicBezTo>
                  <a:pt x="2209190" y="1014375"/>
                  <a:pt x="2217405" y="1013775"/>
                  <a:pt x="2223821" y="1009498"/>
                </a:cubicBezTo>
                <a:cubicBezTo>
                  <a:pt x="2240715" y="998235"/>
                  <a:pt x="2249603" y="981797"/>
                  <a:pt x="2260397" y="965607"/>
                </a:cubicBezTo>
                <a:cubicBezTo>
                  <a:pt x="2271752" y="920186"/>
                  <a:pt x="2266741" y="908055"/>
                  <a:pt x="2296973" y="877824"/>
                </a:cubicBezTo>
                <a:cubicBezTo>
                  <a:pt x="2305594" y="869203"/>
                  <a:pt x="2315648" y="861928"/>
                  <a:pt x="2326234" y="855879"/>
                </a:cubicBezTo>
                <a:cubicBezTo>
                  <a:pt x="2332929" y="852053"/>
                  <a:pt x="2340469" y="848653"/>
                  <a:pt x="2348179" y="848564"/>
                </a:cubicBezTo>
                <a:lnTo>
                  <a:pt x="3591763" y="841248"/>
                </a:lnTo>
                <a:cubicBezTo>
                  <a:pt x="3595664" y="840273"/>
                  <a:pt x="3636674" y="830815"/>
                  <a:pt x="3642970" y="826618"/>
                </a:cubicBezTo>
                <a:cubicBezTo>
                  <a:pt x="3659864" y="815355"/>
                  <a:pt x="3668752" y="798917"/>
                  <a:pt x="3679546" y="782727"/>
                </a:cubicBezTo>
                <a:cubicBezTo>
                  <a:pt x="3681984" y="770535"/>
                  <a:pt x="3686861" y="758584"/>
                  <a:pt x="3686861" y="746151"/>
                </a:cubicBezTo>
                <a:cubicBezTo>
                  <a:pt x="3686861" y="687579"/>
                  <a:pt x="3686014" y="628800"/>
                  <a:pt x="3679546" y="570586"/>
                </a:cubicBezTo>
                <a:cubicBezTo>
                  <a:pt x="3678575" y="561848"/>
                  <a:pt x="3670705" y="555257"/>
                  <a:pt x="3664915" y="548640"/>
                </a:cubicBezTo>
                <a:cubicBezTo>
                  <a:pt x="3653561" y="535664"/>
                  <a:pt x="3644696" y="517516"/>
                  <a:pt x="3628339" y="512064"/>
                </a:cubicBezTo>
                <a:cubicBezTo>
                  <a:pt x="3621024" y="509626"/>
                  <a:pt x="3613481" y="507786"/>
                  <a:pt x="3606394" y="504749"/>
                </a:cubicBezTo>
                <a:cubicBezTo>
                  <a:pt x="3596371" y="500453"/>
                  <a:pt x="3587578" y="493252"/>
                  <a:pt x="3577133" y="490119"/>
                </a:cubicBezTo>
                <a:cubicBezTo>
                  <a:pt x="3562926" y="485857"/>
                  <a:pt x="3547872" y="485242"/>
                  <a:pt x="3533242" y="482804"/>
                </a:cubicBezTo>
                <a:cubicBezTo>
                  <a:pt x="3255341" y="498243"/>
                  <a:pt x="3523619" y="478521"/>
                  <a:pt x="3313786" y="504749"/>
                </a:cubicBezTo>
                <a:lnTo>
                  <a:pt x="3255264" y="512064"/>
                </a:lnTo>
                <a:cubicBezTo>
                  <a:pt x="3230908" y="514770"/>
                  <a:pt x="3206403" y="516141"/>
                  <a:pt x="3182112" y="519380"/>
                </a:cubicBezTo>
                <a:cubicBezTo>
                  <a:pt x="3169788" y="521023"/>
                  <a:pt x="3157728" y="524257"/>
                  <a:pt x="3145536" y="526695"/>
                </a:cubicBezTo>
                <a:lnTo>
                  <a:pt x="2428646" y="519380"/>
                </a:lnTo>
                <a:cubicBezTo>
                  <a:pt x="2416235" y="518628"/>
                  <a:pt x="2422633" y="495169"/>
                  <a:pt x="2421331" y="482804"/>
                </a:cubicBezTo>
                <a:cubicBezTo>
                  <a:pt x="2417748" y="448767"/>
                  <a:pt x="2425322" y="412694"/>
                  <a:pt x="2414016" y="380391"/>
                </a:cubicBezTo>
                <a:cubicBezTo>
                  <a:pt x="2407181" y="360862"/>
                  <a:pt x="2387340" y="347977"/>
                  <a:pt x="2370125" y="336500"/>
                </a:cubicBezTo>
                <a:cubicBezTo>
                  <a:pt x="2362810" y="331623"/>
                  <a:pt x="2356043" y="325801"/>
                  <a:pt x="2348179" y="321869"/>
                </a:cubicBezTo>
                <a:cubicBezTo>
                  <a:pt x="2330171" y="312865"/>
                  <a:pt x="2299198" y="310048"/>
                  <a:pt x="2282342" y="307239"/>
                </a:cubicBezTo>
                <a:cubicBezTo>
                  <a:pt x="2036275" y="316352"/>
                  <a:pt x="1778114" y="329232"/>
                  <a:pt x="1536192" y="307239"/>
                </a:cubicBezTo>
                <a:cubicBezTo>
                  <a:pt x="1520834" y="305843"/>
                  <a:pt x="1521562" y="263348"/>
                  <a:pt x="1521562" y="263348"/>
                </a:cubicBezTo>
                <a:cubicBezTo>
                  <a:pt x="1519123" y="231649"/>
                  <a:pt x="1518190" y="199797"/>
                  <a:pt x="1514246" y="168250"/>
                </a:cubicBezTo>
                <a:cubicBezTo>
                  <a:pt x="1513290" y="160599"/>
                  <a:pt x="1511208" y="152720"/>
                  <a:pt x="1506931" y="146304"/>
                </a:cubicBezTo>
                <a:cubicBezTo>
                  <a:pt x="1483262" y="110799"/>
                  <a:pt x="1515465" y="143866"/>
                  <a:pt x="1514246" y="138989"/>
                </a:cubicBezTo>
                <a:close/>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Left Arrow Callout 21"/>
          <p:cNvSpPr/>
          <p:nvPr/>
        </p:nvSpPr>
        <p:spPr>
          <a:xfrm>
            <a:off x="5429256" y="1571612"/>
            <a:ext cx="3500462" cy="584775"/>
          </a:xfrm>
          <a:prstGeom prst="left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b="1" dirty="0" smtClean="0"/>
              <a:t>Continuation/</a:t>
            </a:r>
          </a:p>
          <a:p>
            <a:pPr algn="ctr"/>
            <a:r>
              <a:rPr lang="en-GB" sz="1600" b="1" dirty="0" smtClean="0"/>
              <a:t>Event </a:t>
            </a:r>
            <a:r>
              <a:rPr lang="en-GB" sz="1600" b="1" dirty="0" err="1" smtClean="0"/>
              <a:t>callback</a:t>
            </a:r>
            <a:endParaRPr lang="en-GB" sz="1600" b="1" dirty="0"/>
          </a:p>
        </p:txBody>
      </p:sp>
      <p:sp>
        <p:nvSpPr>
          <p:cNvPr id="23" name="Left Arrow Callout 22"/>
          <p:cNvSpPr/>
          <p:nvPr/>
        </p:nvSpPr>
        <p:spPr>
          <a:xfrm>
            <a:off x="5429256" y="838200"/>
            <a:ext cx="3714744" cy="584775"/>
          </a:xfrm>
          <a:prstGeom prst="left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b="1" dirty="0" smtClean="0"/>
              <a:t>Asynchronous "non-blocking" action</a:t>
            </a:r>
            <a:endParaRPr lang="en-GB" sz="1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F# async { ... }</a:t>
            </a:r>
            <a:endParaRPr lang="en-GB" dirty="0"/>
          </a:p>
        </p:txBody>
      </p:sp>
      <p:sp>
        <p:nvSpPr>
          <p:cNvPr id="3" name="Content Placeholder 2"/>
          <p:cNvSpPr>
            <a:spLocks noGrp="1"/>
          </p:cNvSpPr>
          <p:nvPr>
            <p:ph idx="1"/>
          </p:nvPr>
        </p:nvSpPr>
        <p:spPr/>
        <p:txBody>
          <a:bodyPr/>
          <a:lstStyle/>
          <a:p>
            <a:r>
              <a:rPr lang="en-GB" sz="2800" dirty="0" smtClean="0"/>
              <a:t>Sequencing I/O requests</a:t>
            </a:r>
          </a:p>
          <a:p>
            <a:endParaRPr lang="en-GB" sz="2800" dirty="0" smtClean="0"/>
          </a:p>
          <a:p>
            <a:endParaRPr lang="en-GB" sz="2800" dirty="0" smtClean="0"/>
          </a:p>
          <a:p>
            <a:endParaRPr lang="en-GB" sz="2800" dirty="0" smtClean="0"/>
          </a:p>
          <a:p>
            <a:r>
              <a:rPr lang="en-GB" sz="2800" dirty="0" smtClean="0"/>
              <a:t>Sequencing CPU computations and I/O requests</a:t>
            </a:r>
          </a:p>
          <a:p>
            <a:endParaRPr lang="en-GB" sz="2800" dirty="0" smtClean="0"/>
          </a:p>
        </p:txBody>
      </p:sp>
      <p:sp>
        <p:nvSpPr>
          <p:cNvPr id="6" name="Folded Corner 5"/>
          <p:cNvSpPr/>
          <p:nvPr/>
        </p:nvSpPr>
        <p:spPr>
          <a:xfrm>
            <a:off x="662832" y="1929261"/>
            <a:ext cx="8177486" cy="1188689"/>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text2 }</a:t>
            </a:r>
          </a:p>
        </p:txBody>
      </p:sp>
      <p:sp>
        <p:nvSpPr>
          <p:cNvPr id="7" name="Rectangle 6"/>
          <p:cNvSpPr/>
          <p:nvPr/>
        </p:nvSpPr>
        <p:spPr>
          <a:xfrm>
            <a:off x="649953" y="3971692"/>
            <a:ext cx="8215370"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text3 = </a:t>
            </a:r>
            <a:r>
              <a:rPr lang="en-GB" sz="2000" b="1" dirty="0" err="1" smtClean="0">
                <a:solidFill>
                  <a:schemeClr val="bg1"/>
                </a:solidFill>
                <a:latin typeface="Consolas" pitchFamily="49" charset="0"/>
                <a:cs typeface="Consolas" pitchFamily="49" charset="0"/>
              </a:rPr>
              <a:t>postProcess</a:t>
            </a:r>
            <a:r>
              <a:rPr lang="en-GB" sz="2000" b="1" dirty="0" smtClean="0">
                <a:solidFill>
                  <a:schemeClr val="bg1"/>
                </a:solidFill>
                <a:latin typeface="Consolas" pitchFamily="49" charset="0"/>
                <a:cs typeface="Consolas" pitchFamily="49" charset="0"/>
              </a:rPr>
              <a:t> text2</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text3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F# async { ... }</a:t>
            </a:r>
            <a:endParaRPr lang="en-GB" dirty="0"/>
          </a:p>
        </p:txBody>
      </p:sp>
      <p:sp>
        <p:nvSpPr>
          <p:cNvPr id="3" name="Content Placeholder 2"/>
          <p:cNvSpPr>
            <a:spLocks noGrp="1"/>
          </p:cNvSpPr>
          <p:nvPr>
            <p:ph idx="1"/>
          </p:nvPr>
        </p:nvSpPr>
        <p:spPr/>
        <p:txBody>
          <a:bodyPr/>
          <a:lstStyle/>
          <a:p>
            <a:r>
              <a:rPr lang="en-GB" sz="2800" dirty="0" smtClean="0"/>
              <a:t>Parallel CPU computations</a:t>
            </a:r>
          </a:p>
          <a:p>
            <a:pPr>
              <a:buNone/>
            </a:pPr>
            <a:endParaRPr lang="en-GB" sz="2800" dirty="0" smtClean="0"/>
          </a:p>
          <a:p>
            <a:endParaRPr lang="en-GB" sz="2800" dirty="0" smtClean="0"/>
          </a:p>
          <a:p>
            <a:endParaRPr lang="en-GB" sz="2800" dirty="0" smtClean="0"/>
          </a:p>
          <a:p>
            <a:r>
              <a:rPr lang="en-GB" sz="2800" dirty="0" smtClean="0"/>
              <a:t>Parallel I/O requests</a:t>
            </a:r>
          </a:p>
          <a:p>
            <a:endParaRPr lang="en-GB" sz="2800" dirty="0" smtClean="0"/>
          </a:p>
        </p:txBody>
      </p:sp>
      <p:sp>
        <p:nvSpPr>
          <p:cNvPr id="4" name="Rectangle 3"/>
          <p:cNvSpPr/>
          <p:nvPr/>
        </p:nvSpPr>
        <p:spPr>
          <a:xfrm>
            <a:off x="714348" y="2122153"/>
            <a:ext cx="7953134" cy="688256"/>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Async.Parallel [ async { return (fib 39) };</a:t>
            </a:r>
          </a:p>
          <a:p>
            <a:r>
              <a:rPr lang="en-GB" sz="2000" b="1" dirty="0" smtClean="0">
                <a:solidFill>
                  <a:schemeClr val="bg1"/>
                </a:solidFill>
                <a:latin typeface="Consolas" pitchFamily="49" charset="0"/>
                <a:cs typeface="Consolas" pitchFamily="49" charset="0"/>
              </a:rPr>
              <a:t>                 async { return (fib 40) }; ]</a:t>
            </a:r>
          </a:p>
        </p:txBody>
      </p:sp>
      <p:sp>
        <p:nvSpPr>
          <p:cNvPr id="7" name="Rectangle 6"/>
          <p:cNvSpPr/>
          <p:nvPr/>
        </p:nvSpPr>
        <p:spPr>
          <a:xfrm>
            <a:off x="585559" y="3925721"/>
            <a:ext cx="8143932" cy="996033"/>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Async.Parallel</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for </a:t>
            </a:r>
            <a:r>
              <a:rPr lang="en-GB" sz="2000" b="1" dirty="0" smtClean="0">
                <a:solidFill>
                  <a:schemeClr val="bg1"/>
                </a:solidFill>
                <a:latin typeface="Consolas" pitchFamily="49" charset="0"/>
                <a:cs typeface="Consolas" pitchFamily="49" charset="0"/>
              </a:rPr>
              <a:t>target </a:t>
            </a:r>
            <a:r>
              <a:rPr lang="en-GB" sz="2000" b="1" dirty="0" smtClean="0">
                <a:solidFill>
                  <a:schemeClr val="accent2"/>
                </a:solidFill>
                <a:latin typeface="Consolas" pitchFamily="49" charset="0"/>
                <a:cs typeface="Consolas" pitchFamily="49" charset="0"/>
              </a:rPr>
              <a:t>in </a:t>
            </a:r>
            <a:r>
              <a:rPr lang="en-GB" sz="2000" b="1" dirty="0" err="1" smtClean="0">
                <a:solidFill>
                  <a:schemeClr val="bg1"/>
                </a:solidFill>
                <a:latin typeface="Consolas" pitchFamily="49" charset="0"/>
                <a:cs typeface="Consolas" pitchFamily="49" charset="0"/>
              </a:rPr>
              <a:t>langs</a:t>
            </a:r>
            <a:r>
              <a:rPr lang="en-GB" sz="2000" b="1" dirty="0" smtClean="0">
                <a:solidFill>
                  <a:schemeClr val="bg1"/>
                </a:solidFill>
                <a:latin typeface="Consolas" pitchFamily="49" charset="0"/>
                <a:cs typeface="Consolas" pitchFamily="49" charset="0"/>
              </a:rPr>
              <a:t> -&gt; </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lang,target,text</a:t>
            </a:r>
            <a:r>
              <a:rPr lang="en-GB" sz="2000"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US" dirty="0" smtClean="0"/>
              <a:t>Demo: Web Crawling</a:t>
            </a:r>
            <a:endParaRPr lang="en-US" dirty="0" smtClean="0"/>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
        <p:nvSpPr>
          <p:cNvPr id="4" name="Text Placeholder 3"/>
          <p:cNvSpPr>
            <a:spLocks noGrp="1"/>
          </p:cNvSpPr>
          <p:nvPr>
            <p:ph type="body" sz="quarter" idx="10"/>
          </p:nvPr>
        </p:nvSpPr>
        <p:spPr/>
        <p:txBody>
          <a:bodyPr/>
          <a:lstStyle/>
          <a:p>
            <a:endParaRPr lang="en-GB"/>
          </a:p>
        </p:txBody>
      </p:sp>
      <p:pic>
        <p:nvPicPr>
          <p:cNvPr id="120835" name="Picture 3"/>
          <p:cNvPicPr>
            <a:picLocks noChangeAspect="1" noChangeArrowheads="1"/>
          </p:cNvPicPr>
          <p:nvPr/>
        </p:nvPicPr>
        <p:blipFill>
          <a:blip r:embed="rId2"/>
          <a:srcRect/>
          <a:stretch>
            <a:fillRect/>
          </a:stretch>
        </p:blipFill>
        <p:spPr bwMode="auto">
          <a:xfrm>
            <a:off x="-1524000" y="-190500"/>
            <a:ext cx="12192000" cy="723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0" y="1142984"/>
            <a:ext cx="6758006" cy="5429287"/>
          </a:xfrm>
        </p:spPr>
        <p:txBody>
          <a:bodyPr>
            <a:normAutofit/>
          </a:bodyPr>
          <a:lstStyle/>
          <a:p>
            <a:pPr>
              <a:buNone/>
            </a:pPr>
            <a:r>
              <a:rPr lang="en-US" sz="1600" b="1" dirty="0" smtClean="0">
                <a:solidFill>
                  <a:srgbClr val="92D050"/>
                </a:solidFill>
                <a:latin typeface="Consolas" pitchFamily="49" charset="0"/>
              </a:rPr>
              <a:t>let swap (x, y) = (y, x)</a:t>
            </a: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let rotations (x, y, z) = </a:t>
            </a:r>
          </a:p>
          <a:p>
            <a:pPr>
              <a:buNone/>
            </a:pPr>
            <a:r>
              <a:rPr lang="en-US" sz="1600" b="1" dirty="0" smtClean="0">
                <a:solidFill>
                  <a:srgbClr val="92D050"/>
                </a:solidFill>
                <a:latin typeface="Consolas" pitchFamily="49" charset="0"/>
              </a:rPr>
              <a:t>    [ (x, y, z);</a:t>
            </a:r>
          </a:p>
          <a:p>
            <a:pPr>
              <a:buNone/>
            </a:pPr>
            <a:r>
              <a:rPr lang="en-US" sz="1600" b="1" dirty="0" smtClean="0">
                <a:solidFill>
                  <a:srgbClr val="92D050"/>
                </a:solidFill>
                <a:latin typeface="Consolas" pitchFamily="49" charset="0"/>
              </a:rPr>
              <a:t>      (z, x, y);</a:t>
            </a:r>
          </a:p>
          <a:p>
            <a:pPr>
              <a:buNone/>
            </a:pPr>
            <a:r>
              <a:rPr lang="en-US" sz="1600" b="1" dirty="0" smtClean="0">
                <a:solidFill>
                  <a:srgbClr val="92D050"/>
                </a:solidFill>
                <a:latin typeface="Consolas" pitchFamily="49" charset="0"/>
              </a:rPr>
              <a:t>      (y, z, x) ]</a:t>
            </a:r>
          </a:p>
          <a:p>
            <a:pPr>
              <a:buNone/>
            </a:pPr>
            <a:endParaRPr lang="en-US" sz="1600" b="1" dirty="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let reduce f (x, y, z) = </a:t>
            </a:r>
          </a:p>
          <a:p>
            <a:pPr>
              <a:buNone/>
            </a:pPr>
            <a:r>
              <a:rPr lang="en-US" sz="1600" b="1" dirty="0" smtClean="0">
                <a:solidFill>
                  <a:srgbClr val="92D050"/>
                </a:solidFill>
                <a:latin typeface="Consolas" pitchFamily="49" charset="0"/>
              </a:rPr>
              <a:t>    f x + f y + f z</a:t>
            </a: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p:txBody>
      </p:sp>
      <p:sp>
        <p:nvSpPr>
          <p:cNvPr id="7" name="Content Placeholder 6"/>
          <p:cNvSpPr>
            <a:spLocks noGrp="1"/>
          </p:cNvSpPr>
          <p:nvPr>
            <p:ph sz="quarter" idx="4"/>
          </p:nvPr>
        </p:nvSpPr>
        <p:spPr>
          <a:xfrm>
            <a:off x="3714744" y="1142984"/>
            <a:ext cx="5757906" cy="5054617"/>
          </a:xfrm>
        </p:spPr>
        <p:txBody>
          <a:bodyPr>
            <a:noAutofit/>
          </a:bodyPr>
          <a:lstStyle/>
          <a:p>
            <a:pPr>
              <a:buNone/>
            </a:pP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&lt;U,T&gt; Swap&lt;T,U&gt;(</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&lt;T,U&gt; t)</a:t>
            </a:r>
          </a:p>
          <a:p>
            <a:pPr>
              <a:buNone/>
            </a:pPr>
            <a:r>
              <a:rPr lang="en-GB" sz="1600" dirty="0" smtClean="0">
                <a:solidFill>
                  <a:schemeClr val="accent4">
                    <a:lumMod val="40000"/>
                    <a:lumOff val="60000"/>
                  </a:schemeClr>
                </a:solidFill>
                <a:latin typeface="Consolas" pitchFamily="49" charset="0"/>
              </a:rPr>
              <a:t>{</a:t>
            </a:r>
          </a:p>
          <a:p>
            <a:pPr>
              <a:buNone/>
            </a:pPr>
            <a:r>
              <a:rPr lang="en-GB" sz="1600" dirty="0" smtClean="0">
                <a:solidFill>
                  <a:schemeClr val="accent4">
                    <a:lumMod val="40000"/>
                    <a:lumOff val="60000"/>
                  </a:schemeClr>
                </a:solidFill>
                <a:latin typeface="Consolas" pitchFamily="49" charset="0"/>
              </a:rPr>
              <a:t>    return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&lt;U,T&gt;(t.Item2, t.Item1)</a:t>
            </a:r>
          </a:p>
          <a:p>
            <a:pPr>
              <a:buNone/>
            </a:pPr>
            <a:r>
              <a:rPr lang="en-GB" sz="1600" dirty="0" smtClean="0">
                <a:solidFill>
                  <a:schemeClr val="accent4">
                    <a:lumMod val="40000"/>
                    <a:lumOff val="60000"/>
                  </a:schemeClr>
                </a:solidFill>
                <a:latin typeface="Consolas" pitchFamily="49" charset="0"/>
              </a:rPr>
              <a:t>}</a:t>
            </a:r>
          </a:p>
          <a:p>
            <a:pPr>
              <a:buNone/>
            </a:pPr>
            <a:endParaRPr lang="en-GB" sz="1600" dirty="0" smtClean="0">
              <a:solidFill>
                <a:schemeClr val="accent4">
                  <a:lumMod val="40000"/>
                  <a:lumOff val="60000"/>
                </a:schemeClr>
              </a:solidFill>
              <a:latin typeface="Consolas" pitchFamily="49" charset="0"/>
            </a:endParaRPr>
          </a:p>
          <a:p>
            <a:pPr>
              <a:buNone/>
            </a:pPr>
            <a:r>
              <a:rPr lang="en-GB" sz="1600" dirty="0" err="1" smtClean="0">
                <a:solidFill>
                  <a:schemeClr val="accent4">
                    <a:lumMod val="40000"/>
                    <a:lumOff val="60000"/>
                  </a:schemeClr>
                </a:solidFill>
                <a:latin typeface="Consolas" pitchFamily="49" charset="0"/>
              </a:rPr>
              <a:t>ReadOnlyCollection</a:t>
            </a:r>
            <a:r>
              <a:rPr lang="en-GB" sz="1600" dirty="0" smtClean="0">
                <a:solidFill>
                  <a:schemeClr val="accent4">
                    <a:lumMod val="40000"/>
                    <a:lumOff val="60000"/>
                  </a:schemeClr>
                </a:solidFill>
                <a:latin typeface="Consolas" pitchFamily="49" charset="0"/>
              </a:rPr>
              <a:t>&lt;</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&lt;T,T,T&gt;&gt; Rotations&lt;T&gt;(</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 t) </a:t>
            </a:r>
          </a:p>
          <a:p>
            <a:pPr>
              <a:buNone/>
            </a:pPr>
            <a:r>
              <a:rPr lang="en-GB" sz="1600" dirty="0" smtClean="0">
                <a:solidFill>
                  <a:schemeClr val="accent4">
                    <a:lumMod val="40000"/>
                    <a:lumOff val="60000"/>
                  </a:schemeClr>
                </a:solidFill>
                <a:latin typeface="Consolas" pitchFamily="49" charset="0"/>
              </a:rPr>
              <a:t>{ </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ReadOnlyCollection</a:t>
            </a:r>
            <a:r>
              <a:rPr lang="en-GB" sz="1600" dirty="0" smtClean="0">
                <a:solidFill>
                  <a:schemeClr val="accent4">
                    <a:lumMod val="40000"/>
                    <a:lumOff val="60000"/>
                  </a:schemeClr>
                </a:solidFill>
                <a:latin typeface="Consolas" pitchFamily="49" charset="0"/>
              </a:rPr>
              <a:t>&lt;</a:t>
            </a:r>
            <a:r>
              <a:rPr lang="en-GB" sz="1600" dirty="0" err="1" smtClean="0">
                <a:solidFill>
                  <a:schemeClr val="accent4">
                    <a:lumMod val="40000"/>
                    <a:lumOff val="60000"/>
                  </a:schemeClr>
                </a:solidFill>
                <a:latin typeface="Consolas" pitchFamily="49" charset="0"/>
              </a:rPr>
              <a:t>int</a:t>
            </a:r>
            <a:r>
              <a:rPr lang="en-GB" sz="1600" dirty="0" smtClean="0">
                <a:solidFill>
                  <a:schemeClr val="accent4">
                    <a:lumMod val="40000"/>
                    <a:lumOff val="60000"/>
                  </a:schemeClr>
                </a:solidFill>
                <a:latin typeface="Consolas" pitchFamily="49" charset="0"/>
              </a:rPr>
              <a:t>&gt;</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a:t>
            </a:r>
          </a:p>
          <a:p>
            <a:pPr>
              <a:buNone/>
            </a:pPr>
            <a:r>
              <a:rPr lang="en-GB" sz="1600" dirty="0" smtClean="0">
                <a:solidFill>
                  <a:schemeClr val="accent4">
                    <a:lumMod val="40000"/>
                    <a:lumOff val="60000"/>
                  </a:schemeClr>
                </a:solidFill>
                <a:latin typeface="Consolas" pitchFamily="49" charset="0"/>
              </a:rPr>
              <a:t>     {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&lt;T,T,T&gt;(t.Item1,t.Item2,t.Item3);     </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&lt;T,T,T&gt;(t.Item3,t.Item1,t.Item2); </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&lt;T,T,T&gt;(t.Item2,t.Item3,t.Item1); });</a:t>
            </a:r>
          </a:p>
          <a:p>
            <a:pPr>
              <a:buNone/>
            </a:pPr>
            <a:r>
              <a:rPr lang="en-GB" sz="1600" dirty="0" smtClean="0">
                <a:solidFill>
                  <a:schemeClr val="accent4">
                    <a:lumMod val="40000"/>
                    <a:lumOff val="60000"/>
                  </a:schemeClr>
                </a:solidFill>
                <a:latin typeface="Consolas" pitchFamily="49" charset="0"/>
              </a:rPr>
              <a:t>}</a:t>
            </a:r>
            <a:endParaRPr lang="en-GB" sz="1600" dirty="0">
              <a:solidFill>
                <a:schemeClr val="accent4">
                  <a:lumMod val="40000"/>
                  <a:lumOff val="60000"/>
                </a:schemeClr>
              </a:solidFill>
              <a:latin typeface="Consolas" pitchFamily="49" charset="0"/>
            </a:endParaRPr>
          </a:p>
          <a:p>
            <a:pPr>
              <a:buNone/>
            </a:pPr>
            <a:endParaRPr lang="en-GB" sz="1600" dirty="0" smtClean="0">
              <a:solidFill>
                <a:schemeClr val="accent4">
                  <a:lumMod val="40000"/>
                  <a:lumOff val="60000"/>
                </a:schemeClr>
              </a:solidFill>
              <a:latin typeface="Consolas" pitchFamily="49" charset="0"/>
            </a:endParaRPr>
          </a:p>
          <a:p>
            <a:pPr>
              <a:buNone/>
            </a:pPr>
            <a:r>
              <a:rPr lang="en-GB" sz="1600" dirty="0" err="1" smtClean="0">
                <a:solidFill>
                  <a:schemeClr val="accent4">
                    <a:lumMod val="40000"/>
                    <a:lumOff val="60000"/>
                  </a:schemeClr>
                </a:solidFill>
                <a:latin typeface="Consolas" pitchFamily="49" charset="0"/>
              </a:rPr>
              <a:t>int</a:t>
            </a:r>
            <a:r>
              <a:rPr lang="en-GB" sz="1600" dirty="0" smtClean="0">
                <a:solidFill>
                  <a:schemeClr val="accent4">
                    <a:lumMod val="40000"/>
                    <a:lumOff val="60000"/>
                  </a:schemeClr>
                </a:solidFill>
                <a:latin typeface="Consolas" pitchFamily="49" charset="0"/>
              </a:rPr>
              <a:t> Reduce&lt;T&gt;(</a:t>
            </a:r>
            <a:r>
              <a:rPr lang="en-GB" sz="1600" dirty="0" err="1" smtClean="0">
                <a:solidFill>
                  <a:schemeClr val="accent4">
                    <a:lumMod val="40000"/>
                    <a:lumOff val="60000"/>
                  </a:schemeClr>
                </a:solidFill>
                <a:latin typeface="Consolas" pitchFamily="49" charset="0"/>
              </a:rPr>
              <a:t>Func</a:t>
            </a:r>
            <a:r>
              <a:rPr lang="en-GB" sz="1600" dirty="0" smtClean="0">
                <a:solidFill>
                  <a:schemeClr val="accent4">
                    <a:lumMod val="40000"/>
                    <a:lumOff val="60000"/>
                  </a:schemeClr>
                </a:solidFill>
                <a:latin typeface="Consolas" pitchFamily="49" charset="0"/>
              </a:rPr>
              <a:t>&lt;</a:t>
            </a:r>
            <a:r>
              <a:rPr lang="en-GB" sz="1600" dirty="0" err="1" smtClean="0">
                <a:solidFill>
                  <a:schemeClr val="accent4">
                    <a:lumMod val="40000"/>
                    <a:lumOff val="60000"/>
                  </a:schemeClr>
                </a:solidFill>
                <a:latin typeface="Consolas" pitchFamily="49" charset="0"/>
              </a:rPr>
              <a:t>T,int</a:t>
            </a:r>
            <a:r>
              <a:rPr lang="en-GB" sz="1600" dirty="0" smtClean="0">
                <a:solidFill>
                  <a:schemeClr val="accent4">
                    <a:lumMod val="40000"/>
                    <a:lumOff val="60000"/>
                  </a:schemeClr>
                </a:solidFill>
                <a:latin typeface="Consolas" pitchFamily="49" charset="0"/>
              </a:rPr>
              <a:t>&gt; </a:t>
            </a:r>
            <a:r>
              <a:rPr lang="en-GB" sz="1600" dirty="0" err="1" smtClean="0">
                <a:solidFill>
                  <a:schemeClr val="accent4">
                    <a:lumMod val="40000"/>
                    <a:lumOff val="60000"/>
                  </a:schemeClr>
                </a:solidFill>
                <a:latin typeface="Consolas" pitchFamily="49" charset="0"/>
              </a:rPr>
              <a:t>f,Tuple</a:t>
            </a:r>
            <a:r>
              <a:rPr lang="en-GB" sz="1600" dirty="0" smtClean="0">
                <a:solidFill>
                  <a:schemeClr val="accent4">
                    <a:lumMod val="40000"/>
                    <a:lumOff val="60000"/>
                  </a:schemeClr>
                </a:solidFill>
                <a:latin typeface="Consolas" pitchFamily="49" charset="0"/>
              </a:rPr>
              <a:t>&lt;T,T,T&gt; t) </a:t>
            </a:r>
          </a:p>
          <a:p>
            <a:pPr>
              <a:buNone/>
            </a:pPr>
            <a:r>
              <a:rPr lang="en-GB" sz="1600" dirty="0" smtClean="0">
                <a:solidFill>
                  <a:schemeClr val="accent4">
                    <a:lumMod val="40000"/>
                    <a:lumOff val="60000"/>
                  </a:schemeClr>
                </a:solidFill>
                <a:latin typeface="Consolas" pitchFamily="49" charset="0"/>
              </a:rPr>
              <a:t>{ </a:t>
            </a:r>
          </a:p>
          <a:p>
            <a:pPr>
              <a:buNone/>
            </a:pPr>
            <a:r>
              <a:rPr lang="en-GB" sz="1600" dirty="0" smtClean="0">
                <a:solidFill>
                  <a:schemeClr val="accent4">
                    <a:lumMod val="40000"/>
                    <a:lumOff val="60000"/>
                  </a:schemeClr>
                </a:solidFill>
                <a:latin typeface="Consolas" pitchFamily="49" charset="0"/>
              </a:rPr>
              <a:t>    return f(t.Item1) + f(t.Item2) + f (t.Item3); </a:t>
            </a:r>
          </a:p>
          <a:p>
            <a:pPr>
              <a:buNone/>
            </a:pPr>
            <a:r>
              <a:rPr lang="en-GB" sz="1600" dirty="0" smtClean="0">
                <a:solidFill>
                  <a:schemeClr val="accent4">
                    <a:lumMod val="40000"/>
                    <a:lumOff val="60000"/>
                  </a:schemeClr>
                </a:solidFill>
                <a:latin typeface="Consolas" pitchFamily="49" charset="0"/>
              </a:rPr>
              <a:t>}</a:t>
            </a:r>
          </a:p>
          <a:p>
            <a:pPr>
              <a:buNone/>
            </a:pPr>
            <a:endParaRPr lang="en-GB" sz="1600" dirty="0" smtClean="0">
              <a:solidFill>
                <a:schemeClr val="accent4">
                  <a:lumMod val="40000"/>
                  <a:lumOff val="60000"/>
                </a:schemeClr>
              </a:solidFill>
              <a:latin typeface="Consolas" pitchFamily="49" charset="0"/>
            </a:endParaRPr>
          </a:p>
          <a:p>
            <a:pPr>
              <a:buNone/>
            </a:pPr>
            <a:endParaRPr lang="en-GB" sz="1600" dirty="0" smtClean="0">
              <a:solidFill>
                <a:schemeClr val="accent4">
                  <a:lumMod val="40000"/>
                  <a:lumOff val="60000"/>
                </a:schemeClr>
              </a:solidFill>
              <a:latin typeface="Consolas" pitchFamily="49" charset="0"/>
            </a:endParaRPr>
          </a:p>
        </p:txBody>
      </p:sp>
      <p:sp>
        <p:nvSpPr>
          <p:cNvPr id="8" name="Rounded Rectangular Callout 7"/>
          <p:cNvSpPr/>
          <p:nvPr/>
        </p:nvSpPr>
        <p:spPr bwMode="auto">
          <a:xfrm>
            <a:off x="1031614" y="1651387"/>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14" name="Title 7"/>
          <p:cNvSpPr>
            <a:spLocks noGrp="1"/>
          </p:cNvSpPr>
          <p:nvPr>
            <p:ph type="title"/>
          </p:nvPr>
        </p:nvSpPr>
        <p:spPr>
          <a:xfrm>
            <a:off x="142844" y="142852"/>
            <a:ext cx="8382000" cy="609398"/>
          </a:xfrm>
        </p:spPr>
        <p:txBody>
          <a:bodyPr/>
          <a:lstStyle/>
          <a:p>
            <a:r>
              <a:rPr lang="en-GB" dirty="0" smtClean="0"/>
              <a:t>Simplicity: Functional Data</a:t>
            </a:r>
            <a:endParaRPr lang="en-GB" dirty="0"/>
          </a:p>
        </p:txBody>
      </p:sp>
      <p:sp>
        <p:nvSpPr>
          <p:cNvPr id="11" name="Rounded Rectangular Callout 10"/>
          <p:cNvSpPr/>
          <p:nvPr/>
        </p:nvSpPr>
        <p:spPr bwMode="auto">
          <a:xfrm>
            <a:off x="8332927" y="928670"/>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a:srcRect t="36979" r="67254" b="23855"/>
          <a:stretch>
            <a:fillRect/>
          </a:stretch>
        </p:blipFill>
        <p:spPr bwMode="auto">
          <a:xfrm>
            <a:off x="1149154" y="1311967"/>
            <a:ext cx="6474394" cy="4597758"/>
          </a:xfrm>
          <a:prstGeom prst="rect">
            <a:avLst/>
          </a:prstGeom>
          <a:noFill/>
          <a:ln w="9525">
            <a:noFill/>
            <a:miter lim="800000"/>
            <a:headEnd/>
            <a:tailEnd/>
          </a:ln>
        </p:spPr>
      </p:pic>
      <p:sp>
        <p:nvSpPr>
          <p:cNvPr id="8" name="Rectangular Callout 7"/>
          <p:cNvSpPr/>
          <p:nvPr/>
        </p:nvSpPr>
        <p:spPr>
          <a:xfrm>
            <a:off x="7533628" y="3863339"/>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9" name="Rectangular Callout 8"/>
          <p:cNvSpPr/>
          <p:nvPr/>
        </p:nvSpPr>
        <p:spPr>
          <a:xfrm>
            <a:off x="7402692" y="3307400"/>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10" name="Rectangular Callout 9"/>
          <p:cNvSpPr/>
          <p:nvPr/>
        </p:nvSpPr>
        <p:spPr>
          <a:xfrm>
            <a:off x="6885391" y="2120397"/>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11" name="Title 10"/>
          <p:cNvSpPr>
            <a:spLocks noGrp="1"/>
          </p:cNvSpPr>
          <p:nvPr>
            <p:ph type="title"/>
          </p:nvPr>
        </p:nvSpPr>
        <p:spPr>
          <a:xfrm>
            <a:off x="381000" y="230188"/>
            <a:ext cx="8382000" cy="1107996"/>
          </a:xfrm>
        </p:spPr>
        <p:txBody>
          <a:bodyPr/>
          <a:lstStyle/>
          <a:p>
            <a:r>
              <a:rPr lang="en-GB" sz="4000" dirty="0" smtClean="0"/>
              <a:t>F# example: Serving 5,000+ simultaneous TCP connections with ~10 threads</a:t>
            </a:r>
            <a:endParaRPr lang="en-GB" sz="4000" dirty="0"/>
          </a:p>
        </p:txBody>
      </p:sp>
      <p:pic>
        <p:nvPicPr>
          <p:cNvPr id="116740" name="Picture 4"/>
          <p:cNvPicPr>
            <a:picLocks noChangeAspect="1" noChangeArrowheads="1"/>
          </p:cNvPicPr>
          <p:nvPr/>
        </p:nvPicPr>
        <p:blipFill>
          <a:blip r:embed="rId3"/>
          <a:srcRect l="2430" t="53245" r="22211" b="36509"/>
          <a:stretch>
            <a:fillRect/>
          </a:stretch>
        </p:blipFill>
        <p:spPr bwMode="auto">
          <a:xfrm>
            <a:off x="172279" y="5670623"/>
            <a:ext cx="9352804" cy="88920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a:t>
            </a:r>
            <a:r>
              <a:rPr lang="en-GB" dirty="0" smtClean="0"/>
              <a:t>Agent</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 = </a:t>
            </a:r>
          </a:p>
          <a:p>
            <a:endParaRPr lang="en-GB" sz="2000" b="1" dirty="0" smtClean="0">
              <a:solidFill>
                <a:schemeClr val="bg1"/>
              </a:solidFill>
              <a:cs typeface="Consolas" pitchFamily="49" charset="0"/>
            </a:endParaRP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"got message %s" msg } )</a:t>
            </a:r>
          </a:p>
        </p:txBody>
      </p:sp>
      <p:sp>
        <p:nvSpPr>
          <p:cNvPr id="8" name="Folded Corner 924687"/>
          <p:cNvSpPr>
            <a:spLocks noChangeArrowheads="1"/>
          </p:cNvSpPr>
          <p:nvPr/>
        </p:nvSpPr>
        <p:spPr bwMode="auto">
          <a:xfrm>
            <a:off x="4929190" y="4643446"/>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"three"</a:t>
            </a: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"four"</a:t>
            </a:r>
          </a:p>
          <a:p>
            <a:endParaRPr lang="en-GB" b="1" dirty="0" smtClean="0">
              <a:solidFill>
                <a:schemeClr val="bg1"/>
              </a:solidFill>
              <a:latin typeface="Consolas" pitchFamily="49" charset="0"/>
              <a:cs typeface="Consolas" pitchFamily="49" charset="0"/>
            </a:endParaRP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100,000 </a:t>
            </a:r>
            <a:r>
              <a:rPr lang="en-GB" dirty="0" smtClean="0"/>
              <a:t>Agents</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 </a:t>
            </a:r>
            <a:r>
              <a:rPr lang="en-GB" sz="2000" b="1" dirty="0" smtClean="0">
                <a:solidFill>
                  <a:schemeClr val="accent2"/>
                </a:solidFill>
                <a:cs typeface="Consolas" pitchFamily="49" charset="0"/>
              </a:rPr>
              <a:t>for </a:t>
            </a:r>
            <a:r>
              <a:rPr lang="en-GB" sz="2000" b="1" dirty="0" smtClean="0">
                <a:solidFill>
                  <a:schemeClr val="bg1"/>
                </a:solidFill>
                <a:cs typeface="Consolas" pitchFamily="49" charset="0"/>
              </a:rPr>
              <a:t>i </a:t>
            </a:r>
            <a:r>
              <a:rPr lang="en-GB" sz="2000" b="1" dirty="0" smtClean="0">
                <a:solidFill>
                  <a:schemeClr val="accent2"/>
                </a:solidFill>
                <a:cs typeface="Consolas" pitchFamily="49" charset="0"/>
              </a:rPr>
              <a:t>in</a:t>
            </a:r>
            <a:r>
              <a:rPr lang="en-GB" sz="2000" b="1" dirty="0" smtClean="0">
                <a:solidFill>
                  <a:schemeClr val="bg1"/>
                </a:solidFill>
                <a:cs typeface="Consolas" pitchFamily="49" charset="0"/>
              </a:rPr>
              <a:t> </a:t>
            </a:r>
            <a:r>
              <a:rPr lang="en-GB" sz="2000" b="1" dirty="0" smtClean="0">
                <a:solidFill>
                  <a:schemeClr val="bg1"/>
                </a:solidFill>
                <a:cs typeface="Consolas" pitchFamily="49" charset="0"/>
              </a:rPr>
              <a:t>1 </a:t>
            </a:r>
            <a:r>
              <a:rPr lang="en-GB" sz="2000" b="1" dirty="0" smtClean="0">
                <a:solidFill>
                  <a:schemeClr val="bg1"/>
                </a:solidFill>
                <a:cs typeface="Consolas" pitchFamily="49" charset="0"/>
              </a:rPr>
              <a:t>.. 100000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"%d got message %s" i msg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f</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or </a:t>
            </a:r>
            <a:r>
              <a:rPr kumimoji="0" lang="en-GB" b="1" i="0" u="none" strike="noStrike" kern="1200" cap="none" spc="0" normalizeH="0" noProof="0" dirty="0" err="1" smtClean="0">
                <a:ln>
                  <a:noFill/>
                </a:ln>
                <a:solidFill>
                  <a:schemeClr val="bg1"/>
                </a:solidFill>
                <a:effectLst/>
                <a:uLnTx/>
                <a:uFillTx/>
                <a:latin typeface="Consolas" pitchFamily="49" charset="0"/>
                <a:ea typeface="+mn-ea"/>
                <a:cs typeface="Consolas" pitchFamily="49" charset="0"/>
              </a:rPr>
              <a:t>agen</a:t>
            </a:r>
            <a:r>
              <a:rPr lang="en-GB" b="1" dirty="0" smtClean="0">
                <a:solidFill>
                  <a:schemeClr val="bg1"/>
                </a:solidFill>
                <a:latin typeface="Consolas" pitchFamily="49" charset="0"/>
                <a:cs typeface="Consolas" pitchFamily="49" charset="0"/>
              </a:rPr>
              <a:t>t in </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agents do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"hello"</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Agents – Typed messages</a:t>
            </a:r>
            <a:endParaRPr lang="en-GB" dirty="0"/>
          </a:p>
        </p:txBody>
      </p:sp>
      <p:sp>
        <p:nvSpPr>
          <p:cNvPr id="3" name="Content Placeholder 2"/>
          <p:cNvSpPr>
            <a:spLocks noGrp="1"/>
          </p:cNvSpPr>
          <p:nvPr>
            <p:ph type="body" sz="quarter" idx="10"/>
          </p:nvPr>
        </p:nvSpPr>
        <p:spPr/>
        <p:txBody>
          <a:bodyPr/>
          <a:lstStyle/>
          <a:p>
            <a:endParaRPr lang="en-GB" sz="2000" b="1" dirty="0" smtClean="0">
              <a:solidFill>
                <a:schemeClr val="accent2"/>
              </a:solidFill>
              <a:cs typeface="Consolas" pitchFamily="49" charset="0"/>
            </a:endParaRPr>
          </a:p>
          <a:p>
            <a:r>
              <a:rPr lang="en-GB" sz="2000" b="1" dirty="0" smtClean="0">
                <a:solidFill>
                  <a:schemeClr val="accent2"/>
                </a:solidFill>
                <a:cs typeface="Consolas" pitchFamily="49" charset="0"/>
              </a:rPr>
              <a:t>type</a:t>
            </a:r>
            <a:r>
              <a:rPr lang="en-GB" sz="2000" b="1" dirty="0" smtClean="0">
                <a:solidFill>
                  <a:schemeClr val="bg1"/>
                </a:solidFill>
                <a:cs typeface="Consolas" pitchFamily="49" charset="0"/>
              </a:rPr>
              <a:t> Message </a:t>
            </a:r>
            <a:r>
              <a:rPr lang="en-GB" sz="2000" b="1" dirty="0" smtClean="0">
                <a:solidFill>
                  <a:schemeClr val="bg1"/>
                </a:solidFill>
                <a:cs typeface="Consolas" pitchFamily="49" charset="0"/>
              </a:rPr>
              <a:t>= </a:t>
            </a:r>
          </a:p>
          <a:p>
            <a:r>
              <a:rPr lang="en-GB" sz="2000" b="1" dirty="0" smtClean="0">
                <a:solidFill>
                  <a:schemeClr val="accent2"/>
                </a:solidFill>
                <a:cs typeface="Consolas" pitchFamily="49" charset="0"/>
              </a:rPr>
              <a:t>    </a:t>
            </a:r>
            <a:r>
              <a:rPr lang="en-GB" sz="2000" b="1" dirty="0" smtClean="0">
                <a:solidFill>
                  <a:schemeClr val="bg1"/>
                </a:solidFill>
                <a:cs typeface="Consolas" pitchFamily="49" charset="0"/>
              </a:rPr>
              <a:t>| Message1</a:t>
            </a:r>
          </a:p>
          <a:p>
            <a:r>
              <a:rPr lang="en-GB" sz="2000" b="1" dirty="0" smtClean="0">
                <a:solidFill>
                  <a:schemeClr val="bg1"/>
                </a:solidFill>
                <a:cs typeface="Consolas" pitchFamily="49" charset="0"/>
              </a:rPr>
              <a:t> </a:t>
            </a:r>
            <a:r>
              <a:rPr lang="en-GB" sz="2000" b="1" dirty="0" smtClean="0">
                <a:solidFill>
                  <a:schemeClr val="bg1"/>
                </a:solidFill>
                <a:cs typeface="Consolas" pitchFamily="49" charset="0"/>
              </a:rPr>
              <a:t>   | Message2 of int * string</a:t>
            </a:r>
            <a:endParaRPr lang="en-GB" sz="2000" b="1" dirty="0" smtClean="0">
              <a:solidFill>
                <a:schemeClr val="accent2"/>
              </a:solidFill>
              <a:cs typeface="Consolas" pitchFamily="49" charset="0"/>
            </a:endParaRPr>
          </a:p>
          <a:p>
            <a:endParaRPr lang="en-GB" sz="2000" b="1" dirty="0" smtClean="0">
              <a:solidFill>
                <a:schemeClr val="accent2"/>
              </a:solidFill>
              <a:cs typeface="Consolas" pitchFamily="49" charset="0"/>
            </a:endParaRPr>
          </a:p>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t>
            </a:r>
            <a:r>
              <a:rPr lang="en-GB" sz="2000" b="1" dirty="0" smtClean="0">
                <a:solidFill>
                  <a:schemeClr val="bg1"/>
                </a:solidFill>
                <a:cs typeface="Consolas" pitchFamily="49" charset="0"/>
              </a:rPr>
              <a:t>agent = </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match </a:t>
            </a:r>
            <a:r>
              <a:rPr lang="en-GB" sz="2000" b="1" dirty="0" smtClean="0">
                <a:solidFill>
                  <a:schemeClr val="bg1"/>
                </a:solidFill>
                <a:cs typeface="Consolas" pitchFamily="49" charset="0"/>
              </a:rPr>
              <a:t>msg </a:t>
            </a:r>
            <a:r>
              <a:rPr lang="en-GB" sz="2000" b="1" dirty="0" smtClean="0">
                <a:solidFill>
                  <a:schemeClr val="accent2"/>
                </a:solidFill>
                <a:cs typeface="Consolas" pitchFamily="49" charset="0"/>
              </a:rPr>
              <a:t>with </a:t>
            </a:r>
          </a:p>
          <a:p>
            <a:r>
              <a:rPr lang="en-GB" sz="2000" b="1" dirty="0" smtClean="0">
                <a:solidFill>
                  <a:schemeClr val="accent2"/>
                </a:solidFill>
                <a:cs typeface="Consolas" pitchFamily="49" charset="0"/>
              </a:rPr>
              <a:t> </a:t>
            </a:r>
            <a:r>
              <a:rPr lang="en-GB" sz="2000" b="1" dirty="0" smtClean="0">
                <a:solidFill>
                  <a:schemeClr val="accent2"/>
                </a:solidFill>
                <a:cs typeface="Consolas" pitchFamily="49" charset="0"/>
              </a:rPr>
              <a:t>                  </a:t>
            </a:r>
            <a:r>
              <a:rPr lang="en-GB" sz="2000" b="1" dirty="0" smtClean="0">
                <a:solidFill>
                  <a:schemeClr val="bg1"/>
                </a:solidFill>
                <a:cs typeface="Consolas" pitchFamily="49" charset="0"/>
              </a:rPr>
              <a:t>| Message1 -&gt; ...</a:t>
            </a:r>
          </a:p>
          <a:p>
            <a:r>
              <a:rPr lang="en-GB" sz="2000" b="1" dirty="0" smtClean="0">
                <a:solidFill>
                  <a:schemeClr val="bg1"/>
                </a:solidFill>
                <a:cs typeface="Consolas" pitchFamily="49" charset="0"/>
              </a:rPr>
              <a:t>                   | Message2 (x,y) -&gt; ... })</a:t>
            </a:r>
          </a:p>
          <a:p>
            <a:endParaRPr lang="en-GB" sz="2000" b="1" dirty="0" smtClean="0">
              <a:solidFill>
                <a:schemeClr val="bg1"/>
              </a:solidFill>
              <a:cs typeface="Consolas" pitchFamily="49" charset="0"/>
            </a:endParaRPr>
          </a:p>
        </p:txBody>
      </p:sp>
      <p:sp>
        <p:nvSpPr>
          <p:cNvPr id="8" name="Folded Corner 924687"/>
          <p:cNvSpPr>
            <a:spLocks noChangeArrowheads="1"/>
          </p:cNvSpPr>
          <p:nvPr/>
        </p:nvSpPr>
        <p:spPr bwMode="auto">
          <a:xfrm>
            <a:off x="4860951" y="5429240"/>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a:t>
            </a:r>
            <a:r>
              <a:rPr lang="en-GB" b="1" dirty="0" smtClean="0">
                <a:solidFill>
                  <a:schemeClr val="bg1"/>
                </a:solidFill>
                <a:latin typeface="Consolas" pitchFamily="49" charset="0"/>
                <a:cs typeface="Consolas" pitchFamily="49" charset="0"/>
              </a:rPr>
              <a:t>Message1</a:t>
            </a:r>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(Message2(3,"t“))</a:t>
            </a:r>
            <a:endParaRPr lang="en-GB" b="1" dirty="0" smtClean="0">
              <a:solidFill>
                <a:schemeClr val="bg1"/>
              </a:solidFill>
              <a:latin typeface="Consolas" pitchFamily="49" charset="0"/>
              <a:cs typeface="Consolas" pitchFamily="49" charset="0"/>
            </a:endParaRPr>
          </a:p>
          <a:p>
            <a:endParaRPr lang="en-GB" b="1" dirty="0" smtClean="0">
              <a:solidFill>
                <a:schemeClr val="bg1"/>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Agents – </a:t>
            </a:r>
            <a:r>
              <a:rPr lang="en-GB" dirty="0" err="1" smtClean="0"/>
              <a:t>Untyped</a:t>
            </a:r>
            <a:r>
              <a:rPr lang="en-GB" dirty="0" smtClean="0"/>
              <a:t> messages</a:t>
            </a:r>
            <a:endParaRPr lang="en-GB" dirty="0"/>
          </a:p>
        </p:txBody>
      </p:sp>
      <p:sp>
        <p:nvSpPr>
          <p:cNvPr id="3" name="Content Placeholder 2"/>
          <p:cNvSpPr>
            <a:spLocks noGrp="1"/>
          </p:cNvSpPr>
          <p:nvPr>
            <p:ph type="body" sz="quarter" idx="10"/>
          </p:nvPr>
        </p:nvSpPr>
        <p:spPr/>
        <p:txBody>
          <a:bodyPr/>
          <a:lstStyle/>
          <a:p>
            <a:endParaRPr lang="en-GB" sz="2000" b="1" dirty="0" smtClean="0">
              <a:solidFill>
                <a:schemeClr val="accent2"/>
              </a:solidFill>
              <a:cs typeface="Consolas" pitchFamily="49" charset="0"/>
            </a:endParaRPr>
          </a:p>
          <a:p>
            <a:r>
              <a:rPr lang="en-GB" sz="2000" b="1" dirty="0" smtClean="0">
                <a:solidFill>
                  <a:schemeClr val="accent2"/>
                </a:solidFill>
                <a:cs typeface="Consolas" pitchFamily="49" charset="0"/>
              </a:rPr>
              <a:t>type</a:t>
            </a:r>
            <a:r>
              <a:rPr lang="en-GB" sz="2000" b="1" dirty="0" smtClean="0">
                <a:solidFill>
                  <a:schemeClr val="bg1"/>
                </a:solidFill>
                <a:cs typeface="Consolas" pitchFamily="49" charset="0"/>
              </a:rPr>
              <a:t> Message </a:t>
            </a:r>
            <a:r>
              <a:rPr lang="en-GB" sz="2000" b="1" dirty="0" smtClean="0">
                <a:solidFill>
                  <a:schemeClr val="bg1"/>
                </a:solidFill>
                <a:cs typeface="Consolas" pitchFamily="49" charset="0"/>
              </a:rPr>
              <a:t>= </a:t>
            </a:r>
            <a:r>
              <a:rPr lang="en-GB" sz="2000" b="1" dirty="0" smtClean="0">
                <a:solidFill>
                  <a:schemeClr val="bg1"/>
                </a:solidFill>
                <a:cs typeface="Consolas" pitchFamily="49" charset="0"/>
              </a:rPr>
              <a:t>obj</a:t>
            </a:r>
            <a:endParaRPr lang="en-GB" sz="2000" b="1" dirty="0" smtClean="0">
              <a:solidFill>
                <a:schemeClr val="bg1"/>
              </a:solidFill>
              <a:cs typeface="Consolas" pitchFamily="49" charset="0"/>
            </a:endParaRPr>
          </a:p>
          <a:p>
            <a:endParaRPr lang="en-GB" sz="2000" b="1" dirty="0" smtClean="0">
              <a:solidFill>
                <a:schemeClr val="accent2"/>
              </a:solidFill>
              <a:cs typeface="Consolas" pitchFamily="49" charset="0"/>
            </a:endParaRPr>
          </a:p>
          <a:p>
            <a:endParaRPr lang="en-GB" sz="2000" b="1" dirty="0" smtClean="0">
              <a:solidFill>
                <a:schemeClr val="accent2"/>
              </a:solidFill>
              <a:cs typeface="Consolas" pitchFamily="49" charset="0"/>
            </a:endParaRPr>
          </a:p>
          <a:p>
            <a:endParaRPr lang="en-GB" sz="2000" b="1" dirty="0" smtClean="0">
              <a:solidFill>
                <a:schemeClr val="accent2"/>
              </a:solidFill>
              <a:cs typeface="Consolas" pitchFamily="49" charset="0"/>
            </a:endParaRPr>
          </a:p>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t>
            </a:r>
            <a:r>
              <a:rPr lang="en-GB" sz="2000" b="1" dirty="0" smtClean="0">
                <a:solidFill>
                  <a:schemeClr val="bg1"/>
                </a:solidFill>
                <a:cs typeface="Consolas" pitchFamily="49" charset="0"/>
              </a:rPr>
              <a:t>agent = </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match </a:t>
            </a:r>
            <a:r>
              <a:rPr lang="en-GB" sz="2000" b="1" dirty="0" smtClean="0">
                <a:solidFill>
                  <a:schemeClr val="bg1"/>
                </a:solidFill>
                <a:cs typeface="Consolas" pitchFamily="49" charset="0"/>
              </a:rPr>
              <a:t>msg </a:t>
            </a:r>
            <a:r>
              <a:rPr lang="en-GB" sz="2000" b="1" dirty="0" smtClean="0">
                <a:solidFill>
                  <a:schemeClr val="accent2"/>
                </a:solidFill>
                <a:cs typeface="Consolas" pitchFamily="49" charset="0"/>
              </a:rPr>
              <a:t>with </a:t>
            </a:r>
          </a:p>
          <a:p>
            <a:r>
              <a:rPr lang="en-GB" sz="2000" b="1" dirty="0" smtClean="0">
                <a:solidFill>
                  <a:schemeClr val="accent2"/>
                </a:solidFill>
                <a:cs typeface="Consolas" pitchFamily="49" charset="0"/>
              </a:rPr>
              <a:t> </a:t>
            </a:r>
            <a:r>
              <a:rPr lang="en-GB" sz="2000" b="1" dirty="0" smtClean="0">
                <a:solidFill>
                  <a:schemeClr val="accent2"/>
                </a:solidFill>
                <a:cs typeface="Consolas" pitchFamily="49" charset="0"/>
              </a:rPr>
              <a:t>                  </a:t>
            </a:r>
            <a:r>
              <a:rPr lang="en-GB" sz="2000" b="1" dirty="0" smtClean="0">
                <a:solidFill>
                  <a:schemeClr val="bg1"/>
                </a:solidFill>
                <a:cs typeface="Consolas" pitchFamily="49" charset="0"/>
              </a:rPr>
              <a:t>| :? string </a:t>
            </a:r>
            <a:r>
              <a:rPr lang="en-GB" sz="2000" b="1" dirty="0" smtClean="0">
                <a:solidFill>
                  <a:schemeClr val="accent2"/>
                </a:solidFill>
                <a:cs typeface="Consolas" pitchFamily="49" charset="0"/>
              </a:rPr>
              <a:t>as</a:t>
            </a:r>
            <a:r>
              <a:rPr lang="en-GB" sz="2000" b="1" dirty="0" smtClean="0">
                <a:solidFill>
                  <a:schemeClr val="bg1"/>
                </a:solidFill>
                <a:cs typeface="Consolas" pitchFamily="49" charset="0"/>
              </a:rPr>
              <a:t> s -&gt; ...</a:t>
            </a:r>
          </a:p>
          <a:p>
            <a:r>
              <a:rPr lang="en-GB" sz="2000" b="1" dirty="0" smtClean="0">
                <a:solidFill>
                  <a:schemeClr val="bg1"/>
                </a:solidFill>
                <a:cs typeface="Consolas" pitchFamily="49" charset="0"/>
              </a:rPr>
              <a:t>                   | :? </a:t>
            </a:r>
            <a:r>
              <a:rPr lang="en-GB" sz="2000" b="1" dirty="0" smtClean="0">
                <a:solidFill>
                  <a:schemeClr val="bg1"/>
                </a:solidFill>
                <a:cs typeface="Consolas" pitchFamily="49" charset="0"/>
              </a:rPr>
              <a:t>int </a:t>
            </a:r>
            <a:r>
              <a:rPr lang="en-GB" sz="2000" b="1" dirty="0" smtClean="0">
                <a:solidFill>
                  <a:schemeClr val="accent2"/>
                </a:solidFill>
                <a:cs typeface="Consolas" pitchFamily="49" charset="0"/>
              </a:rPr>
              <a:t>as</a:t>
            </a:r>
            <a:r>
              <a:rPr lang="en-GB" sz="2000" b="1" dirty="0" smtClean="0">
                <a:solidFill>
                  <a:schemeClr val="bg1"/>
                </a:solidFill>
                <a:cs typeface="Consolas" pitchFamily="49" charset="0"/>
              </a:rPr>
              <a:t> d</a:t>
            </a:r>
            <a:r>
              <a:rPr lang="en-GB" sz="2000" b="1" dirty="0" smtClean="0">
                <a:solidFill>
                  <a:schemeClr val="bg1"/>
                </a:solidFill>
                <a:cs typeface="Consolas" pitchFamily="49" charset="0"/>
              </a:rPr>
              <a:t> -&gt; ... </a:t>
            </a:r>
          </a:p>
          <a:p>
            <a:r>
              <a:rPr lang="en-GB" sz="2000" b="1" dirty="0" smtClean="0">
                <a:solidFill>
                  <a:schemeClr val="bg1"/>
                </a:solidFill>
                <a:cs typeface="Consolas" pitchFamily="49" charset="0"/>
              </a:rPr>
              <a:t> </a:t>
            </a:r>
            <a:r>
              <a:rPr lang="en-GB" sz="2000" b="1" dirty="0" smtClean="0">
                <a:solidFill>
                  <a:schemeClr val="bg1"/>
                </a:solidFill>
                <a:cs typeface="Consolas" pitchFamily="49" charset="0"/>
              </a:rPr>
              <a:t>                  | _ -&gt; ... </a:t>
            </a:r>
            <a:r>
              <a:rPr lang="en-GB" sz="2000" b="1" dirty="0" smtClean="0">
                <a:solidFill>
                  <a:schemeClr val="bg1"/>
                </a:solidFill>
                <a:cs typeface="Consolas" pitchFamily="49" charset="0"/>
              </a:rPr>
              <a:t>})</a:t>
            </a:r>
          </a:p>
          <a:p>
            <a:endParaRPr lang="en-GB" sz="2000" b="1" dirty="0" smtClean="0">
              <a:solidFill>
                <a:schemeClr val="bg1"/>
              </a:solidFill>
              <a:cs typeface="Consolas" pitchFamily="49" charset="0"/>
            </a:endParaRPr>
          </a:p>
        </p:txBody>
      </p:sp>
      <p:sp>
        <p:nvSpPr>
          <p:cNvPr id="8" name="Folded Corner 924687"/>
          <p:cNvSpPr>
            <a:spLocks noChangeArrowheads="1"/>
          </p:cNvSpPr>
          <p:nvPr/>
        </p:nvSpPr>
        <p:spPr bwMode="auto">
          <a:xfrm>
            <a:off x="4860951" y="5429240"/>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a:t>
            </a:r>
            <a:r>
              <a:rPr lang="en-GB" b="1" dirty="0" smtClean="0">
                <a:solidFill>
                  <a:schemeClr val="bg1"/>
                </a:solidFill>
                <a:latin typeface="Consolas" pitchFamily="49" charset="0"/>
                <a:cs typeface="Consolas" pitchFamily="49" charset="0"/>
              </a:rPr>
              <a:t>3</a:t>
            </a:r>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"three"</a:t>
            </a:r>
            <a:endParaRPr lang="en-GB" b="1" dirty="0" smtClean="0">
              <a:solidFill>
                <a:schemeClr val="bg1"/>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GB" dirty="0" smtClean="0"/>
              <a:t>Agents – State Isolation</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(fun inbox -&gt;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state = Dictionary&lt;int,string&gt;()</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key,value</a:t>
            </a:r>
            <a:r>
              <a:rPr lang="en-GB" sz="2000" b="1" dirty="0" smtClean="0">
                <a:solidFill>
                  <a:schemeClr val="bg1"/>
                </a:solidFill>
                <a:cs typeface="Consolas" pitchFamily="49" charset="0"/>
              </a:rPr>
              <a:t>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state.[key] &lt;- value }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lang="en-GB" sz="2000" b="1" dirty="0" smtClean="0">
              <a:solidFill>
                <a:schemeClr val="bg1"/>
              </a:solidFill>
              <a:latin typeface="Consolas" pitchFamily="49" charset="0"/>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for i in 0..10000 do</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(i, string i)</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
        <p:nvSpPr>
          <p:cNvPr id="9" name="Rounded Rectangle 8"/>
          <p:cNvSpPr/>
          <p:nvPr/>
        </p:nvSpPr>
        <p:spPr bwMode="auto">
          <a:xfrm>
            <a:off x="2910625" y="1815920"/>
            <a:ext cx="5267460" cy="463640"/>
          </a:xfrm>
          <a:prstGeom prst="roundRect">
            <a:avLst/>
          </a:prstGeom>
          <a:noFill/>
          <a:ln>
            <a:solidFill>
              <a:srgbClr val="99CC99"/>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ectangular Callout 9"/>
          <p:cNvSpPr/>
          <p:nvPr/>
        </p:nvSpPr>
        <p:spPr>
          <a:xfrm>
            <a:off x="5525990" y="605976"/>
            <a:ext cx="3351367" cy="830997"/>
          </a:xfrm>
          <a:prstGeom prst="wedgeRectCallout">
            <a:avLst>
              <a:gd name="adj1" fmla="val -48658"/>
              <a:gd name="adj2" fmla="val 9024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Isolated, Mutable </a:t>
            </a:r>
          </a:p>
          <a:p>
            <a:pPr algn="ctr"/>
            <a:r>
              <a:rPr lang="en-GB" sz="2400" b="1" dirty="0" smtClean="0">
                <a:solidFill>
                  <a:schemeClr val="tx1"/>
                </a:solidFill>
              </a:rPr>
              <a:t>State in a Reactive Agent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Agents - </a:t>
            </a:r>
            <a:r>
              <a:rPr lang="en-GB" dirty="0" err="1" smtClean="0"/>
              <a:t>PostAndAsyncReply</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 </a:t>
            </a:r>
            <a:r>
              <a:rPr lang="en-GB" sz="2000" b="1" dirty="0" smtClean="0">
                <a:solidFill>
                  <a:schemeClr val="accent2"/>
                </a:solidFill>
                <a:cs typeface="Consolas" pitchFamily="49" charset="0"/>
              </a:rPr>
              <a:t>for </a:t>
            </a:r>
            <a:r>
              <a:rPr lang="en-GB" sz="2000" b="1" dirty="0" smtClean="0">
                <a:solidFill>
                  <a:schemeClr val="bg1"/>
                </a:solidFill>
                <a:cs typeface="Consolas" pitchFamily="49" charset="0"/>
              </a:rPr>
              <a:t>i </a:t>
            </a:r>
            <a:r>
              <a:rPr lang="en-GB" sz="2000" b="1" dirty="0" smtClean="0">
                <a:solidFill>
                  <a:schemeClr val="accent2"/>
                </a:solidFill>
                <a:cs typeface="Consolas" pitchFamily="49" charset="0"/>
              </a:rPr>
              <a:t>in</a:t>
            </a:r>
            <a:r>
              <a:rPr lang="en-GB" sz="2000" b="1" dirty="0" smtClean="0">
                <a:solidFill>
                  <a:schemeClr val="bg1"/>
                </a:solidFill>
                <a:cs typeface="Consolas" pitchFamily="49" charset="0"/>
              </a:rPr>
              <a:t> 0 .. 100000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a,b,reply</a:t>
            </a:r>
            <a:r>
              <a:rPr lang="en-GB" sz="2000" b="1" dirty="0" smtClean="0">
                <a:solidFill>
                  <a:schemeClr val="bg1"/>
                </a:solidFill>
                <a:cs typeface="Consolas" pitchFamily="49" charset="0"/>
              </a:rPr>
              <a:t>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msg &lt;-- (a+b)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Async.Parallel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 for agent in agents -&gt;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agent.PostAndAsyncReply</a:t>
            </a:r>
            <a:r>
              <a:rPr lang="en-GB" b="1" dirty="0" smtClean="0">
                <a:solidFill>
                  <a:schemeClr val="bg1"/>
                </a:solidFill>
                <a:latin typeface="Consolas" pitchFamily="49" charset="0"/>
                <a:cs typeface="Consolas" pitchFamily="49" charset="0"/>
              </a:rPr>
              <a:t> (fun r -&gt; (10,10,r)) ]</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
        <p:nvSpPr>
          <p:cNvPr id="8" name="Rounded Rectangle 7"/>
          <p:cNvSpPr/>
          <p:nvPr/>
        </p:nvSpPr>
        <p:spPr bwMode="auto">
          <a:xfrm>
            <a:off x="3026535" y="2743200"/>
            <a:ext cx="2846231" cy="463640"/>
          </a:xfrm>
          <a:prstGeom prst="roundRect">
            <a:avLst/>
          </a:prstGeom>
          <a:noFill/>
          <a:ln>
            <a:solidFill>
              <a:srgbClr val="99CC99"/>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ectangular Callout 8"/>
          <p:cNvSpPr/>
          <p:nvPr/>
        </p:nvSpPr>
        <p:spPr>
          <a:xfrm>
            <a:off x="5881225" y="3430811"/>
            <a:ext cx="1446854" cy="461665"/>
          </a:xfrm>
          <a:prstGeom prst="wedgeRectCallout">
            <a:avLst>
              <a:gd name="adj1" fmla="val -49034"/>
              <a:gd name="adj2" fmla="val -9506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Response</a:t>
            </a:r>
          </a:p>
        </p:txBody>
      </p:sp>
      <p:sp>
        <p:nvSpPr>
          <p:cNvPr id="10" name="Rectangular Callout 9"/>
          <p:cNvSpPr/>
          <p:nvPr/>
        </p:nvSpPr>
        <p:spPr>
          <a:xfrm>
            <a:off x="4571146" y="4909735"/>
            <a:ext cx="1306641" cy="461665"/>
          </a:xfrm>
          <a:prstGeom prst="wedgeRectCallout">
            <a:avLst>
              <a:gd name="adj1" fmla="val -49034"/>
              <a:gd name="adj2" fmla="val -9506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Message</a:t>
            </a:r>
            <a:endParaRPr lang="en-GB" sz="2400" b="1" dirty="0" smtClean="0">
              <a:solidFill>
                <a:schemeClr val="tx1"/>
              </a:solidFill>
            </a:endParaRPr>
          </a:p>
        </p:txBody>
      </p:sp>
      <p:sp>
        <p:nvSpPr>
          <p:cNvPr id="11" name="Rounded Rectangle 10"/>
          <p:cNvSpPr/>
          <p:nvPr/>
        </p:nvSpPr>
        <p:spPr bwMode="auto">
          <a:xfrm>
            <a:off x="1970468" y="4363792"/>
            <a:ext cx="3168202" cy="463640"/>
          </a:xfrm>
          <a:prstGeom prst="roundRect">
            <a:avLst/>
          </a:prstGeom>
          <a:noFill/>
          <a:ln>
            <a:solidFill>
              <a:srgbClr val="99CC99"/>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Miscellaneous Actor Topics</a:t>
            </a:r>
            <a:endParaRPr lang="en-GB" dirty="0"/>
          </a:p>
        </p:txBody>
      </p:sp>
      <p:sp>
        <p:nvSpPr>
          <p:cNvPr id="3" name="Content Placeholder 2"/>
          <p:cNvSpPr>
            <a:spLocks noGrp="1"/>
          </p:cNvSpPr>
          <p:nvPr>
            <p:ph idx="1"/>
          </p:nvPr>
        </p:nvSpPr>
        <p:spPr>
          <a:xfrm>
            <a:off x="381000" y="1426522"/>
            <a:ext cx="8382000" cy="4561205"/>
          </a:xfrm>
        </p:spPr>
        <p:txBody>
          <a:bodyPr/>
          <a:lstStyle/>
          <a:p>
            <a:r>
              <a:rPr lang="en-GB" sz="2800" b="1" dirty="0" smtClean="0"/>
              <a:t>Error Orchestration</a:t>
            </a:r>
            <a:endParaRPr lang="en-GB" sz="2800" dirty="0" smtClean="0"/>
          </a:p>
          <a:p>
            <a:pPr lvl="1"/>
            <a:r>
              <a:rPr lang="en-GB" sz="2400" dirty="0" smtClean="0">
                <a:sym typeface="Wingdings" pitchFamily="2" charset="2"/>
              </a:rPr>
              <a:t>Add listener to “Error” event on agents</a:t>
            </a:r>
            <a:endParaRPr lang="en-GB" sz="2400" dirty="0" smtClean="0"/>
          </a:p>
          <a:p>
            <a:r>
              <a:rPr lang="en-GB" sz="2800" b="1" dirty="0" smtClean="0"/>
              <a:t>Isolation</a:t>
            </a:r>
          </a:p>
          <a:p>
            <a:pPr lvl="1"/>
            <a:r>
              <a:rPr lang="en-GB" sz="2400" dirty="0" smtClean="0"/>
              <a:t>Isolated state in agents is easy</a:t>
            </a:r>
          </a:p>
          <a:p>
            <a:r>
              <a:rPr lang="en-GB" sz="2800" b="1" dirty="0" smtClean="0"/>
              <a:t>Scanning</a:t>
            </a:r>
            <a:endParaRPr lang="en-GB" sz="2800" b="1" dirty="0" smtClean="0"/>
          </a:p>
          <a:p>
            <a:pPr lvl="1"/>
            <a:r>
              <a:rPr lang="en-GB" sz="2400" dirty="0" err="1" smtClean="0"/>
              <a:t>Inbox.Scan</a:t>
            </a:r>
            <a:endParaRPr lang="en-GB" sz="2400" dirty="0" smtClean="0"/>
          </a:p>
          <a:p>
            <a:r>
              <a:rPr lang="en-GB" sz="2800" b="1" dirty="0" smtClean="0"/>
              <a:t>Timeouts</a:t>
            </a:r>
          </a:p>
          <a:p>
            <a:pPr lvl="1"/>
            <a:r>
              <a:rPr lang="en-GB" sz="2400" dirty="0" smtClean="0">
                <a:sym typeface="Wingdings" pitchFamily="2" charset="2"/>
              </a:rPr>
              <a:t>timeout=10, </a:t>
            </a:r>
            <a:r>
              <a:rPr lang="en-GB" sz="2400" dirty="0" err="1" smtClean="0">
                <a:sym typeface="Wingdings" pitchFamily="2" charset="2"/>
              </a:rPr>
              <a:t>inbox.TryReceive</a:t>
            </a:r>
            <a:r>
              <a:rPr lang="en-GB" sz="2400" dirty="0" smtClean="0">
                <a:sym typeface="Wingdings" pitchFamily="2" charset="2"/>
              </a:rPr>
              <a:t>, </a:t>
            </a:r>
            <a:r>
              <a:rPr lang="en-GB" sz="2400" dirty="0" err="1" smtClean="0">
                <a:sym typeface="Wingdings" pitchFamily="2" charset="2"/>
              </a:rPr>
              <a:t>inbox.TryScan</a:t>
            </a:r>
            <a:r>
              <a:rPr lang="en-GB" sz="2400" dirty="0" smtClean="0">
                <a:sym typeface="Wingdings" pitchFamily="2" charset="2"/>
              </a:rPr>
              <a:t>, </a:t>
            </a:r>
            <a:r>
              <a:rPr lang="en-GB" sz="2400" dirty="0" err="1" smtClean="0">
                <a:sym typeface="Wingdings" pitchFamily="2" charset="2"/>
              </a:rPr>
              <a:t>inbox.DefaultTimeout</a:t>
            </a:r>
            <a:endParaRPr lang="en-GB" sz="2400" dirty="0" smtClean="0">
              <a:sym typeface="Wingdings" pitchFamily="2" charset="2"/>
            </a:endParaRPr>
          </a:p>
          <a:p>
            <a:r>
              <a:rPr lang="en-GB" sz="2800" b="1" dirty="0" smtClean="0"/>
              <a:t>Scheduling</a:t>
            </a:r>
            <a:endParaRPr lang="en-GB" sz="2800" dirty="0" smtClean="0"/>
          </a:p>
          <a:p>
            <a:pPr lvl="1"/>
            <a:r>
              <a:rPr lang="en-GB" sz="2400" dirty="0" smtClean="0"/>
              <a:t>Rarely </a:t>
            </a:r>
            <a:r>
              <a:rPr lang="en-GB" sz="2400" dirty="0" err="1" smtClean="0"/>
              <a:t>tweeked</a:t>
            </a:r>
            <a:r>
              <a:rPr lang="en-GB" sz="2400" dirty="0" smtClean="0"/>
              <a:t>. Set the global “Synchronization Context” or give high-priority agents their own thread.</a:t>
            </a:r>
            <a:endParaRPr lang="en-GB" sz="2400"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Simplicity: Functional Data</a:t>
            </a:r>
            <a:endParaRPr lang="en-GB" dirty="0"/>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800" b="1" dirty="0" smtClean="0">
                <a:solidFill>
                  <a:srgbClr val="92D050"/>
                </a:solidFill>
                <a:latin typeface="Consolas" pitchFamily="49" charset="0"/>
              </a:rPr>
              <a:t>type Event =</a:t>
            </a:r>
          </a:p>
          <a:p>
            <a:pPr>
              <a:buNone/>
            </a:pPr>
            <a:r>
              <a:rPr lang="en-GB" sz="1800" b="1" dirty="0" smtClean="0">
                <a:solidFill>
                  <a:srgbClr val="92D050"/>
                </a:solidFill>
                <a:latin typeface="Consolas" pitchFamily="49" charset="0"/>
              </a:rPr>
              <a:t>    | Price of float</a:t>
            </a:r>
          </a:p>
          <a:p>
            <a:pPr>
              <a:buNone/>
            </a:pPr>
            <a:r>
              <a:rPr lang="en-GB" sz="1800" b="1" dirty="0" smtClean="0">
                <a:solidFill>
                  <a:srgbClr val="92D050"/>
                </a:solidFill>
                <a:latin typeface="Consolas" pitchFamily="49" charset="0"/>
              </a:rPr>
              <a:t>    | Split of float</a:t>
            </a:r>
          </a:p>
          <a:p>
            <a:pPr>
              <a:buNone/>
            </a:pPr>
            <a:r>
              <a:rPr lang="en-GB" sz="1800" b="1" dirty="0" smtClean="0">
                <a:solidFill>
                  <a:srgbClr val="92D050"/>
                </a:solidFill>
                <a:latin typeface="Consolas" pitchFamily="49" charset="0"/>
              </a:rPr>
              <a:t>    | Dividend of float&lt;money&gt;</a:t>
            </a:r>
          </a:p>
        </p:txBody>
      </p:sp>
      <p:sp>
        <p:nvSpPr>
          <p:cNvPr id="7" name="Content Placeholder 6"/>
          <p:cNvSpPr>
            <a:spLocks noGrp="1"/>
          </p:cNvSpPr>
          <p:nvPr>
            <p:ph sz="quarter" idx="4294967295"/>
          </p:nvPr>
        </p:nvSpPr>
        <p:spPr>
          <a:xfrm>
            <a:off x="4368776" y="973001"/>
            <a:ext cx="5757862" cy="5054600"/>
          </a:xfrm>
          <a:prstGeom prst="rect">
            <a:avLst/>
          </a:prstGeom>
        </p:spPr>
        <p:txBody>
          <a:bodyPr>
            <a:noAutofit/>
          </a:bodyPr>
          <a:lstStyle/>
          <a:p>
            <a:pPr>
              <a:spcBef>
                <a:spcPts val="0"/>
              </a:spcBef>
              <a:buNone/>
            </a:pPr>
            <a:r>
              <a:rPr lang="en-GB" sz="1400" b="1" dirty="0" smtClean="0">
                <a:solidFill>
                  <a:schemeClr val="accent5">
                    <a:lumMod val="40000"/>
                    <a:lumOff val="60000"/>
                  </a:schemeClr>
                </a:solidFill>
                <a:latin typeface="Consolas" pitchFamily="49" charset="0"/>
              </a:rPr>
              <a:t>public abstract class Event { }   </a:t>
            </a:r>
          </a:p>
          <a:p>
            <a:pPr>
              <a:spcBef>
                <a:spcPts val="0"/>
              </a:spcBef>
              <a:buNone/>
            </a:pPr>
            <a:r>
              <a:rPr lang="en-GB" sz="1400" b="1" dirty="0" smtClean="0">
                <a:solidFill>
                  <a:schemeClr val="accent5">
                    <a:lumMod val="40000"/>
                    <a:lumOff val="60000"/>
                  </a:schemeClr>
                </a:solidFill>
                <a:latin typeface="Consolas" pitchFamily="49" charset="0"/>
              </a:rPr>
              <a:t>public abstract class </a:t>
            </a:r>
            <a:r>
              <a:rPr lang="en-GB" sz="1400" b="1" dirty="0" err="1" smtClean="0">
                <a:solidFill>
                  <a:schemeClr val="accent5">
                    <a:lumMod val="40000"/>
                    <a:lumOff val="60000"/>
                  </a:schemeClr>
                </a:solidFill>
                <a:latin typeface="Consolas" pitchFamily="49" charset="0"/>
              </a:rPr>
              <a:t>PriceEvent</a:t>
            </a:r>
            <a:r>
              <a:rPr lang="en-GB" sz="1400" b="1" dirty="0" smtClean="0">
                <a:solidFill>
                  <a:schemeClr val="accent5">
                    <a:lumMod val="40000"/>
                    <a:lumOff val="60000"/>
                  </a:schemeClr>
                </a:solidFill>
                <a:latin typeface="Consolas" pitchFamily="49" charset="0"/>
              </a:rPr>
              <a:t> : Event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public Price </a:t>
            </a:r>
            <a:r>
              <a:rPr lang="en-GB" sz="1400" b="1" dirty="0" err="1" smtClean="0">
                <a:solidFill>
                  <a:schemeClr val="accent5">
                    <a:lumMod val="40000"/>
                    <a:lumOff val="60000"/>
                  </a:schemeClr>
                </a:solidFill>
                <a:latin typeface="Consolas" pitchFamily="49" charset="0"/>
              </a:rPr>
              <a:t>Price</a:t>
            </a:r>
            <a:r>
              <a:rPr lang="en-GB" sz="1400" b="1" dirty="0" smtClean="0">
                <a:solidFill>
                  <a:schemeClr val="accent5">
                    <a:lumMod val="40000"/>
                    <a:lumOff val="60000"/>
                  </a:schemeClr>
                </a:solidFill>
                <a:latin typeface="Consolas" pitchFamily="49" charset="0"/>
              </a:rPr>
              <a:t> { get; private set; }   </a:t>
            </a:r>
          </a:p>
          <a:p>
            <a:pPr>
              <a:spcBef>
                <a:spcPts val="0"/>
              </a:spcBef>
              <a:buNone/>
            </a:pPr>
            <a:r>
              <a:rPr lang="en-GB" sz="1400" b="1" dirty="0" smtClean="0">
                <a:solidFill>
                  <a:schemeClr val="accent5">
                    <a:lumMod val="40000"/>
                    <a:lumOff val="60000"/>
                  </a:schemeClr>
                </a:solidFill>
                <a:latin typeface="Consolas" pitchFamily="49" charset="0"/>
              </a:rPr>
              <a:t>    public </a:t>
            </a:r>
            <a:r>
              <a:rPr lang="en-GB" sz="1400" b="1" dirty="0" err="1" smtClean="0">
                <a:solidFill>
                  <a:schemeClr val="accent5">
                    <a:lumMod val="40000"/>
                    <a:lumOff val="60000"/>
                  </a:schemeClr>
                </a:solidFill>
                <a:latin typeface="Consolas" pitchFamily="49" charset="0"/>
              </a:rPr>
              <a:t>PriceEvent</a:t>
            </a:r>
            <a:r>
              <a:rPr lang="en-GB" sz="1400" b="1" dirty="0" smtClean="0">
                <a:solidFill>
                  <a:schemeClr val="accent5">
                    <a:lumMod val="40000"/>
                    <a:lumOff val="60000"/>
                  </a:schemeClr>
                </a:solidFill>
                <a:latin typeface="Consolas" pitchFamily="49" charset="0"/>
              </a:rPr>
              <a:t>(Price </a:t>
            </a:r>
            <a:r>
              <a:rPr lang="en-GB" sz="1400" b="1" dirty="0" err="1" smtClean="0">
                <a:solidFill>
                  <a:schemeClr val="accent5">
                    <a:lumMod val="40000"/>
                    <a:lumOff val="60000"/>
                  </a:schemeClr>
                </a:solidFill>
                <a:latin typeface="Consolas" pitchFamily="49" charset="0"/>
              </a:rPr>
              <a:t>price</a:t>
            </a: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r>
              <a:rPr lang="en-GB" sz="1400" b="1" dirty="0" err="1" smtClean="0">
                <a:solidFill>
                  <a:schemeClr val="accent5">
                    <a:lumMod val="40000"/>
                    <a:lumOff val="60000"/>
                  </a:schemeClr>
                </a:solidFill>
                <a:latin typeface="Consolas" pitchFamily="49" charset="0"/>
              </a:rPr>
              <a:t>this.Price</a:t>
            </a:r>
            <a:r>
              <a:rPr lang="en-GB" sz="1400" b="1" dirty="0" smtClean="0">
                <a:solidFill>
                  <a:schemeClr val="accent5">
                    <a:lumMod val="40000"/>
                    <a:lumOff val="60000"/>
                  </a:schemeClr>
                </a:solidFill>
                <a:latin typeface="Consolas" pitchFamily="49" charset="0"/>
              </a:rPr>
              <a:t> = price;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public abstract class </a:t>
            </a:r>
            <a:r>
              <a:rPr lang="en-GB" sz="1400" b="1" dirty="0" err="1" smtClean="0">
                <a:solidFill>
                  <a:schemeClr val="accent5">
                    <a:lumMod val="40000"/>
                    <a:lumOff val="60000"/>
                  </a:schemeClr>
                </a:solidFill>
                <a:latin typeface="Consolas" pitchFamily="49" charset="0"/>
              </a:rPr>
              <a:t>SplitExpr</a:t>
            </a:r>
            <a:r>
              <a:rPr lang="en-GB" sz="1400" b="1" dirty="0" smtClean="0">
                <a:solidFill>
                  <a:schemeClr val="accent5">
                    <a:lumMod val="40000"/>
                    <a:lumOff val="60000"/>
                  </a:schemeClr>
                </a:solidFill>
                <a:latin typeface="Consolas" pitchFamily="49" charset="0"/>
              </a:rPr>
              <a:t> : Event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public double Factor { get; private set; }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public </a:t>
            </a:r>
            <a:r>
              <a:rPr lang="en-GB" sz="1400" b="1" dirty="0" err="1" smtClean="0">
                <a:solidFill>
                  <a:schemeClr val="accent5">
                    <a:lumMod val="40000"/>
                    <a:lumOff val="60000"/>
                  </a:schemeClr>
                </a:solidFill>
                <a:latin typeface="Consolas" pitchFamily="49" charset="0"/>
              </a:rPr>
              <a:t>SplitExpr</a:t>
            </a:r>
            <a:r>
              <a:rPr lang="en-GB" sz="1400" b="1" dirty="0" smtClean="0">
                <a:solidFill>
                  <a:schemeClr val="accent5">
                    <a:lumMod val="40000"/>
                    <a:lumOff val="60000"/>
                  </a:schemeClr>
                </a:solidFill>
                <a:latin typeface="Consolas" pitchFamily="49" charset="0"/>
              </a:rPr>
              <a:t>(double factor)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r>
              <a:rPr lang="en-GB" sz="1400" b="1" dirty="0" err="1" smtClean="0">
                <a:solidFill>
                  <a:schemeClr val="accent5">
                    <a:lumMod val="40000"/>
                    <a:lumOff val="60000"/>
                  </a:schemeClr>
                </a:solidFill>
                <a:latin typeface="Consolas" pitchFamily="49" charset="0"/>
              </a:rPr>
              <a:t>this.Factor</a:t>
            </a:r>
            <a:r>
              <a:rPr lang="en-GB" sz="1400" b="1" dirty="0" smtClean="0">
                <a:solidFill>
                  <a:schemeClr val="accent5">
                    <a:lumMod val="40000"/>
                    <a:lumOff val="60000"/>
                  </a:schemeClr>
                </a:solidFill>
                <a:latin typeface="Consolas" pitchFamily="49" charset="0"/>
              </a:rPr>
              <a:t> = factor;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public class </a:t>
            </a:r>
            <a:r>
              <a:rPr lang="en-GB" sz="1400" b="1" dirty="0" err="1" smtClean="0">
                <a:solidFill>
                  <a:schemeClr val="accent5">
                    <a:lumMod val="40000"/>
                    <a:lumOff val="60000"/>
                  </a:schemeClr>
                </a:solidFill>
                <a:latin typeface="Consolas" pitchFamily="49" charset="0"/>
              </a:rPr>
              <a:t>DividendEvent</a:t>
            </a:r>
            <a:r>
              <a:rPr lang="en-GB" sz="1400" b="1" dirty="0" smtClean="0">
                <a:solidFill>
                  <a:schemeClr val="accent5">
                    <a:lumMod val="40000"/>
                    <a:lumOff val="60000"/>
                  </a:schemeClr>
                </a:solidFill>
                <a:latin typeface="Consolas" pitchFamily="49" charset="0"/>
              </a:rPr>
              <a:t> : Event { }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p>
        </p:txBody>
      </p:sp>
      <p:sp>
        <p:nvSpPr>
          <p:cNvPr id="10" name="Rounded Rectangular Callout 9"/>
          <p:cNvSpPr/>
          <p:nvPr/>
        </p:nvSpPr>
        <p:spPr bwMode="auto">
          <a:xfrm>
            <a:off x="212748" y="2652984"/>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11" name="Rounded Rectangular Callout 10"/>
          <p:cNvSpPr/>
          <p:nvPr/>
        </p:nvSpPr>
        <p:spPr bwMode="auto">
          <a:xfrm>
            <a:off x="8332927" y="464646"/>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US" dirty="0" smtClean="0"/>
              <a:t>Tutorial: Objects</a:t>
            </a:r>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a:t>
            </a:r>
            <a:endParaRPr lang="en-GB" dirty="0"/>
          </a:p>
        </p:txBody>
      </p:sp>
      <p:sp>
        <p:nvSpPr>
          <p:cNvPr id="3" name="Text Placeholder 2"/>
          <p:cNvSpPr>
            <a:spLocks noGrp="1"/>
          </p:cNvSpPr>
          <p:nvPr>
            <p:ph type="body" idx="1"/>
          </p:nvPr>
        </p:nvSpPr>
        <p:spPr/>
        <p:txBody>
          <a:bodyPr/>
          <a:lstStyle/>
          <a:p>
            <a:pPr lvl="1"/>
            <a:endParaRPr lang="en-GB" dirty="0"/>
          </a:p>
        </p:txBody>
      </p:sp>
      <p:sp>
        <p:nvSpPr>
          <p:cNvPr id="5122" name="Text Box 2"/>
          <p:cNvSpPr txBox="1">
            <a:spLocks noChangeArrowheads="1"/>
          </p:cNvSpPr>
          <p:nvPr/>
        </p:nvSpPr>
        <p:spPr bwMode="auto">
          <a:xfrm>
            <a:off x="4724400" y="4572000"/>
            <a:ext cx="3962400" cy="1600200"/>
          </a:xfrm>
          <a:prstGeom prst="rect">
            <a:avLst/>
          </a:prstGeom>
          <a:solidFill>
            <a:schemeClr val="tx1"/>
          </a:solidFill>
          <a:ln>
            <a:headEnd/>
            <a:tailEnd/>
          </a:ln>
        </p:spPr>
        <p:style>
          <a:lnRef idx="1">
            <a:schemeClr val="dk1"/>
          </a:lnRef>
          <a:fillRef idx="1001">
            <a:schemeClr val="lt2"/>
          </a:fillRef>
          <a:effectRef idx="1">
            <a:schemeClr val="dk1"/>
          </a:effectRef>
          <a:fontRef idx="minor">
            <a:schemeClr val="dk1"/>
          </a:fontRef>
        </p:style>
        <p:txBody>
          <a:bodyPr vert="horz" wrap="square" lIns="54000" tIns="45720" rIns="5400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b="1" i="1" strike="noStrike" cap="none" normalizeH="0" baseline="0" dirty="0" smtClean="0">
                <a:ln>
                  <a:noFill/>
                </a:ln>
                <a:solidFill>
                  <a:schemeClr val="bg1"/>
                </a:solidFill>
                <a:effectLst/>
                <a:latin typeface="Consolas" pitchFamily="49" charset="0"/>
                <a:cs typeface="Consolas" pitchFamily="49" charset="0"/>
              </a:rPr>
              <a:t>Interface Types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strike="noStrike" cap="none" normalizeH="0" baseline="0" dirty="0" smtClean="0">
                <a:ln>
                  <a:noFill/>
                </a:ln>
                <a:solidFill>
                  <a:srgbClr val="0033CC"/>
                </a:solidFill>
                <a:effectLst/>
                <a:latin typeface="Consolas" pitchFamily="49" charset="0"/>
                <a:cs typeface="Consolas" pitchFamily="49" charset="0"/>
              </a:rPr>
              <a:t>type</a:t>
            </a:r>
            <a:r>
              <a:rPr kumimoji="0" lang="en-US" sz="1600" b="1" i="0" strike="noStrike" cap="none" normalizeH="0" baseline="0" dirty="0" smtClean="0">
                <a:ln>
                  <a:noFill/>
                </a:ln>
                <a:solidFill>
                  <a:schemeClr val="tx1"/>
                </a:solidFill>
                <a:effectLst/>
                <a:latin typeface="Consolas" pitchFamily="49" charset="0"/>
                <a:cs typeface="Consolas" pitchFamily="49" charset="0"/>
              </a:rPr>
              <a:t> </a:t>
            </a:r>
            <a:r>
              <a:rPr kumimoji="0" lang="en-US" sz="1600" b="1" i="0" strike="noStrike" cap="none" normalizeH="0" baseline="0" dirty="0" err="1" smtClean="0">
                <a:ln>
                  <a:noFill/>
                </a:ln>
                <a:solidFill>
                  <a:schemeClr val="bg1"/>
                </a:solidFill>
                <a:effectLst/>
                <a:latin typeface="Consolas" pitchFamily="49" charset="0"/>
                <a:cs typeface="Consolas" pitchFamily="49" charset="0"/>
              </a:rPr>
              <a:t>IObject</a:t>
            </a:r>
            <a:r>
              <a:rPr kumimoji="0" lang="en-US" sz="1600" b="1" i="0" strike="noStrike" cap="none" normalizeH="0" baseline="0" dirty="0" smtClean="0">
                <a:ln>
                  <a:noFill/>
                </a:ln>
                <a:solidFill>
                  <a:schemeClr val="bg1"/>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Consolas" pitchFamily="49" charset="0"/>
                <a:cs typeface="Consolas" pitchFamily="49" charset="0"/>
              </a:rPr>
              <a:t>  </a:t>
            </a:r>
            <a:r>
              <a:rPr kumimoji="0" lang="en-GB" sz="1600" b="1" i="0" strike="noStrike" cap="none" normalizeH="0" baseline="0" dirty="0" smtClean="0">
                <a:ln>
                  <a:noFill/>
                </a:ln>
                <a:solidFill>
                  <a:srgbClr val="0033CC"/>
                </a:solidFill>
                <a:effectLst/>
                <a:latin typeface="Consolas" pitchFamily="49" charset="0"/>
                <a:cs typeface="Consolas" pitchFamily="49" charset="0"/>
              </a:rPr>
              <a:t>interface</a:t>
            </a:r>
            <a:r>
              <a:rPr kumimoji="0" lang="en-US" sz="1600" b="1" i="0" strike="noStrike" cap="none" normalizeH="0" baseline="0" dirty="0" smtClean="0">
                <a:ln>
                  <a:noFill/>
                </a:ln>
                <a:solidFill>
                  <a:srgbClr val="0033CC"/>
                </a:solidFill>
                <a:effectLst/>
                <a:latin typeface="Consolas" pitchFamily="49" charset="0"/>
                <a:cs typeface="Consolas" pitchFamily="49" charset="0"/>
              </a:rPr>
              <a:t> </a:t>
            </a:r>
            <a:r>
              <a:rPr kumimoji="0" lang="en-US" sz="1600" b="1" i="0" strike="noStrike" cap="none" normalizeH="0" baseline="0" dirty="0" err="1" smtClean="0">
                <a:ln>
                  <a:noFill/>
                </a:ln>
                <a:solidFill>
                  <a:schemeClr val="bg1"/>
                </a:solidFill>
                <a:effectLst/>
                <a:latin typeface="Consolas" pitchFamily="49" charset="0"/>
                <a:cs typeface="Consolas" pitchFamily="49" charset="0"/>
              </a:rPr>
              <a:t>ISimpleObject</a:t>
            </a:r>
            <a:endParaRPr kumimoji="0" lang="en-US" sz="1600" b="1" i="0" strike="noStrike" cap="none" normalizeH="0" baseline="0" dirty="0" smtClean="0">
              <a:ln>
                <a:noFill/>
              </a:ln>
              <a:solidFill>
                <a:schemeClr val="bg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Consolas" pitchFamily="49" charset="0"/>
                <a:cs typeface="Consolas" pitchFamily="49" charset="0"/>
              </a:rPr>
              <a:t>  </a:t>
            </a:r>
            <a:r>
              <a:rPr kumimoji="0" lang="en-GB" sz="1600" b="1" i="0" strike="noStrike" cap="none" normalizeH="0" baseline="0" dirty="0" smtClean="0">
                <a:ln>
                  <a:noFill/>
                </a:ln>
                <a:solidFill>
                  <a:srgbClr val="0033CC"/>
                </a:solidFill>
                <a:effectLst/>
                <a:latin typeface="Consolas" pitchFamily="49" charset="0"/>
                <a:cs typeface="Consolas" pitchFamily="49" charset="0"/>
              </a:rPr>
              <a:t>abstract</a:t>
            </a:r>
            <a:r>
              <a:rPr kumimoji="0" lang="en-US" sz="1600" b="1" i="0" strike="noStrike" cap="none" normalizeH="0" baseline="0" dirty="0" smtClean="0">
                <a:ln>
                  <a:noFill/>
                </a:ln>
                <a:solidFill>
                  <a:srgbClr val="0033CC"/>
                </a:solidFill>
                <a:effectLst/>
                <a:latin typeface="Consolas" pitchFamily="49" charset="0"/>
                <a:cs typeface="Consolas" pitchFamily="49" charset="0"/>
              </a:rPr>
              <a:t> </a:t>
            </a:r>
            <a:r>
              <a:rPr kumimoji="0" lang="en-US" sz="1600" b="1" i="0" strike="noStrike" cap="none" normalizeH="0" baseline="0" dirty="0" smtClean="0">
                <a:ln>
                  <a:noFill/>
                </a:ln>
                <a:solidFill>
                  <a:schemeClr val="bg1"/>
                </a:solidFill>
                <a:effectLst/>
                <a:latin typeface="Consolas" pitchFamily="49" charset="0"/>
                <a:cs typeface="Consolas" pitchFamily="49" charset="0"/>
              </a:rPr>
              <a:t>Prop1 : </a:t>
            </a:r>
            <a:r>
              <a:rPr kumimoji="0" lang="en-US" sz="1600" b="1" i="1" strike="noStrike" cap="none" normalizeH="0" baseline="0" dirty="0" smtClean="0">
                <a:ln>
                  <a:noFill/>
                </a:ln>
                <a:solidFill>
                  <a:schemeClr val="bg1"/>
                </a:solidFill>
                <a:effectLst/>
                <a:latin typeface="Consolas" pitchFamily="49" charset="0"/>
                <a:cs typeface="Consolas" pitchFamily="49" charset="0"/>
              </a:rPr>
              <a:t>type</a:t>
            </a:r>
            <a:endParaRPr kumimoji="0" lang="en-US" sz="1600" b="1" i="0" strike="noStrike" cap="none" normalizeH="0" baseline="0" dirty="0" smtClean="0">
              <a:ln>
                <a:noFill/>
              </a:ln>
              <a:solidFill>
                <a:schemeClr val="bg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Consolas" pitchFamily="49" charset="0"/>
                <a:cs typeface="Consolas" pitchFamily="49" charset="0"/>
              </a:rPr>
              <a:t>  </a:t>
            </a:r>
            <a:r>
              <a:rPr kumimoji="0" lang="en-GB" sz="1600" b="1" i="0" strike="noStrike" cap="none" normalizeH="0" baseline="0" dirty="0" smtClean="0">
                <a:ln>
                  <a:noFill/>
                </a:ln>
                <a:solidFill>
                  <a:srgbClr val="0033CC"/>
                </a:solidFill>
                <a:effectLst/>
                <a:latin typeface="Consolas" pitchFamily="49" charset="0"/>
                <a:cs typeface="Consolas" pitchFamily="49" charset="0"/>
              </a:rPr>
              <a:t>abstract</a:t>
            </a:r>
            <a:r>
              <a:rPr kumimoji="0" lang="en-US" sz="1600" b="1" i="0" strike="noStrike" cap="none" normalizeH="0" baseline="0" dirty="0" smtClean="0">
                <a:ln>
                  <a:noFill/>
                </a:ln>
                <a:solidFill>
                  <a:srgbClr val="0033CC"/>
                </a:solidFill>
                <a:effectLst/>
                <a:latin typeface="Consolas" pitchFamily="49" charset="0"/>
                <a:cs typeface="Consolas" pitchFamily="49" charset="0"/>
              </a:rPr>
              <a:t> </a:t>
            </a:r>
            <a:r>
              <a:rPr kumimoji="0" lang="en-US" sz="1600" b="1" i="0" strike="noStrike" cap="none" normalizeH="0" baseline="0" dirty="0" smtClean="0">
                <a:ln>
                  <a:noFill/>
                </a:ln>
                <a:solidFill>
                  <a:schemeClr val="bg1"/>
                </a:solidFill>
                <a:effectLst/>
                <a:latin typeface="Consolas" pitchFamily="49" charset="0"/>
                <a:cs typeface="Consolas" pitchFamily="49" charset="0"/>
              </a:rPr>
              <a:t>Meth2 : </a:t>
            </a:r>
            <a:r>
              <a:rPr kumimoji="0" lang="en-US" sz="1600" b="1" i="1" strike="noStrike" cap="none" normalizeH="0" baseline="0" dirty="0" smtClean="0">
                <a:ln>
                  <a:noFill/>
                </a:ln>
                <a:solidFill>
                  <a:schemeClr val="bg1"/>
                </a:solidFill>
                <a:effectLst/>
                <a:latin typeface="Consolas" pitchFamily="49" charset="0"/>
                <a:cs typeface="Consolas" pitchFamily="49" charset="0"/>
              </a:rPr>
              <a:t>type</a:t>
            </a:r>
            <a:r>
              <a:rPr kumimoji="0" lang="en-US" sz="1600" b="1" i="0" strike="noStrike" cap="none" normalizeH="0" baseline="0" dirty="0" smtClean="0">
                <a:ln>
                  <a:noFill/>
                </a:ln>
                <a:solidFill>
                  <a:schemeClr val="bg1"/>
                </a:solidFill>
                <a:effectLst/>
                <a:latin typeface="Consolas" pitchFamily="49" charset="0"/>
                <a:cs typeface="Consolas" pitchFamily="49" charset="0"/>
              </a:rPr>
              <a:t> -&gt; </a:t>
            </a:r>
            <a:r>
              <a:rPr kumimoji="0" lang="en-US" sz="1600" b="1" i="1" strike="noStrike" cap="none" normalizeH="0" baseline="0" dirty="0" smtClean="0">
                <a:ln>
                  <a:noFill/>
                </a:ln>
                <a:solidFill>
                  <a:schemeClr val="bg1"/>
                </a:solidFill>
                <a:effectLst/>
                <a:latin typeface="Consolas" pitchFamily="49" charset="0"/>
                <a:cs typeface="Consolas" pitchFamily="49" charset="0"/>
              </a:rPr>
              <a:t>type</a:t>
            </a:r>
            <a:endParaRPr kumimoji="0" lang="en-US" sz="4000" b="1" i="0" strike="noStrike" cap="none" normalizeH="0" baseline="0" dirty="0" smtClean="0">
              <a:ln>
                <a:noFill/>
              </a:ln>
              <a:solidFill>
                <a:schemeClr val="bg1"/>
              </a:solidFill>
              <a:effectLst/>
              <a:latin typeface="Consolas" pitchFamily="49" charset="0"/>
              <a:cs typeface="Consolas" pitchFamily="49" charset="0"/>
            </a:endParaRPr>
          </a:p>
        </p:txBody>
      </p:sp>
      <p:sp>
        <p:nvSpPr>
          <p:cNvPr id="5124" name="Text Box 4"/>
          <p:cNvSpPr txBox="1">
            <a:spLocks noChangeArrowheads="1"/>
          </p:cNvSpPr>
          <p:nvPr/>
        </p:nvSpPr>
        <p:spPr bwMode="auto">
          <a:xfrm>
            <a:off x="1785918" y="1214422"/>
            <a:ext cx="5314968" cy="3048008"/>
          </a:xfrm>
          <a:prstGeom prst="rect">
            <a:avLst/>
          </a:prstGeom>
          <a:solidFill>
            <a:schemeClr val="tx1"/>
          </a:solidFill>
          <a:ln>
            <a:headEnd/>
            <a:tailEnd/>
          </a:ln>
        </p:spPr>
        <p:style>
          <a:lnRef idx="1">
            <a:schemeClr val="dk1"/>
          </a:lnRef>
          <a:fillRef idx="1001">
            <a:schemeClr val="lt2"/>
          </a:fillRef>
          <a:effectRef idx="1">
            <a:schemeClr val="dk1"/>
          </a:effectRef>
          <a:fontRef idx="minor">
            <a:schemeClr val="dk1"/>
          </a:fontRef>
        </p:style>
        <p:txBody>
          <a:bodyPr vert="horz" wrap="square" lIns="54000" tIns="45720" rIns="5400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2000" b="1" i="1" strike="noStrike" cap="none" normalizeH="0" baseline="0" dirty="0" smtClean="0">
                <a:ln>
                  <a:noFill/>
                </a:ln>
                <a:solidFill>
                  <a:schemeClr val="bg1"/>
                </a:solidFill>
                <a:effectLst/>
                <a:latin typeface="Consolas" pitchFamily="49" charset="0"/>
                <a:cs typeface="Consolas" pitchFamily="49" charset="0"/>
              </a:rPr>
              <a:t>Class Types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b="1" i="0" strike="noStrike" cap="none" normalizeH="0" baseline="0" dirty="0" smtClean="0">
                <a:ln>
                  <a:noFill/>
                </a:ln>
                <a:solidFill>
                  <a:srgbClr val="0033CC"/>
                </a:solidFill>
                <a:effectLst/>
                <a:latin typeface="Consolas" pitchFamily="49" charset="0"/>
                <a:cs typeface="Consolas" pitchFamily="49" charset="0"/>
              </a:rPr>
              <a:t>type</a:t>
            </a: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US" b="1" i="0" strike="noStrike" cap="none" normalizeH="0" baseline="0" dirty="0" err="1" smtClean="0">
                <a:ln>
                  <a:noFill/>
                </a:ln>
                <a:solidFill>
                  <a:schemeClr val="bg1"/>
                </a:solidFill>
                <a:effectLst/>
                <a:latin typeface="Consolas" pitchFamily="49" charset="0"/>
                <a:cs typeface="Consolas" pitchFamily="49" charset="0"/>
              </a:rPr>
              <a:t>ObjectType</a:t>
            </a:r>
            <a:r>
              <a:rPr kumimoji="0" lang="en-US" b="1" i="0" strike="noStrike" cap="none" normalizeH="0" baseline="0" dirty="0" smtClean="0">
                <a:ln>
                  <a:noFill/>
                </a:ln>
                <a:solidFill>
                  <a:schemeClr val="bg1"/>
                </a:solidFill>
                <a:effectLst/>
                <a:latin typeface="Consolas" pitchFamily="49" charset="0"/>
                <a:cs typeface="Consolas" pitchFamily="49" charset="0"/>
              </a:rPr>
              <a:t>(</a:t>
            </a:r>
            <a:r>
              <a:rPr kumimoji="0" lang="en-US" b="1" i="1" strike="noStrike" cap="none" normalizeH="0" baseline="0" dirty="0" err="1" smtClean="0">
                <a:ln>
                  <a:noFill/>
                </a:ln>
                <a:solidFill>
                  <a:schemeClr val="bg1"/>
                </a:solidFill>
                <a:effectLst/>
                <a:latin typeface="Consolas" pitchFamily="49" charset="0"/>
                <a:cs typeface="Consolas" pitchFamily="49" charset="0"/>
              </a:rPr>
              <a:t>args</a:t>
            </a:r>
            <a:r>
              <a:rPr kumimoji="0" lang="en-US" b="1" i="0" strike="noStrike" cap="none" normalizeH="0" baseline="0" dirty="0" smtClean="0">
                <a:ln>
                  <a:noFill/>
                </a:ln>
                <a:solidFill>
                  <a:schemeClr val="bg1"/>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33CC"/>
                </a:solidFill>
                <a:effectLst/>
                <a:latin typeface="Consolas" pitchFamily="49" charset="0"/>
                <a:cs typeface="Consolas" pitchFamily="49" charset="0"/>
              </a:rPr>
              <a:t>let</a:t>
            </a: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US" b="1" i="0" strike="noStrike" cap="none" normalizeH="0" baseline="0" dirty="0" err="1" smtClean="0">
                <a:ln>
                  <a:noFill/>
                </a:ln>
                <a:solidFill>
                  <a:schemeClr val="bg1"/>
                </a:solidFill>
                <a:effectLst/>
                <a:latin typeface="Consolas" pitchFamily="49" charset="0"/>
                <a:cs typeface="Consolas" pitchFamily="49" charset="0"/>
              </a:rPr>
              <a:t>internalValue</a:t>
            </a:r>
            <a:r>
              <a:rPr kumimoji="0" lang="en-US" b="1" i="0" strike="noStrike" cap="none" normalizeH="0" baseline="0" dirty="0" smtClean="0">
                <a:ln>
                  <a:noFill/>
                </a:ln>
                <a:solidFill>
                  <a:schemeClr val="bg1"/>
                </a:solidFill>
                <a:effectLst/>
                <a:latin typeface="Consolas" pitchFamily="49" charset="0"/>
                <a:cs typeface="Consolas" pitchFamily="49" charset="0"/>
              </a:rPr>
              <a:t> = </a:t>
            </a:r>
            <a:r>
              <a:rPr kumimoji="0" lang="en-US" b="1" i="1" strike="noStrike" cap="none" normalizeH="0" baseline="0" dirty="0" err="1" smtClean="0">
                <a:ln>
                  <a:noFill/>
                </a:ln>
                <a:solidFill>
                  <a:schemeClr val="bg1"/>
                </a:solidFill>
                <a:effectLst/>
                <a:latin typeface="Consolas" pitchFamily="49" charset="0"/>
                <a:cs typeface="Consolas" pitchFamily="49" charset="0"/>
              </a:rPr>
              <a:t>expr</a:t>
            </a:r>
            <a:endParaRPr kumimoji="0" lang="en-US" b="1" i="0" strike="noStrike" cap="none" normalizeH="0" baseline="0" dirty="0" smtClean="0">
              <a:ln>
                <a:noFill/>
              </a:ln>
              <a:solidFill>
                <a:schemeClr val="bg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33CC"/>
                </a:solidFill>
                <a:effectLst/>
                <a:latin typeface="Consolas" pitchFamily="49" charset="0"/>
                <a:cs typeface="Consolas" pitchFamily="49" charset="0"/>
              </a:rPr>
              <a:t>let</a:t>
            </a:r>
            <a:r>
              <a:rPr kumimoji="0" lang="en-US" b="1" i="0" strike="noStrike" cap="none" normalizeH="0" baseline="0" dirty="0" smtClean="0">
                <a:ln>
                  <a:noFill/>
                </a:ln>
                <a:solidFill>
                  <a:srgbClr val="0033CC"/>
                </a:solidFill>
                <a:effectLst/>
                <a:latin typeface="Consolas" pitchFamily="49" charset="0"/>
                <a:cs typeface="Consolas" pitchFamily="49" charset="0"/>
              </a:rPr>
              <a:t> </a:t>
            </a:r>
            <a:r>
              <a:rPr kumimoji="0" lang="en-US" b="1" i="0" strike="noStrike" cap="none" normalizeH="0" baseline="0" dirty="0" err="1" smtClean="0">
                <a:ln>
                  <a:noFill/>
                </a:ln>
                <a:solidFill>
                  <a:schemeClr val="bg1"/>
                </a:solidFill>
                <a:effectLst/>
                <a:latin typeface="Consolas" pitchFamily="49" charset="0"/>
                <a:cs typeface="Consolas" pitchFamily="49" charset="0"/>
              </a:rPr>
              <a:t>internalFunction</a:t>
            </a:r>
            <a:r>
              <a:rPr kumimoji="0" lang="en-US" b="1" i="0" strike="noStrike" cap="none" normalizeH="0" baseline="0" dirty="0" smtClean="0">
                <a:ln>
                  <a:noFill/>
                </a:ln>
                <a:solidFill>
                  <a:schemeClr val="bg1"/>
                </a:solidFill>
                <a:effectLst/>
                <a:latin typeface="Consolas" pitchFamily="49" charset="0"/>
                <a:cs typeface="Consolas" pitchFamily="49" charset="0"/>
              </a:rPr>
              <a:t> </a:t>
            </a:r>
            <a:r>
              <a:rPr kumimoji="0" lang="en-US" b="1" i="1" strike="noStrike" cap="none" normalizeH="0" baseline="0" dirty="0" err="1" smtClean="0">
                <a:ln>
                  <a:noFill/>
                </a:ln>
                <a:solidFill>
                  <a:schemeClr val="bg1"/>
                </a:solidFill>
                <a:effectLst/>
                <a:latin typeface="Consolas" pitchFamily="49" charset="0"/>
                <a:cs typeface="Consolas" pitchFamily="49" charset="0"/>
              </a:rPr>
              <a:t>args</a:t>
            </a:r>
            <a:r>
              <a:rPr kumimoji="0" lang="en-US" b="1" i="1" strike="noStrike" cap="none" normalizeH="0" baseline="0" dirty="0" smtClean="0">
                <a:ln>
                  <a:noFill/>
                </a:ln>
                <a:solidFill>
                  <a:schemeClr val="bg1"/>
                </a:solidFill>
                <a:effectLst/>
                <a:latin typeface="Consolas" pitchFamily="49" charset="0"/>
                <a:cs typeface="Consolas" pitchFamily="49" charset="0"/>
              </a:rPr>
              <a:t> </a:t>
            </a:r>
            <a:r>
              <a:rPr kumimoji="0" lang="en-US" b="1" i="0" strike="noStrike" cap="none" normalizeH="0" baseline="0" dirty="0" smtClean="0">
                <a:ln>
                  <a:noFill/>
                </a:ln>
                <a:solidFill>
                  <a:schemeClr val="bg1"/>
                </a:solidFill>
                <a:effectLst/>
                <a:latin typeface="Consolas" pitchFamily="49" charset="0"/>
                <a:cs typeface="Consolas" pitchFamily="49" charset="0"/>
              </a:rPr>
              <a:t>= </a:t>
            </a:r>
            <a:r>
              <a:rPr kumimoji="0" lang="en-US" b="1" i="1" strike="noStrike" cap="none" normalizeH="0" baseline="0" dirty="0" err="1" smtClean="0">
                <a:ln>
                  <a:noFill/>
                </a:ln>
                <a:solidFill>
                  <a:schemeClr val="bg1"/>
                </a:solidFill>
                <a:effectLst/>
                <a:latin typeface="Consolas" pitchFamily="49" charset="0"/>
                <a:cs typeface="Consolas" pitchFamily="49" charset="0"/>
              </a:rPr>
              <a:t>expr</a:t>
            </a:r>
            <a:endParaRPr kumimoji="0" lang="en-US" b="1" i="1" strike="noStrike" cap="none" normalizeH="0" baseline="0" dirty="0" smtClean="0">
              <a:ln>
                <a:noFill/>
              </a:ln>
              <a:solidFill>
                <a:schemeClr val="bg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33CC"/>
                </a:solidFill>
                <a:effectLst/>
                <a:latin typeface="Consolas" pitchFamily="49" charset="0"/>
                <a:cs typeface="Consolas" pitchFamily="49" charset="0"/>
              </a:rPr>
              <a:t>let</a:t>
            </a:r>
            <a:r>
              <a:rPr kumimoji="0" lang="en-US" b="1" i="0" strike="noStrike" cap="none" normalizeH="0" baseline="0" dirty="0" smtClean="0">
                <a:ln>
                  <a:noFill/>
                </a:ln>
                <a:solidFill>
                  <a:srgbClr val="0033CC"/>
                </a:solidFill>
                <a:effectLst/>
                <a:latin typeface="Consolas" pitchFamily="49" charset="0"/>
                <a:cs typeface="Consolas" pitchFamily="49" charset="0"/>
              </a:rPr>
              <a:t> </a:t>
            </a:r>
            <a:r>
              <a:rPr kumimoji="0" lang="en-GB" b="1" i="0" strike="noStrike" cap="none" normalizeH="0" baseline="0" dirty="0" smtClean="0">
                <a:ln>
                  <a:noFill/>
                </a:ln>
                <a:solidFill>
                  <a:srgbClr val="0033CC"/>
                </a:solidFill>
                <a:effectLst/>
                <a:latin typeface="Consolas" pitchFamily="49" charset="0"/>
                <a:cs typeface="Consolas" pitchFamily="49" charset="0"/>
              </a:rPr>
              <a:t>mutable</a:t>
            </a:r>
            <a:r>
              <a:rPr kumimoji="0" lang="en-US" b="1" i="0" strike="noStrike" cap="none" normalizeH="0" baseline="0" dirty="0" smtClean="0">
                <a:ln>
                  <a:noFill/>
                </a:ln>
                <a:solidFill>
                  <a:srgbClr val="0033CC"/>
                </a:solidFill>
                <a:effectLst/>
                <a:latin typeface="Consolas" pitchFamily="49" charset="0"/>
                <a:cs typeface="Consolas" pitchFamily="49" charset="0"/>
              </a:rPr>
              <a:t> </a:t>
            </a:r>
            <a:r>
              <a:rPr kumimoji="0" lang="en-US" b="1" i="0" strike="noStrike" cap="none" normalizeH="0" baseline="0" dirty="0" err="1" smtClean="0">
                <a:ln>
                  <a:noFill/>
                </a:ln>
                <a:solidFill>
                  <a:schemeClr val="bg1"/>
                </a:solidFill>
                <a:effectLst/>
                <a:latin typeface="Consolas" pitchFamily="49" charset="0"/>
                <a:cs typeface="Consolas" pitchFamily="49" charset="0"/>
              </a:rPr>
              <a:t>internalState</a:t>
            </a:r>
            <a:r>
              <a:rPr kumimoji="0" lang="en-US" b="1" i="0" strike="noStrike" cap="none" normalizeH="0" baseline="0" dirty="0" smtClean="0">
                <a:ln>
                  <a:noFill/>
                </a:ln>
                <a:solidFill>
                  <a:schemeClr val="bg1"/>
                </a:solidFill>
                <a:effectLst/>
                <a:latin typeface="Consolas" pitchFamily="49" charset="0"/>
                <a:cs typeface="Consolas" pitchFamily="49" charset="0"/>
              </a:rPr>
              <a:t> = </a:t>
            </a:r>
            <a:r>
              <a:rPr kumimoji="0" lang="en-US" b="1" i="1" strike="noStrike" cap="none" normalizeH="0" baseline="0" dirty="0" err="1" smtClean="0">
                <a:ln>
                  <a:noFill/>
                </a:ln>
                <a:solidFill>
                  <a:schemeClr val="bg1"/>
                </a:solidFill>
                <a:effectLst/>
                <a:latin typeface="Consolas" pitchFamily="49" charset="0"/>
                <a:cs typeface="Consolas" pitchFamily="49" charset="0"/>
              </a:rPr>
              <a:t>expr</a:t>
            </a:r>
            <a:endParaRPr kumimoji="0" lang="en-US" b="1" i="0" strike="noStrike" cap="none" normalizeH="0" baseline="0" dirty="0" smtClean="0">
              <a:ln>
                <a:noFill/>
              </a:ln>
              <a:solidFill>
                <a:schemeClr val="bg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33CC"/>
                </a:solidFill>
                <a:effectLst/>
                <a:latin typeface="Consolas" pitchFamily="49" charset="0"/>
                <a:cs typeface="Consolas" pitchFamily="49" charset="0"/>
              </a:rPr>
              <a:t>member</a:t>
            </a:r>
            <a:r>
              <a:rPr kumimoji="0" lang="en-US" b="1" i="0" strike="noStrike" cap="none" normalizeH="0" baseline="0" dirty="0" smtClean="0">
                <a:ln>
                  <a:noFill/>
                </a:ln>
                <a:solidFill>
                  <a:srgbClr val="0033CC"/>
                </a:solidFill>
                <a:effectLst/>
                <a:latin typeface="Consolas" pitchFamily="49" charset="0"/>
                <a:cs typeface="Consolas" pitchFamily="49" charset="0"/>
              </a:rPr>
              <a:t> </a:t>
            </a:r>
            <a:r>
              <a:rPr kumimoji="0" lang="en-US" b="1" i="0" strike="noStrike" cap="none" normalizeH="0" baseline="0" dirty="0" smtClean="0">
                <a:ln>
                  <a:noFill/>
                </a:ln>
                <a:solidFill>
                  <a:schemeClr val="bg1"/>
                </a:solidFill>
                <a:effectLst/>
                <a:latin typeface="Consolas" pitchFamily="49" charset="0"/>
                <a:cs typeface="Consolas" pitchFamily="49" charset="0"/>
              </a:rPr>
              <a:t>x.Prop1 = </a:t>
            </a:r>
            <a:r>
              <a:rPr kumimoji="0" lang="en-US" b="1" i="1" strike="noStrike" cap="none" normalizeH="0" baseline="0" dirty="0" err="1" smtClean="0">
                <a:ln>
                  <a:noFill/>
                </a:ln>
                <a:solidFill>
                  <a:schemeClr val="bg1"/>
                </a:solidFill>
                <a:effectLst/>
                <a:latin typeface="Consolas" pitchFamily="49" charset="0"/>
                <a:cs typeface="Consolas" pitchFamily="49" charset="0"/>
              </a:rPr>
              <a:t>expr</a:t>
            </a:r>
            <a:endParaRPr kumimoji="0" lang="en-US" b="1" i="0" strike="noStrike" cap="none" normalizeH="0" baseline="0" dirty="0" smtClean="0">
              <a:ln>
                <a:noFill/>
              </a:ln>
              <a:solidFill>
                <a:schemeClr val="bg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33CC"/>
                </a:solidFill>
                <a:effectLst/>
                <a:latin typeface="Consolas" pitchFamily="49" charset="0"/>
                <a:cs typeface="Consolas" pitchFamily="49" charset="0"/>
              </a:rPr>
              <a:t>member</a:t>
            </a:r>
            <a:r>
              <a:rPr kumimoji="0" lang="en-US" b="1" i="0" strike="noStrike" cap="none" normalizeH="0" baseline="0" dirty="0" smtClean="0">
                <a:ln>
                  <a:noFill/>
                </a:ln>
                <a:solidFill>
                  <a:srgbClr val="0033CC"/>
                </a:solidFill>
                <a:effectLst/>
                <a:latin typeface="Consolas" pitchFamily="49" charset="0"/>
                <a:cs typeface="Consolas" pitchFamily="49" charset="0"/>
              </a:rPr>
              <a:t> </a:t>
            </a:r>
            <a:r>
              <a:rPr kumimoji="0" lang="en-US" b="1" i="0" strike="noStrike" cap="none" normalizeH="0" baseline="0" dirty="0" smtClean="0">
                <a:ln>
                  <a:noFill/>
                </a:ln>
                <a:solidFill>
                  <a:schemeClr val="bg1"/>
                </a:solidFill>
                <a:effectLst/>
                <a:latin typeface="Consolas" pitchFamily="49" charset="0"/>
                <a:cs typeface="Consolas" pitchFamily="49" charset="0"/>
              </a:rPr>
              <a:t>x.Meth2 </a:t>
            </a:r>
            <a:r>
              <a:rPr kumimoji="0" lang="en-US" b="1" i="1" strike="noStrike" cap="none" normalizeH="0" baseline="0" dirty="0" err="1" smtClean="0">
                <a:ln>
                  <a:noFill/>
                </a:ln>
                <a:solidFill>
                  <a:schemeClr val="bg1"/>
                </a:solidFill>
                <a:effectLst/>
                <a:latin typeface="Consolas" pitchFamily="49" charset="0"/>
                <a:cs typeface="Consolas" pitchFamily="49" charset="0"/>
              </a:rPr>
              <a:t>args</a:t>
            </a:r>
            <a:r>
              <a:rPr kumimoji="0" lang="en-US" b="1" i="0" strike="noStrike" cap="none" normalizeH="0" baseline="0" dirty="0" smtClean="0">
                <a:ln>
                  <a:noFill/>
                </a:ln>
                <a:solidFill>
                  <a:schemeClr val="bg1"/>
                </a:solidFill>
                <a:effectLst/>
                <a:latin typeface="Consolas" pitchFamily="49" charset="0"/>
                <a:cs typeface="Consolas" pitchFamily="49" charset="0"/>
              </a:rPr>
              <a:t> = </a:t>
            </a:r>
            <a:r>
              <a:rPr kumimoji="0" lang="en-US" b="1" i="1" strike="noStrike" cap="none" normalizeH="0" baseline="0" dirty="0" err="1" smtClean="0">
                <a:ln>
                  <a:noFill/>
                </a:ln>
                <a:solidFill>
                  <a:schemeClr val="bg1"/>
                </a:solidFill>
                <a:effectLst/>
                <a:latin typeface="Consolas" pitchFamily="49" charset="0"/>
                <a:cs typeface="Consolas" pitchFamily="49" charset="0"/>
              </a:rPr>
              <a:t>expr</a:t>
            </a:r>
            <a:endParaRPr kumimoji="0" lang="en-US" sz="4400" b="1" i="0" strike="noStrike" cap="none" normalizeH="0" baseline="0" dirty="0" smtClean="0">
              <a:ln>
                <a:noFill/>
              </a:ln>
              <a:solidFill>
                <a:schemeClr val="bg1"/>
              </a:solidFill>
              <a:effectLst/>
              <a:latin typeface="Consolas" pitchFamily="49" charset="0"/>
              <a:cs typeface="Consolas" pitchFamily="49" charset="0"/>
            </a:endParaRPr>
          </a:p>
        </p:txBody>
      </p:sp>
      <p:sp>
        <p:nvSpPr>
          <p:cNvPr id="8" name="Text Box 2"/>
          <p:cNvSpPr txBox="1">
            <a:spLocks noChangeArrowheads="1"/>
          </p:cNvSpPr>
          <p:nvPr/>
        </p:nvSpPr>
        <p:spPr bwMode="auto">
          <a:xfrm>
            <a:off x="228600" y="4876800"/>
            <a:ext cx="4286280" cy="857256"/>
          </a:xfrm>
          <a:prstGeom prst="rect">
            <a:avLst/>
          </a:prstGeom>
          <a:solidFill>
            <a:schemeClr val="tx1"/>
          </a:solidFill>
          <a:ln>
            <a:headEnd/>
            <a:tailEnd/>
          </a:ln>
        </p:spPr>
        <p:style>
          <a:lnRef idx="1">
            <a:schemeClr val="dk1"/>
          </a:lnRef>
          <a:fillRef idx="1001">
            <a:schemeClr val="lt2"/>
          </a:fillRef>
          <a:effectRef idx="1">
            <a:schemeClr val="dk1"/>
          </a:effectRef>
          <a:fontRef idx="minor">
            <a:schemeClr val="dk1"/>
          </a:fontRef>
        </p:style>
        <p:txBody>
          <a:bodyPr vert="horz" wrap="square" lIns="54000" tIns="45720" rIns="5400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b="1" i="1" strike="noStrike" cap="none" normalizeH="0" baseline="0" dirty="0" smtClean="0">
                <a:ln>
                  <a:noFill/>
                </a:ln>
                <a:solidFill>
                  <a:schemeClr val="bg1"/>
                </a:solidFill>
                <a:effectLst/>
                <a:latin typeface="Consolas" pitchFamily="49" charset="0"/>
                <a:cs typeface="Consolas" pitchFamily="49" charset="0"/>
              </a:rPr>
              <a:t>Constructing Objects</a:t>
            </a:r>
          </a:p>
          <a:p>
            <a:pPr lvl="0" defTabSz="914400" fontAlgn="base">
              <a:spcBef>
                <a:spcPct val="0"/>
              </a:spcBef>
              <a:spcAft>
                <a:spcPct val="0"/>
              </a:spcAft>
            </a:pPr>
            <a:r>
              <a:rPr lang="en-GB" sz="1600" b="1" dirty="0" smtClean="0">
                <a:solidFill>
                  <a:srgbClr val="0033CC"/>
                </a:solidFill>
                <a:latin typeface="Consolas" pitchFamily="49" charset="0"/>
                <a:cs typeface="Consolas" pitchFamily="49" charset="0"/>
              </a:rPr>
              <a:t>new</a:t>
            </a:r>
            <a:r>
              <a:rPr lang="en-GB" sz="1600" b="1" dirty="0" smtClean="0">
                <a:solidFill>
                  <a:schemeClr val="tx1"/>
                </a:solidFill>
                <a:latin typeface="Consolas" pitchFamily="49" charset="0"/>
                <a:cs typeface="Consolas" pitchFamily="49" charset="0"/>
              </a:rPr>
              <a:t> </a:t>
            </a:r>
            <a:r>
              <a:rPr lang="en-GB" sz="1600" b="1" dirty="0" err="1" smtClean="0">
                <a:solidFill>
                  <a:schemeClr val="bg1"/>
                </a:solidFill>
                <a:latin typeface="Consolas" pitchFamily="49" charset="0"/>
                <a:cs typeface="Consolas" pitchFamily="49" charset="0"/>
              </a:rPr>
              <a:t>FileInfo</a:t>
            </a:r>
            <a:r>
              <a:rPr lang="en-GB" sz="1600" b="1" dirty="0" smtClean="0">
                <a:solidFill>
                  <a:schemeClr val="bg1"/>
                </a:solidFill>
                <a:latin typeface="Consolas" pitchFamily="49" charset="0"/>
                <a:cs typeface="Consolas" pitchFamily="49" charset="0"/>
              </a:rPr>
              <a:t>(@"c:\misc\test.fs")</a:t>
            </a:r>
            <a:endParaRPr kumimoji="0" lang="en-US" sz="4000" b="1" i="0" strike="noStrike" cap="none" normalizeH="0" baseline="0" dirty="0" smtClean="0">
              <a:ln>
                <a:noFill/>
              </a:ln>
              <a:solidFill>
                <a:schemeClr val="bg1"/>
              </a:solidFill>
              <a:effectLst/>
              <a:latin typeface="Consolas" pitchFamily="49" charset="0"/>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F# - 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b="1" kern="1200" dirty="0" smtClean="0">
                <a:solidFill>
                  <a:schemeClr val="accent2"/>
                </a:solidFill>
                <a:latin typeface="Consolas" pitchFamily="49" charset="0"/>
                <a:cs typeface="Consolas" pitchFamily="49" charset="0"/>
              </a:rPr>
              <a:t>type</a:t>
            </a:r>
            <a:r>
              <a:rPr lang="en-US" b="1" kern="1200" dirty="0" smtClean="0">
                <a:latin typeface="Consolas" pitchFamily="49" charset="0"/>
                <a:cs typeface="Consolas" pitchFamily="49" charset="0"/>
              </a:rPr>
              <a:t> Vector2D (</a:t>
            </a:r>
            <a:r>
              <a:rPr lang="en-US" b="1" kern="1200" dirty="0" err="1" smtClean="0">
                <a:latin typeface="Consolas" pitchFamily="49" charset="0"/>
                <a:cs typeface="Consolas" pitchFamily="49" charset="0"/>
              </a:rPr>
              <a:t>dx:double</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dy:double</a:t>
            </a:r>
            <a:r>
              <a:rPr lang="en-US" b="1" kern="1200" dirty="0" smtClean="0">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endParaRPr lang="en-US" b="1" kern="1200" dirty="0" smtClean="0">
              <a:latin typeface="Consolas" pitchFamily="49" charset="0"/>
              <a:cs typeface="Consolas" pitchFamily="49" charset="0"/>
            </a:endParaRPr>
          </a:p>
          <a:p>
            <a:pPr>
              <a:lnSpc>
                <a:spcPct val="90000"/>
              </a:lnSpc>
              <a:defRPr/>
            </a:pPr>
            <a:r>
              <a:rPr lang="en-US" b="1" dirty="0" smtClean="0">
                <a:solidFill>
                  <a:schemeClr val="accent2">
                    <a:lumMod val="40000"/>
                    <a:lumOff val="60000"/>
                  </a:schemeClr>
                </a:solidFill>
                <a:cs typeface="Consolas" pitchFamily="49" charset="0"/>
              </a:rPr>
              <a:t>   </a:t>
            </a:r>
            <a:r>
              <a:rPr lang="en-US" b="1" dirty="0" smtClean="0">
                <a:solidFill>
                  <a:schemeClr val="accent2"/>
                </a:solidFill>
                <a:cs typeface="Consolas" pitchFamily="49" charset="0"/>
              </a:rPr>
              <a:t>let</a:t>
            </a:r>
            <a:r>
              <a:rPr lang="en-US" b="1" dirty="0" smtClean="0">
                <a:cs typeface="Consolas" pitchFamily="49" charset="0"/>
              </a:rPr>
              <a:t> d2 = dx*</a:t>
            </a:r>
            <a:r>
              <a:rPr lang="en-US" b="1" dirty="0" err="1" smtClean="0">
                <a:cs typeface="Consolas" pitchFamily="49" charset="0"/>
              </a:rPr>
              <a:t>dx+dy</a:t>
            </a:r>
            <a:r>
              <a:rPr lang="en-US" b="1" dirty="0" smtClean="0">
                <a:cs typeface="Consolas" pitchFamily="49" charset="0"/>
              </a:rPr>
              <a:t>*dy</a:t>
            </a:r>
          </a:p>
          <a:p>
            <a:pPr marL="0" indent="0" defTabSz="914363" eaLnBrk="1" fontAlgn="auto" hangingPunct="1">
              <a:lnSpc>
                <a:spcPct val="90000"/>
              </a:lnSpc>
              <a:spcAft>
                <a:spcPts val="0"/>
              </a:spcAft>
              <a:buClrTx/>
              <a:buFontTx/>
              <a:buNone/>
              <a:defRPr/>
            </a:pPr>
            <a:endParaRPr lang="en-US" b="1" kern="1200" dirty="0" smtClean="0">
              <a:solidFill>
                <a:schemeClr val="accent2">
                  <a:lumMod val="40000"/>
                  <a:lumOff val="60000"/>
                </a:schemeClr>
              </a:solidFill>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v.DX = dx</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v.DY</a:t>
            </a:r>
            <a:r>
              <a:rPr lang="en-US" b="1" kern="1200" dirty="0" smtClean="0">
                <a:latin typeface="Consolas" pitchFamily="49" charset="0"/>
                <a:cs typeface="Consolas" pitchFamily="49" charset="0"/>
              </a:rPr>
              <a:t> = </a:t>
            </a:r>
            <a:r>
              <a:rPr lang="en-US" b="1" kern="1200" dirty="0" err="1" smtClean="0">
                <a:latin typeface="Consolas" pitchFamily="49" charset="0"/>
                <a:cs typeface="Consolas" pitchFamily="49" charset="0"/>
              </a:rPr>
              <a:t>dy</a:t>
            </a:r>
            <a:endParaRPr lang="en-US" b="1" kern="1200" dirty="0" smtClean="0">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v.Length = sqrt d2</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v.Scale</a:t>
            </a:r>
            <a:r>
              <a:rPr lang="en-US" b="1" kern="1200" dirty="0" smtClean="0">
                <a:latin typeface="Consolas" pitchFamily="49" charset="0"/>
                <a:cs typeface="Consolas" pitchFamily="49" charset="0"/>
              </a:rPr>
              <a:t>(k) = Vector2D (dx*</a:t>
            </a:r>
            <a:r>
              <a:rPr lang="en-US" b="1" kern="1200" dirty="0" err="1" smtClean="0">
                <a:latin typeface="Consolas" pitchFamily="49" charset="0"/>
                <a:cs typeface="Consolas" pitchFamily="49" charset="0"/>
              </a:rPr>
              <a:t>k,dy</a:t>
            </a:r>
            <a:r>
              <a:rPr lang="en-US" b="1" kern="1200" dirty="0" smtClean="0">
                <a:latin typeface="Consolas" pitchFamily="49" charset="0"/>
                <a:cs typeface="Consolas" pitchFamily="49" charset="0"/>
              </a:rPr>
              <a:t>*k)</a:t>
            </a:r>
            <a:endParaRPr lang="en-US" b="1" kern="1200" dirty="0" smtClean="0">
              <a:solidFill>
                <a:schemeClr val="accent2">
                  <a:lumMod val="40000"/>
                  <a:lumOff val="60000"/>
                </a:schemeClr>
              </a:solidFill>
              <a:latin typeface="Consolas" pitchFamily="49" charset="0"/>
              <a:cs typeface="Consolas" pitchFamily="49" charset="0"/>
            </a:endParaRPr>
          </a:p>
        </p:txBody>
      </p:sp>
      <p:sp>
        <p:nvSpPr>
          <p:cNvPr id="4" name="Rectangular Callout 3"/>
          <p:cNvSpPr/>
          <p:nvPr/>
        </p:nvSpPr>
        <p:spPr>
          <a:xfrm>
            <a:off x="6083741" y="1702003"/>
            <a:ext cx="2617704" cy="954107"/>
          </a:xfrm>
          <a:prstGeom prst="wedgeRectCallout">
            <a:avLst>
              <a:gd name="adj1" fmla="val -85989"/>
              <a:gd name="adj2" fmla="val -4900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Inputs to object </a:t>
            </a:r>
          </a:p>
          <a:p>
            <a:pPr algn="ctr"/>
            <a:r>
              <a:rPr lang="en-GB" sz="2800" b="1" dirty="0" smtClean="0">
                <a:solidFill>
                  <a:schemeClr val="tx1"/>
                </a:solidFill>
              </a:rPr>
              <a:t>construction</a:t>
            </a:r>
            <a:endParaRPr lang="en-GB" sz="2800" b="1" dirty="0">
              <a:solidFill>
                <a:schemeClr val="tx1"/>
              </a:solidFill>
            </a:endParaRPr>
          </a:p>
        </p:txBody>
      </p:sp>
      <p:sp>
        <p:nvSpPr>
          <p:cNvPr id="5" name="Rectangular Callout 4"/>
          <p:cNvSpPr/>
          <p:nvPr/>
        </p:nvSpPr>
        <p:spPr>
          <a:xfrm>
            <a:off x="5763125" y="3660584"/>
            <a:ext cx="3160738" cy="523220"/>
          </a:xfrm>
          <a:prstGeom prst="wedgeRectCallout">
            <a:avLst>
              <a:gd name="adj1" fmla="val -99841"/>
              <a:gd name="adj2" fmla="val -4838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properties</a:t>
            </a:r>
            <a:endParaRPr lang="en-GB" sz="2800" b="1" dirty="0">
              <a:solidFill>
                <a:schemeClr val="tx1"/>
              </a:solidFill>
            </a:endParaRPr>
          </a:p>
        </p:txBody>
      </p:sp>
      <p:sp>
        <p:nvSpPr>
          <p:cNvPr id="6" name="Rectangular Callout 5"/>
          <p:cNvSpPr/>
          <p:nvPr/>
        </p:nvSpPr>
        <p:spPr>
          <a:xfrm>
            <a:off x="5997198" y="4390673"/>
            <a:ext cx="2785955" cy="523220"/>
          </a:xfrm>
          <a:prstGeom prst="wedgeRectCallout">
            <a:avLst>
              <a:gd name="adj1" fmla="val -77128"/>
              <a:gd name="adj2" fmla="val 11107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method</a:t>
            </a:r>
            <a:endParaRPr lang="en-GB" sz="2800" b="1" dirty="0">
              <a:solidFill>
                <a:schemeClr val="tx1"/>
              </a:solidFill>
            </a:endParaRPr>
          </a:p>
        </p:txBody>
      </p:sp>
      <p:sp>
        <p:nvSpPr>
          <p:cNvPr id="7" name="Rectangular Callout 6"/>
          <p:cNvSpPr/>
          <p:nvPr/>
        </p:nvSpPr>
        <p:spPr>
          <a:xfrm>
            <a:off x="6075512" y="2782674"/>
            <a:ext cx="2557431" cy="523220"/>
          </a:xfrm>
          <a:prstGeom prst="wedgeRectCallout">
            <a:avLst>
              <a:gd name="adj1" fmla="val -109282"/>
              <a:gd name="adj2" fmla="val -9761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Object internals</a:t>
            </a:r>
            <a:endParaRPr lang="en-GB"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sz="2000" b="1" kern="1200" dirty="0" smtClean="0">
                <a:solidFill>
                  <a:schemeClr val="accent2"/>
                </a:solidFill>
                <a:cs typeface="Consolas" pitchFamily="49" charset="0"/>
              </a:rPr>
              <a:t>type</a:t>
            </a:r>
            <a:r>
              <a:rPr lang="en-US" sz="2000" b="1" kern="1200" dirty="0" smtClean="0">
                <a:cs typeface="Consolas" pitchFamily="49" charset="0"/>
              </a:rPr>
              <a:t> </a:t>
            </a:r>
            <a:r>
              <a:rPr lang="en-US" sz="2000" b="1" kern="1200" dirty="0" err="1" smtClean="0">
                <a:cs typeface="Consolas" pitchFamily="49" charset="0"/>
              </a:rPr>
              <a:t>HuffmanEncoding</a:t>
            </a:r>
            <a:r>
              <a:rPr lang="en-US" sz="2000" b="1" kern="1200" dirty="0" smtClean="0">
                <a:cs typeface="Consolas" pitchFamily="49" charset="0"/>
              </a:rPr>
              <a:t>(</a:t>
            </a:r>
            <a:r>
              <a:rPr lang="en-US" sz="2000" b="1" kern="1200" dirty="0" err="1" smtClean="0">
                <a:cs typeface="Consolas" pitchFamily="49" charset="0"/>
              </a:rPr>
              <a:t>freq:seq</a:t>
            </a:r>
            <a:r>
              <a:rPr lang="en-US" sz="2000" b="1" kern="1200" dirty="0" smtClean="0">
                <a:cs typeface="Consolas" pitchFamily="49" charset="0"/>
              </a:rPr>
              <a:t>&lt;char*</a:t>
            </a:r>
            <a:r>
              <a:rPr lang="en-US" sz="2000" b="1" kern="1200" dirty="0" err="1" smtClean="0">
                <a:cs typeface="Consolas" pitchFamily="49" charset="0"/>
              </a:rPr>
              <a:t>int</a:t>
            </a:r>
            <a:r>
              <a:rPr lang="en-US" sz="2000" b="1" kern="1200" dirty="0" smtClean="0">
                <a:cs typeface="Consolas" pitchFamily="49" charset="0"/>
              </a:rPr>
              <a:t>&gt;)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endParaRPr lang="en-US" sz="2000" b="1" i="1" kern="1200" dirty="0" smtClean="0">
              <a:solidFill>
                <a:schemeClr val="accent2">
                  <a:lumMod val="40000"/>
                  <a:lumOff val="60000"/>
                </a:schemeClr>
              </a:solidFill>
              <a:cs typeface="Consolas" pitchFamily="49" charset="0"/>
            </a:endParaRP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a:t>
            </a: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&lt; 50 lines of beautiful functional code&gt;</a:t>
            </a: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a:t>
            </a:r>
          </a:p>
          <a:p>
            <a:pPr marL="0" indent="0" defTabSz="914363" eaLnBrk="1" fontAlgn="auto" hangingPunct="1">
              <a:lnSpc>
                <a:spcPct val="90000"/>
              </a:lnSpc>
              <a:spcAft>
                <a:spcPts val="0"/>
              </a:spcAft>
              <a:buClrTx/>
              <a:buFontTx/>
              <a:buNone/>
              <a:defRPr/>
            </a:pPr>
            <a:endParaRPr lang="en-US" sz="2000" b="1" kern="1200" dirty="0" smtClean="0">
              <a:cs typeface="Consolas" pitchFamily="49" charset="0"/>
            </a:endParaRP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r>
              <a:rPr lang="en-US" sz="2000" b="1" kern="1200" dirty="0" smtClean="0">
                <a:solidFill>
                  <a:schemeClr val="accent2"/>
                </a:solidFill>
                <a:cs typeface="Consolas" pitchFamily="49" charset="0"/>
              </a:rPr>
              <a:t>member</a:t>
            </a:r>
            <a:r>
              <a:rPr lang="en-US" sz="2000" b="1" kern="1200" dirty="0" smtClean="0">
                <a:cs typeface="Consolas" pitchFamily="49" charset="0"/>
              </a:rPr>
              <a:t> </a:t>
            </a:r>
            <a:r>
              <a:rPr lang="en-US" sz="2000" b="1" kern="1200" dirty="0" err="1" smtClean="0">
                <a:cs typeface="Consolas" pitchFamily="49" charset="0"/>
              </a:rPr>
              <a:t>x.Encode</a:t>
            </a:r>
            <a:r>
              <a:rPr lang="en-US" sz="2000" b="1" kern="1200" dirty="0" smtClean="0">
                <a:cs typeface="Consolas" pitchFamily="49" charset="0"/>
              </a:rPr>
              <a:t>(input: </a:t>
            </a:r>
            <a:r>
              <a:rPr lang="en-US" sz="2000" b="1" kern="1200" dirty="0" err="1" smtClean="0">
                <a:cs typeface="Consolas" pitchFamily="49" charset="0"/>
              </a:rPr>
              <a:t>seq</a:t>
            </a:r>
            <a:r>
              <a:rPr lang="en-US" sz="2000" b="1" kern="1200" dirty="0" smtClean="0">
                <a:cs typeface="Consolas" pitchFamily="49" charset="0"/>
              </a:rPr>
              <a:t>&lt;char&gt;) =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encode(input)</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r>
              <a:rPr lang="en-US" sz="2000" b="1" kern="1200" dirty="0" smtClean="0">
                <a:solidFill>
                  <a:schemeClr val="accent2"/>
                </a:solidFill>
                <a:cs typeface="Consolas" pitchFamily="49" charset="0"/>
              </a:rPr>
              <a:t>member</a:t>
            </a:r>
            <a:r>
              <a:rPr lang="en-US" sz="2000" b="1" kern="1200" dirty="0" smtClean="0">
                <a:cs typeface="Consolas" pitchFamily="49" charset="0"/>
              </a:rPr>
              <a:t> </a:t>
            </a:r>
            <a:r>
              <a:rPr lang="en-US" sz="2000" b="1" kern="1200" dirty="0" err="1" smtClean="0">
                <a:cs typeface="Consolas" pitchFamily="49" charset="0"/>
              </a:rPr>
              <a:t>x.Decode</a:t>
            </a:r>
            <a:r>
              <a:rPr lang="en-US" sz="2000" b="1" kern="1200" dirty="0" smtClean="0">
                <a:cs typeface="Consolas" pitchFamily="49" charset="0"/>
              </a:rPr>
              <a:t>(input: </a:t>
            </a:r>
            <a:r>
              <a:rPr lang="en-US" sz="2000" b="1" kern="1200" dirty="0" err="1" smtClean="0">
                <a:cs typeface="Consolas" pitchFamily="49" charset="0"/>
              </a:rPr>
              <a:t>seq</a:t>
            </a:r>
            <a:r>
              <a:rPr lang="en-US" sz="2000" b="1" kern="1200" dirty="0" smtClean="0">
                <a:cs typeface="Consolas" pitchFamily="49" charset="0"/>
              </a:rPr>
              <a:t>&lt;char&gt;) =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decode(input)</a:t>
            </a:r>
          </a:p>
        </p:txBody>
      </p:sp>
      <p:sp>
        <p:nvSpPr>
          <p:cNvPr id="4" name="Rectangular Callout 3"/>
          <p:cNvSpPr/>
          <p:nvPr/>
        </p:nvSpPr>
        <p:spPr>
          <a:xfrm>
            <a:off x="7174152" y="257761"/>
            <a:ext cx="1643074" cy="857256"/>
          </a:xfrm>
          <a:prstGeom prst="wedgeRectCallout">
            <a:avLst>
              <a:gd name="adj1" fmla="val -104164"/>
              <a:gd name="adj2" fmla="val 70200"/>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Immutable inputs</a:t>
            </a:r>
            <a:endParaRPr lang="en-GB" sz="2000" b="1" dirty="0"/>
          </a:p>
        </p:txBody>
      </p:sp>
      <p:sp>
        <p:nvSpPr>
          <p:cNvPr id="5" name="Rectangular Callout 4"/>
          <p:cNvSpPr/>
          <p:nvPr/>
        </p:nvSpPr>
        <p:spPr>
          <a:xfrm>
            <a:off x="7072330" y="2857496"/>
            <a:ext cx="1643074" cy="857256"/>
          </a:xfrm>
          <a:prstGeom prst="wedgeRectCallout">
            <a:avLst>
              <a:gd name="adj1" fmla="val -135272"/>
              <a:gd name="adj2" fmla="val -88375"/>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Internal tables</a:t>
            </a:r>
            <a:endParaRPr lang="en-GB" sz="2000" b="1" dirty="0"/>
          </a:p>
        </p:txBody>
      </p:sp>
      <p:sp>
        <p:nvSpPr>
          <p:cNvPr id="6" name="Rectangular Callout 5"/>
          <p:cNvSpPr/>
          <p:nvPr/>
        </p:nvSpPr>
        <p:spPr>
          <a:xfrm>
            <a:off x="7215206" y="4143380"/>
            <a:ext cx="1643074" cy="857256"/>
          </a:xfrm>
          <a:prstGeom prst="wedgeRectCallout">
            <a:avLst>
              <a:gd name="adj1" fmla="val -109529"/>
              <a:gd name="adj2" fmla="val -47499"/>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Publish access</a:t>
            </a:r>
            <a:endParaRPr lang="en-GB"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F# - Objects + Imperative</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b="1" kern="1200" dirty="0" smtClean="0">
                <a:solidFill>
                  <a:schemeClr val="accent2"/>
                </a:solidFill>
                <a:latin typeface="Consolas" pitchFamily="49" charset="0"/>
                <a:cs typeface="Consolas" pitchFamily="49" charset="0"/>
              </a:rPr>
              <a:t>type</a:t>
            </a:r>
            <a:r>
              <a:rPr lang="en-US" b="1" kern="1200" dirty="0" smtClean="0">
                <a:latin typeface="Consolas" pitchFamily="49" charset="0"/>
                <a:cs typeface="Consolas" pitchFamily="49" charset="0"/>
              </a:rPr>
              <a:t> MutableVector2D (</a:t>
            </a:r>
            <a:r>
              <a:rPr lang="en-US" b="1" kern="1200" dirty="0" err="1" smtClean="0">
                <a:latin typeface="Consolas" pitchFamily="49" charset="0"/>
                <a:cs typeface="Consolas" pitchFamily="49" charset="0"/>
              </a:rPr>
              <a:t>dx:double</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dy:double</a:t>
            </a:r>
            <a:r>
              <a:rPr lang="en-US" b="1" kern="1200" dirty="0" smtClean="0">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endParaRPr lang="en-US" b="1" kern="1200" dirty="0" smtClean="0">
              <a:latin typeface="Consolas" pitchFamily="49" charset="0"/>
              <a:cs typeface="Consolas" pitchFamily="49" charset="0"/>
            </a:endParaRPr>
          </a:p>
          <a:p>
            <a:pPr>
              <a:lnSpc>
                <a:spcPct val="90000"/>
              </a:lnSpc>
              <a:defRPr/>
            </a:pPr>
            <a:r>
              <a:rPr lang="en-US" b="1" dirty="0" smtClean="0">
                <a:solidFill>
                  <a:schemeClr val="accent2">
                    <a:lumMod val="40000"/>
                    <a:lumOff val="60000"/>
                  </a:schemeClr>
                </a:solidFill>
                <a:cs typeface="Consolas" pitchFamily="49" charset="0"/>
              </a:rPr>
              <a:t>   </a:t>
            </a:r>
            <a:r>
              <a:rPr lang="en-US" b="1" dirty="0" smtClean="0">
                <a:solidFill>
                  <a:schemeClr val="accent2"/>
                </a:solidFill>
                <a:cs typeface="Consolas" pitchFamily="49" charset="0"/>
              </a:rPr>
              <a:t>let mutable</a:t>
            </a:r>
            <a:r>
              <a:rPr lang="en-US" b="1" dirty="0" smtClean="0">
                <a:cs typeface="Consolas" pitchFamily="49" charset="0"/>
              </a:rPr>
              <a:t> </a:t>
            </a:r>
            <a:r>
              <a:rPr lang="en-US" b="1" dirty="0" err="1" smtClean="0">
                <a:cs typeface="Consolas" pitchFamily="49" charset="0"/>
              </a:rPr>
              <a:t>currDX</a:t>
            </a:r>
            <a:r>
              <a:rPr lang="en-US" b="1" dirty="0" smtClean="0">
                <a:cs typeface="Consolas" pitchFamily="49" charset="0"/>
              </a:rPr>
              <a:t> = dx</a:t>
            </a:r>
            <a:endParaRPr lang="en-US" b="1" kern="1200" dirty="0" smtClean="0">
              <a:solidFill>
                <a:schemeClr val="accent2">
                  <a:lumMod val="40000"/>
                  <a:lumOff val="60000"/>
                </a:schemeClr>
              </a:solidFill>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endParaRPr lang="en-US" b="1" kern="1200" dirty="0" smtClean="0">
              <a:solidFill>
                <a:schemeClr val="accent2">
                  <a:lumMod val="40000"/>
                  <a:lumOff val="60000"/>
                </a:schemeClr>
              </a:solidFill>
              <a:latin typeface="Consolas" pitchFamily="49" charset="0"/>
              <a:cs typeface="Consolas" pitchFamily="49" charset="0"/>
            </a:endParaRPr>
          </a:p>
          <a:p>
            <a:pPr>
              <a:lnSpc>
                <a:spcPct val="90000"/>
              </a:lnSpc>
              <a:defRPr/>
            </a:pPr>
            <a:r>
              <a:rPr lang="en-US" b="1" kern="1200" dirty="0" smtClean="0">
                <a:solidFill>
                  <a:schemeClr val="accent2">
                    <a:lumMod val="40000"/>
                    <a:lumOff val="60000"/>
                  </a:schemeClr>
                </a:solidFill>
                <a:latin typeface="Consolas" pitchFamily="49" charset="0"/>
                <a:cs typeface="Consolas" pitchFamily="49" charset="0"/>
              </a:rPr>
              <a:t> </a:t>
            </a:r>
            <a:r>
              <a:rPr lang="en-US" b="1" dirty="0" smtClean="0">
                <a:solidFill>
                  <a:schemeClr val="accent2">
                    <a:lumMod val="40000"/>
                    <a:lumOff val="60000"/>
                  </a:schemeClr>
                </a:solidFill>
                <a:cs typeface="Consolas" pitchFamily="49" charset="0"/>
              </a:rPr>
              <a:t>  </a:t>
            </a:r>
            <a:r>
              <a:rPr lang="en-US" b="1" dirty="0" smtClean="0">
                <a:solidFill>
                  <a:schemeClr val="accent2"/>
                </a:solidFill>
                <a:cs typeface="Consolas" pitchFamily="49" charset="0"/>
              </a:rPr>
              <a:t>let mutable</a:t>
            </a:r>
            <a:r>
              <a:rPr lang="en-US" b="1" dirty="0" smtClean="0">
                <a:cs typeface="Consolas" pitchFamily="49" charset="0"/>
              </a:rPr>
              <a:t> </a:t>
            </a:r>
            <a:r>
              <a:rPr lang="en-US" b="1" dirty="0" err="1" smtClean="0">
                <a:cs typeface="Consolas" pitchFamily="49" charset="0"/>
              </a:rPr>
              <a:t>currDY</a:t>
            </a:r>
            <a:r>
              <a:rPr lang="en-US" b="1" dirty="0" smtClean="0">
                <a:cs typeface="Consolas" pitchFamily="49" charset="0"/>
              </a:rPr>
              <a:t> = dy</a:t>
            </a:r>
            <a:endParaRPr lang="en-US" b="1" dirty="0" smtClean="0">
              <a:solidFill>
                <a:schemeClr val="accent2">
                  <a:lumMod val="40000"/>
                  <a:lumOff val="60000"/>
                </a:schemeClr>
              </a:solidFill>
              <a:cs typeface="Consolas" pitchFamily="49" charset="0"/>
            </a:endParaRPr>
          </a:p>
          <a:p>
            <a:pPr>
              <a:lnSpc>
                <a:spcPct val="90000"/>
              </a:lnSpc>
              <a:defRPr/>
            </a:pPr>
            <a:endParaRPr lang="en-US" b="1" dirty="0" smtClean="0">
              <a:solidFill>
                <a:schemeClr val="accent2">
                  <a:lumMod val="40000"/>
                  <a:lumOff val="60000"/>
                </a:schemeClr>
              </a:solidFill>
              <a:cs typeface="Consolas" pitchFamily="49" charset="0"/>
            </a:endParaRPr>
          </a:p>
          <a:p>
            <a:pPr>
              <a:lnSpc>
                <a:spcPct val="90000"/>
              </a:lnSpc>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v.DX = </a:t>
            </a:r>
            <a:r>
              <a:rPr lang="en-US" b="1" dirty="0" err="1" smtClean="0">
                <a:cs typeface="Consolas" pitchFamily="49" charset="0"/>
              </a:rPr>
              <a:t>currDX</a:t>
            </a:r>
            <a:endParaRPr lang="en-US" b="1" kern="1200" dirty="0" smtClean="0">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a:lnSpc>
                <a:spcPct val="90000"/>
              </a:lnSpc>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v.DY = </a:t>
            </a:r>
            <a:r>
              <a:rPr lang="en-US" b="1" dirty="0" err="1" smtClean="0">
                <a:cs typeface="Consolas" pitchFamily="49" charset="0"/>
              </a:rPr>
              <a:t>currDY</a:t>
            </a:r>
            <a:endParaRPr lang="en-US" b="1" kern="1200" dirty="0" smtClean="0">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v.MoveX</a:t>
            </a:r>
            <a:r>
              <a:rPr lang="en-US" b="1" kern="1200" dirty="0" smtClean="0">
                <a:latin typeface="Consolas" pitchFamily="49" charset="0"/>
                <a:cs typeface="Consolas" pitchFamily="49" charset="0"/>
              </a:rPr>
              <a:t> x = </a:t>
            </a:r>
            <a:r>
              <a:rPr lang="en-US" b="1" kern="1200" dirty="0" err="1" smtClean="0">
                <a:latin typeface="Consolas" pitchFamily="49" charset="0"/>
                <a:cs typeface="Consolas" pitchFamily="49" charset="0"/>
              </a:rPr>
              <a:t>currDX</a:t>
            </a:r>
            <a:r>
              <a:rPr lang="en-US" b="1" kern="1200" dirty="0" smtClean="0">
                <a:latin typeface="Consolas" pitchFamily="49" charset="0"/>
                <a:cs typeface="Consolas" pitchFamily="49" charset="0"/>
              </a:rPr>
              <a:t> &lt;- </a:t>
            </a:r>
            <a:r>
              <a:rPr lang="en-US" b="1" kern="1200" dirty="0" err="1" smtClean="0">
                <a:latin typeface="Consolas" pitchFamily="49" charset="0"/>
                <a:cs typeface="Consolas" pitchFamily="49" charset="0"/>
              </a:rPr>
              <a:t>currDX</a:t>
            </a:r>
            <a:r>
              <a:rPr lang="en-US" b="1" kern="1200" dirty="0" smtClean="0">
                <a:latin typeface="Consolas" pitchFamily="49" charset="0"/>
                <a:cs typeface="Consolas" pitchFamily="49" charset="0"/>
              </a:rPr>
              <a:t> + x</a:t>
            </a:r>
          </a:p>
          <a:p>
            <a:pPr marL="0" indent="0" defTabSz="914363" eaLnBrk="1" fontAlgn="auto" hangingPunct="1">
              <a:lnSpc>
                <a:spcPct val="90000"/>
              </a:lnSpc>
              <a:spcAft>
                <a:spcPts val="0"/>
              </a:spcAft>
              <a:buClrTx/>
              <a:buFontTx/>
              <a:buNone/>
              <a:defRPr/>
            </a:pPr>
            <a:endParaRPr lang="en-US" b="1" dirty="0" smtClean="0">
              <a:solidFill>
                <a:schemeClr val="accent2">
                  <a:lumMod val="40000"/>
                  <a:lumOff val="60000"/>
                </a:schemeClr>
              </a:solidFill>
              <a:cs typeface="Consolas" pitchFamily="49" charset="0"/>
            </a:endParaRPr>
          </a:p>
          <a:p>
            <a:pPr>
              <a:lnSpc>
                <a:spcPct val="90000"/>
              </a:lnSpc>
              <a:defRPr/>
            </a:pPr>
            <a:r>
              <a:rPr lang="en-US" b="1" dirty="0" smtClean="0">
                <a:solidFill>
                  <a:schemeClr val="accent2">
                    <a:lumMod val="40000"/>
                    <a:lumOff val="60000"/>
                  </a:schemeClr>
                </a:solidFill>
                <a:cs typeface="Consolas" pitchFamily="49" charset="0"/>
              </a:rPr>
              <a:t>   </a:t>
            </a:r>
            <a:r>
              <a:rPr lang="en-US" b="1" dirty="0" smtClean="0">
                <a:solidFill>
                  <a:schemeClr val="accent2"/>
                </a:solidFill>
                <a:cs typeface="Consolas" pitchFamily="49" charset="0"/>
              </a:rPr>
              <a:t>member</a:t>
            </a:r>
            <a:r>
              <a:rPr lang="en-US" b="1" dirty="0" smtClean="0">
                <a:cs typeface="Consolas" pitchFamily="49" charset="0"/>
              </a:rPr>
              <a:t> </a:t>
            </a:r>
            <a:r>
              <a:rPr lang="en-US" b="1" dirty="0" err="1" smtClean="0">
                <a:cs typeface="Consolas" pitchFamily="49" charset="0"/>
              </a:rPr>
              <a:t>v.MoveY</a:t>
            </a:r>
            <a:r>
              <a:rPr lang="en-US" b="1" dirty="0" smtClean="0">
                <a:cs typeface="Consolas" pitchFamily="49" charset="0"/>
              </a:rPr>
              <a:t> y = </a:t>
            </a:r>
            <a:r>
              <a:rPr lang="en-US" b="1" dirty="0" err="1" smtClean="0">
                <a:cs typeface="Consolas" pitchFamily="49" charset="0"/>
              </a:rPr>
              <a:t>currDY</a:t>
            </a:r>
            <a:r>
              <a:rPr lang="en-US" b="1" dirty="0" smtClean="0">
                <a:cs typeface="Consolas" pitchFamily="49" charset="0"/>
              </a:rPr>
              <a:t> &lt;- </a:t>
            </a:r>
            <a:r>
              <a:rPr lang="en-US" b="1" dirty="0" err="1" smtClean="0">
                <a:cs typeface="Consolas" pitchFamily="49" charset="0"/>
              </a:rPr>
              <a:t>currDY</a:t>
            </a:r>
            <a:r>
              <a:rPr lang="en-US" b="1" dirty="0" smtClean="0">
                <a:cs typeface="Consolas" pitchFamily="49" charset="0"/>
              </a:rPr>
              <a:t> + y</a:t>
            </a:r>
            <a:endParaRPr lang="en-US" b="1" dirty="0" smtClean="0">
              <a:solidFill>
                <a:schemeClr val="accent2">
                  <a:lumMod val="40000"/>
                  <a:lumOff val="60000"/>
                </a:schemeClr>
              </a:solidFill>
              <a:cs typeface="Consolas" pitchFamily="49" charset="0"/>
            </a:endParaRPr>
          </a:p>
          <a:p>
            <a:pPr marL="0" indent="0" defTabSz="914363" eaLnBrk="1" fontAlgn="auto" hangingPunct="1">
              <a:lnSpc>
                <a:spcPct val="90000"/>
              </a:lnSpc>
              <a:spcAft>
                <a:spcPts val="0"/>
              </a:spcAft>
              <a:buClrTx/>
              <a:buFontTx/>
              <a:buNone/>
              <a:defRPr/>
            </a:pPr>
            <a:endParaRPr lang="en-US" b="1" kern="1200" dirty="0" smtClean="0">
              <a:solidFill>
                <a:schemeClr val="accent2">
                  <a:lumMod val="40000"/>
                  <a:lumOff val="60000"/>
                </a:schemeClr>
              </a:solidFill>
              <a:latin typeface="Consolas" pitchFamily="49" charset="0"/>
              <a:cs typeface="Consolas" pitchFamily="49" charset="0"/>
            </a:endParaRPr>
          </a:p>
        </p:txBody>
      </p:sp>
      <p:sp>
        <p:nvSpPr>
          <p:cNvPr id="4" name="Rectangular Callout 3"/>
          <p:cNvSpPr/>
          <p:nvPr/>
        </p:nvSpPr>
        <p:spPr>
          <a:xfrm>
            <a:off x="6304253" y="1917446"/>
            <a:ext cx="2176686" cy="523220"/>
          </a:xfrm>
          <a:prstGeom prst="wedgeRectCallout">
            <a:avLst>
              <a:gd name="adj1" fmla="val -90484"/>
              <a:gd name="adj2" fmla="val 68794"/>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Internal state</a:t>
            </a:r>
            <a:endParaRPr lang="en-GB"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US" dirty="0" smtClean="0"/>
              <a:t>OO: F#/C# comparisons</a:t>
            </a:r>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r>
              <a:rPr lang="en-US" dirty="0" smtClean="0">
                <a:solidFill>
                  <a:srgbClr val="A2998A"/>
                </a:solidFill>
              </a:rPr>
              <a:t>Source: </a:t>
            </a:r>
            <a:r>
              <a:rPr lang="en-US" dirty="0" smtClean="0">
                <a:solidFill>
                  <a:srgbClr val="A2998A"/>
                </a:solidFill>
                <a:hlinkClick r:id="rId3"/>
              </a:rPr>
              <a:t>F# Object-Oriented Quick Guide</a:t>
            </a:r>
            <a:endParaRPr lang="en-US" dirty="0" smtClean="0">
              <a:solidFill>
                <a:srgbClr val="A2998A"/>
              </a:solidFill>
            </a:endParaRPr>
          </a:p>
          <a:p>
            <a:pPr eaLnBrk="1" hangingPunct="1">
              <a:spcBef>
                <a:spcPct val="0"/>
              </a:spcBef>
            </a:pPr>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3209" t="22530" r="56664" b="6394"/>
          <a:stretch>
            <a:fillRect/>
          </a:stretch>
        </p:blipFill>
        <p:spPr bwMode="auto">
          <a:xfrm>
            <a:off x="313899" y="1023582"/>
            <a:ext cx="3673138" cy="5145206"/>
          </a:xfrm>
          <a:prstGeom prst="rect">
            <a:avLst/>
          </a:prstGeom>
          <a:noFill/>
          <a:ln w="9525">
            <a:noFill/>
            <a:miter lim="800000"/>
            <a:headEnd/>
            <a:tailEnd/>
          </a:ln>
          <a:effectLst>
            <a:glow rad="228600">
              <a:schemeClr val="accent3">
                <a:satMod val="175000"/>
                <a:alpha val="40000"/>
              </a:schemeClr>
            </a:glow>
          </a:effectLst>
        </p:spPr>
      </p:pic>
      <p:pic>
        <p:nvPicPr>
          <p:cNvPr id="6" name="Picture 2"/>
          <p:cNvPicPr>
            <a:picLocks noChangeAspect="1" noChangeArrowheads="1"/>
          </p:cNvPicPr>
          <p:nvPr/>
        </p:nvPicPr>
        <p:blipFill>
          <a:blip r:embed="rId2"/>
          <a:srcRect l="53728" t="22543" r="13231" b="6394"/>
          <a:stretch>
            <a:fillRect/>
          </a:stretch>
        </p:blipFill>
        <p:spPr bwMode="auto">
          <a:xfrm>
            <a:off x="4722125" y="1026800"/>
            <a:ext cx="4028364" cy="5144262"/>
          </a:xfrm>
          <a:prstGeom prst="rect">
            <a:avLst/>
          </a:prstGeom>
          <a:noFill/>
          <a:ln w="9525">
            <a:noFill/>
            <a:miter lim="800000"/>
            <a:headEnd/>
            <a:tailEnd/>
          </a:ln>
        </p:spPr>
      </p:pic>
      <p:sp>
        <p:nvSpPr>
          <p:cNvPr id="7" name="Title 6"/>
          <p:cNvSpPr>
            <a:spLocks noGrp="1"/>
          </p:cNvSpPr>
          <p:nvPr>
            <p:ph type="title"/>
          </p:nvPr>
        </p:nvSpPr>
        <p:spPr/>
        <p:txBody>
          <a:bodyPr/>
          <a:lstStyle/>
          <a:p>
            <a:r>
              <a:rPr lang="en-GB" dirty="0" smtClean="0"/>
              <a:t>Class with Properties</a:t>
            </a:r>
            <a:endParaRPr lang="en-GB"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Wrapping Up</a:t>
            </a:r>
            <a:endParaRPr lang="en-GB"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graphicFrame>
        <p:nvGraphicFramePr>
          <p:cNvPr id="4" name="Content Placeholder 3"/>
          <p:cNvGraphicFramePr>
            <a:graphicFrameLocks noGrp="1"/>
          </p:cNvGraphicFramePr>
          <p:nvPr>
            <p:ph idx="1"/>
          </p:nvPr>
        </p:nvGraphicFramePr>
        <p:xfrm>
          <a:off x="381000" y="1447799"/>
          <a:ext cx="8382000"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 Covered</a:t>
            </a:r>
            <a:endParaRPr lang="en-GB" dirty="0"/>
          </a:p>
        </p:txBody>
      </p:sp>
      <p:sp>
        <p:nvSpPr>
          <p:cNvPr id="3" name="Content Placeholder 2"/>
          <p:cNvSpPr>
            <a:spLocks noGrp="1"/>
          </p:cNvSpPr>
          <p:nvPr>
            <p:ph idx="1"/>
          </p:nvPr>
        </p:nvSpPr>
        <p:spPr/>
        <p:txBody>
          <a:bodyPr/>
          <a:lstStyle/>
          <a:p>
            <a:r>
              <a:rPr lang="en-GB" sz="3600" dirty="0" smtClean="0"/>
              <a:t>Many minor topics</a:t>
            </a:r>
          </a:p>
          <a:p>
            <a:r>
              <a:rPr lang="en-GB" sz="3600" dirty="0" smtClean="0"/>
              <a:t>Distribution</a:t>
            </a:r>
          </a:p>
          <a:p>
            <a:pPr lvl="1"/>
            <a:r>
              <a:rPr lang="en-GB" dirty="0" smtClean="0"/>
              <a:t>F# uses .NET for distributed computing</a:t>
            </a:r>
          </a:p>
          <a:p>
            <a:pPr lvl="1"/>
            <a:r>
              <a:rPr lang="en-GB" dirty="0" smtClean="0"/>
              <a:t>Strong emphasis on SOA (Web/REST Services)</a:t>
            </a:r>
          </a:p>
          <a:p>
            <a:pPr lvl="1"/>
            <a:r>
              <a:rPr lang="en-GB" dirty="0" smtClean="0"/>
              <a:t>“Windows Communication Foundation”</a:t>
            </a:r>
          </a:p>
          <a:p>
            <a:pPr lvl="1"/>
            <a:r>
              <a:rPr lang="en-GB" dirty="0" smtClean="0"/>
              <a:t>Cloud (Azure 2010)</a:t>
            </a:r>
          </a:p>
          <a:p>
            <a:pPr lvl="1"/>
            <a:endParaRPr lang="en-GB" dirty="0" smtClean="0"/>
          </a:p>
          <a:p>
            <a:r>
              <a:rPr lang="en-GB" sz="3600" dirty="0" smtClean="0"/>
              <a:t>Hot swapping</a:t>
            </a:r>
          </a:p>
          <a:p>
            <a:pPr lvl="1"/>
            <a:r>
              <a:rPr lang="en-GB" dirty="0" smtClean="0"/>
              <a:t>.NET does not support  “hot code swapping” in normal use. Some can be architected in.</a:t>
            </a:r>
          </a:p>
          <a:p>
            <a:endParaRPr lang="en-GB" sz="3600" dirty="0" smtClean="0"/>
          </a:p>
          <a:p>
            <a:endParaRPr lang="en-GB" sz="36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1661993"/>
          </a:xfrm>
        </p:spPr>
        <p:txBody>
          <a:bodyPr/>
          <a:lstStyle/>
          <a:p>
            <a:pPr algn="l"/>
            <a:r>
              <a:rPr lang="en-GB" sz="2400" dirty="0" smtClean="0">
                <a:latin typeface="Consolas" pitchFamily="49" charset="0"/>
                <a:cs typeface="Consolas" pitchFamily="49" charset="0"/>
              </a:rPr>
              <a:t>Async.Parallel [ http "www.google.com";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http "www.bing.com";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http "www.yahoo.com"; ]</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r>
            <a:br>
              <a:rPr lang="en-GB" sz="2400" dirty="0" smtClean="0">
                <a:latin typeface="Consolas" pitchFamily="49" charset="0"/>
                <a:cs typeface="Consolas" pitchFamily="49" charset="0"/>
              </a:rPr>
            </a:br>
            <a:endParaRPr lang="en-GB" sz="2400" dirty="0">
              <a:latin typeface="Consolas" pitchFamily="49" charset="0"/>
              <a:cs typeface="Consolas" pitchFamily="49" charset="0"/>
            </a:endParaRPr>
          </a:p>
        </p:txBody>
      </p:sp>
      <p:sp>
        <p:nvSpPr>
          <p:cNvPr id="3" name="Text Placeholder 5"/>
          <p:cNvSpPr txBox="1">
            <a:spLocks/>
          </p:cNvSpPr>
          <p:nvPr/>
        </p:nvSpPr>
        <p:spPr>
          <a:xfrm>
            <a:off x="2099301" y="586862"/>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7" name="Title 5"/>
          <p:cNvSpPr txBox="1">
            <a:spLocks/>
          </p:cNvSpPr>
          <p:nvPr/>
        </p:nvSpPr>
        <p:spPr>
          <a:xfrm>
            <a:off x="379540" y="4410757"/>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
            </a:r>
            <a:b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b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|&gt; Async.RunSynchronously</a:t>
            </a:r>
            <a:endParaRPr kumimoji="0" lang="en-GB" sz="2400" b="0" i="0" u="none" strike="noStrike" kern="1200" cap="none" spc="-150" normalizeH="0" baseline="0" noProof="0" dirty="0">
              <a:ln w="3175">
                <a:noFill/>
              </a:ln>
              <a:solidFill>
                <a:srgbClr val="CCFFCC"/>
              </a:solidFill>
              <a:effectLst/>
              <a:uLnTx/>
              <a:uFillTx/>
              <a:latin typeface="Consolas" pitchFamily="49" charset="0"/>
              <a:ea typeface="+mn-ea"/>
              <a:cs typeface="Consolas" pitchFamily="49" charset="0"/>
            </a:endParaRPr>
          </a:p>
        </p:txBody>
      </p:sp>
      <p:sp>
        <p:nvSpPr>
          <p:cNvPr id="5" name="Title 7"/>
          <p:cNvSpPr txBox="1">
            <a:spLocks/>
          </p:cNvSpPr>
          <p:nvPr/>
        </p:nvSpPr>
        <p:spPr>
          <a:xfrm>
            <a:off x="142844" y="142852"/>
            <a:ext cx="8382000" cy="664797"/>
          </a:xfrm>
          <a:prstGeom prst="rect">
            <a:avLst/>
          </a:prstGeom>
        </p:spPr>
        <p:txBody>
          <a:bodyPr vert="horz" wrap="square" lIns="0" tIns="0" rIns="0" bIns="0" rtlCol="0" anchor="t">
            <a:spAutoFit/>
          </a:bodyPr>
          <a:lstStyle/>
          <a:p>
            <a:pPr marL="0" marR="0" lvl="0" indent="0" defTabSz="914363" rtl="0" eaLnBrk="1" fontAlgn="auto" latinLnBrk="0" hangingPunct="1">
              <a:lnSpc>
                <a:spcPct val="90000"/>
              </a:lnSpc>
              <a:spcBef>
                <a:spcPct val="0"/>
              </a:spcBef>
              <a:spcAft>
                <a:spcPts val="0"/>
              </a:spcAft>
              <a:buClrTx/>
              <a:buSzTx/>
              <a:buFontTx/>
              <a:buNone/>
              <a:tabLst/>
              <a:defRPr/>
            </a:pPr>
            <a:r>
              <a:rPr kumimoji="0" lang="en-GB" sz="4800" b="0" i="0" u="none" strike="noStrike" kern="1200" cap="none" spc="-150" normalizeH="0" baseline="0" noProof="0" dirty="0" smtClean="0">
                <a:ln w="3175">
                  <a:noFill/>
                </a:ln>
                <a:solidFill>
                  <a:srgbClr val="CCFFCC"/>
                </a:solidFill>
                <a:effectLst/>
                <a:uLnTx/>
                <a:uFillTx/>
                <a:latin typeface="+mj-lt"/>
                <a:ea typeface="+mn-ea"/>
                <a:cs typeface="Arial" charset="0"/>
              </a:rPr>
              <a:t>Simplicity: Functional Parallel</a:t>
            </a:r>
            <a:endParaRPr kumimoji="0" lang="en-GB" sz="4800" b="0" i="0" u="none" strike="noStrike" kern="1200" cap="none" spc="-150" normalizeH="0" baseline="0" noProof="0" dirty="0">
              <a:ln w="3175">
                <a:noFill/>
              </a:ln>
              <a:solidFill>
                <a:srgbClr val="CCFFCC"/>
              </a:solidFill>
              <a:effectLst/>
              <a:uLnTx/>
              <a:uFillTx/>
              <a:latin typeface="+mj-lt"/>
              <a:ea typeface="+mn-ea"/>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smtClean="0"/>
              <a:t>Latest Books about F#</a:t>
            </a:r>
            <a:endParaRPr lang="en-US" dirty="0"/>
          </a:p>
        </p:txBody>
      </p:sp>
      <p:sp>
        <p:nvSpPr>
          <p:cNvPr id="11" name="TextBox 10"/>
          <p:cNvSpPr txBox="1"/>
          <p:nvPr/>
        </p:nvSpPr>
        <p:spPr>
          <a:xfrm>
            <a:off x="565150" y="5562600"/>
            <a:ext cx="5294206" cy="584775"/>
          </a:xfrm>
          <a:prstGeom prst="rect">
            <a:avLst/>
          </a:prstGeom>
          <a:noFill/>
        </p:spPr>
        <p:txBody>
          <a:bodyPr wrap="none" rtlCol="0">
            <a:spAutoFit/>
          </a:bodyPr>
          <a:lstStyle/>
          <a:p>
            <a:r>
              <a:rPr lang="en-GB" sz="3200" b="1" dirty="0" smtClean="0">
                <a:solidFill>
                  <a:schemeClr val="bg1"/>
                </a:solidFill>
                <a:latin typeface="+mn-lt"/>
              </a:rPr>
              <a:t>Visit 	</a:t>
            </a:r>
            <a:r>
              <a:rPr lang="en-GB" sz="3200" b="1" dirty="0" smtClean="0">
                <a:latin typeface="+mn-lt"/>
                <a:hlinkClick r:id="rId2"/>
              </a:rPr>
              <a:t>www.fsharp.net</a:t>
            </a:r>
            <a:r>
              <a:rPr lang="en-GB" sz="3200" b="1" dirty="0" smtClean="0">
                <a:latin typeface="+mn-lt"/>
              </a:rPr>
              <a:t>  </a:t>
            </a:r>
          </a:p>
        </p:txBody>
      </p:sp>
      <p:pic>
        <p:nvPicPr>
          <p:cNvPr id="1026" name="Picture 2" descr="C:\Users\dsyme\AppData\Local\Microsoft\Windows\Temporary Internet Files\Content.Outlook\JUSAJN82\Finch Cover (2).png"/>
          <p:cNvPicPr>
            <a:picLocks noChangeAspect="1" noChangeArrowheads="1"/>
          </p:cNvPicPr>
          <p:nvPr/>
        </p:nvPicPr>
        <p:blipFill>
          <a:blip r:embed="rId3" cstate="print"/>
          <a:srcRect/>
          <a:stretch>
            <a:fillRect/>
          </a:stretch>
        </p:blipFill>
        <p:spPr bwMode="auto">
          <a:xfrm>
            <a:off x="2829521" y="973306"/>
            <a:ext cx="3470005" cy="4554073"/>
          </a:xfrm>
          <a:prstGeom prst="rect">
            <a:avLst/>
          </a:prstGeom>
          <a:noFill/>
        </p:spPr>
      </p:pic>
      <p:pic>
        <p:nvPicPr>
          <p:cNvPr id="93186" name="Picture 2" descr="http://www.manning.com/petricek/petricek_cover150.jpg"/>
          <p:cNvPicPr>
            <a:picLocks noChangeAspect="1" noChangeArrowheads="1"/>
          </p:cNvPicPr>
          <p:nvPr/>
        </p:nvPicPr>
        <p:blipFill>
          <a:blip r:embed="rId4"/>
          <a:srcRect/>
          <a:stretch>
            <a:fillRect/>
          </a:stretch>
        </p:blipFill>
        <p:spPr bwMode="auto">
          <a:xfrm>
            <a:off x="490426" y="1053585"/>
            <a:ext cx="1428750" cy="1790701"/>
          </a:xfrm>
          <a:prstGeom prst="rect">
            <a:avLst/>
          </a:prstGeom>
          <a:noFill/>
        </p:spPr>
      </p:pic>
      <p:pic>
        <p:nvPicPr>
          <p:cNvPr id="93188" name="Picture 4" descr="Expert F# book cover"/>
          <p:cNvPicPr>
            <a:picLocks noChangeAspect="1" noChangeArrowheads="1"/>
          </p:cNvPicPr>
          <p:nvPr/>
        </p:nvPicPr>
        <p:blipFill>
          <a:blip r:embed="rId5"/>
          <a:srcRect/>
          <a:stretch>
            <a:fillRect/>
          </a:stretch>
        </p:blipFill>
        <p:spPr bwMode="auto">
          <a:xfrm>
            <a:off x="529063" y="3346361"/>
            <a:ext cx="1402768" cy="1885320"/>
          </a:xfrm>
          <a:prstGeom prst="rect">
            <a:avLst/>
          </a:prstGeom>
          <a:noFill/>
        </p:spPr>
      </p:pic>
      <p:pic>
        <p:nvPicPr>
          <p:cNvPr id="93190" name="Picture 6" descr="Beginning F# book cover"/>
          <p:cNvPicPr>
            <a:picLocks noChangeAspect="1" noChangeArrowheads="1"/>
          </p:cNvPicPr>
          <p:nvPr/>
        </p:nvPicPr>
        <p:blipFill>
          <a:blip r:embed="rId6"/>
          <a:srcRect/>
          <a:stretch>
            <a:fillRect/>
          </a:stretch>
        </p:blipFill>
        <p:spPr bwMode="auto">
          <a:xfrm>
            <a:off x="7277592" y="881554"/>
            <a:ext cx="1190625" cy="1571626"/>
          </a:xfrm>
          <a:prstGeom prst="rect">
            <a:avLst/>
          </a:prstGeom>
          <a:noFill/>
          <a:ln>
            <a:solidFill>
              <a:schemeClr val="tx1"/>
            </a:solidFill>
          </a:ln>
        </p:spPr>
      </p:pic>
      <p:pic>
        <p:nvPicPr>
          <p:cNvPr id="93192" name="Picture 8" descr="F# for Scientists"/>
          <p:cNvPicPr>
            <a:picLocks noChangeAspect="1" noChangeArrowheads="1"/>
          </p:cNvPicPr>
          <p:nvPr/>
        </p:nvPicPr>
        <p:blipFill>
          <a:blip r:embed="rId7"/>
          <a:srcRect/>
          <a:stretch>
            <a:fillRect/>
          </a:stretch>
        </p:blipFill>
        <p:spPr bwMode="auto">
          <a:xfrm>
            <a:off x="7007136" y="2903850"/>
            <a:ext cx="1905000" cy="305752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Questions &amp; Discussion</a:t>
            </a:r>
            <a:br>
              <a:rPr lang="en-GB" dirty="0" smtClean="0"/>
            </a:br>
            <a:r>
              <a:rPr lang="en-GB" sz="2800" dirty="0" smtClean="0">
                <a:hlinkClick r:id="rId2"/>
              </a:rPr>
              <a:t>http://fsharp.net</a:t>
            </a:r>
            <a:r>
              <a:rPr lang="en-GB" sz="2800" dirty="0" smtClean="0"/>
              <a:t> </a:t>
            </a:r>
            <a:br>
              <a:rPr lang="en-GB" sz="2800" dirty="0" smtClean="0"/>
            </a:br>
            <a:r>
              <a:rPr lang="en-GB" sz="2800" dirty="0" smtClean="0">
                <a:hlinkClick r:id="rId3"/>
              </a:rPr>
              <a:t>http</a:t>
            </a:r>
            <a:r>
              <a:rPr lang="en-GB" sz="2800" dirty="0" smtClean="0">
                <a:hlinkClick r:id="rId3"/>
              </a:rPr>
              <a:t>://blogs.msdn.com/dsyme</a:t>
            </a:r>
            <a:br>
              <a:rPr lang="en-GB" sz="2800" dirty="0" smtClean="0">
                <a:hlinkClick r:id="rId3"/>
              </a:rPr>
            </a:br>
            <a:r>
              <a:rPr lang="en-GB" sz="2800" dirty="0" smtClean="0">
                <a:hlinkClick r:id="rId4"/>
              </a:rPr>
              <a:t>http</a:t>
            </a:r>
            <a:r>
              <a:rPr lang="en-GB" sz="2800" dirty="0" smtClean="0">
                <a:hlinkClick r:id="rId4"/>
              </a:rPr>
              <a:t>://meetup.com/FSharpLondon</a:t>
            </a:r>
            <a:r>
              <a:rPr lang="en-GB" sz="2800" dirty="0" smtClean="0"/>
              <a:t> </a:t>
            </a:r>
            <a:br>
              <a:rPr lang="en-GB" sz="2800" dirty="0" smtClean="0"/>
            </a:br>
            <a:endParaRPr lang="en-GB" sz="2800"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42844" y="142852"/>
            <a:ext cx="8382000" cy="609398"/>
          </a:xfrm>
        </p:spPr>
        <p:txBody>
          <a:bodyPr/>
          <a:lstStyle/>
          <a:p>
            <a:r>
              <a:rPr lang="en-GB" dirty="0" smtClean="0"/>
              <a:t>F#:  Influences</a:t>
            </a:r>
            <a:endParaRPr lang="en-GB" dirty="0"/>
          </a:p>
        </p:txBody>
      </p:sp>
      <p:graphicFrame>
        <p:nvGraphicFramePr>
          <p:cNvPr id="10" name="Diagram 9"/>
          <p:cNvGraphicFramePr/>
          <p:nvPr/>
        </p:nvGraphicFramePr>
        <p:xfrm>
          <a:off x="428596" y="1428736"/>
          <a:ext cx="8382000" cy="257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0"/>
          <p:cNvGrpSpPr/>
          <p:nvPr/>
        </p:nvGrpSpPr>
        <p:grpSpPr>
          <a:xfrm>
            <a:off x="3571868" y="1785926"/>
            <a:ext cx="1944107" cy="1944107"/>
            <a:chOff x="3385633" y="2817223"/>
            <a:chExt cx="1944107" cy="1944107"/>
          </a:xfrm>
        </p:grpSpPr>
        <p:sp>
          <p:nvSpPr>
            <p:cNvPr id="12" name="Oval 11"/>
            <p:cNvSpPr/>
            <p:nvPr/>
          </p:nvSpPr>
          <p:spPr>
            <a:xfrm>
              <a:off x="3385633" y="2817223"/>
              <a:ext cx="1944107" cy="1944107"/>
            </a:xfrm>
            <a:prstGeom prst="ellipse">
              <a:avLst/>
            </a:prstGeom>
          </p:spPr>
          <p:style>
            <a:lnRef idx="0">
              <a:schemeClr val="accent2"/>
            </a:lnRef>
            <a:fillRef idx="3">
              <a:schemeClr val="accent2"/>
            </a:fillRef>
            <a:effectRef idx="3">
              <a:schemeClr val="accent2"/>
            </a:effectRef>
            <a:fontRef idx="minor">
              <a:schemeClr val="lt1"/>
            </a:fontRef>
          </p:style>
        </p:sp>
        <p:sp>
          <p:nvSpPr>
            <p:cNvPr id="13" name="Oval 4"/>
            <p:cNvSpPr/>
            <p:nvPr/>
          </p:nvSpPr>
          <p:spPr>
            <a:xfrm>
              <a:off x="3670341" y="3101931"/>
              <a:ext cx="1374691" cy="13746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275" tIns="41275" rIns="41275" bIns="41275" numCol="1" spcCol="1270" anchor="ctr" anchorCtr="0">
              <a:noAutofit/>
            </a:bodyPr>
            <a:lstStyle/>
            <a:p>
              <a:pPr lvl="0" algn="ctr" defTabSz="2889250" rtl="0">
                <a:lnSpc>
                  <a:spcPct val="90000"/>
                </a:lnSpc>
                <a:spcBef>
                  <a:spcPct val="0"/>
                </a:spcBef>
                <a:spcAft>
                  <a:spcPct val="35000"/>
                </a:spcAft>
              </a:pPr>
              <a:r>
                <a:rPr lang="en-GB" sz="6500" kern="1200" dirty="0" smtClean="0">
                  <a:solidFill>
                    <a:schemeClr val="tx1"/>
                  </a:solidFill>
                </a:rPr>
                <a:t>F#</a:t>
              </a:r>
              <a:endParaRPr lang="en-GB" sz="6500" kern="1200" dirty="0">
                <a:solidFill>
                  <a:schemeClr val="tx1"/>
                </a:solidFill>
              </a:endParaRPr>
            </a:p>
          </p:txBody>
        </p:sp>
      </p:grpSp>
      <p:sp>
        <p:nvSpPr>
          <p:cNvPr id="14" name="Shape 896007"/>
          <p:cNvSpPr>
            <a:spLocks/>
          </p:cNvSpPr>
          <p:nvPr/>
        </p:nvSpPr>
        <p:spPr bwMode="auto">
          <a:xfrm rot="10800000">
            <a:off x="1357290" y="3857628"/>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5" name="TextBox 896013"/>
          <p:cNvSpPr txBox="1">
            <a:spLocks noChangeArrowheads="1"/>
          </p:cNvSpPr>
          <p:nvPr/>
        </p:nvSpPr>
        <p:spPr bwMode="auto">
          <a:xfrm>
            <a:off x="1643042" y="4643446"/>
            <a:ext cx="2031325" cy="830997"/>
          </a:xfrm>
          <a:prstGeom prst="rect">
            <a:avLst/>
          </a:prstGeom>
          <a:noFill/>
          <a:ln w="9525">
            <a:noFill/>
            <a:miter lim="800000"/>
            <a:headEnd/>
            <a:tailEnd/>
          </a:ln>
        </p:spPr>
        <p:txBody>
          <a:bodyPr wrap="none" anchorCtr="1">
            <a:spAutoFit/>
          </a:bodyPr>
          <a:lstStyle/>
          <a:p>
            <a:r>
              <a:rPr lang="en-GB" sz="2400" b="1" dirty="0" smtClean="0"/>
              <a:t>Similar core </a:t>
            </a:r>
          </a:p>
          <a:p>
            <a:pPr algn="ctr"/>
            <a:r>
              <a:rPr lang="en-GB" sz="2400" b="1" dirty="0" smtClean="0"/>
              <a:t>language</a:t>
            </a:r>
            <a:endParaRPr lang="en-GB" sz="2400" b="1" dirty="0"/>
          </a:p>
        </p:txBody>
      </p:sp>
      <p:sp>
        <p:nvSpPr>
          <p:cNvPr id="16" name="Shape 896007"/>
          <p:cNvSpPr>
            <a:spLocks/>
          </p:cNvSpPr>
          <p:nvPr/>
        </p:nvSpPr>
        <p:spPr bwMode="auto">
          <a:xfrm rot="10800000" flipH="1">
            <a:off x="4886792" y="3929067"/>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7" name="TextBox 896013"/>
          <p:cNvSpPr txBox="1">
            <a:spLocks noChangeArrowheads="1"/>
          </p:cNvSpPr>
          <p:nvPr/>
        </p:nvSpPr>
        <p:spPr bwMode="auto">
          <a:xfrm>
            <a:off x="4572000" y="4643446"/>
            <a:ext cx="2201244" cy="830997"/>
          </a:xfrm>
          <a:prstGeom prst="rect">
            <a:avLst/>
          </a:prstGeom>
          <a:noFill/>
          <a:ln w="9525">
            <a:noFill/>
            <a:miter lim="800000"/>
            <a:headEnd/>
            <a:tailEnd/>
          </a:ln>
        </p:spPr>
        <p:txBody>
          <a:bodyPr wrap="none" anchorCtr="1">
            <a:spAutoFit/>
          </a:bodyPr>
          <a:lstStyle/>
          <a:p>
            <a:r>
              <a:rPr lang="en-GB" sz="2400" b="1" dirty="0" smtClean="0"/>
              <a:t>Similar object</a:t>
            </a:r>
          </a:p>
          <a:p>
            <a:pPr algn="ctr"/>
            <a:r>
              <a:rPr lang="en-GB" sz="2400" b="1" dirty="0" smtClean="0"/>
              <a:t>model</a:t>
            </a:r>
            <a:endParaRPr lang="en-GB" sz="2400" b="1"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 Combining Paradigms</a:t>
            </a:r>
            <a:endParaRPr lang="en-GB" dirty="0"/>
          </a:p>
        </p:txBody>
      </p:sp>
      <p:sp>
        <p:nvSpPr>
          <p:cNvPr id="4" name="TextBox 3"/>
          <p:cNvSpPr txBox="1"/>
          <p:nvPr/>
        </p:nvSpPr>
        <p:spPr>
          <a:xfrm>
            <a:off x="357158" y="1928802"/>
            <a:ext cx="184731" cy="369332"/>
          </a:xfrm>
          <a:prstGeom prst="rect">
            <a:avLst/>
          </a:prstGeom>
          <a:noFill/>
        </p:spPr>
        <p:txBody>
          <a:bodyPr wrap="none" rtlCol="0">
            <a:spAutoFit/>
          </a:bodyPr>
          <a:lstStyle/>
          <a:p>
            <a:endParaRPr lang="en-GB" dirty="0"/>
          </a:p>
        </p:txBody>
      </p:sp>
      <p:sp>
        <p:nvSpPr>
          <p:cNvPr id="5" name="TextBox 4"/>
          <p:cNvSpPr txBox="1"/>
          <p:nvPr/>
        </p:nvSpPr>
        <p:spPr>
          <a:xfrm>
            <a:off x="285720" y="1500174"/>
            <a:ext cx="8572560" cy="5041380"/>
          </a:xfrm>
          <a:prstGeom prst="rect">
            <a:avLst/>
          </a:prstGeom>
          <a:noFill/>
        </p:spPr>
        <p:txBody>
          <a:bodyPr wrap="square" rtlCol="0">
            <a:spAutoFit/>
          </a:bodyPr>
          <a:lstStyle/>
          <a:p>
            <a:pPr>
              <a:lnSpc>
                <a:spcPct val="110000"/>
              </a:lnSpc>
            </a:pPr>
            <a:r>
              <a:rPr lang="en-GB" sz="2400" i="1" dirty="0" smtClean="0"/>
              <a:t>I've been coding in F# lately, for a production task. </a:t>
            </a:r>
            <a:br>
              <a:rPr lang="en-GB" sz="2400" i="1" dirty="0" smtClean="0"/>
            </a:br>
            <a:r>
              <a:rPr lang="en-GB" sz="2400" i="1" dirty="0" smtClean="0"/>
              <a:t/>
            </a:r>
            <a:br>
              <a:rPr lang="en-GB" sz="2400" i="1" dirty="0" smtClean="0"/>
            </a:br>
            <a:r>
              <a:rPr lang="en-GB" sz="2400" i="1" dirty="0" smtClean="0"/>
              <a:t>F# allows you to </a:t>
            </a:r>
            <a:r>
              <a:rPr lang="en-GB" sz="2400" b="1" i="1" dirty="0" smtClean="0">
                <a:solidFill>
                  <a:srgbClr val="00B0F0"/>
                </a:solidFill>
              </a:rPr>
              <a:t>move smoothly</a:t>
            </a:r>
            <a:r>
              <a:rPr lang="en-GB" sz="2400" i="1" dirty="0" smtClean="0">
                <a:solidFill>
                  <a:schemeClr val="bg1"/>
                </a:solidFill>
              </a:rPr>
              <a:t> </a:t>
            </a:r>
            <a:r>
              <a:rPr lang="en-GB" sz="2400" i="1" dirty="0" smtClean="0"/>
              <a:t>in your programming style... I start with pure </a:t>
            </a:r>
            <a:r>
              <a:rPr lang="en-GB" sz="2400" i="1" u="sng" dirty="0" smtClean="0"/>
              <a:t>functional</a:t>
            </a:r>
            <a:r>
              <a:rPr lang="en-GB" sz="2400" i="1" dirty="0" smtClean="0"/>
              <a:t> code, shift slightly towards an </a:t>
            </a:r>
            <a:r>
              <a:rPr lang="en-GB" sz="2400" i="1" u="sng" dirty="0" smtClean="0"/>
              <a:t>object-oriented</a:t>
            </a:r>
            <a:r>
              <a:rPr lang="en-GB" sz="2400" i="1" dirty="0" smtClean="0"/>
              <a:t> style, and in production code, I sometimes have to do some </a:t>
            </a:r>
            <a:r>
              <a:rPr lang="en-GB" sz="2400" i="1" u="sng" dirty="0" smtClean="0"/>
              <a:t>imperative</a:t>
            </a:r>
            <a:r>
              <a:rPr lang="en-GB" sz="2400" i="1" dirty="0" smtClean="0"/>
              <a:t> programming. </a:t>
            </a:r>
          </a:p>
          <a:p>
            <a:pPr>
              <a:lnSpc>
                <a:spcPct val="110000"/>
              </a:lnSpc>
            </a:pPr>
            <a:endParaRPr lang="en-GB" sz="2400" i="1" dirty="0" smtClean="0">
              <a:solidFill>
                <a:schemeClr val="bg1"/>
              </a:solidFill>
            </a:endParaRPr>
          </a:p>
          <a:p>
            <a:pPr>
              <a:lnSpc>
                <a:spcPct val="110000"/>
              </a:lnSpc>
            </a:pPr>
            <a:r>
              <a:rPr lang="en-GB" sz="2400" i="1" dirty="0" smtClean="0"/>
              <a:t>I can </a:t>
            </a:r>
            <a:r>
              <a:rPr lang="en-GB" sz="2400" b="1" i="1" dirty="0" smtClean="0">
                <a:solidFill>
                  <a:schemeClr val="accent2">
                    <a:lumMod val="60000"/>
                    <a:lumOff val="40000"/>
                  </a:schemeClr>
                </a:solidFill>
              </a:rPr>
              <a:t>start with a pure idea</a:t>
            </a:r>
            <a:r>
              <a:rPr lang="en-GB" sz="2400" i="1" dirty="0" smtClean="0"/>
              <a:t>, and still </a:t>
            </a:r>
            <a:r>
              <a:rPr lang="en-GB" sz="2400" b="1" i="1" dirty="0" smtClean="0">
                <a:solidFill>
                  <a:schemeClr val="accent2">
                    <a:lumMod val="60000"/>
                    <a:lumOff val="40000"/>
                  </a:schemeClr>
                </a:solidFill>
              </a:rPr>
              <a:t>finish my project with realistic code</a:t>
            </a:r>
            <a:r>
              <a:rPr lang="en-GB" sz="2400" i="1" dirty="0" smtClean="0"/>
              <a:t>. You're never disappointed in any phase of the project!</a:t>
            </a:r>
          </a:p>
          <a:p>
            <a:pPr>
              <a:lnSpc>
                <a:spcPct val="140000"/>
              </a:lnSpc>
            </a:pPr>
            <a:endParaRPr lang="en-GB" sz="2000" i="1" dirty="0" smtClean="0"/>
          </a:p>
          <a:p>
            <a:pPr algn="r">
              <a:lnSpc>
                <a:spcPct val="140000"/>
              </a:lnSpc>
            </a:pPr>
            <a:r>
              <a:rPr lang="en-GB" sz="2000" dirty="0" smtClean="0"/>
              <a:t>Julien </a:t>
            </a:r>
            <a:r>
              <a:rPr lang="en-GB" sz="2000" dirty="0" err="1" smtClean="0"/>
              <a:t>Laugel</a:t>
            </a:r>
            <a:r>
              <a:rPr lang="en-GB" sz="2000" dirty="0" smtClean="0"/>
              <a:t>, Chief Software Architect, www.eurostocks.com</a:t>
            </a:r>
            <a:r>
              <a:rPr lang="en-GB" sz="2000" i="1" dirty="0" smtClean="0"/>
              <a:t/>
            </a:r>
            <a:br>
              <a:rPr lang="en-GB" sz="2000" i="1" dirty="0" smtClean="0"/>
            </a:br>
            <a:endParaRPr lang="en-GB" sz="2000" i="1"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chEd_Europe">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4667</TotalTime>
  <Words>2607</Words>
  <Application>Microsoft Office PowerPoint</Application>
  <PresentationFormat>On-screen Show (4:3)</PresentationFormat>
  <Paragraphs>702</Paragraphs>
  <Slides>71</Slides>
  <Notes>24</Notes>
  <HiddenSlides>0</HiddenSlides>
  <MMClips>0</MMClips>
  <ScaleCrop>false</ScaleCrop>
  <HeadingPairs>
    <vt:vector size="4" baseType="variant">
      <vt:variant>
        <vt:lpstr>Theme</vt:lpstr>
      </vt:variant>
      <vt:variant>
        <vt:i4>2</vt:i4>
      </vt:variant>
      <vt:variant>
        <vt:lpstr>Slide Titles</vt:lpstr>
      </vt:variant>
      <vt:variant>
        <vt:i4>71</vt:i4>
      </vt:variant>
    </vt:vector>
  </HeadingPairs>
  <TitlesOfParts>
    <vt:vector size="73" baseType="lpstr">
      <vt:lpstr>TechEd_Europe</vt:lpstr>
      <vt:lpstr>Office Theme</vt:lpstr>
      <vt:lpstr>Some F# for the Erlang programmer</vt:lpstr>
      <vt:lpstr>We’ve been busy </vt:lpstr>
      <vt:lpstr>F# Topics for the Erlang Programmer</vt:lpstr>
      <vt:lpstr>Simplicity: Scripting</vt:lpstr>
      <vt:lpstr>Simplicity: Functional Data</vt:lpstr>
      <vt:lpstr>Simplicity: Functional Data</vt:lpstr>
      <vt:lpstr>Async.Parallel [ http "www.google.com";                  http "www.bing.com";                  http "www.yahoo.com"; ]  </vt:lpstr>
      <vt:lpstr>F#:  Influences</vt:lpstr>
      <vt:lpstr>F#: Combining Paradigms</vt:lpstr>
      <vt:lpstr>Slide 10</vt:lpstr>
      <vt:lpstr>Erlang/F# - Aims are Different</vt:lpstr>
      <vt:lpstr>F# &amp; Erlang - The Familiar</vt:lpstr>
      <vt:lpstr>F# &amp; Erlang - The Familiar</vt:lpstr>
      <vt:lpstr>However...</vt:lpstr>
      <vt:lpstr>Slide 15</vt:lpstr>
      <vt:lpstr>F# Topics for the Erlang Programmer</vt:lpstr>
      <vt:lpstr>Slide 17</vt:lpstr>
      <vt:lpstr>Tutorial: Fundamentals</vt:lpstr>
      <vt:lpstr>Fundamentals - Whitespace Matters</vt:lpstr>
      <vt:lpstr>Whitespace Matters</vt:lpstr>
      <vt:lpstr>Basics</vt:lpstr>
      <vt:lpstr>Basics</vt:lpstr>
      <vt:lpstr>Basics</vt:lpstr>
      <vt:lpstr>Basics</vt:lpstr>
      <vt:lpstr>Basics</vt:lpstr>
      <vt:lpstr>Functional– Pipelines</vt:lpstr>
      <vt:lpstr>Functional– Pipelines</vt:lpstr>
      <vt:lpstr>[ … ]</vt:lpstr>
      <vt:lpstr>[ … ]</vt:lpstr>
      <vt:lpstr>seq { … }</vt:lpstr>
      <vt:lpstr>Generating Data with seq { … }</vt:lpstr>
      <vt:lpstr>Generating Data with seq { … }</vt:lpstr>
      <vt:lpstr>Generating Structured Data</vt:lpstr>
      <vt:lpstr>Generating Structured Data (2)</vt:lpstr>
      <vt:lpstr>Tutorial: Actors &amp; Async</vt:lpstr>
      <vt:lpstr>Slide 36</vt:lpstr>
      <vt:lpstr>Actors</vt:lpstr>
      <vt:lpstr>Actors</vt:lpstr>
      <vt:lpstr>So what is async { ... }?</vt:lpstr>
      <vt:lpstr>Slide 40</vt:lpstr>
      <vt:lpstr>Computational Model Example</vt:lpstr>
      <vt:lpstr>Slide 42</vt:lpstr>
      <vt:lpstr>async { ... }</vt:lpstr>
      <vt:lpstr>The many uses of F# async { ... }</vt:lpstr>
      <vt:lpstr>The many uses of F# async { ... }</vt:lpstr>
      <vt:lpstr>Demo: Web Crawling</vt:lpstr>
      <vt:lpstr>Slide 47</vt:lpstr>
      <vt:lpstr>Slide 48</vt:lpstr>
      <vt:lpstr>Slide 49</vt:lpstr>
      <vt:lpstr>F# example: Serving 5,000+ simultaneous TCP connections with ~10 threads</vt:lpstr>
      <vt:lpstr>Slide 51</vt:lpstr>
      <vt:lpstr>Slide 52</vt:lpstr>
      <vt:lpstr>One Agent</vt:lpstr>
      <vt:lpstr>100,000 Agents</vt:lpstr>
      <vt:lpstr>Agents – Typed messages</vt:lpstr>
      <vt:lpstr>Agents – Untyped messages</vt:lpstr>
      <vt:lpstr>Agents – State Isolation</vt:lpstr>
      <vt:lpstr>Agents - PostAndAsyncReply</vt:lpstr>
      <vt:lpstr>Miscellaneous Actor Topics</vt:lpstr>
      <vt:lpstr>Tutorial: Objects</vt:lpstr>
      <vt:lpstr>Objects</vt:lpstr>
      <vt:lpstr>F# - Objects + Functional</vt:lpstr>
      <vt:lpstr>Objects + Functional</vt:lpstr>
      <vt:lpstr>F# - Objects + Imperative</vt:lpstr>
      <vt:lpstr>OO: F#/C# comparisons</vt:lpstr>
      <vt:lpstr>Class with Properties</vt:lpstr>
      <vt:lpstr>Wrapping Up</vt:lpstr>
      <vt:lpstr>In Summary</vt:lpstr>
      <vt:lpstr>Not Covered</vt:lpstr>
      <vt:lpstr>Latest Books about F#</vt:lpstr>
      <vt:lpstr>Questions &amp; Discussion http://fsharp.net  http://blogs.msdn.com/dsyme http://meetup.com/FSharpLondon  </vt:lpstr>
    </vt:vector>
  </TitlesOfParts>
  <Manager>&lt;Content Manager Name Here&gt;</Manager>
  <Company>Slidework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Tech·Ed  North America 2009</dc:subject>
  <dc:creator>Pennie</dc:creator>
  <dc:description>Template: Slidework LLC
Formatting:
Event Date: May 11 - 15, 2009
Event Location: Los Angeles, CA
Audience:</dc:description>
  <cp:lastModifiedBy>Don Syme</cp:lastModifiedBy>
  <cp:revision>225</cp:revision>
  <dcterms:created xsi:type="dcterms:W3CDTF">2009-03-17T17:00:19Z</dcterms:created>
  <dcterms:modified xsi:type="dcterms:W3CDTF">2010-06-11T11:24:27Z</dcterms:modified>
</cp:coreProperties>
</file>