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50"/>
  </p:notesMasterIdLst>
  <p:handoutMasterIdLst>
    <p:handoutMasterId r:id="rId51"/>
  </p:handoutMasterIdLst>
  <p:sldIdLst>
    <p:sldId id="466" r:id="rId2"/>
    <p:sldId id="658" r:id="rId3"/>
    <p:sldId id="620" r:id="rId4"/>
    <p:sldId id="646" r:id="rId5"/>
    <p:sldId id="645" r:id="rId6"/>
    <p:sldId id="644" r:id="rId7"/>
    <p:sldId id="621" r:id="rId8"/>
    <p:sldId id="622" r:id="rId9"/>
    <p:sldId id="623" r:id="rId10"/>
    <p:sldId id="625" r:id="rId11"/>
    <p:sldId id="653" r:id="rId12"/>
    <p:sldId id="652" r:id="rId13"/>
    <p:sldId id="654" r:id="rId14"/>
    <p:sldId id="655" r:id="rId15"/>
    <p:sldId id="656" r:id="rId16"/>
    <p:sldId id="657" r:id="rId17"/>
    <p:sldId id="651" r:id="rId18"/>
    <p:sldId id="607" r:id="rId19"/>
    <p:sldId id="608" r:id="rId20"/>
    <p:sldId id="609" r:id="rId21"/>
    <p:sldId id="610" r:id="rId22"/>
    <p:sldId id="611" r:id="rId23"/>
    <p:sldId id="612" r:id="rId24"/>
    <p:sldId id="613" r:id="rId25"/>
    <p:sldId id="614" r:id="rId26"/>
    <p:sldId id="650" r:id="rId27"/>
    <p:sldId id="626" r:id="rId28"/>
    <p:sldId id="627" r:id="rId29"/>
    <p:sldId id="628" r:id="rId30"/>
    <p:sldId id="570" r:id="rId31"/>
    <p:sldId id="580" r:id="rId32"/>
    <p:sldId id="573" r:id="rId33"/>
    <p:sldId id="615" r:id="rId34"/>
    <p:sldId id="616" r:id="rId35"/>
    <p:sldId id="643" r:id="rId36"/>
    <p:sldId id="280" r:id="rId37"/>
    <p:sldId id="642" r:id="rId38"/>
    <p:sldId id="634" r:id="rId39"/>
    <p:sldId id="635" r:id="rId40"/>
    <p:sldId id="636" r:id="rId41"/>
    <p:sldId id="637" r:id="rId42"/>
    <p:sldId id="638" r:id="rId43"/>
    <p:sldId id="639" r:id="rId44"/>
    <p:sldId id="640" r:id="rId45"/>
    <p:sldId id="641" r:id="rId46"/>
    <p:sldId id="629" r:id="rId47"/>
    <p:sldId id="630" r:id="rId48"/>
    <p:sldId id="506" r:id="rId4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99"/>
    <a:srgbClr val="000000"/>
    <a:srgbClr val="CCFFCC"/>
    <a:srgbClr val="CCCCCC"/>
    <a:srgbClr val="F6AE1E"/>
    <a:srgbClr val="FFFFFF"/>
    <a:srgbClr val="FF0066"/>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105" autoAdjust="0"/>
  </p:normalViewPr>
  <p:slideViewPr>
    <p:cSldViewPr snapToGrid="0">
      <p:cViewPr varScale="1">
        <p:scale>
          <a:sx n="63" d="100"/>
          <a:sy n="63" d="100"/>
        </p:scale>
        <p:origin x="-108" y="-174"/>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93C47-7400-4DD4-9359-558A64BC170A}" type="doc">
      <dgm:prSet loTypeId="urn:microsoft.com/office/officeart/2005/8/layout/process1" loCatId="process" qsTypeId="urn:microsoft.com/office/officeart/2005/8/quickstyle/simple1" qsCatId="simple" csTypeId="urn:microsoft.com/office/officeart/2005/8/colors/accent3_5" csCatId="accent3" phldr="1"/>
      <dgm:spPr/>
      <dgm:t>
        <a:bodyPr/>
        <a:lstStyle/>
        <a:p>
          <a:endParaRPr lang="en-GB"/>
        </a:p>
      </dgm:t>
    </dgm:pt>
    <dgm:pt modelId="{D8059176-ACF7-486F-9A68-525D2BC3FADC}">
      <dgm:prSet custT="1"/>
      <dgm:spPr/>
      <dgm:t>
        <a:bodyPr/>
        <a:lstStyle/>
        <a:p>
          <a:pPr rtl="0"/>
          <a:r>
            <a:rPr lang="en-GB" sz="3200" dirty="0" smtClean="0"/>
            <a:t>F# </a:t>
          </a:r>
          <a:endParaRPr lang="en-GB" sz="3200" dirty="0"/>
        </a:p>
      </dgm:t>
    </dgm:pt>
    <dgm:pt modelId="{CB1FFEBE-7DD0-4D5D-95EB-30F953435118}" type="parTrans" cxnId="{19D0EE08-19EA-4B7A-8951-9B2F96597A31}">
      <dgm:prSet/>
      <dgm:spPr/>
      <dgm:t>
        <a:bodyPr/>
        <a:lstStyle/>
        <a:p>
          <a:endParaRPr lang="en-GB"/>
        </a:p>
      </dgm:t>
    </dgm:pt>
    <dgm:pt modelId="{8646B798-76B5-4119-8E51-D0312466090F}" type="sibTrans" cxnId="{19D0EE08-19EA-4B7A-8951-9B2F96597A31}">
      <dgm:prSet/>
      <dgm:spPr/>
      <dgm:t>
        <a:bodyPr/>
        <a:lstStyle/>
        <a:p>
          <a:endParaRPr lang="en-GB"/>
        </a:p>
      </dgm:t>
    </dgm:pt>
    <dgm:pt modelId="{B8E33EC4-2EFA-4BD4-8CBD-36C1F055A483}">
      <dgm:prSet custT="1"/>
      <dgm:spPr/>
      <dgm:t>
        <a:bodyPr/>
        <a:lstStyle/>
        <a:p>
          <a:pPr rtl="0"/>
          <a:r>
            <a:rPr lang="en-GB" sz="3200" dirty="0" smtClean="0"/>
            <a:t>Parallel</a:t>
          </a:r>
          <a:endParaRPr lang="en-GB" sz="3200" dirty="0"/>
        </a:p>
      </dgm:t>
    </dgm:pt>
    <dgm:pt modelId="{DB4B4BB2-C8B0-40EF-9CC5-658F48C4C517}" type="parTrans" cxnId="{DE7E92C2-C94E-43F7-A108-0A4581394F66}">
      <dgm:prSet/>
      <dgm:spPr/>
      <dgm:t>
        <a:bodyPr/>
        <a:lstStyle/>
        <a:p>
          <a:endParaRPr lang="en-GB"/>
        </a:p>
      </dgm:t>
    </dgm:pt>
    <dgm:pt modelId="{73138345-E58C-4152-BEB4-54D1BFE572B9}" type="sibTrans" cxnId="{DE7E92C2-C94E-43F7-A108-0A4581394F66}">
      <dgm:prSet/>
      <dgm:spPr/>
      <dgm:t>
        <a:bodyPr/>
        <a:lstStyle/>
        <a:p>
          <a:endParaRPr lang="en-GB"/>
        </a:p>
      </dgm:t>
    </dgm:pt>
    <dgm:pt modelId="{141FA1FE-9859-40E8-B9F3-868239BA63F6}">
      <dgm:prSet custT="1"/>
      <dgm:spPr/>
      <dgm:t>
        <a:bodyPr/>
        <a:lstStyle/>
        <a:p>
          <a:pPr rtl="0"/>
          <a:r>
            <a:rPr lang="en-GB" sz="3600" dirty="0" smtClean="0"/>
            <a:t>Server</a:t>
          </a:r>
          <a:endParaRPr lang="en-GB" sz="3600" dirty="0"/>
        </a:p>
      </dgm:t>
    </dgm:pt>
    <dgm:pt modelId="{01116C18-383F-45A7-B69E-594CB9A286D3}" type="parTrans" cxnId="{C55B575B-09A0-401F-9982-C564BD154EC4}">
      <dgm:prSet/>
      <dgm:spPr/>
      <dgm:t>
        <a:bodyPr/>
        <a:lstStyle/>
        <a:p>
          <a:endParaRPr lang="en-GB"/>
        </a:p>
      </dgm:t>
    </dgm:pt>
    <dgm:pt modelId="{93F0D563-2A9F-46FB-A963-EFDE7A526731}" type="sibTrans" cxnId="{C55B575B-09A0-401F-9982-C564BD154EC4}">
      <dgm:prSet/>
      <dgm:spPr/>
      <dgm:t>
        <a:bodyPr/>
        <a:lstStyle/>
        <a:p>
          <a:endParaRPr lang="en-GB"/>
        </a:p>
      </dgm:t>
    </dgm:pt>
    <dgm:pt modelId="{F47D1EAE-2B3B-4DCD-B084-FE7211F0CA2F}">
      <dgm:prSet/>
      <dgm:spPr/>
      <dgm:t>
        <a:bodyPr/>
        <a:lstStyle/>
        <a:p>
          <a:pPr rtl="0"/>
          <a:r>
            <a:rPr lang="en-GB" dirty="0" smtClean="0"/>
            <a:t>Agents</a:t>
          </a:r>
          <a:endParaRPr lang="en-GB" dirty="0"/>
        </a:p>
      </dgm:t>
    </dgm:pt>
    <dgm:pt modelId="{E849E0AE-9FFD-4C65-B331-554BF92B0BC2}" type="parTrans" cxnId="{87B4CA5D-8D4C-448E-9C82-B16A11FBC8A5}">
      <dgm:prSet/>
      <dgm:spPr/>
      <dgm:t>
        <a:bodyPr/>
        <a:lstStyle/>
        <a:p>
          <a:endParaRPr lang="en-GB"/>
        </a:p>
      </dgm:t>
    </dgm:pt>
    <dgm:pt modelId="{27BA3C9B-03A3-4B62-B581-F259959650DE}" type="sibTrans" cxnId="{87B4CA5D-8D4C-448E-9C82-B16A11FBC8A5}">
      <dgm:prSet/>
      <dgm:spPr/>
      <dgm:t>
        <a:bodyPr/>
        <a:lstStyle/>
        <a:p>
          <a:endParaRPr lang="en-GB"/>
        </a:p>
      </dgm:t>
    </dgm:pt>
    <dgm:pt modelId="{2D1F42B0-8635-4E88-8B87-EECA87E2CA97}" type="pres">
      <dgm:prSet presAssocID="{9B193C47-7400-4DD4-9359-558A64BC170A}" presName="Name0" presStyleCnt="0">
        <dgm:presLayoutVars>
          <dgm:dir/>
          <dgm:resizeHandles val="exact"/>
        </dgm:presLayoutVars>
      </dgm:prSet>
      <dgm:spPr/>
      <dgm:t>
        <a:bodyPr/>
        <a:lstStyle/>
        <a:p>
          <a:endParaRPr lang="en-GB"/>
        </a:p>
      </dgm:t>
    </dgm:pt>
    <dgm:pt modelId="{9A1BFA8D-3F24-4EAD-8E72-D9F1E57F82DD}" type="pres">
      <dgm:prSet presAssocID="{D8059176-ACF7-486F-9A68-525D2BC3FADC}" presName="node" presStyleLbl="node1" presStyleIdx="0" presStyleCnt="4">
        <dgm:presLayoutVars>
          <dgm:bulletEnabled val="1"/>
        </dgm:presLayoutVars>
      </dgm:prSet>
      <dgm:spPr/>
      <dgm:t>
        <a:bodyPr/>
        <a:lstStyle/>
        <a:p>
          <a:endParaRPr lang="en-GB"/>
        </a:p>
      </dgm:t>
    </dgm:pt>
    <dgm:pt modelId="{2E32B71F-E584-41FC-943D-AB77CE5D2E23}" type="pres">
      <dgm:prSet presAssocID="{8646B798-76B5-4119-8E51-D0312466090F}" presName="sibTrans" presStyleLbl="sibTrans2D1" presStyleIdx="0" presStyleCnt="3"/>
      <dgm:spPr/>
      <dgm:t>
        <a:bodyPr/>
        <a:lstStyle/>
        <a:p>
          <a:endParaRPr lang="en-GB"/>
        </a:p>
      </dgm:t>
    </dgm:pt>
    <dgm:pt modelId="{01ECC769-E5B2-4E48-B9BE-1914ACD6365D}" type="pres">
      <dgm:prSet presAssocID="{8646B798-76B5-4119-8E51-D0312466090F}" presName="connectorText" presStyleLbl="sibTrans2D1" presStyleIdx="0" presStyleCnt="3"/>
      <dgm:spPr/>
      <dgm:t>
        <a:bodyPr/>
        <a:lstStyle/>
        <a:p>
          <a:endParaRPr lang="en-GB"/>
        </a:p>
      </dgm:t>
    </dgm:pt>
    <dgm:pt modelId="{A7576EB5-77C0-4967-A421-CE4132E51FA1}" type="pres">
      <dgm:prSet presAssocID="{B8E33EC4-2EFA-4BD4-8CBD-36C1F055A483}" presName="node" presStyleLbl="node1" presStyleIdx="1" presStyleCnt="4" custLinFactY="-81402" custLinFactNeighborY="-100000">
        <dgm:presLayoutVars>
          <dgm:bulletEnabled val="1"/>
        </dgm:presLayoutVars>
      </dgm:prSet>
      <dgm:spPr/>
      <dgm:t>
        <a:bodyPr/>
        <a:lstStyle/>
        <a:p>
          <a:endParaRPr lang="en-GB"/>
        </a:p>
      </dgm:t>
    </dgm:pt>
    <dgm:pt modelId="{CF940D06-359E-4251-A747-14B95905EF32}" type="pres">
      <dgm:prSet presAssocID="{73138345-E58C-4152-BEB4-54D1BFE572B9}" presName="sibTrans" presStyleLbl="sibTrans2D1" presStyleIdx="1" presStyleCnt="3" custAng="18364389" custScaleX="184871" custLinFactX="-100000" custLinFactY="100000" custLinFactNeighborX="-187789" custLinFactNeighborY="120952"/>
      <dgm:spPr/>
      <dgm:t>
        <a:bodyPr/>
        <a:lstStyle/>
        <a:p>
          <a:endParaRPr lang="en-GB"/>
        </a:p>
      </dgm:t>
    </dgm:pt>
    <dgm:pt modelId="{67C52102-9AC9-4B16-85A7-65A6EB4FB437}" type="pres">
      <dgm:prSet presAssocID="{73138345-E58C-4152-BEB4-54D1BFE572B9}" presName="connectorText" presStyleLbl="sibTrans2D1" presStyleIdx="1" presStyleCnt="3"/>
      <dgm:spPr/>
      <dgm:t>
        <a:bodyPr/>
        <a:lstStyle/>
        <a:p>
          <a:endParaRPr lang="en-GB"/>
        </a:p>
      </dgm:t>
    </dgm:pt>
    <dgm:pt modelId="{EE2E5D40-36D7-4CBF-95BC-A19B96D9D7EE}" type="pres">
      <dgm:prSet presAssocID="{141FA1FE-9859-40E8-B9F3-868239BA63F6}" presName="node" presStyleLbl="node1" presStyleIdx="2" presStyleCnt="4" custLinFactX="-40317" custLinFactNeighborX="-100000" custLinFactNeighborY="-10008">
        <dgm:presLayoutVars>
          <dgm:bulletEnabled val="1"/>
        </dgm:presLayoutVars>
      </dgm:prSet>
      <dgm:spPr/>
      <dgm:t>
        <a:bodyPr/>
        <a:lstStyle/>
        <a:p>
          <a:endParaRPr lang="en-GB"/>
        </a:p>
      </dgm:t>
    </dgm:pt>
    <dgm:pt modelId="{0A60A79A-6FA3-454B-A50B-7152EAF4185A}" type="pres">
      <dgm:prSet presAssocID="{93F0D563-2A9F-46FB-A963-EFDE7A526731}" presName="sibTrans" presStyleLbl="sibTrans2D1" presStyleIdx="2" presStyleCnt="3" custAng="17227738" custScaleX="161504" custLinFactX="-140219" custLinFactNeighborX="-200000" custLinFactNeighborY="39347"/>
      <dgm:spPr/>
      <dgm:t>
        <a:bodyPr/>
        <a:lstStyle/>
        <a:p>
          <a:endParaRPr lang="en-GB"/>
        </a:p>
      </dgm:t>
    </dgm:pt>
    <dgm:pt modelId="{0FF6796D-3D69-467F-A047-299B93D5B69A}" type="pres">
      <dgm:prSet presAssocID="{93F0D563-2A9F-46FB-A963-EFDE7A526731}" presName="connectorText" presStyleLbl="sibTrans2D1" presStyleIdx="2" presStyleCnt="3"/>
      <dgm:spPr/>
      <dgm:t>
        <a:bodyPr/>
        <a:lstStyle/>
        <a:p>
          <a:endParaRPr lang="en-GB"/>
        </a:p>
      </dgm:t>
    </dgm:pt>
    <dgm:pt modelId="{FA332C85-6D89-4F14-8668-01CDD4F1EC5E}" type="pres">
      <dgm:prSet presAssocID="{F47D1EAE-2B3B-4DCD-B084-FE7211F0CA2F}" presName="node" presStyleLbl="node1" presStyleIdx="3" presStyleCnt="4" custLinFactX="-190977" custLinFactY="81402" custLinFactNeighborX="-200000" custLinFactNeighborY="100000">
        <dgm:presLayoutVars>
          <dgm:bulletEnabled val="1"/>
        </dgm:presLayoutVars>
      </dgm:prSet>
      <dgm:spPr/>
      <dgm:t>
        <a:bodyPr/>
        <a:lstStyle/>
        <a:p>
          <a:endParaRPr lang="en-GB"/>
        </a:p>
      </dgm:t>
    </dgm:pt>
  </dgm:ptLst>
  <dgm:cxnLst>
    <dgm:cxn modelId="{7941868C-7FB4-4BEA-8A36-FE94F40810F7}" type="presOf" srcId="{141FA1FE-9859-40E8-B9F3-868239BA63F6}" destId="{EE2E5D40-36D7-4CBF-95BC-A19B96D9D7EE}" srcOrd="0" destOrd="0" presId="urn:microsoft.com/office/officeart/2005/8/layout/process1"/>
    <dgm:cxn modelId="{19D0EE08-19EA-4B7A-8951-9B2F96597A31}" srcId="{9B193C47-7400-4DD4-9359-558A64BC170A}" destId="{D8059176-ACF7-486F-9A68-525D2BC3FADC}" srcOrd="0" destOrd="0" parTransId="{CB1FFEBE-7DD0-4D5D-95EB-30F953435118}" sibTransId="{8646B798-76B5-4119-8E51-D0312466090F}"/>
    <dgm:cxn modelId="{C55B575B-09A0-401F-9982-C564BD154EC4}" srcId="{9B193C47-7400-4DD4-9359-558A64BC170A}" destId="{141FA1FE-9859-40E8-B9F3-868239BA63F6}" srcOrd="2" destOrd="0" parTransId="{01116C18-383F-45A7-B69E-594CB9A286D3}" sibTransId="{93F0D563-2A9F-46FB-A963-EFDE7A526731}"/>
    <dgm:cxn modelId="{DB891BFE-FE4E-468D-B4EC-E8A7DEC2DD0D}" type="presOf" srcId="{73138345-E58C-4152-BEB4-54D1BFE572B9}" destId="{CF940D06-359E-4251-A747-14B95905EF32}" srcOrd="0" destOrd="0" presId="urn:microsoft.com/office/officeart/2005/8/layout/process1"/>
    <dgm:cxn modelId="{87B4CA5D-8D4C-448E-9C82-B16A11FBC8A5}" srcId="{9B193C47-7400-4DD4-9359-558A64BC170A}" destId="{F47D1EAE-2B3B-4DCD-B084-FE7211F0CA2F}" srcOrd="3" destOrd="0" parTransId="{E849E0AE-9FFD-4C65-B331-554BF92B0BC2}" sibTransId="{27BA3C9B-03A3-4B62-B581-F259959650DE}"/>
    <dgm:cxn modelId="{86253BCB-0858-4BD8-AB69-E0DE240B09B5}" type="presOf" srcId="{8646B798-76B5-4119-8E51-D0312466090F}" destId="{01ECC769-E5B2-4E48-B9BE-1914ACD6365D}" srcOrd="1" destOrd="0" presId="urn:microsoft.com/office/officeart/2005/8/layout/process1"/>
    <dgm:cxn modelId="{9C7F19D5-6E1B-4169-824E-3084852D8FB5}" type="presOf" srcId="{D8059176-ACF7-486F-9A68-525D2BC3FADC}" destId="{9A1BFA8D-3F24-4EAD-8E72-D9F1E57F82DD}" srcOrd="0" destOrd="0" presId="urn:microsoft.com/office/officeart/2005/8/layout/process1"/>
    <dgm:cxn modelId="{DE7E92C2-C94E-43F7-A108-0A4581394F66}" srcId="{9B193C47-7400-4DD4-9359-558A64BC170A}" destId="{B8E33EC4-2EFA-4BD4-8CBD-36C1F055A483}" srcOrd="1" destOrd="0" parTransId="{DB4B4BB2-C8B0-40EF-9CC5-658F48C4C517}" sibTransId="{73138345-E58C-4152-BEB4-54D1BFE572B9}"/>
    <dgm:cxn modelId="{F26770EF-EF88-4F1C-BE48-FE5E32891721}" type="presOf" srcId="{93F0D563-2A9F-46FB-A963-EFDE7A526731}" destId="{0FF6796D-3D69-467F-A047-299B93D5B69A}" srcOrd="1" destOrd="0" presId="urn:microsoft.com/office/officeart/2005/8/layout/process1"/>
    <dgm:cxn modelId="{322559CA-F868-4101-BC69-9D1185C55ECB}" type="presOf" srcId="{F47D1EAE-2B3B-4DCD-B084-FE7211F0CA2F}" destId="{FA332C85-6D89-4F14-8668-01CDD4F1EC5E}" srcOrd="0" destOrd="0" presId="urn:microsoft.com/office/officeart/2005/8/layout/process1"/>
    <dgm:cxn modelId="{EEC6A54B-86FD-4D80-89A4-FF94348CD3C0}" type="presOf" srcId="{73138345-E58C-4152-BEB4-54D1BFE572B9}" destId="{67C52102-9AC9-4B16-85A7-65A6EB4FB437}" srcOrd="1" destOrd="0" presId="urn:microsoft.com/office/officeart/2005/8/layout/process1"/>
    <dgm:cxn modelId="{78743004-2B5C-4C7B-A264-585561A28E06}" type="presOf" srcId="{B8E33EC4-2EFA-4BD4-8CBD-36C1F055A483}" destId="{A7576EB5-77C0-4967-A421-CE4132E51FA1}" srcOrd="0" destOrd="0" presId="urn:microsoft.com/office/officeart/2005/8/layout/process1"/>
    <dgm:cxn modelId="{60D3A401-5B93-42E2-8C52-709B40B85623}" type="presOf" srcId="{9B193C47-7400-4DD4-9359-558A64BC170A}" destId="{2D1F42B0-8635-4E88-8B87-EECA87E2CA97}" srcOrd="0" destOrd="0" presId="urn:microsoft.com/office/officeart/2005/8/layout/process1"/>
    <dgm:cxn modelId="{36A7A4F4-D191-4EE9-A102-CCFFA078133A}" type="presOf" srcId="{8646B798-76B5-4119-8E51-D0312466090F}" destId="{2E32B71F-E584-41FC-943D-AB77CE5D2E23}" srcOrd="0" destOrd="0" presId="urn:microsoft.com/office/officeart/2005/8/layout/process1"/>
    <dgm:cxn modelId="{F130F9DC-2C22-47A9-9BB2-5389BF822715}" type="presOf" srcId="{93F0D563-2A9F-46FB-A963-EFDE7A526731}" destId="{0A60A79A-6FA3-454B-A50B-7152EAF4185A}" srcOrd="0" destOrd="0" presId="urn:microsoft.com/office/officeart/2005/8/layout/process1"/>
    <dgm:cxn modelId="{1414FFCA-8731-4383-85B6-A6B45A9576A1}" type="presParOf" srcId="{2D1F42B0-8635-4E88-8B87-EECA87E2CA97}" destId="{9A1BFA8D-3F24-4EAD-8E72-D9F1E57F82DD}" srcOrd="0" destOrd="0" presId="urn:microsoft.com/office/officeart/2005/8/layout/process1"/>
    <dgm:cxn modelId="{104137BD-8B59-4D5D-8B95-AC2451D56FB7}" type="presParOf" srcId="{2D1F42B0-8635-4E88-8B87-EECA87E2CA97}" destId="{2E32B71F-E584-41FC-943D-AB77CE5D2E23}" srcOrd="1" destOrd="0" presId="urn:microsoft.com/office/officeart/2005/8/layout/process1"/>
    <dgm:cxn modelId="{6A0286AB-5A94-4729-B469-772AB610B0C1}" type="presParOf" srcId="{2E32B71F-E584-41FC-943D-AB77CE5D2E23}" destId="{01ECC769-E5B2-4E48-B9BE-1914ACD6365D}" srcOrd="0" destOrd="0" presId="urn:microsoft.com/office/officeart/2005/8/layout/process1"/>
    <dgm:cxn modelId="{7B6B5753-55D3-430D-81CD-D15AF05719E3}" type="presParOf" srcId="{2D1F42B0-8635-4E88-8B87-EECA87E2CA97}" destId="{A7576EB5-77C0-4967-A421-CE4132E51FA1}" srcOrd="2" destOrd="0" presId="urn:microsoft.com/office/officeart/2005/8/layout/process1"/>
    <dgm:cxn modelId="{5A80212F-38EF-46D2-B3AD-4F38D8802513}" type="presParOf" srcId="{2D1F42B0-8635-4E88-8B87-EECA87E2CA97}" destId="{CF940D06-359E-4251-A747-14B95905EF32}" srcOrd="3" destOrd="0" presId="urn:microsoft.com/office/officeart/2005/8/layout/process1"/>
    <dgm:cxn modelId="{0C0A7927-A381-40EB-AE04-A4FCEAD22D14}" type="presParOf" srcId="{CF940D06-359E-4251-A747-14B95905EF32}" destId="{67C52102-9AC9-4B16-85A7-65A6EB4FB437}" srcOrd="0" destOrd="0" presId="urn:microsoft.com/office/officeart/2005/8/layout/process1"/>
    <dgm:cxn modelId="{0D39AABF-8BE0-4237-B843-43B972151DB7}" type="presParOf" srcId="{2D1F42B0-8635-4E88-8B87-EECA87E2CA97}" destId="{EE2E5D40-36D7-4CBF-95BC-A19B96D9D7EE}" srcOrd="4" destOrd="0" presId="urn:microsoft.com/office/officeart/2005/8/layout/process1"/>
    <dgm:cxn modelId="{278D7D6A-D757-4139-9B4C-7BB341193F8A}" type="presParOf" srcId="{2D1F42B0-8635-4E88-8B87-EECA87E2CA97}" destId="{0A60A79A-6FA3-454B-A50B-7152EAF4185A}" srcOrd="5" destOrd="0" presId="urn:microsoft.com/office/officeart/2005/8/layout/process1"/>
    <dgm:cxn modelId="{F80A5415-11A0-4A55-8DD4-7D866FDBDC8A}" type="presParOf" srcId="{0A60A79A-6FA3-454B-A50B-7152EAF4185A}" destId="{0FF6796D-3D69-467F-A047-299B93D5B69A}" srcOrd="0" destOrd="0" presId="urn:microsoft.com/office/officeart/2005/8/layout/process1"/>
    <dgm:cxn modelId="{E92CAB44-125C-4C1E-B00C-639776925441}" type="presParOf" srcId="{2D1F42B0-8635-4E88-8B87-EECA87E2CA97}" destId="{FA332C85-6D89-4F14-8668-01CDD4F1EC5E}"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290243-9586-4FD8-9268-FFC159A953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6B25E8E-3AD5-476E-AE79-19EE4887E230}">
      <dgm:prSet custT="1"/>
      <dgm:spPr/>
      <dgm:t>
        <a:bodyPr/>
        <a:lstStyle/>
        <a:p>
          <a:pPr rtl="0"/>
          <a:r>
            <a:rPr lang="en-US" sz="5400" b="1" dirty="0" smtClean="0"/>
            <a:t>F#</a:t>
          </a:r>
          <a:endParaRPr lang="en-US" sz="2500" b="1" dirty="0"/>
        </a:p>
      </dgm:t>
    </dgm:pt>
    <dgm:pt modelId="{F2965A2F-5969-4BEE-816D-3851E58EC2F4}" type="parTrans" cxnId="{5878124E-315D-420E-A1E9-A7CC79A6320B}">
      <dgm:prSet/>
      <dgm:spPr/>
      <dgm:t>
        <a:bodyPr/>
        <a:lstStyle/>
        <a:p>
          <a:endParaRPr lang="en-US" b="1"/>
        </a:p>
      </dgm:t>
    </dgm:pt>
    <dgm:pt modelId="{4495C953-E758-40B5-96E6-91E656D25076}" type="sibTrans" cxnId="{5878124E-315D-420E-A1E9-A7CC79A6320B}">
      <dgm:prSet/>
      <dgm:spPr/>
      <dgm:t>
        <a:bodyPr/>
        <a:lstStyle/>
        <a:p>
          <a:endParaRPr lang="en-US" b="1"/>
        </a:p>
      </dgm:t>
    </dgm:pt>
    <dgm:pt modelId="{B6DA48CD-B6A1-40DF-B1B2-298D0352C4AA}">
      <dgm:prSet/>
      <dgm:spPr/>
      <dgm:t>
        <a:bodyPr/>
        <a:lstStyle/>
        <a:p>
          <a:pPr rtl="0"/>
          <a:r>
            <a:rPr lang="en-US" b="1" dirty="0" smtClean="0">
              <a:solidFill>
                <a:schemeClr val="bg1"/>
              </a:solidFill>
            </a:rPr>
            <a:t>A powerful addition to </a:t>
          </a:r>
          <a:r>
            <a:rPr lang="en-US" b="1" dirty="0" smtClean="0">
              <a:solidFill>
                <a:schemeClr val="bg1"/>
              </a:solidFill>
            </a:rPr>
            <a:t>Base Financial Tools</a:t>
          </a:r>
          <a:endParaRPr lang="en-US" b="1" dirty="0">
            <a:solidFill>
              <a:schemeClr val="bg1"/>
            </a:solidFill>
          </a:endParaRPr>
        </a:p>
      </dgm:t>
    </dgm:pt>
    <dgm:pt modelId="{1E1D15BA-B465-4B32-88A9-5EC3A54AFD7E}" type="parTrans" cxnId="{0A4FF1E7-E933-4C60-BCA1-B3784330DCD2}">
      <dgm:prSet/>
      <dgm:spPr/>
      <dgm:t>
        <a:bodyPr/>
        <a:lstStyle/>
        <a:p>
          <a:endParaRPr lang="en-US" b="1"/>
        </a:p>
      </dgm:t>
    </dgm:pt>
    <dgm:pt modelId="{AB616020-4390-47C6-943E-87A53E0DC69B}" type="sibTrans" cxnId="{0A4FF1E7-E933-4C60-BCA1-B3784330DCD2}">
      <dgm:prSet/>
      <dgm:spPr/>
      <dgm:t>
        <a:bodyPr/>
        <a:lstStyle/>
        <a:p>
          <a:endParaRPr lang="en-US" b="1"/>
        </a:p>
      </dgm:t>
    </dgm:pt>
    <dgm:pt modelId="{8379D34F-D2EB-44C7-A6BA-B404EF2D892C}">
      <dgm:prSet/>
      <dgm:spPr/>
      <dgm:t>
        <a:bodyPr/>
        <a:lstStyle/>
        <a:p>
          <a:pPr rtl="0"/>
          <a:r>
            <a:rPr lang="en-US" b="1" dirty="0" smtClean="0">
              <a:solidFill>
                <a:schemeClr val="bg1"/>
              </a:solidFill>
            </a:rPr>
            <a:t>F# + .NET 4.0 greatly simplify parallelism </a:t>
          </a:r>
          <a:endParaRPr lang="en-US" b="1" dirty="0">
            <a:solidFill>
              <a:schemeClr val="bg1"/>
            </a:solidFill>
          </a:endParaRPr>
        </a:p>
      </dgm:t>
    </dgm:pt>
    <dgm:pt modelId="{784C2F39-8EE2-4C1A-8502-BA28A769CF6F}" type="parTrans" cxnId="{48DCABCC-9DD7-488F-8A2E-2A88D8BE32F0}">
      <dgm:prSet/>
      <dgm:spPr/>
      <dgm:t>
        <a:bodyPr/>
        <a:lstStyle/>
        <a:p>
          <a:endParaRPr lang="en-US" b="1"/>
        </a:p>
      </dgm:t>
    </dgm:pt>
    <dgm:pt modelId="{565F2C0E-B1E4-41FA-8DCE-D03CDE3DB36D}" type="sibTrans" cxnId="{48DCABCC-9DD7-488F-8A2E-2A88D8BE32F0}">
      <dgm:prSet/>
      <dgm:spPr/>
      <dgm:t>
        <a:bodyPr/>
        <a:lstStyle/>
        <a:p>
          <a:endParaRPr lang="en-US" b="1"/>
        </a:p>
      </dgm:t>
    </dgm:pt>
    <dgm:pt modelId="{7D6988BB-C65B-4E09-813B-7747FFB5A8A2}">
      <dgm:prSet/>
      <dgm:spPr/>
      <dgm:t>
        <a:bodyPr/>
        <a:lstStyle/>
        <a:p>
          <a:pPr rtl="0"/>
          <a:r>
            <a:rPr lang="en-US" b="1" dirty="0" smtClean="0">
              <a:solidFill>
                <a:schemeClr val="bg1"/>
              </a:solidFill>
            </a:rPr>
            <a:t>F# is ready for use in production with VS2010</a:t>
          </a:r>
          <a:endParaRPr lang="en-US" b="1" dirty="0">
            <a:solidFill>
              <a:schemeClr val="bg1"/>
            </a:solidFill>
          </a:endParaRPr>
        </a:p>
      </dgm:t>
    </dgm:pt>
    <dgm:pt modelId="{71D039FD-D047-44D4-9296-81F6D5279051}" type="parTrans" cxnId="{E2016309-E145-43C6-8FC9-F006FC5FC1F1}">
      <dgm:prSet/>
      <dgm:spPr/>
      <dgm:t>
        <a:bodyPr/>
        <a:lstStyle/>
        <a:p>
          <a:endParaRPr lang="en-US" b="1"/>
        </a:p>
      </dgm:t>
    </dgm:pt>
    <dgm:pt modelId="{97966A1B-3566-43CC-877A-F65EBB3C1A0D}" type="sibTrans" cxnId="{E2016309-E145-43C6-8FC9-F006FC5FC1F1}">
      <dgm:prSet/>
      <dgm:spPr/>
      <dgm:t>
        <a:bodyPr/>
        <a:lstStyle/>
        <a:p>
          <a:endParaRPr lang="en-US" b="1"/>
        </a:p>
      </dgm:t>
    </dgm:pt>
    <dgm:pt modelId="{0027F459-B446-46B1-8201-A37991051222}">
      <dgm:prSet/>
      <dgm:spPr/>
      <dgm:t>
        <a:bodyPr/>
        <a:lstStyle/>
        <a:p>
          <a:pPr rtl="0"/>
          <a:r>
            <a:rPr lang="en-US" b="1" dirty="0" smtClean="0">
              <a:solidFill>
                <a:schemeClr val="bg1"/>
              </a:solidFill>
            </a:rPr>
            <a:t>Simple, powerful, and productive</a:t>
          </a:r>
          <a:endParaRPr lang="en-US" b="1" dirty="0">
            <a:solidFill>
              <a:schemeClr val="bg1"/>
            </a:solidFill>
          </a:endParaRPr>
        </a:p>
      </dgm:t>
    </dgm:pt>
    <dgm:pt modelId="{7FF8C639-B210-4124-A577-D463CD290EA6}" type="parTrans" cxnId="{EC78E062-EA3B-43A4-A0B5-9B30C61EC779}">
      <dgm:prSet/>
      <dgm:spPr/>
      <dgm:t>
        <a:bodyPr/>
        <a:lstStyle/>
        <a:p>
          <a:endParaRPr lang="en-GB" b="1"/>
        </a:p>
      </dgm:t>
    </dgm:pt>
    <dgm:pt modelId="{401F4873-09FD-4618-AC1C-F6AC07B1AE63}" type="sibTrans" cxnId="{EC78E062-EA3B-43A4-A0B5-9B30C61EC779}">
      <dgm:prSet/>
      <dgm:spPr/>
      <dgm:t>
        <a:bodyPr/>
        <a:lstStyle/>
        <a:p>
          <a:endParaRPr lang="en-GB" b="1"/>
        </a:p>
      </dgm:t>
    </dgm:pt>
    <dgm:pt modelId="{A2BDDE09-967E-4575-B702-D3388ABBADC8}" type="pres">
      <dgm:prSet presAssocID="{9F290243-9586-4FD8-9268-FFC159A95363}" presName="diagram" presStyleCnt="0">
        <dgm:presLayoutVars>
          <dgm:chMax val="1"/>
          <dgm:dir/>
          <dgm:animLvl val="ctr"/>
          <dgm:resizeHandles val="exact"/>
        </dgm:presLayoutVars>
      </dgm:prSet>
      <dgm:spPr/>
      <dgm:t>
        <a:bodyPr/>
        <a:lstStyle/>
        <a:p>
          <a:endParaRPr lang="en-GB"/>
        </a:p>
      </dgm:t>
    </dgm:pt>
    <dgm:pt modelId="{C75D8A5F-F48F-4013-9E99-B76AF4C4D7AF}" type="pres">
      <dgm:prSet presAssocID="{9F290243-9586-4FD8-9268-FFC159A95363}" presName="matrix" presStyleCnt="0"/>
      <dgm:spPr/>
    </dgm:pt>
    <dgm:pt modelId="{504ADB60-2DEB-48D0-8123-CA7933E4971B}" type="pres">
      <dgm:prSet presAssocID="{9F290243-9586-4FD8-9268-FFC159A95363}" presName="tile1" presStyleLbl="node1" presStyleIdx="0" presStyleCnt="4"/>
      <dgm:spPr/>
      <dgm:t>
        <a:bodyPr/>
        <a:lstStyle/>
        <a:p>
          <a:endParaRPr lang="en-GB"/>
        </a:p>
      </dgm:t>
    </dgm:pt>
    <dgm:pt modelId="{3BF692F9-897A-4426-BC45-0235699D63BA}" type="pres">
      <dgm:prSet presAssocID="{9F290243-9586-4FD8-9268-FFC159A95363}" presName="tile1text" presStyleLbl="node1" presStyleIdx="0" presStyleCnt="4">
        <dgm:presLayoutVars>
          <dgm:chMax val="0"/>
          <dgm:chPref val="0"/>
          <dgm:bulletEnabled val="1"/>
        </dgm:presLayoutVars>
      </dgm:prSet>
      <dgm:spPr/>
      <dgm:t>
        <a:bodyPr/>
        <a:lstStyle/>
        <a:p>
          <a:endParaRPr lang="en-GB"/>
        </a:p>
      </dgm:t>
    </dgm:pt>
    <dgm:pt modelId="{51DBD211-C134-41AD-AD57-176244304372}" type="pres">
      <dgm:prSet presAssocID="{9F290243-9586-4FD8-9268-FFC159A95363}" presName="tile2" presStyleLbl="node1" presStyleIdx="1" presStyleCnt="4"/>
      <dgm:spPr/>
      <dgm:t>
        <a:bodyPr/>
        <a:lstStyle/>
        <a:p>
          <a:endParaRPr lang="en-GB"/>
        </a:p>
      </dgm:t>
    </dgm:pt>
    <dgm:pt modelId="{31D08910-A6AB-452C-B3EB-93BCBD6544C8}" type="pres">
      <dgm:prSet presAssocID="{9F290243-9586-4FD8-9268-FFC159A95363}" presName="tile2text" presStyleLbl="node1" presStyleIdx="1" presStyleCnt="4">
        <dgm:presLayoutVars>
          <dgm:chMax val="0"/>
          <dgm:chPref val="0"/>
          <dgm:bulletEnabled val="1"/>
        </dgm:presLayoutVars>
      </dgm:prSet>
      <dgm:spPr/>
      <dgm:t>
        <a:bodyPr/>
        <a:lstStyle/>
        <a:p>
          <a:endParaRPr lang="en-GB"/>
        </a:p>
      </dgm:t>
    </dgm:pt>
    <dgm:pt modelId="{6341D0F4-C184-47C1-B6FD-93C52A30A16E}" type="pres">
      <dgm:prSet presAssocID="{9F290243-9586-4FD8-9268-FFC159A95363}" presName="tile3" presStyleLbl="node1" presStyleIdx="2" presStyleCnt="4"/>
      <dgm:spPr/>
      <dgm:t>
        <a:bodyPr/>
        <a:lstStyle/>
        <a:p>
          <a:endParaRPr lang="en-GB"/>
        </a:p>
      </dgm:t>
    </dgm:pt>
    <dgm:pt modelId="{BE121AA7-A037-43CD-8CC7-33C1B387C247}" type="pres">
      <dgm:prSet presAssocID="{9F290243-9586-4FD8-9268-FFC159A95363}" presName="tile3text" presStyleLbl="node1" presStyleIdx="2" presStyleCnt="4">
        <dgm:presLayoutVars>
          <dgm:chMax val="0"/>
          <dgm:chPref val="0"/>
          <dgm:bulletEnabled val="1"/>
        </dgm:presLayoutVars>
      </dgm:prSet>
      <dgm:spPr/>
      <dgm:t>
        <a:bodyPr/>
        <a:lstStyle/>
        <a:p>
          <a:endParaRPr lang="en-GB"/>
        </a:p>
      </dgm:t>
    </dgm:pt>
    <dgm:pt modelId="{06F7728C-5299-4235-8017-DBD5BC2DB36C}" type="pres">
      <dgm:prSet presAssocID="{9F290243-9586-4FD8-9268-FFC159A95363}" presName="tile4" presStyleLbl="node1" presStyleIdx="3" presStyleCnt="4"/>
      <dgm:spPr/>
      <dgm:t>
        <a:bodyPr/>
        <a:lstStyle/>
        <a:p>
          <a:endParaRPr lang="en-GB"/>
        </a:p>
      </dgm:t>
    </dgm:pt>
    <dgm:pt modelId="{ECFA074D-691D-42C6-A6A7-C04D755BBC44}" type="pres">
      <dgm:prSet presAssocID="{9F290243-9586-4FD8-9268-FFC159A95363}" presName="tile4text" presStyleLbl="node1" presStyleIdx="3" presStyleCnt="4">
        <dgm:presLayoutVars>
          <dgm:chMax val="0"/>
          <dgm:chPref val="0"/>
          <dgm:bulletEnabled val="1"/>
        </dgm:presLayoutVars>
      </dgm:prSet>
      <dgm:spPr/>
      <dgm:t>
        <a:bodyPr/>
        <a:lstStyle/>
        <a:p>
          <a:endParaRPr lang="en-GB"/>
        </a:p>
      </dgm:t>
    </dgm:pt>
    <dgm:pt modelId="{62CD59B7-0D31-4CEC-A61C-C239FA1C3946}" type="pres">
      <dgm:prSet presAssocID="{9F290243-9586-4FD8-9268-FFC159A95363}" presName="centerTile" presStyleLbl="fgShp" presStyleIdx="0" presStyleCnt="1">
        <dgm:presLayoutVars>
          <dgm:chMax val="0"/>
          <dgm:chPref val="0"/>
        </dgm:presLayoutVars>
      </dgm:prSet>
      <dgm:spPr/>
      <dgm:t>
        <a:bodyPr/>
        <a:lstStyle/>
        <a:p>
          <a:endParaRPr lang="en-US"/>
        </a:p>
      </dgm:t>
    </dgm:pt>
  </dgm:ptLst>
  <dgm:cxnLst>
    <dgm:cxn modelId="{E2016309-E145-43C6-8FC9-F006FC5FC1F1}" srcId="{A6B25E8E-3AD5-476E-AE79-19EE4887E230}" destId="{7D6988BB-C65B-4E09-813B-7747FFB5A8A2}" srcOrd="3" destOrd="0" parTransId="{71D039FD-D047-44D4-9296-81F6D5279051}" sibTransId="{97966A1B-3566-43CC-877A-F65EBB3C1A0D}"/>
    <dgm:cxn modelId="{0A4FF1E7-E933-4C60-BCA1-B3784330DCD2}" srcId="{A6B25E8E-3AD5-476E-AE79-19EE4887E230}" destId="{B6DA48CD-B6A1-40DF-B1B2-298D0352C4AA}" srcOrd="1" destOrd="0" parTransId="{1E1D15BA-B465-4B32-88A9-5EC3A54AFD7E}" sibTransId="{AB616020-4390-47C6-943E-87A53E0DC69B}"/>
    <dgm:cxn modelId="{E7297E5A-4896-409F-A58D-9F045D717E10}" type="presOf" srcId="{7D6988BB-C65B-4E09-813B-7747FFB5A8A2}" destId="{06F7728C-5299-4235-8017-DBD5BC2DB36C}" srcOrd="0" destOrd="0" presId="urn:microsoft.com/office/officeart/2005/8/layout/matrix1"/>
    <dgm:cxn modelId="{C6A5B3EB-D776-4546-A500-57C602C2AA8F}" type="presOf" srcId="{B6DA48CD-B6A1-40DF-B1B2-298D0352C4AA}" destId="{31D08910-A6AB-452C-B3EB-93BCBD6544C8}" srcOrd="1" destOrd="0" presId="urn:microsoft.com/office/officeart/2005/8/layout/matrix1"/>
    <dgm:cxn modelId="{3068BB04-DC13-44E0-8ACC-8C59507AB019}" type="presOf" srcId="{0027F459-B446-46B1-8201-A37991051222}" destId="{3BF692F9-897A-4426-BC45-0235699D63BA}" srcOrd="1" destOrd="0" presId="urn:microsoft.com/office/officeart/2005/8/layout/matrix1"/>
    <dgm:cxn modelId="{FA28B1CA-5301-4807-853B-DD68AA115927}" type="presOf" srcId="{A6B25E8E-3AD5-476E-AE79-19EE4887E230}" destId="{62CD59B7-0D31-4CEC-A61C-C239FA1C3946}" srcOrd="0" destOrd="0" presId="urn:microsoft.com/office/officeart/2005/8/layout/matrix1"/>
    <dgm:cxn modelId="{5878124E-315D-420E-A1E9-A7CC79A6320B}" srcId="{9F290243-9586-4FD8-9268-FFC159A95363}" destId="{A6B25E8E-3AD5-476E-AE79-19EE4887E230}" srcOrd="0" destOrd="0" parTransId="{F2965A2F-5969-4BEE-816D-3851E58EC2F4}" sibTransId="{4495C953-E758-40B5-96E6-91E656D25076}"/>
    <dgm:cxn modelId="{48DCABCC-9DD7-488F-8A2E-2A88D8BE32F0}" srcId="{A6B25E8E-3AD5-476E-AE79-19EE4887E230}" destId="{8379D34F-D2EB-44C7-A6BA-B404EF2D892C}" srcOrd="2" destOrd="0" parTransId="{784C2F39-8EE2-4C1A-8502-BA28A769CF6F}" sibTransId="{565F2C0E-B1E4-41FA-8DCE-D03CDE3DB36D}"/>
    <dgm:cxn modelId="{6F0F3DC0-8634-4B6A-82B5-5E151928A3EB}" type="presOf" srcId="{8379D34F-D2EB-44C7-A6BA-B404EF2D892C}" destId="{BE121AA7-A037-43CD-8CC7-33C1B387C247}" srcOrd="1" destOrd="0" presId="urn:microsoft.com/office/officeart/2005/8/layout/matrix1"/>
    <dgm:cxn modelId="{C47E0A3B-461B-4EB8-9566-6334BBEA8131}" type="presOf" srcId="{7D6988BB-C65B-4E09-813B-7747FFB5A8A2}" destId="{ECFA074D-691D-42C6-A6A7-C04D755BBC44}" srcOrd="1" destOrd="0" presId="urn:microsoft.com/office/officeart/2005/8/layout/matrix1"/>
    <dgm:cxn modelId="{B55EC948-F8D9-406A-977D-735DDB41AAA7}" type="presOf" srcId="{0027F459-B446-46B1-8201-A37991051222}" destId="{504ADB60-2DEB-48D0-8123-CA7933E4971B}" srcOrd="0" destOrd="0" presId="urn:microsoft.com/office/officeart/2005/8/layout/matrix1"/>
    <dgm:cxn modelId="{6467CAFF-042A-42AF-8EF6-FC9DF64AAC9B}" type="presOf" srcId="{9F290243-9586-4FD8-9268-FFC159A95363}" destId="{A2BDDE09-967E-4575-B702-D3388ABBADC8}" srcOrd="0" destOrd="0" presId="urn:microsoft.com/office/officeart/2005/8/layout/matrix1"/>
    <dgm:cxn modelId="{977CDF7B-42EB-48BF-828F-AF94B4C919C7}" type="presOf" srcId="{8379D34F-D2EB-44C7-A6BA-B404EF2D892C}" destId="{6341D0F4-C184-47C1-B6FD-93C52A30A16E}" srcOrd="0" destOrd="0" presId="urn:microsoft.com/office/officeart/2005/8/layout/matrix1"/>
    <dgm:cxn modelId="{EC78E062-EA3B-43A4-A0B5-9B30C61EC779}" srcId="{A6B25E8E-3AD5-476E-AE79-19EE4887E230}" destId="{0027F459-B446-46B1-8201-A37991051222}" srcOrd="0" destOrd="0" parTransId="{7FF8C639-B210-4124-A577-D463CD290EA6}" sibTransId="{401F4873-09FD-4618-AC1C-F6AC07B1AE63}"/>
    <dgm:cxn modelId="{4B526903-1037-48E7-8AB0-D205E5FF7DC2}" type="presOf" srcId="{B6DA48CD-B6A1-40DF-B1B2-298D0352C4AA}" destId="{51DBD211-C134-41AD-AD57-176244304372}" srcOrd="0" destOrd="0" presId="urn:microsoft.com/office/officeart/2005/8/layout/matrix1"/>
    <dgm:cxn modelId="{BF48F68A-EED0-46E3-ADA3-751B7B74D0A7}" type="presParOf" srcId="{A2BDDE09-967E-4575-B702-D3388ABBADC8}" destId="{C75D8A5F-F48F-4013-9E99-B76AF4C4D7AF}" srcOrd="0" destOrd="0" presId="urn:microsoft.com/office/officeart/2005/8/layout/matrix1"/>
    <dgm:cxn modelId="{ED0F7A8D-C2AC-441D-B4FE-7750151CF6EF}" type="presParOf" srcId="{C75D8A5F-F48F-4013-9E99-B76AF4C4D7AF}" destId="{504ADB60-2DEB-48D0-8123-CA7933E4971B}" srcOrd="0" destOrd="0" presId="urn:microsoft.com/office/officeart/2005/8/layout/matrix1"/>
    <dgm:cxn modelId="{41A46E9D-C7B9-465A-BBF0-F4C672F04AED}" type="presParOf" srcId="{C75D8A5F-F48F-4013-9E99-B76AF4C4D7AF}" destId="{3BF692F9-897A-4426-BC45-0235699D63BA}" srcOrd="1" destOrd="0" presId="urn:microsoft.com/office/officeart/2005/8/layout/matrix1"/>
    <dgm:cxn modelId="{48D11D9D-AA8B-40BF-A6E6-56ABC5759149}" type="presParOf" srcId="{C75D8A5F-F48F-4013-9E99-B76AF4C4D7AF}" destId="{51DBD211-C134-41AD-AD57-176244304372}" srcOrd="2" destOrd="0" presId="urn:microsoft.com/office/officeart/2005/8/layout/matrix1"/>
    <dgm:cxn modelId="{F8E1E71E-251C-41AB-AC13-DA44879F7A9B}" type="presParOf" srcId="{C75D8A5F-F48F-4013-9E99-B76AF4C4D7AF}" destId="{31D08910-A6AB-452C-B3EB-93BCBD6544C8}" srcOrd="3" destOrd="0" presId="urn:microsoft.com/office/officeart/2005/8/layout/matrix1"/>
    <dgm:cxn modelId="{20B9C9FD-0F90-4678-86AE-FDEB0CC80B3E}" type="presParOf" srcId="{C75D8A5F-F48F-4013-9E99-B76AF4C4D7AF}" destId="{6341D0F4-C184-47C1-B6FD-93C52A30A16E}" srcOrd="4" destOrd="0" presId="urn:microsoft.com/office/officeart/2005/8/layout/matrix1"/>
    <dgm:cxn modelId="{96D4BCB7-F017-4D42-B9BF-5F2D6271EC9C}" type="presParOf" srcId="{C75D8A5F-F48F-4013-9E99-B76AF4C4D7AF}" destId="{BE121AA7-A037-43CD-8CC7-33C1B387C247}" srcOrd="5" destOrd="0" presId="urn:microsoft.com/office/officeart/2005/8/layout/matrix1"/>
    <dgm:cxn modelId="{DBAC19DE-0174-43CB-9DDD-FB49F438B66B}" type="presParOf" srcId="{C75D8A5F-F48F-4013-9E99-B76AF4C4D7AF}" destId="{06F7728C-5299-4235-8017-DBD5BC2DB36C}" srcOrd="6" destOrd="0" presId="urn:microsoft.com/office/officeart/2005/8/layout/matrix1"/>
    <dgm:cxn modelId="{A8195E9A-4B3C-493C-B9AC-FA9B029F6526}" type="presParOf" srcId="{C75D8A5F-F48F-4013-9E99-B76AF4C4D7AF}" destId="{ECFA074D-691D-42C6-A6A7-C04D755BBC44}" srcOrd="7" destOrd="0" presId="urn:microsoft.com/office/officeart/2005/8/layout/matrix1"/>
    <dgm:cxn modelId="{7D2F4262-106C-470E-8EFE-BBCB07A88B44}" type="presParOf" srcId="{A2BDDE09-967E-4575-B702-D3388ABBADC8}" destId="{62CD59B7-0D31-4CEC-A61C-C239FA1C3946}"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7835CE-1BE1-4A04-BE2A-3B99D265ACD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GB"/>
        </a:p>
      </dgm:t>
    </dgm:pt>
    <dgm:pt modelId="{20F9648A-07FE-49CA-8945-9ECA77F1781E}">
      <dgm:prSet phldrT="[Text]" custT="1">
        <dgm:style>
          <a:lnRef idx="1">
            <a:schemeClr val="accent6"/>
          </a:lnRef>
          <a:fillRef idx="3">
            <a:schemeClr val="accent6"/>
          </a:fillRef>
          <a:effectRef idx="2">
            <a:schemeClr val="accent6"/>
          </a:effectRef>
          <a:fontRef idx="minor">
            <a:schemeClr val="lt1"/>
          </a:fontRef>
        </dgm:style>
      </dgm:prSet>
      <dgm:spPr>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a:solidFill>
            <a:schemeClr val="tx1"/>
          </a:solidFill>
        </a:ln>
      </dgm:spPr>
      <dgm:t>
        <a:bodyPr/>
        <a:lstStyle/>
        <a:p>
          <a:r>
            <a:rPr lang="en-GB" sz="2400" dirty="0" err="1" smtClean="0">
              <a:solidFill>
                <a:schemeClr val="tx1"/>
              </a:solidFill>
            </a:rPr>
            <a:t>Python,OCaml</a:t>
          </a:r>
          <a:endParaRPr lang="en-GB" sz="2400" dirty="0" smtClean="0">
            <a:solidFill>
              <a:schemeClr val="tx1"/>
            </a:solidFill>
          </a:endParaRPr>
        </a:p>
        <a:p>
          <a:r>
            <a:rPr lang="en-GB" sz="2400" dirty="0" smtClean="0">
              <a:solidFill>
                <a:schemeClr val="tx1"/>
              </a:solidFill>
            </a:rPr>
            <a:t>Haskell</a:t>
          </a:r>
          <a:endParaRPr lang="en-GB" sz="2400" dirty="0">
            <a:solidFill>
              <a:schemeClr val="tx1"/>
            </a:solidFill>
          </a:endParaRPr>
        </a:p>
      </dgm:t>
    </dgm:pt>
    <dgm:pt modelId="{2510AB78-CD66-44D3-AFB1-13FEFAC0F5D7}" type="parTrans" cxnId="{FFB7330F-9F15-47B7-8289-1B0A2EC29656}">
      <dgm:prSet/>
      <dgm:spPr/>
      <dgm:t>
        <a:bodyPr/>
        <a:lstStyle/>
        <a:p>
          <a:endParaRPr lang="en-GB"/>
        </a:p>
      </dgm:t>
    </dgm:pt>
    <dgm:pt modelId="{31F21FAB-B9F4-4A2F-B30F-21D9ED973B92}" type="sibTrans" cxnId="{FFB7330F-9F15-47B7-8289-1B0A2EC29656}">
      <dgm:prSet/>
      <dgm:spPr/>
      <dgm:t>
        <a:bodyPr/>
        <a:lstStyle/>
        <a:p>
          <a:endParaRPr lang="en-GB"/>
        </a:p>
      </dgm:t>
    </dgm:pt>
    <dgm:pt modelId="{B3929F1D-153B-450C-99EA-6E8BC8DBE9F4}">
      <dgm:prSet phldrT="[Text]" custT="1">
        <dgm:style>
          <a:lnRef idx="1">
            <a:schemeClr val="accent6"/>
          </a:lnRef>
          <a:fillRef idx="3">
            <a:schemeClr val="accent6"/>
          </a:fillRef>
          <a:effectRef idx="2">
            <a:schemeClr val="accent6"/>
          </a:effectRef>
          <a:fontRef idx="minor">
            <a:schemeClr val="lt1"/>
          </a:fontRef>
        </dgm:style>
      </dgm:prSet>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a:solidFill>
            <a:schemeClr val="tx1"/>
          </a:solidFill>
        </a:ln>
      </dgm:spPr>
      <dgm:t>
        <a:bodyPr/>
        <a:lstStyle/>
        <a:p>
          <a:r>
            <a:rPr lang="en-GB" sz="3600" dirty="0" smtClean="0">
              <a:solidFill>
                <a:schemeClr val="tx1"/>
              </a:solidFill>
            </a:rPr>
            <a:t>C#/.NET</a:t>
          </a:r>
          <a:endParaRPr lang="en-GB" sz="3600" dirty="0">
            <a:solidFill>
              <a:schemeClr val="tx1"/>
            </a:solidFill>
          </a:endParaRPr>
        </a:p>
      </dgm:t>
    </dgm:pt>
    <dgm:pt modelId="{220AAC19-E5A3-47E3-BB91-6BDEF09711E3}" type="parTrans" cxnId="{552B9BD3-715A-4AE5-AE37-F7D8095C7ED8}">
      <dgm:prSet/>
      <dgm:spPr/>
      <dgm:t>
        <a:bodyPr/>
        <a:lstStyle/>
        <a:p>
          <a:endParaRPr lang="en-GB"/>
        </a:p>
      </dgm:t>
    </dgm:pt>
    <dgm:pt modelId="{1ABFF025-BD37-4FB7-8816-9E54B23B71CD}" type="sibTrans" cxnId="{552B9BD3-715A-4AE5-AE37-F7D8095C7ED8}">
      <dgm:prSet/>
      <dgm:spPr/>
      <dgm:t>
        <a:bodyPr/>
        <a:lstStyle/>
        <a:p>
          <a:endParaRPr lang="en-GB"/>
        </a:p>
      </dgm:t>
    </dgm:pt>
    <dgm:pt modelId="{F46DFFE8-954F-4BDC-9232-DB8F826D64D9}" type="pres">
      <dgm:prSet presAssocID="{0D7835CE-1BE1-4A04-BE2A-3B99D265ACDD}" presName="diagram" presStyleCnt="0">
        <dgm:presLayoutVars>
          <dgm:dir/>
          <dgm:resizeHandles val="exact"/>
        </dgm:presLayoutVars>
      </dgm:prSet>
      <dgm:spPr/>
      <dgm:t>
        <a:bodyPr/>
        <a:lstStyle/>
        <a:p>
          <a:endParaRPr lang="en-GB"/>
        </a:p>
      </dgm:t>
    </dgm:pt>
    <dgm:pt modelId="{C45D112E-F679-4F2C-BB3E-32C985B93210}" type="pres">
      <dgm:prSet presAssocID="{20F9648A-07FE-49CA-8945-9ECA77F1781E}" presName="arrow" presStyleLbl="node1" presStyleIdx="0" presStyleCnt="2">
        <dgm:presLayoutVars>
          <dgm:bulletEnabled val="1"/>
        </dgm:presLayoutVars>
      </dgm:prSet>
      <dgm:spPr/>
      <dgm:t>
        <a:bodyPr/>
        <a:lstStyle/>
        <a:p>
          <a:endParaRPr lang="en-GB"/>
        </a:p>
      </dgm:t>
    </dgm:pt>
    <dgm:pt modelId="{26085288-8BBD-4A18-B782-013657CD3B38}" type="pres">
      <dgm:prSet presAssocID="{B3929F1D-153B-450C-99EA-6E8BC8DBE9F4}" presName="arrow" presStyleLbl="node1" presStyleIdx="1" presStyleCnt="2">
        <dgm:presLayoutVars>
          <dgm:bulletEnabled val="1"/>
        </dgm:presLayoutVars>
      </dgm:prSet>
      <dgm:spPr/>
      <dgm:t>
        <a:bodyPr/>
        <a:lstStyle/>
        <a:p>
          <a:endParaRPr lang="en-GB"/>
        </a:p>
      </dgm:t>
    </dgm:pt>
  </dgm:ptLst>
  <dgm:cxnLst>
    <dgm:cxn modelId="{FFB7330F-9F15-47B7-8289-1B0A2EC29656}" srcId="{0D7835CE-1BE1-4A04-BE2A-3B99D265ACDD}" destId="{20F9648A-07FE-49CA-8945-9ECA77F1781E}" srcOrd="0" destOrd="0" parTransId="{2510AB78-CD66-44D3-AFB1-13FEFAC0F5D7}" sibTransId="{31F21FAB-B9F4-4A2F-B30F-21D9ED973B92}"/>
    <dgm:cxn modelId="{552B9BD3-715A-4AE5-AE37-F7D8095C7ED8}" srcId="{0D7835CE-1BE1-4A04-BE2A-3B99D265ACDD}" destId="{B3929F1D-153B-450C-99EA-6E8BC8DBE9F4}" srcOrd="1" destOrd="0" parTransId="{220AAC19-E5A3-47E3-BB91-6BDEF09711E3}" sibTransId="{1ABFF025-BD37-4FB7-8816-9E54B23B71CD}"/>
    <dgm:cxn modelId="{56B93403-E79D-4FFA-818A-29E489E6696F}" type="presOf" srcId="{B3929F1D-153B-450C-99EA-6E8BC8DBE9F4}" destId="{26085288-8BBD-4A18-B782-013657CD3B38}" srcOrd="0" destOrd="0" presId="urn:microsoft.com/office/officeart/2005/8/layout/arrow5"/>
    <dgm:cxn modelId="{2D8DBF6F-6986-49DA-BD2C-007C4824FDCA}" type="presOf" srcId="{20F9648A-07FE-49CA-8945-9ECA77F1781E}" destId="{C45D112E-F679-4F2C-BB3E-32C985B93210}" srcOrd="0" destOrd="0" presId="urn:microsoft.com/office/officeart/2005/8/layout/arrow5"/>
    <dgm:cxn modelId="{2CC0D1BF-14C6-4735-90C7-423862A882A7}" type="presOf" srcId="{0D7835CE-1BE1-4A04-BE2A-3B99D265ACDD}" destId="{F46DFFE8-954F-4BDC-9232-DB8F826D64D9}" srcOrd="0" destOrd="0" presId="urn:microsoft.com/office/officeart/2005/8/layout/arrow5"/>
    <dgm:cxn modelId="{7B93FFAE-37EC-4E1A-A179-29D0A8ABF6E8}" type="presParOf" srcId="{F46DFFE8-954F-4BDC-9232-DB8F826D64D9}" destId="{C45D112E-F679-4F2C-BB3E-32C985B93210}" srcOrd="0" destOrd="0" presId="urn:microsoft.com/office/officeart/2005/8/layout/arrow5"/>
    <dgm:cxn modelId="{B00D5CBB-4666-4DEA-A76C-0FDA51686E54}" type="presParOf" srcId="{F46DFFE8-954F-4BDC-9232-DB8F826D64D9}" destId="{26085288-8BBD-4A18-B782-013657CD3B38}"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1BFA8D-3F24-4EAD-8E72-D9F1E57F82DD}">
      <dsp:nvSpPr>
        <dsp:cNvPr id="0" name=""/>
        <dsp:cNvSpPr/>
      </dsp:nvSpPr>
      <dsp:spPr>
        <a:xfrm>
          <a:off x="3924" y="2155461"/>
          <a:ext cx="1715744" cy="1029446"/>
        </a:xfrm>
        <a:prstGeom prst="roundRect">
          <a:avLst>
            <a:gd name="adj" fmla="val 10000"/>
          </a:avLst>
        </a:prstGeom>
        <a:solidFill>
          <a:schemeClr val="accent3">
            <a:alpha val="9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F# </a:t>
          </a:r>
          <a:endParaRPr lang="en-GB" sz="3200" kern="1200" dirty="0"/>
        </a:p>
      </dsp:txBody>
      <dsp:txXfrm>
        <a:off x="3924" y="2155461"/>
        <a:ext cx="1715744" cy="1029446"/>
      </dsp:txXfrm>
    </dsp:sp>
    <dsp:sp modelId="{2E32B71F-E584-41FC-943D-AB77CE5D2E23}">
      <dsp:nvSpPr>
        <dsp:cNvPr id="0" name=""/>
        <dsp:cNvSpPr/>
      </dsp:nvSpPr>
      <dsp:spPr>
        <a:xfrm rot="19328231">
          <a:off x="1717178" y="1511144"/>
          <a:ext cx="723613" cy="42550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19328231">
        <a:off x="1717178" y="1511144"/>
        <a:ext cx="723613" cy="425504"/>
      </dsp:txXfrm>
    </dsp:sp>
    <dsp:sp modelId="{A7576EB5-77C0-4967-A421-CE4132E51FA1}">
      <dsp:nvSpPr>
        <dsp:cNvPr id="0" name=""/>
        <dsp:cNvSpPr/>
      </dsp:nvSpPr>
      <dsp:spPr>
        <a:xfrm>
          <a:off x="2405966" y="288024"/>
          <a:ext cx="1715744" cy="1029446"/>
        </a:xfrm>
        <a:prstGeom prst="roundRect">
          <a:avLst>
            <a:gd name="adj" fmla="val 10000"/>
          </a:avLst>
        </a:prstGeom>
        <a:solidFill>
          <a:schemeClr val="accent3">
            <a:alpha val="90000"/>
            <a:hueOff val="0"/>
            <a:satOff val="0"/>
            <a:lumOff val="0"/>
            <a:alphaOff val="-13333"/>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GB" sz="3200" kern="1200" dirty="0" smtClean="0"/>
            <a:t>Parallel</a:t>
          </a:r>
          <a:endParaRPr lang="en-GB" sz="3200" kern="1200" dirty="0"/>
        </a:p>
      </dsp:txBody>
      <dsp:txXfrm>
        <a:off x="2405966" y="288024"/>
        <a:ext cx="1715744" cy="1029446"/>
      </dsp:txXfrm>
    </dsp:sp>
    <dsp:sp modelId="{CF940D06-359E-4251-A747-14B95905EF32}">
      <dsp:nvSpPr>
        <dsp:cNvPr id="0" name=""/>
        <dsp:cNvSpPr/>
      </dsp:nvSpPr>
      <dsp:spPr>
        <a:xfrm rot="21600000">
          <a:off x="2082121" y="2423385"/>
          <a:ext cx="890955" cy="425504"/>
        </a:xfrm>
        <a:prstGeom prst="rightArrow">
          <a:avLst>
            <a:gd name="adj1" fmla="val 60000"/>
            <a:gd name="adj2" fmla="val 50000"/>
          </a:avLst>
        </a:prstGeom>
        <a:solidFill>
          <a:schemeClr val="accent3">
            <a:shade val="90000"/>
            <a:hueOff val="330831"/>
            <a:satOff val="-18353"/>
            <a:lumOff val="20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1600000">
        <a:off x="2082121" y="2423385"/>
        <a:ext cx="890955" cy="425504"/>
      </dsp:txXfrm>
    </dsp:sp>
    <dsp:sp modelId="{EE2E5D40-36D7-4CBF-95BC-A19B96D9D7EE}">
      <dsp:nvSpPr>
        <dsp:cNvPr id="0" name=""/>
        <dsp:cNvSpPr/>
      </dsp:nvSpPr>
      <dsp:spPr>
        <a:xfrm>
          <a:off x="3691329" y="2052434"/>
          <a:ext cx="1715744" cy="1029446"/>
        </a:xfrm>
        <a:prstGeom prst="roundRect">
          <a:avLst>
            <a:gd name="adj" fmla="val 10000"/>
          </a:avLst>
        </a:prstGeom>
        <a:solidFill>
          <a:schemeClr val="accent3">
            <a:alpha val="90000"/>
            <a:hueOff val="0"/>
            <a:satOff val="0"/>
            <a:lumOff val="0"/>
            <a:alphaOff val="-26667"/>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GB" sz="3600" kern="1200" dirty="0" smtClean="0"/>
            <a:t>Server</a:t>
          </a:r>
          <a:endParaRPr lang="en-GB" sz="3600" kern="1200" dirty="0"/>
        </a:p>
      </dsp:txBody>
      <dsp:txXfrm>
        <a:off x="3691329" y="2052434"/>
        <a:ext cx="1715744" cy="1029446"/>
      </dsp:txXfrm>
    </dsp:sp>
    <dsp:sp modelId="{0A60A79A-6FA3-454B-A50B-7152EAF4185A}">
      <dsp:nvSpPr>
        <dsp:cNvPr id="0" name=""/>
        <dsp:cNvSpPr/>
      </dsp:nvSpPr>
      <dsp:spPr>
        <a:xfrm rot="2056361">
          <a:off x="2043757" y="3521175"/>
          <a:ext cx="842936" cy="425504"/>
        </a:xfrm>
        <a:prstGeom prst="rightArrow">
          <a:avLst>
            <a:gd name="adj1" fmla="val 60000"/>
            <a:gd name="adj2" fmla="val 50000"/>
          </a:avLst>
        </a:prstGeom>
        <a:solidFill>
          <a:schemeClr val="accent3">
            <a:shade val="90000"/>
            <a:hueOff val="661662"/>
            <a:satOff val="-36706"/>
            <a:lumOff val="40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kern="1200"/>
        </a:p>
      </dsp:txBody>
      <dsp:txXfrm rot="2056361">
        <a:off x="2043757" y="3521175"/>
        <a:ext cx="842936" cy="425504"/>
      </dsp:txXfrm>
    </dsp:sp>
    <dsp:sp modelId="{FA332C85-6D89-4F14-8668-01CDD4F1EC5E}">
      <dsp:nvSpPr>
        <dsp:cNvPr id="0" name=""/>
        <dsp:cNvSpPr/>
      </dsp:nvSpPr>
      <dsp:spPr>
        <a:xfrm>
          <a:off x="3083489" y="4022897"/>
          <a:ext cx="1715744" cy="1029446"/>
        </a:xfrm>
        <a:prstGeom prst="roundRect">
          <a:avLst>
            <a:gd name="adj" fmla="val 10000"/>
          </a:avLst>
        </a:prstGeom>
        <a:solidFill>
          <a:schemeClr val="accent3">
            <a:alpha val="90000"/>
            <a:hueOff val="0"/>
            <a:satOff val="0"/>
            <a:lumOff val="0"/>
            <a:alphaOff val="-4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GB" sz="3800" kern="1200" dirty="0" smtClean="0"/>
            <a:t>Agents</a:t>
          </a:r>
          <a:endParaRPr lang="en-GB" sz="3800" kern="1200" dirty="0"/>
        </a:p>
      </dsp:txBody>
      <dsp:txXfrm>
        <a:off x="3083489" y="4022897"/>
        <a:ext cx="1715744" cy="10294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4ADB60-2DEB-48D0-8123-CA7933E4971B}">
      <dsp:nvSpPr>
        <dsp:cNvPr id="0" name=""/>
        <dsp:cNvSpPr/>
      </dsp:nvSpPr>
      <dsp:spPr>
        <a:xfrm rot="16200000">
          <a:off x="1110615" y="-111061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Simple, powerful, and productive</a:t>
          </a:r>
          <a:endParaRPr lang="en-US" sz="2900" b="1" kern="1200" dirty="0">
            <a:solidFill>
              <a:schemeClr val="bg1"/>
            </a:solidFill>
          </a:endParaRPr>
        </a:p>
      </dsp:txBody>
      <dsp:txXfrm rot="16200000">
        <a:off x="1356836" y="-1356836"/>
        <a:ext cx="1477327" cy="4191000"/>
      </dsp:txXfrm>
    </dsp:sp>
    <dsp:sp modelId="{51DBD211-C134-41AD-AD57-176244304372}">
      <dsp:nvSpPr>
        <dsp:cNvPr id="0" name=""/>
        <dsp:cNvSpPr/>
      </dsp:nvSpPr>
      <dsp:spPr>
        <a:xfrm>
          <a:off x="4191000" y="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A powerful addition to </a:t>
          </a:r>
          <a:r>
            <a:rPr lang="en-US" sz="2900" b="1" kern="1200" dirty="0" smtClean="0">
              <a:solidFill>
                <a:schemeClr val="bg1"/>
              </a:solidFill>
            </a:rPr>
            <a:t>Base Financial Tools</a:t>
          </a:r>
          <a:endParaRPr lang="en-US" sz="2900" b="1" kern="1200" dirty="0">
            <a:solidFill>
              <a:schemeClr val="bg1"/>
            </a:solidFill>
          </a:endParaRPr>
        </a:p>
      </dsp:txBody>
      <dsp:txXfrm>
        <a:off x="4191000" y="0"/>
        <a:ext cx="4191000" cy="1477327"/>
      </dsp:txXfrm>
    </dsp:sp>
    <dsp:sp modelId="{6341D0F4-C184-47C1-B6FD-93C52A30A16E}">
      <dsp:nvSpPr>
        <dsp:cNvPr id="0" name=""/>
        <dsp:cNvSpPr/>
      </dsp:nvSpPr>
      <dsp:spPr>
        <a:xfrm rot="10800000">
          <a:off x="0" y="1969770"/>
          <a:ext cx="4191000" cy="196977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F# + .NET 4.0 greatly simplify parallelism </a:t>
          </a:r>
          <a:endParaRPr lang="en-US" sz="2900" b="1" kern="1200" dirty="0">
            <a:solidFill>
              <a:schemeClr val="bg1"/>
            </a:solidFill>
          </a:endParaRPr>
        </a:p>
      </dsp:txBody>
      <dsp:txXfrm rot="10800000">
        <a:off x="0" y="2462212"/>
        <a:ext cx="4191000" cy="1477327"/>
      </dsp:txXfrm>
    </dsp:sp>
    <dsp:sp modelId="{06F7728C-5299-4235-8017-DBD5BC2DB36C}">
      <dsp:nvSpPr>
        <dsp:cNvPr id="0" name=""/>
        <dsp:cNvSpPr/>
      </dsp:nvSpPr>
      <dsp:spPr>
        <a:xfrm rot="5400000">
          <a:off x="5301615" y="859155"/>
          <a:ext cx="1969770" cy="4191000"/>
        </a:xfrm>
        <a:prstGeom prst="round1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rtl="0">
            <a:lnSpc>
              <a:spcPct val="90000"/>
            </a:lnSpc>
            <a:spcBef>
              <a:spcPct val="0"/>
            </a:spcBef>
            <a:spcAft>
              <a:spcPct val="35000"/>
            </a:spcAft>
          </a:pPr>
          <a:r>
            <a:rPr lang="en-US" sz="2900" b="1" kern="1200" dirty="0" smtClean="0">
              <a:solidFill>
                <a:schemeClr val="bg1"/>
              </a:solidFill>
            </a:rPr>
            <a:t>F# is ready for use in production with VS2010</a:t>
          </a:r>
          <a:endParaRPr lang="en-US" sz="2900" b="1" kern="1200" dirty="0">
            <a:solidFill>
              <a:schemeClr val="bg1"/>
            </a:solidFill>
          </a:endParaRPr>
        </a:p>
      </dsp:txBody>
      <dsp:txXfrm rot="5400000">
        <a:off x="5547836" y="1105376"/>
        <a:ext cx="1477327" cy="4191000"/>
      </dsp:txXfrm>
    </dsp:sp>
    <dsp:sp modelId="{62CD59B7-0D31-4CEC-A61C-C239FA1C3946}">
      <dsp:nvSpPr>
        <dsp:cNvPr id="0" name=""/>
        <dsp:cNvSpPr/>
      </dsp:nvSpPr>
      <dsp:spPr>
        <a:xfrm>
          <a:off x="2933700" y="1477327"/>
          <a:ext cx="2514600" cy="984885"/>
        </a:xfrm>
        <a:prstGeom prst="roundRect">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b="1" kern="1200" dirty="0" smtClean="0"/>
            <a:t>F#</a:t>
          </a:r>
          <a:endParaRPr lang="en-US" sz="2500" b="1" kern="1200" dirty="0"/>
        </a:p>
      </dsp:txBody>
      <dsp:txXfrm>
        <a:off x="2933700" y="1477327"/>
        <a:ext cx="2514600" cy="98488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5D112E-F679-4F2C-BB3E-32C985B93210}">
      <dsp:nvSpPr>
        <dsp:cNvPr id="0" name=""/>
        <dsp:cNvSpPr/>
      </dsp:nvSpPr>
      <dsp:spPr>
        <a:xfrm rot="16200000">
          <a:off x="1862" y="360"/>
          <a:ext cx="2578447" cy="2578447"/>
        </a:xfrm>
        <a:prstGeom prst="downArrow">
          <a:avLst>
            <a:gd name="adj1" fmla="val 50000"/>
            <a:gd name="adj2" fmla="val 35000"/>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GB" sz="2400" kern="1200" dirty="0" err="1" smtClean="0">
              <a:solidFill>
                <a:schemeClr val="tx1"/>
              </a:solidFill>
            </a:rPr>
            <a:t>Python,OCaml</a:t>
          </a:r>
          <a:endParaRPr lang="en-GB" sz="2400" kern="1200" dirty="0" smtClean="0">
            <a:solidFill>
              <a:schemeClr val="tx1"/>
            </a:solidFill>
          </a:endParaRPr>
        </a:p>
        <a:p>
          <a:pPr lvl="0" algn="ctr" defTabSz="1066800">
            <a:lnSpc>
              <a:spcPct val="90000"/>
            </a:lnSpc>
            <a:spcBef>
              <a:spcPct val="0"/>
            </a:spcBef>
            <a:spcAft>
              <a:spcPct val="35000"/>
            </a:spcAft>
          </a:pPr>
          <a:r>
            <a:rPr lang="en-GB" sz="2400" kern="1200" dirty="0" smtClean="0">
              <a:solidFill>
                <a:schemeClr val="tx1"/>
              </a:solidFill>
            </a:rPr>
            <a:t>Haskell</a:t>
          </a:r>
          <a:endParaRPr lang="en-GB" sz="2400" kern="1200" dirty="0">
            <a:solidFill>
              <a:schemeClr val="tx1"/>
            </a:solidFill>
          </a:endParaRPr>
        </a:p>
      </dsp:txBody>
      <dsp:txXfrm rot="16200000">
        <a:off x="1862" y="360"/>
        <a:ext cx="2578447" cy="2578447"/>
      </dsp:txXfrm>
    </dsp:sp>
    <dsp:sp modelId="{26085288-8BBD-4A18-B782-013657CD3B38}">
      <dsp:nvSpPr>
        <dsp:cNvPr id="0" name=""/>
        <dsp:cNvSpPr/>
      </dsp:nvSpPr>
      <dsp:spPr>
        <a:xfrm rot="5400000">
          <a:off x="5801689" y="360"/>
          <a:ext cx="2578447" cy="2578447"/>
        </a:xfrm>
        <a:prstGeom prst="downArrow">
          <a:avLst>
            <a:gd name="adj1" fmla="val 50000"/>
            <a:gd name="adj2" fmla="val 35000"/>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0800000" scaled="1"/>
          <a:tileRect/>
        </a:gradFill>
        <a:ln w="9525" cap="flat" cmpd="sng" algn="ctr">
          <a:solidFill>
            <a:schemeClr val="tx1"/>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GB" sz="3600" kern="1200" dirty="0" smtClean="0">
              <a:solidFill>
                <a:schemeClr val="tx1"/>
              </a:solidFill>
            </a:rPr>
            <a:t>C#/.NET</a:t>
          </a:r>
          <a:endParaRPr lang="en-GB" sz="3600" kern="1200" dirty="0">
            <a:solidFill>
              <a:schemeClr val="tx1"/>
            </a:solidFill>
          </a:endParaRPr>
        </a:p>
      </dsp:txBody>
      <dsp:txXfrm rot="5400000">
        <a:off x="5801689" y="360"/>
        <a:ext cx="2578447" cy="25784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79D3B81C-D83E-4B7D-AC38-99079739491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6/21/2010 1:03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B3A3553-298D-4A58-A747-1CE079C6F531}" type="slidenum">
              <a:rPr lang="en-AU" smtClean="0"/>
              <a:pPr/>
              <a:t>7</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6/21/2010 1:53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5F2F6BC-8F5D-4ECC-B339-E8C0B7E8C326}"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22</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D604EDF-A11E-4F0C-BB23-611C4B2B8AD5}" type="slidenum">
              <a:rPr lang="en-GB" smtClean="0"/>
              <a:pPr/>
              <a:t>23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dirty="0" smtClean="0"/>
              <a:t>Click to edit Master title style</a:t>
            </a:r>
            <a:endParaRPr lang="en-GB"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4" r:id="rId11"/>
    <p:sldLayoutId id="2147483728" r:id="rId12"/>
    <p:sldLayoutId id="2147483729" r:id="rId13"/>
  </p:sldLayoutIdLst>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ebsharper.net/" TargetMode="External"/><Relationship Id="rId7" Type="http://schemas.openxmlformats.org/officeDocument/2006/relationships/image" Target="../media/image5.png"/><Relationship Id="rId2" Type="http://schemas.openxmlformats.org/officeDocument/2006/relationships/hyperlink" Target="http://www.amyrisbiotech.com/" TargetMode="Externa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hyperlink" Target="https://www.credit-suisse.com/careers/campus_recruiting/emea/en/hiring_business_areas/investment_banking/fixed_income/gmag.jsp" TargetMode="External"/><Relationship Id="rId4" Type="http://schemas.openxmlformats.org/officeDocument/2006/relationships/hyperlink" Target="http://marketplace.xbox.com/en-US/games/catalog.aspx?d=6" TargetMode="External"/><Relationship Id="rId9"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hitepapers.techrepublic.com/"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18.gif"/><Relationship Id="rId5" Type="http://schemas.openxmlformats.org/officeDocument/2006/relationships/image" Target="../media/image17.gif"/><Relationship Id="rId4"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hyperlink" Target="http://trelford.com/blog" TargetMode="External"/><Relationship Id="rId2" Type="http://schemas.openxmlformats.org/officeDocument/2006/relationships/hyperlink" Target="http://fsharp.net/" TargetMode="External"/><Relationship Id="rId1" Type="http://schemas.openxmlformats.org/officeDocument/2006/relationships/slideLayout" Target="../slideLayouts/slideLayout1.xml"/><Relationship Id="rId4" Type="http://schemas.openxmlformats.org/officeDocument/2006/relationships/hyperlink" Target="http://meetup.com/FSharpLondo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8288" y="2090738"/>
            <a:ext cx="7100887" cy="1719262"/>
          </a:xfrm>
        </p:spPr>
        <p:txBody>
          <a:bodyPr/>
          <a:lstStyle/>
          <a:p>
            <a:pPr>
              <a:defRPr/>
            </a:pPr>
            <a:r>
              <a:rPr lang="en-GB" sz="11500" dirty="0" smtClean="0">
                <a:sym typeface="Wingdings" pitchFamily="2" charset="2"/>
              </a:rPr>
              <a:t>F# </a:t>
            </a:r>
            <a:br>
              <a:rPr lang="en-GB" sz="11500" dirty="0" smtClean="0">
                <a:sym typeface="Wingdings" pitchFamily="2" charset="2"/>
              </a:rPr>
            </a:br>
            <a:r>
              <a:rPr lang="en-GB" sz="4800" dirty="0" smtClean="0">
                <a:sym typeface="Wingdings" pitchFamily="2" charset="2"/>
              </a:rPr>
              <a:t>Programming  meets  Domain Specialists</a:t>
            </a:r>
            <a:r>
              <a:rPr lang="en-GB" sz="4800" dirty="0" smtClean="0">
                <a:sym typeface="Wingdings" pitchFamily="2" charset="2"/>
              </a:rPr>
              <a:t/>
            </a:r>
            <a:br>
              <a:rPr lang="en-GB" sz="4800" dirty="0" smtClean="0">
                <a:sym typeface="Wingdings" pitchFamily="2" charset="2"/>
              </a:rPr>
            </a:br>
            <a:r>
              <a:rPr lang="en-GB" sz="4800" dirty="0" smtClean="0">
                <a:sym typeface="Wingdings" pitchFamily="2" charset="2"/>
              </a:rPr>
              <a:t/>
            </a:r>
            <a:br>
              <a:rPr lang="en-GB" sz="4800" dirty="0" smtClean="0">
                <a:sym typeface="Wingdings" pitchFamily="2" charset="2"/>
              </a:rPr>
            </a:br>
            <a:endParaRPr lang="en-US" sz="2800" dirty="0" smtClean="0"/>
          </a:p>
        </p:txBody>
      </p:sp>
      <p:sp>
        <p:nvSpPr>
          <p:cNvPr id="27650" name="Rectangle 3"/>
          <p:cNvSpPr>
            <a:spLocks noGrp="1" noChangeArrowheads="1"/>
          </p:cNvSpPr>
          <p:nvPr>
            <p:ph type="subTitle" idx="1"/>
          </p:nvPr>
        </p:nvSpPr>
        <p:spPr>
          <a:xfrm>
            <a:off x="1538288" y="4921203"/>
            <a:ext cx="7100887" cy="1136650"/>
          </a:xfrm>
        </p:spPr>
        <p:txBody>
          <a:bodyPr/>
          <a:lstStyle/>
          <a:p>
            <a:pPr eaLnBrk="1" hangingPunct="1"/>
            <a:endParaRPr lang="en-US" dirty="0" smtClean="0">
              <a:solidFill>
                <a:srgbClr val="A2998A"/>
              </a:solidFill>
            </a:endParaRPr>
          </a:p>
          <a:p>
            <a:pPr eaLnBrk="1" hangingPunct="1"/>
            <a:r>
              <a:rPr lang="en-US" dirty="0" smtClean="0">
                <a:solidFill>
                  <a:srgbClr val="A2998A"/>
                </a:solidFill>
              </a:rPr>
              <a:t>Dr. Don </a:t>
            </a:r>
            <a:r>
              <a:rPr lang="en-US" dirty="0" smtClean="0">
                <a:solidFill>
                  <a:srgbClr val="A2998A"/>
                </a:solidFill>
              </a:rPr>
              <a:t>Syme, </a:t>
            </a:r>
          </a:p>
          <a:p>
            <a:pPr eaLnBrk="1" hangingPunct="1"/>
            <a:r>
              <a:rPr lang="en-US" dirty="0" smtClean="0">
                <a:solidFill>
                  <a:srgbClr val="A2998A"/>
                </a:solidFill>
              </a:rPr>
              <a:t>Principal Researcher</a:t>
            </a:r>
          </a:p>
          <a:p>
            <a:pPr eaLnBrk="1" hangingPunct="1"/>
            <a:r>
              <a:rPr lang="en-US" dirty="0" smtClean="0">
                <a:solidFill>
                  <a:srgbClr val="A2998A"/>
                </a:solidFill>
              </a:rPr>
              <a:t>Microsoft Research, Cambridge</a:t>
            </a:r>
          </a:p>
          <a:p>
            <a:pPr eaLnBrk="1" hangingPunct="1"/>
            <a:endParaRPr lang="en-US" dirty="0" smtClean="0">
              <a:solidFill>
                <a:srgbClr val="A2998A"/>
              </a:solidFill>
            </a:endParaRPr>
          </a:p>
          <a:p>
            <a:pPr eaLnBrk="1" hangingPunct="1"/>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Simplicity: </a:t>
            </a:r>
            <a:r>
              <a:rPr lang="en-GB" dirty="0" smtClean="0"/>
              <a:t>Data</a:t>
            </a:r>
            <a:endParaRPr lang="en-GB" dirty="0"/>
          </a:p>
        </p:txBody>
      </p:sp>
      <p:sp>
        <p:nvSpPr>
          <p:cNvPr id="5" name="Content Placeholder 4"/>
          <p:cNvSpPr>
            <a:spLocks noGrp="1"/>
          </p:cNvSpPr>
          <p:nvPr>
            <p:ph sz="half" idx="4294967295"/>
          </p:nvPr>
        </p:nvSpPr>
        <p:spPr>
          <a:xfrm>
            <a:off x="167425" y="1194515"/>
            <a:ext cx="6757988" cy="5429250"/>
          </a:xfrm>
          <a:prstGeom prst="rect">
            <a:avLst/>
          </a:prstGeom>
        </p:spPr>
        <p:txBody>
          <a:bodyPr>
            <a:normAutofit/>
          </a:bodyPr>
          <a:lstStyle/>
          <a:p>
            <a:pPr>
              <a:buNone/>
            </a:pPr>
            <a:r>
              <a:rPr lang="en-GB" sz="1800" b="1" dirty="0" smtClean="0">
                <a:solidFill>
                  <a:srgbClr val="92D050"/>
                </a:solidFill>
                <a:latin typeface="Consolas" pitchFamily="49" charset="0"/>
              </a:rPr>
              <a:t>type Event =</a:t>
            </a:r>
          </a:p>
          <a:p>
            <a:pPr>
              <a:buNone/>
            </a:pPr>
            <a:r>
              <a:rPr lang="en-GB" sz="1800" b="1" dirty="0" smtClean="0">
                <a:solidFill>
                  <a:srgbClr val="92D050"/>
                </a:solidFill>
                <a:latin typeface="Consolas" pitchFamily="49" charset="0"/>
              </a:rPr>
              <a:t>    | Price of float</a:t>
            </a:r>
          </a:p>
          <a:p>
            <a:pPr>
              <a:buNone/>
            </a:pPr>
            <a:r>
              <a:rPr lang="en-GB" sz="1800" b="1" dirty="0" smtClean="0">
                <a:solidFill>
                  <a:srgbClr val="92D050"/>
                </a:solidFill>
                <a:latin typeface="Consolas" pitchFamily="49" charset="0"/>
              </a:rPr>
              <a:t>    | Split of float</a:t>
            </a:r>
          </a:p>
          <a:p>
            <a:pPr>
              <a:buNone/>
            </a:pPr>
            <a:r>
              <a:rPr lang="en-GB" sz="1800" b="1" dirty="0" smtClean="0">
                <a:solidFill>
                  <a:srgbClr val="92D050"/>
                </a:solidFill>
                <a:latin typeface="Consolas" pitchFamily="49" charset="0"/>
              </a:rPr>
              <a:t>    | Dividend of float&lt;money&gt;</a:t>
            </a:r>
          </a:p>
        </p:txBody>
      </p:sp>
      <p:sp>
        <p:nvSpPr>
          <p:cNvPr id="7" name="Content Placeholder 6"/>
          <p:cNvSpPr>
            <a:spLocks noGrp="1"/>
          </p:cNvSpPr>
          <p:nvPr>
            <p:ph sz="quarter" idx="4294967295"/>
          </p:nvPr>
        </p:nvSpPr>
        <p:spPr>
          <a:xfrm>
            <a:off x="4368776" y="973001"/>
            <a:ext cx="5757862" cy="5054600"/>
          </a:xfrm>
          <a:prstGeom prst="rect">
            <a:avLst/>
          </a:prstGeom>
        </p:spPr>
        <p:txBody>
          <a:bodyPr>
            <a:noAutofit/>
          </a:bodyPr>
          <a:lstStyle/>
          <a:p>
            <a:pPr>
              <a:spcBef>
                <a:spcPts val="0"/>
              </a:spcBef>
              <a:buNone/>
            </a:pPr>
            <a:r>
              <a:rPr lang="en-GB" sz="1400" b="1" dirty="0" smtClean="0">
                <a:solidFill>
                  <a:schemeClr val="accent5">
                    <a:lumMod val="40000"/>
                    <a:lumOff val="60000"/>
                  </a:schemeClr>
                </a:solidFill>
                <a:latin typeface="Consolas" pitchFamily="49" charset="0"/>
              </a:rPr>
              <a:t>public abstract class Event { }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 get; private set; }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PriceEvent</a:t>
            </a:r>
            <a:r>
              <a:rPr lang="en-GB" sz="1400" b="1" dirty="0" smtClean="0">
                <a:solidFill>
                  <a:schemeClr val="accent5">
                    <a:lumMod val="40000"/>
                    <a:lumOff val="60000"/>
                  </a:schemeClr>
                </a:solidFill>
                <a:latin typeface="Consolas" pitchFamily="49" charset="0"/>
              </a:rPr>
              <a:t>(Price </a:t>
            </a:r>
            <a:r>
              <a:rPr lang="en-GB" sz="1400" b="1" dirty="0" err="1" smtClean="0">
                <a:solidFill>
                  <a:schemeClr val="accent5">
                    <a:lumMod val="40000"/>
                    <a:lumOff val="60000"/>
                  </a:schemeClr>
                </a:solidFill>
                <a:latin typeface="Consolas" pitchFamily="49" charset="0"/>
              </a:rPr>
              <a:t>price</a:t>
            </a: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this.Price</a:t>
            </a:r>
            <a:r>
              <a:rPr lang="en-GB" sz="1400" b="1" dirty="0" smtClean="0">
                <a:solidFill>
                  <a:schemeClr val="accent5">
                    <a:lumMod val="40000"/>
                    <a:lumOff val="60000"/>
                  </a:schemeClr>
                </a:solidFill>
                <a:latin typeface="Consolas" pitchFamily="49" charset="0"/>
              </a:rPr>
              <a:t> = price;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abstract class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 : Event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double Factor { get; private set;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public </a:t>
            </a:r>
            <a:r>
              <a:rPr lang="en-GB" sz="1400" b="1" dirty="0" err="1" smtClean="0">
                <a:solidFill>
                  <a:schemeClr val="accent5">
                    <a:lumMod val="40000"/>
                    <a:lumOff val="60000"/>
                  </a:schemeClr>
                </a:solidFill>
                <a:latin typeface="Consolas" pitchFamily="49" charset="0"/>
              </a:rPr>
              <a:t>SplitExpr</a:t>
            </a:r>
            <a:r>
              <a:rPr lang="en-GB" sz="1400" b="1" dirty="0" smtClean="0">
                <a:solidFill>
                  <a:schemeClr val="accent5">
                    <a:lumMod val="40000"/>
                    <a:lumOff val="60000"/>
                  </a:schemeClr>
                </a:solidFill>
                <a:latin typeface="Consolas" pitchFamily="49" charset="0"/>
              </a:rPr>
              <a:t>(double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r>
              <a:rPr lang="en-GB" sz="1400" b="1" dirty="0" err="1" smtClean="0">
                <a:solidFill>
                  <a:schemeClr val="accent5">
                    <a:lumMod val="40000"/>
                    <a:lumOff val="60000"/>
                  </a:schemeClr>
                </a:solidFill>
                <a:latin typeface="Consolas" pitchFamily="49" charset="0"/>
              </a:rPr>
              <a:t>this.Factor</a:t>
            </a:r>
            <a:r>
              <a:rPr lang="en-GB" sz="1400" b="1" dirty="0" smtClean="0">
                <a:solidFill>
                  <a:schemeClr val="accent5">
                    <a:lumMod val="40000"/>
                    <a:lumOff val="60000"/>
                  </a:schemeClr>
                </a:solidFill>
                <a:latin typeface="Consolas" pitchFamily="49" charset="0"/>
              </a:rPr>
              <a:t> = factor;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  </a:t>
            </a:r>
          </a:p>
          <a:p>
            <a:pPr>
              <a:spcBef>
                <a:spcPts val="0"/>
              </a:spcBef>
              <a:buNone/>
            </a:pPr>
            <a:r>
              <a:rPr lang="en-GB" sz="1400" b="1" dirty="0" smtClean="0">
                <a:solidFill>
                  <a:schemeClr val="accent5">
                    <a:lumMod val="40000"/>
                    <a:lumOff val="60000"/>
                  </a:schemeClr>
                </a:solidFill>
                <a:latin typeface="Consolas" pitchFamily="49" charset="0"/>
              </a:rPr>
              <a:t>public class </a:t>
            </a:r>
            <a:r>
              <a:rPr lang="en-GB" sz="1400" b="1" dirty="0" err="1" smtClean="0">
                <a:solidFill>
                  <a:schemeClr val="accent5">
                    <a:lumMod val="40000"/>
                    <a:lumOff val="60000"/>
                  </a:schemeClr>
                </a:solidFill>
                <a:latin typeface="Consolas" pitchFamily="49" charset="0"/>
              </a:rPr>
              <a:t>DividendEvent</a:t>
            </a:r>
            <a:r>
              <a:rPr lang="en-GB" sz="1400" b="1" dirty="0" smtClean="0">
                <a:solidFill>
                  <a:schemeClr val="accent5">
                    <a:lumMod val="40000"/>
                    <a:lumOff val="60000"/>
                  </a:schemeClr>
                </a:solidFill>
                <a:latin typeface="Consolas" pitchFamily="49" charset="0"/>
              </a:rPr>
              <a:t> : Event { }   </a:t>
            </a:r>
          </a:p>
          <a:p>
            <a:pPr>
              <a:spcBef>
                <a:spcPts val="0"/>
              </a:spcBef>
              <a:buNone/>
            </a:pPr>
            <a:r>
              <a:rPr lang="en-GB" sz="1400" b="1" dirty="0" smtClean="0">
                <a:solidFill>
                  <a:schemeClr val="accent5">
                    <a:lumMod val="40000"/>
                    <a:lumOff val="60000"/>
                  </a:schemeClr>
                </a:solidFill>
                <a:latin typeface="Consolas" pitchFamily="49" charset="0"/>
              </a:rPr>
              <a:t>  ...  </a:t>
            </a:r>
          </a:p>
          <a:p>
            <a:pPr>
              <a:spcBef>
                <a:spcPts val="0"/>
              </a:spcBef>
              <a:buNone/>
            </a:pPr>
            <a:r>
              <a:rPr lang="en-GB" sz="1400" b="1" dirty="0" smtClean="0">
                <a:solidFill>
                  <a:schemeClr val="accent5">
                    <a:lumMod val="40000"/>
                    <a:lumOff val="60000"/>
                  </a:schemeClr>
                </a:solidFill>
                <a:latin typeface="Consolas" pitchFamily="49" charset="0"/>
              </a:rPr>
              <a:t> </a:t>
            </a:r>
          </a:p>
        </p:txBody>
      </p:sp>
      <p:sp>
        <p:nvSpPr>
          <p:cNvPr id="10" name="Rounded Rectangular Callout 9"/>
          <p:cNvSpPr/>
          <p:nvPr/>
        </p:nvSpPr>
        <p:spPr bwMode="auto">
          <a:xfrm>
            <a:off x="212748" y="2652984"/>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1" name="Rounded Rectangular Callout 1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 </a:t>
            </a:r>
            <a:r>
              <a:rPr lang="en-GB" dirty="0" smtClean="0"/>
              <a:t>- Scalable, Realistic Programming</a:t>
            </a:r>
            <a:endParaRPr lang="en-GB" dirty="0"/>
          </a:p>
        </p:txBody>
      </p:sp>
      <p:sp>
        <p:nvSpPr>
          <p:cNvPr id="6" name="Text Placeholder 5"/>
          <p:cNvSpPr>
            <a:spLocks noGrp="1"/>
          </p:cNvSpPr>
          <p:nvPr>
            <p:ph type="body" idx="1"/>
          </p:nvPr>
        </p:nvSpPr>
        <p:spPr/>
        <p:txBody>
          <a:bodyPr/>
          <a:lstStyle/>
          <a:p>
            <a:endParaRPr lang="en-GB"/>
          </a:p>
        </p:txBody>
      </p:sp>
      <p:sp>
        <p:nvSpPr>
          <p:cNvPr id="4" name="TextBox 3"/>
          <p:cNvSpPr txBox="1"/>
          <p:nvPr/>
        </p:nvSpPr>
        <p:spPr>
          <a:xfrm>
            <a:off x="357158" y="1928802"/>
            <a:ext cx="184731" cy="369332"/>
          </a:xfrm>
          <a:prstGeom prst="rect">
            <a:avLst/>
          </a:prstGeom>
          <a:noFill/>
        </p:spPr>
        <p:txBody>
          <a:bodyPr wrap="none" rtlCol="0">
            <a:spAutoFit/>
          </a:bodyPr>
          <a:lstStyle/>
          <a:p>
            <a:endParaRPr lang="en-GB" dirty="0"/>
          </a:p>
        </p:txBody>
      </p:sp>
      <p:sp>
        <p:nvSpPr>
          <p:cNvPr id="5" name="TextBox 4"/>
          <p:cNvSpPr txBox="1"/>
          <p:nvPr/>
        </p:nvSpPr>
        <p:spPr>
          <a:xfrm>
            <a:off x="285720" y="1500174"/>
            <a:ext cx="8572560" cy="5041380"/>
          </a:xfrm>
          <a:prstGeom prst="rect">
            <a:avLst/>
          </a:prstGeom>
          <a:noFill/>
        </p:spPr>
        <p:txBody>
          <a:bodyPr wrap="square" rtlCol="0">
            <a:spAutoFit/>
          </a:bodyPr>
          <a:lstStyle/>
          <a:p>
            <a:pPr>
              <a:lnSpc>
                <a:spcPct val="110000"/>
              </a:lnSpc>
            </a:pPr>
            <a:r>
              <a:rPr lang="en-GB" sz="2400" i="1" dirty="0" smtClean="0"/>
              <a:t>I've been coding in F# lately, for a production task. </a:t>
            </a:r>
            <a:br>
              <a:rPr lang="en-GB" sz="2400" i="1" dirty="0" smtClean="0"/>
            </a:br>
            <a:r>
              <a:rPr lang="en-GB" sz="2400" i="1" dirty="0" smtClean="0"/>
              <a:t/>
            </a:r>
            <a:br>
              <a:rPr lang="en-GB" sz="2400" i="1" dirty="0" smtClean="0"/>
            </a:br>
            <a:r>
              <a:rPr lang="en-GB" sz="2400" i="1" dirty="0" smtClean="0"/>
              <a:t>F# allows you to </a:t>
            </a:r>
            <a:r>
              <a:rPr lang="en-GB" sz="2400" b="1" i="1" dirty="0" smtClean="0">
                <a:solidFill>
                  <a:srgbClr val="00B0F0"/>
                </a:solidFill>
              </a:rPr>
              <a:t>move smoothly</a:t>
            </a:r>
            <a:r>
              <a:rPr lang="en-GB" sz="2400" i="1" dirty="0" smtClean="0"/>
              <a:t> in your programming style... I start with pure </a:t>
            </a:r>
            <a:r>
              <a:rPr lang="en-GB" sz="2400" i="1" u="sng" dirty="0" smtClean="0"/>
              <a:t>functional</a:t>
            </a:r>
            <a:r>
              <a:rPr lang="en-GB" sz="2400" i="1" dirty="0" smtClean="0"/>
              <a:t> code, shift slightly towards an </a:t>
            </a:r>
            <a:r>
              <a:rPr lang="en-GB" sz="2400" i="1" u="sng" dirty="0" smtClean="0"/>
              <a:t>object-oriented</a:t>
            </a:r>
            <a:r>
              <a:rPr lang="en-GB" sz="2400" i="1" dirty="0" smtClean="0"/>
              <a:t> style, and in production code, I sometimes have to do some </a:t>
            </a:r>
            <a:r>
              <a:rPr lang="en-GB" sz="2400" i="1" u="sng" dirty="0" smtClean="0"/>
              <a:t>imperative</a:t>
            </a:r>
            <a:r>
              <a:rPr lang="en-GB" sz="2400" i="1" dirty="0" smtClean="0"/>
              <a:t> programming. </a:t>
            </a:r>
          </a:p>
          <a:p>
            <a:pPr>
              <a:lnSpc>
                <a:spcPct val="110000"/>
              </a:lnSpc>
            </a:pPr>
            <a:endParaRPr lang="en-GB" sz="2400" i="1" dirty="0" smtClean="0"/>
          </a:p>
          <a:p>
            <a:pPr>
              <a:lnSpc>
                <a:spcPct val="110000"/>
              </a:lnSpc>
            </a:pPr>
            <a:r>
              <a:rPr lang="en-GB" sz="2400" i="1" dirty="0" smtClean="0"/>
              <a:t>I can </a:t>
            </a:r>
            <a:r>
              <a:rPr lang="en-GB" sz="2400" b="1" i="1" dirty="0" smtClean="0">
                <a:solidFill>
                  <a:schemeClr val="accent2">
                    <a:lumMod val="60000"/>
                    <a:lumOff val="40000"/>
                  </a:schemeClr>
                </a:solidFill>
              </a:rPr>
              <a:t>start with a pure idea</a:t>
            </a:r>
            <a:r>
              <a:rPr lang="en-GB" sz="2400" i="1" dirty="0" smtClean="0"/>
              <a:t>, and still </a:t>
            </a:r>
            <a:r>
              <a:rPr lang="en-GB" sz="2400" b="1" i="1" dirty="0" smtClean="0">
                <a:solidFill>
                  <a:schemeClr val="accent2">
                    <a:lumMod val="60000"/>
                    <a:lumOff val="40000"/>
                  </a:schemeClr>
                </a:solidFill>
              </a:rPr>
              <a:t>finish my project with realistic code</a:t>
            </a:r>
            <a:r>
              <a:rPr lang="en-GB" sz="2400" i="1" dirty="0" smtClean="0"/>
              <a:t>. You're never disappointed in any phase of the project!</a:t>
            </a:r>
          </a:p>
          <a:p>
            <a:pPr>
              <a:lnSpc>
                <a:spcPct val="140000"/>
              </a:lnSpc>
            </a:pPr>
            <a:endParaRPr lang="en-GB" sz="2000" i="1" dirty="0" smtClean="0"/>
          </a:p>
          <a:p>
            <a:pPr algn="r">
              <a:lnSpc>
                <a:spcPct val="140000"/>
              </a:lnSpc>
            </a:pPr>
            <a:r>
              <a:rPr lang="en-GB" sz="2000" dirty="0" smtClean="0"/>
              <a:t>Julien </a:t>
            </a:r>
            <a:r>
              <a:rPr lang="en-GB" sz="2000" dirty="0" err="1" smtClean="0"/>
              <a:t>Laugel</a:t>
            </a:r>
            <a:r>
              <a:rPr lang="en-GB" sz="2000" dirty="0" smtClean="0"/>
              <a:t>, Chief Software Architect, www.eurostocks.com</a:t>
            </a:r>
            <a:r>
              <a:rPr lang="en-GB" sz="2000" i="1" dirty="0" smtClean="0"/>
              <a:t/>
            </a:r>
            <a:br>
              <a:rPr lang="en-GB" sz="2000" i="1" dirty="0" smtClean="0"/>
            </a:br>
            <a:endParaRPr lang="en-GB" sz="2000" i="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Examples of F# Usage</a:t>
            </a:r>
            <a:endParaRPr lang="en-US" dirty="0"/>
          </a:p>
        </p:txBody>
      </p:sp>
      <p:sp>
        <p:nvSpPr>
          <p:cNvPr id="3" name="Content Placeholder 2"/>
          <p:cNvSpPr>
            <a:spLocks noGrp="1"/>
          </p:cNvSpPr>
          <p:nvPr>
            <p:ph idx="1"/>
          </p:nvPr>
        </p:nvSpPr>
        <p:spPr/>
        <p:txBody>
          <a:bodyPr>
            <a:noAutofit/>
          </a:bodyPr>
          <a:lstStyle/>
          <a:p>
            <a:endParaRPr lang="en-US" sz="1600" dirty="0" smtClean="0"/>
          </a:p>
          <a:p>
            <a:r>
              <a:rPr lang="en-US" sz="2400" b="1" dirty="0" err="1" smtClean="0">
                <a:hlinkClick r:id="rId2"/>
              </a:rPr>
              <a:t>Amyris</a:t>
            </a:r>
            <a:r>
              <a:rPr lang="en-US" sz="2400" b="1" dirty="0" smtClean="0">
                <a:hlinkClick r:id="rId2"/>
              </a:rPr>
              <a:t> Biotechnologies</a:t>
            </a:r>
            <a:endParaRPr lang="en-US" sz="2400" b="1" dirty="0" smtClean="0"/>
          </a:p>
          <a:p>
            <a:pPr lvl="1"/>
            <a:r>
              <a:rPr lang="en-US" sz="1800" dirty="0" smtClean="0"/>
              <a:t>Biotechnology research for engineered renewable fuels</a:t>
            </a:r>
          </a:p>
          <a:p>
            <a:pPr lvl="1"/>
            <a:r>
              <a:rPr lang="en-US" sz="1800" dirty="0" smtClean="0"/>
              <a:t>F# for in-house gene sequencing and analytics software tools</a:t>
            </a:r>
          </a:p>
          <a:p>
            <a:r>
              <a:rPr lang="en-US" sz="2400" b="1" dirty="0" err="1" smtClean="0">
                <a:hlinkClick r:id="rId3"/>
              </a:rPr>
              <a:t>Intellifactory</a:t>
            </a:r>
            <a:r>
              <a:rPr lang="en-US" sz="2400" b="1" dirty="0" smtClean="0">
                <a:hlinkClick r:id="rId3"/>
              </a:rPr>
              <a:t> </a:t>
            </a:r>
            <a:r>
              <a:rPr lang="en-US" sz="2400" b="1" dirty="0" err="1" smtClean="0">
                <a:hlinkClick r:id="rId3"/>
              </a:rPr>
              <a:t>WebSharper</a:t>
            </a:r>
            <a:r>
              <a:rPr lang="en-US" sz="2400" b="1" dirty="0" smtClean="0">
                <a:hlinkClick r:id="rId3"/>
              </a:rPr>
              <a:t> Platform</a:t>
            </a:r>
            <a:endParaRPr lang="en-US" sz="2400" b="1" dirty="0" smtClean="0"/>
          </a:p>
          <a:p>
            <a:pPr lvl="1"/>
            <a:r>
              <a:rPr lang="en-US" sz="1800" dirty="0" smtClean="0"/>
              <a:t>Productive Web development leveraging F#</a:t>
            </a:r>
          </a:p>
          <a:p>
            <a:pPr lvl="1"/>
            <a:r>
              <a:rPr lang="en-US" sz="1800" dirty="0" smtClean="0"/>
              <a:t>3</a:t>
            </a:r>
            <a:r>
              <a:rPr lang="en-US" sz="1800" baseline="30000" dirty="0" smtClean="0"/>
              <a:t>rd</a:t>
            </a:r>
            <a:r>
              <a:rPr lang="en-US" sz="1800" dirty="0" smtClean="0"/>
              <a:t> party filling in experience holes</a:t>
            </a:r>
            <a:endParaRPr lang="en-US" sz="1600" dirty="0" smtClean="0"/>
          </a:p>
          <a:p>
            <a:r>
              <a:rPr lang="en-US" sz="2400" b="1" dirty="0" smtClean="0">
                <a:hlinkClick r:id="rId4"/>
              </a:rPr>
              <a:t>Microsoft ‘Path of Go’ Xbox Live Arcade Game</a:t>
            </a:r>
            <a:endParaRPr lang="en-US" sz="2400" b="1" dirty="0" smtClean="0"/>
          </a:p>
          <a:p>
            <a:pPr lvl="1"/>
            <a:r>
              <a:rPr lang="en-US" sz="1800" dirty="0" smtClean="0"/>
              <a:t>Paid Xbox Live Arcade Game</a:t>
            </a:r>
          </a:p>
          <a:p>
            <a:pPr lvl="1"/>
            <a:r>
              <a:rPr lang="en-US" sz="1800" dirty="0" smtClean="0"/>
              <a:t>XNA with C#/F#</a:t>
            </a:r>
          </a:p>
          <a:p>
            <a:pPr lvl="1"/>
            <a:r>
              <a:rPr lang="en-US" sz="1800" dirty="0" smtClean="0"/>
              <a:t>Leveraging advanced Go AI implemented by MSR in F#</a:t>
            </a:r>
          </a:p>
          <a:p>
            <a:r>
              <a:rPr lang="en-US" sz="2400" b="1" dirty="0" smtClean="0">
                <a:hlinkClick r:id="rId5"/>
              </a:rPr>
              <a:t>Credit Suisse – Global </a:t>
            </a:r>
            <a:r>
              <a:rPr lang="en-US" sz="2400" b="1" dirty="0" err="1" smtClean="0">
                <a:hlinkClick r:id="rId5"/>
              </a:rPr>
              <a:t>Modelling</a:t>
            </a:r>
            <a:r>
              <a:rPr lang="en-US" sz="2400" b="1" dirty="0" smtClean="0">
                <a:hlinkClick r:id="rId5"/>
              </a:rPr>
              <a:t> and Analytics Group</a:t>
            </a:r>
            <a:endParaRPr lang="en-US" sz="2400" b="1" dirty="0" smtClean="0"/>
          </a:p>
          <a:p>
            <a:pPr lvl="1"/>
            <a:r>
              <a:rPr lang="en-US" sz="1800" dirty="0" smtClean="0"/>
              <a:t>Large group using F# (60+)</a:t>
            </a:r>
          </a:p>
          <a:p>
            <a:pPr lvl="1"/>
            <a:r>
              <a:rPr lang="en-US" sz="1800" dirty="0" smtClean="0"/>
              <a:t>Financial modeling, mission critical components</a:t>
            </a:r>
          </a:p>
        </p:txBody>
      </p:sp>
      <p:pic>
        <p:nvPicPr>
          <p:cNvPr id="5" name="Picture 4" descr="logo.gif"/>
          <p:cNvPicPr>
            <a:picLocks noChangeAspect="1"/>
          </p:cNvPicPr>
          <p:nvPr/>
        </p:nvPicPr>
        <p:blipFill>
          <a:blip r:embed="rId6" cstate="print"/>
          <a:stretch>
            <a:fillRect/>
          </a:stretch>
        </p:blipFill>
        <p:spPr>
          <a:xfrm>
            <a:off x="7586975" y="1737775"/>
            <a:ext cx="904875" cy="1047750"/>
          </a:xfrm>
          <a:prstGeom prst="rect">
            <a:avLst/>
          </a:prstGeom>
        </p:spPr>
      </p:pic>
      <p:pic>
        <p:nvPicPr>
          <p:cNvPr id="6" name="Picture 5" descr="WebSharper-banner.png"/>
          <p:cNvPicPr>
            <a:picLocks noChangeAspect="1"/>
          </p:cNvPicPr>
          <p:nvPr/>
        </p:nvPicPr>
        <p:blipFill>
          <a:blip r:embed="rId7" cstate="print"/>
          <a:srcRect r="45000" b="51000"/>
          <a:stretch>
            <a:fillRect/>
          </a:stretch>
        </p:blipFill>
        <p:spPr>
          <a:xfrm>
            <a:off x="6019800" y="3038126"/>
            <a:ext cx="2514597" cy="457199"/>
          </a:xfrm>
          <a:prstGeom prst="rect">
            <a:avLst/>
          </a:prstGeom>
        </p:spPr>
      </p:pic>
      <p:pic>
        <p:nvPicPr>
          <p:cNvPr id="7" name="Picture 6" descr="xbla.jpg"/>
          <p:cNvPicPr>
            <a:picLocks noChangeAspect="1"/>
          </p:cNvPicPr>
          <p:nvPr/>
        </p:nvPicPr>
        <p:blipFill>
          <a:blip r:embed="rId8" cstate="print"/>
          <a:stretch>
            <a:fillRect/>
          </a:stretch>
        </p:blipFill>
        <p:spPr>
          <a:xfrm>
            <a:off x="7010400" y="4316700"/>
            <a:ext cx="1524000" cy="514350"/>
          </a:xfrm>
          <a:prstGeom prst="rect">
            <a:avLst/>
          </a:prstGeom>
        </p:spPr>
      </p:pic>
      <p:pic>
        <p:nvPicPr>
          <p:cNvPr id="8" name="Picture 7" descr="cs.jpg"/>
          <p:cNvPicPr>
            <a:picLocks noChangeAspect="1"/>
          </p:cNvPicPr>
          <p:nvPr/>
        </p:nvPicPr>
        <p:blipFill>
          <a:blip r:embed="rId9" cstate="print"/>
          <a:stretch>
            <a:fillRect/>
          </a:stretch>
        </p:blipFill>
        <p:spPr>
          <a:xfrm>
            <a:off x="6976749" y="5635830"/>
            <a:ext cx="1524000" cy="533400"/>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Calculation Engine</a:t>
            </a:r>
            <a:endParaRPr lang="en-US" dirty="0"/>
          </a:p>
        </p:txBody>
      </p:sp>
      <p:sp>
        <p:nvSpPr>
          <p:cNvPr id="4" name="Content Placeholder 3"/>
          <p:cNvSpPr>
            <a:spLocks noGrp="1"/>
          </p:cNvSpPr>
          <p:nvPr>
            <p:ph idx="1"/>
          </p:nvPr>
        </p:nvSpPr>
        <p:spPr/>
        <p:txBody>
          <a:bodyPr/>
          <a:lstStyle/>
          <a:p>
            <a:pPr marL="177800" indent="-177800">
              <a:buNone/>
            </a:pPr>
            <a:r>
              <a:rPr lang="en-GB" sz="2800" dirty="0" smtClean="0"/>
              <a:t>I have written </a:t>
            </a:r>
            <a:r>
              <a:rPr lang="en-GB" sz="2800" b="1" dirty="0" smtClean="0">
                <a:solidFill>
                  <a:schemeClr val="bg2">
                    <a:lumMod val="50000"/>
                  </a:schemeClr>
                </a:solidFill>
              </a:rPr>
              <a:t>an application to balance the national power generation schedule </a:t>
            </a:r>
            <a:r>
              <a:rPr lang="en-GB" sz="2800" dirty="0" smtClean="0"/>
              <a:t>for a portfolio of power stations to a trading position for an energy company. ...</a:t>
            </a:r>
            <a:r>
              <a:rPr lang="en-GB" sz="2800" b="1" dirty="0" smtClean="0">
                <a:solidFill>
                  <a:srgbClr val="FFFF00"/>
                </a:solidFill>
              </a:rPr>
              <a:t>the calculation engine was written in F#</a:t>
            </a:r>
            <a:r>
              <a:rPr lang="en-GB" sz="2800" dirty="0" smtClean="0"/>
              <a:t>. </a:t>
            </a:r>
          </a:p>
          <a:p>
            <a:pPr marL="177800" indent="-177800">
              <a:buNone/>
            </a:pPr>
            <a:endParaRPr lang="en-GB" sz="2800" dirty="0" smtClean="0"/>
          </a:p>
          <a:p>
            <a:pPr marL="177800" indent="-177800">
              <a:buNone/>
            </a:pPr>
            <a:r>
              <a:rPr lang="en-GB" sz="2800" dirty="0" smtClean="0"/>
              <a:t>The use of F# to </a:t>
            </a:r>
            <a:r>
              <a:rPr lang="en-GB" sz="2800" b="1" dirty="0" smtClean="0">
                <a:solidFill>
                  <a:srgbClr val="FFFF00"/>
                </a:solidFill>
              </a:rPr>
              <a:t>address the complexity at the heart of this application </a:t>
            </a:r>
            <a:r>
              <a:rPr lang="en-GB" sz="2800" dirty="0" smtClean="0"/>
              <a:t>clearly demonstrates a sweet spot for the language within enterprise software, namely algorithmically complex analysis of large data sets. </a:t>
            </a:r>
          </a:p>
          <a:p>
            <a:pPr marL="177800" indent="-177800">
              <a:buNone/>
            </a:pPr>
            <a:endParaRPr lang="en-GB" sz="2800" dirty="0" smtClean="0"/>
          </a:p>
          <a:p>
            <a:pPr marL="177800" indent="-177800" algn="r">
              <a:buNone/>
            </a:pPr>
            <a:r>
              <a:rPr lang="en-GB" sz="2800" dirty="0" smtClean="0"/>
              <a:t>Simon Cousins, Eon </a:t>
            </a:r>
            <a:r>
              <a:rPr lang="en-GB" sz="2800" dirty="0" err="1" smtClean="0"/>
              <a:t>PowerGen</a:t>
            </a:r>
            <a:endParaRPr lang="en-GB" sz="2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Case Study </a:t>
            </a:r>
            <a:r>
              <a:rPr lang="en-US" sz="1800" dirty="0" smtClean="0"/>
              <a:t>(Source: Simon Cousins, Eon </a:t>
            </a:r>
            <a:r>
              <a:rPr lang="en-US" sz="1800" dirty="0" err="1" smtClean="0"/>
              <a:t>PowerGen</a:t>
            </a:r>
            <a:r>
              <a:rPr lang="en-US" sz="1800" dirty="0" smtClean="0"/>
              <a:t>)</a:t>
            </a:r>
            <a:endParaRPr lang="en-US" sz="1800" dirty="0"/>
          </a:p>
        </p:txBody>
      </p:sp>
      <p:sp>
        <p:nvSpPr>
          <p:cNvPr id="3" name="Content Placeholder 2"/>
          <p:cNvSpPr>
            <a:spLocks noGrp="1"/>
          </p:cNvSpPr>
          <p:nvPr>
            <p:ph idx="1"/>
          </p:nvPr>
        </p:nvSpPr>
        <p:spPr>
          <a:xfrm>
            <a:off x="326409" y="956478"/>
            <a:ext cx="8382000" cy="5567151"/>
          </a:xfrm>
        </p:spPr>
        <p:txBody>
          <a:bodyPr numCol="2">
            <a:noAutofit/>
          </a:bodyPr>
          <a:lstStyle/>
          <a:p>
            <a:pPr marL="355600" indent="-260350">
              <a:buNone/>
            </a:pPr>
            <a:r>
              <a:rPr lang="en-GB" sz="2000" b="1" dirty="0" smtClean="0">
                <a:solidFill>
                  <a:schemeClr val="bg2">
                    <a:lumMod val="50000"/>
                  </a:schemeClr>
                </a:solidFill>
              </a:rPr>
              <a:t>Units of measure</a:t>
            </a:r>
            <a:r>
              <a:rPr lang="en-GB" sz="2000" dirty="0" smtClean="0">
                <a:solidFill>
                  <a:schemeClr val="bg2">
                    <a:lumMod val="50000"/>
                  </a:schemeClr>
                </a:solidFill>
              </a:rPr>
              <a:t> </a:t>
            </a:r>
            <a:r>
              <a:rPr lang="en-GB" sz="1600" dirty="0" smtClean="0"/>
              <a:t>The industry I work in is littered with units....Having the type system verify the correctness of the units is a huge time saver...</a:t>
            </a:r>
            <a:r>
              <a:rPr lang="en-GB" sz="1600" b="1" dirty="0" smtClean="0">
                <a:solidFill>
                  <a:schemeClr val="accent5"/>
                </a:solidFill>
              </a:rPr>
              <a:t>it eradicates a whole class of errors that previous systems were prone to</a:t>
            </a:r>
            <a:r>
              <a:rPr lang="en-GB" sz="1600" dirty="0" smtClean="0"/>
              <a:t>.</a:t>
            </a:r>
          </a:p>
          <a:p>
            <a:pPr marL="355600" indent="-260350">
              <a:buNone/>
            </a:pPr>
            <a:endParaRPr lang="en-GB" sz="1600" dirty="0" smtClean="0"/>
          </a:p>
          <a:p>
            <a:pPr marL="355600" indent="-260350">
              <a:buNone/>
            </a:pPr>
            <a:r>
              <a:rPr lang="en-GB" sz="2000" b="1" dirty="0" smtClean="0">
                <a:solidFill>
                  <a:schemeClr val="bg2">
                    <a:lumMod val="50000"/>
                  </a:schemeClr>
                </a:solidFill>
              </a:rPr>
              <a:t>Exploratory programming</a:t>
            </a:r>
            <a:r>
              <a:rPr lang="en-GB" sz="1600" dirty="0" smtClean="0"/>
              <a:t> Working with F# Interactive allowed me to </a:t>
            </a:r>
            <a:r>
              <a:rPr lang="en-GB" sz="1600" b="1" dirty="0" smtClean="0">
                <a:solidFill>
                  <a:srgbClr val="FFFF00"/>
                </a:solidFill>
              </a:rPr>
              <a:t>explore the solution space more effectively </a:t>
            </a:r>
            <a:r>
              <a:rPr lang="en-GB" sz="1600" dirty="0" smtClean="0"/>
              <a:t>before committing to an implementation ... a very natural way for a programmer to build their understanding of the problem and the design tensions in play.</a:t>
            </a:r>
          </a:p>
          <a:p>
            <a:pPr marL="355600" indent="-260350">
              <a:buNone/>
            </a:pPr>
            <a:endParaRPr lang="en-GB" sz="1600" dirty="0" smtClean="0"/>
          </a:p>
          <a:p>
            <a:pPr marL="355600" indent="-260350">
              <a:buNone/>
            </a:pPr>
            <a:r>
              <a:rPr lang="en-GB" sz="2000" b="1" dirty="0" smtClean="0">
                <a:solidFill>
                  <a:schemeClr val="bg2">
                    <a:lumMod val="50000"/>
                  </a:schemeClr>
                </a:solidFill>
              </a:rPr>
              <a:t>Unit testing</a:t>
            </a:r>
            <a:r>
              <a:rPr lang="en-GB" sz="2000" dirty="0" smtClean="0">
                <a:solidFill>
                  <a:schemeClr val="bg2">
                    <a:lumMod val="50000"/>
                  </a:schemeClr>
                </a:solidFill>
              </a:rPr>
              <a:t> </a:t>
            </a:r>
            <a:r>
              <a:rPr lang="en-GB" sz="1600" dirty="0" smtClean="0"/>
              <a:t>Code written using non-side effecting functions and immutable data structures is a joy to test.</a:t>
            </a:r>
            <a:r>
              <a:rPr lang="en-GB" sz="1600" b="1" dirty="0" smtClean="0">
                <a:solidFill>
                  <a:srgbClr val="FFFF00"/>
                </a:solidFill>
              </a:rPr>
              <a:t> There are no complex time-dependent interactions to screw things up </a:t>
            </a:r>
            <a:r>
              <a:rPr lang="en-GB" sz="1600" dirty="0" smtClean="0"/>
              <a:t>or large sets of dependencies to be mocked</a:t>
            </a:r>
            <a:r>
              <a:rPr lang="en-GB" sz="1600" b="1" dirty="0" smtClean="0">
                <a:solidFill>
                  <a:srgbClr val="FFFF00"/>
                </a:solidFill>
              </a:rPr>
              <a:t>.</a:t>
            </a:r>
          </a:p>
          <a:p>
            <a:pPr marL="355600" indent="-260350">
              <a:buNone/>
            </a:pPr>
            <a:endParaRPr lang="en-GB" sz="1600" b="1" dirty="0" smtClean="0">
              <a:solidFill>
                <a:schemeClr val="bg2">
                  <a:lumMod val="50000"/>
                </a:schemeClr>
              </a:solidFill>
            </a:endParaRPr>
          </a:p>
          <a:p>
            <a:pPr marL="355600" indent="-260350">
              <a:buNone/>
            </a:pPr>
            <a:endParaRPr lang="en-GB" sz="2000" dirty="0" smtClean="0"/>
          </a:p>
          <a:p>
            <a:pPr marL="355600" indent="-260350">
              <a:buNone/>
            </a:pPr>
            <a:endParaRPr lang="en-GB" sz="2000" dirty="0" smtClean="0"/>
          </a:p>
          <a:p>
            <a:pPr marL="355600" indent="-260350">
              <a:buNone/>
            </a:pPr>
            <a:r>
              <a:rPr lang="en-GB" sz="2000" b="1" dirty="0" smtClean="0">
                <a:solidFill>
                  <a:schemeClr val="bg2">
                    <a:lumMod val="50000"/>
                  </a:schemeClr>
                </a:solidFill>
              </a:rPr>
              <a:t>Parallelism</a:t>
            </a:r>
            <a:r>
              <a:rPr lang="en-GB" sz="1600" dirty="0" smtClean="0"/>
              <a:t> The functional purity ... makes it ripe for exploiting </a:t>
            </a:r>
            <a:r>
              <a:rPr lang="en-GB" sz="1600" b="1" dirty="0" smtClean="0">
                <a:solidFill>
                  <a:schemeClr val="accent5"/>
                </a:solidFill>
              </a:rPr>
              <a:t>the inherent parallelism in processing vectors of data</a:t>
            </a:r>
            <a:r>
              <a:rPr lang="en-GB" sz="1600" dirty="0" smtClean="0"/>
              <a:t>. </a:t>
            </a:r>
          </a:p>
          <a:p>
            <a:pPr marL="355600" indent="-260350">
              <a:buNone/>
            </a:pPr>
            <a:endParaRPr lang="en-GB" sz="1600" b="1" dirty="0" smtClean="0">
              <a:solidFill>
                <a:schemeClr val="bg2">
                  <a:lumMod val="50000"/>
                </a:schemeClr>
              </a:solidFill>
            </a:endParaRPr>
          </a:p>
          <a:p>
            <a:pPr marL="355600" indent="-260350">
              <a:buNone/>
            </a:pPr>
            <a:r>
              <a:rPr lang="en-GB" sz="2000" b="1" dirty="0" smtClean="0">
                <a:solidFill>
                  <a:schemeClr val="bg2">
                    <a:lumMod val="50000"/>
                  </a:schemeClr>
                </a:solidFill>
              </a:rPr>
              <a:t>Interoperation</a:t>
            </a:r>
            <a:r>
              <a:rPr lang="en-GB" sz="1600" dirty="0" smtClean="0">
                <a:solidFill>
                  <a:schemeClr val="bg2">
                    <a:lumMod val="50000"/>
                  </a:schemeClr>
                </a:solidFill>
              </a:rPr>
              <a:t> </a:t>
            </a:r>
            <a:r>
              <a:rPr lang="en-GB" sz="1600" dirty="0" smtClean="0"/>
              <a:t>... The calculation engine could be injected into any C# module that needed to use it without any concerns at all about interoperability. </a:t>
            </a:r>
            <a:r>
              <a:rPr lang="en-GB" sz="1600" b="1" dirty="0" smtClean="0">
                <a:solidFill>
                  <a:srgbClr val="FFFF00"/>
                </a:solidFill>
              </a:rPr>
              <a:t>Seamless. The C# programmer need never know</a:t>
            </a:r>
            <a:r>
              <a:rPr lang="en-GB" sz="1600" dirty="0" smtClean="0"/>
              <a:t>.</a:t>
            </a:r>
          </a:p>
          <a:p>
            <a:pPr marL="355600" indent="-260350">
              <a:buNone/>
            </a:pPr>
            <a:endParaRPr lang="en-GB" sz="1600" dirty="0" smtClean="0"/>
          </a:p>
          <a:p>
            <a:pPr marL="355600" indent="-260350">
              <a:buNone/>
            </a:pPr>
            <a:r>
              <a:rPr lang="en-GB" sz="2000" b="1" dirty="0" smtClean="0">
                <a:solidFill>
                  <a:schemeClr val="bg2">
                    <a:lumMod val="50000"/>
                  </a:schemeClr>
                </a:solidFill>
              </a:rPr>
              <a:t>Code reduction</a:t>
            </a:r>
            <a:r>
              <a:rPr lang="en-GB" sz="2000" dirty="0" smtClean="0">
                <a:solidFill>
                  <a:schemeClr val="bg2">
                    <a:lumMod val="50000"/>
                  </a:schemeClr>
                </a:solidFill>
              </a:rPr>
              <a:t> </a:t>
            </a:r>
            <a:r>
              <a:rPr lang="en-GB" sz="1600" dirty="0" smtClean="0"/>
              <a:t>Much of the data fed into the calculation engine was in the form of vectors and matrices. Higher order functions eat these for breakfast with </a:t>
            </a:r>
            <a:r>
              <a:rPr lang="en-GB" sz="1600" b="1" dirty="0" smtClean="0">
                <a:solidFill>
                  <a:srgbClr val="FFFF00"/>
                </a:solidFill>
              </a:rPr>
              <a:t>minimal fuss, minimal code. Beautiful.</a:t>
            </a:r>
          </a:p>
          <a:p>
            <a:pPr marL="355600" indent="-260350">
              <a:buNone/>
            </a:pPr>
            <a:endParaRPr lang="en-GB" sz="1600" b="1" dirty="0" smtClean="0">
              <a:solidFill>
                <a:srgbClr val="FFFF00"/>
              </a:solidFill>
            </a:endParaRPr>
          </a:p>
          <a:p>
            <a:pPr marL="355600" indent="-260350">
              <a:buNone/>
            </a:pPr>
            <a:r>
              <a:rPr lang="en-GB" sz="2000" b="1" dirty="0" smtClean="0">
                <a:solidFill>
                  <a:schemeClr val="bg2">
                    <a:lumMod val="50000"/>
                  </a:schemeClr>
                </a:solidFill>
              </a:rPr>
              <a:t>Lack of bugs</a:t>
            </a:r>
            <a:r>
              <a:rPr lang="en-GB" sz="1600" dirty="0" smtClean="0"/>
              <a:t> Functional programming can feel strange.  .. once the type checker is satisfied </a:t>
            </a:r>
            <a:r>
              <a:rPr lang="en-GB" sz="1600" b="1" dirty="0" smtClean="0">
                <a:solidFill>
                  <a:schemeClr val="accent5"/>
                </a:solidFill>
              </a:rPr>
              <a:t>that’s it, it works</a:t>
            </a:r>
            <a:r>
              <a:rPr lang="en-GB" sz="1600" dirty="0" smtClean="0"/>
              <a:t>. </a:t>
            </a:r>
          </a:p>
          <a:p>
            <a:pPr marL="355600" indent="-260350">
              <a:buNone/>
            </a:pPr>
            <a:endParaRPr lang="en-GB"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Grange Insurance</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srcRect l="21115" t="25457" r="19231" b="5263"/>
          <a:stretch>
            <a:fillRect/>
          </a:stretch>
        </p:blipFill>
        <p:spPr bwMode="auto">
          <a:xfrm>
            <a:off x="1045839" y="1010354"/>
            <a:ext cx="7272997" cy="50151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“Finance Company”</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srcRect l="21692" t="33814" r="18885" b="2834"/>
          <a:stretch>
            <a:fillRect/>
          </a:stretch>
        </p:blipFill>
        <p:spPr bwMode="auto">
          <a:xfrm>
            <a:off x="283662" y="850990"/>
            <a:ext cx="8519143" cy="5392700"/>
          </a:xfrm>
          <a:prstGeom prst="rect">
            <a:avLst/>
          </a:prstGeom>
          <a:noFill/>
          <a:ln w="9525">
            <a:noFill/>
            <a:miter lim="800000"/>
            <a:headEnd/>
            <a:tailEnd/>
          </a:ln>
        </p:spPr>
      </p:pic>
      <p:sp>
        <p:nvSpPr>
          <p:cNvPr id="5" name="TextBox 4"/>
          <p:cNvSpPr txBox="1"/>
          <p:nvPr/>
        </p:nvSpPr>
        <p:spPr>
          <a:xfrm>
            <a:off x="1102529" y="6237447"/>
            <a:ext cx="4578113" cy="369332"/>
          </a:xfrm>
          <a:prstGeom prst="rect">
            <a:avLst/>
          </a:prstGeom>
          <a:noFill/>
        </p:spPr>
        <p:txBody>
          <a:bodyPr wrap="none" rtlCol="0">
            <a:spAutoFit/>
          </a:bodyPr>
          <a:lstStyle/>
          <a:p>
            <a:r>
              <a:rPr lang="en-GB" dirty="0" smtClean="0"/>
              <a:t>Source: </a:t>
            </a:r>
            <a:r>
              <a:rPr lang="en-GB" dirty="0" smtClean="0">
                <a:hlinkClick r:id="rId3"/>
              </a:rPr>
              <a:t>http://whitepapers.techrepublic.com</a:t>
            </a:r>
            <a:r>
              <a:rPr lang="en-GB" dirty="0" smtClean="0"/>
              <a:t> </a:t>
            </a:r>
            <a:endParaRPr lang="en-GB"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Web Crawl…</a:t>
            </a:r>
            <a:endParaRPr lang="en-US" dirty="0"/>
          </a:p>
        </p:txBody>
      </p:sp>
      <p:sp>
        <p:nvSpPr>
          <p:cNvPr id="4" name="Text Placeholder 3"/>
          <p:cNvSpPr>
            <a:spLocks noGrp="1"/>
          </p:cNvSpPr>
          <p:nvPr>
            <p:ph type="body" sz="quarter" idx="10"/>
          </p:nvPr>
        </p:nvSpPr>
        <p:spPr/>
        <p:txBody>
          <a:bodyPr/>
          <a:lstStyle/>
          <a:p>
            <a:r>
              <a:rPr lang="en-US" sz="7200" dirty="0" smtClean="0"/>
              <a:t>Demo: Event Processing</a:t>
            </a:r>
            <a:endParaRPr lang="en-US" sz="7200" dirty="0"/>
          </a:p>
        </p:txBody>
      </p:sp>
      <p:sp>
        <p:nvSpPr>
          <p:cNvPr id="5" name="Subtitle 4"/>
          <p:cNvSpPr>
            <a:spLocks noGrp="1"/>
          </p:cNvSpPr>
          <p:nvPr>
            <p:ph type="subTitle" idx="1"/>
          </p:nvPr>
        </p:nvSpPr>
        <p:spPr/>
        <p:txBody>
          <a:bodyPr/>
          <a:lstStyle/>
          <a:p>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a:t>
            </a:r>
            <a:r>
              <a:rPr lang="en-GB" dirty="0" err="1" smtClean="0"/>
              <a:t>adCenter</a:t>
            </a:r>
            <a:r>
              <a:rPr lang="en-GB" dirty="0" smtClean="0"/>
              <a:t> </a:t>
            </a:r>
            <a:endParaRPr lang="en-US" dirty="0"/>
          </a:p>
        </p:txBody>
      </p:sp>
      <p:sp>
        <p:nvSpPr>
          <p:cNvPr id="4" name="Content Placeholder 3"/>
          <p:cNvSpPr>
            <a:spLocks noGrp="1"/>
          </p:cNvSpPr>
          <p:nvPr>
            <p:ph idx="1"/>
          </p:nvPr>
        </p:nvSpPr>
        <p:spPr/>
        <p:txBody>
          <a:bodyPr>
            <a:noAutofit/>
          </a:bodyPr>
          <a:lstStyle/>
          <a:p>
            <a:endParaRPr lang="en-US" sz="3600" dirty="0"/>
          </a:p>
        </p:txBody>
      </p:sp>
      <p:pic>
        <p:nvPicPr>
          <p:cNvPr id="8" name="Picture 2"/>
          <p:cNvPicPr>
            <a:picLocks noChangeAspect="1" noChangeArrowheads="1"/>
          </p:cNvPicPr>
          <p:nvPr/>
        </p:nvPicPr>
        <p:blipFill>
          <a:blip r:embed="rId3" cstate="print"/>
          <a:srcRect/>
          <a:stretch>
            <a:fillRect/>
          </a:stretch>
        </p:blipFill>
        <p:spPr bwMode="auto">
          <a:xfrm>
            <a:off x="457200" y="838200"/>
            <a:ext cx="7555338" cy="5490489"/>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4" cstate="print"/>
          <a:srcRect/>
          <a:stretch>
            <a:fillRect/>
          </a:stretch>
        </p:blipFill>
        <p:spPr bwMode="auto">
          <a:xfrm>
            <a:off x="457200" y="838200"/>
            <a:ext cx="7786687" cy="5840016"/>
          </a:xfrm>
          <a:prstGeom prst="rect">
            <a:avLst/>
          </a:prstGeom>
          <a:ln>
            <a:noFill/>
          </a:ln>
          <a:effectLst>
            <a:outerShdw blurRad="292100" dist="139700" dir="2700000" algn="tl" rotWithShape="0">
              <a:srgbClr val="333333">
                <a:alpha val="65000"/>
              </a:srgbClr>
            </a:outerShdw>
          </a:effectLst>
        </p:spPr>
      </p:pic>
      <p:sp>
        <p:nvSpPr>
          <p:cNvPr id="12" name="Rounded Rectangle 11"/>
          <p:cNvSpPr/>
          <p:nvPr/>
        </p:nvSpPr>
        <p:spPr>
          <a:xfrm>
            <a:off x="538162" y="2347922"/>
            <a:ext cx="5857916" cy="857256"/>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6396078" y="2347922"/>
            <a:ext cx="1714512" cy="2357454"/>
          </a:xfrm>
          <a:prstGeom prst="roundRect">
            <a:avLst/>
          </a:prstGeom>
          <a:solidFill>
            <a:srgbClr val="FF00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753136" y="2705112"/>
            <a:ext cx="857256"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nodeType="clickEffect">
                                  <p:stCondLst>
                                    <p:cond delay="0"/>
                                  </p:stCondLst>
                                  <p:childTnLst>
                                    <p:anim calcmode="lin" valueType="num">
                                      <p:cBhvr>
                                        <p:cTn id="18" dur="500"/>
                                        <p:tgtEl>
                                          <p:spTgt spid="1026"/>
                                        </p:tgtEl>
                                        <p:attrNameLst>
                                          <p:attrName>ppt_w</p:attrName>
                                        </p:attrNameLst>
                                      </p:cBhvr>
                                      <p:tavLst>
                                        <p:tav tm="0">
                                          <p:val>
                                            <p:strVal val="ppt_w"/>
                                          </p:val>
                                        </p:tav>
                                        <p:tav tm="100000">
                                          <p:val>
                                            <p:fltVal val="0"/>
                                          </p:val>
                                        </p:tav>
                                      </p:tavLst>
                                    </p:anim>
                                    <p:anim calcmode="lin" valueType="num">
                                      <p:cBhvr>
                                        <p:cTn id="19" dur="500"/>
                                        <p:tgtEl>
                                          <p:spTgt spid="1026"/>
                                        </p:tgtEl>
                                        <p:attrNameLst>
                                          <p:attrName>ppt_h</p:attrName>
                                        </p:attrNameLst>
                                      </p:cBhvr>
                                      <p:tavLst>
                                        <p:tav tm="0">
                                          <p:val>
                                            <p:strVal val="ppt_h"/>
                                          </p:val>
                                        </p:tav>
                                        <p:tav tm="100000">
                                          <p:val>
                                            <p:fltVal val="0"/>
                                          </p:val>
                                        </p:tav>
                                      </p:tavLst>
                                    </p:anim>
                                    <p:animEffect transition="out" filter="fade">
                                      <p:cBhvr>
                                        <p:cTn id="20" dur="500"/>
                                        <p:tgtEl>
                                          <p:spTgt spid="1026"/>
                                        </p:tgtEl>
                                      </p:cBhvr>
                                    </p:animEffect>
                                    <p:set>
                                      <p:cBhvr>
                                        <p:cTn id="21" dur="1" fill="hold">
                                          <p:stCondLst>
                                            <p:cond delay="499"/>
                                          </p:stCondLst>
                                        </p:cTn>
                                        <p:tgtEl>
                                          <p:spTgt spid="102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xit" presetSubtype="32" fill="hold" nodeType="clickEffect">
                                  <p:stCondLst>
                                    <p:cond delay="0"/>
                                  </p:stCondLst>
                                  <p:childTnLst>
                                    <p:anim calcmode="lin" valueType="num">
                                      <p:cBhvr>
                                        <p:cTn id="35" dur="500"/>
                                        <p:tgtEl>
                                          <p:spTgt spid="8"/>
                                        </p:tgtEl>
                                        <p:attrNameLst>
                                          <p:attrName>ppt_w</p:attrName>
                                        </p:attrNameLst>
                                      </p:cBhvr>
                                      <p:tavLst>
                                        <p:tav tm="0">
                                          <p:val>
                                            <p:strVal val="ppt_w"/>
                                          </p:val>
                                        </p:tav>
                                        <p:tav tm="100000">
                                          <p:val>
                                            <p:fltVal val="0"/>
                                          </p:val>
                                        </p:tav>
                                      </p:tavLst>
                                    </p:anim>
                                    <p:anim calcmode="lin" valueType="num">
                                      <p:cBhvr>
                                        <p:cTn id="36" dur="500"/>
                                        <p:tgtEl>
                                          <p:spTgt spid="8"/>
                                        </p:tgtEl>
                                        <p:attrNameLst>
                                          <p:attrName>ppt_h</p:attrName>
                                        </p:attrNameLst>
                                      </p:cBhvr>
                                      <p:tavLst>
                                        <p:tav tm="0">
                                          <p:val>
                                            <p:strVal val="ppt_h"/>
                                          </p:val>
                                        </p:tav>
                                        <p:tav tm="100000">
                                          <p:val>
                                            <p:fltVal val="0"/>
                                          </p:val>
                                        </p:tav>
                                      </p:tavLst>
                                    </p:anim>
                                    <p:set>
                                      <p:cBhvr>
                                        <p:cTn id="37" dur="1" fill="hold">
                                          <p:stCondLst>
                                            <p:cond delay="499"/>
                                          </p:stCondLst>
                                        </p:cTn>
                                        <p:tgtEl>
                                          <p:spTgt spid="8"/>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500"/>
                            </p:stCondLst>
                            <p:childTnLst>
                              <p:par>
                                <p:cTn id="42" presetID="1" presetClass="exit" presetSubtype="0" fill="hold" grpId="1" nodeType="afterEffect">
                                  <p:stCondLst>
                                    <p:cond delay="0"/>
                                  </p:stCondLst>
                                  <p:childTnLst>
                                    <p:set>
                                      <p:cBhvr>
                                        <p:cTn id="4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5" grpId="0" animBg="1"/>
      <p:bldP spid="1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Case Study: </a:t>
            </a:r>
            <a:r>
              <a:rPr lang="en-GB" dirty="0" err="1" smtClean="0"/>
              <a:t>adCenter</a:t>
            </a:r>
            <a:endParaRPr lang="en-GB" dirty="0"/>
          </a:p>
        </p:txBody>
      </p:sp>
      <p:sp>
        <p:nvSpPr>
          <p:cNvPr id="3" name="Content Placeholder 2"/>
          <p:cNvSpPr>
            <a:spLocks noGrp="1"/>
          </p:cNvSpPr>
          <p:nvPr>
            <p:ph idx="1"/>
          </p:nvPr>
        </p:nvSpPr>
        <p:spPr/>
        <p:txBody>
          <a:bodyPr>
            <a:normAutofit/>
          </a:bodyPr>
          <a:lstStyle/>
          <a:p>
            <a:r>
              <a:rPr lang="en-GB" b="1" dirty="0" smtClean="0"/>
              <a:t>Weeks of data in training</a:t>
            </a:r>
            <a:r>
              <a:rPr lang="en-GB" dirty="0" smtClean="0"/>
              <a:t>: </a:t>
            </a:r>
          </a:p>
          <a:p>
            <a:pPr algn="ctr">
              <a:buNone/>
            </a:pPr>
            <a:r>
              <a:rPr lang="en-GB" b="1" dirty="0" smtClean="0">
                <a:solidFill>
                  <a:schemeClr val="accent1"/>
                </a:solidFill>
              </a:rPr>
              <a:t>N,000,000,000 impressions, 6TB data</a:t>
            </a:r>
          </a:p>
          <a:p>
            <a:r>
              <a:rPr lang="en-GB" b="1" dirty="0" smtClean="0"/>
              <a:t>2 weeks of CPU time during training</a:t>
            </a:r>
            <a:r>
              <a:rPr lang="en-GB" dirty="0" smtClean="0"/>
              <a:t>: </a:t>
            </a:r>
          </a:p>
          <a:p>
            <a:pPr algn="ctr">
              <a:buNone/>
            </a:pPr>
            <a:r>
              <a:rPr lang="en-GB" dirty="0" smtClean="0"/>
              <a:t>2 wks × 7 days × 86,400 sec/day = </a:t>
            </a:r>
          </a:p>
          <a:p>
            <a:pPr algn="ctr">
              <a:buNone/>
            </a:pPr>
            <a:r>
              <a:rPr lang="en-GB" b="1" dirty="0" smtClean="0">
                <a:solidFill>
                  <a:schemeClr val="accent1"/>
                </a:solidFill>
              </a:rPr>
              <a:t>1,209,600 seconds</a:t>
            </a:r>
          </a:p>
          <a:p>
            <a:r>
              <a:rPr lang="en-GB" b="1" dirty="0" smtClean="0"/>
              <a:t>Learning algorithm speed requirement</a:t>
            </a:r>
            <a:r>
              <a:rPr lang="en-GB" dirty="0" smtClean="0"/>
              <a:t>:</a:t>
            </a:r>
          </a:p>
          <a:p>
            <a:pPr lvl="1"/>
            <a:r>
              <a:rPr lang="en-GB" b="1" dirty="0" smtClean="0">
                <a:solidFill>
                  <a:schemeClr val="accent1"/>
                </a:solidFill>
              </a:rPr>
              <a:t>N,000</a:t>
            </a:r>
            <a:r>
              <a:rPr lang="en-GB" dirty="0" smtClean="0"/>
              <a:t> impression updates / sec</a:t>
            </a:r>
          </a:p>
          <a:p>
            <a:pPr lvl="1"/>
            <a:r>
              <a:rPr lang="en-GB" b="1" dirty="0" smtClean="0">
                <a:solidFill>
                  <a:schemeClr val="accent1"/>
                </a:solidFill>
              </a:rPr>
              <a:t>N00.0 </a:t>
            </a:r>
            <a:r>
              <a:rPr lang="el-GR" b="1" dirty="0" smtClean="0">
                <a:solidFill>
                  <a:schemeClr val="accent1"/>
                </a:solidFill>
              </a:rPr>
              <a:t>μ</a:t>
            </a:r>
            <a:r>
              <a:rPr lang="en-GB" b="1" dirty="0" smtClean="0">
                <a:solidFill>
                  <a:schemeClr val="accent1"/>
                </a:solidFill>
              </a:rPr>
              <a:t>s </a:t>
            </a:r>
            <a:r>
              <a:rPr lang="en-GB" dirty="0" smtClean="0"/>
              <a:t>per impression update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dirty="0" smtClean="0">
                <a:solidFill>
                  <a:schemeClr val="bg2"/>
                </a:solidFill>
              </a:rPr>
              <a:t>What is F#?</a:t>
            </a:r>
            <a:endParaRPr dirty="0" smtClean="0">
              <a:solidFill>
                <a:schemeClr val="bg2"/>
              </a:solidFill>
            </a:endParaRPr>
          </a:p>
        </p:txBody>
      </p:sp>
      <p:sp>
        <p:nvSpPr>
          <p:cNvPr id="6147" name="Text Placeholder 2"/>
          <p:cNvSpPr>
            <a:spLocks noGrp="1"/>
          </p:cNvSpPr>
          <p:nvPr>
            <p:ph type="body" idx="1"/>
          </p:nvPr>
        </p:nvSpPr>
        <p:spPr>
          <a:xfrm>
            <a:off x="611002" y="3101259"/>
            <a:ext cx="8048625" cy="1428083"/>
          </a:xfrm>
        </p:spPr>
        <p:txBody>
          <a:bodyPr anchor="ctr">
            <a:noAutofit/>
          </a:bodyPr>
          <a:lstStyle/>
          <a:p>
            <a:pPr lvl="0" algn="ctr">
              <a:buNone/>
              <a:defRPr/>
            </a:pPr>
            <a:r>
              <a:rPr lang="en-GB" sz="4000" dirty="0" smtClean="0">
                <a:solidFill>
                  <a:schemeClr val="accent1"/>
                </a:solidFill>
              </a:rPr>
              <a:t>...a </a:t>
            </a:r>
            <a:r>
              <a:rPr lang="en-GB" sz="4000" dirty="0" smtClean="0">
                <a:solidFill>
                  <a:schemeClr val="accent1"/>
                </a:solidFill>
              </a:rPr>
              <a:t>programming language </a:t>
            </a:r>
            <a:endParaRPr lang="en-US" sz="4000" dirty="0" smtClean="0">
              <a:solidFill>
                <a:schemeClr val="accent1"/>
              </a:solidFill>
            </a:endParaRPr>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normAutofit/>
          </a:bodyPr>
          <a:lstStyle/>
          <a:p>
            <a:r>
              <a:rPr lang="en-US" dirty="0" smtClean="0"/>
              <a:t>Case Study: </a:t>
            </a:r>
            <a:r>
              <a:rPr lang="en-US" dirty="0" err="1" smtClean="0"/>
              <a:t>adCenter</a:t>
            </a:r>
            <a:endParaRPr lang="en-GB" dirty="0"/>
          </a:p>
        </p:txBody>
      </p:sp>
      <p:sp>
        <p:nvSpPr>
          <p:cNvPr id="1415171" name="Rectangle 3"/>
          <p:cNvSpPr>
            <a:spLocks noGrp="1" noChangeArrowheads="1"/>
          </p:cNvSpPr>
          <p:nvPr>
            <p:ph type="body" idx="1"/>
          </p:nvPr>
        </p:nvSpPr>
        <p:spPr>
          <a:xfrm>
            <a:off x="304800" y="1828800"/>
            <a:ext cx="8521148" cy="4558748"/>
          </a:xfrm>
        </p:spPr>
        <p:txBody>
          <a:bodyPr>
            <a:normAutofit/>
          </a:bodyPr>
          <a:lstStyle/>
          <a:p>
            <a:pPr>
              <a:lnSpc>
                <a:spcPct val="120000"/>
              </a:lnSpc>
            </a:pPr>
            <a:r>
              <a:rPr lang="en-US" sz="3200" dirty="0" smtClean="0"/>
              <a:t>4 week project, 4 machine learning experts</a:t>
            </a:r>
          </a:p>
          <a:p>
            <a:pPr>
              <a:lnSpc>
                <a:spcPct val="120000"/>
              </a:lnSpc>
            </a:pPr>
            <a:r>
              <a:rPr lang="en-US" sz="3200" dirty="0" smtClean="0"/>
              <a:t>100million probabilistic variables </a:t>
            </a:r>
          </a:p>
          <a:p>
            <a:pPr>
              <a:lnSpc>
                <a:spcPct val="120000"/>
              </a:lnSpc>
            </a:pPr>
            <a:r>
              <a:rPr lang="en-US" sz="3200" dirty="0" smtClean="0"/>
              <a:t>Processes 6TB of training data </a:t>
            </a:r>
          </a:p>
          <a:p>
            <a:pPr>
              <a:lnSpc>
                <a:spcPct val="120000"/>
              </a:lnSpc>
            </a:pPr>
            <a:r>
              <a:rPr lang="en-US" sz="3200" dirty="0" smtClean="0"/>
              <a:t>Real time processing</a:t>
            </a:r>
          </a:p>
          <a:p>
            <a:pPr lvl="1">
              <a:lnSpc>
                <a:spcPct val="120000"/>
              </a:lnSpc>
              <a:buNone/>
            </a:pPr>
            <a:endParaRPr lang="en-US" sz="2400" dirty="0" smtClean="0"/>
          </a:p>
          <a:p>
            <a:pPr lvl="1">
              <a:lnSpc>
                <a:spcPct val="120000"/>
              </a:lnSpc>
              <a:buNone/>
            </a:pPr>
            <a:endParaRPr lang="en-GB" sz="2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p:txBody>
          <a:bodyPr>
            <a:normAutofit/>
          </a:bodyPr>
          <a:lstStyle/>
          <a:p>
            <a:r>
              <a:rPr lang="en-US" dirty="0" err="1" smtClean="0"/>
              <a:t>AdPredict</a:t>
            </a:r>
            <a:r>
              <a:rPr lang="en-US" dirty="0" smtClean="0"/>
              <a:t>: What We Observed</a:t>
            </a:r>
            <a:endParaRPr lang="en-GB" dirty="0"/>
          </a:p>
        </p:txBody>
      </p:sp>
      <p:sp>
        <p:nvSpPr>
          <p:cNvPr id="1415171" name="Rectangle 3"/>
          <p:cNvSpPr>
            <a:spLocks noGrp="1" noChangeArrowheads="1"/>
          </p:cNvSpPr>
          <p:nvPr>
            <p:ph type="body" idx="1"/>
          </p:nvPr>
        </p:nvSpPr>
        <p:spPr/>
        <p:txBody>
          <a:bodyPr>
            <a:noAutofit/>
          </a:bodyPr>
          <a:lstStyle/>
          <a:p>
            <a:pPr>
              <a:lnSpc>
                <a:spcPct val="100000"/>
              </a:lnSpc>
            </a:pPr>
            <a:r>
              <a:rPr lang="en-US" dirty="0" smtClean="0"/>
              <a:t>Quick Coding</a:t>
            </a:r>
          </a:p>
          <a:p>
            <a:pPr>
              <a:lnSpc>
                <a:spcPct val="100000"/>
              </a:lnSpc>
            </a:pPr>
            <a:r>
              <a:rPr lang="en-US" dirty="0" smtClean="0"/>
              <a:t>Agile Coding</a:t>
            </a:r>
          </a:p>
          <a:p>
            <a:pPr>
              <a:lnSpc>
                <a:spcPct val="100000"/>
              </a:lnSpc>
            </a:pPr>
            <a:r>
              <a:rPr lang="en-US" dirty="0" smtClean="0"/>
              <a:t>Scripting</a:t>
            </a:r>
          </a:p>
          <a:p>
            <a:pPr>
              <a:lnSpc>
                <a:spcPct val="100000"/>
              </a:lnSpc>
            </a:pPr>
            <a:r>
              <a:rPr lang="en-US" dirty="0" smtClean="0"/>
              <a:t>Performance</a:t>
            </a:r>
          </a:p>
          <a:p>
            <a:pPr>
              <a:lnSpc>
                <a:spcPct val="100000"/>
              </a:lnSpc>
            </a:pPr>
            <a:r>
              <a:rPr lang="en-US" dirty="0" smtClean="0"/>
              <a:t>Memory-Faithful</a:t>
            </a:r>
          </a:p>
          <a:p>
            <a:pPr>
              <a:lnSpc>
                <a:spcPct val="100000"/>
              </a:lnSpc>
            </a:pPr>
            <a:r>
              <a:rPr lang="en-US" dirty="0" smtClean="0"/>
              <a:t>Succinct</a:t>
            </a:r>
          </a:p>
          <a:p>
            <a:pPr>
              <a:lnSpc>
                <a:spcPct val="100000"/>
              </a:lnSpc>
            </a:pPr>
            <a:r>
              <a:rPr lang="en-US" dirty="0" smtClean="0"/>
              <a:t>Symbolic</a:t>
            </a:r>
          </a:p>
          <a:p>
            <a:pPr>
              <a:lnSpc>
                <a:spcPct val="100000"/>
              </a:lnSpc>
            </a:pPr>
            <a:r>
              <a:rPr lang="en-US" dirty="0" smtClean="0"/>
              <a:t>.NET Integration</a:t>
            </a:r>
            <a:endParaRPr lang="en-GB" dirty="0" smtClean="0"/>
          </a:p>
        </p:txBody>
      </p:sp>
      <p:sp>
        <p:nvSpPr>
          <p:cNvPr id="4" name="Rectangular Callout 3"/>
          <p:cNvSpPr/>
          <p:nvPr/>
        </p:nvSpPr>
        <p:spPr>
          <a:xfrm>
            <a:off x="5791200" y="304800"/>
            <a:ext cx="2743200" cy="1015663"/>
          </a:xfrm>
          <a:prstGeom prst="wedgeRectCallout">
            <a:avLst>
              <a:gd name="adj1" fmla="val -120033"/>
              <a:gd name="adj2" fmla="val 64626"/>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F#’s powerful type inference means less typing, more thinking</a:t>
            </a:r>
            <a:endParaRPr lang="en-GB" sz="2000" b="1" dirty="0" smtClean="0">
              <a:solidFill>
                <a:schemeClr val="bg1"/>
              </a:solidFill>
            </a:endParaRPr>
          </a:p>
        </p:txBody>
      </p:sp>
      <p:sp>
        <p:nvSpPr>
          <p:cNvPr id="5" name="Rectangular Callout 4"/>
          <p:cNvSpPr/>
          <p:nvPr/>
        </p:nvSpPr>
        <p:spPr>
          <a:xfrm>
            <a:off x="5562600" y="1447800"/>
            <a:ext cx="2743200" cy="707886"/>
          </a:xfrm>
          <a:prstGeom prst="wedgeRectCallout">
            <a:avLst>
              <a:gd name="adj1" fmla="val -140910"/>
              <a:gd name="adj2" fmla="val 5238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Type-inferred code is easily </a:t>
            </a:r>
            <a:r>
              <a:rPr lang="en-US" sz="2000" dirty="0" err="1" smtClean="0"/>
              <a:t>refactored</a:t>
            </a:r>
            <a:endParaRPr lang="en-GB" sz="2000" b="1" dirty="0" smtClean="0">
              <a:solidFill>
                <a:schemeClr val="bg1"/>
              </a:solidFill>
            </a:endParaRPr>
          </a:p>
        </p:txBody>
      </p:sp>
      <p:sp>
        <p:nvSpPr>
          <p:cNvPr id="6" name="Rectangular Callout 5"/>
          <p:cNvSpPr/>
          <p:nvPr/>
        </p:nvSpPr>
        <p:spPr>
          <a:xfrm>
            <a:off x="5357818" y="2286000"/>
            <a:ext cx="3024182" cy="400110"/>
          </a:xfrm>
          <a:prstGeom prst="wedgeRectCallout">
            <a:avLst>
              <a:gd name="adj1" fmla="val -144558"/>
              <a:gd name="adj2" fmla="val 9621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“Hands-on” exploration. </a:t>
            </a:r>
            <a:endParaRPr lang="en-GB" sz="2000" b="1" dirty="0" smtClean="0">
              <a:solidFill>
                <a:schemeClr val="bg1"/>
              </a:solidFill>
            </a:endParaRPr>
          </a:p>
        </p:txBody>
      </p:sp>
      <p:sp>
        <p:nvSpPr>
          <p:cNvPr id="7" name="Rectangular Callout 6"/>
          <p:cNvSpPr/>
          <p:nvPr/>
        </p:nvSpPr>
        <p:spPr>
          <a:xfrm>
            <a:off x="5181600" y="2819400"/>
            <a:ext cx="2743200" cy="707886"/>
          </a:xfrm>
          <a:prstGeom prst="wedgeRectCallout">
            <a:avLst>
              <a:gd name="adj1" fmla="val -128340"/>
              <a:gd name="adj2" fmla="val 1686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Immediate scaling to massive data sets</a:t>
            </a:r>
          </a:p>
        </p:txBody>
      </p:sp>
      <p:sp>
        <p:nvSpPr>
          <p:cNvPr id="8" name="Rectangular Callout 7"/>
          <p:cNvSpPr/>
          <p:nvPr/>
        </p:nvSpPr>
        <p:spPr>
          <a:xfrm>
            <a:off x="5638800" y="3733800"/>
            <a:ext cx="2743200" cy="707886"/>
          </a:xfrm>
          <a:prstGeom prst="wedgeRectCallout">
            <a:avLst>
              <a:gd name="adj1" fmla="val -122648"/>
              <a:gd name="adj2" fmla="val -2143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mega-data structures, 16GB machines</a:t>
            </a:r>
          </a:p>
        </p:txBody>
      </p:sp>
      <p:sp>
        <p:nvSpPr>
          <p:cNvPr id="9" name="Rectangular Callout 8"/>
          <p:cNvSpPr/>
          <p:nvPr/>
        </p:nvSpPr>
        <p:spPr>
          <a:xfrm>
            <a:off x="5029200" y="4495800"/>
            <a:ext cx="2743200" cy="707886"/>
          </a:xfrm>
          <a:prstGeom prst="wedgeRectCallout">
            <a:avLst>
              <a:gd name="adj1" fmla="val -140516"/>
              <a:gd name="adj2" fmla="val -3704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t>Live in the </a:t>
            </a:r>
            <a:r>
              <a:rPr lang="en-US" sz="2000" b="1" dirty="0" smtClean="0"/>
              <a:t>domain</a:t>
            </a:r>
            <a:r>
              <a:rPr lang="en-US" sz="2000" dirty="0" smtClean="0"/>
              <a:t>, not the language</a:t>
            </a:r>
          </a:p>
        </p:txBody>
      </p:sp>
      <p:sp>
        <p:nvSpPr>
          <p:cNvPr id="10" name="Rectangular Callout 9"/>
          <p:cNvSpPr/>
          <p:nvPr/>
        </p:nvSpPr>
        <p:spPr>
          <a:xfrm>
            <a:off x="5105400" y="5334000"/>
            <a:ext cx="2743200" cy="707886"/>
          </a:xfrm>
          <a:prstGeom prst="wedgeRectCallout">
            <a:avLst>
              <a:gd name="adj1" fmla="val -132517"/>
              <a:gd name="adj2" fmla="val -7762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Schema compilation and “Schedules”</a:t>
            </a:r>
            <a:endParaRPr lang="en-US" sz="2000" dirty="0" smtClean="0"/>
          </a:p>
        </p:txBody>
      </p:sp>
      <p:sp>
        <p:nvSpPr>
          <p:cNvPr id="11" name="Rectangular Callout 10"/>
          <p:cNvSpPr/>
          <p:nvPr/>
        </p:nvSpPr>
        <p:spPr>
          <a:xfrm>
            <a:off x="3714744" y="5857892"/>
            <a:ext cx="2743200" cy="707886"/>
          </a:xfrm>
          <a:prstGeom prst="wedgeRectCallout">
            <a:avLst>
              <a:gd name="adj1" fmla="val -61250"/>
              <a:gd name="adj2" fmla="val -9831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GB" sz="2000" dirty="0" smtClean="0"/>
              <a:t>Especially Excel, SQL Server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Topic: Units of Measure</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5" name="Picture 17"/>
          <p:cNvPicPr>
            <a:picLocks noChangeAspect="1" noChangeArrowheads="1"/>
          </p:cNvPicPr>
          <p:nvPr/>
        </p:nvPicPr>
        <p:blipFill>
          <a:blip r:embed="rId3" cstate="print"/>
          <a:srcRect/>
          <a:stretch>
            <a:fillRect/>
          </a:stretch>
        </p:blipFill>
        <p:spPr bwMode="auto">
          <a:xfrm>
            <a:off x="2285984" y="1285860"/>
            <a:ext cx="4857810" cy="5222056"/>
          </a:xfrm>
          <a:prstGeom prst="rect">
            <a:avLst/>
          </a:prstGeom>
          <a:noFill/>
          <a:ln w="9525">
            <a:noFill/>
            <a:miter lim="800000"/>
            <a:headEnd/>
            <a:tailEnd/>
          </a:ln>
          <a:effectLst/>
        </p:spPr>
      </p:pic>
      <p:sp>
        <p:nvSpPr>
          <p:cNvPr id="3" name="Freeform 2"/>
          <p:cNvSpPr/>
          <p:nvPr/>
        </p:nvSpPr>
        <p:spPr>
          <a:xfrm>
            <a:off x="5143504" y="4000504"/>
            <a:ext cx="1115291"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4" name="Title 3"/>
          <p:cNvSpPr>
            <a:spLocks noGrp="1"/>
          </p:cNvSpPr>
          <p:nvPr>
            <p:ph type="title"/>
          </p:nvPr>
        </p:nvSpPr>
        <p:spPr/>
        <p:txBody>
          <a:bodyPr/>
          <a:lstStyle/>
          <a:p>
            <a:r>
              <a:rPr lang="en-GB" dirty="0" smtClean="0"/>
              <a:t>NASA Mars Climate </a:t>
            </a:r>
            <a:r>
              <a:rPr lang="en-GB" dirty="0" err="1" smtClean="0"/>
              <a:t>Orbiter</a:t>
            </a:r>
            <a:r>
              <a:rPr lang="en-GB" dirty="0" smtClean="0"/>
              <a:t>, 1999</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lded Corner 3"/>
          <p:cNvSpPr/>
          <p:nvPr/>
        </p:nvSpPr>
        <p:spPr>
          <a:xfrm>
            <a:off x="214282" y="1196946"/>
            <a:ext cx="8929718" cy="3061959"/>
          </a:xfrm>
          <a:prstGeom prst="foldedCorner">
            <a:avLst/>
          </a:prstGeom>
          <a:solidFill>
            <a:srgbClr val="F8F57B"/>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5.9736e24&lt;kg&gt;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Average between pole and equator radii</a:t>
            </a:r>
          </a:p>
          <a:p>
            <a:r>
              <a:rPr lang="en-GB" b="1" dirty="0" smtClean="0">
                <a:solidFill>
                  <a:schemeClr val="bg1"/>
                </a:solidFill>
                <a:latin typeface="Consolas" pitchFamily="49" charset="0"/>
                <a:cs typeface="Consolas" pitchFamily="49" charset="0"/>
              </a:rPr>
              <a:t>let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6371.0e3&lt;m&gt;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Gravitational acceleration on surface of Earth </a:t>
            </a:r>
          </a:p>
          <a:p>
            <a:r>
              <a:rPr lang="en-GB" b="1" dirty="0" smtClean="0">
                <a:solidFill>
                  <a:schemeClr val="bg1"/>
                </a:solidFill>
                <a:latin typeface="Consolas" pitchFamily="49" charset="0"/>
                <a:cs typeface="Consolas" pitchFamily="49" charset="0"/>
              </a:rPr>
              <a:t>let g = </a:t>
            </a:r>
            <a:r>
              <a:rPr lang="en-GB" b="1" dirty="0" err="1" smtClean="0">
                <a:solidFill>
                  <a:schemeClr val="bg1"/>
                </a:solidFill>
                <a:latin typeface="Consolas" pitchFamily="49" charset="0"/>
                <a:cs typeface="Consolas" pitchFamily="49" charset="0"/>
              </a:rPr>
              <a:t>PhysicalConstants.G</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EarthMass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 * </a:t>
            </a:r>
            <a:r>
              <a:rPr lang="en-GB" b="1" dirty="0" err="1" smtClean="0">
                <a:solidFill>
                  <a:schemeClr val="bg1"/>
                </a:solidFill>
                <a:latin typeface="Consolas" pitchFamily="49" charset="0"/>
                <a:cs typeface="Consolas" pitchFamily="49" charset="0"/>
              </a:rPr>
              <a:t>EarthRadius</a:t>
            </a:r>
            <a:r>
              <a:rPr lang="en-GB" b="1" dirty="0" smtClean="0">
                <a:solidFill>
                  <a:schemeClr val="bg1"/>
                </a:solidFill>
                <a:latin typeface="Consolas" pitchFamily="49" charset="0"/>
                <a:cs typeface="Consolas" pitchFamily="49" charset="0"/>
              </a:rPr>
              <a:t>)</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pic>
        <p:nvPicPr>
          <p:cNvPr id="1026" name="Picture 2"/>
          <p:cNvPicPr>
            <a:picLocks noGrp="1" noChangeAspect="1" noChangeArrowheads="1"/>
          </p:cNvPicPr>
          <p:nvPr>
            <p:ph idx="1"/>
          </p:nvPr>
        </p:nvPicPr>
        <p:blipFill>
          <a:blip r:embed="rId2" cstate="print"/>
          <a:srcRect t="8696" r="58209" b="21425"/>
          <a:stretch>
            <a:fillRect/>
          </a:stretch>
        </p:blipFill>
        <p:spPr bwMode="auto">
          <a:xfrm>
            <a:off x="1500166" y="3571876"/>
            <a:ext cx="6951656" cy="2428892"/>
          </a:xfrm>
          <a:prstGeom prst="rect">
            <a:avLst/>
          </a:prstGeom>
          <a:noFill/>
          <a:ln w="9525">
            <a:noFill/>
            <a:miter lim="800000"/>
            <a:headEnd/>
            <a:tailEnd/>
          </a:ln>
          <a:effectLst/>
        </p:spPr>
      </p:pic>
      <p:sp>
        <p:nvSpPr>
          <p:cNvPr id="6" name="Freeform 5"/>
          <p:cNvSpPr/>
          <p:nvPr/>
        </p:nvSpPr>
        <p:spPr>
          <a:xfrm>
            <a:off x="3071802" y="4786322"/>
            <a:ext cx="3357586"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Units of Measure – Typical Example</a:t>
            </a:r>
            <a:endParaRPr lang="en-GB" dirty="0"/>
          </a:p>
        </p:txBody>
      </p:sp>
      <p:sp>
        <p:nvSpPr>
          <p:cNvPr id="3" name="Content Placeholder 2"/>
          <p:cNvSpPr>
            <a:spLocks noGrp="1"/>
          </p:cNvSpPr>
          <p:nvPr>
            <p:ph sz="quarter" idx="1"/>
          </p:nvPr>
        </p:nvSpPr>
        <p:spPr/>
        <p:txBody>
          <a:bodyPr/>
          <a:lstStyle/>
          <a:p>
            <a:endParaRPr lang="en-GB" dirty="0"/>
          </a:p>
        </p:txBody>
      </p:sp>
      <p:sp>
        <p:nvSpPr>
          <p:cNvPr id="2051" name="Text Box 3"/>
          <p:cNvSpPr txBox="1">
            <a:spLocks noChangeArrowheads="1"/>
          </p:cNvSpPr>
          <p:nvPr/>
        </p:nvSpPr>
        <p:spPr bwMode="auto">
          <a:xfrm>
            <a:off x="500034" y="1159099"/>
            <a:ext cx="7858180" cy="5356001"/>
          </a:xfrm>
          <a:prstGeom prst="rect">
            <a:avLst/>
          </a:prstGeom>
          <a:solidFill>
            <a:srgbClr val="FFFF66"/>
          </a:solidFill>
          <a:ln>
            <a:headEnd/>
            <a:tailEnd/>
          </a:ln>
        </p:spPr>
        <p:style>
          <a:lnRef idx="2">
            <a:schemeClr val="accent1"/>
          </a:lnRef>
          <a:fillRef idx="1">
            <a:schemeClr val="lt1"/>
          </a:fillRef>
          <a:effectRef idx="0">
            <a:schemeClr val="accent1"/>
          </a:effectRef>
          <a:fontRef idx="minor">
            <a:schemeClr val="dk1"/>
          </a:fontRef>
        </p:style>
        <p:txBody>
          <a:bodyPr vert="horz" wrap="square" lIns="54000" tIns="45720" rIns="54000" bIns="45720" numCol="1" anchor="t" anchorCtr="0" compatLnSpc="1">
            <a:prstTxWarp prst="textNoShape">
              <a:avLst/>
            </a:prstTxWarp>
          </a:bodyPr>
          <a:lstStyle/>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money </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shares</a:t>
            </a:r>
          </a:p>
          <a:p>
            <a:pPr>
              <a:spcAft>
                <a:spcPts val="0"/>
              </a:spcAft>
            </a:pPr>
            <a:r>
              <a:rPr lang="en-GB" b="1" dirty="0" smtClean="0">
                <a:latin typeface="Consolas" pitchFamily="49" charset="0"/>
                <a:ea typeface="Calibri"/>
                <a:cs typeface="Consolas" pitchFamily="49" charset="0"/>
              </a:rPr>
              <a:t> </a:t>
            </a:r>
            <a:endParaRPr lang="en-GB" b="1" dirty="0" smtClean="0">
              <a:solidFill>
                <a:schemeClr val="accent2"/>
              </a:solidFill>
              <a:latin typeface="Consolas" pitchFamily="49" charset="0"/>
              <a:ea typeface="Calibri"/>
              <a:cs typeface="Consolas" pitchFamily="49" charset="0"/>
            </a:endParaRPr>
          </a:p>
          <a:p>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volume </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latin typeface="Consolas" pitchFamily="49" charset="0"/>
                <a:ea typeface="Calibri"/>
                <a:cs typeface="Consolas" pitchFamily="49" charset="0"/>
              </a:rPr>
              <a:t>[&lt;Measure&gt;] </a:t>
            </a: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 </a:t>
            </a:r>
          </a:p>
          <a:p>
            <a:pPr>
              <a:spcAft>
                <a:spcPts val="0"/>
              </a:spcAft>
            </a:pPr>
            <a:endParaRPr lang="en-GB" b="1" dirty="0" smtClean="0">
              <a:solidFill>
                <a:schemeClr val="accent2"/>
              </a:solidFill>
              <a:latin typeface="Consolas" pitchFamily="49" charset="0"/>
              <a:ea typeface="Calibri"/>
              <a:cs typeface="Consolas" pitchFamily="49" charset="0"/>
            </a:endParaRPr>
          </a:p>
          <a:p>
            <a:pPr>
              <a:spcAft>
                <a:spcPts val="0"/>
              </a:spcAft>
            </a:pPr>
            <a:r>
              <a:rPr lang="en-GB" b="1" dirty="0" smtClean="0">
                <a:solidFill>
                  <a:schemeClr val="accent2"/>
                </a:solidFill>
                <a:latin typeface="Consolas" pitchFamily="49" charset="0"/>
                <a:ea typeface="Calibri"/>
                <a:cs typeface="Consolas" pitchFamily="49" charset="0"/>
              </a:rPr>
              <a:t>let</a:t>
            </a:r>
            <a:r>
              <a:rPr lang="en-GB" b="1" dirty="0" smtClean="0">
                <a:latin typeface="Consolas" pitchFamily="49" charset="0"/>
                <a:ea typeface="Calibri"/>
                <a:cs typeface="Consolas" pitchFamily="49" charset="0"/>
              </a:rPr>
              <a:t> </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 (f:float) = f * 1.&lt;</a:t>
            </a:r>
            <a:r>
              <a:rPr lang="en-GB" b="1" dirty="0" err="1" smtClean="0">
                <a:latin typeface="Consolas" pitchFamily="49" charset="0"/>
                <a:ea typeface="Calibri"/>
                <a:cs typeface="Consolas" pitchFamily="49" charset="0"/>
              </a:rPr>
              <a:t>rateOfReturn</a:t>
            </a:r>
            <a:r>
              <a:rPr lang="en-GB" b="1" dirty="0" smtClean="0">
                <a:latin typeface="Consolas" pitchFamily="49" charset="0"/>
                <a:ea typeface="Calibri"/>
                <a:cs typeface="Consolas" pitchFamily="49" charset="0"/>
              </a:rPr>
              <a:t>&gt;</a:t>
            </a:r>
          </a:p>
          <a:p>
            <a:pPr>
              <a:spcAft>
                <a:spcPts val="0"/>
              </a:spcAft>
            </a:pPr>
            <a:endParaRPr lang="en-GB" b="1" dirty="0" smtClean="0">
              <a:latin typeface="Consolas" pitchFamily="49" charset="0"/>
              <a:ea typeface="Calibri"/>
              <a:cs typeface="Consolas" pitchFamily="49" charset="0"/>
            </a:endParaRPr>
          </a:p>
          <a:p>
            <a:pPr>
              <a:spcAft>
                <a:spcPts val="0"/>
              </a:spcAft>
            </a:pPr>
            <a:r>
              <a:rPr lang="en-GB" b="1" dirty="0" smtClean="0">
                <a:solidFill>
                  <a:schemeClr val="accent2"/>
                </a:solidFill>
                <a:latin typeface="Consolas" pitchFamily="49" charset="0"/>
                <a:ea typeface="Calibri"/>
                <a:cs typeface="Consolas" pitchFamily="49" charset="0"/>
              </a:rPr>
              <a:t>type</a:t>
            </a:r>
            <a:r>
              <a:rPr lang="en-GB" b="1" dirty="0" smtClean="0">
                <a:latin typeface="Consolas" pitchFamily="49" charset="0"/>
                <a:ea typeface="Calibri"/>
                <a:cs typeface="Consolas" pitchFamily="49" charset="0"/>
              </a:rPr>
              <a:t> Price = { Open: float&lt;money&gt;; </a:t>
            </a:r>
          </a:p>
          <a:p>
            <a:pPr>
              <a:spcAft>
                <a:spcPts val="0"/>
              </a:spcAft>
            </a:pPr>
            <a:r>
              <a:rPr lang="en-GB" b="1" dirty="0" smtClean="0">
                <a:latin typeface="Consolas" pitchFamily="49" charset="0"/>
                <a:ea typeface="Calibri"/>
                <a:cs typeface="Consolas" pitchFamily="49" charset="0"/>
              </a:rPr>
              <a:t>               High: float&lt;money&gt;; </a:t>
            </a:r>
          </a:p>
          <a:p>
            <a:pPr>
              <a:spcAft>
                <a:spcPts val="0"/>
              </a:spcAft>
            </a:pPr>
            <a:r>
              <a:rPr lang="en-GB" b="1" dirty="0" smtClean="0">
                <a:latin typeface="Consolas" pitchFamily="49" charset="0"/>
                <a:ea typeface="Calibri"/>
                <a:cs typeface="Consolas" pitchFamily="49" charset="0"/>
              </a:rPr>
              <a:t>               Low: float&lt;money&gt;; </a:t>
            </a:r>
          </a:p>
          <a:p>
            <a:pPr>
              <a:spcAft>
                <a:spcPts val="0"/>
              </a:spcAft>
            </a:pPr>
            <a:r>
              <a:rPr lang="en-GB" b="1" dirty="0" smtClean="0">
                <a:latin typeface="Consolas" pitchFamily="49" charset="0"/>
                <a:ea typeface="Calibri"/>
                <a:cs typeface="Consolas" pitchFamily="49" charset="0"/>
              </a:rPr>
              <a:t>               Close: float&lt;money&gt;; </a:t>
            </a:r>
          </a:p>
          <a:p>
            <a:pPr>
              <a:spcAft>
                <a:spcPts val="0"/>
              </a:spcAft>
            </a:pPr>
            <a:r>
              <a:rPr lang="en-GB" b="1" dirty="0" smtClean="0">
                <a:latin typeface="Consolas" pitchFamily="49" charset="0"/>
                <a:ea typeface="Calibri"/>
                <a:cs typeface="Consolas" pitchFamily="49" charset="0"/>
              </a:rPr>
              <a:t>               Volume: float&lt;volume&gt; }</a:t>
            </a:r>
          </a:p>
          <a:p>
            <a:pPr>
              <a:spcAft>
                <a:spcPts val="0"/>
              </a:spcAft>
            </a:pPr>
            <a:endParaRPr lang="en-GB" b="1" dirty="0">
              <a:latin typeface="Consolas" pitchFamily="49" charset="0"/>
              <a:ea typeface="Calibri"/>
              <a:cs typeface="Consolas"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Demo: Units of Measure</a:t>
            </a:r>
            <a:endParaRPr lang="en-US" dirty="0" smtClean="0"/>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lstStyle/>
          <a:p>
            <a:pPr algn="ctr"/>
            <a:r>
              <a:rPr lang="en-GB" dirty="0" smtClean="0"/>
              <a:t>Parallel</a:t>
            </a:r>
            <a:endParaRPr lang="en-GB"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1661993"/>
          </a:xfrm>
        </p:spPr>
        <p:txBody>
          <a:bodyPr/>
          <a:lstStyle/>
          <a:p>
            <a:pPr algn="l"/>
            <a:r>
              <a:rPr lang="en-GB" sz="2400" dirty="0" smtClean="0">
                <a:latin typeface="Consolas" pitchFamily="49" charset="0"/>
                <a:cs typeface="Consolas" pitchFamily="49" charset="0"/>
              </a:rPr>
              <a:t>Async.Parallel [ http "www.google.com";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"www.bing.com";</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http "www.yahoo.com";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7"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808" y="3253804"/>
            <a:ext cx="8382000" cy="997196"/>
          </a:xfrm>
        </p:spPr>
        <p:txBody>
          <a:bodyPr/>
          <a:lstStyle/>
          <a:p>
            <a:pPr algn="l"/>
            <a:r>
              <a:rPr lang="en-GB" sz="2400" dirty="0" smtClean="0">
                <a:latin typeface="Consolas" pitchFamily="49" charset="0"/>
                <a:cs typeface="Consolas" pitchFamily="49" charset="0"/>
              </a:rPr>
              <a:t>Async.Parallel [ for i in 0 .. 200 -&gt; </a:t>
            </a:r>
            <a:r>
              <a:rPr lang="en-GB" sz="2400" dirty="0" err="1" smtClean="0">
                <a:latin typeface="Consolas" pitchFamily="49" charset="0"/>
                <a:cs typeface="Consolas" pitchFamily="49" charset="0"/>
              </a:rPr>
              <a:t>computeTask</a:t>
            </a:r>
            <a:r>
              <a:rPr lang="en-GB" sz="2400" dirty="0" smtClean="0">
                <a:latin typeface="Consolas" pitchFamily="49" charset="0"/>
                <a:cs typeface="Consolas" pitchFamily="49" charset="0"/>
              </a:rPr>
              <a:t> i ]</a:t>
            </a:r>
            <a:br>
              <a:rPr lang="en-GB" sz="2400" dirty="0" smtClean="0">
                <a:latin typeface="Consolas" pitchFamily="49" charset="0"/>
                <a:cs typeface="Consolas" pitchFamily="49" charset="0"/>
              </a:rPr>
            </a:br>
            <a:r>
              <a:rPr lang="en-GB" sz="2400" dirty="0" smtClean="0">
                <a:latin typeface="Consolas" pitchFamily="49" charset="0"/>
                <a:cs typeface="Consolas" pitchFamily="49" charset="0"/>
              </a:rPr>
              <a:t/>
            </a:r>
            <a:br>
              <a:rPr lang="en-GB" sz="2400" dirty="0" smtClean="0">
                <a:latin typeface="Consolas" pitchFamily="49" charset="0"/>
                <a:cs typeface="Consolas" pitchFamily="49" charset="0"/>
              </a:rPr>
            </a:br>
            <a:endParaRPr lang="en-GB" sz="2400" dirty="0">
              <a:latin typeface="Consolas" pitchFamily="49" charset="0"/>
              <a:cs typeface="Consolas" pitchFamily="49" charset="0"/>
            </a:endParaRPr>
          </a:p>
        </p:txBody>
      </p:sp>
      <p:sp>
        <p:nvSpPr>
          <p:cNvPr id="3" name="Text Placeholder 5"/>
          <p:cNvSpPr txBox="1">
            <a:spLocks/>
          </p:cNvSpPr>
          <p:nvPr/>
        </p:nvSpPr>
        <p:spPr>
          <a:xfrm>
            <a:off x="2099301" y="586862"/>
            <a:ext cx="4041775" cy="639762"/>
          </a:xfrm>
          <a:prstGeom prst="rect">
            <a:avLst/>
          </a:prstGeom>
        </p:spPr>
        <p:txBody>
          <a:bodyPr vert="horz" wrap="square" lIns="0" tIns="0" rIns="0" bIns="0" rtlCol="0">
            <a:noAutofit/>
          </a:bodyPr>
          <a:lstStyle/>
          <a:p>
            <a:pPr marL="396875" marR="0" lvl="0" indent="-396875" algn="ctr" defTabSz="914363" rtl="0" eaLnBrk="1" fontAlgn="auto" latinLnBrk="0" hangingPunct="1">
              <a:lnSpc>
                <a:spcPct val="90000"/>
              </a:lnSpc>
              <a:spcBef>
                <a:spcPct val="20000"/>
              </a:spcBef>
              <a:spcAft>
                <a:spcPts val="0"/>
              </a:spcAft>
              <a:buClrTx/>
              <a:buSzTx/>
              <a:tabLst/>
              <a:defRPr/>
            </a:pPr>
            <a:endParaRPr kumimoji="0" lang="en-GB"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
            </a:r>
            <a:b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br>
            <a:r>
              <a:rPr kumimoji="0" lang="en-GB" sz="2400" b="0" i="0" u="none" strike="noStrike" kern="1200" cap="none" spc="-150" normalizeH="0" baseline="0" noProof="0" dirty="0" smtClean="0">
                <a:ln w="3175">
                  <a:noFill/>
                </a:ln>
                <a:solidFill>
                  <a:srgbClr val="CCFFCC"/>
                </a:solidFill>
                <a:effectLst/>
                <a:uLnTx/>
                <a:uFillTx/>
                <a:latin typeface="Consolas" pitchFamily="49" charset="0"/>
                <a:ea typeface="+mn-ea"/>
                <a:cs typeface="Consolas" pitchFamily="49" charset="0"/>
              </a:rPr>
              <a:t>|&gt; Async.RunSynchronously</a:t>
            </a:r>
            <a:endParaRPr kumimoji="0" lang="en-GB" sz="2400" b="0" i="0" u="none" strike="noStrike" kern="1200" cap="none" spc="-150" normalizeH="0" baseline="0" noProof="0" dirty="0">
              <a:ln w="3175">
                <a:noFill/>
              </a:ln>
              <a:solidFill>
                <a:srgbClr val="CCFFCC"/>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dirty="0" smtClean="0">
                <a:solidFill>
                  <a:schemeClr val="bg2"/>
                </a:solidFill>
              </a:rPr>
              <a:t>What is F#?</a:t>
            </a:r>
            <a:endParaRPr dirty="0" smtClean="0">
              <a:solidFill>
                <a:schemeClr val="bg2"/>
              </a:solidFill>
            </a:endParaRPr>
          </a:p>
        </p:txBody>
      </p:sp>
      <p:sp>
        <p:nvSpPr>
          <p:cNvPr id="6147" name="Text Placeholder 2"/>
          <p:cNvSpPr>
            <a:spLocks noGrp="1"/>
          </p:cNvSpPr>
          <p:nvPr>
            <p:ph type="body" idx="1"/>
          </p:nvPr>
        </p:nvSpPr>
        <p:spPr>
          <a:xfrm>
            <a:off x="611002" y="3101259"/>
            <a:ext cx="8048625" cy="1428083"/>
          </a:xfrm>
        </p:spPr>
        <p:txBody>
          <a:bodyPr anchor="ctr">
            <a:noAutofit/>
          </a:bodyPr>
          <a:lstStyle/>
          <a:p>
            <a:pPr lvl="0" algn="ctr">
              <a:buNone/>
              <a:defRPr/>
            </a:pPr>
            <a:r>
              <a:rPr lang="en-GB" sz="4000" dirty="0" smtClean="0">
                <a:solidFill>
                  <a:schemeClr val="accent1"/>
                </a:solidFill>
              </a:rPr>
              <a:t>...a productive </a:t>
            </a:r>
            <a:r>
              <a:rPr lang="en-GB" sz="4000" b="1" u="sng" dirty="0" smtClean="0">
                <a:solidFill>
                  <a:schemeClr val="accent1"/>
                </a:solidFill>
              </a:rPr>
              <a:t>functional</a:t>
            </a:r>
            <a:r>
              <a:rPr lang="en-GB" sz="4000" dirty="0" smtClean="0">
                <a:solidFill>
                  <a:schemeClr val="accent1"/>
                </a:solidFill>
              </a:rPr>
              <a:t> </a:t>
            </a:r>
            <a:r>
              <a:rPr lang="en-GB" sz="4000" dirty="0" smtClean="0">
                <a:solidFill>
                  <a:schemeClr val="accent1"/>
                </a:solidFill>
              </a:rPr>
              <a:t>language </a:t>
            </a:r>
            <a:r>
              <a:rPr lang="en-GB" sz="4000" dirty="0" smtClean="0">
                <a:solidFill>
                  <a:schemeClr val="accent1"/>
                </a:solidFill>
              </a:rPr>
              <a:t>that enables users to write </a:t>
            </a:r>
            <a:r>
              <a:rPr lang="en-GB" sz="4000" b="1" u="sng" dirty="0" smtClean="0">
                <a:solidFill>
                  <a:schemeClr val="accent1"/>
                </a:solidFill>
              </a:rPr>
              <a:t>simple code </a:t>
            </a:r>
            <a:r>
              <a:rPr lang="en-GB" sz="4000" dirty="0" smtClean="0">
                <a:solidFill>
                  <a:schemeClr val="accent1"/>
                </a:solidFill>
              </a:rPr>
              <a:t>to solve </a:t>
            </a:r>
            <a:r>
              <a:rPr lang="en-GB" sz="4000" b="1" u="sng" dirty="0" smtClean="0">
                <a:solidFill>
                  <a:schemeClr val="accent1"/>
                </a:solidFill>
              </a:rPr>
              <a:t>complex problems</a:t>
            </a:r>
            <a:r>
              <a:rPr lang="en-GB" sz="4000" dirty="0" smtClean="0">
                <a:solidFill>
                  <a:schemeClr val="accent1"/>
                </a:solidFill>
              </a:rPr>
              <a:t>. </a:t>
            </a:r>
          </a:p>
          <a:p>
            <a:pPr algn="ctr">
              <a:buFontTx/>
              <a:buNone/>
              <a:defRPr/>
            </a:pPr>
            <a:endParaRPr lang="en-US" sz="4000" dirty="0" smtClean="0">
              <a:solidFill>
                <a:schemeClr val="accent1"/>
              </a:solidFill>
            </a:endParaRPr>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214282" y="785794"/>
          <a:ext cx="8929718" cy="53403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GB" sz="4400" dirty="0" smtClean="0"/>
              <a:t>Professional Tools</a:t>
            </a:r>
            <a:endParaRPr lang="en-GB" sz="4400" dirty="0"/>
          </a:p>
        </p:txBody>
      </p:sp>
      <p:pic>
        <p:nvPicPr>
          <p:cNvPr id="4" name="Content Placeholder 3" descr="Vis_F_blue_Hires.jpg"/>
          <p:cNvPicPr>
            <a:picLocks noGrp="1" noChangeAspect="1"/>
          </p:cNvPicPr>
          <p:nvPr>
            <p:ph idx="1"/>
          </p:nvPr>
        </p:nvPicPr>
        <p:blipFill>
          <a:blip r:embed="rId2"/>
          <a:stretch>
            <a:fillRect/>
          </a:stretch>
        </p:blipFill>
        <p:spPr>
          <a:xfrm>
            <a:off x="389368" y="1184856"/>
            <a:ext cx="8460890" cy="5074276"/>
          </a:xfr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graphicFrame>
        <p:nvGraphicFramePr>
          <p:cNvPr id="4" name="Content Placeholder 3"/>
          <p:cNvGraphicFramePr>
            <a:graphicFrameLocks noGrp="1"/>
          </p:cNvGraphicFramePr>
          <p:nvPr>
            <p:ph idx="1"/>
          </p:nvPr>
        </p:nvGraphicFramePr>
        <p:xfrm>
          <a:off x="381000" y="1447799"/>
          <a:ext cx="8382000"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1026" name="Picture 2" descr="C:\Users\dsyme\AppData\Local\Microsoft\Windows\Temporary Internet Files\Content.Outlook\JUSAJN82\Finch Cover (2).png"/>
          <p:cNvPicPr>
            <a:picLocks noChangeAspect="1" noChangeArrowheads="1"/>
          </p:cNvPicPr>
          <p:nvPr/>
        </p:nvPicPr>
        <p:blipFill>
          <a:blip r:embed="rId3" cstate="print"/>
          <a:srcRect/>
          <a:stretch>
            <a:fillRect/>
          </a:stretch>
        </p:blipFill>
        <p:spPr bwMode="auto">
          <a:xfrm>
            <a:off x="2829521" y="973306"/>
            <a:ext cx="3470005" cy="4554073"/>
          </a:xfrm>
          <a:prstGeom prst="rect">
            <a:avLst/>
          </a:prstGeom>
          <a:noFill/>
        </p:spPr>
      </p:pic>
      <p:pic>
        <p:nvPicPr>
          <p:cNvPr id="93186" name="Picture 2" descr="http://www.manning.com/petricek/petricek_cover150.jpg"/>
          <p:cNvPicPr>
            <a:picLocks noChangeAspect="1" noChangeArrowheads="1"/>
          </p:cNvPicPr>
          <p:nvPr/>
        </p:nvPicPr>
        <p:blipFill>
          <a:blip r:embed="rId4"/>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5"/>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6"/>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7"/>
          <a:srcRect/>
          <a:stretch>
            <a:fillRect/>
          </a:stretch>
        </p:blipFill>
        <p:spPr bwMode="auto">
          <a:xfrm>
            <a:off x="7007136" y="2903850"/>
            <a:ext cx="1905000" cy="305752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Questions </a:t>
            </a:r>
            <a:br>
              <a:rPr lang="en-GB" dirty="0" smtClean="0"/>
            </a:br>
            <a:r>
              <a:rPr lang="en-GB" sz="2800" dirty="0" smtClean="0">
                <a:hlinkClick r:id="rId2"/>
              </a:rPr>
              <a:t>http://fsharp.net</a:t>
            </a:r>
            <a:r>
              <a:rPr lang="en-GB" sz="2800" dirty="0" smtClean="0"/>
              <a:t> </a:t>
            </a:r>
            <a:br>
              <a:rPr lang="en-GB" sz="2800" dirty="0" smtClean="0"/>
            </a:br>
            <a:r>
              <a:rPr lang="en-GB" sz="2800" dirty="0" smtClean="0">
                <a:hlinkClick r:id="rId3"/>
              </a:rPr>
              <a:t>http://blogs.msdn.com/dsyme</a:t>
            </a:r>
            <a:br>
              <a:rPr lang="en-GB" sz="2800" dirty="0" smtClean="0">
                <a:hlinkClick r:id="rId3"/>
              </a:rPr>
            </a:br>
            <a:r>
              <a:rPr lang="en-GB" sz="2800" dirty="0" smtClean="0">
                <a:hlinkClick r:id="rId4"/>
              </a:rPr>
              <a:t>http://meetup.com/FSharpLondon</a:t>
            </a:r>
            <a:r>
              <a:rPr lang="en-GB" sz="2800" dirty="0" smtClean="0"/>
              <a:t> </a:t>
            </a:r>
            <a:br>
              <a:rPr lang="en-GB" sz="2800" dirty="0" smtClean="0"/>
            </a:br>
            <a:endParaRPr lang="en-GB" sz="2800" dirty="0"/>
          </a:p>
        </p:txBody>
      </p:sp>
      <p:sp>
        <p:nvSpPr>
          <p:cNvPr id="5" name="Subtitle 4"/>
          <p:cNvSpPr>
            <a:spLocks noGrp="1"/>
          </p:cNvSpPr>
          <p:nvPr>
            <p:ph type="subTitle" idx="1"/>
          </p:nvPr>
        </p:nvSpPr>
        <p:spPr/>
        <p:txBody>
          <a:bodyPr/>
          <a:lstStyle/>
          <a:p>
            <a:endParaRPr lang="en-GB"/>
          </a:p>
        </p:txBody>
      </p:sp>
      <p:sp>
        <p:nvSpPr>
          <p:cNvPr id="6" name="Rectangular Callout 5"/>
          <p:cNvSpPr/>
          <p:nvPr/>
        </p:nvSpPr>
        <p:spPr>
          <a:xfrm>
            <a:off x="6023212" y="2312821"/>
            <a:ext cx="2743200" cy="2431435"/>
          </a:xfrm>
          <a:prstGeom prst="wedgeRectCallout">
            <a:avLst>
              <a:gd name="adj1" fmla="val -86202"/>
              <a:gd name="adj2" fmla="val 8192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3200" b="1" dirty="0" smtClean="0"/>
              <a:t>June 23 </a:t>
            </a:r>
          </a:p>
          <a:p>
            <a:pPr algn="ctr"/>
            <a:r>
              <a:rPr lang="en-US" sz="2000" dirty="0" smtClean="0"/>
              <a:t>Wednesday Night!</a:t>
            </a:r>
          </a:p>
          <a:p>
            <a:pPr algn="ctr"/>
            <a:endParaRPr lang="en-US" sz="2000" b="1" dirty="0" smtClean="0">
              <a:solidFill>
                <a:schemeClr val="tx1"/>
              </a:solidFill>
            </a:endParaRPr>
          </a:p>
          <a:p>
            <a:pPr algn="ctr"/>
            <a:r>
              <a:rPr lang="en-US" sz="2000" b="1" dirty="0" smtClean="0">
                <a:solidFill>
                  <a:schemeClr val="tx1"/>
                </a:solidFill>
              </a:rPr>
              <a:t>A great place to meet F# users, trainers, architects, consultants, guys, gals, … </a:t>
            </a:r>
            <a:endParaRPr lang="en-GB" sz="20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114691" name="Picture 3"/>
          <p:cNvPicPr>
            <a:picLocks noChangeAspect="1" noChangeArrowheads="1"/>
          </p:cNvPicPr>
          <p:nvPr/>
        </p:nvPicPr>
        <p:blipFill>
          <a:blip r:embed="rId2"/>
          <a:srcRect l="23043" t="53839" r="48043" b="25879"/>
          <a:stretch>
            <a:fillRect/>
          </a:stretch>
        </p:blipFill>
        <p:spPr bwMode="auto">
          <a:xfrm>
            <a:off x="1287886" y="2434108"/>
            <a:ext cx="6555347" cy="27303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F#:  Influences</a:t>
            </a:r>
            <a:endParaRPr lang="en-GB" dirty="0"/>
          </a:p>
        </p:txBody>
      </p:sp>
      <p:sp>
        <p:nvSpPr>
          <p:cNvPr id="11" name="Text Placeholder 10"/>
          <p:cNvSpPr>
            <a:spLocks noGrp="1"/>
          </p:cNvSpPr>
          <p:nvPr>
            <p:ph type="body" idx="1"/>
          </p:nvPr>
        </p:nvSpPr>
        <p:spPr/>
        <p:txBody>
          <a:bodyPr/>
          <a:lstStyle/>
          <a:p>
            <a:endParaRPr lang="en-GB"/>
          </a:p>
        </p:txBody>
      </p:sp>
      <p:graphicFrame>
        <p:nvGraphicFramePr>
          <p:cNvPr id="10" name="Diagram 9"/>
          <p:cNvGraphicFramePr/>
          <p:nvPr/>
        </p:nvGraphicFramePr>
        <p:xfrm>
          <a:off x="428596" y="1428736"/>
          <a:ext cx="8382000" cy="2579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0"/>
          <p:cNvGrpSpPr/>
          <p:nvPr/>
        </p:nvGrpSpPr>
        <p:grpSpPr>
          <a:xfrm>
            <a:off x="3571868" y="1785926"/>
            <a:ext cx="1944107" cy="1944107"/>
            <a:chOff x="3385633" y="2817223"/>
            <a:chExt cx="1944107" cy="1944107"/>
          </a:xfrm>
        </p:grpSpPr>
        <p:sp>
          <p:nvSpPr>
            <p:cNvPr id="12" name="Oval 11"/>
            <p:cNvSpPr/>
            <p:nvPr/>
          </p:nvSpPr>
          <p:spPr>
            <a:xfrm>
              <a:off x="3385633" y="2817223"/>
              <a:ext cx="1944107" cy="1944107"/>
            </a:xfrm>
            <a:prstGeom prst="ellipse">
              <a:avLst/>
            </a:prstGeom>
          </p:spPr>
          <p:style>
            <a:lnRef idx="0">
              <a:schemeClr val="accent2"/>
            </a:lnRef>
            <a:fillRef idx="3">
              <a:schemeClr val="accent2"/>
            </a:fillRef>
            <a:effectRef idx="3">
              <a:schemeClr val="accent2"/>
            </a:effectRef>
            <a:fontRef idx="minor">
              <a:schemeClr val="lt1"/>
            </a:fontRef>
          </p:style>
        </p:sp>
        <p:sp>
          <p:nvSpPr>
            <p:cNvPr id="13" name="Oval 4"/>
            <p:cNvSpPr/>
            <p:nvPr/>
          </p:nvSpPr>
          <p:spPr>
            <a:xfrm>
              <a:off x="3670341" y="3101931"/>
              <a:ext cx="1374691" cy="13746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275" tIns="41275" rIns="41275" bIns="41275" numCol="1" spcCol="1270" anchor="ctr" anchorCtr="0">
              <a:noAutofit/>
            </a:bodyPr>
            <a:lstStyle/>
            <a:p>
              <a:pPr lvl="0" algn="ctr" defTabSz="2889250" rtl="0">
                <a:lnSpc>
                  <a:spcPct val="90000"/>
                </a:lnSpc>
                <a:spcBef>
                  <a:spcPct val="0"/>
                </a:spcBef>
                <a:spcAft>
                  <a:spcPct val="35000"/>
                </a:spcAft>
              </a:pPr>
              <a:r>
                <a:rPr lang="en-GB" sz="6500" kern="1200" dirty="0" smtClean="0">
                  <a:solidFill>
                    <a:schemeClr val="tx1"/>
                  </a:solidFill>
                </a:rPr>
                <a:t>F#</a:t>
              </a:r>
              <a:endParaRPr lang="en-GB" sz="6500" kern="1200" dirty="0">
                <a:solidFill>
                  <a:schemeClr val="tx1"/>
                </a:solidFill>
              </a:endParaRPr>
            </a:p>
          </p:txBody>
        </p:sp>
      </p:grpSp>
      <p:sp>
        <p:nvSpPr>
          <p:cNvPr id="14" name="Shape 896007"/>
          <p:cNvSpPr>
            <a:spLocks/>
          </p:cNvSpPr>
          <p:nvPr/>
        </p:nvSpPr>
        <p:spPr bwMode="auto">
          <a:xfrm rot="10800000">
            <a:off x="1357290" y="3857628"/>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5" name="TextBox 896013"/>
          <p:cNvSpPr txBox="1">
            <a:spLocks noChangeArrowheads="1"/>
          </p:cNvSpPr>
          <p:nvPr/>
        </p:nvSpPr>
        <p:spPr bwMode="auto">
          <a:xfrm>
            <a:off x="1643042" y="4643446"/>
            <a:ext cx="1758687" cy="830997"/>
          </a:xfrm>
          <a:prstGeom prst="rect">
            <a:avLst/>
          </a:prstGeom>
          <a:noFill/>
          <a:ln w="9525">
            <a:noFill/>
            <a:miter lim="800000"/>
            <a:headEnd/>
            <a:tailEnd/>
          </a:ln>
        </p:spPr>
        <p:txBody>
          <a:bodyPr wrap="none" anchorCtr="1">
            <a:spAutoFit/>
          </a:bodyPr>
          <a:lstStyle/>
          <a:p>
            <a:r>
              <a:rPr lang="en-GB" sz="2400" b="1" dirty="0" smtClean="0"/>
              <a:t>Similar core </a:t>
            </a:r>
          </a:p>
          <a:p>
            <a:pPr algn="ctr"/>
            <a:r>
              <a:rPr lang="en-GB" sz="2400" b="1" dirty="0" smtClean="0"/>
              <a:t>ideas</a:t>
            </a:r>
            <a:endParaRPr lang="en-GB" sz="2400" b="1" dirty="0"/>
          </a:p>
        </p:txBody>
      </p:sp>
      <p:sp>
        <p:nvSpPr>
          <p:cNvPr id="16" name="Shape 896007"/>
          <p:cNvSpPr>
            <a:spLocks/>
          </p:cNvSpPr>
          <p:nvPr/>
        </p:nvSpPr>
        <p:spPr bwMode="auto">
          <a:xfrm rot="10800000" flipH="1">
            <a:off x="4886792" y="3929067"/>
            <a:ext cx="2600808" cy="715967"/>
          </a:xfrm>
          <a:custGeom>
            <a:avLst/>
            <a:gdLst>
              <a:gd name="T0" fmla="*/ 0 w 2177"/>
              <a:gd name="T1" fmla="*/ 242 h 242"/>
              <a:gd name="T2" fmla="*/ 1497 w 2177"/>
              <a:gd name="T3" fmla="*/ 15 h 242"/>
              <a:gd name="T4" fmla="*/ 2177 w 2177"/>
              <a:gd name="T5" fmla="*/ 151 h 242"/>
              <a:gd name="T6" fmla="*/ 0 60000 65536"/>
              <a:gd name="T7" fmla="*/ 0 60000 65536"/>
              <a:gd name="T8" fmla="*/ 0 60000 65536"/>
              <a:gd name="T9" fmla="*/ 0 w 2177"/>
              <a:gd name="T10" fmla="*/ 0 h 242"/>
              <a:gd name="T11" fmla="*/ 0 w 2177"/>
              <a:gd name="T12" fmla="*/ 0 h 242"/>
            </a:gdLst>
            <a:ahLst/>
            <a:cxnLst>
              <a:cxn ang="T6">
                <a:pos x="T0" y="T1"/>
              </a:cxn>
              <a:cxn ang="T7">
                <a:pos x="T2" y="T3"/>
              </a:cxn>
              <a:cxn ang="T8">
                <a:pos x="T4" y="T5"/>
              </a:cxn>
            </a:cxnLst>
            <a:rect l="T9" t="T10" r="T11" b="T12"/>
            <a:pathLst>
              <a:path w="2177" h="242">
                <a:moveTo>
                  <a:pt x="0" y="242"/>
                </a:moveTo>
                <a:cubicBezTo>
                  <a:pt x="567" y="136"/>
                  <a:pt x="1134" y="30"/>
                  <a:pt x="1497" y="15"/>
                </a:cubicBezTo>
                <a:cubicBezTo>
                  <a:pt x="1860" y="0"/>
                  <a:pt x="2049" y="113"/>
                  <a:pt x="2177" y="151"/>
                </a:cubicBezTo>
              </a:path>
            </a:pathLst>
          </a:custGeom>
          <a:noFill/>
          <a:ln w="57150" algn="ctr">
            <a:solidFill>
              <a:schemeClr val="accent1"/>
            </a:solidFill>
            <a:prstDash val="dash"/>
            <a:round/>
            <a:headEnd type="triangle" w="med" len="med"/>
            <a:tailEnd type="triangle" w="med" len="med"/>
          </a:ln>
          <a:effectLst>
            <a:outerShdw blurRad="50800" dist="38100" dir="2700000" algn="tl" rotWithShape="0">
              <a:prstClr val="black">
                <a:alpha val="40000"/>
              </a:prstClr>
            </a:outerShdw>
          </a:effectLst>
        </p:spPr>
        <p:txBody>
          <a:bodyPr/>
          <a:lstStyle/>
          <a:p>
            <a:endParaRPr lang="en-GB" sz="2400" b="1">
              <a:solidFill>
                <a:srgbClr val="000000"/>
              </a:solidFill>
            </a:endParaRPr>
          </a:p>
        </p:txBody>
      </p:sp>
      <p:sp>
        <p:nvSpPr>
          <p:cNvPr id="17" name="TextBox 896013"/>
          <p:cNvSpPr txBox="1">
            <a:spLocks noChangeArrowheads="1"/>
          </p:cNvSpPr>
          <p:nvPr/>
        </p:nvSpPr>
        <p:spPr bwMode="auto">
          <a:xfrm>
            <a:off x="4572000" y="4643446"/>
            <a:ext cx="4506939" cy="461665"/>
          </a:xfrm>
          <a:prstGeom prst="rect">
            <a:avLst/>
          </a:prstGeom>
          <a:noFill/>
          <a:ln w="9525">
            <a:noFill/>
            <a:miter lim="800000"/>
            <a:headEnd/>
            <a:tailEnd/>
          </a:ln>
        </p:spPr>
        <p:txBody>
          <a:bodyPr wrap="none" anchorCtr="1">
            <a:spAutoFit/>
          </a:bodyPr>
          <a:lstStyle/>
          <a:p>
            <a:r>
              <a:rPr lang="en-GB" sz="2400" b="1" dirty="0" smtClean="0"/>
              <a:t>Practical, real world programming</a:t>
            </a:r>
            <a:endParaRPr lang="en-GB" sz="2400" b="1"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let</a:t>
            </a:r>
            <a:r>
              <a:rPr lang="en-GB" sz="2000" b="1" dirty="0" smtClean="0">
                <a:solidFill>
                  <a:srgbClr val="FFFFFF"/>
                </a:solidFill>
                <a:cs typeface="Consolas" pitchFamily="49" charset="0"/>
              </a:rPr>
              <a:t> </a:t>
            </a:r>
            <a:r>
              <a:rPr lang="en-GB" sz="2000" b="1" dirty="0" smtClean="0">
                <a:cs typeface="Consolas" pitchFamily="49" charset="0"/>
              </a:rPr>
              <a:t>computeDerivative f x = </a:t>
            </a:r>
          </a:p>
          <a:p>
            <a:pPr lvl="0">
              <a:lnSpc>
                <a:spcPct val="100000"/>
              </a:lnSpc>
              <a:spcBef>
                <a:spcPts val="0"/>
              </a:spcBef>
            </a:pPr>
            <a:r>
              <a:rPr lang="en-GB" sz="2000" b="1" dirty="0" smtClean="0">
                <a:solidFill>
                  <a:srgbClr val="FFFFFF"/>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cs typeface="Consolas" pitchFamily="49" charset="0"/>
              </a:rPr>
              <a:t>p1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solidFill>
                  <a:schemeClr val="accent2"/>
                </a:solidFill>
                <a:cs typeface="Consolas" pitchFamily="49" charset="0"/>
              </a:rPr>
              <a:t>  let</a:t>
            </a:r>
            <a:r>
              <a:rPr lang="en-GB" sz="2000" b="1" dirty="0" smtClean="0">
                <a:solidFill>
                  <a:srgbClr val="0033CC"/>
                </a:solidFill>
                <a:cs typeface="Consolas" pitchFamily="49" charset="0"/>
              </a:rPr>
              <a:t> </a:t>
            </a:r>
            <a:r>
              <a:rPr lang="en-GB" sz="2000" b="1" dirty="0" smtClean="0">
                <a:cs typeface="Consolas" pitchFamily="49" charset="0"/>
              </a:rPr>
              <a:t>p2 = f (x + 0.05)</a:t>
            </a:r>
          </a:p>
          <a:p>
            <a:pPr lvl="0">
              <a:lnSpc>
                <a:spcPct val="100000"/>
              </a:lnSpc>
              <a:spcBef>
                <a:spcPts val="0"/>
              </a:spcBef>
            </a:pPr>
            <a:endParaRPr lang="en-GB" sz="2000" b="1" dirty="0" smtClean="0">
              <a:solidFill>
                <a:srgbClr val="FFFFFF"/>
              </a:solidFill>
              <a:cs typeface="Consolas" pitchFamily="49" charset="0"/>
            </a:endParaRPr>
          </a:p>
          <a:p>
            <a:pPr lvl="0">
              <a:lnSpc>
                <a:spcPct val="100000"/>
              </a:lnSpc>
              <a:spcBef>
                <a:spcPts val="0"/>
              </a:spcBef>
            </a:pPr>
            <a:r>
              <a:rPr lang="en-GB" sz="2000" b="1" dirty="0" smtClean="0">
                <a:cs typeface="Consolas" pitchFamily="49" charset="0"/>
              </a:rPr>
              <a:t>       (p2 – p1) / 0.1</a:t>
            </a:r>
          </a:p>
          <a:p>
            <a:pPr lvl="0">
              <a:lnSpc>
                <a:spcPct val="100000"/>
              </a:lnSpc>
              <a:spcBef>
                <a:spcPts val="0"/>
              </a:spcBef>
            </a:pPr>
            <a:endParaRPr lang="en-GB" sz="2000" b="1" dirty="0" smtClean="0">
              <a:solidFill>
                <a:srgbClr val="FFFFFF"/>
              </a:solidFill>
              <a:cs typeface="Consolas" pitchFamily="49" charset="0"/>
            </a:endParaRPr>
          </a:p>
          <a:p>
            <a:endParaRPr lang="en-GB" sz="2000" dirty="0"/>
          </a:p>
        </p:txBody>
      </p:sp>
      <p:cxnSp>
        <p:nvCxnSpPr>
          <p:cNvPr id="7" name="Straight Connector 6"/>
          <p:cNvCxnSpPr/>
          <p:nvPr/>
        </p:nvCxnSpPr>
        <p:spPr>
          <a:xfrm rot="5400000">
            <a:off x="-61508" y="3119406"/>
            <a:ext cx="250033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 name="AutoShape 8"/>
          <p:cNvSpPr>
            <a:spLocks noChangeArrowheads="1"/>
          </p:cNvSpPr>
          <p:nvPr/>
        </p:nvSpPr>
        <p:spPr bwMode="auto">
          <a:xfrm>
            <a:off x="198202" y="5960897"/>
            <a:ext cx="4373761" cy="584775"/>
          </a:xfrm>
          <a:prstGeom prst="wedgeRectCallout">
            <a:avLst>
              <a:gd name="adj1" fmla="val -25245"/>
              <a:gd name="adj2" fmla="val -367216"/>
            </a:avLst>
          </a:prstGeom>
          <a:solidFill>
            <a:srgbClr val="FF0000"/>
          </a:solidFill>
          <a:ln w="15875">
            <a:solidFill>
              <a:schemeClr val="tx1"/>
            </a:solidFill>
            <a:miter lim="800000"/>
            <a:headEnd/>
            <a:tailEnd/>
          </a:ln>
          <a:effectLst/>
        </p:spPr>
        <p:txBody>
          <a:bodyPr wrap="none" anchor="ctr" anchorCtr="1">
            <a:spAutoFit/>
          </a:bodyPr>
          <a:lstStyle/>
          <a:p>
            <a:pPr algn="ctr"/>
            <a:r>
              <a:rPr lang="en-GB" sz="3200" dirty="0" smtClean="0">
                <a:latin typeface="+mn-lt"/>
              </a:rPr>
              <a:t>Offside (bad indentation)</a:t>
            </a:r>
            <a:endParaRPr lang="en-GB" sz="32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 - Whitespace Matters</a:t>
            </a:r>
            <a:endParaRPr lang="en-GB" dirty="0"/>
          </a:p>
        </p:txBody>
      </p:sp>
      <p:sp>
        <p:nvSpPr>
          <p:cNvPr id="8" name="Text Placeholder 7"/>
          <p:cNvSpPr>
            <a:spLocks noGrp="1"/>
          </p:cNvSpPr>
          <p:nvPr>
            <p:ph type="body" sz="quarter" idx="10"/>
          </p:nvPr>
        </p:nvSpPr>
        <p:spPr/>
        <p:txBody>
          <a:bodyPr/>
          <a:lstStyle/>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accent2"/>
                </a:solidFill>
                <a:cs typeface="Consolas" pitchFamily="49" charset="0"/>
              </a:rPr>
              <a:t>let</a:t>
            </a:r>
            <a:r>
              <a:rPr lang="en-GB" sz="2000" b="1" dirty="0" smtClean="0">
                <a:solidFill>
                  <a:schemeClr val="tx1"/>
                </a:solidFill>
                <a:cs typeface="Consolas" pitchFamily="49" charset="0"/>
              </a:rPr>
              <a:t> </a:t>
            </a:r>
            <a:r>
              <a:rPr lang="en-GB" sz="2000" b="1" dirty="0" smtClean="0">
                <a:solidFill>
                  <a:schemeClr val="bg1"/>
                </a:solidFill>
                <a:cs typeface="Consolas" pitchFamily="49" charset="0"/>
              </a:rPr>
              <a:t>computeDerivative f x = </a:t>
            </a: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p1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tx1"/>
                </a:solidFill>
                <a:cs typeface="Consolas" pitchFamily="49" charset="0"/>
              </a:rPr>
              <a:t>    </a:t>
            </a:r>
            <a:r>
              <a:rPr lang="en-GB" sz="2000" b="1" dirty="0" smtClean="0">
                <a:solidFill>
                  <a:schemeClr val="accent2"/>
                </a:solidFill>
                <a:cs typeface="Consolas" pitchFamily="49" charset="0"/>
              </a:rPr>
              <a:t>let</a:t>
            </a:r>
            <a:r>
              <a:rPr lang="en-GB" sz="2000" b="1" dirty="0" smtClean="0">
                <a:solidFill>
                  <a:srgbClr val="0033CC"/>
                </a:solidFill>
                <a:cs typeface="Consolas" pitchFamily="49" charset="0"/>
              </a:rPr>
              <a:t> </a:t>
            </a:r>
            <a:r>
              <a:rPr lang="en-GB" sz="2000" b="1" dirty="0" smtClean="0">
                <a:solidFill>
                  <a:schemeClr val="bg1"/>
                </a:solidFill>
                <a:cs typeface="Consolas" pitchFamily="49" charset="0"/>
              </a:rPr>
              <a:t>p2 = f (x + 0.05)</a:t>
            </a:r>
          </a:p>
          <a:p>
            <a:pPr>
              <a:lnSpc>
                <a:spcPct val="100000"/>
              </a:lnSpc>
              <a:spcBef>
                <a:spcPts val="0"/>
              </a:spcBef>
            </a:pPr>
            <a:endParaRPr lang="en-GB" sz="2000" b="1" dirty="0" smtClean="0">
              <a:solidFill>
                <a:schemeClr val="tx1"/>
              </a:solidFill>
              <a:cs typeface="Consolas" pitchFamily="49" charset="0"/>
            </a:endParaRPr>
          </a:p>
          <a:p>
            <a:pPr>
              <a:lnSpc>
                <a:spcPct val="100000"/>
              </a:lnSpc>
              <a:spcBef>
                <a:spcPts val="0"/>
              </a:spcBef>
            </a:pPr>
            <a:r>
              <a:rPr lang="en-GB" sz="2000" b="1" dirty="0" smtClean="0">
                <a:solidFill>
                  <a:schemeClr val="bg1"/>
                </a:solidFill>
                <a:cs typeface="Consolas" pitchFamily="49" charset="0"/>
              </a:rPr>
              <a:t>    (p2 – p1) / 0.1</a:t>
            </a:r>
          </a:p>
          <a:p>
            <a:pPr>
              <a:lnSpc>
                <a:spcPct val="100000"/>
              </a:lnSpc>
              <a:spcBef>
                <a:spcPts val="0"/>
              </a:spcBef>
            </a:pPr>
            <a:endParaRPr lang="en-GB" sz="2000" b="1" dirty="0" smtClean="0">
              <a:solidFill>
                <a:schemeClr val="tx1"/>
              </a:solidFill>
              <a:cs typeface="Consolas"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Why is F# appealing in finance?</a:t>
            </a:r>
            <a:endParaRPr lang="en-GB" dirty="0"/>
          </a:p>
        </p:txBody>
      </p:sp>
      <p:sp>
        <p:nvSpPr>
          <p:cNvPr id="6" name="Content Placeholder 5"/>
          <p:cNvSpPr>
            <a:spLocks noGrp="1"/>
          </p:cNvSpPr>
          <p:nvPr>
            <p:ph type="body" idx="1"/>
          </p:nvPr>
        </p:nvSpPr>
        <p:spPr/>
        <p:txBody>
          <a:bodyPr/>
          <a:lstStyle/>
          <a:p>
            <a:r>
              <a:rPr lang="en-GB" sz="2800" dirty="0" smtClean="0"/>
              <a:t>Functional programming is a great fit with much financial work</a:t>
            </a:r>
          </a:p>
          <a:p>
            <a:pPr lvl="1"/>
            <a:r>
              <a:rPr lang="en-GB" sz="2400" dirty="0" smtClean="0"/>
              <a:t>“Programmatic modelling” </a:t>
            </a:r>
          </a:p>
          <a:p>
            <a:pPr lvl="1"/>
            <a:r>
              <a:rPr lang="en-GB" sz="2400" dirty="0" smtClean="0"/>
              <a:t>A </a:t>
            </a:r>
            <a:r>
              <a:rPr lang="en-GB" sz="2400" dirty="0" smtClean="0"/>
              <a:t>typed, </a:t>
            </a:r>
            <a:r>
              <a:rPr lang="en-GB" sz="2400" dirty="0" smtClean="0"/>
              <a:t>efficient scripting language gets you a </a:t>
            </a:r>
            <a:r>
              <a:rPr lang="en-GB" sz="2400" dirty="0" smtClean="0"/>
              <a:t>long </a:t>
            </a:r>
            <a:r>
              <a:rPr lang="en-GB" sz="2400" dirty="0" smtClean="0"/>
              <a:t>way</a:t>
            </a:r>
          </a:p>
          <a:p>
            <a:endParaRPr lang="en-GB" sz="2800" dirty="0" smtClean="0"/>
          </a:p>
          <a:p>
            <a:r>
              <a:rPr lang="en-GB" sz="2800" dirty="0" smtClean="0"/>
              <a:t>Plays differently for different roles:</a:t>
            </a:r>
          </a:p>
          <a:p>
            <a:pPr lvl="1"/>
            <a:r>
              <a:rPr lang="en-GB" sz="2400" dirty="0" smtClean="0"/>
              <a:t>Enable </a:t>
            </a:r>
            <a:r>
              <a:rPr lang="en-GB" sz="2400" dirty="0" err="1" smtClean="0"/>
              <a:t>quants</a:t>
            </a:r>
            <a:r>
              <a:rPr lang="en-GB" sz="2400" dirty="0" smtClean="0"/>
              <a:t> to contribute to component development</a:t>
            </a:r>
          </a:p>
          <a:p>
            <a:pPr lvl="1"/>
            <a:r>
              <a:rPr lang="en-GB" sz="2400" dirty="0" smtClean="0"/>
              <a:t>Enables architects to explore hard problems fluently</a:t>
            </a:r>
          </a:p>
          <a:p>
            <a:pPr lvl="1"/>
            <a:r>
              <a:rPr lang="en-GB" sz="2400" dirty="0" smtClean="0"/>
              <a:t>Enables developers to tackle parallel and asynchronous programming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F# Application</a:t>
            </a:r>
            <a:endParaRPr lang="en-GB" dirty="0"/>
          </a:p>
        </p:txBody>
      </p:sp>
      <p:sp>
        <p:nvSpPr>
          <p:cNvPr id="7" name="Text Placeholder 6"/>
          <p:cNvSpPr>
            <a:spLocks noGrp="1"/>
          </p:cNvSpPr>
          <p:nvPr>
            <p:ph type="body" sz="quarter" idx="10"/>
          </p:nvPr>
        </p:nvSpPr>
        <p:spPr/>
        <p:txBody>
          <a:bodyPr/>
          <a:lstStyle/>
          <a:p>
            <a:endParaRPr lang="en-GB" sz="2000" b="1" dirty="0" smtClean="0"/>
          </a:p>
          <a:p>
            <a:endParaRPr lang="en-GB" sz="2000" b="1" dirty="0" smtClean="0"/>
          </a:p>
          <a:p>
            <a:r>
              <a:rPr lang="en-GB" sz="2000" b="1" dirty="0" smtClean="0"/>
              <a:t>printfn "Hello World"</a:t>
            </a:r>
          </a:p>
          <a:p>
            <a:endParaRPr lang="en-GB" sz="2000" b="1" dirty="0" smtClean="0"/>
          </a:p>
          <a:p>
            <a:endParaRPr lang="en-GB" sz="2000" b="1" dirty="0"/>
          </a:p>
        </p:txBody>
      </p:sp>
      <p:sp>
        <p:nvSpPr>
          <p:cNvPr id="6" name="Folded Corner 924687"/>
          <p:cNvSpPr>
            <a:spLocks noChangeArrowheads="1"/>
          </p:cNvSpPr>
          <p:nvPr/>
        </p:nvSpPr>
        <p:spPr bwMode="auto">
          <a:xfrm>
            <a:off x="4429124" y="3643314"/>
            <a:ext cx="4429156" cy="2571768"/>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C:\test&gt; </a:t>
            </a:r>
            <a:r>
              <a:rPr lang="en-GB" sz="2000" b="1" dirty="0" err="1" smtClean="0">
                <a:solidFill>
                  <a:schemeClr val="bg1"/>
                </a:solidFill>
                <a:latin typeface="Consolas" pitchFamily="49" charset="0"/>
                <a:cs typeface="Consolas" pitchFamily="49" charset="0"/>
              </a:rPr>
              <a:t>fsc</a:t>
            </a:r>
            <a:r>
              <a:rPr lang="en-GB" sz="2000" b="1" dirty="0" smtClean="0">
                <a:solidFill>
                  <a:schemeClr val="bg1"/>
                </a:solidFill>
                <a:latin typeface="Consolas" pitchFamily="49" charset="0"/>
                <a:cs typeface="Consolas" pitchFamily="49" charset="0"/>
              </a:rPr>
              <a:t> </a:t>
            </a:r>
            <a:r>
              <a:rPr lang="en-GB" sz="2000" b="1" dirty="0" err="1" smtClean="0">
                <a:solidFill>
                  <a:schemeClr val="bg1"/>
                </a:solidFill>
                <a:latin typeface="Consolas" pitchFamily="49" charset="0"/>
                <a:cs typeface="Consolas" pitchFamily="49" charset="0"/>
              </a:rPr>
              <a:t>test.fs</a:t>
            </a:r>
            <a:endParaRPr lang="en-GB" sz="2000" b="1" dirty="0" smtClean="0">
              <a:solidFill>
                <a:schemeClr val="bg1"/>
              </a:solidFill>
              <a:latin typeface="Consolas" pitchFamily="49" charset="0"/>
              <a:cs typeface="Consolas" pitchFamily="49" charset="0"/>
            </a:endParaRPr>
          </a:p>
          <a:p>
            <a:endParaRPr lang="en-GB" sz="2000" b="1" dirty="0" smtClean="0">
              <a:solidFill>
                <a:schemeClr val="bg1"/>
              </a:solidFill>
              <a:latin typeface="Consolas" pitchFamily="49" charset="0"/>
              <a:cs typeface="Consolas" pitchFamily="49" charset="0"/>
            </a:endParaRPr>
          </a:p>
          <a:p>
            <a:r>
              <a:rPr lang="en-GB" sz="2000" b="1" dirty="0" smtClean="0">
                <a:solidFill>
                  <a:schemeClr val="bg1"/>
                </a:solidFill>
                <a:latin typeface="Consolas" pitchFamily="49" charset="0"/>
                <a:cs typeface="Consolas" pitchFamily="49" charset="0"/>
              </a:rPr>
              <a:t>C:\test&gt; test.exe</a:t>
            </a:r>
          </a:p>
          <a:p>
            <a:r>
              <a:rPr lang="en-GB" sz="2000" b="1" dirty="0" smtClean="0">
                <a:solidFill>
                  <a:schemeClr val="bg1"/>
                </a:solidFill>
                <a:latin typeface="Consolas" pitchFamily="49" charset="0"/>
                <a:cs typeface="Consolas" pitchFamily="49" charset="0"/>
              </a:rPr>
              <a:t>Hello World</a:t>
            </a:r>
          </a:p>
          <a:p>
            <a:r>
              <a:rPr lang="en-GB" sz="2000" b="1" dirty="0" smtClean="0">
                <a:solidFill>
                  <a:schemeClr val="bg1"/>
                </a:solidFill>
                <a:latin typeface="Consolas" pitchFamily="49" charset="0"/>
                <a:cs typeface="Consolas" pitchFamily="49" charset="0"/>
              </a:rPr>
              <a:t>C:\test&gt;</a:t>
            </a:r>
          </a:p>
          <a:p>
            <a:endParaRPr lang="en-GB" sz="2000" b="1" dirty="0" smtClean="0">
              <a:solidFill>
                <a:schemeClr val="bg1"/>
              </a:solidFill>
              <a:latin typeface="Consolas" pitchFamily="49" charset="0"/>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Second F# Application</a:t>
            </a:r>
            <a:endParaRPr lang="en-GB" dirty="0"/>
          </a:p>
        </p:txBody>
      </p:sp>
      <p:sp>
        <p:nvSpPr>
          <p:cNvPr id="6" name="Text Placeholder 5"/>
          <p:cNvSpPr>
            <a:spLocks noGrp="1"/>
          </p:cNvSpPr>
          <p:nvPr>
            <p:ph type="body" sz="quarter" idx="10"/>
          </p:nvPr>
        </p:nvSpPr>
        <p:spPr/>
        <p:txBody>
          <a:bodyPr/>
          <a:lstStyle/>
          <a:p>
            <a:endParaRPr lang="en-GB" sz="2000" b="1" dirty="0" smtClean="0"/>
          </a:p>
          <a:p>
            <a:r>
              <a:rPr lang="en-GB" sz="2000" b="1" dirty="0" smtClean="0">
                <a:solidFill>
                  <a:srgbClr val="00B050"/>
                </a:solidFill>
              </a:rPr>
              <a:t>open</a:t>
            </a:r>
            <a:r>
              <a:rPr lang="en-GB" sz="2000" b="1" dirty="0" smtClean="0"/>
              <a:t> System.Windows.Form</a:t>
            </a:r>
          </a:p>
          <a:p>
            <a:endParaRPr lang="en-GB" sz="2000" b="1" dirty="0" smtClean="0"/>
          </a:p>
          <a:p>
            <a:r>
              <a:rPr lang="en-GB" sz="2000" b="1" dirty="0" smtClean="0">
                <a:solidFill>
                  <a:srgbClr val="00B050"/>
                </a:solidFill>
              </a:rPr>
              <a:t>let</a:t>
            </a:r>
            <a:r>
              <a:rPr lang="en-GB" sz="2000" b="1" dirty="0" smtClean="0"/>
              <a:t> form = new Form (Visible=true)</a:t>
            </a:r>
          </a:p>
          <a:p>
            <a:endParaRPr lang="en-GB" sz="2000" b="1" dirty="0" smtClean="0"/>
          </a:p>
          <a:p>
            <a:r>
              <a:rPr lang="en-GB" sz="2000" b="1" dirty="0" err="1" smtClean="0"/>
              <a:t>form.Click.Add</a:t>
            </a:r>
            <a:r>
              <a:rPr lang="en-GB" sz="2000" b="1" dirty="0" smtClean="0"/>
              <a:t> (fun _ -&gt; printfn "click")</a:t>
            </a:r>
          </a:p>
          <a:p>
            <a:endParaRPr lang="en-GB" sz="2000" b="1" dirty="0" smtClean="0"/>
          </a:p>
          <a:p>
            <a:r>
              <a:rPr lang="en-GB" sz="2000" b="1" dirty="0" smtClean="0"/>
              <a:t>Application.Run form</a:t>
            </a:r>
          </a:p>
          <a:p>
            <a:endParaRPr lang="en-GB" sz="2000"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5" name="AutoShape 5"/>
          <p:cNvSpPr>
            <a:spLocks noChangeArrowheads="1"/>
          </p:cNvSpPr>
          <p:nvPr/>
        </p:nvSpPr>
        <p:spPr bwMode="auto">
          <a:xfrm>
            <a:off x="824331" y="1692477"/>
            <a:ext cx="3406382" cy="523220"/>
          </a:xfrm>
          <a:prstGeom prst="wedgeRectCallout">
            <a:avLst>
              <a:gd name="adj1" fmla="val 53278"/>
              <a:gd name="adj2" fmla="val 13973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The pipeline operator</a:t>
            </a:r>
            <a:endParaRPr lang="en-GB"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Pipelines</a:t>
            </a:r>
            <a:endParaRPr lang="en-GB" dirty="0"/>
          </a:p>
        </p:txBody>
      </p:sp>
      <p:sp>
        <p:nvSpPr>
          <p:cNvPr id="6" name="Text Placeholder 5"/>
          <p:cNvSpPr>
            <a:spLocks noGrp="1"/>
          </p:cNvSpPr>
          <p:nvPr>
            <p:ph type="body" sz="quarter" idx="10"/>
          </p:nvPr>
        </p:nvSpPr>
        <p:spPr/>
        <p:txBody>
          <a:bodyPr/>
          <a:lstStyle/>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ts val="1000"/>
              </a:spcAft>
            </a:pPr>
            <a:endParaRPr lang="en-GB" sz="3600" b="1" i="1" dirty="0" smtClean="0">
              <a:solidFill>
                <a:schemeClr val="bg1"/>
              </a:solidFill>
              <a:cs typeface="Consolas" pitchFamily="49" charset="0"/>
            </a:endParaRPr>
          </a:p>
          <a:p>
            <a:pPr lvl="0" defTabSz="914400" fontAlgn="base">
              <a:lnSpc>
                <a:spcPct val="100000"/>
              </a:lnSpc>
              <a:spcBef>
                <a:spcPct val="0"/>
              </a:spcBef>
              <a:spcAft>
                <a:spcPct val="0"/>
              </a:spcAft>
            </a:pPr>
            <a:r>
              <a:rPr lang="en-US" sz="3600" b="1" dirty="0" smtClean="0">
                <a:solidFill>
                  <a:schemeClr val="bg1"/>
                </a:solidFill>
                <a:cs typeface="Consolas" pitchFamily="49" charset="0"/>
              </a:rPr>
              <a:t>           x |&gt; f1</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f2</a:t>
            </a:r>
          </a:p>
          <a:p>
            <a:pPr lvl="0" defTabSz="914400" fontAlgn="base">
              <a:lnSpc>
                <a:spcPct val="100000"/>
              </a:lnSpc>
              <a:spcBef>
                <a:spcPct val="0"/>
              </a:spcBef>
              <a:spcAft>
                <a:spcPct val="0"/>
              </a:spcAft>
            </a:pPr>
            <a:r>
              <a:rPr lang="en-US" sz="3600" b="1" dirty="0" smtClean="0">
                <a:solidFill>
                  <a:schemeClr val="bg1"/>
                </a:solidFill>
                <a:cs typeface="Consolas" pitchFamily="49" charset="0"/>
              </a:rPr>
              <a:t>             |&gt; f3</a:t>
            </a:r>
          </a:p>
          <a:p>
            <a:pPr lvl="0" defTabSz="914400" fontAlgn="base">
              <a:lnSpc>
                <a:spcPct val="100000"/>
              </a:lnSpc>
              <a:spcBef>
                <a:spcPct val="0"/>
              </a:spcBef>
              <a:spcAft>
                <a:spcPct val="0"/>
              </a:spcAft>
            </a:pPr>
            <a:endParaRPr lang="en-US" sz="3600" b="1" dirty="0" smtClean="0">
              <a:solidFill>
                <a:schemeClr val="bg1"/>
              </a:solidFill>
              <a:cs typeface="Consolas" pitchFamily="49" charset="0"/>
            </a:endParaRPr>
          </a:p>
        </p:txBody>
      </p:sp>
      <p:sp>
        <p:nvSpPr>
          <p:cNvPr id="8" name="AutoShape 5"/>
          <p:cNvSpPr>
            <a:spLocks noChangeArrowheads="1"/>
          </p:cNvSpPr>
          <p:nvPr/>
        </p:nvSpPr>
        <p:spPr bwMode="auto">
          <a:xfrm>
            <a:off x="1106459" y="1477034"/>
            <a:ext cx="2842125" cy="954107"/>
          </a:xfrm>
          <a:prstGeom prst="wedgeRectCallout">
            <a:avLst>
              <a:gd name="adj1" fmla="val 46481"/>
              <a:gd name="adj2" fmla="val 88444"/>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t>Successive stages </a:t>
            </a:r>
          </a:p>
          <a:p>
            <a:pPr algn="ctr"/>
            <a:r>
              <a:rPr lang="en-GB" sz="2800" b="1" dirty="0" smtClean="0"/>
              <a:t>in a pipeline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F# - Objects + Functional</a:t>
            </a:r>
          </a:p>
        </p:txBody>
      </p:sp>
      <p:sp>
        <p:nvSpPr>
          <p:cNvPr id="3" name="Content Placeholder 2"/>
          <p:cNvSpPr>
            <a:spLocks noGrp="1"/>
          </p:cNvSpPr>
          <p:nvPr>
            <p:ph type="body" sz="quarter" idx="10"/>
          </p:nvPr>
        </p:nvSpPr>
        <p:spPr/>
        <p:txBody>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latin typeface="Consolas" pitchFamily="49" charset="0"/>
                <a:cs typeface="Consolas" pitchFamily="49" charset="0"/>
              </a:rPr>
              <a:t>type</a:t>
            </a:r>
            <a:r>
              <a:rPr lang="en-US" b="1" kern="1200" dirty="0" smtClean="0">
                <a:latin typeface="Consolas" pitchFamily="49" charset="0"/>
                <a:cs typeface="Consolas" pitchFamily="49" charset="0"/>
              </a:rPr>
              <a:t> Vector2D (</a:t>
            </a:r>
            <a:r>
              <a:rPr lang="en-US" b="1" kern="1200" dirty="0" err="1" smtClean="0">
                <a:latin typeface="Consolas" pitchFamily="49" charset="0"/>
                <a:cs typeface="Consolas" pitchFamily="49" charset="0"/>
              </a:rPr>
              <a:t>dx:double</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dy:double</a:t>
            </a:r>
            <a:r>
              <a:rPr lang="en-US" b="1" kern="1200" dirty="0" smtClean="0">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latin typeface="Consolas" pitchFamily="49" charset="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v.DY</a:t>
            </a:r>
            <a:r>
              <a:rPr lang="en-US" b="1" kern="1200" dirty="0" smtClean="0">
                <a:latin typeface="Consolas" pitchFamily="49" charset="0"/>
                <a:cs typeface="Consolas" pitchFamily="49" charset="0"/>
              </a:rPr>
              <a:t> = </a:t>
            </a:r>
            <a:r>
              <a:rPr lang="en-US" b="1" kern="1200" dirty="0" err="1" smtClean="0">
                <a:latin typeface="Consolas" pitchFamily="49" charset="0"/>
                <a:cs typeface="Consolas" pitchFamily="49" charset="0"/>
              </a:rPr>
              <a:t>dy</a:t>
            </a:r>
            <a:endParaRPr lang="en-US" b="1" kern="1200" dirty="0" smtClean="0">
              <a:latin typeface="Consolas" pitchFamily="49" charset="0"/>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latin typeface="Consolas" pitchFamily="49" charset="0"/>
                <a:cs typeface="Consolas" pitchFamily="49" charset="0"/>
              </a:rPr>
              <a:t>   </a:t>
            </a:r>
            <a:r>
              <a:rPr lang="en-US" b="1" kern="1200" dirty="0" smtClean="0">
                <a:solidFill>
                  <a:schemeClr val="accent2"/>
                </a:solidFill>
                <a:latin typeface="Consolas" pitchFamily="49" charset="0"/>
                <a:cs typeface="Consolas" pitchFamily="49" charset="0"/>
              </a:rPr>
              <a:t>member</a:t>
            </a:r>
            <a:r>
              <a:rPr lang="en-US" b="1" kern="1200" dirty="0" smtClean="0">
                <a:latin typeface="Consolas" pitchFamily="49" charset="0"/>
                <a:cs typeface="Consolas" pitchFamily="49" charset="0"/>
              </a:rPr>
              <a:t> </a:t>
            </a:r>
            <a:r>
              <a:rPr lang="en-US" b="1" kern="1200" dirty="0" err="1" smtClean="0">
                <a:latin typeface="Consolas" pitchFamily="49" charset="0"/>
                <a:cs typeface="Consolas" pitchFamily="49" charset="0"/>
              </a:rPr>
              <a:t>v.Scale</a:t>
            </a:r>
            <a:r>
              <a:rPr lang="en-US" b="1" kern="1200" dirty="0" smtClean="0">
                <a:latin typeface="Consolas" pitchFamily="49" charset="0"/>
                <a:cs typeface="Consolas" pitchFamily="49" charset="0"/>
              </a:rPr>
              <a:t>(k) = Vector2D (dx*</a:t>
            </a:r>
            <a:r>
              <a:rPr lang="en-US" b="1" kern="1200" dirty="0" err="1" smtClean="0">
                <a:latin typeface="Consolas" pitchFamily="49" charset="0"/>
                <a:cs typeface="Consolas" pitchFamily="49" charset="0"/>
              </a:rPr>
              <a:t>k,dy</a:t>
            </a:r>
            <a:r>
              <a:rPr lang="en-US" b="1" kern="1200" dirty="0" smtClean="0">
                <a:latin typeface="Consolas" pitchFamily="49" charset="0"/>
                <a:cs typeface="Consolas" pitchFamily="49" charset="0"/>
              </a:rPr>
              <a:t>*k)</a:t>
            </a:r>
            <a:endParaRPr lang="en-US" b="1" kern="1200" dirty="0" smtClean="0">
              <a:solidFill>
                <a:schemeClr val="accent2">
                  <a:lumMod val="40000"/>
                  <a:lumOff val="60000"/>
                </a:schemeClr>
              </a:solidFill>
              <a:latin typeface="Consolas" pitchFamily="49" charset="0"/>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Inputs to object </a:t>
            </a:r>
          </a:p>
          <a:p>
            <a:pPr algn="ctr"/>
            <a:r>
              <a:rPr lang="en-GB" sz="2800" b="1" dirty="0" smtClean="0">
                <a:solidFill>
                  <a:schemeClr val="tx1"/>
                </a:solidFill>
              </a:rPr>
              <a:t>construction</a:t>
            </a:r>
            <a:endParaRPr lang="en-GB" sz="2800" b="1" dirty="0">
              <a:solidFill>
                <a:schemeClr val="tx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properties</a:t>
            </a:r>
            <a:endParaRPr lang="en-GB" sz="2800" b="1" dirty="0">
              <a:solidFill>
                <a:schemeClr val="tx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Exported method</a:t>
            </a:r>
            <a:endParaRPr lang="en-GB" sz="2800" b="1" dirty="0">
              <a:solidFill>
                <a:schemeClr val="tx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tx1"/>
                </a:solidFill>
              </a:rPr>
              <a:t>Object internals</a:t>
            </a:r>
            <a:endParaRPr lang="en-GB"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GB" b="0" dirty="0" smtClean="0"/>
              <a:t>Fundamentals: Let</a:t>
            </a:r>
            <a:endParaRPr lang="en-GB" b="0" dirty="0"/>
          </a:p>
        </p:txBody>
      </p:sp>
      <p:sp>
        <p:nvSpPr>
          <p:cNvPr id="873475" name="Rectangle 3"/>
          <p:cNvSpPr>
            <a:spLocks noGrp="1" noChangeArrowheads="1"/>
          </p:cNvSpPr>
          <p:nvPr>
            <p:ph type="body" idx="1"/>
          </p:nvPr>
        </p:nvSpPr>
        <p:spPr/>
        <p:txBody>
          <a:bodyPr/>
          <a:lstStyle/>
          <a:p>
            <a:pPr>
              <a:lnSpc>
                <a:spcPct val="80000"/>
              </a:lnSpc>
            </a:pPr>
            <a:endParaRPr lang="en-GB" sz="2800" dirty="0"/>
          </a:p>
          <a:p>
            <a:pPr>
              <a:lnSpc>
                <a:spcPct val="80000"/>
              </a:lnSpc>
            </a:pPr>
            <a:r>
              <a:rPr lang="en-GB" sz="2800" dirty="0"/>
              <a:t>Let “let” simplify your life…</a:t>
            </a:r>
          </a:p>
        </p:txBody>
      </p:sp>
      <p:sp>
        <p:nvSpPr>
          <p:cNvPr id="873476" name="Text Box 4"/>
          <p:cNvSpPr txBox="1">
            <a:spLocks noChangeArrowheads="1"/>
          </p:cNvSpPr>
          <p:nvPr/>
        </p:nvSpPr>
        <p:spPr bwMode="auto">
          <a:xfrm>
            <a:off x="3357554" y="2928934"/>
            <a:ext cx="4262705" cy="2677656"/>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0800000" scaled="1"/>
            <a:tileRect/>
          </a:gradFill>
          <a:ln w="9525">
            <a:solidFill>
              <a:schemeClr val="tx1"/>
            </a:solidFill>
            <a:miter lim="800000"/>
            <a:headEnd/>
            <a:tailEnd/>
          </a:ln>
          <a:effectLst/>
        </p:spPr>
        <p:txBody>
          <a:bodyPr wrap="none">
            <a:spAutoFit/>
          </a:bodyPr>
          <a:lstStyle/>
          <a:p>
            <a:r>
              <a:rPr lang="en-GB" sz="2400" b="1" dirty="0">
                <a:solidFill>
                  <a:schemeClr val="accent2"/>
                </a:solidFill>
                <a:latin typeface="Consolas" pitchFamily="49" charset="0"/>
                <a:cs typeface="Consolas" pitchFamily="49" charset="0"/>
              </a:rPr>
              <a:t>let</a:t>
            </a:r>
            <a:r>
              <a:rPr lang="en-GB" sz="2400" b="1" dirty="0">
                <a:solidFill>
                  <a:schemeClr val="bg1"/>
                </a:solidFill>
                <a:latin typeface="Consolas" pitchFamily="49" charset="0"/>
                <a:cs typeface="Consolas" pitchFamily="49" charset="0"/>
              </a:rPr>
              <a:t> data = (1</a:t>
            </a:r>
            <a:r>
              <a:rPr lang="en-GB" sz="2400" b="1" dirty="0" smtClean="0">
                <a:solidFill>
                  <a:schemeClr val="bg1"/>
                </a:solidFill>
                <a:latin typeface="Consolas" pitchFamily="49" charset="0"/>
                <a:cs typeface="Consolas" pitchFamily="49" charset="0"/>
              </a:rPr>
              <a:t>, 2, 3</a:t>
            </a:r>
            <a:r>
              <a:rPr lang="en-GB" sz="2400" b="1" dirty="0">
                <a:solidFill>
                  <a:schemeClr val="bg1"/>
                </a:solidFill>
                <a:latin typeface="Consolas" pitchFamily="49" charset="0"/>
                <a:cs typeface="Consolas" pitchFamily="49" charset="0"/>
              </a:rPr>
              <a:t>)</a:t>
            </a:r>
          </a:p>
          <a:p>
            <a:endParaRPr lang="en-GB" sz="2400" b="1" dirty="0">
              <a:solidFill>
                <a:schemeClr val="bg1"/>
              </a:solidFill>
              <a:latin typeface="Consolas" pitchFamily="49" charset="0"/>
              <a:cs typeface="Consolas" pitchFamily="49" charset="0"/>
            </a:endParaRPr>
          </a:p>
          <a:p>
            <a:r>
              <a:rPr lang="en-GB" sz="2400" b="1" dirty="0">
                <a:solidFill>
                  <a:schemeClr val="accent2"/>
                </a:solidFill>
                <a:latin typeface="Consolas" pitchFamily="49" charset="0"/>
                <a:cs typeface="Consolas" pitchFamily="49" charset="0"/>
              </a:rPr>
              <a:t>let</a:t>
            </a:r>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f (a, b, c</a:t>
            </a:r>
            <a:r>
              <a:rPr lang="en-GB" sz="2400" b="1" dirty="0">
                <a:solidFill>
                  <a:schemeClr val="bg1"/>
                </a:solidFill>
                <a:latin typeface="Consolas" pitchFamily="49" charset="0"/>
                <a:cs typeface="Consolas" pitchFamily="49" charset="0"/>
              </a:rPr>
              <a:t>) = </a:t>
            </a:r>
          </a:p>
          <a:p>
            <a:r>
              <a:rPr lang="en-GB" sz="2400" b="1" dirty="0">
                <a:solidFill>
                  <a:schemeClr val="bg1"/>
                </a:solidFill>
                <a:latin typeface="Consolas" pitchFamily="49" charset="0"/>
                <a:cs typeface="Consolas" pitchFamily="49" charset="0"/>
              </a:rPr>
              <a:t>    </a:t>
            </a:r>
            <a:r>
              <a:rPr lang="en-GB" sz="2400" b="1" dirty="0" smtClean="0">
                <a:solidFill>
                  <a:schemeClr val="accent2"/>
                </a:solidFill>
                <a:latin typeface="Consolas" pitchFamily="49" charset="0"/>
                <a:cs typeface="Consolas" pitchFamily="49" charset="0"/>
              </a:rPr>
              <a:t>let</a:t>
            </a:r>
            <a:r>
              <a:rPr lang="en-GB" sz="2400" b="1" dirty="0" smtClean="0">
                <a:solidFill>
                  <a:schemeClr val="bg1"/>
                </a:solidFill>
                <a:latin typeface="Consolas" pitchFamily="49" charset="0"/>
                <a:cs typeface="Consolas" pitchFamily="49" charset="0"/>
              </a:rPr>
              <a:t> </a:t>
            </a:r>
            <a:r>
              <a:rPr lang="en-GB" sz="2400" b="1" dirty="0">
                <a:solidFill>
                  <a:schemeClr val="bg1"/>
                </a:solidFill>
                <a:latin typeface="Consolas" pitchFamily="49" charset="0"/>
                <a:cs typeface="Consolas" pitchFamily="49" charset="0"/>
              </a:rPr>
              <a:t>sum = a + b + </a:t>
            </a:r>
            <a:r>
              <a:rPr lang="en-GB" sz="2400" b="1" dirty="0" smtClean="0">
                <a:solidFill>
                  <a:schemeClr val="bg1"/>
                </a:solidFill>
                <a:latin typeface="Consolas" pitchFamily="49" charset="0"/>
                <a:cs typeface="Consolas" pitchFamily="49" charset="0"/>
              </a:rPr>
              <a:t>c </a:t>
            </a:r>
            <a:endParaRPr lang="en-GB" sz="2400" b="1" dirty="0">
              <a:solidFill>
                <a:schemeClr val="bg1"/>
              </a:solidFill>
              <a:latin typeface="Consolas" pitchFamily="49" charset="0"/>
              <a:cs typeface="Consolas" pitchFamily="49" charset="0"/>
            </a:endParaRPr>
          </a:p>
          <a:p>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 </a:t>
            </a:r>
            <a:r>
              <a:rPr lang="en-GB" sz="2400" b="1" dirty="0">
                <a:solidFill>
                  <a:schemeClr val="accent2"/>
                </a:solidFill>
                <a:latin typeface="Consolas" pitchFamily="49" charset="0"/>
                <a:cs typeface="Consolas" pitchFamily="49" charset="0"/>
              </a:rPr>
              <a:t>let</a:t>
            </a:r>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g x </a:t>
            </a:r>
            <a:r>
              <a:rPr lang="en-GB" sz="2400" b="1" dirty="0">
                <a:solidFill>
                  <a:schemeClr val="bg1"/>
                </a:solidFill>
                <a:latin typeface="Consolas" pitchFamily="49" charset="0"/>
                <a:cs typeface="Consolas" pitchFamily="49" charset="0"/>
              </a:rPr>
              <a:t>= sum + </a:t>
            </a:r>
            <a:r>
              <a:rPr lang="en-GB" sz="2400" b="1" dirty="0" smtClean="0">
                <a:solidFill>
                  <a:schemeClr val="bg1"/>
                </a:solidFill>
                <a:latin typeface="Consolas" pitchFamily="49" charset="0"/>
                <a:cs typeface="Consolas" pitchFamily="49" charset="0"/>
              </a:rPr>
              <a:t>x*x </a:t>
            </a:r>
            <a:endParaRPr lang="en-GB" sz="2400" b="1" dirty="0">
              <a:solidFill>
                <a:schemeClr val="bg1"/>
              </a:solidFill>
              <a:latin typeface="Consolas" pitchFamily="49" charset="0"/>
              <a:cs typeface="Consolas" pitchFamily="49" charset="0"/>
            </a:endParaRPr>
          </a:p>
          <a:p>
            <a:r>
              <a:rPr lang="en-GB" sz="2400" b="1" dirty="0">
                <a:solidFill>
                  <a:schemeClr val="bg1"/>
                </a:solidFill>
                <a:latin typeface="Consolas" pitchFamily="49" charset="0"/>
                <a:cs typeface="Consolas" pitchFamily="49" charset="0"/>
              </a:rPr>
              <a:t>  </a:t>
            </a:r>
            <a:r>
              <a:rPr lang="en-GB" sz="2400" b="1" dirty="0" smtClean="0">
                <a:solidFill>
                  <a:schemeClr val="bg1"/>
                </a:solidFill>
                <a:latin typeface="Consolas" pitchFamily="49" charset="0"/>
                <a:cs typeface="Consolas" pitchFamily="49" charset="0"/>
              </a:rPr>
              <a:t>  (g a, g b, g c)</a:t>
            </a:r>
            <a:endParaRPr lang="en-GB" sz="2400" b="1" dirty="0">
              <a:solidFill>
                <a:schemeClr val="bg1"/>
              </a:solidFill>
              <a:latin typeface="Consolas" pitchFamily="49" charset="0"/>
              <a:cs typeface="Consolas" pitchFamily="49" charset="0"/>
            </a:endParaRPr>
          </a:p>
          <a:p>
            <a:endParaRPr lang="en-GB" sz="2400" b="1" dirty="0">
              <a:solidFill>
                <a:schemeClr val="bg1"/>
              </a:solidFill>
              <a:latin typeface="Consolas" pitchFamily="49" charset="0"/>
              <a:cs typeface="Consolas" pitchFamily="49" charset="0"/>
            </a:endParaRPr>
          </a:p>
        </p:txBody>
      </p:sp>
      <p:sp>
        <p:nvSpPr>
          <p:cNvPr id="873477" name="AutoShape 5"/>
          <p:cNvSpPr>
            <a:spLocks noChangeArrowheads="1"/>
          </p:cNvSpPr>
          <p:nvPr/>
        </p:nvSpPr>
        <p:spPr bwMode="auto">
          <a:xfrm>
            <a:off x="851556" y="2565400"/>
            <a:ext cx="2064027" cy="400110"/>
          </a:xfrm>
          <a:prstGeom prst="wedgeRectCallout">
            <a:avLst>
              <a:gd name="adj1" fmla="val 62659"/>
              <a:gd name="adj2" fmla="val 81799"/>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static value</a:t>
            </a:r>
          </a:p>
        </p:txBody>
      </p:sp>
      <p:sp>
        <p:nvSpPr>
          <p:cNvPr id="873478" name="AutoShape 6"/>
          <p:cNvSpPr>
            <a:spLocks noChangeArrowheads="1"/>
          </p:cNvSpPr>
          <p:nvPr/>
        </p:nvSpPr>
        <p:spPr bwMode="auto">
          <a:xfrm>
            <a:off x="613790" y="3500438"/>
            <a:ext cx="2378792" cy="400110"/>
          </a:xfrm>
          <a:prstGeom prst="wedgeRectCallout">
            <a:avLst>
              <a:gd name="adj1" fmla="val 61707"/>
              <a:gd name="adj2" fmla="val 46537"/>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static function</a:t>
            </a:r>
          </a:p>
        </p:txBody>
      </p:sp>
      <p:sp>
        <p:nvSpPr>
          <p:cNvPr id="873479" name="AutoShape 7"/>
          <p:cNvSpPr>
            <a:spLocks noChangeArrowheads="1"/>
          </p:cNvSpPr>
          <p:nvPr/>
        </p:nvSpPr>
        <p:spPr bwMode="auto">
          <a:xfrm>
            <a:off x="712276" y="4514820"/>
            <a:ext cx="1990160" cy="400110"/>
          </a:xfrm>
          <a:prstGeom prst="wedgeRectCallout">
            <a:avLst>
              <a:gd name="adj1" fmla="val 99903"/>
              <a:gd name="adj2" fmla="val -96155"/>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 local value</a:t>
            </a:r>
          </a:p>
        </p:txBody>
      </p:sp>
      <p:sp>
        <p:nvSpPr>
          <p:cNvPr id="873480" name="AutoShape 8"/>
          <p:cNvSpPr>
            <a:spLocks noChangeArrowheads="1"/>
          </p:cNvSpPr>
          <p:nvPr/>
        </p:nvSpPr>
        <p:spPr bwMode="auto">
          <a:xfrm>
            <a:off x="975033" y="5589588"/>
            <a:ext cx="2304926" cy="400110"/>
          </a:xfrm>
          <a:prstGeom prst="wedgeRectCallout">
            <a:avLst>
              <a:gd name="adj1" fmla="val 65220"/>
              <a:gd name="adj2" fmla="val -251537"/>
            </a:avLst>
          </a:prstGeom>
          <a:solidFill>
            <a:srgbClr val="0033CC"/>
          </a:solidFill>
          <a:ln w="15875">
            <a:solidFill>
              <a:schemeClr val="tx1"/>
            </a:solidFill>
            <a:miter lim="800000"/>
            <a:headEnd/>
            <a:tailEnd/>
          </a:ln>
          <a:effectLst/>
        </p:spPr>
        <p:txBody>
          <a:bodyPr wrap="none" anchor="ctr" anchorCtr="1">
            <a:spAutoFit/>
          </a:bodyPr>
          <a:lstStyle/>
          <a:p>
            <a:pPr algn="ctr"/>
            <a:r>
              <a:rPr lang="en-GB" sz="2000" dirty="0">
                <a:latin typeface="+mn-lt"/>
              </a:rPr>
              <a:t>Bind </a:t>
            </a:r>
            <a:r>
              <a:rPr lang="en-GB" sz="2000" dirty="0" smtClean="0">
                <a:latin typeface="+mn-lt"/>
              </a:rPr>
              <a:t>a </a:t>
            </a:r>
            <a:r>
              <a:rPr lang="en-GB" sz="2000" dirty="0">
                <a:latin typeface="+mn-lt"/>
              </a:rPr>
              <a:t>local function</a:t>
            </a:r>
          </a:p>
        </p:txBody>
      </p:sp>
      <p:sp>
        <p:nvSpPr>
          <p:cNvPr id="873481" name="AutoShape 9"/>
          <p:cNvSpPr>
            <a:spLocks noChangeArrowheads="1"/>
          </p:cNvSpPr>
          <p:nvPr/>
        </p:nvSpPr>
        <p:spPr bwMode="auto">
          <a:xfrm>
            <a:off x="5651500" y="1424156"/>
            <a:ext cx="3346450" cy="1015663"/>
          </a:xfrm>
          <a:prstGeom prst="wedgeRectCallout">
            <a:avLst>
              <a:gd name="adj1" fmla="val -52468"/>
              <a:gd name="adj2" fmla="val 78829"/>
            </a:avLst>
          </a:prstGeom>
          <a:solidFill>
            <a:srgbClr val="0033CC"/>
          </a:solidFill>
          <a:ln w="15875">
            <a:solidFill>
              <a:schemeClr val="tx1"/>
            </a:solidFill>
            <a:miter lim="800000"/>
            <a:headEnd/>
            <a:tailEnd/>
          </a:ln>
          <a:effectLst/>
        </p:spPr>
        <p:txBody>
          <a:bodyPr anchor="ctr" anchorCtr="1">
            <a:spAutoFit/>
          </a:bodyPr>
          <a:lstStyle/>
          <a:p>
            <a:pPr algn="ctr"/>
            <a:r>
              <a:rPr lang="en-GB" sz="2000" dirty="0">
                <a:latin typeface="+mn-lt"/>
              </a:rPr>
              <a:t>Type inference.  The </a:t>
            </a:r>
            <a:r>
              <a:rPr lang="en-GB" sz="2000" b="1" u="sng" dirty="0">
                <a:latin typeface="+mn-lt"/>
              </a:rPr>
              <a:t>safety</a:t>
            </a:r>
            <a:r>
              <a:rPr lang="en-GB" sz="2000" dirty="0">
                <a:latin typeface="+mn-lt"/>
              </a:rPr>
              <a:t> of C# with the </a:t>
            </a:r>
            <a:r>
              <a:rPr lang="en-GB" sz="2000" b="1" u="sng" dirty="0">
                <a:latin typeface="+mn-lt"/>
              </a:rPr>
              <a:t>succinctness</a:t>
            </a:r>
            <a:r>
              <a:rPr lang="en-GB" sz="2000" dirty="0">
                <a:latin typeface="+mn-lt"/>
              </a:rPr>
              <a:t> of a scripting language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3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34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34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3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7" grpId="0" animBg="1"/>
      <p:bldP spid="873478" grpId="0" animBg="1"/>
      <p:bldP spid="873479" grpId="0" animBg="1"/>
      <p:bldP spid="873480" grpId="0" animBg="1"/>
      <p:bldP spid="8734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 = </a:t>
            </a:r>
          </a:p>
          <a:p>
            <a:endParaRPr lang="en-GB" sz="2000" b="1" dirty="0" smtClean="0">
              <a:solidFill>
                <a:schemeClr val="bg1"/>
              </a:solidFill>
              <a:cs typeface="Consolas" pitchFamily="49" charset="0"/>
            </a:endParaRP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"got message %s" msg } )</a:t>
            </a:r>
          </a:p>
        </p:txBody>
      </p:sp>
      <p:sp>
        <p:nvSpPr>
          <p:cNvPr id="8" name="Folded Corner 924687"/>
          <p:cNvSpPr>
            <a:spLocks noChangeArrowheads="1"/>
          </p:cNvSpPr>
          <p:nvPr/>
        </p:nvSpPr>
        <p:spPr bwMode="auto">
          <a:xfrm>
            <a:off x="4929190" y="4643446"/>
            <a:ext cx="3857652" cy="1428760"/>
          </a:xfrm>
          <a:prstGeom prst="foldedCorner">
            <a:avLst>
              <a:gd name="adj" fmla="val 12866"/>
            </a:avLst>
          </a:prstGeom>
          <a:solidFill>
            <a:srgbClr val="FFC000"/>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a:bodyPr>
          <a:lstStyle/>
          <a:p>
            <a:endParaRPr lang="en-GB" b="1" dirty="0" smtClean="0">
              <a:solidFill>
                <a:schemeClr val="bg1"/>
              </a:solidFill>
              <a:latin typeface="Consolas" pitchFamily="49" charset="0"/>
              <a:cs typeface="Consolas" pitchFamily="49" charset="0"/>
            </a:endParaRP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"three"</a:t>
            </a:r>
          </a:p>
          <a:p>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"four"</a:t>
            </a:r>
          </a:p>
          <a:p>
            <a:endParaRPr lang="en-GB" b="1" dirty="0" smtClean="0">
              <a:solidFill>
                <a:schemeClr val="bg1"/>
              </a:solidFill>
              <a:latin typeface="Consolas" pitchFamily="49" charset="0"/>
              <a:cs typeface="Consolas" pitchFamily="49" charset="0"/>
            </a:endParaRP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First 100,000 Agents</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 </a:t>
            </a:r>
            <a:r>
              <a:rPr lang="en-GB" sz="2000" b="1" dirty="0" smtClean="0">
                <a:solidFill>
                  <a:schemeClr val="accent2"/>
                </a:solidFill>
                <a:cs typeface="Consolas" pitchFamily="49" charset="0"/>
              </a:rPr>
              <a:t>for </a:t>
            </a:r>
            <a:r>
              <a:rPr lang="en-GB" sz="2000" b="1" dirty="0" smtClean="0">
                <a:solidFill>
                  <a:schemeClr val="bg1"/>
                </a:solidFill>
                <a:cs typeface="Consolas" pitchFamily="49" charset="0"/>
              </a:rPr>
              <a:t>i </a:t>
            </a:r>
            <a:r>
              <a:rPr lang="en-GB" sz="2000" b="1" dirty="0" smtClean="0">
                <a:solidFill>
                  <a:schemeClr val="accent2"/>
                </a:solidFill>
                <a:cs typeface="Consolas" pitchFamily="49" charset="0"/>
              </a:rPr>
              <a:t>in</a:t>
            </a:r>
            <a:r>
              <a:rPr lang="en-GB" sz="2000" b="1" dirty="0" smtClean="0">
                <a:solidFill>
                  <a:schemeClr val="bg1"/>
                </a:solidFill>
                <a:cs typeface="Consolas" pitchFamily="49" charset="0"/>
              </a:rPr>
              <a:t> 0 .. 100000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a:t>
            </a:r>
            <a:r>
              <a:rPr lang="en-GB" sz="2000" b="1" dirty="0" smtClean="0">
                <a:solidFill>
                  <a:schemeClr val="accent2"/>
                </a:solidFill>
                <a:cs typeface="Consolas" pitchFamily="49" charset="0"/>
              </a:rPr>
              <a:t>fun</a:t>
            </a:r>
            <a:r>
              <a:rPr lang="en-GB" sz="2000" b="1" dirty="0" smtClean="0">
                <a:solidFill>
                  <a:schemeClr val="bg1"/>
                </a:solidFill>
                <a:cs typeface="Consolas" pitchFamily="49" charset="0"/>
              </a:rPr>
              <a:t> inbox </a:t>
            </a:r>
            <a:r>
              <a:rPr lang="en-GB" sz="2000" b="1" dirty="0" smtClean="0">
                <a:solidFill>
                  <a:schemeClr val="accent2"/>
                </a:solidFill>
                <a:cs typeface="Consolas" pitchFamily="49" charset="0"/>
              </a:rPr>
              <a:t>-&gt;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msg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printfn "%d got message %s" i msg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or </a:t>
            </a:r>
            <a:r>
              <a:rPr kumimoji="0" lang="en-GB" b="1" i="0" u="none" strike="noStrike" kern="1200" cap="none" spc="0" normalizeH="0" noProof="0" dirty="0" err="1" smtClean="0">
                <a:ln>
                  <a:noFill/>
                </a:ln>
                <a:solidFill>
                  <a:schemeClr val="bg1"/>
                </a:solidFill>
                <a:effectLst/>
                <a:uLnTx/>
                <a:uFillTx/>
                <a:latin typeface="Consolas" pitchFamily="49" charset="0"/>
                <a:ea typeface="+mn-ea"/>
                <a:cs typeface="Consolas" pitchFamily="49" charset="0"/>
              </a:rPr>
              <a:t>agen</a:t>
            </a:r>
            <a:r>
              <a:rPr lang="en-GB" b="1" dirty="0" smtClean="0">
                <a:solidFill>
                  <a:schemeClr val="bg1"/>
                </a:solidFill>
                <a:latin typeface="Consolas" pitchFamily="49" charset="0"/>
                <a:cs typeface="Consolas" pitchFamily="49" charset="0"/>
              </a:rPr>
              <a:t>t in </a:t>
            </a:r>
            <a:r>
              <a:rPr kumimoji="0" lang="en-GB"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rPr>
              <a:t>agents do </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"hello"</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GB" dirty="0" smtClean="0"/>
              <a:t>Your First State Isolated Agent</a:t>
            </a:r>
            <a:endParaRPr lang="en-GB" dirty="0"/>
          </a:p>
        </p:txBody>
      </p:sp>
      <p:sp>
        <p:nvSpPr>
          <p:cNvPr id="3" name="Content Placeholder 2"/>
          <p:cNvSpPr>
            <a:spLocks noGrp="1"/>
          </p:cNvSpPr>
          <p:nvPr>
            <p:ph type="body" sz="quarter" idx="10"/>
          </p:nvPr>
        </p:nvSpPr>
        <p:spPr/>
        <p:txBody>
          <a:bodyPr/>
          <a:lstStyle/>
          <a:p>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agents = </a:t>
            </a:r>
          </a:p>
          <a:p>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Agent.Start</a:t>
            </a:r>
            <a:r>
              <a:rPr lang="en-GB" sz="2000" b="1" dirty="0" smtClean="0">
                <a:solidFill>
                  <a:schemeClr val="bg1"/>
                </a:solidFill>
                <a:cs typeface="Consolas" pitchFamily="49" charset="0"/>
              </a:rPr>
              <a:t>(fun inbox -&gt;</a:t>
            </a:r>
          </a:p>
          <a:p>
            <a:r>
              <a:rPr lang="en-GB" sz="2000" b="1" dirty="0" smtClean="0">
                <a:solidFill>
                  <a:schemeClr val="bg1"/>
                </a:solidFill>
                <a:cs typeface="Consolas" pitchFamily="49" charset="0"/>
              </a:rPr>
              <a:t>         async {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state = Dictionary&lt;int,string&gt;()</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while</a:t>
            </a:r>
            <a:r>
              <a:rPr lang="en-GB" sz="2000" b="1" dirty="0" smtClean="0">
                <a:solidFill>
                  <a:schemeClr val="bg1"/>
                </a:solidFill>
                <a:cs typeface="Consolas" pitchFamily="49" charset="0"/>
              </a:rPr>
              <a:t> true </a:t>
            </a:r>
            <a:r>
              <a:rPr lang="en-GB" sz="2000" b="1" dirty="0" smtClean="0">
                <a:solidFill>
                  <a:schemeClr val="accent2"/>
                </a:solidFill>
                <a:cs typeface="Consolas" pitchFamily="49" charset="0"/>
              </a:rPr>
              <a:t>do</a:t>
            </a:r>
            <a:r>
              <a:rPr lang="en-GB" sz="2000" b="1" dirty="0" smtClean="0">
                <a:solidFill>
                  <a:schemeClr val="bg1"/>
                </a:solidFill>
                <a:cs typeface="Consolas" pitchFamily="49" charset="0"/>
              </a:rPr>
              <a:t> </a:t>
            </a:r>
          </a:p>
          <a:p>
            <a:r>
              <a:rPr lang="en-GB" sz="2000" b="1" dirty="0" smtClean="0">
                <a:solidFill>
                  <a:schemeClr val="bg1"/>
                </a:solidFill>
                <a:cs typeface="Consolas" pitchFamily="49" charset="0"/>
              </a:rPr>
              <a:t>                    </a:t>
            </a:r>
            <a:r>
              <a:rPr lang="en-GB" sz="2000" b="1" dirty="0" smtClean="0">
                <a:solidFill>
                  <a:schemeClr val="accent2"/>
                </a:solidFill>
                <a:cs typeface="Consolas" pitchFamily="49" charset="0"/>
              </a:rPr>
              <a:t>let!</a:t>
            </a:r>
            <a:r>
              <a:rPr lang="en-GB" sz="2000" b="1" dirty="0" smtClean="0">
                <a:solidFill>
                  <a:schemeClr val="bg1"/>
                </a:solidFill>
                <a:cs typeface="Consolas" pitchFamily="49" charset="0"/>
              </a:rPr>
              <a:t> </a:t>
            </a:r>
            <a:r>
              <a:rPr lang="en-GB" sz="2000" b="1" dirty="0" err="1" smtClean="0">
                <a:solidFill>
                  <a:schemeClr val="bg1"/>
                </a:solidFill>
                <a:cs typeface="Consolas" pitchFamily="49" charset="0"/>
              </a:rPr>
              <a:t>key,value</a:t>
            </a:r>
            <a:r>
              <a:rPr lang="en-GB" sz="2000" b="1" dirty="0" smtClean="0">
                <a:solidFill>
                  <a:schemeClr val="bg1"/>
                </a:solidFill>
                <a:cs typeface="Consolas" pitchFamily="49" charset="0"/>
              </a:rPr>
              <a:t> = </a:t>
            </a:r>
            <a:r>
              <a:rPr lang="en-GB" sz="2000" b="1" dirty="0" err="1" smtClean="0">
                <a:solidFill>
                  <a:schemeClr val="bg1"/>
                </a:solidFill>
                <a:cs typeface="Consolas" pitchFamily="49" charset="0"/>
              </a:rPr>
              <a:t>inbox.Receive</a:t>
            </a:r>
            <a:r>
              <a:rPr lang="en-GB" sz="2000" b="1" dirty="0" smtClean="0">
                <a:solidFill>
                  <a:schemeClr val="bg1"/>
                </a:solidFill>
                <a:cs typeface="Consolas" pitchFamily="49" charset="0"/>
              </a:rPr>
              <a:t>()</a:t>
            </a:r>
          </a:p>
          <a:p>
            <a:r>
              <a:rPr lang="en-GB" sz="2000" b="1" dirty="0" smtClean="0">
                <a:solidFill>
                  <a:schemeClr val="bg1"/>
                </a:solidFill>
                <a:cs typeface="Consolas" pitchFamily="49" charset="0"/>
              </a:rPr>
              <a:t>                    state.[key] &lt;- value } )</a:t>
            </a:r>
          </a:p>
        </p:txBody>
      </p:sp>
      <p:sp>
        <p:nvSpPr>
          <p:cNvPr id="7" name="Folded Corner 924687"/>
          <p:cNvSpPr>
            <a:spLocks noChangeArrowheads="1"/>
          </p:cNvSpPr>
          <p:nvPr/>
        </p:nvSpPr>
        <p:spPr bwMode="auto">
          <a:xfrm>
            <a:off x="0" y="5143512"/>
            <a:ext cx="4786314" cy="785818"/>
          </a:xfrm>
          <a:prstGeom prst="foldedCorner">
            <a:avLst>
              <a:gd name="adj" fmla="val 12866"/>
            </a:avLst>
          </a:prstGeom>
          <a:solidFill>
            <a:schemeClr val="bg2"/>
          </a:solidFill>
          <a:ln w="15875" algn="ctr">
            <a:solidFill>
              <a:schemeClr val="tx1"/>
            </a:solidFill>
            <a:round/>
            <a:headEnd/>
            <a:tailEnd/>
          </a:ln>
          <a:effectLst>
            <a:outerShdw blurRad="50800" dist="38100" dir="2700000" algn="tl" rotWithShape="0">
              <a:prstClr val="black">
                <a:alpha val="40000"/>
              </a:prstClr>
            </a:outerShdw>
          </a:effectLst>
        </p:spPr>
        <p:txBody>
          <a:bodyPr vert="horz" wrap="none" lIns="108000" tIns="45720" rIns="108000" bIns="45720" numCol="1" anchor="t" anchorCtr="0" compatLnSpc="1">
            <a:prstTxWarp prst="textNoShape">
              <a:avLst/>
            </a:prstTxWarp>
            <a:normAutofit fontScale="85000" lnSpcReduction="20000"/>
          </a:bodyPr>
          <a:lstStyle/>
          <a:p>
            <a:r>
              <a:rPr lang="en-GB" b="1" dirty="0" smtClean="0">
                <a:solidFill>
                  <a:schemeClr val="bg1"/>
                </a:solidFill>
                <a:latin typeface="Consolas" pitchFamily="49" charset="0"/>
                <a:cs typeface="Consolas" pitchFamily="49" charset="0"/>
              </a:rPr>
              <a:t>Note:</a:t>
            </a:r>
          </a:p>
          <a:p>
            <a:r>
              <a:rPr lang="en-GB" b="1" dirty="0" smtClean="0">
                <a:solidFill>
                  <a:schemeClr val="bg1"/>
                </a:solidFill>
                <a:latin typeface="Consolas" pitchFamily="49" charset="0"/>
                <a:cs typeface="Consolas" pitchFamily="49" charset="0"/>
              </a:rPr>
              <a:t>type Agent&lt;'T&gt; = </a:t>
            </a:r>
            <a:r>
              <a:rPr lang="en-GB" b="1" dirty="0" err="1" smtClean="0">
                <a:solidFill>
                  <a:schemeClr val="bg1"/>
                </a:solidFill>
                <a:latin typeface="Consolas" pitchFamily="49" charset="0"/>
                <a:cs typeface="Consolas" pitchFamily="49" charset="0"/>
              </a:rPr>
              <a:t>MailboxProcessor</a:t>
            </a:r>
            <a:r>
              <a:rPr lang="en-GB" b="1" dirty="0" smtClean="0">
                <a:solidFill>
                  <a:schemeClr val="bg1"/>
                </a:solidFill>
                <a:latin typeface="Consolas" pitchFamily="49" charset="0"/>
                <a:cs typeface="Consolas" pitchFamily="49" charset="0"/>
              </a:rPr>
              <a:t>&lt;'T&gt;</a:t>
            </a:r>
          </a:p>
          <a:p>
            <a:r>
              <a:rPr lang="en-GB" b="1" dirty="0" smtClean="0">
                <a:solidFill>
                  <a:schemeClr val="bg1"/>
                </a:solidFill>
                <a:latin typeface="Consolas" pitchFamily="49" charset="0"/>
                <a:cs typeface="Consolas" pitchFamily="49" charset="0"/>
              </a:rPr>
              <a:t> </a:t>
            </a:r>
          </a:p>
        </p:txBody>
      </p:sp>
      <p:sp>
        <p:nvSpPr>
          <p:cNvPr id="6" name="Content Placeholder 2"/>
          <p:cNvSpPr txBox="1">
            <a:spLocks/>
          </p:cNvSpPr>
          <p:nvPr/>
        </p:nvSpPr>
        <p:spPr>
          <a:xfrm>
            <a:off x="695545" y="3337260"/>
            <a:ext cx="8086952" cy="1966747"/>
          </a:xfrm>
          <a:prstGeom prst="rect">
            <a:avLst/>
          </a:prstGeom>
        </p:spPr>
        <p:txBody>
          <a:bodyPr vert="horz" wrap="square" lIns="0" tIns="0" rIns="0" bIns="0" rtlCol="0">
            <a:noAutofit/>
          </a:bodyPr>
          <a:lstStyle/>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noProof="0" dirty="0" smtClean="0">
              <a:ln>
                <a:noFill/>
              </a:ln>
              <a:solidFill>
                <a:schemeClr val="bg1"/>
              </a:solidFill>
              <a:effectLst/>
              <a:uLnTx/>
              <a:uFillTx/>
              <a:latin typeface="Consolas" pitchFamily="49" charset="0"/>
              <a:ea typeface="+mn-ea"/>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endParaRPr lang="en-GB" sz="2000" b="1" dirty="0" smtClean="0">
              <a:solidFill>
                <a:schemeClr val="bg1"/>
              </a:solidFill>
              <a:latin typeface="Consolas" pitchFamily="49" charset="0"/>
              <a:cs typeface="Consolas" pitchFamily="49" charset="0"/>
            </a:endParaRP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for i in 0..10000 do</a:t>
            </a:r>
          </a:p>
          <a:p>
            <a:pPr marL="0" marR="0" lvl="0" indent="0" algn="l" defTabSz="914363" rtl="0" eaLnBrk="1" fontAlgn="auto" latinLnBrk="0" hangingPunct="1">
              <a:lnSpc>
                <a:spcPct val="80000"/>
              </a:lnSpc>
              <a:spcBef>
                <a:spcPct val="20000"/>
              </a:spcBef>
              <a:spcAft>
                <a:spcPts val="0"/>
              </a:spcAft>
              <a:buClrTx/>
              <a:buSzTx/>
              <a:buFontTx/>
              <a:buNone/>
              <a:tabLst/>
              <a:defRPr/>
            </a:pPr>
            <a:r>
              <a:rPr lang="en-GB" b="1" dirty="0" smtClean="0">
                <a:solidFill>
                  <a:schemeClr val="bg1"/>
                </a:solidFill>
                <a:latin typeface="Consolas" pitchFamily="49" charset="0"/>
                <a:cs typeface="Consolas" pitchFamily="49" charset="0"/>
              </a:rPr>
              <a:t>   </a:t>
            </a:r>
            <a:r>
              <a:rPr lang="en-GB" b="1" dirty="0" err="1" smtClean="0">
                <a:solidFill>
                  <a:schemeClr val="bg1"/>
                </a:solidFill>
                <a:latin typeface="Consolas" pitchFamily="49" charset="0"/>
                <a:cs typeface="Consolas" pitchFamily="49" charset="0"/>
              </a:rPr>
              <a:t>agent.Post</a:t>
            </a:r>
            <a:r>
              <a:rPr lang="en-GB" b="1" dirty="0" smtClean="0">
                <a:solidFill>
                  <a:schemeClr val="bg1"/>
                </a:solidFill>
                <a:latin typeface="Consolas" pitchFamily="49" charset="0"/>
                <a:cs typeface="Consolas" pitchFamily="49" charset="0"/>
              </a:rPr>
              <a:t> (i, string i)</a:t>
            </a:r>
          </a:p>
          <a:p>
            <a:pPr marL="0" marR="0" lvl="0" indent="0" algn="l" defTabSz="914363" rtl="0" eaLnBrk="1" fontAlgn="auto" latinLnBrk="0" hangingPunct="1">
              <a:lnSpc>
                <a:spcPct val="80000"/>
              </a:lnSpc>
              <a:spcBef>
                <a:spcPct val="20000"/>
              </a:spcBef>
              <a:spcAft>
                <a:spcPts val="0"/>
              </a:spcAft>
              <a:buClrTx/>
              <a:buSzTx/>
              <a:buFontTx/>
              <a:buNone/>
              <a:tabLst/>
              <a:defRPr/>
            </a:pPr>
            <a:endParaRPr kumimoji="0" lang="en-GB" sz="2000" b="1" i="0" u="none" strike="noStrike" kern="1200" cap="none" spc="0" normalizeH="0" baseline="0" noProof="0" dirty="0" smtClean="0">
              <a:ln>
                <a:noFill/>
              </a:ln>
              <a:solidFill>
                <a:schemeClr val="bg1"/>
              </a:solidFill>
              <a:effectLst/>
              <a:uLnTx/>
              <a:uFillTx/>
              <a:latin typeface="Consolas" pitchFamily="49" charset="0"/>
              <a:ea typeface="+mn-ea"/>
              <a:cs typeface="Consolas" pitchFamily="49" charset="0"/>
            </a:endParaRPr>
          </a:p>
        </p:txBody>
      </p:sp>
      <p:sp>
        <p:nvSpPr>
          <p:cNvPr id="9" name="Rounded Rectangle 8"/>
          <p:cNvSpPr/>
          <p:nvPr/>
        </p:nvSpPr>
        <p:spPr bwMode="auto">
          <a:xfrm>
            <a:off x="2910625" y="1815920"/>
            <a:ext cx="5267460" cy="463640"/>
          </a:xfrm>
          <a:prstGeom prst="roundRect">
            <a:avLst/>
          </a:prstGeom>
          <a:noFill/>
          <a:ln>
            <a:solidFill>
              <a:srgbClr val="99CC99"/>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ectangular Callout 9"/>
          <p:cNvSpPr/>
          <p:nvPr/>
        </p:nvSpPr>
        <p:spPr>
          <a:xfrm>
            <a:off x="5525990" y="605976"/>
            <a:ext cx="3351367" cy="830997"/>
          </a:xfrm>
          <a:prstGeom prst="wedgeRectCallout">
            <a:avLst>
              <a:gd name="adj1" fmla="val -48658"/>
              <a:gd name="adj2" fmla="val 9024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400" b="1" dirty="0" smtClean="0">
                <a:solidFill>
                  <a:schemeClr val="tx1"/>
                </a:solidFill>
              </a:rPr>
              <a:t>Isolated, Mutable </a:t>
            </a:r>
          </a:p>
          <a:p>
            <a:pPr algn="ctr"/>
            <a:r>
              <a:rPr lang="en-GB" sz="2400" b="1" dirty="0" smtClean="0">
                <a:solidFill>
                  <a:schemeClr val="tx1"/>
                </a:solidFill>
              </a:rPr>
              <a:t>State in a Reactive Agent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Crossing boundaries</a:t>
            </a:r>
            <a:endParaRPr lang="en-GB" dirty="0"/>
          </a:p>
        </p:txBody>
      </p:sp>
      <p:sp>
        <p:nvSpPr>
          <p:cNvPr id="5" name="Right Arrow 4"/>
          <p:cNvSpPr/>
          <p:nvPr/>
        </p:nvSpPr>
        <p:spPr bwMode="auto">
          <a:xfrm>
            <a:off x="1269241" y="5540991"/>
            <a:ext cx="5636526" cy="55955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7" name="TextBox 6"/>
          <p:cNvSpPr txBox="1"/>
          <p:nvPr/>
        </p:nvSpPr>
        <p:spPr>
          <a:xfrm>
            <a:off x="1119117" y="6141492"/>
            <a:ext cx="1448986" cy="369332"/>
          </a:xfrm>
          <a:prstGeom prst="rect">
            <a:avLst/>
          </a:prstGeom>
          <a:noFill/>
        </p:spPr>
        <p:txBody>
          <a:bodyPr wrap="none" rtlCol="0">
            <a:spAutoFit/>
          </a:bodyPr>
          <a:lstStyle/>
          <a:p>
            <a:r>
              <a:rPr lang="en-GB" dirty="0" smtClean="0"/>
              <a:t>Programming</a:t>
            </a:r>
            <a:endParaRPr lang="en-GB" dirty="0"/>
          </a:p>
        </p:txBody>
      </p:sp>
      <p:sp>
        <p:nvSpPr>
          <p:cNvPr id="8" name="TextBox 7"/>
          <p:cNvSpPr txBox="1"/>
          <p:nvPr/>
        </p:nvSpPr>
        <p:spPr>
          <a:xfrm>
            <a:off x="6143768" y="6143767"/>
            <a:ext cx="2005806" cy="646331"/>
          </a:xfrm>
          <a:prstGeom prst="rect">
            <a:avLst/>
          </a:prstGeom>
          <a:noFill/>
        </p:spPr>
        <p:txBody>
          <a:bodyPr wrap="none" rtlCol="0">
            <a:spAutoFit/>
          </a:bodyPr>
          <a:lstStyle/>
          <a:p>
            <a:r>
              <a:rPr lang="en-GB" dirty="0" smtClean="0"/>
              <a:t>Expressivity for </a:t>
            </a:r>
          </a:p>
          <a:p>
            <a:r>
              <a:rPr lang="en-GB" dirty="0" smtClean="0"/>
              <a:t>Mathematical tasks</a:t>
            </a:r>
            <a:endParaRPr lang="en-GB" dirty="0"/>
          </a:p>
        </p:txBody>
      </p:sp>
      <p:sp>
        <p:nvSpPr>
          <p:cNvPr id="9" name="Right Arrow 8"/>
          <p:cNvSpPr/>
          <p:nvPr/>
        </p:nvSpPr>
        <p:spPr bwMode="auto">
          <a:xfrm rot="16200000">
            <a:off x="-614149" y="3625755"/>
            <a:ext cx="2970664" cy="55955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TextBox 10"/>
          <p:cNvSpPr txBox="1"/>
          <p:nvPr/>
        </p:nvSpPr>
        <p:spPr>
          <a:xfrm>
            <a:off x="204717" y="1428465"/>
            <a:ext cx="2694392" cy="646331"/>
          </a:xfrm>
          <a:prstGeom prst="rect">
            <a:avLst/>
          </a:prstGeom>
          <a:noFill/>
        </p:spPr>
        <p:txBody>
          <a:bodyPr wrap="none" rtlCol="0">
            <a:spAutoFit/>
          </a:bodyPr>
          <a:lstStyle/>
          <a:p>
            <a:r>
              <a:rPr lang="en-GB" dirty="0" smtClean="0"/>
              <a:t>Performance +</a:t>
            </a:r>
          </a:p>
          <a:p>
            <a:r>
              <a:rPr lang="en-GB" dirty="0" smtClean="0"/>
              <a:t>Professional  Development</a:t>
            </a:r>
            <a:endParaRPr lang="en-GB" dirty="0"/>
          </a:p>
        </p:txBody>
      </p:sp>
      <p:cxnSp>
        <p:nvCxnSpPr>
          <p:cNvPr id="14" name="Straight Connector 13"/>
          <p:cNvCxnSpPr/>
          <p:nvPr/>
        </p:nvCxnSpPr>
        <p:spPr>
          <a:xfrm rot="16200000" flipH="1">
            <a:off x="2333769" y="3985147"/>
            <a:ext cx="4271749" cy="1364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bwMode="auto">
          <a:xfrm>
            <a:off x="4080681" y="2920621"/>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600" dirty="0" smtClean="0">
                <a:solidFill>
                  <a:schemeClr val="bg1"/>
                </a:solidFill>
                <a:effectLst>
                  <a:outerShdw blurRad="38100" dist="38100" dir="2700000" algn="tl">
                    <a:srgbClr val="000000">
                      <a:alpha val="43137"/>
                    </a:srgbClr>
                  </a:outerShdw>
                </a:effectLst>
                <a:latin typeface="Calibri" pitchFamily="34" charset="0"/>
              </a:rPr>
              <a:t>F#</a:t>
            </a:r>
          </a:p>
        </p:txBody>
      </p:sp>
      <p:sp>
        <p:nvSpPr>
          <p:cNvPr id="18" name="Oval 17"/>
          <p:cNvSpPr/>
          <p:nvPr/>
        </p:nvSpPr>
        <p:spPr bwMode="auto">
          <a:xfrm>
            <a:off x="1216926" y="2390633"/>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3600" dirty="0" smtClean="0">
                <a:solidFill>
                  <a:schemeClr val="bg1"/>
                </a:solidFill>
                <a:effectLst>
                  <a:outerShdw blurRad="38100" dist="38100" dir="2700000" algn="tl">
                    <a:srgbClr val="000000">
                      <a:alpha val="43137"/>
                    </a:srgbClr>
                  </a:outerShdw>
                </a:effectLst>
                <a:latin typeface="Calibri" pitchFamily="34" charset="0"/>
              </a:rPr>
              <a:t>C++</a:t>
            </a:r>
          </a:p>
        </p:txBody>
      </p:sp>
      <p:sp>
        <p:nvSpPr>
          <p:cNvPr id="20" name="Oval 19"/>
          <p:cNvSpPr/>
          <p:nvPr/>
        </p:nvSpPr>
        <p:spPr bwMode="auto">
          <a:xfrm>
            <a:off x="6107375" y="4674357"/>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000" dirty="0" smtClean="0">
                <a:solidFill>
                  <a:schemeClr val="bg1"/>
                </a:solidFill>
                <a:effectLst>
                  <a:outerShdw blurRad="38100" dist="38100" dir="2700000" algn="tl">
                    <a:srgbClr val="000000">
                      <a:alpha val="43137"/>
                    </a:srgbClr>
                  </a:outerShdw>
                </a:effectLst>
                <a:latin typeface="Calibri" pitchFamily="34" charset="0"/>
              </a:rPr>
              <a:t>Math-</a:t>
            </a:r>
          </a:p>
          <a:p>
            <a:pPr algn="ctr" defTabSz="914099" fontAlgn="base">
              <a:spcBef>
                <a:spcPct val="0"/>
              </a:spcBef>
              <a:spcAft>
                <a:spcPct val="0"/>
              </a:spcAft>
            </a:pPr>
            <a:r>
              <a:rPr lang="en-GB" sz="2000" dirty="0" err="1" smtClean="0">
                <a:solidFill>
                  <a:schemeClr val="bg1"/>
                </a:solidFill>
                <a:effectLst>
                  <a:outerShdw blurRad="38100" dist="38100" dir="2700000" algn="tl">
                    <a:srgbClr val="000000">
                      <a:alpha val="43137"/>
                    </a:srgbClr>
                  </a:outerShdw>
                </a:effectLst>
                <a:latin typeface="Calibri" pitchFamily="34" charset="0"/>
              </a:rPr>
              <a:t>ematica</a:t>
            </a:r>
            <a:endParaRPr lang="en-GB" sz="2000" dirty="0" smtClean="0">
              <a:solidFill>
                <a:schemeClr val="bg1"/>
              </a:solidFill>
              <a:effectLst>
                <a:outerShdw blurRad="38100" dist="38100" dir="2700000" algn="tl">
                  <a:srgbClr val="000000">
                    <a:alpha val="43137"/>
                  </a:srgbClr>
                </a:outerShdw>
              </a:effectLst>
              <a:latin typeface="Calibri" pitchFamily="34" charset="0"/>
            </a:endParaRPr>
          </a:p>
        </p:txBody>
      </p:sp>
      <p:sp>
        <p:nvSpPr>
          <p:cNvPr id="21" name="Oval 20"/>
          <p:cNvSpPr/>
          <p:nvPr/>
        </p:nvSpPr>
        <p:spPr bwMode="auto">
          <a:xfrm>
            <a:off x="2474795" y="2815988"/>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400" dirty="0" smtClean="0">
                <a:solidFill>
                  <a:schemeClr val="bg1"/>
                </a:solidFill>
                <a:effectLst>
                  <a:outerShdw blurRad="38100" dist="38100" dir="2700000" algn="tl">
                    <a:srgbClr val="000000">
                      <a:alpha val="43137"/>
                    </a:srgbClr>
                  </a:outerShdw>
                </a:effectLst>
                <a:latin typeface="Calibri" pitchFamily="34" charset="0"/>
              </a:rPr>
              <a:t>C#</a:t>
            </a:r>
          </a:p>
          <a:p>
            <a:pPr algn="ctr" defTabSz="914099" fontAlgn="base">
              <a:spcBef>
                <a:spcPct val="0"/>
              </a:spcBef>
              <a:spcAft>
                <a:spcPct val="0"/>
              </a:spcAft>
            </a:pPr>
            <a:r>
              <a:rPr lang="en-GB" sz="2400" dirty="0" smtClean="0">
                <a:solidFill>
                  <a:schemeClr val="bg1"/>
                </a:solidFill>
                <a:effectLst>
                  <a:outerShdw blurRad="38100" dist="38100" dir="2700000" algn="tl">
                    <a:srgbClr val="000000">
                      <a:alpha val="43137"/>
                    </a:srgbClr>
                  </a:outerShdw>
                </a:effectLst>
                <a:latin typeface="Calibri" pitchFamily="34" charset="0"/>
              </a:rPr>
              <a:t>Java</a:t>
            </a:r>
          </a:p>
        </p:txBody>
      </p:sp>
      <p:sp>
        <p:nvSpPr>
          <p:cNvPr id="16" name="Oval 15"/>
          <p:cNvSpPr/>
          <p:nvPr/>
        </p:nvSpPr>
        <p:spPr bwMode="auto">
          <a:xfrm>
            <a:off x="4137546" y="4574274"/>
            <a:ext cx="1514901" cy="805218"/>
          </a:xfrm>
          <a:prstGeom prst="ellipse">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0800000" scaled="1"/>
            <a:tileRec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000" dirty="0" smtClean="0">
                <a:solidFill>
                  <a:schemeClr val="bg1"/>
                </a:solidFill>
                <a:effectLst>
                  <a:outerShdw blurRad="38100" dist="38100" dir="2700000" algn="tl">
                    <a:srgbClr val="000000">
                      <a:alpha val="43137"/>
                    </a:srgbClr>
                  </a:outerShdw>
                </a:effectLst>
                <a:latin typeface="Calibri" pitchFamily="34" charset="0"/>
              </a:rPr>
              <a:t>Python</a:t>
            </a:r>
          </a:p>
        </p:txBody>
      </p:sp>
      <p:cxnSp>
        <p:nvCxnSpPr>
          <p:cNvPr id="17" name="Straight Connector 16"/>
          <p:cNvCxnSpPr/>
          <p:nvPr/>
        </p:nvCxnSpPr>
        <p:spPr>
          <a:xfrm>
            <a:off x="1132764" y="4285397"/>
            <a:ext cx="6277970" cy="272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2813935" y="2133575"/>
            <a:ext cx="1853392"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solidFill>
                  <a:schemeClr val="tx1"/>
                </a:solidFill>
              </a:rPr>
              <a:t>“Programming”</a:t>
            </a:r>
          </a:p>
        </p:txBody>
      </p:sp>
      <p:sp>
        <p:nvSpPr>
          <p:cNvPr id="24" name="Rectangular Callout 23"/>
          <p:cNvSpPr/>
          <p:nvPr/>
        </p:nvSpPr>
        <p:spPr>
          <a:xfrm>
            <a:off x="6705386" y="4196662"/>
            <a:ext cx="1826975"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t>“QF modelling”</a:t>
            </a:r>
            <a:endParaRPr lang="en-GB" sz="2000" b="1" dirty="0" smtClean="0">
              <a:solidFill>
                <a:schemeClr val="tx1"/>
              </a:solidFill>
            </a:endParaRPr>
          </a:p>
        </p:txBody>
      </p:sp>
      <p:sp>
        <p:nvSpPr>
          <p:cNvPr id="25" name="Rectangular Callout 24"/>
          <p:cNvSpPr/>
          <p:nvPr/>
        </p:nvSpPr>
        <p:spPr>
          <a:xfrm>
            <a:off x="5653502" y="2151773"/>
            <a:ext cx="2679709" cy="400110"/>
          </a:xfrm>
          <a:prstGeom prst="wedgeRectCallout">
            <a:avLst>
              <a:gd name="adj1" fmla="val -50668"/>
              <a:gd name="adj2" fmla="val 1693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000" b="1" dirty="0" smtClean="0"/>
              <a:t>“Financial engineering”</a:t>
            </a:r>
            <a:endParaRPr lang="en-GB" sz="20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8" grpId="0" animBg="1"/>
      <p:bldP spid="20" grpId="0" animBg="1"/>
      <p:bldP spid="21" grpId="0" animBg="1"/>
      <p:bldP spid="16"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Fundamentals</a:t>
            </a:r>
            <a:endParaRPr lang="en-US" dirty="0"/>
          </a:p>
        </p:txBody>
      </p:sp>
      <p:sp>
        <p:nvSpPr>
          <p:cNvPr id="3" name="Text Placeholder 2"/>
          <p:cNvSpPr>
            <a:spLocks noGrp="1"/>
          </p:cNvSpPr>
          <p:nvPr>
            <p:ph type="body" idx="1"/>
          </p:nvPr>
        </p:nvSpPr>
        <p:spPr>
          <a:xfrm>
            <a:off x="381000" y="1447800"/>
            <a:ext cx="8382000" cy="4856714"/>
          </a:xfrm>
        </p:spPr>
        <p:txBody>
          <a:bodyPr>
            <a:noAutofit/>
          </a:bodyPr>
          <a:lstStyle/>
          <a:p>
            <a:r>
              <a:rPr lang="en-US" b="1" dirty="0" smtClean="0"/>
              <a:t>Succinct, Expressive, Functional Language </a:t>
            </a:r>
          </a:p>
          <a:p>
            <a:endParaRPr lang="en-US" dirty="0" smtClean="0"/>
          </a:p>
          <a:p>
            <a:r>
              <a:rPr lang="en-US" b="1" dirty="0" smtClean="0"/>
              <a:t>Parallel, Explorative, Data-rich, Algorithmic</a:t>
            </a:r>
          </a:p>
          <a:p>
            <a:endParaRPr lang="en-US" dirty="0" smtClean="0"/>
          </a:p>
          <a:p>
            <a:r>
              <a:rPr lang="en-US" b="1" dirty="0" smtClean="0"/>
              <a:t>Industry/Platform-Leading </a:t>
            </a:r>
          </a:p>
          <a:p>
            <a:endParaRPr lang="en-US" dirty="0" smtClean="0"/>
          </a:p>
          <a:p>
            <a:pPr lvl="1"/>
            <a:r>
              <a:rPr lang="en-US" sz="2400" b="1" dirty="0" smtClean="0"/>
              <a:t>Note: F# is not a replacement for C#/VB/C++ </a:t>
            </a:r>
          </a:p>
          <a:p>
            <a:pPr lvl="1"/>
            <a:r>
              <a:rPr lang="en-US" sz="2400" b="1" dirty="0" smtClean="0"/>
              <a:t>Augments and builds on .NET as multi-</a:t>
            </a:r>
            <a:r>
              <a:rPr lang="en-US" sz="2400" b="1" dirty="0" err="1" smtClean="0"/>
              <a:t>lang</a:t>
            </a:r>
            <a:r>
              <a:rPr lang="en-US" sz="2400" b="1" dirty="0" smtClean="0"/>
              <a:t> platform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428736"/>
            <a:ext cx="4000528" cy="4525963"/>
          </a:xfrm>
        </p:spPr>
        <p:txBody>
          <a:bodyPr>
            <a:normAutofit/>
          </a:bodyPr>
          <a:lstStyle/>
          <a:p>
            <a:pPr>
              <a:buNone/>
            </a:pPr>
            <a:r>
              <a:rPr lang="en-GB" sz="1800" b="1" dirty="0" smtClean="0">
                <a:solidFill>
                  <a:srgbClr val="92D050"/>
                </a:solidFill>
                <a:latin typeface="Lucida Console" pitchFamily="49" charset="0"/>
              </a:rPr>
              <a:t>open System</a:t>
            </a:r>
          </a:p>
          <a:p>
            <a:pPr>
              <a:buNone/>
            </a:pPr>
            <a:endParaRPr lang="en-GB" sz="1800" b="1" dirty="0" smtClean="0">
              <a:solidFill>
                <a:srgbClr val="92D050"/>
              </a:solidFill>
              <a:latin typeface="Lucida Console" pitchFamily="49" charset="0"/>
            </a:endParaRPr>
          </a:p>
          <a:p>
            <a:pPr>
              <a:buNone/>
            </a:pPr>
            <a:r>
              <a:rPr lang="en-GB" sz="1800" b="1" dirty="0" smtClean="0">
                <a:solidFill>
                  <a:srgbClr val="92D050"/>
                </a:solidFill>
                <a:latin typeface="Lucida Console" pitchFamily="49" charset="0"/>
              </a:rPr>
              <a:t>let greeting = "hello"</a:t>
            </a:r>
          </a:p>
          <a:p>
            <a:pPr>
              <a:buNone/>
            </a:pPr>
            <a:endParaRPr lang="en-GB" sz="1800" b="1" dirty="0" smtClean="0">
              <a:solidFill>
                <a:srgbClr val="92D050"/>
              </a:solidFill>
              <a:latin typeface="Lucida Console" pitchFamily="49" charset="0"/>
            </a:endParaRPr>
          </a:p>
          <a:p>
            <a:pPr>
              <a:buNone/>
            </a:pPr>
            <a:r>
              <a:rPr lang="en-GB" sz="1800" b="1" dirty="0" err="1" smtClean="0">
                <a:solidFill>
                  <a:srgbClr val="92D050"/>
                </a:solidFill>
                <a:latin typeface="Lucida Console" pitchFamily="49" charset="0"/>
              </a:rPr>
              <a:t>Console.WriteLine</a:t>
            </a:r>
            <a:r>
              <a:rPr lang="en-GB" sz="1800" b="1" dirty="0" smtClean="0">
                <a:solidFill>
                  <a:srgbClr val="92D050"/>
                </a:solidFill>
                <a:latin typeface="Lucida Console" pitchFamily="49" charset="0"/>
              </a:rPr>
              <a:t>(greeting)</a:t>
            </a:r>
          </a:p>
        </p:txBody>
      </p:sp>
      <p:sp>
        <p:nvSpPr>
          <p:cNvPr id="4" name="Content Placeholder 2"/>
          <p:cNvSpPr txBox="1">
            <a:spLocks/>
          </p:cNvSpPr>
          <p:nvPr/>
        </p:nvSpPr>
        <p:spPr>
          <a:xfrm>
            <a:off x="3889612" y="1357298"/>
            <a:ext cx="5254388" cy="4525963"/>
          </a:xfrm>
          <a:prstGeom prst="rect">
            <a:avLst/>
          </a:prstGeom>
        </p:spPr>
        <p:txBody>
          <a:bodyPr vert="horz" lIns="91432" tIns="45715" rIns="91432" bIns="45715" rtlCol="0">
            <a:noAutofit/>
          </a:bodyPr>
          <a:lstStyle/>
          <a:p>
            <a:r>
              <a:rPr lang="en-AU" b="1" dirty="0" smtClean="0">
                <a:solidFill>
                  <a:schemeClr val="accent4">
                    <a:lumMod val="40000"/>
                    <a:lumOff val="60000"/>
                  </a:schemeClr>
                </a:solidFill>
                <a:latin typeface="Lucida Console" pitchFamily="49" charset="0"/>
              </a:rPr>
              <a:t>using </a:t>
            </a:r>
            <a:r>
              <a:rPr lang="en-AU" b="1" dirty="0">
                <a:solidFill>
                  <a:schemeClr val="accent4">
                    <a:lumMod val="40000"/>
                    <a:lumOff val="60000"/>
                  </a:schemeClr>
                </a:solidFill>
                <a:latin typeface="Lucida Console" pitchFamily="49" charset="0"/>
              </a:rPr>
              <a:t>System;</a:t>
            </a:r>
          </a:p>
          <a:p>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namespace ConsoleApplication1</a:t>
            </a:r>
          </a:p>
          <a:p>
            <a:r>
              <a:rPr lang="en-AU" b="1" dirty="0">
                <a:solidFill>
                  <a:schemeClr val="accent4">
                    <a:lumMod val="40000"/>
                    <a:lumOff val="60000"/>
                  </a:schemeClr>
                </a:solidFill>
                <a:latin typeface="Lucida Console" pitchFamily="49" charset="0"/>
              </a:rPr>
              <a:t>{</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class </a:t>
            </a:r>
            <a:r>
              <a:rPr lang="en-AU" b="1" dirty="0">
                <a:solidFill>
                  <a:schemeClr val="accent4">
                    <a:lumMod val="40000"/>
                    <a:lumOff val="60000"/>
                  </a:schemeClr>
                </a:solidFill>
                <a:latin typeface="Lucida Console" pitchFamily="49" charset="0"/>
              </a:rPr>
              <a:t>Program</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static </a:t>
            </a:r>
            <a:r>
              <a:rPr lang="en-AU" b="1" dirty="0" smtClean="0">
                <a:solidFill>
                  <a:schemeClr val="accent4">
                    <a:lumMod val="40000"/>
                    <a:lumOff val="60000"/>
                  </a:schemeClr>
                </a:solidFill>
                <a:latin typeface="Lucida Console" pitchFamily="49" charset="0"/>
              </a:rPr>
              <a:t>string greeting()</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return </a:t>
            </a:r>
            <a:r>
              <a:rPr lang="en-AU" b="1" dirty="0" smtClean="0">
                <a:solidFill>
                  <a:schemeClr val="accent4">
                    <a:lumMod val="40000"/>
                    <a:lumOff val="60000"/>
                  </a:schemeClr>
                </a:solidFill>
                <a:latin typeface="Lucida Console" pitchFamily="49" charset="0"/>
              </a:rPr>
              <a:t>"hello";</a:t>
            </a:r>
            <a:endParaRPr lang="en-AU" b="1" dirty="0">
              <a:solidFill>
                <a:schemeClr val="accent4">
                  <a:lumMod val="40000"/>
                  <a:lumOff val="60000"/>
                </a:schemeClr>
              </a:solidFill>
              <a:latin typeface="Lucida Console" pitchFamily="49" charset="0"/>
            </a:endParaRPr>
          </a:p>
          <a:p>
            <a:r>
              <a:rPr lang="en-AU" b="1" dirty="0">
                <a:solidFill>
                  <a:schemeClr val="accent4">
                    <a:lumMod val="40000"/>
                    <a:lumOff val="60000"/>
                  </a:schemeClr>
                </a:solidFill>
                <a:latin typeface="Lucida Console" pitchFamily="49" charset="0"/>
              </a:rPr>
              <a:t>  </a:t>
            </a:r>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static void Main(string[] </a:t>
            </a:r>
            <a:r>
              <a:rPr lang="en-AU" b="1" dirty="0" err="1">
                <a:solidFill>
                  <a:schemeClr val="accent4">
                    <a:lumMod val="40000"/>
                    <a:lumOff val="60000"/>
                  </a:schemeClr>
                </a:solidFill>
                <a:latin typeface="Lucida Console" pitchFamily="49" charset="0"/>
              </a:rPr>
              <a:t>args</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err="1" smtClean="0">
                <a:solidFill>
                  <a:schemeClr val="accent4">
                    <a:lumMod val="40000"/>
                    <a:lumOff val="60000"/>
                  </a:schemeClr>
                </a:solidFill>
                <a:latin typeface="Lucida Console" pitchFamily="49" charset="0"/>
              </a:rPr>
              <a:t>Console.WriteLine</a:t>
            </a:r>
            <a:r>
              <a:rPr lang="en-AU" b="1" dirty="0" smtClean="0">
                <a:solidFill>
                  <a:schemeClr val="accent4">
                    <a:lumMod val="40000"/>
                    <a:lumOff val="60000"/>
                  </a:schemeClr>
                </a:solidFill>
                <a:latin typeface="Lucida Console" pitchFamily="49" charset="0"/>
              </a:rPr>
              <a:t>(greeting);            </a:t>
            </a:r>
            <a:endParaRPr lang="en-AU" b="1" dirty="0">
              <a:solidFill>
                <a:schemeClr val="accent4">
                  <a:lumMod val="40000"/>
                  <a:lumOff val="60000"/>
                </a:schemeClr>
              </a:solidFill>
              <a:latin typeface="Lucida Console" pitchFamily="49" charset="0"/>
            </a:endParaRP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  </a:t>
            </a:r>
            <a:r>
              <a:rPr lang="en-AU" b="1" dirty="0">
                <a:solidFill>
                  <a:schemeClr val="accent4">
                    <a:lumMod val="40000"/>
                    <a:lumOff val="60000"/>
                  </a:schemeClr>
                </a:solidFill>
                <a:latin typeface="Lucida Console" pitchFamily="49" charset="0"/>
              </a:rPr>
              <a:t>}</a:t>
            </a:r>
          </a:p>
          <a:p>
            <a:r>
              <a:rPr lang="en-AU" b="1" dirty="0" smtClean="0">
                <a:solidFill>
                  <a:schemeClr val="accent4">
                    <a:lumMod val="40000"/>
                    <a:lumOff val="60000"/>
                  </a:schemeClr>
                </a:solidFill>
                <a:latin typeface="Lucida Console" pitchFamily="49" charset="0"/>
              </a:rPr>
              <a:t>}</a:t>
            </a:r>
            <a:endParaRPr lang="en-AU" b="1" dirty="0">
              <a:solidFill>
                <a:schemeClr val="accent4">
                  <a:lumMod val="40000"/>
                  <a:lumOff val="60000"/>
                </a:schemeClr>
              </a:solidFill>
              <a:latin typeface="Lucida Console" pitchFamily="49" charset="0"/>
            </a:endParaRPr>
          </a:p>
        </p:txBody>
      </p:sp>
      <p:sp>
        <p:nvSpPr>
          <p:cNvPr id="6" name="Title 5"/>
          <p:cNvSpPr>
            <a:spLocks noGrp="1"/>
          </p:cNvSpPr>
          <p:nvPr>
            <p:ph type="title"/>
          </p:nvPr>
        </p:nvSpPr>
        <p:spPr/>
        <p:txBody>
          <a:bodyPr/>
          <a:lstStyle/>
          <a:p>
            <a:r>
              <a:rPr lang="en-GB" dirty="0"/>
              <a:t>Simplicity: </a:t>
            </a:r>
            <a:r>
              <a:rPr lang="en-GB" dirty="0" smtClean="0"/>
              <a:t>Scripting</a:t>
            </a:r>
            <a:endParaRPr lang="en-GB" dirty="0"/>
          </a:p>
        </p:txBody>
      </p:sp>
      <p:sp>
        <p:nvSpPr>
          <p:cNvPr id="5" name="Rounded Rectangular Callout 4"/>
          <p:cNvSpPr/>
          <p:nvPr/>
        </p:nvSpPr>
        <p:spPr bwMode="auto">
          <a:xfrm>
            <a:off x="2232617" y="1091829"/>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7" name="Rounded Rectangular Callout 6"/>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68813" y="2105312"/>
            <a:ext cx="5613009" cy="3857652"/>
          </a:xfrm>
        </p:spPr>
        <p:txBody>
          <a:bodyPr>
            <a:normAutofit/>
          </a:bodyPr>
          <a:lstStyle/>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a:p>
            <a:pPr>
              <a:buNone/>
            </a:pPr>
            <a:r>
              <a:rPr lang="en-US" sz="1600" b="1" dirty="0" smtClean="0">
                <a:solidFill>
                  <a:srgbClr val="92D050"/>
                </a:solidFill>
                <a:latin typeface="Consolas" pitchFamily="49" charset="0"/>
              </a:rPr>
              <a:t>type Command = Command of (Rover -&gt; unit)</a:t>
            </a: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BreakCommand</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rover.Accelerate</a:t>
            </a:r>
            <a:r>
              <a:rPr lang="en-US" sz="1600" b="1" dirty="0">
                <a:solidFill>
                  <a:srgbClr val="92D050"/>
                </a:solidFill>
                <a:latin typeface="Consolas" pitchFamily="49" charset="0"/>
              </a:rPr>
              <a:t>(-1.0</a:t>
            </a:r>
            <a:r>
              <a:rPr lang="en-US" sz="1600" b="1" dirty="0" smtClean="0">
                <a:solidFill>
                  <a:srgbClr val="92D050"/>
                </a:solidFill>
                <a:latin typeface="Consolas" pitchFamily="49" charset="0"/>
              </a:rPr>
              <a:t>))</a:t>
            </a:r>
            <a:endParaRPr lang="en-GB"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a:t>
            </a:r>
            <a:r>
              <a:rPr lang="en-US" sz="1600" b="1" dirty="0" err="1" smtClean="0">
                <a:solidFill>
                  <a:srgbClr val="92D050"/>
                </a:solidFill>
                <a:latin typeface="Consolas" pitchFamily="49" charset="0"/>
              </a:rPr>
              <a:t>TurnLeftCommand</a:t>
            </a:r>
            <a:r>
              <a:rPr lang="en-US" sz="1600" b="1" dirty="0">
                <a:solidFill>
                  <a:srgbClr val="92D050"/>
                </a:solidFill>
                <a:latin typeface="Consolas" pitchFamily="49" charset="0"/>
              </a:rPr>
              <a:t> </a:t>
            </a:r>
            <a:r>
              <a:rPr lang="en-US" sz="1600" b="1" dirty="0" smtClean="0">
                <a:solidFill>
                  <a:srgbClr val="92D050"/>
                </a:solidFill>
                <a:latin typeface="Consolas" pitchFamily="49" charset="0"/>
              </a:rPr>
              <a:t> </a:t>
            </a:r>
            <a:r>
              <a:rPr lang="en-US" sz="1600" b="1" dirty="0">
                <a:solidFill>
                  <a:srgbClr val="92D050"/>
                </a:solidFill>
                <a:latin typeface="Consolas" pitchFamily="49" charset="0"/>
              </a:rPr>
              <a:t>= </a:t>
            </a: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  Command(fun </a:t>
            </a:r>
            <a:r>
              <a:rPr lang="en-US" sz="1600" b="1" dirty="0">
                <a:solidFill>
                  <a:srgbClr val="92D050"/>
                </a:solidFill>
                <a:latin typeface="Consolas" pitchFamily="49" charset="0"/>
              </a:rPr>
              <a:t>rover -&gt; </a:t>
            </a:r>
            <a:r>
              <a:rPr lang="en-US" sz="1600" b="1" dirty="0" err="1">
                <a:solidFill>
                  <a:srgbClr val="92D050"/>
                </a:solidFill>
                <a:latin typeface="Consolas" pitchFamily="49" charset="0"/>
              </a:rPr>
              <a:t>rover.Rotate</a:t>
            </a:r>
            <a:r>
              <a:rPr lang="en-US" sz="1600" b="1" dirty="0">
                <a:solidFill>
                  <a:srgbClr val="92D050"/>
                </a:solidFill>
                <a:latin typeface="Consolas" pitchFamily="49" charset="0"/>
              </a:rPr>
              <a:t>(-5.0&lt;</a:t>
            </a:r>
            <a:r>
              <a:rPr lang="en-US" sz="1600" b="1" dirty="0" err="1">
                <a:solidFill>
                  <a:srgbClr val="92D050"/>
                </a:solidFill>
                <a:latin typeface="Consolas" pitchFamily="49" charset="0"/>
              </a:rPr>
              <a:t>degs</a:t>
            </a:r>
            <a:r>
              <a:rPr lang="en-US" sz="1600" b="1" dirty="0" smtClean="0">
                <a:solidFill>
                  <a:srgbClr val="92D050"/>
                </a:solidFill>
                <a:latin typeface="Consolas" pitchFamily="49" charset="0"/>
              </a:rPr>
              <a:t>&gt;))</a:t>
            </a:r>
            <a:endParaRPr lang="en-GB" sz="1600" b="1" dirty="0">
              <a:solidFill>
                <a:srgbClr val="92D050"/>
              </a:solidFill>
              <a:latin typeface="Consolas" pitchFamily="49" charset="0"/>
            </a:endParaRPr>
          </a:p>
          <a:p>
            <a:pPr>
              <a:buNone/>
            </a:pPr>
            <a:r>
              <a:rPr lang="en-US" sz="1600" b="1" dirty="0">
                <a:solidFill>
                  <a:srgbClr val="92D050"/>
                </a:solidFill>
                <a:latin typeface="Consolas" pitchFamily="49" charset="0"/>
              </a:rPr>
              <a:t> </a:t>
            </a:r>
            <a:endParaRPr lang="en-GB" sz="1600" b="1" dirty="0">
              <a:solidFill>
                <a:srgbClr val="92D050"/>
              </a:solidFill>
              <a:latin typeface="Consolas" pitchFamily="49" charset="0"/>
            </a:endParaRPr>
          </a:p>
        </p:txBody>
      </p:sp>
      <p:sp>
        <p:nvSpPr>
          <p:cNvPr id="7" name="Content Placeholder 6"/>
          <p:cNvSpPr>
            <a:spLocks noGrp="1"/>
          </p:cNvSpPr>
          <p:nvPr>
            <p:ph sz="quarter" idx="4"/>
          </p:nvPr>
        </p:nvSpPr>
        <p:spPr>
          <a:xfrm>
            <a:off x="5227910" y="900535"/>
            <a:ext cx="7072362" cy="5500726"/>
          </a:xfrm>
        </p:spPr>
        <p:txBody>
          <a:bodyPr>
            <a:noAutofit/>
          </a:bodyPr>
          <a:lstStyle/>
          <a:p>
            <a:pPr>
              <a:spcBef>
                <a:spcPts val="0"/>
              </a:spcBef>
              <a:buNone/>
            </a:pPr>
            <a:r>
              <a:rPr lang="en-US" sz="1100" b="1" dirty="0">
                <a:solidFill>
                  <a:schemeClr val="accent4">
                    <a:lumMod val="40000"/>
                    <a:lumOff val="60000"/>
                  </a:schemeClr>
                </a:solidFill>
                <a:latin typeface="Consolas" pitchFamily="49" charset="0"/>
              </a:rPr>
              <a:t>   abstract class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virtual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abstract class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protected </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 { get; private set;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public </a:t>
            </a:r>
            <a:r>
              <a:rPr lang="en-US" sz="1100" b="1" dirty="0" err="1" smtClean="0">
                <a:solidFill>
                  <a:schemeClr val="accent4">
                    <a:lumMod val="40000"/>
                    <a:lumOff val="60000"/>
                  </a:schemeClr>
                </a:solidFill>
                <a:latin typeface="Consolas" pitchFamily="49" charset="0"/>
              </a:rPr>
              <a:t>RoverCommand</a:t>
            </a:r>
            <a:r>
              <a:rPr lang="en-US" sz="1100" b="1" dirty="0" smtClean="0">
                <a:solidFill>
                  <a:schemeClr val="accent4">
                    <a:lumMod val="40000"/>
                    <a:lumOff val="60000"/>
                  </a:schemeClr>
                </a:solidFill>
                <a:latin typeface="Consolas" pitchFamily="49" charset="0"/>
              </a:rPr>
              <a:t>(</a:t>
            </a:r>
            <a:r>
              <a:rPr lang="en-US" sz="1100" b="1" dirty="0" err="1" smtClean="0">
                <a:solidFill>
                  <a:schemeClr val="accent4">
                    <a:lumMod val="40000"/>
                    <a:lumOff val="60000"/>
                  </a:schemeClr>
                </a:solidFill>
                <a:latin typeface="Consolas" pitchFamily="49" charset="0"/>
              </a:rPr>
              <a:t>MarsRover</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this.Rover</a:t>
            </a:r>
            <a:r>
              <a:rPr lang="en-US" sz="1100" b="1" dirty="0">
                <a:solidFill>
                  <a:schemeClr val="accent4">
                    <a:lumMod val="40000"/>
                    <a:lumOff val="60000"/>
                  </a:schemeClr>
                </a:solidFill>
                <a:latin typeface="Consolas" pitchFamily="49" charset="0"/>
              </a:rPr>
              <a:t> = 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 </a:t>
            </a:r>
            <a:r>
              <a:rPr lang="en-US" sz="1100" b="1" dirty="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RoverCommand</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BreakCommand</a:t>
            </a:r>
            <a:r>
              <a:rPr lang="en-US" sz="1100" b="1" dirty="0" smtClean="0">
                <a:solidFill>
                  <a:schemeClr val="accent4">
                    <a:lumMod val="40000"/>
                    <a:lumOff val="60000"/>
                  </a:schemeClr>
                </a:solidFill>
                <a:latin typeface="Consolas" pitchFamily="49" charset="0"/>
              </a:rPr>
              <a:t>(Rover </a:t>
            </a:r>
            <a:r>
              <a:rPr lang="en-US" sz="1100" b="1" dirty="0">
                <a:solidFill>
                  <a:schemeClr val="accent4">
                    <a:lumMod val="40000"/>
                    <a:lumOff val="60000"/>
                  </a:schemeClr>
                </a:solidFill>
                <a:latin typeface="Consolas" pitchFamily="49" charset="0"/>
              </a:rPr>
              <a:t>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 base(rover)</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public override void Execute()</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err="1">
                <a:solidFill>
                  <a:schemeClr val="accent4">
                    <a:lumMod val="40000"/>
                    <a:lumOff val="60000"/>
                  </a:schemeClr>
                </a:solidFill>
                <a:latin typeface="Consolas" pitchFamily="49" charset="0"/>
              </a:rPr>
              <a:t>Rover.Rotate</a:t>
            </a:r>
            <a:r>
              <a:rPr lang="en-US" sz="1100" b="1" dirty="0">
                <a:solidFill>
                  <a:schemeClr val="accent4">
                    <a:lumMod val="40000"/>
                    <a:lumOff val="60000"/>
                  </a:schemeClr>
                </a:solidFill>
                <a:latin typeface="Consolas" pitchFamily="49" charset="0"/>
              </a:rPr>
              <a:t>(-5.0);</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endParaRPr lang="en-GB" sz="1100" b="1" dirty="0">
              <a:solidFill>
                <a:schemeClr val="accent4">
                  <a:lumMod val="40000"/>
                  <a:lumOff val="60000"/>
                </a:schemeClr>
              </a:solidFill>
              <a:latin typeface="Consolas" pitchFamily="49" charset="0"/>
            </a:endParaRPr>
          </a:p>
          <a:p>
            <a:pPr>
              <a:spcBef>
                <a:spcPts val="0"/>
              </a:spcBef>
              <a:buNone/>
            </a:pPr>
            <a:r>
              <a:rPr lang="en-US" sz="1100" b="1" dirty="0">
                <a:solidFill>
                  <a:schemeClr val="accent4">
                    <a:lumMod val="40000"/>
                    <a:lumOff val="60000"/>
                  </a:schemeClr>
                </a:solidFill>
                <a:latin typeface="Consolas" pitchFamily="49" charset="0"/>
              </a:rPr>
              <a:t>  </a:t>
            </a:r>
            <a:r>
              <a:rPr lang="en-US" sz="1100" b="1" dirty="0" smtClean="0">
                <a:solidFill>
                  <a:schemeClr val="accent4">
                    <a:lumMod val="40000"/>
                    <a:lumOff val="60000"/>
                  </a:schemeClr>
                </a:solidFill>
                <a:latin typeface="Consolas" pitchFamily="49" charset="0"/>
              </a:rPr>
              <a:t>}</a:t>
            </a:r>
          </a:p>
          <a:p>
            <a:pPr>
              <a:spcBef>
                <a:spcPts val="0"/>
              </a:spcBef>
              <a:buNone/>
            </a:pPr>
            <a:r>
              <a:rPr lang="en-US" sz="1100" b="1" dirty="0" smtClean="0">
                <a:solidFill>
                  <a:schemeClr val="accent4">
                    <a:lumMod val="40000"/>
                    <a:lumOff val="60000"/>
                  </a:schemeClr>
                </a:solidFill>
                <a:latin typeface="Consolas" pitchFamily="49" charset="0"/>
              </a:rPr>
              <a:t>  class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 : </a:t>
            </a:r>
            <a:r>
              <a:rPr lang="en-US" sz="1100" b="1" dirty="0" err="1" smtClean="0">
                <a:solidFill>
                  <a:schemeClr val="accent4">
                    <a:lumMod val="40000"/>
                    <a:lumOff val="60000"/>
                  </a:schemeClr>
                </a:solidFill>
                <a:latin typeface="Consolas" pitchFamily="49" charset="0"/>
              </a:rPr>
              <a:t>RoverCommand</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a:t>
            </a:r>
            <a:r>
              <a:rPr lang="en-US" sz="1100" b="1" dirty="0" err="1" smtClean="0">
                <a:solidFill>
                  <a:schemeClr val="accent4">
                    <a:lumMod val="40000"/>
                    <a:lumOff val="60000"/>
                  </a:schemeClr>
                </a:solidFill>
                <a:latin typeface="Consolas" pitchFamily="49" charset="0"/>
              </a:rPr>
              <a:t>TurnLeftCommand</a:t>
            </a:r>
            <a:r>
              <a:rPr lang="en-US" sz="1100" b="1" dirty="0" smtClean="0">
                <a:solidFill>
                  <a:schemeClr val="accent4">
                    <a:lumMod val="40000"/>
                    <a:lumOff val="60000"/>
                  </a:schemeClr>
                </a:solidFill>
                <a:latin typeface="Consolas" pitchFamily="49" charset="0"/>
              </a:rPr>
              <a:t>(Rover 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 base(rover)</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public override void Execute()</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r>
              <a:rPr lang="en-US" sz="1100" b="1" dirty="0" err="1" smtClean="0">
                <a:solidFill>
                  <a:schemeClr val="accent4">
                    <a:lumMod val="40000"/>
                    <a:lumOff val="60000"/>
                  </a:schemeClr>
                </a:solidFill>
                <a:latin typeface="Consolas" pitchFamily="49" charset="0"/>
              </a:rPr>
              <a:t>Rover.Rotate</a:t>
            </a:r>
            <a:r>
              <a:rPr lang="en-US" sz="1100" b="1" dirty="0" smtClean="0">
                <a:solidFill>
                  <a:schemeClr val="accent4">
                    <a:lumMod val="40000"/>
                    <a:lumOff val="60000"/>
                  </a:schemeClr>
                </a:solidFill>
                <a:latin typeface="Consolas" pitchFamily="49" charset="0"/>
              </a:rPr>
              <a:t>(-5.0);</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r>
              <a:rPr lang="en-US" sz="1100" b="1" dirty="0" smtClean="0">
                <a:solidFill>
                  <a:schemeClr val="accent4">
                    <a:lumMod val="40000"/>
                    <a:lumOff val="60000"/>
                  </a:schemeClr>
                </a:solidFill>
                <a:latin typeface="Consolas" pitchFamily="49" charset="0"/>
              </a:rPr>
              <a:t>  }</a:t>
            </a:r>
            <a:endParaRPr lang="en-GB" sz="1100" b="1" dirty="0" smtClean="0">
              <a:solidFill>
                <a:schemeClr val="accent4">
                  <a:lumMod val="40000"/>
                  <a:lumOff val="60000"/>
                </a:schemeClr>
              </a:solidFill>
              <a:latin typeface="Consolas" pitchFamily="49" charset="0"/>
            </a:endParaRPr>
          </a:p>
          <a:p>
            <a:pPr>
              <a:spcBef>
                <a:spcPts val="0"/>
              </a:spcBef>
              <a:buNone/>
            </a:pPr>
            <a:endParaRPr lang="en-GB" sz="1100" b="1" dirty="0">
              <a:solidFill>
                <a:schemeClr val="accent4">
                  <a:lumMod val="40000"/>
                  <a:lumOff val="60000"/>
                </a:schemeClr>
              </a:solidFill>
              <a:latin typeface="Consolas" pitchFamily="49" charset="0"/>
            </a:endParaRPr>
          </a:p>
        </p:txBody>
      </p:sp>
      <p:sp>
        <p:nvSpPr>
          <p:cNvPr id="10" name="Title 7"/>
          <p:cNvSpPr>
            <a:spLocks noGrp="1"/>
          </p:cNvSpPr>
          <p:nvPr>
            <p:ph type="title"/>
          </p:nvPr>
        </p:nvSpPr>
        <p:spPr>
          <a:xfrm>
            <a:off x="142844" y="142852"/>
            <a:ext cx="8382000" cy="664797"/>
          </a:xfrm>
        </p:spPr>
        <p:txBody>
          <a:bodyPr/>
          <a:lstStyle/>
          <a:p>
            <a:r>
              <a:rPr lang="en-GB" dirty="0" smtClean="0"/>
              <a:t>Simplicity: </a:t>
            </a:r>
            <a:r>
              <a:rPr lang="en-GB" dirty="0" smtClean="0"/>
              <a:t>Simulation</a:t>
            </a:r>
            <a:endParaRPr lang="en-GB" dirty="0"/>
          </a:p>
        </p:txBody>
      </p:sp>
      <p:sp>
        <p:nvSpPr>
          <p:cNvPr id="11" name="Rounded Rectangular Callout 10"/>
          <p:cNvSpPr/>
          <p:nvPr/>
        </p:nvSpPr>
        <p:spPr bwMode="auto">
          <a:xfrm>
            <a:off x="845585" y="1533808"/>
            <a:ext cx="525994" cy="510774"/>
          </a:xfrm>
          <a:prstGeom prst="wedgeRoundRectCallout">
            <a:avLst>
              <a:gd name="adj1" fmla="val -7024"/>
              <a:gd name="adj2" fmla="val -505"/>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9" name="Rounded Rectangular Callout 8"/>
          <p:cNvSpPr/>
          <p:nvPr/>
        </p:nvSpPr>
        <p:spPr bwMode="auto">
          <a:xfrm>
            <a:off x="8082067" y="928670"/>
            <a:ext cx="1052332"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91068" y="1142984"/>
            <a:ext cx="6758006" cy="5429287"/>
          </a:xfrm>
        </p:spPr>
        <p:txBody>
          <a:bodyPr>
            <a:normAutofit/>
          </a:bodyPr>
          <a:lstStyle/>
          <a:p>
            <a:pPr>
              <a:buNone/>
            </a:pPr>
            <a:r>
              <a:rPr lang="en-US" sz="1600" b="1" dirty="0" smtClean="0">
                <a:solidFill>
                  <a:srgbClr val="92D050"/>
                </a:solidFill>
                <a:latin typeface="Consolas" pitchFamily="49" charset="0"/>
              </a:rPr>
              <a:t>let swap (x, y) = (y, x)</a:t>
            </a: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rotations (x, y, z) = </a:t>
            </a:r>
          </a:p>
          <a:p>
            <a:pPr>
              <a:buNone/>
            </a:pPr>
            <a:r>
              <a:rPr lang="en-US" sz="1600" b="1" dirty="0" smtClean="0">
                <a:solidFill>
                  <a:srgbClr val="92D050"/>
                </a:solidFill>
                <a:latin typeface="Consolas" pitchFamily="49" charset="0"/>
              </a:rPr>
              <a:t>    [ (x, y, z);</a:t>
            </a:r>
          </a:p>
          <a:p>
            <a:pPr>
              <a:buNone/>
            </a:pPr>
            <a:r>
              <a:rPr lang="en-US" sz="1600" b="1" dirty="0" smtClean="0">
                <a:solidFill>
                  <a:srgbClr val="92D050"/>
                </a:solidFill>
                <a:latin typeface="Consolas" pitchFamily="49" charset="0"/>
              </a:rPr>
              <a:t>      (z, x, y);</a:t>
            </a:r>
          </a:p>
          <a:p>
            <a:pPr>
              <a:buNone/>
            </a:pPr>
            <a:r>
              <a:rPr lang="en-US" sz="1600" b="1" dirty="0" smtClean="0">
                <a:solidFill>
                  <a:srgbClr val="92D050"/>
                </a:solidFill>
                <a:latin typeface="Consolas" pitchFamily="49" charset="0"/>
              </a:rPr>
              <a:t>      (y, z, x) ]</a:t>
            </a:r>
          </a:p>
          <a:p>
            <a:pPr>
              <a:buNone/>
            </a:pPr>
            <a:endParaRPr lang="en-US" sz="1600" b="1" dirty="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endParaRPr lang="en-US" sz="1600" b="1" dirty="0" smtClean="0">
              <a:solidFill>
                <a:srgbClr val="92D050"/>
              </a:solidFill>
              <a:latin typeface="Consolas" pitchFamily="49" charset="0"/>
            </a:endParaRPr>
          </a:p>
          <a:p>
            <a:pPr>
              <a:buNone/>
            </a:pPr>
            <a:r>
              <a:rPr lang="en-US" sz="1600" b="1" dirty="0" smtClean="0">
                <a:solidFill>
                  <a:srgbClr val="92D050"/>
                </a:solidFill>
                <a:latin typeface="Consolas" pitchFamily="49" charset="0"/>
              </a:rPr>
              <a:t>let reduce f (x, y, z) = </a:t>
            </a:r>
          </a:p>
          <a:p>
            <a:pPr>
              <a:buNone/>
            </a:pPr>
            <a:r>
              <a:rPr lang="en-US" sz="1600" b="1" dirty="0" smtClean="0">
                <a:solidFill>
                  <a:srgbClr val="92D050"/>
                </a:solidFill>
                <a:latin typeface="Consolas" pitchFamily="49" charset="0"/>
              </a:rPr>
              <a:t>    f x + f y + f z</a:t>
            </a: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a:p>
            <a:pPr>
              <a:buNone/>
            </a:pPr>
            <a:endParaRPr lang="en-US" sz="1600" dirty="0" smtClean="0">
              <a:solidFill>
                <a:srgbClr val="92D050"/>
              </a:solidFill>
              <a:latin typeface="Consolas" pitchFamily="49" charset="0"/>
            </a:endParaRPr>
          </a:p>
        </p:txBody>
      </p:sp>
      <p:sp>
        <p:nvSpPr>
          <p:cNvPr id="7" name="Content Placeholder 6"/>
          <p:cNvSpPr>
            <a:spLocks noGrp="1"/>
          </p:cNvSpPr>
          <p:nvPr>
            <p:ph sz="quarter" idx="4"/>
          </p:nvPr>
        </p:nvSpPr>
        <p:spPr>
          <a:xfrm>
            <a:off x="3714744" y="1142984"/>
            <a:ext cx="5757906" cy="5054617"/>
          </a:xfrm>
        </p:spPr>
        <p:txBody>
          <a:bodyPr>
            <a:noAutofit/>
          </a:bodyPr>
          <a:lstStyle/>
          <a:p>
            <a:pPr>
              <a:buNone/>
            </a:pP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 Swap&lt;T,U&gt;(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&lt;T,U&gt; t)</a:t>
            </a:r>
          </a:p>
          <a:p>
            <a:pPr>
              <a:buNone/>
            </a:pPr>
            <a:r>
              <a:rPr lang="en-GB" sz="1600" dirty="0" smtClean="0">
                <a:solidFill>
                  <a:schemeClr val="accent4">
                    <a:lumMod val="40000"/>
                    <a:lumOff val="60000"/>
                  </a:schemeClr>
                </a:solidFill>
                <a:latin typeface="Consolas" pitchFamily="49" charset="0"/>
              </a:rPr>
              <a:t>{</a:t>
            </a:r>
          </a:p>
          <a:p>
            <a:pPr>
              <a:buNone/>
            </a:pPr>
            <a:r>
              <a:rPr lang="en-GB" sz="1600" dirty="0" smtClean="0">
                <a:solidFill>
                  <a:schemeClr val="accent4">
                    <a:lumMod val="40000"/>
                    <a:lumOff val="60000"/>
                  </a:schemeClr>
                </a:solidFill>
                <a:latin typeface="Consolas" pitchFamily="49" charset="0"/>
              </a:rPr>
              <a:t>    return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&lt;U,T&gt;(t.Item2, t.Item1)</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&lt;T,T,T&gt;&gt; Rotations&lt;T&gt;(</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ReadOnlyCollection</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&gt;</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a:t>
            </a:r>
          </a:p>
          <a:p>
            <a:pPr>
              <a:buNone/>
            </a:pPr>
            <a:r>
              <a:rPr lang="en-GB" sz="1600" dirty="0" smtClean="0">
                <a:solidFill>
                  <a:schemeClr val="accent4">
                    <a:lumMod val="40000"/>
                    <a:lumOff val="60000"/>
                  </a:schemeClr>
                </a:solidFill>
                <a:latin typeface="Consolas" pitchFamily="49" charset="0"/>
              </a:rPr>
              <a:t>     {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&lt;T,T,T&gt;(t.Item1,t.Item2,t.Item3);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&lt;T,T,T&gt;(t.Item3,t.Item1,t.Item2); </a:t>
            </a:r>
          </a:p>
          <a:p>
            <a:pPr>
              <a:buNone/>
            </a:pPr>
            <a:r>
              <a:rPr lang="en-GB" sz="1600" dirty="0" smtClean="0">
                <a:solidFill>
                  <a:schemeClr val="accent4">
                    <a:lumMod val="40000"/>
                    <a:lumOff val="60000"/>
                  </a:schemeClr>
                </a:solidFill>
                <a:latin typeface="Consolas" pitchFamily="49" charset="0"/>
              </a:rPr>
              <a:t>       new </a:t>
            </a:r>
            <a:r>
              <a:rPr lang="en-GB" sz="1600" dirty="0" err="1" smtClean="0">
                <a:solidFill>
                  <a:schemeClr val="accent4">
                    <a:lumMod val="40000"/>
                    <a:lumOff val="60000"/>
                  </a:schemeClr>
                </a:solidFill>
                <a:latin typeface="Consolas" pitchFamily="49" charset="0"/>
              </a:rPr>
              <a:t>Tuple</a:t>
            </a:r>
            <a:r>
              <a:rPr lang="en-GB" sz="1600" dirty="0" smtClean="0">
                <a:solidFill>
                  <a:schemeClr val="accent4">
                    <a:lumMod val="40000"/>
                    <a:lumOff val="60000"/>
                  </a:schemeClr>
                </a:solidFill>
                <a:latin typeface="Consolas" pitchFamily="49" charset="0"/>
              </a:rPr>
              <a:t>&lt;T,T,T&gt;(t.Item2,t.Item3,t.Item1); });</a:t>
            </a:r>
          </a:p>
          <a:p>
            <a:pPr>
              <a:buNone/>
            </a:pPr>
            <a:r>
              <a:rPr lang="en-GB" sz="1600" dirty="0" smtClean="0">
                <a:solidFill>
                  <a:schemeClr val="accent4">
                    <a:lumMod val="40000"/>
                    <a:lumOff val="60000"/>
                  </a:schemeClr>
                </a:solidFill>
                <a:latin typeface="Consolas" pitchFamily="49" charset="0"/>
              </a:rPr>
              <a:t>}</a:t>
            </a:r>
            <a:endParaRPr lang="en-GB" sz="1600" dirty="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a:p>
            <a:pPr>
              <a:buNone/>
            </a:pPr>
            <a:r>
              <a:rPr lang="en-GB" sz="1600" dirty="0" err="1" smtClean="0">
                <a:solidFill>
                  <a:schemeClr val="accent4">
                    <a:lumMod val="40000"/>
                    <a:lumOff val="60000"/>
                  </a:schemeClr>
                </a:solidFill>
                <a:latin typeface="Consolas" pitchFamily="49" charset="0"/>
              </a:rPr>
              <a:t>int</a:t>
            </a:r>
            <a:r>
              <a:rPr lang="en-GB" sz="1600" dirty="0" smtClean="0">
                <a:solidFill>
                  <a:schemeClr val="accent4">
                    <a:lumMod val="40000"/>
                    <a:lumOff val="60000"/>
                  </a:schemeClr>
                </a:solidFill>
                <a:latin typeface="Consolas" pitchFamily="49" charset="0"/>
              </a:rPr>
              <a:t> Reduce&lt;T&gt;(</a:t>
            </a:r>
            <a:r>
              <a:rPr lang="en-GB" sz="1600" dirty="0" err="1" smtClean="0">
                <a:solidFill>
                  <a:schemeClr val="accent4">
                    <a:lumMod val="40000"/>
                    <a:lumOff val="60000"/>
                  </a:schemeClr>
                </a:solidFill>
                <a:latin typeface="Consolas" pitchFamily="49" charset="0"/>
              </a:rPr>
              <a:t>Func</a:t>
            </a:r>
            <a:r>
              <a:rPr lang="en-GB" sz="1600" dirty="0" smtClean="0">
                <a:solidFill>
                  <a:schemeClr val="accent4">
                    <a:lumMod val="40000"/>
                    <a:lumOff val="60000"/>
                  </a:schemeClr>
                </a:solidFill>
                <a:latin typeface="Consolas" pitchFamily="49" charset="0"/>
              </a:rPr>
              <a:t>&lt;</a:t>
            </a:r>
            <a:r>
              <a:rPr lang="en-GB" sz="1600" dirty="0" err="1" smtClean="0">
                <a:solidFill>
                  <a:schemeClr val="accent4">
                    <a:lumMod val="40000"/>
                    <a:lumOff val="60000"/>
                  </a:schemeClr>
                </a:solidFill>
                <a:latin typeface="Consolas" pitchFamily="49" charset="0"/>
              </a:rPr>
              <a:t>T,int</a:t>
            </a:r>
            <a:r>
              <a:rPr lang="en-GB" sz="1600" dirty="0" smtClean="0">
                <a:solidFill>
                  <a:schemeClr val="accent4">
                    <a:lumMod val="40000"/>
                    <a:lumOff val="60000"/>
                  </a:schemeClr>
                </a:solidFill>
                <a:latin typeface="Consolas" pitchFamily="49" charset="0"/>
              </a:rPr>
              <a:t>&gt; </a:t>
            </a:r>
            <a:r>
              <a:rPr lang="en-GB" sz="1600" dirty="0" err="1" smtClean="0">
                <a:solidFill>
                  <a:schemeClr val="accent4">
                    <a:lumMod val="40000"/>
                    <a:lumOff val="60000"/>
                  </a:schemeClr>
                </a:solidFill>
                <a:latin typeface="Consolas" pitchFamily="49" charset="0"/>
              </a:rPr>
              <a:t>f,Tuple</a:t>
            </a:r>
            <a:r>
              <a:rPr lang="en-GB" sz="1600" dirty="0" smtClean="0">
                <a:solidFill>
                  <a:schemeClr val="accent4">
                    <a:lumMod val="40000"/>
                    <a:lumOff val="60000"/>
                  </a:schemeClr>
                </a:solidFill>
                <a:latin typeface="Consolas" pitchFamily="49" charset="0"/>
              </a:rPr>
              <a:t>&lt;T,T,T&gt; t) </a:t>
            </a:r>
          </a:p>
          <a:p>
            <a:pPr>
              <a:buNone/>
            </a:pPr>
            <a:r>
              <a:rPr lang="en-GB" sz="1600" dirty="0" smtClean="0">
                <a:solidFill>
                  <a:schemeClr val="accent4">
                    <a:lumMod val="40000"/>
                    <a:lumOff val="60000"/>
                  </a:schemeClr>
                </a:solidFill>
                <a:latin typeface="Consolas" pitchFamily="49" charset="0"/>
              </a:rPr>
              <a:t>{ </a:t>
            </a:r>
          </a:p>
          <a:p>
            <a:pPr>
              <a:buNone/>
            </a:pPr>
            <a:r>
              <a:rPr lang="en-GB" sz="1600" dirty="0" smtClean="0">
                <a:solidFill>
                  <a:schemeClr val="accent4">
                    <a:lumMod val="40000"/>
                    <a:lumOff val="60000"/>
                  </a:schemeClr>
                </a:solidFill>
                <a:latin typeface="Consolas" pitchFamily="49" charset="0"/>
              </a:rPr>
              <a:t>    return f(t.Item1) + f(t.Item2) + f (t.Item3); </a:t>
            </a:r>
          </a:p>
          <a:p>
            <a:pPr>
              <a:buNone/>
            </a:pPr>
            <a:r>
              <a:rPr lang="en-GB" sz="1600" dirty="0" smtClean="0">
                <a:solidFill>
                  <a:schemeClr val="accent4">
                    <a:lumMod val="40000"/>
                    <a:lumOff val="60000"/>
                  </a:schemeClr>
                </a:solidFill>
                <a:latin typeface="Consolas" pitchFamily="49" charset="0"/>
              </a:rPr>
              <a:t>}</a:t>
            </a:r>
          </a:p>
          <a:p>
            <a:pPr>
              <a:buNone/>
            </a:pPr>
            <a:endParaRPr lang="en-GB" sz="1600" dirty="0" smtClean="0">
              <a:solidFill>
                <a:schemeClr val="accent4">
                  <a:lumMod val="40000"/>
                  <a:lumOff val="60000"/>
                </a:schemeClr>
              </a:solidFill>
              <a:latin typeface="Consolas" pitchFamily="49" charset="0"/>
            </a:endParaRPr>
          </a:p>
          <a:p>
            <a:pPr>
              <a:buNone/>
            </a:pPr>
            <a:endParaRPr lang="en-GB" sz="1600" dirty="0" smtClean="0">
              <a:solidFill>
                <a:schemeClr val="accent4">
                  <a:lumMod val="40000"/>
                  <a:lumOff val="60000"/>
                </a:schemeClr>
              </a:solidFill>
              <a:latin typeface="Consolas" pitchFamily="49" charset="0"/>
            </a:endParaRPr>
          </a:p>
        </p:txBody>
      </p:sp>
      <p:sp>
        <p:nvSpPr>
          <p:cNvPr id="8" name="Rounded Rectangular Callout 7"/>
          <p:cNvSpPr/>
          <p:nvPr/>
        </p:nvSpPr>
        <p:spPr bwMode="auto">
          <a:xfrm>
            <a:off x="1031614" y="1651387"/>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4" name="Title 7"/>
          <p:cNvSpPr>
            <a:spLocks noGrp="1"/>
          </p:cNvSpPr>
          <p:nvPr>
            <p:ph type="title"/>
          </p:nvPr>
        </p:nvSpPr>
        <p:spPr>
          <a:xfrm>
            <a:off x="142844" y="142852"/>
            <a:ext cx="8382000" cy="664797"/>
          </a:xfrm>
        </p:spPr>
        <p:txBody>
          <a:bodyPr/>
          <a:lstStyle/>
          <a:p>
            <a:r>
              <a:rPr lang="en-GB" dirty="0" smtClean="0"/>
              <a:t>Simplicity: </a:t>
            </a:r>
            <a:r>
              <a:rPr lang="en-GB" dirty="0" smtClean="0"/>
              <a:t>Data</a:t>
            </a:r>
            <a:endParaRPr lang="en-GB" dirty="0"/>
          </a:p>
        </p:txBody>
      </p:sp>
      <p:sp>
        <p:nvSpPr>
          <p:cNvPr id="11" name="Rounded Rectangular Callout 10"/>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theme/theme1.xml><?xml version="1.0" encoding="utf-8"?>
<a:theme xmlns:a="http://schemas.openxmlformats.org/drawingml/2006/main" name="TechEd_Europe">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3304</TotalTime>
  <Words>2132</Words>
  <Application>Microsoft Office PowerPoint</Application>
  <PresentationFormat>On-screen Show (4:3)</PresentationFormat>
  <Paragraphs>474</Paragraphs>
  <Slides>48</Slides>
  <Notes>12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TechEd_Europe</vt:lpstr>
      <vt:lpstr>F#  Programming  meets  Domain Specialists  </vt:lpstr>
      <vt:lpstr>What is F#?</vt:lpstr>
      <vt:lpstr>What is F#?</vt:lpstr>
      <vt:lpstr>Why is F# appealing in finance?</vt:lpstr>
      <vt:lpstr>Crossing boundaries</vt:lpstr>
      <vt:lpstr>F# Fundamentals</vt:lpstr>
      <vt:lpstr>Simplicity: Scripting</vt:lpstr>
      <vt:lpstr>Simplicity: Simulation</vt:lpstr>
      <vt:lpstr>Simplicity: Data</vt:lpstr>
      <vt:lpstr>Simplicity: Data</vt:lpstr>
      <vt:lpstr>F# - Scalable, Realistic Programming</vt:lpstr>
      <vt:lpstr>4 Examples of F# Usage</vt:lpstr>
      <vt:lpstr>Case Study: Calculation Engine</vt:lpstr>
      <vt:lpstr>Typical Case Study (Source: Simon Cousins, Eon PowerGen)</vt:lpstr>
      <vt:lpstr>Case Study: Grange Insurance</vt:lpstr>
      <vt:lpstr>Case Study: “Finance Company”</vt:lpstr>
      <vt:lpstr>Let’s Web Crawl…</vt:lpstr>
      <vt:lpstr>Case Study: adCenter </vt:lpstr>
      <vt:lpstr>Case Study: adCenter</vt:lpstr>
      <vt:lpstr>Case Study: adCenter</vt:lpstr>
      <vt:lpstr>AdPredict: What We Observed</vt:lpstr>
      <vt:lpstr>Topic: Units of Measure</vt:lpstr>
      <vt:lpstr>NASA Mars Climate Orbiter, 1999</vt:lpstr>
      <vt:lpstr>Slide 24</vt:lpstr>
      <vt:lpstr>Units of Measure – Typical Example</vt:lpstr>
      <vt:lpstr>Demo: Units of Measure</vt:lpstr>
      <vt:lpstr>Parallel</vt:lpstr>
      <vt:lpstr>Async.Parallel [ http "www.google.com";                  http "www.bing.com";                  http "www.yahoo.com"; ]  </vt:lpstr>
      <vt:lpstr>Async.Parallel [ for i in 0 .. 200 -&gt; computeTask i ]  </vt:lpstr>
      <vt:lpstr>Slide 30</vt:lpstr>
      <vt:lpstr>Professional Tools</vt:lpstr>
      <vt:lpstr>In Summary</vt:lpstr>
      <vt:lpstr>Latest Books about F#</vt:lpstr>
      <vt:lpstr>Questions  http://fsharp.net  http://blogs.msdn.com/dsyme http://meetup.com/FSharpLondon  </vt:lpstr>
      <vt:lpstr>Slide 35</vt:lpstr>
      <vt:lpstr>Slide 36</vt:lpstr>
      <vt:lpstr>F#:  Influences</vt:lpstr>
      <vt:lpstr>Fundamentals - Whitespace Matters</vt:lpstr>
      <vt:lpstr>Fundamentals - Whitespace Matters</vt:lpstr>
      <vt:lpstr>Your First F# Application</vt:lpstr>
      <vt:lpstr>Your Second F# Application</vt:lpstr>
      <vt:lpstr>Functional– Pipelines</vt:lpstr>
      <vt:lpstr>Functional– Pipelines</vt:lpstr>
      <vt:lpstr>F# - Objects + Functional</vt:lpstr>
      <vt:lpstr>Fundamentals: Let</vt:lpstr>
      <vt:lpstr>Your First Agent</vt:lpstr>
      <vt:lpstr>Your First 100,000 Agents</vt:lpstr>
      <vt:lpstr>Your First State Isolated Agent</vt:lpstr>
    </vt:vector>
  </TitlesOfParts>
  <Manager>&lt;Content Manager Name Here&gt;</Manager>
  <Company>Slidework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Pennie</dc:creator>
  <dc:description>Template: Slidework LLC
Formatting:
Event Date: May 11 - 15, 2009
Event Location: Los Angeles, CA
Audience:</dc:description>
  <cp:lastModifiedBy>Don Syme</cp:lastModifiedBy>
  <cp:revision>216</cp:revision>
  <dcterms:created xsi:type="dcterms:W3CDTF">2009-03-17T17:00:19Z</dcterms:created>
  <dcterms:modified xsi:type="dcterms:W3CDTF">2010-06-21T13:01:50Z</dcterms:modified>
</cp:coreProperties>
</file>